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305"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Lst>
  <p:sldSz cx="9144000" cy="5143500" type="screen16x9"/>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810" y="-7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309244-CF45-4F47-9ADF-CD1C526BA949}" type="datetimeFigureOut">
              <a:rPr lang="sk-SK" smtClean="0"/>
              <a:pPr/>
              <a:t>7. 12. 2011</a:t>
            </a:fld>
            <a:endParaRPr lang="sk-SK"/>
          </a:p>
        </p:txBody>
      </p:sp>
      <p:sp>
        <p:nvSpPr>
          <p:cNvPr id="4" name="Zástupný symbol obrazu snímky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4EBE5C-F075-4103-9B1B-87C08FD37BFA}" type="slidenum">
              <a:rPr lang="sk-SK" smtClean="0"/>
              <a:pPr/>
              <a:t>‹#›</a:t>
            </a:fld>
            <a:endParaRPr lang="sk-SK"/>
          </a:p>
        </p:txBody>
      </p:sp>
    </p:spTree>
    <p:extLst>
      <p:ext uri="{BB962C8B-B14F-4D97-AF65-F5344CB8AC3E}">
        <p14:creationId xmlns:p14="http://schemas.microsoft.com/office/powerpoint/2010/main" xmlns="" val="2410660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814EBE5C-F075-4103-9B1B-87C08FD37BFA}" type="slidenum">
              <a:rPr lang="sk-SK" smtClean="0"/>
              <a:pPr/>
              <a:t>1</a:t>
            </a:fld>
            <a:endParaRPr lang="sk-SK"/>
          </a:p>
        </p:txBody>
      </p:sp>
    </p:spTree>
    <p:extLst>
      <p:ext uri="{BB962C8B-B14F-4D97-AF65-F5344CB8AC3E}">
        <p14:creationId xmlns:p14="http://schemas.microsoft.com/office/powerpoint/2010/main" xmlns="" val="2056146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sk-SK" smtClean="0"/>
              <a:t>Hovorí o priestorovej polohe a vlastnostiach geografického objektu</a:t>
            </a:r>
          </a:p>
          <a:p>
            <a:pPr eaLnBrk="1" hangingPunct="1"/>
            <a:r>
              <a:rPr lang="sk-SK" b="1" smtClean="0"/>
              <a:t>Geografický objekt (geoobjekt) </a:t>
            </a:r>
            <a:r>
              <a:rPr lang="sk-SK" smtClean="0"/>
              <a:t>reálny alebo imaginárny objekt vzťahujúci sa k časti priestoru vzhľadom na Zem.</a:t>
            </a:r>
          </a:p>
          <a:p>
            <a:pPr lvl="1" eaLnBrk="1" hangingPunct="1"/>
            <a:endParaRPr lang="sk-SK" b="1" smtClean="0">
              <a:solidFill>
                <a:schemeClr val="folHlin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obrazu snímky 1"/>
          <p:cNvSpPr>
            <a:spLocks noGrp="1" noRot="1" noChangeAspect="1" noTextEdit="1"/>
          </p:cNvSpPr>
          <p:nvPr>
            <p:ph type="sldImg"/>
          </p:nvPr>
        </p:nvSpPr>
        <p:spPr bwMode="auto">
          <a:noFill/>
          <a:ln>
            <a:solidFill>
              <a:srgbClr val="000000"/>
            </a:solidFill>
            <a:miter lim="800000"/>
            <a:headEnd/>
            <a:tailEnd/>
          </a:ln>
        </p:spPr>
      </p:sp>
      <p:sp>
        <p:nvSpPr>
          <p:cNvPr id="49155" name="Zástupný symbol poznámok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sk-SK" smtClean="0"/>
              <a:t>informačný systém geografického typu pre riadenie (mesta, podniku, správy NP)</a:t>
            </a:r>
          </a:p>
          <a:p>
            <a:pPr eaLnBrk="1" hangingPunct="1"/>
            <a:endParaRPr lang="sk-SK" smtClean="0"/>
          </a:p>
          <a:p>
            <a:endParaRPr lang="sk-SK" smtClean="0"/>
          </a:p>
        </p:txBody>
      </p:sp>
      <p:sp>
        <p:nvSpPr>
          <p:cNvPr id="4" name="Zástupný symbol čísla snímky 3"/>
          <p:cNvSpPr>
            <a:spLocks noGrp="1"/>
          </p:cNvSpPr>
          <p:nvPr>
            <p:ph type="sldNum" sz="quarter" idx="5"/>
          </p:nvPr>
        </p:nvSpPr>
        <p:spPr/>
        <p:txBody>
          <a:bodyPr/>
          <a:lstStyle/>
          <a:p>
            <a:pPr>
              <a:defRPr/>
            </a:pPr>
            <a:fld id="{FEA8623F-9146-487F-83ED-1E6FD4875CA9}" type="slidenum">
              <a:rPr lang="sk-SK" smtClean="0"/>
              <a:pPr>
                <a:defRPr/>
              </a:pPr>
              <a:t>11</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obrazu snímky 1"/>
          <p:cNvSpPr>
            <a:spLocks noGrp="1" noRot="1" noChangeAspect="1" noTextEdit="1"/>
          </p:cNvSpPr>
          <p:nvPr>
            <p:ph type="sldImg"/>
          </p:nvPr>
        </p:nvSpPr>
        <p:spPr bwMode="auto">
          <a:noFill/>
          <a:ln>
            <a:solidFill>
              <a:srgbClr val="000000"/>
            </a:solidFill>
            <a:miter lim="800000"/>
            <a:headEnd/>
            <a:tailEnd/>
          </a:ln>
        </p:spPr>
      </p:sp>
      <p:sp>
        <p:nvSpPr>
          <p:cNvPr id="50179" name="Zástupný symbol poznámok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sk-SK" smtClean="0"/>
              <a:t>súbor HW, SW, údajov a  metód pre získanie, spracovanie, analýzu geografických informácií a tvorbu výstupov</a:t>
            </a:r>
          </a:p>
          <a:p>
            <a:pPr eaLnBrk="1" hangingPunct="1"/>
            <a:r>
              <a:rPr lang="sk-SK" smtClean="0"/>
              <a:t>GIS ako nástroj - Organizovaný </a:t>
            </a:r>
            <a:r>
              <a:rPr lang="sk-SK" smtClean="0">
                <a:solidFill>
                  <a:srgbClr val="CC0000"/>
                </a:solidFill>
              </a:rPr>
              <a:t>súbor počítačového hardvéru, softvéru a geografických údajov</a:t>
            </a:r>
            <a:r>
              <a:rPr lang="sk-SK" smtClean="0"/>
              <a:t> navrhnutý pre </a:t>
            </a:r>
            <a:r>
              <a:rPr lang="sk-SK" smtClean="0">
                <a:solidFill>
                  <a:srgbClr val="CC0000"/>
                </a:solidFill>
              </a:rPr>
              <a:t>efektívne získavanie, ukladanie, upravovanie, obhospodarovanie, analyzovanie  zobrazovanie</a:t>
            </a:r>
            <a:r>
              <a:rPr lang="sk-SK" smtClean="0"/>
              <a:t> všetkých foriem geografických informácií.	(Podľa ESRI k softwéru ARC/INFO)</a:t>
            </a:r>
          </a:p>
          <a:p>
            <a:pPr eaLnBrk="1" hangingPunct="1"/>
            <a:endParaRPr lang="sk-SK" smtClean="0"/>
          </a:p>
        </p:txBody>
      </p:sp>
      <p:sp>
        <p:nvSpPr>
          <p:cNvPr id="4" name="Zástupný symbol čísla snímky 3"/>
          <p:cNvSpPr>
            <a:spLocks noGrp="1"/>
          </p:cNvSpPr>
          <p:nvPr>
            <p:ph type="sldNum" sz="quarter" idx="5"/>
          </p:nvPr>
        </p:nvSpPr>
        <p:spPr/>
        <p:txBody>
          <a:bodyPr/>
          <a:lstStyle/>
          <a:p>
            <a:pPr>
              <a:defRPr/>
            </a:pPr>
            <a:fld id="{CF2A252B-A1A9-49A5-8FF9-61B5946AE9EE}" type="slidenum">
              <a:rPr lang="sk-SK" smtClean="0"/>
              <a:pPr>
                <a:defRPr/>
              </a:pPr>
              <a:t>12</a:t>
            </a:fld>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obrazu snímky 1"/>
          <p:cNvSpPr>
            <a:spLocks noGrp="1" noRot="1" noChangeAspect="1" noTextEdit="1"/>
          </p:cNvSpPr>
          <p:nvPr>
            <p:ph type="sldImg"/>
          </p:nvPr>
        </p:nvSpPr>
        <p:spPr bwMode="auto">
          <a:noFill/>
          <a:ln>
            <a:solidFill>
              <a:srgbClr val="000000"/>
            </a:solidFill>
            <a:miter lim="800000"/>
            <a:headEnd/>
            <a:tailEnd/>
          </a:ln>
        </p:spPr>
      </p:sp>
      <p:sp>
        <p:nvSpPr>
          <p:cNvPr id="51203" name="Zástupný symbol poznámok 2"/>
          <p:cNvSpPr>
            <a:spLocks noGrp="1"/>
          </p:cNvSpPr>
          <p:nvPr>
            <p:ph type="body" idx="1"/>
          </p:nvPr>
        </p:nvSpPr>
        <p:spPr bwMode="auto">
          <a:noFill/>
        </p:spPr>
        <p:txBody>
          <a:bodyPr wrap="square" numCol="1" anchor="t" anchorCtr="0" compatLnSpc="1">
            <a:prstTxWarp prst="textNoShape">
              <a:avLst/>
            </a:prstTxWarp>
          </a:bodyPr>
          <a:lstStyle/>
          <a:p>
            <a:r>
              <a:rPr lang="sk-SK" smtClean="0"/>
              <a:t>Skúma teoretické a metodické aspekty spracovania geografických informácií pomocou GIS</a:t>
            </a:r>
          </a:p>
          <a:p>
            <a:endParaRPr lang="sk-SK" smtClean="0"/>
          </a:p>
        </p:txBody>
      </p:sp>
      <p:sp>
        <p:nvSpPr>
          <p:cNvPr id="4" name="Zástupný symbol čísla snímky 3"/>
          <p:cNvSpPr>
            <a:spLocks noGrp="1"/>
          </p:cNvSpPr>
          <p:nvPr>
            <p:ph type="sldNum" sz="quarter" idx="5"/>
          </p:nvPr>
        </p:nvSpPr>
        <p:spPr/>
        <p:txBody>
          <a:bodyPr/>
          <a:lstStyle/>
          <a:p>
            <a:pPr>
              <a:defRPr/>
            </a:pPr>
            <a:fld id="{3AE4F17A-4529-4D9D-8863-8568DE3169FA}" type="slidenum">
              <a:rPr lang="sk-SK" smtClean="0"/>
              <a:pPr>
                <a:defRPr/>
              </a:pPr>
              <a:t>14</a:t>
            </a:fld>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obrazu snímky 1"/>
          <p:cNvSpPr>
            <a:spLocks noGrp="1" noRot="1" noChangeAspect="1" noTextEdit="1"/>
          </p:cNvSpPr>
          <p:nvPr>
            <p:ph type="sldImg"/>
          </p:nvPr>
        </p:nvSpPr>
        <p:spPr bwMode="auto">
          <a:noFill/>
          <a:ln>
            <a:solidFill>
              <a:srgbClr val="000000"/>
            </a:solidFill>
            <a:miter lim="800000"/>
            <a:headEnd/>
            <a:tailEnd/>
          </a:ln>
        </p:spPr>
      </p:sp>
      <p:sp>
        <p:nvSpPr>
          <p:cNvPr id="52227" name="Zástupný symbol poznámo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GIS history &amp; milestones (epm107_2007) - Presentation Transcript</a:t>
            </a:r>
          </a:p>
          <a:p>
            <a:pPr eaLnBrk="1" hangingPunct="1">
              <a:spcBef>
                <a:spcPct val="0"/>
              </a:spcBef>
            </a:pPr>
            <a:r>
              <a:rPr lang="en-US" smtClean="0"/>
              <a:t>GIS History and Milestones    </a:t>
            </a:r>
          </a:p>
          <a:p>
            <a:pPr eaLnBrk="1" hangingPunct="1">
              <a:spcBef>
                <a:spcPct val="0"/>
              </a:spcBef>
            </a:pPr>
            <a:r>
              <a:rPr lang="en-US" smtClean="0"/>
              <a:t>Base maps ● 1637 ­ Coordinate system reintroduced in  mathematics, analytic geometry; relationship  established between graphed line and equation­ Pierre de Fermat (1601­1665) and René  Descartes (1596­ 1650), France.    </a:t>
            </a:r>
          </a:p>
          <a:p>
            <a:pPr eaLnBrk="1" hangingPunct="1">
              <a:spcBef>
                <a:spcPct val="0"/>
              </a:spcBef>
            </a:pPr>
            <a:r>
              <a:rPr lang="en-US" smtClean="0"/>
              <a:t>Overlays ­Geographic Analysis ● maps of the Battle of Yorktown (American  Revolution) drawn by the French Cartographer  Louis­Alexandre Berthier contained hinged  overlays to show troop movements ● the mid­19th Century quot;Atlas to Accompany the  Second report of the Irish Railway  Commissionersquot; showed population,   traffic   flow,   geology   and   topography superimposed  on the same base map    </a:t>
            </a:r>
          </a:p>
          <a:p>
            <a:pPr eaLnBrk="1" hangingPunct="1">
              <a:spcBef>
                <a:spcPct val="0"/>
              </a:spcBef>
            </a:pPr>
            <a:r>
              <a:rPr lang="en-US" smtClean="0"/>
              <a:t>Choropleth maps ● 1819 ­ Cartogram,  map with shadings  from black to white  (distribution and  intensity of illiteracy  in France), the first  choropleth map, and  perhaps the first  modern statistical  map (Pierre Charles  Dupin, France).    </a:t>
            </a:r>
          </a:p>
          <a:p>
            <a:pPr eaLnBrk="1" hangingPunct="1">
              <a:spcBef>
                <a:spcPct val="0"/>
              </a:spcBef>
            </a:pPr>
            <a:r>
              <a:rPr lang="en-US" smtClean="0"/>
              <a:t>● 1855 ­ Use of a dot map to display  epidemiological data, leads to discovery of the  source of a cholera epidemic­ John Snow  (1813­1858 ), England.    </a:t>
            </a:r>
          </a:p>
          <a:p>
            <a:pPr eaLnBrk="1" hangingPunct="1">
              <a:spcBef>
                <a:spcPct val="0"/>
              </a:spcBef>
            </a:pPr>
            <a:r>
              <a:rPr lang="en-US" smtClean="0"/>
              <a:t>● 1884 ­ Pictogram, used to represent data by  icons proportional to a number­ Michael George  Mulhall (1836­1900), England.    </a:t>
            </a:r>
          </a:p>
          <a:p>
            <a:pPr eaLnBrk="1" hangingPunct="1">
              <a:spcBef>
                <a:spcPct val="0"/>
              </a:spcBef>
            </a:pPr>
            <a:r>
              <a:rPr lang="en-US" smtClean="0"/>
              <a:t>Computer science ● 1623 ­ The first known adding machine, a  mechanical calculator called the ``Calculating  Clock.''     </a:t>
            </a:r>
          </a:p>
          <a:p>
            <a:pPr eaLnBrk="1" hangingPunct="1">
              <a:spcBef>
                <a:spcPct val="0"/>
              </a:spcBef>
            </a:pPr>
            <a:r>
              <a:rPr lang="en-US" smtClean="0"/>
              <a:t>● 1884 ­ Invention of the punched card for use in  a machine to tabulate the USA Census (in  1890). Hollerith's company eventually became  IBM ­ Herman Hollerith (1860­1929), USA.    </a:t>
            </a:r>
          </a:p>
          <a:p>
            <a:pPr eaLnBrk="1" hangingPunct="1">
              <a:spcBef>
                <a:spcPct val="0"/>
              </a:spcBef>
            </a:pPr>
            <a:r>
              <a:rPr lang="en-US" smtClean="0"/>
              <a:t>● 1939 ­ Description of a memex, the conceptual  creation of ``hyperlink'' and the ''World Wide  Web''­  Vannevar Bush (1890­1974), USA. ● 1944 ­ Harvard's Mark I, the first digital  computer, put in service. Officially known as the  ``IBM Automatic Sequence Controlled  Calculator'' (ASCC), the Mark I was 50 feet long  and weighed about 5 tons.­ Howard H. Aiken  (1900­1973) and Grace Hopper (1906­1992),  USA.    </a:t>
            </a:r>
          </a:p>
          <a:p>
            <a:pPr eaLnBrk="1" hangingPunct="1">
              <a:spcBef>
                <a:spcPct val="0"/>
              </a:spcBef>
            </a:pPr>
            <a:r>
              <a:rPr lang="en-US" smtClean="0"/>
              <a:t>1958­61 ­ Geographic Information Systems  (GISs) were developed in the 1950s and  1960s, primarily in the public sector ● 1963 ­ Development of Canada Geographic  Information Systems (CGIS) commences, led  by Roger Tomlinson, to analyse Canada's  national inventory. ● 1964 ­ Harvard Laboratory for Computer  Graphics (and Spatial Analysis) was  established by Howard Fisher. This lab had  major influence on the development of GIS until  early 1980s. Many pioneers of newer GIS quot;grew    upquot; at the Harvard lab.  </a:t>
            </a:r>
          </a:p>
          <a:p>
            <a:pPr eaLnBrk="1" hangingPunct="1">
              <a:spcBef>
                <a:spcPct val="0"/>
              </a:spcBef>
            </a:pPr>
            <a:r>
              <a:rPr lang="en-US" smtClean="0"/>
              <a:t>● 1965 ­ development of the GBF­DIME files by  theU.S. Census Bureau led to the production of  the Census TIGER files ● 1966 ­ Howard Fisher developed SYMAP  (Synagraphic Mapping System) a general­ purpose mapping package    </a:t>
            </a:r>
          </a:p>
          <a:p>
            <a:pPr eaLnBrk="1" hangingPunct="1">
              <a:spcBef>
                <a:spcPct val="0"/>
              </a:spcBef>
            </a:pPr>
            <a:r>
              <a:rPr lang="en-US" smtClean="0"/>
              <a:t>● late 1960s ­ CALFORM was developed. It is an  improvement of SYMAP. ● SYMVU was developed: 3D perspective views  ● GRID was developed:  beginnings of raster GIS  used to implement the ideas of overlay    (1969:  Ian McHarg in his book quot;Design with    Naturequot;,  popularized     the     use   of    georeferenced  transparent map overlays for resource planning  purposes)     </a:t>
            </a:r>
          </a:p>
          <a:p>
            <a:pPr eaLnBrk="1" hangingPunct="1">
              <a:spcBef>
                <a:spcPct val="0"/>
              </a:spcBef>
            </a:pPr>
            <a:r>
              <a:rPr lang="en-US" smtClean="0"/>
              <a:t>1969 ­ Data formats begin to emerge and  private vendors began offering GIS  packages ● Environmental Science Research Institute  (ESRI) is founded by Jack and Laura  Dangermond as a privately held consulting  group. The business began with $1100 from  their personal savings and operatedout of an  historic home located in Redlands, California. ● Jim Meadlock establishes Intergraph  Corporation (originally called M &amp; S Computing  Inc).    </a:t>
            </a:r>
          </a:p>
          <a:p>
            <a:pPr eaLnBrk="1" hangingPunct="1">
              <a:spcBef>
                <a:spcPct val="0"/>
              </a:spcBef>
            </a:pPr>
            <a:r>
              <a:rPr lang="en-US" smtClean="0"/>
              <a:t>● 1972 ­ The first Landsat satellite is launched  (originally known as ERTS­1) by NASA that was  dedicated to mapping natural and cultural  resources on land and ocean surfaces.    </a:t>
            </a:r>
          </a:p>
          <a:p>
            <a:pPr eaLnBrk="1" hangingPunct="1">
              <a:spcBef>
                <a:spcPct val="0"/>
              </a:spcBef>
            </a:pPr>
            <a:r>
              <a:rPr lang="en-US" smtClean="0"/>
              <a:t>the 1980s ­ Second GIS phase: the GIS was  pushed to evolve towards   analysis. ● more functions for user interaction was   developed  mainly in a graphical way by a user friendly    interface ● ability to sort, select, extract,  reclassify, reproject  and display data . ● suppliers increased their knowledge on existing  and  growing data analyses techniques, specific  subject matters   (e.g.: ecology and hydrology),  and data context issues. ●  while data storage were still mainly centralized the    user  access became more decentralized.  </a:t>
            </a:r>
          </a:p>
          <a:p>
            <a:pPr eaLnBrk="1" hangingPunct="1">
              <a:spcBef>
                <a:spcPct val="0"/>
              </a:spcBef>
            </a:pPr>
            <a:r>
              <a:rPr lang="en-US" smtClean="0"/>
              <a:t>● 1982  ● ESRI's ARC/INFO® 1.0, the first commercially  available GIS software package, which ran on  mainframe computers was released. ● Army Corps of Engineers Construction  Engineering Research Laboratory (CERL)  started the development of the GIS GRASS  ● 1985 ­ The GPS (Global Positioning System)  becomes operational.    </a:t>
            </a:r>
          </a:p>
          <a:p>
            <a:pPr eaLnBrk="1" hangingPunct="1">
              <a:spcBef>
                <a:spcPct val="0"/>
              </a:spcBef>
            </a:pPr>
            <a:r>
              <a:rPr lang="en-US" smtClean="0"/>
              <a:t>● 1986 ● Laszlo Bardos, Andrew Dressel, John Haller, Mike  Marvin and Sean O'Sullivan founded MapInfo. ● ESRI's PC ARC/INFO® 1.0, the first GIS software  available for the personal computer, was released. ● 1987 ­ The International Journal of Geographical  Information Analysis gets published. ● Ron Eastman starts the IDRISI Project at Clark  University ● 1988 ­ Ezra Zubrow, State University of New York  at Buffalo starts the GIS­L Internet list­server.    </a:t>
            </a:r>
          </a:p>
          <a:p>
            <a:pPr eaLnBrk="1" hangingPunct="1">
              <a:spcBef>
                <a:spcPct val="0"/>
              </a:spcBef>
            </a:pPr>
            <a:r>
              <a:rPr lang="en-US" smtClean="0"/>
              <a:t>● 1988 ● Founded as GIS World, the monthly magazine  'GEO World', the world's first magazine for  geographic technology gets published. ● The National Centre for Geographic Information  and Analysis (NCGIA) is established in the  USA. ● 1989 ­ The desktop image processing software,  ER Mapper is launched.    </a:t>
            </a:r>
          </a:p>
          <a:p>
            <a:pPr eaLnBrk="1" hangingPunct="1">
              <a:spcBef>
                <a:spcPct val="0"/>
              </a:spcBef>
            </a:pPr>
            <a:r>
              <a:rPr lang="en-US" smtClean="0"/>
              <a:t>the 1990s ­ starting from the 1990s GIS  entered in a new era. As computing power  increased and hardware prices plummeted,  the GIS became a viable technology for state  and municipal planning. In this third phase  of evolution GIS is asked to become a real  Management Information System (MIS), and  thus able to support decision making  processes. ● 1992 ­ ESRI released ArcView® 1.0, a desktop  mapping system with a graphical user interface  that marked a major improvement in usability        over        Arc/Info's    CLI  </a:t>
            </a:r>
          </a:p>
          <a:p>
            <a:pPr eaLnBrk="1" hangingPunct="1">
              <a:spcBef>
                <a:spcPct val="0"/>
              </a:spcBef>
            </a:pPr>
            <a:r>
              <a:rPr lang="en-US" smtClean="0"/>
              <a:t>● 1993 ­ Steve Putz developed PARC, the first  Web­based interactive map viewer  ● The European Umbrella Organisation for  Geographic Information (EUROGI) is  established in Europe. ● 1994 ­ The Open GIS Consortium aiming in  developing publicly available geoprocessing  specifications was founded. ● 1994 ­ National Spatial Data Infrastructure  (NSDI) is formed in US by an executive order of  President Bill Clinton. ●    </a:t>
            </a:r>
          </a:p>
          <a:p>
            <a:pPr eaLnBrk="1" hangingPunct="1">
              <a:spcBef>
                <a:spcPct val="0"/>
              </a:spcBef>
            </a:pPr>
            <a:r>
              <a:rPr lang="en-US" smtClean="0"/>
              <a:t>● 1995 National Geographic Data Framework  (NGDF) established in UK. ● 1997 ­ The University of Minnesota (UMN)  released MapServer 1.0 ● ESRI released ArcView Internet Map Server  (IMS), a commercial too for publishing GIS data  over the Internet. ● 1999 ­ GRASS 5.0 is released under GNU GPL  by the GRASS Development Team     </a:t>
            </a:r>
          </a:p>
          <a:p>
            <a:pPr eaLnBrk="1" hangingPunct="1">
              <a:spcBef>
                <a:spcPct val="0"/>
              </a:spcBef>
            </a:pPr>
            <a:r>
              <a:rPr lang="en-US" smtClean="0"/>
              <a:t>● 2001 ­ Refraction Research released PostGIS  0.1, an open source quot;spatially enablerquot; adding  support for geographic objects to the  PostgreSQL object relational database. ● 2002 ­ ESRI began offering a wide selection of  GIS software compatible with the Linux  operating system. ArcIMS 4, ArcSDE 8.2,  MapObjects ● 2005 ­ GRASS 6.0.0 is released with new  interface, vector engine, and database support    </a:t>
            </a:r>
          </a:p>
          <a:p>
            <a:pPr eaLnBrk="1" hangingPunct="1">
              <a:spcBef>
                <a:spcPct val="0"/>
              </a:spcBef>
            </a:pPr>
            <a:r>
              <a:rPr lang="en-US" smtClean="0"/>
              <a:t>The 2000s ● Wireless Technology ● Smart Objects ● Field Data Collection ● Spatial Data Infrastructure ● Internet (GIS Services) ● Google Earth (?) ● Blogs    </a:t>
            </a:r>
          </a:p>
          <a:p>
            <a:pPr eaLnBrk="1" hangingPunct="1">
              <a:spcBef>
                <a:spcPct val="0"/>
              </a:spcBef>
            </a:pPr>
            <a:r>
              <a:rPr lang="en-US" smtClean="0"/>
              <a:t>References ● Brovelli, Maria Antonia.  2006. History of GIS.  Laboratrio Geomatica, Politecnico di Milano –  Polo Regionale di Como ● Friendly, Michael.  2006. Milestones in the  history of thematic cartography, statistical  graphics, and data visualization ● History &amp; Milestones of GIS. 2006.  http://www.gisdevelopment.net/history/    </a:t>
            </a:r>
          </a:p>
          <a:p>
            <a:pPr eaLnBrk="1" hangingPunct="1">
              <a:spcBef>
                <a:spcPct val="0"/>
              </a:spcBef>
            </a:pPr>
            <a:r>
              <a:rPr lang="en-US" smtClean="0"/>
              <a:t>License of this Document This work is licensed under a Creative Commons License. http://creativecommons.org/licenses/by-sa/2.5/deed.en License details: Attribution-ShareAlike 2.5 You are free: - to copy, distribute, display, and perform the work, - to make derivative works, - to make commercial use of the work, under the following conditions: Attribution. You must give the original author credit. Share Alike. If you alter, transform, or build upon this work, you may distribute the resulting work only under a license identical to this one. For any reuse or distribution, you must make clear to others the license terms of this work. Any of these conditions can be waived if you get permission from the copyright holder. Your fair use and other rights are in no way affected by the above. Emmanuel P. Sambale. November, 2006 http://esambale.wikispaces.com   </a:t>
            </a:r>
          </a:p>
          <a:p>
            <a:pPr eaLnBrk="1" hangingPunct="1">
              <a:spcBef>
                <a:spcPct val="0"/>
              </a:spcBef>
            </a:pPr>
            <a:endParaRPr lang="sk-SK" smtClean="0"/>
          </a:p>
        </p:txBody>
      </p:sp>
      <p:sp>
        <p:nvSpPr>
          <p:cNvPr id="52228" name="Zástupný symbol čísla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E8BBBB-4338-499D-B2A8-64C6589046AC}" type="slidenum">
              <a:rPr lang="sk-SK" smtClean="0"/>
              <a:pPr fontAlgn="base">
                <a:spcBef>
                  <a:spcPct val="0"/>
                </a:spcBef>
                <a:spcAft>
                  <a:spcPct val="0"/>
                </a:spcAft>
              </a:pPr>
              <a:t>16</a:t>
            </a:fld>
            <a:endParaRPr lang="sk-SK"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814EBE5C-F075-4103-9B1B-87C08FD37BFA}" type="slidenum">
              <a:rPr lang="sk-SK" smtClean="0"/>
              <a:pPr/>
              <a:t>44</a:t>
            </a:fld>
            <a:endParaRPr lang="sk-SK"/>
          </a:p>
        </p:txBody>
      </p:sp>
    </p:spTree>
    <p:extLst>
      <p:ext uri="{BB962C8B-B14F-4D97-AF65-F5344CB8AC3E}">
        <p14:creationId xmlns:p14="http://schemas.microsoft.com/office/powerpoint/2010/main" xmlns="" val="205614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E7941A3C-FF30-4999-8C55-FB974E00214E}" type="datetimeFigureOut">
              <a:rPr lang="sk-SK" smtClean="0"/>
              <a:pPr/>
              <a:t>7. 12. 2011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78E5BEE-7C18-4359-BA14-A1509D69E9E1}" type="slidenum">
              <a:rPr lang="sk-SK" smtClean="0"/>
              <a:pPr/>
              <a:t>‹#›</a:t>
            </a:fld>
            <a:endParaRPr lang="sk-SK"/>
          </a:p>
        </p:txBody>
      </p:sp>
    </p:spTree>
    <p:extLst>
      <p:ext uri="{BB962C8B-B14F-4D97-AF65-F5344CB8AC3E}">
        <p14:creationId xmlns:p14="http://schemas.microsoft.com/office/powerpoint/2010/main" xmlns="" val="428557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E7941A3C-FF30-4999-8C55-FB974E00214E}" type="datetimeFigureOut">
              <a:rPr lang="sk-SK" smtClean="0"/>
              <a:pPr/>
              <a:t>7. 12. 2011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78E5BEE-7C18-4359-BA14-A1509D69E9E1}" type="slidenum">
              <a:rPr lang="sk-SK" smtClean="0"/>
              <a:pPr/>
              <a:t>‹#›</a:t>
            </a:fld>
            <a:endParaRPr lang="sk-SK"/>
          </a:p>
        </p:txBody>
      </p:sp>
    </p:spTree>
    <p:extLst>
      <p:ext uri="{BB962C8B-B14F-4D97-AF65-F5344CB8AC3E}">
        <p14:creationId xmlns:p14="http://schemas.microsoft.com/office/powerpoint/2010/main" xmlns="" val="1056631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154781"/>
            <a:ext cx="2057400" cy="3290888"/>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154781"/>
            <a:ext cx="6019800" cy="3290888"/>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E7941A3C-FF30-4999-8C55-FB974E00214E}" type="datetimeFigureOut">
              <a:rPr lang="sk-SK" smtClean="0"/>
              <a:pPr/>
              <a:t>7. 12. 2011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78E5BEE-7C18-4359-BA14-A1509D69E9E1}" type="slidenum">
              <a:rPr lang="sk-SK" smtClean="0"/>
              <a:pPr/>
              <a:t>‹#›</a:t>
            </a:fld>
            <a:endParaRPr lang="sk-SK"/>
          </a:p>
        </p:txBody>
      </p:sp>
    </p:spTree>
    <p:extLst>
      <p:ext uri="{BB962C8B-B14F-4D97-AF65-F5344CB8AC3E}">
        <p14:creationId xmlns:p14="http://schemas.microsoft.com/office/powerpoint/2010/main" xmlns="" val="3388576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obsahu 1"/>
          <p:cNvSpPr>
            <a:spLocks noGrp="1"/>
          </p:cNvSpPr>
          <p:nvPr>
            <p:ph/>
          </p:nvPr>
        </p:nvSpPr>
        <p:spPr>
          <a:xfrm>
            <a:off x="457200" y="206375"/>
            <a:ext cx="8229600" cy="438785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3" name="Zástupný symbol dátumu 3"/>
          <p:cNvSpPr>
            <a:spLocks noGrp="1"/>
          </p:cNvSpPr>
          <p:nvPr>
            <p:ph type="dt" sz="half" idx="10"/>
          </p:nvPr>
        </p:nvSpPr>
        <p:spPr/>
        <p:txBody>
          <a:bodyPr/>
          <a:lstStyle>
            <a:lvl1pPr>
              <a:defRPr/>
            </a:lvl1pPr>
          </a:lstStyle>
          <a:p>
            <a:pPr>
              <a:defRPr/>
            </a:pPr>
            <a:fld id="{8F84902A-5A30-4667-93F3-CCDC194D96AA}" type="datetimeFigureOut">
              <a:rPr lang="sk-SK"/>
              <a:pPr>
                <a:defRPr/>
              </a:pPr>
              <a:t>7. 12. 2011</a:t>
            </a:fld>
            <a:endParaRPr lang="sk-SK"/>
          </a:p>
        </p:txBody>
      </p:sp>
      <p:sp>
        <p:nvSpPr>
          <p:cNvPr id="4" name="Zástupný symbol päty 4"/>
          <p:cNvSpPr>
            <a:spLocks noGrp="1"/>
          </p:cNvSpPr>
          <p:nvPr>
            <p:ph type="ftr" sz="quarter" idx="11"/>
          </p:nvPr>
        </p:nvSpPr>
        <p:spPr/>
        <p:txBody>
          <a:bodyPr/>
          <a:lstStyle>
            <a:lvl1pPr>
              <a:defRPr/>
            </a:lvl1pPr>
          </a:lstStyle>
          <a:p>
            <a:pPr>
              <a:defRPr/>
            </a:pPr>
            <a:endParaRPr lang="sk-SK"/>
          </a:p>
        </p:txBody>
      </p:sp>
      <p:sp>
        <p:nvSpPr>
          <p:cNvPr id="5" name="Zástupný symbol čísla snímky 5"/>
          <p:cNvSpPr>
            <a:spLocks noGrp="1"/>
          </p:cNvSpPr>
          <p:nvPr>
            <p:ph type="sldNum" sz="quarter" idx="12"/>
          </p:nvPr>
        </p:nvSpPr>
        <p:spPr/>
        <p:txBody>
          <a:bodyPr/>
          <a:lstStyle>
            <a:lvl1pPr>
              <a:defRPr/>
            </a:lvl1pPr>
          </a:lstStyle>
          <a:p>
            <a:pPr>
              <a:defRPr/>
            </a:pPr>
            <a:fld id="{2897A11A-5F1B-4794-9905-7D6C06AD2749}"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E7941A3C-FF30-4999-8C55-FB974E00214E}" type="datetimeFigureOut">
              <a:rPr lang="sk-SK" smtClean="0"/>
              <a:pPr/>
              <a:t>7. 12. 2011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78E5BEE-7C18-4359-BA14-A1509D69E9E1}" type="slidenum">
              <a:rPr lang="sk-SK" smtClean="0"/>
              <a:pPr/>
              <a:t>‹#›</a:t>
            </a:fld>
            <a:endParaRPr lang="sk-SK"/>
          </a:p>
        </p:txBody>
      </p:sp>
    </p:spTree>
    <p:extLst>
      <p:ext uri="{BB962C8B-B14F-4D97-AF65-F5344CB8AC3E}">
        <p14:creationId xmlns:p14="http://schemas.microsoft.com/office/powerpoint/2010/main" xmlns="" val="253838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E7941A3C-FF30-4999-8C55-FB974E00214E}" type="datetimeFigureOut">
              <a:rPr lang="sk-SK" smtClean="0"/>
              <a:pPr/>
              <a:t>7. 12. 2011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78E5BEE-7C18-4359-BA14-A1509D69E9E1}" type="slidenum">
              <a:rPr lang="sk-SK" smtClean="0"/>
              <a:pPr/>
              <a:t>‹#›</a:t>
            </a:fld>
            <a:endParaRPr lang="sk-SK"/>
          </a:p>
        </p:txBody>
      </p:sp>
    </p:spTree>
    <p:extLst>
      <p:ext uri="{BB962C8B-B14F-4D97-AF65-F5344CB8AC3E}">
        <p14:creationId xmlns:p14="http://schemas.microsoft.com/office/powerpoint/2010/main" xmlns="" val="1107498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E7941A3C-FF30-4999-8C55-FB974E00214E}" type="datetimeFigureOut">
              <a:rPr lang="sk-SK" smtClean="0"/>
              <a:pPr/>
              <a:t>7. 12. 2011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78E5BEE-7C18-4359-BA14-A1509D69E9E1}" type="slidenum">
              <a:rPr lang="sk-SK" smtClean="0"/>
              <a:pPr/>
              <a:t>‹#›</a:t>
            </a:fld>
            <a:endParaRPr lang="sk-SK"/>
          </a:p>
        </p:txBody>
      </p:sp>
    </p:spTree>
    <p:extLst>
      <p:ext uri="{BB962C8B-B14F-4D97-AF65-F5344CB8AC3E}">
        <p14:creationId xmlns:p14="http://schemas.microsoft.com/office/powerpoint/2010/main" xmlns="" val="20223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05979"/>
            <a:ext cx="8229600" cy="857250"/>
          </a:xfrm>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E7941A3C-FF30-4999-8C55-FB974E00214E}" type="datetimeFigureOut">
              <a:rPr lang="sk-SK" smtClean="0"/>
              <a:pPr/>
              <a:t>7. 12. 2011</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D78E5BEE-7C18-4359-BA14-A1509D69E9E1}" type="slidenum">
              <a:rPr lang="sk-SK" smtClean="0"/>
              <a:pPr/>
              <a:t>‹#›</a:t>
            </a:fld>
            <a:endParaRPr lang="sk-SK"/>
          </a:p>
        </p:txBody>
      </p:sp>
    </p:spTree>
    <p:extLst>
      <p:ext uri="{BB962C8B-B14F-4D97-AF65-F5344CB8AC3E}">
        <p14:creationId xmlns:p14="http://schemas.microsoft.com/office/powerpoint/2010/main" xmlns="" val="159953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E7941A3C-FF30-4999-8C55-FB974E00214E}" type="datetimeFigureOut">
              <a:rPr lang="sk-SK" smtClean="0"/>
              <a:pPr/>
              <a:t>7. 12. 2011</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D78E5BEE-7C18-4359-BA14-A1509D69E9E1}" type="slidenum">
              <a:rPr lang="sk-SK" smtClean="0"/>
              <a:pPr/>
              <a:t>‹#›</a:t>
            </a:fld>
            <a:endParaRPr lang="sk-SK"/>
          </a:p>
        </p:txBody>
      </p:sp>
    </p:spTree>
    <p:extLst>
      <p:ext uri="{BB962C8B-B14F-4D97-AF65-F5344CB8AC3E}">
        <p14:creationId xmlns:p14="http://schemas.microsoft.com/office/powerpoint/2010/main" xmlns="" val="163067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E7941A3C-FF30-4999-8C55-FB974E00214E}" type="datetimeFigureOut">
              <a:rPr lang="sk-SK" smtClean="0"/>
              <a:pPr/>
              <a:t>7. 12. 2011</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D78E5BEE-7C18-4359-BA14-A1509D69E9E1}" type="slidenum">
              <a:rPr lang="sk-SK" smtClean="0"/>
              <a:pPr/>
              <a:t>‹#›</a:t>
            </a:fld>
            <a:endParaRPr lang="sk-SK"/>
          </a:p>
        </p:txBody>
      </p:sp>
    </p:spTree>
    <p:extLst>
      <p:ext uri="{BB962C8B-B14F-4D97-AF65-F5344CB8AC3E}">
        <p14:creationId xmlns:p14="http://schemas.microsoft.com/office/powerpoint/2010/main" xmlns="" val="279705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E7941A3C-FF30-4999-8C55-FB974E00214E}" type="datetimeFigureOut">
              <a:rPr lang="sk-SK" smtClean="0"/>
              <a:pPr/>
              <a:t>7. 12. 2011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78E5BEE-7C18-4359-BA14-A1509D69E9E1}" type="slidenum">
              <a:rPr lang="sk-SK" smtClean="0"/>
              <a:pPr/>
              <a:t>‹#›</a:t>
            </a:fld>
            <a:endParaRPr lang="sk-SK"/>
          </a:p>
        </p:txBody>
      </p:sp>
    </p:spTree>
    <p:extLst>
      <p:ext uri="{BB962C8B-B14F-4D97-AF65-F5344CB8AC3E}">
        <p14:creationId xmlns:p14="http://schemas.microsoft.com/office/powerpoint/2010/main" xmlns="" val="257423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E7941A3C-FF30-4999-8C55-FB974E00214E}" type="datetimeFigureOut">
              <a:rPr lang="sk-SK" smtClean="0"/>
              <a:pPr/>
              <a:t>7. 12. 2011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78E5BEE-7C18-4359-BA14-A1509D69E9E1}" type="slidenum">
              <a:rPr lang="sk-SK" smtClean="0"/>
              <a:pPr/>
              <a:t>‹#›</a:t>
            </a:fld>
            <a:endParaRPr lang="sk-SK"/>
          </a:p>
        </p:txBody>
      </p:sp>
    </p:spTree>
    <p:extLst>
      <p:ext uri="{BB962C8B-B14F-4D97-AF65-F5344CB8AC3E}">
        <p14:creationId xmlns:p14="http://schemas.microsoft.com/office/powerpoint/2010/main" xmlns="" val="138201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7941A3C-FF30-4999-8C55-FB974E00214E}" type="datetimeFigureOut">
              <a:rPr lang="sk-SK" smtClean="0"/>
              <a:pPr/>
              <a:t>7. 12. 2011</a:t>
            </a:fld>
            <a:endParaRPr lang="sk-SK"/>
          </a:p>
        </p:txBody>
      </p:sp>
      <p:sp>
        <p:nvSpPr>
          <p:cNvPr id="5" name="Zástupný symbol päty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78E5BEE-7C18-4359-BA14-A1509D69E9E1}" type="slidenum">
              <a:rPr lang="sk-SK" smtClean="0"/>
              <a:pPr/>
              <a:t>‹#›</a:t>
            </a:fld>
            <a:endParaRPr lang="sk-SK"/>
          </a:p>
        </p:txBody>
      </p:sp>
    </p:spTree>
    <p:extLst>
      <p:ext uri="{BB962C8B-B14F-4D97-AF65-F5344CB8AC3E}">
        <p14:creationId xmlns:p14="http://schemas.microsoft.com/office/powerpoint/2010/main" xmlns="" val="2157918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oleObject" Target="../embeddings/oleObject1.bin"/><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oleObject" Target="../embeddings/oleObject3.bin"/><Relationship Id="rId4" Type="http://schemas.openxmlformats.org/officeDocument/2006/relationships/image" Target="../media/image20.jpeg"/><Relationship Id="rId9"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eg"/><Relationship Id="rId1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3837214"/>
          </a:xfrm>
          <a:prstGeom prst="rect">
            <a:avLst/>
          </a:prstGeom>
          <a:noFill/>
          <a:ln w="9525">
            <a:noFill/>
            <a:miter lim="800000"/>
            <a:headEnd/>
            <a:tailEnd/>
          </a:ln>
        </p:spPr>
      </p:pic>
      <p:sp>
        <p:nvSpPr>
          <p:cNvPr id="6" name="Podnadpis 2"/>
          <p:cNvSpPr>
            <a:spLocks noGrp="1"/>
          </p:cNvSpPr>
          <p:nvPr>
            <p:ph type="subTitle" idx="1"/>
          </p:nvPr>
        </p:nvSpPr>
        <p:spPr>
          <a:xfrm>
            <a:off x="395536" y="2499742"/>
            <a:ext cx="8352928" cy="1008112"/>
          </a:xfrm>
          <a:solidFill>
            <a:schemeClr val="accent5">
              <a:lumMod val="20000"/>
              <a:lumOff val="80000"/>
            </a:schemeClr>
          </a:solidFill>
          <a:effectLst/>
        </p:spPr>
        <p:txBody>
          <a:bodyPr>
            <a:normAutofit fontScale="25000" lnSpcReduction="20000"/>
          </a:bodyPr>
          <a:lstStyle/>
          <a:p>
            <a:endParaRPr lang="sk-SK" sz="3100" b="1"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endParaRPr>
          </a:p>
          <a:p>
            <a:r>
              <a:rPr lang="sk-SK" sz="11200" b="1" dirty="0" smtClean="0">
                <a:solidFill>
                  <a:srgbClr val="C00000"/>
                </a:solidFill>
                <a:effectLst>
                  <a:outerShdw blurRad="38100" dist="38100" dir="2700000" algn="tl">
                    <a:srgbClr val="000000">
                      <a:alpha val="43137"/>
                    </a:srgbClr>
                  </a:outerShdw>
                </a:effectLst>
              </a:rPr>
              <a:t>Geografické informačné systémy </a:t>
            </a:r>
            <a:r>
              <a:rPr lang="sk-SK" sz="8000" b="1" dirty="0" smtClean="0">
                <a:solidFill>
                  <a:srgbClr val="C00000"/>
                </a:solidFill>
                <a:effectLst>
                  <a:outerShdw blurRad="38100" dist="38100" dir="2700000" algn="tl">
                    <a:srgbClr val="000000">
                      <a:alpha val="43137"/>
                    </a:srgbClr>
                  </a:outerShdw>
                </a:effectLst>
              </a:rPr>
              <a:t>- nástroj, technológia, veda</a:t>
            </a:r>
          </a:p>
          <a:p>
            <a:endParaRPr lang="sk-SK" sz="3100" dirty="0" smtClean="0">
              <a:solidFill>
                <a:srgbClr val="FF6600"/>
              </a:solidFill>
            </a:endParaRPr>
          </a:p>
          <a:p>
            <a:r>
              <a:rPr lang="sk-SK" sz="7200" dirty="0" smtClean="0">
                <a:solidFill>
                  <a:schemeClr val="accent6">
                    <a:lumMod val="50000"/>
                  </a:schemeClr>
                </a:solidFill>
              </a:rPr>
              <a:t>Interdisciplinárny koncept pre analýzu priestorových informácií</a:t>
            </a:r>
            <a:endParaRPr lang="sk-SK" sz="7200" dirty="0">
              <a:solidFill>
                <a:schemeClr val="accent6">
                  <a:lumMod val="50000"/>
                </a:schemeClr>
              </a:solidFill>
            </a:endParaRPr>
          </a:p>
        </p:txBody>
      </p:sp>
      <p:sp>
        <p:nvSpPr>
          <p:cNvPr id="7" name="BlokTextu 6"/>
          <p:cNvSpPr txBox="1"/>
          <p:nvPr/>
        </p:nvSpPr>
        <p:spPr>
          <a:xfrm>
            <a:off x="4355976" y="4774168"/>
            <a:ext cx="4788024" cy="369332"/>
          </a:xfrm>
          <a:prstGeom prst="rect">
            <a:avLst/>
          </a:prstGeom>
          <a:noFill/>
        </p:spPr>
        <p:txBody>
          <a:bodyPr wrap="square" rtlCol="0">
            <a:spAutoFit/>
          </a:bodyPr>
          <a:lstStyle/>
          <a:p>
            <a:r>
              <a:rPr lang="sk-SK" dirty="0" smtClean="0">
                <a:solidFill>
                  <a:schemeClr val="tx2">
                    <a:lumMod val="75000"/>
                  </a:schemeClr>
                </a:solidFill>
                <a:effectLst>
                  <a:glow rad="63500">
                    <a:schemeClr val="accent1">
                      <a:satMod val="175000"/>
                      <a:alpha val="40000"/>
                    </a:schemeClr>
                  </a:glow>
                </a:effectLst>
              </a:rPr>
              <a:t>Mgr. Michal </a:t>
            </a:r>
            <a:r>
              <a:rPr lang="sk-SK" dirty="0" err="1" smtClean="0">
                <a:solidFill>
                  <a:schemeClr val="tx2">
                    <a:lumMod val="75000"/>
                  </a:schemeClr>
                </a:solidFill>
                <a:effectLst>
                  <a:glow rad="63500">
                    <a:schemeClr val="accent1">
                      <a:satMod val="175000"/>
                      <a:alpha val="40000"/>
                    </a:schemeClr>
                  </a:glow>
                </a:effectLst>
              </a:rPr>
              <a:t>Gallay</a:t>
            </a:r>
            <a:r>
              <a:rPr lang="sk-SK" dirty="0" smtClean="0">
                <a:solidFill>
                  <a:schemeClr val="tx2">
                    <a:lumMod val="75000"/>
                  </a:schemeClr>
                </a:solidFill>
                <a:effectLst>
                  <a:glow rad="63500">
                    <a:schemeClr val="accent1">
                      <a:satMod val="175000"/>
                      <a:alpha val="40000"/>
                    </a:schemeClr>
                  </a:glow>
                </a:effectLst>
              </a:rPr>
              <a:t>, PhD., RNDr. Ján KAŇUK, PhD.</a:t>
            </a:r>
            <a:endParaRPr lang="sk-SK" dirty="0">
              <a:solidFill>
                <a:schemeClr val="tx2">
                  <a:lumMod val="75000"/>
                </a:schemeClr>
              </a:solidFill>
              <a:effectLst>
                <a:glow rad="63500">
                  <a:schemeClr val="accent1">
                    <a:satMod val="175000"/>
                    <a:alpha val="40000"/>
                  </a:schemeClr>
                </a:glow>
              </a:effectLst>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382" y="3894510"/>
            <a:ext cx="1238250" cy="123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73872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3"/>
          <p:cNvSpPr>
            <a:spLocks noGrp="1"/>
          </p:cNvSpPr>
          <p:nvPr>
            <p:ph type="ctrTitle" idx="4294967295"/>
          </p:nvPr>
        </p:nvSpPr>
        <p:spPr>
          <a:xfrm>
            <a:off x="685800" y="339725"/>
            <a:ext cx="7772400" cy="1101725"/>
          </a:xfrm>
        </p:spPr>
        <p:txBody>
          <a:bodyPr/>
          <a:lstStyle/>
          <a:p>
            <a:pPr marL="514350" indent="-514350" eaLnBrk="1" hangingPunct="1"/>
            <a:r>
              <a:rPr lang="sk-SK" sz="3200" b="1" smtClean="0"/>
              <a:t>Geografická informácia</a:t>
            </a:r>
          </a:p>
        </p:txBody>
      </p:sp>
      <p:sp>
        <p:nvSpPr>
          <p:cNvPr id="12291" name="Podnadpis 4"/>
          <p:cNvSpPr>
            <a:spLocks noGrp="1"/>
          </p:cNvSpPr>
          <p:nvPr>
            <p:ph type="subTitle" idx="4294967295"/>
          </p:nvPr>
        </p:nvSpPr>
        <p:spPr>
          <a:xfrm>
            <a:off x="539750" y="1131888"/>
            <a:ext cx="7920038" cy="1314450"/>
          </a:xfrm>
        </p:spPr>
        <p:txBody>
          <a:bodyPr/>
          <a:lstStyle/>
          <a:p>
            <a:pPr marL="0" indent="0" algn="ctr" eaLnBrk="1" hangingPunct="1">
              <a:buFont typeface="Arial" charset="0"/>
              <a:buNone/>
            </a:pPr>
            <a:r>
              <a:rPr lang="sk-SK" smtClean="0"/>
              <a:t>Prostriedok poznávania krajiny</a:t>
            </a:r>
          </a:p>
        </p:txBody>
      </p:sp>
      <p:sp>
        <p:nvSpPr>
          <p:cNvPr id="12292" name="Nadpis 3"/>
          <p:cNvSpPr txBox="1">
            <a:spLocks/>
          </p:cNvSpPr>
          <p:nvPr/>
        </p:nvSpPr>
        <p:spPr bwMode="auto">
          <a:xfrm>
            <a:off x="323850" y="3125788"/>
            <a:ext cx="8566150" cy="1101725"/>
          </a:xfrm>
          <a:prstGeom prst="rect">
            <a:avLst/>
          </a:prstGeom>
          <a:noFill/>
          <a:ln w="9525">
            <a:noFill/>
            <a:miter lim="800000"/>
            <a:headEnd/>
            <a:tailEnd/>
          </a:ln>
        </p:spPr>
        <p:txBody>
          <a:bodyPr anchor="ctr"/>
          <a:lstStyle/>
          <a:p>
            <a:pPr marL="514350" indent="-514350" algn="ctr"/>
            <a:r>
              <a:rPr lang="sk-SK" sz="3200">
                <a:latin typeface="Calibri" pitchFamily="34" charset="0"/>
              </a:rPr>
              <a:t>Prostriedok pochopenia geografických informácií</a:t>
            </a:r>
          </a:p>
        </p:txBody>
      </p:sp>
      <p:sp>
        <p:nvSpPr>
          <p:cNvPr id="12293" name="Podnadpis 4"/>
          <p:cNvSpPr txBox="1">
            <a:spLocks/>
          </p:cNvSpPr>
          <p:nvPr/>
        </p:nvSpPr>
        <p:spPr bwMode="auto">
          <a:xfrm>
            <a:off x="696913" y="2770188"/>
            <a:ext cx="7920037" cy="954087"/>
          </a:xfrm>
          <a:prstGeom prst="rect">
            <a:avLst/>
          </a:prstGeom>
          <a:noFill/>
          <a:ln w="9525">
            <a:noFill/>
            <a:miter lim="800000"/>
            <a:headEnd/>
            <a:tailEnd/>
          </a:ln>
        </p:spPr>
        <p:txBody>
          <a:bodyPr/>
          <a:lstStyle/>
          <a:p>
            <a:pPr algn="ctr">
              <a:spcBef>
                <a:spcPct val="20000"/>
              </a:spcBef>
              <a:buFont typeface="Arial" charset="0"/>
              <a:buNone/>
            </a:pPr>
            <a:r>
              <a:rPr lang="sk-SK" sz="3200" b="1">
                <a:latin typeface="Calibri" pitchFamily="34" charset="0"/>
              </a:rPr>
              <a:t>Geografický informačný systém</a:t>
            </a:r>
          </a:p>
        </p:txBody>
      </p:sp>
      <p:sp>
        <p:nvSpPr>
          <p:cNvPr id="2" name="Šípka dolu 1"/>
          <p:cNvSpPr/>
          <p:nvPr/>
        </p:nvSpPr>
        <p:spPr>
          <a:xfrm>
            <a:off x="4427538" y="1995488"/>
            <a:ext cx="431800" cy="63023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normAutofit/>
          </a:bodyPr>
          <a:lstStyle/>
          <a:p>
            <a:pPr eaLnBrk="1" hangingPunct="1"/>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GIS ako nástroj</a:t>
            </a:r>
          </a:p>
        </p:txBody>
      </p:sp>
      <p:pic>
        <p:nvPicPr>
          <p:cNvPr id="13315" name="Picture 13"/>
          <p:cNvPicPr>
            <a:picLocks noChangeAspect="1" noChangeArrowheads="1"/>
          </p:cNvPicPr>
          <p:nvPr/>
        </p:nvPicPr>
        <p:blipFill>
          <a:blip r:embed="rId3" cstate="print"/>
          <a:srcRect/>
          <a:stretch>
            <a:fillRect/>
          </a:stretch>
        </p:blipFill>
        <p:spPr bwMode="auto">
          <a:xfrm>
            <a:off x="1908175" y="1081088"/>
            <a:ext cx="5170488" cy="3722687"/>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idx="4294967295"/>
          </p:nvPr>
        </p:nvSpPr>
        <p:spPr/>
        <p:txBody>
          <a:bodyPr>
            <a:normAutofit/>
          </a:bodyPr>
          <a:lstStyle/>
          <a:p>
            <a:pPr>
              <a:defRPr/>
            </a:pPr>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GIS ako technológia</a:t>
            </a:r>
          </a:p>
        </p:txBody>
      </p:sp>
      <p:pic>
        <p:nvPicPr>
          <p:cNvPr id="14339" name="Picture 4"/>
          <p:cNvPicPr>
            <a:picLocks noChangeAspect="1" noChangeArrowheads="1"/>
          </p:cNvPicPr>
          <p:nvPr/>
        </p:nvPicPr>
        <p:blipFill>
          <a:blip r:embed="rId3" cstate="print"/>
          <a:srcRect/>
          <a:stretch>
            <a:fillRect/>
          </a:stretch>
        </p:blipFill>
        <p:spPr bwMode="auto">
          <a:xfrm>
            <a:off x="4427538" y="1304925"/>
            <a:ext cx="4406900" cy="2995613"/>
          </a:xfrm>
          <a:prstGeom prst="rect">
            <a:avLst/>
          </a:prstGeom>
          <a:noFill/>
          <a:ln w="9525">
            <a:noFill/>
            <a:miter lim="800000"/>
            <a:headEnd/>
            <a:tailEnd/>
          </a:ln>
        </p:spPr>
      </p:pic>
      <p:sp>
        <p:nvSpPr>
          <p:cNvPr id="7" name="Obdĺžnik 6"/>
          <p:cNvSpPr/>
          <p:nvPr/>
        </p:nvSpPr>
        <p:spPr>
          <a:xfrm>
            <a:off x="5164138" y="4454525"/>
            <a:ext cx="3886200" cy="400050"/>
          </a:xfrm>
          <a:prstGeom prst="rect">
            <a:avLst/>
          </a:prstGeom>
        </p:spPr>
        <p:txBody>
          <a:bodyPr>
            <a:spAutoFit/>
          </a:bodyPr>
          <a:lstStyle/>
          <a:p>
            <a:pPr fontAlgn="auto">
              <a:spcBef>
                <a:spcPts val="0"/>
              </a:spcBef>
              <a:spcAft>
                <a:spcPts val="0"/>
              </a:spcAft>
              <a:defRPr/>
            </a:pPr>
            <a:r>
              <a:rPr lang="sk-SK" sz="1000" dirty="0">
                <a:solidFill>
                  <a:schemeClr val="tx1">
                    <a:lumMod val="50000"/>
                    <a:lumOff val="50000"/>
                  </a:schemeClr>
                </a:solidFill>
                <a:latin typeface="+mn-lt"/>
              </a:rPr>
              <a:t>http://t1.gstatic.com/images?q=tbn:ANd9GcQ0RkC15KyjKTj2hOsD5OvRiNLIPkevO2qZj2kvFXFpmJULxtRp1A</a:t>
            </a:r>
          </a:p>
        </p:txBody>
      </p:sp>
      <p:grpSp>
        <p:nvGrpSpPr>
          <p:cNvPr id="2" name="Group 5"/>
          <p:cNvGrpSpPr>
            <a:grpSpLocks/>
          </p:cNvGrpSpPr>
          <p:nvPr/>
        </p:nvGrpSpPr>
        <p:grpSpPr bwMode="auto">
          <a:xfrm>
            <a:off x="539750" y="1708150"/>
            <a:ext cx="3455988" cy="1943100"/>
            <a:chOff x="-68" y="850"/>
            <a:chExt cx="2018" cy="1088"/>
          </a:xfrm>
        </p:grpSpPr>
        <p:sp>
          <p:nvSpPr>
            <p:cNvPr id="14342" name="Text Box 6"/>
            <p:cNvSpPr txBox="1">
              <a:spLocks noChangeArrowheads="1"/>
            </p:cNvSpPr>
            <p:nvPr/>
          </p:nvSpPr>
          <p:spPr bwMode="auto">
            <a:xfrm>
              <a:off x="67" y="985"/>
              <a:ext cx="726" cy="228"/>
            </a:xfrm>
            <a:prstGeom prst="rect">
              <a:avLst/>
            </a:prstGeom>
            <a:noFill/>
            <a:ln w="9525">
              <a:solidFill>
                <a:schemeClr val="tx1"/>
              </a:solidFill>
              <a:miter lim="800000"/>
              <a:headEnd/>
              <a:tailEnd/>
            </a:ln>
            <a:effectLst/>
          </p:spPr>
          <p:txBody>
            <a:bodyPr>
              <a:spAutoFit/>
            </a:bodyPr>
            <a:lstStyle/>
            <a:p>
              <a:pPr algn="ctr">
                <a:spcBef>
                  <a:spcPct val="50000"/>
                </a:spcBef>
              </a:pPr>
              <a:r>
                <a:rPr lang="sk-SK" sz="2000"/>
                <a:t>HW</a:t>
              </a:r>
            </a:p>
          </p:txBody>
        </p:sp>
        <p:sp>
          <p:nvSpPr>
            <p:cNvPr id="14343" name="Text Box 7"/>
            <p:cNvSpPr txBox="1">
              <a:spLocks noChangeArrowheads="1"/>
            </p:cNvSpPr>
            <p:nvPr/>
          </p:nvSpPr>
          <p:spPr bwMode="auto">
            <a:xfrm>
              <a:off x="1066" y="985"/>
              <a:ext cx="725" cy="228"/>
            </a:xfrm>
            <a:prstGeom prst="rect">
              <a:avLst/>
            </a:prstGeom>
            <a:noFill/>
            <a:ln w="9525">
              <a:solidFill>
                <a:schemeClr val="tx1"/>
              </a:solidFill>
              <a:miter lim="800000"/>
              <a:headEnd/>
              <a:tailEnd/>
            </a:ln>
            <a:effectLst/>
          </p:spPr>
          <p:txBody>
            <a:bodyPr>
              <a:spAutoFit/>
            </a:bodyPr>
            <a:lstStyle/>
            <a:p>
              <a:pPr algn="ctr">
                <a:spcBef>
                  <a:spcPct val="50000"/>
                </a:spcBef>
              </a:pPr>
              <a:r>
                <a:rPr lang="sk-SK" sz="2000"/>
                <a:t>SW</a:t>
              </a:r>
            </a:p>
          </p:txBody>
        </p:sp>
        <p:sp>
          <p:nvSpPr>
            <p:cNvPr id="14344" name="Text Box 8"/>
            <p:cNvSpPr txBox="1">
              <a:spLocks noChangeArrowheads="1"/>
            </p:cNvSpPr>
            <p:nvPr/>
          </p:nvSpPr>
          <p:spPr bwMode="auto">
            <a:xfrm>
              <a:off x="1066" y="1529"/>
              <a:ext cx="725" cy="228"/>
            </a:xfrm>
            <a:prstGeom prst="rect">
              <a:avLst/>
            </a:prstGeom>
            <a:noFill/>
            <a:ln w="9525">
              <a:solidFill>
                <a:schemeClr val="tx1"/>
              </a:solidFill>
              <a:miter lim="800000"/>
              <a:headEnd/>
              <a:tailEnd/>
            </a:ln>
            <a:effectLst/>
          </p:spPr>
          <p:txBody>
            <a:bodyPr>
              <a:spAutoFit/>
            </a:bodyPr>
            <a:lstStyle/>
            <a:p>
              <a:pPr algn="ctr">
                <a:spcBef>
                  <a:spcPct val="50000"/>
                </a:spcBef>
              </a:pPr>
              <a:r>
                <a:rPr lang="sk-SK" sz="2000"/>
                <a:t>geoúdaje</a:t>
              </a:r>
            </a:p>
          </p:txBody>
        </p:sp>
        <p:sp>
          <p:nvSpPr>
            <p:cNvPr id="14345" name="Text Box 9"/>
            <p:cNvSpPr txBox="1">
              <a:spLocks noChangeArrowheads="1"/>
            </p:cNvSpPr>
            <p:nvPr/>
          </p:nvSpPr>
          <p:spPr bwMode="auto">
            <a:xfrm>
              <a:off x="113" y="1529"/>
              <a:ext cx="725" cy="228"/>
            </a:xfrm>
            <a:prstGeom prst="rect">
              <a:avLst/>
            </a:prstGeom>
            <a:noFill/>
            <a:ln w="9525">
              <a:solidFill>
                <a:schemeClr val="tx1"/>
              </a:solidFill>
              <a:miter lim="800000"/>
              <a:headEnd/>
              <a:tailEnd/>
            </a:ln>
            <a:effectLst/>
          </p:spPr>
          <p:txBody>
            <a:bodyPr>
              <a:spAutoFit/>
            </a:bodyPr>
            <a:lstStyle/>
            <a:p>
              <a:pPr algn="ctr">
                <a:spcBef>
                  <a:spcPct val="50000"/>
                </a:spcBef>
              </a:pPr>
              <a:r>
                <a:rPr lang="sk-SK" sz="2000"/>
                <a:t>osoby</a:t>
              </a:r>
            </a:p>
          </p:txBody>
        </p:sp>
        <p:sp>
          <p:nvSpPr>
            <p:cNvPr id="14346" name="Rectangle 10"/>
            <p:cNvSpPr>
              <a:spLocks noChangeArrowheads="1"/>
            </p:cNvSpPr>
            <p:nvPr/>
          </p:nvSpPr>
          <p:spPr bwMode="auto">
            <a:xfrm>
              <a:off x="-68" y="850"/>
              <a:ext cx="2018" cy="1088"/>
            </a:xfrm>
            <a:prstGeom prst="rect">
              <a:avLst/>
            </a:prstGeom>
            <a:noFill/>
            <a:ln w="9525">
              <a:solidFill>
                <a:schemeClr val="tx1"/>
              </a:solidFill>
              <a:prstDash val="dash"/>
              <a:miter lim="800000"/>
              <a:headEnd/>
              <a:tailEnd/>
            </a:ln>
            <a:effectLst/>
          </p:spPr>
          <p:txBody>
            <a:bodyPr wrap="none" anchor="ctr"/>
            <a:lstStyle/>
            <a:p>
              <a:endParaRPr lang="sk-SK"/>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idx="4294967295"/>
          </p:nvPr>
        </p:nvSpPr>
        <p:spPr>
          <a:xfrm>
            <a:off x="457200" y="123825"/>
            <a:ext cx="8229600" cy="857250"/>
          </a:xfrm>
        </p:spPr>
        <p:txBody>
          <a:bodyPr>
            <a:normAutofit/>
          </a:bodyPr>
          <a:lstStyle/>
          <a:p>
            <a:pPr>
              <a:defRPr/>
            </a:pPr>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GIS ako technológia</a:t>
            </a:r>
          </a:p>
        </p:txBody>
      </p:sp>
      <p:sp>
        <p:nvSpPr>
          <p:cNvPr id="15363" name="Text Box 6"/>
          <p:cNvSpPr txBox="1">
            <a:spLocks noChangeArrowheads="1"/>
          </p:cNvSpPr>
          <p:nvPr/>
        </p:nvSpPr>
        <p:spPr bwMode="auto">
          <a:xfrm>
            <a:off x="827088" y="2139950"/>
            <a:ext cx="1839912" cy="712788"/>
          </a:xfrm>
          <a:prstGeom prst="rect">
            <a:avLst/>
          </a:prstGeom>
          <a:noFill/>
          <a:ln w="9525">
            <a:solidFill>
              <a:schemeClr val="tx1"/>
            </a:solidFill>
            <a:miter lim="800000"/>
            <a:headEnd/>
            <a:tailEnd/>
          </a:ln>
          <a:effectLst/>
        </p:spPr>
        <p:txBody>
          <a:bodyPr>
            <a:spAutoFit/>
          </a:bodyPr>
          <a:lstStyle/>
          <a:p>
            <a:pPr algn="ctr">
              <a:spcBef>
                <a:spcPct val="50000"/>
              </a:spcBef>
            </a:pPr>
            <a:r>
              <a:rPr lang="sk-SK" sz="2000"/>
              <a:t>Získavanie a vstup údajov</a:t>
            </a:r>
          </a:p>
        </p:txBody>
      </p:sp>
      <p:sp>
        <p:nvSpPr>
          <p:cNvPr id="15364" name="Text Box 7"/>
          <p:cNvSpPr txBox="1">
            <a:spLocks noChangeArrowheads="1"/>
          </p:cNvSpPr>
          <p:nvPr/>
        </p:nvSpPr>
        <p:spPr bwMode="auto">
          <a:xfrm>
            <a:off x="3130550" y="1492250"/>
            <a:ext cx="2673350" cy="711200"/>
          </a:xfrm>
          <a:prstGeom prst="rect">
            <a:avLst/>
          </a:prstGeom>
          <a:noFill/>
          <a:ln w="9525">
            <a:solidFill>
              <a:schemeClr val="tx1"/>
            </a:solidFill>
            <a:miter lim="800000"/>
            <a:headEnd/>
            <a:tailEnd/>
          </a:ln>
          <a:effectLst/>
        </p:spPr>
        <p:txBody>
          <a:bodyPr>
            <a:spAutoFit/>
          </a:bodyPr>
          <a:lstStyle/>
          <a:p>
            <a:pPr algn="ctr">
              <a:spcBef>
                <a:spcPct val="50000"/>
              </a:spcBef>
            </a:pPr>
            <a:r>
              <a:rPr lang="sk-SK" sz="2000"/>
              <a:t>Obhospodarovanie geoúdajov</a:t>
            </a:r>
          </a:p>
        </p:txBody>
      </p:sp>
      <p:sp>
        <p:nvSpPr>
          <p:cNvPr id="15365" name="Text Box 8"/>
          <p:cNvSpPr txBox="1">
            <a:spLocks noChangeArrowheads="1"/>
          </p:cNvSpPr>
          <p:nvPr/>
        </p:nvSpPr>
        <p:spPr bwMode="auto">
          <a:xfrm>
            <a:off x="6300788" y="3724275"/>
            <a:ext cx="1944687" cy="711200"/>
          </a:xfrm>
          <a:prstGeom prst="rect">
            <a:avLst/>
          </a:prstGeom>
          <a:noFill/>
          <a:ln w="9525">
            <a:solidFill>
              <a:schemeClr val="tx1"/>
            </a:solidFill>
            <a:miter lim="800000"/>
            <a:headEnd/>
            <a:tailEnd/>
          </a:ln>
          <a:effectLst/>
        </p:spPr>
        <p:txBody>
          <a:bodyPr>
            <a:spAutoFit/>
          </a:bodyPr>
          <a:lstStyle/>
          <a:p>
            <a:pPr algn="ctr">
              <a:spcBef>
                <a:spcPct val="50000"/>
              </a:spcBef>
            </a:pPr>
            <a:r>
              <a:rPr lang="sk-SK" sz="2000"/>
              <a:t>Priestorové analýzy</a:t>
            </a:r>
          </a:p>
        </p:txBody>
      </p:sp>
      <p:sp>
        <p:nvSpPr>
          <p:cNvPr id="15366" name="Text Box 9"/>
          <p:cNvSpPr txBox="1">
            <a:spLocks noChangeArrowheads="1"/>
          </p:cNvSpPr>
          <p:nvPr/>
        </p:nvSpPr>
        <p:spPr bwMode="auto">
          <a:xfrm>
            <a:off x="3490913" y="4371975"/>
            <a:ext cx="1836737" cy="406400"/>
          </a:xfrm>
          <a:prstGeom prst="rect">
            <a:avLst/>
          </a:prstGeom>
          <a:noFill/>
          <a:ln w="9525">
            <a:solidFill>
              <a:schemeClr val="tx1"/>
            </a:solidFill>
            <a:miter lim="800000"/>
            <a:headEnd/>
            <a:tailEnd/>
          </a:ln>
          <a:effectLst/>
        </p:spPr>
        <p:txBody>
          <a:bodyPr>
            <a:spAutoFit/>
          </a:bodyPr>
          <a:lstStyle/>
          <a:p>
            <a:pPr algn="ctr">
              <a:spcBef>
                <a:spcPct val="50000"/>
              </a:spcBef>
            </a:pPr>
            <a:r>
              <a:rPr lang="sk-SK" sz="2000"/>
              <a:t>Vizualizácia</a:t>
            </a:r>
          </a:p>
        </p:txBody>
      </p:sp>
      <p:sp>
        <p:nvSpPr>
          <p:cNvPr id="15367" name="Rectangle 10"/>
          <p:cNvSpPr>
            <a:spLocks noChangeArrowheads="1"/>
          </p:cNvSpPr>
          <p:nvPr/>
        </p:nvSpPr>
        <p:spPr bwMode="auto">
          <a:xfrm>
            <a:off x="466725" y="1347788"/>
            <a:ext cx="8135938" cy="3600450"/>
          </a:xfrm>
          <a:prstGeom prst="rect">
            <a:avLst/>
          </a:prstGeom>
          <a:noFill/>
          <a:ln w="9525">
            <a:solidFill>
              <a:schemeClr val="tx1"/>
            </a:solidFill>
            <a:prstDash val="dash"/>
            <a:miter lim="800000"/>
            <a:headEnd/>
            <a:tailEnd/>
          </a:ln>
          <a:effectLst/>
        </p:spPr>
        <p:txBody>
          <a:bodyPr wrap="none" anchor="ctr"/>
          <a:lstStyle/>
          <a:p>
            <a:pPr algn="ctr"/>
            <a:endParaRPr lang="sk-SK" sz="2000"/>
          </a:p>
        </p:txBody>
      </p:sp>
      <p:sp>
        <p:nvSpPr>
          <p:cNvPr id="15368" name="Text Box 11"/>
          <p:cNvSpPr txBox="1">
            <a:spLocks noChangeArrowheads="1"/>
          </p:cNvSpPr>
          <p:nvPr/>
        </p:nvSpPr>
        <p:spPr bwMode="auto">
          <a:xfrm>
            <a:off x="6443663" y="2282825"/>
            <a:ext cx="1871662" cy="711200"/>
          </a:xfrm>
          <a:prstGeom prst="rect">
            <a:avLst/>
          </a:prstGeom>
          <a:noFill/>
          <a:ln w="9525">
            <a:solidFill>
              <a:schemeClr val="tx1"/>
            </a:solidFill>
            <a:miter lim="800000"/>
            <a:headEnd/>
            <a:tailEnd/>
          </a:ln>
          <a:effectLst/>
        </p:spPr>
        <p:txBody>
          <a:bodyPr>
            <a:spAutoFit/>
          </a:bodyPr>
          <a:lstStyle/>
          <a:p>
            <a:pPr algn="ctr">
              <a:spcBef>
                <a:spcPct val="50000"/>
              </a:spcBef>
            </a:pPr>
            <a:r>
              <a:rPr lang="sk-SK" sz="2000"/>
              <a:t>Užívateľské rozhranie</a:t>
            </a:r>
          </a:p>
        </p:txBody>
      </p:sp>
      <p:sp>
        <p:nvSpPr>
          <p:cNvPr id="15369" name="Text Box 12"/>
          <p:cNvSpPr txBox="1">
            <a:spLocks noChangeArrowheads="1"/>
          </p:cNvSpPr>
          <p:nvPr/>
        </p:nvSpPr>
        <p:spPr bwMode="auto">
          <a:xfrm>
            <a:off x="754063" y="3579813"/>
            <a:ext cx="1836737" cy="711200"/>
          </a:xfrm>
          <a:prstGeom prst="rect">
            <a:avLst/>
          </a:prstGeom>
          <a:noFill/>
          <a:ln w="9525">
            <a:solidFill>
              <a:schemeClr val="tx1"/>
            </a:solidFill>
            <a:miter lim="800000"/>
            <a:headEnd/>
            <a:tailEnd/>
          </a:ln>
          <a:effectLst/>
        </p:spPr>
        <p:txBody>
          <a:bodyPr>
            <a:spAutoFit/>
          </a:bodyPr>
          <a:lstStyle/>
          <a:p>
            <a:pPr algn="ctr">
              <a:spcBef>
                <a:spcPct val="50000"/>
              </a:spcBef>
            </a:pPr>
            <a:r>
              <a:rPr lang="sk-SK" sz="2000"/>
              <a:t>Transformácie údajov</a:t>
            </a:r>
          </a:p>
        </p:txBody>
      </p:sp>
      <p:sp>
        <p:nvSpPr>
          <p:cNvPr id="15370" name="Text Box 13"/>
          <p:cNvSpPr txBox="1">
            <a:spLocks noChangeArrowheads="1"/>
          </p:cNvSpPr>
          <p:nvPr/>
        </p:nvSpPr>
        <p:spPr bwMode="auto">
          <a:xfrm>
            <a:off x="3203575" y="2932113"/>
            <a:ext cx="2673350" cy="739775"/>
          </a:xfrm>
          <a:prstGeom prst="rect">
            <a:avLst/>
          </a:prstGeom>
          <a:noFill/>
          <a:ln w="38100">
            <a:solidFill>
              <a:schemeClr val="tx1"/>
            </a:solidFill>
            <a:miter lim="800000"/>
            <a:headEnd/>
            <a:tailEnd/>
          </a:ln>
          <a:effectLst/>
        </p:spPr>
        <p:txBody>
          <a:bodyPr>
            <a:spAutoFit/>
          </a:bodyPr>
          <a:lstStyle/>
          <a:p>
            <a:pPr algn="ctr">
              <a:spcBef>
                <a:spcPct val="50000"/>
              </a:spcBef>
            </a:pPr>
            <a:r>
              <a:rPr lang="sk-SK" sz="2000"/>
              <a:t>DBMS + Geodatabáza</a:t>
            </a:r>
          </a:p>
        </p:txBody>
      </p:sp>
      <p:sp>
        <p:nvSpPr>
          <p:cNvPr id="15371" name="Text Box 15"/>
          <p:cNvSpPr txBox="1">
            <a:spLocks noChangeArrowheads="1"/>
          </p:cNvSpPr>
          <p:nvPr/>
        </p:nvSpPr>
        <p:spPr bwMode="auto">
          <a:xfrm>
            <a:off x="395288" y="955675"/>
            <a:ext cx="3355975" cy="396875"/>
          </a:xfrm>
          <a:prstGeom prst="rect">
            <a:avLst/>
          </a:prstGeom>
          <a:noFill/>
          <a:ln w="9525">
            <a:noFill/>
            <a:miter lim="800000"/>
            <a:headEnd/>
            <a:tailEnd/>
          </a:ln>
          <a:effectLst/>
        </p:spPr>
        <p:txBody>
          <a:bodyPr wrap="none">
            <a:spAutoFit/>
          </a:bodyPr>
          <a:lstStyle/>
          <a:p>
            <a:r>
              <a:rPr lang="sk-SK" sz="2000"/>
              <a:t>Softvérové komponenty GIS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cstate="print"/>
          <a:srcRect/>
          <a:stretch>
            <a:fillRect/>
          </a:stretch>
        </p:blipFill>
        <p:spPr bwMode="auto">
          <a:xfrm>
            <a:off x="2684463" y="915988"/>
            <a:ext cx="4092575" cy="3646487"/>
          </a:xfrm>
          <a:prstGeom prst="rect">
            <a:avLst/>
          </a:prstGeom>
          <a:noFill/>
          <a:ln w="9525">
            <a:noFill/>
            <a:miter lim="800000"/>
            <a:headEnd/>
            <a:tailEnd/>
          </a:ln>
          <a:effectLst/>
        </p:spPr>
      </p:pic>
      <p:sp>
        <p:nvSpPr>
          <p:cNvPr id="16387" name="Text Box 5"/>
          <p:cNvSpPr txBox="1">
            <a:spLocks noChangeArrowheads="1"/>
          </p:cNvSpPr>
          <p:nvPr/>
        </p:nvSpPr>
        <p:spPr bwMode="auto">
          <a:xfrm>
            <a:off x="4032250" y="4537075"/>
            <a:ext cx="1598613" cy="338138"/>
          </a:xfrm>
          <a:prstGeom prst="rect">
            <a:avLst/>
          </a:prstGeom>
          <a:noFill/>
          <a:ln w="9525">
            <a:noFill/>
            <a:miter lim="800000"/>
            <a:headEnd/>
            <a:tailEnd/>
          </a:ln>
          <a:effectLst/>
        </p:spPr>
        <p:txBody>
          <a:bodyPr wrap="none">
            <a:spAutoFit/>
          </a:bodyPr>
          <a:lstStyle/>
          <a:p>
            <a:r>
              <a:rPr lang="sk-SK" sz="1600"/>
              <a:t>Hofierka (2003)</a:t>
            </a:r>
          </a:p>
        </p:txBody>
      </p:sp>
      <p:sp>
        <p:nvSpPr>
          <p:cNvPr id="16388" name="Nadpis 1"/>
          <p:cNvSpPr>
            <a:spLocks/>
          </p:cNvSpPr>
          <p:nvPr/>
        </p:nvSpPr>
        <p:spPr bwMode="auto">
          <a:xfrm>
            <a:off x="457200" y="206375"/>
            <a:ext cx="8229600" cy="857250"/>
          </a:xfrm>
          <a:prstGeom prst="rect">
            <a:avLst/>
          </a:prstGeom>
          <a:noFill/>
          <a:ln w="9525">
            <a:noFill/>
            <a:miter lim="800000"/>
            <a:headEnd/>
            <a:tailEnd/>
          </a:ln>
        </p:spPr>
        <p:txBody>
          <a:bodyPr anchor="ctr"/>
          <a:lstStyle/>
          <a:p>
            <a:pPr algn="ctr">
              <a:defRPr/>
            </a:pPr>
            <a:r>
              <a:rPr lang="sk-SK" sz="3200" b="1" dirty="0" smtClean="0">
                <a:solidFill>
                  <a:srgbClr val="C00000"/>
                </a:solidFill>
                <a:effectLst>
                  <a:outerShdw blurRad="75057" dist="38100" dir="5400000" sy="-20000" rotWithShape="0">
                    <a:prstClr val="black">
                      <a:alpha val="25000"/>
                    </a:prstClr>
                  </a:outerShdw>
                </a:effectLst>
              </a:rPr>
              <a:t>GIS ako veda</a:t>
            </a:r>
          </a:p>
        </p:txBody>
      </p:sp>
      <p:sp>
        <p:nvSpPr>
          <p:cNvPr id="16389" name="BlokTextu 1"/>
          <p:cNvSpPr txBox="1">
            <a:spLocks noChangeArrowheads="1"/>
          </p:cNvSpPr>
          <p:nvPr/>
        </p:nvSpPr>
        <p:spPr bwMode="auto">
          <a:xfrm>
            <a:off x="457200" y="1276350"/>
            <a:ext cx="2747963" cy="830263"/>
          </a:xfrm>
          <a:prstGeom prst="rect">
            <a:avLst/>
          </a:prstGeom>
          <a:noFill/>
          <a:ln w="9525">
            <a:noFill/>
            <a:miter lim="800000"/>
            <a:headEnd/>
            <a:tailEnd/>
          </a:ln>
        </p:spPr>
        <p:txBody>
          <a:bodyPr wrap="none">
            <a:spAutoFit/>
          </a:bodyPr>
          <a:lstStyle/>
          <a:p>
            <a:r>
              <a:rPr lang="sk-SK" sz="2400" b="1"/>
              <a:t>Interdisciplinarita</a:t>
            </a:r>
          </a:p>
          <a:p>
            <a:endParaRPr lang="sk-SK" sz="2400"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3"/>
          <p:cNvSpPr>
            <a:spLocks noGrp="1"/>
          </p:cNvSpPr>
          <p:nvPr>
            <p:ph type="ctrTitle"/>
          </p:nvPr>
        </p:nvSpPr>
        <p:spPr>
          <a:xfrm>
            <a:off x="685800" y="1598613"/>
            <a:ext cx="7772400" cy="1101725"/>
          </a:xfrm>
        </p:spPr>
        <p:txBody>
          <a:bodyPr>
            <a:normAutofit/>
          </a:bodyPr>
          <a:lstStyle/>
          <a:p>
            <a:pPr indent="-514350">
              <a:defRPr/>
            </a:pPr>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Vývoj a využitie GIS</a:t>
            </a:r>
          </a:p>
        </p:txBody>
      </p:sp>
      <p:sp>
        <p:nvSpPr>
          <p:cNvPr id="5" name="Podnadpis 4"/>
          <p:cNvSpPr>
            <a:spLocks noGrp="1"/>
          </p:cNvSpPr>
          <p:nvPr>
            <p:ph type="subTitle" idx="1"/>
          </p:nvPr>
        </p:nvSpPr>
        <p:spPr>
          <a:xfrm>
            <a:off x="539750" y="2914650"/>
            <a:ext cx="7920038" cy="1314450"/>
          </a:xfrm>
        </p:spPr>
        <p:txBody>
          <a:bodyPr rtlCol="0">
            <a:normAutofit/>
          </a:bodyPr>
          <a:lstStyle/>
          <a:p>
            <a:pPr eaLnBrk="1" fontAlgn="auto" hangingPunct="1">
              <a:spcAft>
                <a:spcPts val="0"/>
              </a:spcAft>
              <a:buFont typeface="Arial" pitchFamily="34" charset="0"/>
              <a:buNone/>
              <a:defRPr/>
            </a:pPr>
            <a:r>
              <a:rPr lang="sk-SK" dirty="0" smtClean="0"/>
              <a:t>História, prehľad softvéru, oblasti </a:t>
            </a:r>
            <a:r>
              <a:rPr lang="sk-SK" dirty="0"/>
              <a:t>využitia</a:t>
            </a:r>
          </a:p>
        </p:txBody>
      </p:sp>
      <p:sp>
        <p:nvSpPr>
          <p:cNvPr id="4" name="Nadpis 1"/>
          <p:cNvSpPr txBox="1">
            <a:spLocks/>
          </p:cNvSpPr>
          <p:nvPr/>
        </p:nvSpPr>
        <p:spPr>
          <a:xfrm>
            <a:off x="0" y="4268664"/>
            <a:ext cx="3491880" cy="874836"/>
          </a:xfrm>
          <a:prstGeom prst="rect">
            <a:avLst/>
          </a:prstGeom>
          <a:effectLst>
            <a:outerShdw blurRad="152400" dist="317500" dir="5400000" sx="90000" sy="-19000" rotWithShape="0">
              <a:prstClr val="black">
                <a:alpha val="15000"/>
              </a:prstClr>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k-SK" sz="3600" b="1" dirty="0" smtClean="0">
                <a:solidFill>
                  <a:schemeClr val="accent1">
                    <a:lumMod val="20000"/>
                    <a:lumOff val="80000"/>
                  </a:schemeClr>
                </a:solidFill>
                <a:effectLst>
                  <a:glow rad="101600">
                    <a:schemeClr val="tx1">
                      <a:alpha val="40000"/>
                    </a:schemeClr>
                  </a:glow>
                </a:effectLst>
                <a:latin typeface="+mn-lt"/>
              </a:rPr>
              <a:t>GIS</a:t>
            </a:r>
            <a:r>
              <a:rPr lang="sk-SK" sz="3600" b="1" dirty="0" smtClean="0">
                <a:solidFill>
                  <a:schemeClr val="accent1">
                    <a:lumMod val="20000"/>
                    <a:lumOff val="80000"/>
                  </a:schemeClr>
                </a:solidFill>
                <a:effectLst>
                  <a:glow rad="101600">
                    <a:schemeClr val="accent1">
                      <a:satMod val="175000"/>
                      <a:alpha val="40000"/>
                    </a:schemeClr>
                  </a:glow>
                </a:effectLst>
                <a:latin typeface="Algerian" pitchFamily="82" charset="0"/>
              </a:rPr>
              <a:t> </a:t>
            </a:r>
            <a:r>
              <a:rPr lang="sk-SK" sz="1000" b="1" dirty="0" smtClean="0">
                <a:solidFill>
                  <a:schemeClr val="accent1">
                    <a:lumMod val="20000"/>
                    <a:lumOff val="80000"/>
                  </a:schemeClr>
                </a:solidFill>
                <a:effectLst>
                  <a:glow rad="63500">
                    <a:schemeClr val="tx1">
                      <a:alpha val="40000"/>
                    </a:schemeClr>
                  </a:glow>
                </a:effectLst>
                <a:latin typeface="+mn-lt"/>
                <a:cs typeface="Aharoni" pitchFamily="2" charset="-79"/>
              </a:rPr>
              <a:t>–  nástroj, technológia, veda </a:t>
            </a:r>
            <a:r>
              <a:rPr lang="sk-SK" dirty="0" smtClean="0"/>
              <a:t/>
            </a:r>
            <a:br>
              <a:rPr lang="sk-SK" dirty="0" smtClean="0"/>
            </a:br>
            <a:r>
              <a:rPr lang="sk-SK" sz="1000" dirty="0" smtClean="0">
                <a:solidFill>
                  <a:schemeClr val="tx2">
                    <a:lumMod val="75000"/>
                  </a:schemeClr>
                </a:solidFill>
                <a:effectLst>
                  <a:reflection blurRad="6350" stA="55000" endA="300" endPos="45500" dir="5400000" sy="-100000" algn="bl" rotWithShape="0"/>
                </a:effectLst>
              </a:rPr>
              <a:t>Interdisciplinárny koncept pre analýzu priestorových informácií</a:t>
            </a:r>
            <a:endParaRPr lang="sk-SK" sz="2000" dirty="0">
              <a:solidFill>
                <a:schemeClr val="tx2">
                  <a:lumMod val="75000"/>
                </a:schemeClr>
              </a:solidFill>
              <a:effectLst>
                <a:reflection blurRad="6350" stA="55000" endA="300" endPos="45500" dir="5400000" sy="-100000" algn="bl" rotWithShape="0"/>
              </a:effectLst>
            </a:endParaRPr>
          </a:p>
        </p:txBody>
      </p:sp>
      <p:sp>
        <p:nvSpPr>
          <p:cNvPr id="6" name="BlokTextu 5"/>
          <p:cNvSpPr txBox="1"/>
          <p:nvPr/>
        </p:nvSpPr>
        <p:spPr>
          <a:xfrm>
            <a:off x="6516216" y="4774168"/>
            <a:ext cx="2627784" cy="369332"/>
          </a:xfrm>
          <a:prstGeom prst="rect">
            <a:avLst/>
          </a:prstGeom>
          <a:noFill/>
        </p:spPr>
        <p:txBody>
          <a:bodyPr wrap="square" rtlCol="0">
            <a:spAutoFit/>
          </a:bodyPr>
          <a:lstStyle/>
          <a:p>
            <a:r>
              <a:rPr lang="sk-SK" dirty="0" smtClean="0">
                <a:solidFill>
                  <a:schemeClr val="tx2">
                    <a:lumMod val="75000"/>
                  </a:schemeClr>
                </a:solidFill>
                <a:effectLst>
                  <a:glow rad="63500">
                    <a:schemeClr val="accent1">
                      <a:satMod val="175000"/>
                      <a:alpha val="40000"/>
                    </a:schemeClr>
                  </a:glow>
                </a:effectLst>
              </a:rPr>
              <a:t>Michal </a:t>
            </a:r>
            <a:r>
              <a:rPr lang="sk-SK" dirty="0" err="1" smtClean="0">
                <a:solidFill>
                  <a:schemeClr val="tx2">
                    <a:lumMod val="75000"/>
                  </a:schemeClr>
                </a:solidFill>
                <a:effectLst>
                  <a:glow rad="63500">
                    <a:schemeClr val="accent1">
                      <a:satMod val="175000"/>
                      <a:alpha val="40000"/>
                    </a:schemeClr>
                  </a:glow>
                </a:effectLst>
              </a:rPr>
              <a:t>Gallay</a:t>
            </a:r>
            <a:r>
              <a:rPr lang="sk-SK" dirty="0" smtClean="0">
                <a:solidFill>
                  <a:schemeClr val="tx2">
                    <a:lumMod val="75000"/>
                  </a:schemeClr>
                </a:solidFill>
                <a:effectLst>
                  <a:glow rad="63500">
                    <a:schemeClr val="accent1">
                      <a:satMod val="175000"/>
                      <a:alpha val="40000"/>
                    </a:schemeClr>
                  </a:glow>
                </a:effectLst>
              </a:rPr>
              <a:t>, Ján </a:t>
            </a:r>
            <a:r>
              <a:rPr lang="sk-SK" dirty="0" err="1" smtClean="0">
                <a:solidFill>
                  <a:schemeClr val="tx2">
                    <a:lumMod val="75000"/>
                  </a:schemeClr>
                </a:solidFill>
                <a:effectLst>
                  <a:glow rad="63500">
                    <a:schemeClr val="accent1">
                      <a:satMod val="175000"/>
                      <a:alpha val="40000"/>
                    </a:schemeClr>
                  </a:glow>
                </a:effectLst>
              </a:rPr>
              <a:t>Kaňuk</a:t>
            </a:r>
            <a:endParaRPr lang="sk-SK" dirty="0">
              <a:solidFill>
                <a:schemeClr val="tx2">
                  <a:lumMod val="75000"/>
                </a:schemeClr>
              </a:solidFill>
              <a:effectLst>
                <a:glow rad="63500">
                  <a:schemeClr val="accent1">
                    <a:satMod val="175000"/>
                    <a:alpha val="40000"/>
                  </a:schemeClr>
                </a:glow>
              </a:effectLst>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6" y="4338340"/>
            <a:ext cx="537666" cy="537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4"/>
          <p:cNvSpPr>
            <a:spLocks noGrp="1"/>
          </p:cNvSpPr>
          <p:nvPr>
            <p:ph type="title"/>
          </p:nvPr>
        </p:nvSpPr>
        <p:spPr>
          <a:xfrm>
            <a:off x="457200" y="50800"/>
            <a:ext cx="8229600" cy="857250"/>
          </a:xfrm>
        </p:spPr>
        <p:txBody>
          <a:bodyPr>
            <a:normAutofit/>
          </a:bodyPr>
          <a:lstStyle/>
          <a:p>
            <a:pPr>
              <a:defRPr/>
            </a:pPr>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Historický vývoj GIS</a:t>
            </a:r>
          </a:p>
        </p:txBody>
      </p:sp>
      <p:grpSp>
        <p:nvGrpSpPr>
          <p:cNvPr id="2" name="Skupina 7"/>
          <p:cNvGrpSpPr>
            <a:grpSpLocks/>
          </p:cNvGrpSpPr>
          <p:nvPr/>
        </p:nvGrpSpPr>
        <p:grpSpPr bwMode="auto">
          <a:xfrm>
            <a:off x="107950" y="969963"/>
            <a:ext cx="8909050" cy="3581400"/>
            <a:chOff x="107504" y="969819"/>
            <a:chExt cx="8909402" cy="3582151"/>
          </a:xfrm>
        </p:grpSpPr>
        <p:pic>
          <p:nvPicPr>
            <p:cNvPr id="18438" name="Picture 4"/>
            <p:cNvPicPr>
              <a:picLocks noChangeAspect="1" noChangeArrowheads="1"/>
            </p:cNvPicPr>
            <p:nvPr/>
          </p:nvPicPr>
          <p:blipFill>
            <a:blip r:embed="rId3" cstate="print"/>
            <a:srcRect/>
            <a:stretch>
              <a:fillRect/>
            </a:stretch>
          </p:blipFill>
          <p:spPr bwMode="auto">
            <a:xfrm>
              <a:off x="107504" y="969819"/>
              <a:ext cx="8909402" cy="2940904"/>
            </a:xfrm>
            <a:prstGeom prst="rect">
              <a:avLst/>
            </a:prstGeom>
            <a:noFill/>
            <a:ln w="9525">
              <a:solidFill>
                <a:schemeClr val="tx1"/>
              </a:solidFill>
              <a:miter lim="800000"/>
              <a:headEnd/>
              <a:tailEnd/>
            </a:ln>
          </p:spPr>
        </p:pic>
        <p:pic>
          <p:nvPicPr>
            <p:cNvPr id="18439" name="Picture 5"/>
            <p:cNvPicPr>
              <a:picLocks noChangeAspect="1" noChangeArrowheads="1"/>
            </p:cNvPicPr>
            <p:nvPr/>
          </p:nvPicPr>
          <p:blipFill>
            <a:blip r:embed="rId4" cstate="print"/>
            <a:srcRect/>
            <a:stretch>
              <a:fillRect/>
            </a:stretch>
          </p:blipFill>
          <p:spPr bwMode="auto">
            <a:xfrm>
              <a:off x="142280" y="3867894"/>
              <a:ext cx="8874626" cy="684076"/>
            </a:xfrm>
            <a:prstGeom prst="rect">
              <a:avLst/>
            </a:prstGeom>
            <a:noFill/>
            <a:ln w="9525">
              <a:solidFill>
                <a:schemeClr val="tx1"/>
              </a:solidFill>
              <a:miter lim="800000"/>
              <a:headEnd/>
              <a:tailEnd/>
            </a:ln>
          </p:spPr>
        </p:pic>
      </p:grpSp>
      <p:sp>
        <p:nvSpPr>
          <p:cNvPr id="18436" name="BlokTextu 8"/>
          <p:cNvSpPr txBox="1">
            <a:spLocks noChangeArrowheads="1"/>
          </p:cNvSpPr>
          <p:nvPr/>
        </p:nvSpPr>
        <p:spPr bwMode="auto">
          <a:xfrm>
            <a:off x="2555875" y="4732338"/>
            <a:ext cx="3695700" cy="307975"/>
          </a:xfrm>
          <a:prstGeom prst="rect">
            <a:avLst/>
          </a:prstGeom>
          <a:noFill/>
          <a:ln w="9525">
            <a:noFill/>
            <a:miter lim="800000"/>
            <a:headEnd/>
            <a:tailEnd/>
          </a:ln>
        </p:spPr>
        <p:txBody>
          <a:bodyPr wrap="none">
            <a:spAutoFit/>
          </a:bodyPr>
          <a:lstStyle/>
          <a:p>
            <a:r>
              <a:rPr lang="sk-SK" sz="1400">
                <a:latin typeface="Calibri" pitchFamily="34" charset="0"/>
              </a:rPr>
              <a:t>podľa Antenucci et al. (1991) cit. in Tuček (1998)</a:t>
            </a:r>
          </a:p>
        </p:txBody>
      </p:sp>
      <p:sp>
        <p:nvSpPr>
          <p:cNvPr id="18437" name="BlokTextu 9"/>
          <p:cNvSpPr txBox="1">
            <a:spLocks noChangeArrowheads="1"/>
          </p:cNvSpPr>
          <p:nvPr/>
        </p:nvSpPr>
        <p:spPr bwMode="auto">
          <a:xfrm>
            <a:off x="7524750" y="1719263"/>
            <a:ext cx="1516063" cy="460375"/>
          </a:xfrm>
          <a:prstGeom prst="rect">
            <a:avLst/>
          </a:prstGeom>
          <a:noFill/>
          <a:ln w="9525">
            <a:noFill/>
            <a:miter lim="800000"/>
            <a:headEnd/>
            <a:tailEnd/>
          </a:ln>
        </p:spPr>
        <p:txBody>
          <a:bodyPr wrap="none">
            <a:spAutoFit/>
          </a:bodyPr>
          <a:lstStyle/>
          <a:p>
            <a:r>
              <a:rPr lang="sk-SK" sz="1200" b="1">
                <a:latin typeface="Calibri" pitchFamily="34" charset="0"/>
              </a:rPr>
              <a:t>metódy priestorovej </a:t>
            </a:r>
          </a:p>
          <a:p>
            <a:r>
              <a:rPr lang="sk-SK" sz="1200" b="1">
                <a:latin typeface="Calibri" pitchFamily="34" charset="0"/>
              </a:rPr>
              <a:t>analýzy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4"/>
          <p:cNvSpPr>
            <a:spLocks noGrp="1"/>
          </p:cNvSpPr>
          <p:nvPr>
            <p:ph type="title"/>
          </p:nvPr>
        </p:nvSpPr>
        <p:spPr>
          <a:xfrm>
            <a:off x="457200" y="50800"/>
            <a:ext cx="8229600" cy="857250"/>
          </a:xfrm>
        </p:spPr>
        <p:txBody>
          <a:bodyPr>
            <a:normAutofit/>
          </a:bodyPr>
          <a:lstStyle/>
          <a:p>
            <a:pPr>
              <a:defRPr/>
            </a:pPr>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Historický vývoj GIS</a:t>
            </a:r>
          </a:p>
        </p:txBody>
      </p:sp>
      <p:grpSp>
        <p:nvGrpSpPr>
          <p:cNvPr id="2" name="Skupina 7"/>
          <p:cNvGrpSpPr>
            <a:grpSpLocks/>
          </p:cNvGrpSpPr>
          <p:nvPr/>
        </p:nvGrpSpPr>
        <p:grpSpPr bwMode="auto">
          <a:xfrm>
            <a:off x="107950" y="969963"/>
            <a:ext cx="3743325" cy="3581400"/>
            <a:chOff x="107504" y="969819"/>
            <a:chExt cx="8909402" cy="3582151"/>
          </a:xfrm>
        </p:grpSpPr>
        <p:pic>
          <p:nvPicPr>
            <p:cNvPr id="19466" name="Picture 4"/>
            <p:cNvPicPr>
              <a:picLocks noChangeAspect="1" noChangeArrowheads="1"/>
            </p:cNvPicPr>
            <p:nvPr/>
          </p:nvPicPr>
          <p:blipFill>
            <a:blip r:embed="rId2" cstate="print"/>
            <a:srcRect/>
            <a:stretch>
              <a:fillRect/>
            </a:stretch>
          </p:blipFill>
          <p:spPr bwMode="auto">
            <a:xfrm>
              <a:off x="107504" y="969819"/>
              <a:ext cx="8909402" cy="2940904"/>
            </a:xfrm>
            <a:prstGeom prst="rect">
              <a:avLst/>
            </a:prstGeom>
            <a:noFill/>
            <a:ln w="9525">
              <a:solidFill>
                <a:schemeClr val="tx1"/>
              </a:solidFill>
              <a:miter lim="800000"/>
              <a:headEnd/>
              <a:tailEnd/>
            </a:ln>
          </p:spPr>
        </p:pic>
        <p:pic>
          <p:nvPicPr>
            <p:cNvPr id="19467" name="Picture 5"/>
            <p:cNvPicPr>
              <a:picLocks noChangeAspect="1" noChangeArrowheads="1"/>
            </p:cNvPicPr>
            <p:nvPr/>
          </p:nvPicPr>
          <p:blipFill>
            <a:blip r:embed="rId3" cstate="print"/>
            <a:srcRect/>
            <a:stretch>
              <a:fillRect/>
            </a:stretch>
          </p:blipFill>
          <p:spPr bwMode="auto">
            <a:xfrm>
              <a:off x="142280" y="3867894"/>
              <a:ext cx="8874626" cy="684076"/>
            </a:xfrm>
            <a:prstGeom prst="rect">
              <a:avLst/>
            </a:prstGeom>
            <a:noFill/>
            <a:ln w="9525">
              <a:solidFill>
                <a:schemeClr val="tx1"/>
              </a:solidFill>
              <a:miter lim="800000"/>
              <a:headEnd/>
              <a:tailEnd/>
            </a:ln>
          </p:spPr>
        </p:pic>
      </p:grpSp>
      <p:sp>
        <p:nvSpPr>
          <p:cNvPr id="19460" name="BlokTextu 1"/>
          <p:cNvSpPr txBox="1">
            <a:spLocks noChangeArrowheads="1"/>
          </p:cNvSpPr>
          <p:nvPr/>
        </p:nvSpPr>
        <p:spPr bwMode="auto">
          <a:xfrm>
            <a:off x="6084888" y="800100"/>
            <a:ext cx="3059112" cy="3140075"/>
          </a:xfrm>
          <a:prstGeom prst="rect">
            <a:avLst/>
          </a:prstGeom>
          <a:noFill/>
          <a:ln w="9525">
            <a:noFill/>
            <a:miter lim="800000"/>
            <a:headEnd/>
            <a:tailEnd/>
          </a:ln>
        </p:spPr>
        <p:txBody>
          <a:bodyPr>
            <a:spAutoFit/>
          </a:bodyPr>
          <a:lstStyle/>
          <a:p>
            <a:pPr lvl="1"/>
            <a:r>
              <a:rPr lang="sk-SK" sz="2000">
                <a:latin typeface="Calibri" pitchFamily="34" charset="0"/>
              </a:rPr>
              <a:t>2000</a:t>
            </a:r>
          </a:p>
          <a:p>
            <a:pPr lvl="1"/>
            <a:endParaRPr lang="sk-SK" sz="2000">
              <a:latin typeface="Calibri" pitchFamily="34" charset="0"/>
            </a:endParaRPr>
          </a:p>
          <a:p>
            <a:pPr lvl="1">
              <a:buFont typeface="Arial" charset="0"/>
              <a:buChar char="•"/>
            </a:pPr>
            <a:r>
              <a:rPr lang="sk-SK" sz="2000">
                <a:latin typeface="Calibri" pitchFamily="34" charset="0"/>
              </a:rPr>
              <a:t>Bezdrôtové a mobilné technológie</a:t>
            </a:r>
          </a:p>
          <a:p>
            <a:pPr lvl="1">
              <a:buFont typeface="Arial" charset="0"/>
              <a:buChar char="•"/>
            </a:pPr>
            <a:r>
              <a:rPr lang="sk-SK" sz="2000">
                <a:latin typeface="Calibri" pitchFamily="34" charset="0"/>
              </a:rPr>
              <a:t>Zber údajov</a:t>
            </a:r>
          </a:p>
          <a:p>
            <a:pPr lvl="1">
              <a:buFont typeface="Arial" charset="0"/>
              <a:buChar char="•"/>
            </a:pPr>
            <a:r>
              <a:rPr lang="sk-SK" sz="2000">
                <a:latin typeface="Calibri" pitchFamily="34" charset="0"/>
              </a:rPr>
              <a:t>Internetové GIS služby</a:t>
            </a:r>
          </a:p>
          <a:p>
            <a:pPr lvl="1">
              <a:buFont typeface="Arial" charset="0"/>
              <a:buChar char="•"/>
            </a:pPr>
            <a:r>
              <a:rPr lang="sk-SK" sz="2000">
                <a:latin typeface="Calibri" pitchFamily="34" charset="0"/>
              </a:rPr>
              <a:t>Blogy</a:t>
            </a:r>
          </a:p>
          <a:p>
            <a:pPr lvl="1">
              <a:buFont typeface="Arial" charset="0"/>
              <a:buChar char="•"/>
            </a:pPr>
            <a:r>
              <a:rPr lang="sk-SK" sz="2000">
                <a:latin typeface="Calibri" pitchFamily="34" charset="0"/>
              </a:rPr>
              <a:t>Google Earth</a:t>
            </a:r>
          </a:p>
          <a:p>
            <a:pPr lvl="1">
              <a:buFont typeface="Arial" charset="0"/>
              <a:buChar char="•"/>
            </a:pPr>
            <a:r>
              <a:rPr lang="sk-SK" sz="2000">
                <a:latin typeface="Calibri" pitchFamily="34" charset="0"/>
              </a:rPr>
              <a:t>Dostupnosť</a:t>
            </a:r>
          </a:p>
          <a:p>
            <a:pPr lvl="1">
              <a:buFont typeface="Arial" charset="0"/>
              <a:buChar char="•"/>
            </a:pPr>
            <a:r>
              <a:rPr lang="sk-SK" sz="2000">
                <a:latin typeface="Calibri" pitchFamily="34" charset="0"/>
              </a:rPr>
              <a:t>Neogeographers</a:t>
            </a:r>
          </a:p>
        </p:txBody>
      </p:sp>
      <p:sp>
        <p:nvSpPr>
          <p:cNvPr id="19461" name="BlokTextu 9"/>
          <p:cNvSpPr txBox="1">
            <a:spLocks noChangeArrowheads="1"/>
          </p:cNvSpPr>
          <p:nvPr/>
        </p:nvSpPr>
        <p:spPr bwMode="auto">
          <a:xfrm>
            <a:off x="3563938" y="822325"/>
            <a:ext cx="3121025" cy="4054475"/>
          </a:xfrm>
          <a:prstGeom prst="rect">
            <a:avLst/>
          </a:prstGeom>
          <a:noFill/>
          <a:ln w="9525">
            <a:noFill/>
            <a:miter lim="800000"/>
            <a:headEnd/>
            <a:tailEnd/>
          </a:ln>
        </p:spPr>
        <p:txBody>
          <a:bodyPr>
            <a:spAutoFit/>
          </a:bodyPr>
          <a:lstStyle/>
          <a:p>
            <a:pPr lvl="1"/>
            <a:r>
              <a:rPr lang="sk-SK" sz="2000">
                <a:latin typeface="Calibri" pitchFamily="34" charset="0"/>
              </a:rPr>
              <a:t>1990</a:t>
            </a:r>
          </a:p>
          <a:p>
            <a:pPr lvl="1"/>
            <a:endParaRPr lang="sk-SK" sz="2000">
              <a:latin typeface="Calibri" pitchFamily="34" charset="0"/>
            </a:endParaRPr>
          </a:p>
          <a:p>
            <a:pPr lvl="1">
              <a:buFont typeface="Arial" charset="0"/>
              <a:buChar char="•"/>
            </a:pPr>
            <a:r>
              <a:rPr lang="sk-SK" sz="2000">
                <a:latin typeface="Calibri" pitchFamily="34" charset="0"/>
              </a:rPr>
              <a:t>Pokles ceny HW+SW</a:t>
            </a:r>
          </a:p>
          <a:p>
            <a:pPr lvl="1">
              <a:buFont typeface="Arial" charset="0"/>
              <a:buChar char="•"/>
            </a:pPr>
            <a:r>
              <a:rPr lang="sk-SK" sz="2000">
                <a:latin typeface="Calibri" pitchFamily="34" charset="0"/>
              </a:rPr>
              <a:t>Desktop GIS</a:t>
            </a:r>
          </a:p>
          <a:p>
            <a:pPr lvl="1">
              <a:buFont typeface="Arial" charset="0"/>
              <a:buChar char="•"/>
            </a:pPr>
            <a:r>
              <a:rPr lang="sk-SK" sz="2000">
                <a:latin typeface="Calibri" pitchFamily="34" charset="0"/>
              </a:rPr>
              <a:t>Široká dostupnosť GIS</a:t>
            </a:r>
          </a:p>
          <a:p>
            <a:pPr lvl="1">
              <a:buFont typeface="Arial" charset="0"/>
              <a:buChar char="•"/>
            </a:pPr>
            <a:r>
              <a:rPr lang="sk-SK" sz="2000">
                <a:latin typeface="Calibri" pitchFamily="34" charset="0"/>
              </a:rPr>
              <a:t>Open Source GIS</a:t>
            </a:r>
          </a:p>
          <a:p>
            <a:pPr lvl="1">
              <a:buFont typeface="Arial" charset="0"/>
              <a:buChar char="•"/>
            </a:pPr>
            <a:r>
              <a:rPr lang="sk-SK" sz="2000">
                <a:latin typeface="Calibri" pitchFamily="34" charset="0"/>
              </a:rPr>
              <a:t>Súkromný sektor</a:t>
            </a:r>
          </a:p>
          <a:p>
            <a:pPr lvl="1"/>
            <a:endParaRPr lang="sk-SK" sz="2000">
              <a:latin typeface="Calibri" pitchFamily="34" charset="0"/>
            </a:endParaRPr>
          </a:p>
          <a:p>
            <a:pPr lvl="1"/>
            <a:endParaRPr lang="sk-SK" sz="2000">
              <a:latin typeface="Calibri" pitchFamily="34" charset="0"/>
            </a:endParaRPr>
          </a:p>
          <a:p>
            <a:pPr lvl="1"/>
            <a:endParaRPr lang="sk-SK" sz="2000">
              <a:latin typeface="Calibri" pitchFamily="34" charset="0"/>
            </a:endParaRPr>
          </a:p>
          <a:p>
            <a:pPr lvl="1"/>
            <a:endParaRPr lang="sk-SK" sz="2000">
              <a:latin typeface="Calibri" pitchFamily="34" charset="0"/>
            </a:endParaRPr>
          </a:p>
          <a:p>
            <a:pPr lvl="1"/>
            <a:endParaRPr lang="sk-SK" sz="2000">
              <a:latin typeface="Calibri" pitchFamily="34" charset="0"/>
            </a:endParaRPr>
          </a:p>
          <a:p>
            <a:pPr marL="342900" indent="-342900">
              <a:buFontTx/>
              <a:buAutoNum type="arabicPlain" startAt="1990"/>
            </a:pPr>
            <a:endParaRPr lang="sk-SK" sz="2000">
              <a:latin typeface="Calibri" pitchFamily="34" charset="0"/>
            </a:endParaRPr>
          </a:p>
        </p:txBody>
      </p:sp>
      <p:cxnSp>
        <p:nvCxnSpPr>
          <p:cNvPr id="4" name="Rovná spojnica 3"/>
          <p:cNvCxnSpPr/>
          <p:nvPr/>
        </p:nvCxnSpPr>
        <p:spPr>
          <a:xfrm>
            <a:off x="3851275" y="1203325"/>
            <a:ext cx="4752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ovná spojnica 13"/>
          <p:cNvCxnSpPr/>
          <p:nvPr/>
        </p:nvCxnSpPr>
        <p:spPr>
          <a:xfrm>
            <a:off x="3851275" y="842963"/>
            <a:ext cx="4752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ovná spojnica 18"/>
          <p:cNvCxnSpPr/>
          <p:nvPr/>
        </p:nvCxnSpPr>
        <p:spPr>
          <a:xfrm>
            <a:off x="3851275" y="4516438"/>
            <a:ext cx="4752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465" name="BlokTextu 16"/>
          <p:cNvSpPr txBox="1">
            <a:spLocks noChangeArrowheads="1"/>
          </p:cNvSpPr>
          <p:nvPr/>
        </p:nvSpPr>
        <p:spPr bwMode="auto">
          <a:xfrm>
            <a:off x="4859338" y="4691063"/>
            <a:ext cx="2987675" cy="368300"/>
          </a:xfrm>
          <a:prstGeom prst="rect">
            <a:avLst/>
          </a:prstGeom>
          <a:noFill/>
          <a:ln w="9525">
            <a:noFill/>
            <a:miter lim="800000"/>
            <a:headEnd/>
            <a:tailEnd/>
          </a:ln>
        </p:spPr>
        <p:txBody>
          <a:bodyPr wrap="none">
            <a:spAutoFit/>
          </a:bodyPr>
          <a:lstStyle/>
          <a:p>
            <a:r>
              <a:rPr lang="sk-SK">
                <a:latin typeface="Calibri" pitchFamily="34" charset="0"/>
              </a:rPr>
              <a:t>Brovelli (2006). History of GIS.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normAutofit/>
          </a:bodyPr>
          <a:lstStyle/>
          <a:p>
            <a:pPr>
              <a:defRPr/>
            </a:pPr>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GIS softvér</a:t>
            </a:r>
          </a:p>
        </p:txBody>
      </p:sp>
      <p:sp>
        <p:nvSpPr>
          <p:cNvPr id="20483" name="Zástupný symbol obsahu 2"/>
          <p:cNvSpPr>
            <a:spLocks noGrp="1"/>
          </p:cNvSpPr>
          <p:nvPr>
            <p:ph idx="1"/>
          </p:nvPr>
        </p:nvSpPr>
        <p:spPr>
          <a:xfrm>
            <a:off x="250825" y="1441450"/>
            <a:ext cx="3673475" cy="2643188"/>
          </a:xfrm>
        </p:spPr>
        <p:txBody>
          <a:bodyPr>
            <a:normAutofit lnSpcReduction="10000"/>
          </a:bodyPr>
          <a:lstStyle/>
          <a:p>
            <a:pPr marL="0" indent="0" eaLnBrk="1" hangingPunct="1">
              <a:lnSpc>
                <a:spcPct val="80000"/>
              </a:lnSpc>
              <a:buFont typeface="Arial" charset="0"/>
              <a:buNone/>
            </a:pPr>
            <a:r>
              <a:rPr lang="sk-SK" sz="2000" b="1" smtClean="0"/>
              <a:t>Komerčný</a:t>
            </a:r>
          </a:p>
          <a:p>
            <a:pPr marL="0" indent="0" eaLnBrk="1" hangingPunct="1">
              <a:lnSpc>
                <a:spcPct val="80000"/>
              </a:lnSpc>
              <a:buFont typeface="Arial" charset="0"/>
              <a:buNone/>
            </a:pPr>
            <a:r>
              <a:rPr lang="sk-SK" sz="2000" i="1" smtClean="0"/>
              <a:t> </a:t>
            </a:r>
            <a:r>
              <a:rPr lang="sk-SK" sz="2000" smtClean="0">
                <a:solidFill>
                  <a:srgbClr val="00B050"/>
                </a:solidFill>
              </a:rPr>
              <a:t>Softvér		Firma</a:t>
            </a:r>
          </a:p>
          <a:p>
            <a:pPr marL="0" indent="0" eaLnBrk="1" hangingPunct="1">
              <a:lnSpc>
                <a:spcPct val="80000"/>
              </a:lnSpc>
              <a:buFont typeface="Arial" charset="0"/>
              <a:buNone/>
            </a:pPr>
            <a:r>
              <a:rPr lang="sk-SK" sz="2000" smtClean="0"/>
              <a:t>ArcGIS 		ESRI</a:t>
            </a:r>
          </a:p>
          <a:p>
            <a:pPr marL="0" indent="0" eaLnBrk="1" hangingPunct="1">
              <a:lnSpc>
                <a:spcPct val="80000"/>
              </a:lnSpc>
              <a:buFont typeface="Arial" charset="0"/>
              <a:buNone/>
            </a:pPr>
            <a:r>
              <a:rPr lang="sk-SK" sz="2000" smtClean="0"/>
              <a:t>Geomedia 	Intergraph</a:t>
            </a:r>
          </a:p>
          <a:p>
            <a:pPr marL="0" indent="0" eaLnBrk="1" hangingPunct="1">
              <a:lnSpc>
                <a:spcPct val="80000"/>
              </a:lnSpc>
              <a:buFont typeface="Arial" charset="0"/>
              <a:buNone/>
            </a:pPr>
            <a:r>
              <a:rPr lang="sk-SK" sz="2000" smtClean="0"/>
              <a:t>MapInfo 	MapInfo Corp. </a:t>
            </a:r>
          </a:p>
          <a:p>
            <a:pPr marL="0" indent="0" eaLnBrk="1" hangingPunct="1">
              <a:lnSpc>
                <a:spcPct val="80000"/>
              </a:lnSpc>
              <a:buFont typeface="Arial" charset="0"/>
              <a:buNone/>
            </a:pPr>
            <a:r>
              <a:rPr lang="sk-SK" sz="2000" smtClean="0">
                <a:solidFill>
                  <a:srgbClr val="4D4D4D"/>
                </a:solidFill>
              </a:rPr>
              <a:t>AutoCAD  	Autodesk</a:t>
            </a:r>
          </a:p>
          <a:p>
            <a:pPr marL="0" indent="0" eaLnBrk="1" hangingPunct="1">
              <a:lnSpc>
                <a:spcPct val="80000"/>
              </a:lnSpc>
              <a:buFont typeface="Arial" charset="0"/>
              <a:buNone/>
            </a:pPr>
            <a:r>
              <a:rPr lang="sk-SK" sz="2000" smtClean="0">
                <a:solidFill>
                  <a:srgbClr val="4D4D4D"/>
                </a:solidFill>
              </a:rPr>
              <a:t>MicroStation 	Bentley</a:t>
            </a:r>
          </a:p>
          <a:p>
            <a:pPr marL="0" indent="0" eaLnBrk="1" hangingPunct="1">
              <a:lnSpc>
                <a:spcPct val="80000"/>
              </a:lnSpc>
            </a:pPr>
            <a:endParaRPr lang="sk-SK" sz="2000" smtClean="0"/>
          </a:p>
          <a:p>
            <a:pPr marL="0" indent="0" eaLnBrk="1" hangingPunct="1">
              <a:lnSpc>
                <a:spcPct val="80000"/>
              </a:lnSpc>
              <a:buFont typeface="Arial" charset="0"/>
              <a:buNone/>
            </a:pPr>
            <a:r>
              <a:rPr lang="sk-SK" sz="2000" b="1" smtClean="0"/>
              <a:t>     </a:t>
            </a:r>
            <a:endParaRPr lang="sk-SK" sz="2000" smtClean="0"/>
          </a:p>
        </p:txBody>
      </p:sp>
      <p:sp>
        <p:nvSpPr>
          <p:cNvPr id="20484" name="Rectangle 6"/>
          <p:cNvSpPr>
            <a:spLocks noChangeArrowheads="1"/>
          </p:cNvSpPr>
          <p:nvPr/>
        </p:nvSpPr>
        <p:spPr bwMode="auto">
          <a:xfrm>
            <a:off x="4103688" y="1409700"/>
            <a:ext cx="4572000" cy="2225675"/>
          </a:xfrm>
          <a:prstGeom prst="rect">
            <a:avLst/>
          </a:prstGeom>
          <a:noFill/>
          <a:ln w="9525">
            <a:noFill/>
            <a:miter lim="800000"/>
            <a:headEnd/>
            <a:tailEnd/>
          </a:ln>
          <a:effectLst/>
        </p:spPr>
        <p:txBody>
          <a:bodyPr>
            <a:spAutoFit/>
          </a:bodyPr>
          <a:lstStyle/>
          <a:p>
            <a:r>
              <a:rPr lang="sk-SK" sz="2000" b="1">
                <a:latin typeface="Calibri" pitchFamily="34" charset="0"/>
              </a:rPr>
              <a:t>Voľne šíriteľný a Open Source</a:t>
            </a:r>
          </a:p>
          <a:p>
            <a:endParaRPr lang="sk-SK" sz="2000" b="1">
              <a:latin typeface="Calibri" pitchFamily="34" charset="0"/>
            </a:endParaRPr>
          </a:p>
          <a:p>
            <a:r>
              <a:rPr lang="sk-SK" sz="2000">
                <a:latin typeface="Calibri" pitchFamily="34" charset="0"/>
              </a:rPr>
              <a:t>GRASS GIS </a:t>
            </a:r>
          </a:p>
          <a:p>
            <a:r>
              <a:rPr lang="sk-SK" sz="2000">
                <a:latin typeface="Calibri" pitchFamily="34" charset="0"/>
              </a:rPr>
              <a:t>Quantum GIS</a:t>
            </a:r>
          </a:p>
          <a:p>
            <a:r>
              <a:rPr lang="sk-SK" sz="2000">
                <a:latin typeface="Calibri" pitchFamily="34" charset="0"/>
              </a:rPr>
              <a:t>MapServer, GeoServer,</a:t>
            </a:r>
          </a:p>
          <a:p>
            <a:r>
              <a:rPr lang="sk-SK" sz="2000">
                <a:latin typeface="Calibri" pitchFamily="34" charset="0"/>
              </a:rPr>
              <a:t>LandSerf, MicroDEM, SAGA, ILWIS</a:t>
            </a:r>
          </a:p>
          <a:p>
            <a:r>
              <a:rPr lang="sk-SK" sz="2000">
                <a:latin typeface="Calibri" pitchFamily="34" charset="0"/>
              </a:rPr>
              <a:t>R </a:t>
            </a:r>
          </a:p>
        </p:txBody>
      </p:sp>
      <p:sp>
        <p:nvSpPr>
          <p:cNvPr id="20485" name="Line 12"/>
          <p:cNvSpPr>
            <a:spLocks noChangeShapeType="1"/>
          </p:cNvSpPr>
          <p:nvPr/>
        </p:nvSpPr>
        <p:spPr bwMode="auto">
          <a:xfrm>
            <a:off x="3924300" y="1492250"/>
            <a:ext cx="0" cy="2016125"/>
          </a:xfrm>
          <a:prstGeom prst="line">
            <a:avLst/>
          </a:prstGeom>
          <a:noFill/>
          <a:ln w="9525">
            <a:solidFill>
              <a:schemeClr val="tx1"/>
            </a:solidFill>
            <a:round/>
            <a:headEnd/>
            <a:tailEnd/>
          </a:ln>
          <a:effectLst/>
        </p:spPr>
        <p:txBody>
          <a:bodyPr/>
          <a:lstStyle/>
          <a:p>
            <a:endParaRPr lang="sk-SK"/>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normAutofit/>
          </a:bodyPr>
          <a:lstStyle/>
          <a:p>
            <a:pPr>
              <a:defRPr/>
            </a:pPr>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Využitie GIS</a:t>
            </a:r>
          </a:p>
        </p:txBody>
      </p:sp>
      <p:sp>
        <p:nvSpPr>
          <p:cNvPr id="21507" name="Rectangle 3"/>
          <p:cNvSpPr>
            <a:spLocks noGrp="1"/>
          </p:cNvSpPr>
          <p:nvPr>
            <p:ph type="body" idx="1"/>
          </p:nvPr>
        </p:nvSpPr>
        <p:spPr>
          <a:xfrm>
            <a:off x="457200" y="1200150"/>
            <a:ext cx="5267325" cy="3394075"/>
          </a:xfrm>
        </p:spPr>
        <p:txBody>
          <a:bodyPr/>
          <a:lstStyle/>
          <a:p>
            <a:pPr eaLnBrk="1" hangingPunct="1"/>
            <a:r>
              <a:rPr lang="sk-SK" sz="2400" smtClean="0"/>
              <a:t>Archeológia </a:t>
            </a:r>
          </a:p>
          <a:p>
            <a:pPr eaLnBrk="1" hangingPunct="1"/>
            <a:r>
              <a:rPr lang="sk-SK" sz="2400" smtClean="0"/>
              <a:t>Armáda </a:t>
            </a:r>
          </a:p>
          <a:p>
            <a:pPr eaLnBrk="1" hangingPunct="1"/>
            <a:r>
              <a:rPr lang="sk-SK" sz="2400" smtClean="0"/>
              <a:t>Doprava </a:t>
            </a:r>
          </a:p>
          <a:p>
            <a:pPr eaLnBrk="1" hangingPunct="1"/>
            <a:r>
              <a:rPr lang="sk-SK" sz="2400" smtClean="0"/>
              <a:t>Epidemiológia a zdravotníctvo </a:t>
            </a:r>
          </a:p>
          <a:p>
            <a:pPr eaLnBrk="1" hangingPunct="1"/>
            <a:r>
              <a:rPr lang="sk-SK" sz="2400" smtClean="0"/>
              <a:t>Infraštruktúra </a:t>
            </a:r>
          </a:p>
          <a:p>
            <a:pPr eaLnBrk="1" hangingPunct="1"/>
            <a:r>
              <a:rPr lang="sk-SK" sz="2400" smtClean="0"/>
              <a:t>Inžiniering </a:t>
            </a:r>
          </a:p>
          <a:p>
            <a:pPr eaLnBrk="1" hangingPunct="1"/>
            <a:r>
              <a:rPr lang="sk-SK" sz="2400" smtClean="0"/>
              <a:t>Lesníctvo </a:t>
            </a:r>
          </a:p>
        </p:txBody>
      </p:sp>
      <p:sp>
        <p:nvSpPr>
          <p:cNvPr id="21508" name="Rectangle 149"/>
          <p:cNvSpPr>
            <a:spLocks noChangeArrowheads="1"/>
          </p:cNvSpPr>
          <p:nvPr/>
        </p:nvSpPr>
        <p:spPr bwMode="auto">
          <a:xfrm>
            <a:off x="4968875" y="1131888"/>
            <a:ext cx="4572000" cy="2927350"/>
          </a:xfrm>
          <a:prstGeom prst="rect">
            <a:avLst/>
          </a:prstGeom>
          <a:noFill/>
          <a:ln w="9525" algn="ctr">
            <a:noFill/>
            <a:miter lim="800000"/>
            <a:headEnd/>
            <a:tailEnd/>
          </a:ln>
          <a:effectLst/>
        </p:spPr>
        <p:txBody>
          <a:bodyPr/>
          <a:lstStyle/>
          <a:p>
            <a:pPr marL="342900" indent="-342900">
              <a:spcBef>
                <a:spcPct val="20000"/>
              </a:spcBef>
              <a:buFont typeface="Arial" charset="0"/>
              <a:buChar char="•"/>
            </a:pPr>
            <a:r>
              <a:rPr lang="sk-SK" sz="2400">
                <a:latin typeface="Calibri" pitchFamily="34" charset="0"/>
              </a:rPr>
              <a:t>Marketing </a:t>
            </a:r>
          </a:p>
          <a:p>
            <a:pPr marL="342900" indent="-342900">
              <a:spcBef>
                <a:spcPct val="20000"/>
              </a:spcBef>
              <a:buFont typeface="Arial" charset="0"/>
              <a:buChar char="•"/>
            </a:pPr>
            <a:r>
              <a:rPr lang="sk-SK" sz="2400">
                <a:latin typeface="Calibri" pitchFamily="34" charset="0"/>
              </a:rPr>
              <a:t>Navigácia </a:t>
            </a:r>
          </a:p>
          <a:p>
            <a:pPr marL="342900" indent="-342900">
              <a:spcBef>
                <a:spcPct val="20000"/>
              </a:spcBef>
              <a:buFont typeface="Arial" charset="0"/>
              <a:buChar char="•"/>
            </a:pPr>
            <a:r>
              <a:rPr lang="sk-SK" sz="2400">
                <a:latin typeface="Calibri" pitchFamily="34" charset="0"/>
              </a:rPr>
              <a:t>Núdzové služby </a:t>
            </a:r>
          </a:p>
          <a:p>
            <a:pPr marL="342900" indent="-342900">
              <a:spcBef>
                <a:spcPct val="20000"/>
              </a:spcBef>
              <a:buFont typeface="Arial" charset="0"/>
              <a:buChar char="•"/>
            </a:pPr>
            <a:r>
              <a:rPr lang="sk-SK" sz="2400">
                <a:latin typeface="Calibri" pitchFamily="34" charset="0"/>
              </a:rPr>
              <a:t>Správa nehnuteľností</a:t>
            </a:r>
          </a:p>
          <a:p>
            <a:pPr marL="342900" indent="-342900">
              <a:spcBef>
                <a:spcPct val="20000"/>
              </a:spcBef>
              <a:buFont typeface="Arial" charset="0"/>
              <a:buChar char="•"/>
            </a:pPr>
            <a:r>
              <a:rPr lang="sk-SK" sz="2400">
                <a:latin typeface="Calibri" pitchFamily="34" charset="0"/>
              </a:rPr>
              <a:t>Plánovanie krajiny </a:t>
            </a:r>
          </a:p>
          <a:p>
            <a:pPr marL="342900" indent="-342900">
              <a:spcBef>
                <a:spcPct val="20000"/>
              </a:spcBef>
              <a:buFont typeface="Arial" charset="0"/>
              <a:buChar char="•"/>
            </a:pPr>
            <a:r>
              <a:rPr lang="sk-SK" sz="2400">
                <a:latin typeface="Calibri" pitchFamily="34" charset="0"/>
              </a:rPr>
              <a:t>Poľnohospodárstvo </a:t>
            </a:r>
          </a:p>
          <a:p>
            <a:pPr marL="342900" indent="-342900">
              <a:spcBef>
                <a:spcPct val="20000"/>
              </a:spcBef>
              <a:buFont typeface="Arial" charset="0"/>
              <a:buChar char="•"/>
            </a:pPr>
            <a:r>
              <a:rPr lang="sk-SK" sz="2400">
                <a:latin typeface="Calibri" pitchFamily="34" charset="0"/>
              </a:rPr>
              <a:t>Sociálne štúdie </a:t>
            </a:r>
          </a:p>
          <a:p>
            <a:pPr marL="342900" indent="-342900">
              <a:spcBef>
                <a:spcPct val="20000"/>
              </a:spcBef>
              <a:buFont typeface="Arial" charset="0"/>
              <a:buChar char="•"/>
            </a:pPr>
            <a:r>
              <a:rPr lang="sk-SK" sz="2400">
                <a:latin typeface="Calibri" pitchFamily="34" charset="0"/>
              </a:rPr>
              <a:t>Turizmus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0" y="4268664"/>
            <a:ext cx="3491880" cy="874836"/>
          </a:xfrm>
          <a:prstGeom prst="rect">
            <a:avLst/>
          </a:prstGeom>
          <a:effectLst>
            <a:outerShdw blurRad="152400" dist="317500" dir="5400000" sx="90000" sy="-19000" rotWithShape="0">
              <a:prstClr val="black">
                <a:alpha val="15000"/>
              </a:prstClr>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k-SK" sz="3600" b="1" dirty="0" smtClean="0">
                <a:solidFill>
                  <a:schemeClr val="accent1">
                    <a:lumMod val="20000"/>
                    <a:lumOff val="80000"/>
                  </a:schemeClr>
                </a:solidFill>
                <a:effectLst>
                  <a:glow rad="101600">
                    <a:schemeClr val="tx1">
                      <a:alpha val="40000"/>
                    </a:schemeClr>
                  </a:glow>
                </a:effectLst>
                <a:latin typeface="+mn-lt"/>
              </a:rPr>
              <a:t>GIS</a:t>
            </a:r>
            <a:r>
              <a:rPr lang="sk-SK" sz="3600" b="1" dirty="0" smtClean="0">
                <a:solidFill>
                  <a:schemeClr val="accent1">
                    <a:lumMod val="20000"/>
                    <a:lumOff val="80000"/>
                  </a:schemeClr>
                </a:solidFill>
                <a:effectLst>
                  <a:glow rad="101600">
                    <a:schemeClr val="accent1">
                      <a:satMod val="175000"/>
                      <a:alpha val="40000"/>
                    </a:schemeClr>
                  </a:glow>
                </a:effectLst>
                <a:latin typeface="Algerian" pitchFamily="82" charset="0"/>
              </a:rPr>
              <a:t> </a:t>
            </a:r>
            <a:r>
              <a:rPr lang="sk-SK" sz="1000" b="1" dirty="0" smtClean="0">
                <a:solidFill>
                  <a:schemeClr val="accent1">
                    <a:lumMod val="20000"/>
                    <a:lumOff val="80000"/>
                  </a:schemeClr>
                </a:solidFill>
                <a:effectLst>
                  <a:glow rad="63500">
                    <a:schemeClr val="tx1">
                      <a:alpha val="40000"/>
                    </a:schemeClr>
                  </a:glow>
                </a:effectLst>
                <a:latin typeface="+mn-lt"/>
                <a:cs typeface="Aharoni" pitchFamily="2" charset="-79"/>
              </a:rPr>
              <a:t>–  nástroj, technológia, veda </a:t>
            </a:r>
            <a:r>
              <a:rPr lang="sk-SK" dirty="0" smtClean="0"/>
              <a:t/>
            </a:r>
            <a:br>
              <a:rPr lang="sk-SK" dirty="0" smtClean="0"/>
            </a:br>
            <a:r>
              <a:rPr lang="sk-SK" sz="1000" dirty="0" smtClean="0">
                <a:solidFill>
                  <a:schemeClr val="tx2">
                    <a:lumMod val="75000"/>
                  </a:schemeClr>
                </a:solidFill>
                <a:effectLst>
                  <a:reflection blurRad="6350" stA="55000" endA="300" endPos="45500" dir="5400000" sy="-100000" algn="bl" rotWithShape="0"/>
                </a:effectLst>
              </a:rPr>
              <a:t>Interdisciplinárny koncept pre analýzu priestorových informácií</a:t>
            </a:r>
            <a:endParaRPr lang="sk-SK" sz="2000" dirty="0">
              <a:solidFill>
                <a:schemeClr val="tx2">
                  <a:lumMod val="75000"/>
                </a:schemeClr>
              </a:solidFill>
              <a:effectLst>
                <a:reflection blurRad="6350" stA="55000" endA="300" endPos="45500" dir="5400000" sy="-100000" algn="bl" rotWithShape="0"/>
              </a:effectLst>
            </a:endParaRPr>
          </a:p>
        </p:txBody>
      </p:sp>
      <p:sp>
        <p:nvSpPr>
          <p:cNvPr id="5" name="BlokTextu 4"/>
          <p:cNvSpPr txBox="1"/>
          <p:nvPr/>
        </p:nvSpPr>
        <p:spPr>
          <a:xfrm>
            <a:off x="6516216" y="4774168"/>
            <a:ext cx="2627784" cy="369332"/>
          </a:xfrm>
          <a:prstGeom prst="rect">
            <a:avLst/>
          </a:prstGeom>
          <a:noFill/>
        </p:spPr>
        <p:txBody>
          <a:bodyPr wrap="square" rtlCol="0">
            <a:spAutoFit/>
          </a:bodyPr>
          <a:lstStyle/>
          <a:p>
            <a:r>
              <a:rPr lang="sk-SK" dirty="0" smtClean="0">
                <a:solidFill>
                  <a:schemeClr val="tx2">
                    <a:lumMod val="75000"/>
                  </a:schemeClr>
                </a:solidFill>
                <a:effectLst>
                  <a:glow rad="63500">
                    <a:schemeClr val="accent1">
                      <a:satMod val="175000"/>
                      <a:alpha val="40000"/>
                    </a:schemeClr>
                  </a:glow>
                </a:effectLst>
              </a:rPr>
              <a:t>Michal </a:t>
            </a:r>
            <a:r>
              <a:rPr lang="sk-SK" dirty="0" err="1" smtClean="0">
                <a:solidFill>
                  <a:schemeClr val="tx2">
                    <a:lumMod val="75000"/>
                  </a:schemeClr>
                </a:solidFill>
                <a:effectLst>
                  <a:glow rad="63500">
                    <a:schemeClr val="accent1">
                      <a:satMod val="175000"/>
                      <a:alpha val="40000"/>
                    </a:schemeClr>
                  </a:glow>
                </a:effectLst>
              </a:rPr>
              <a:t>Gallay</a:t>
            </a:r>
            <a:r>
              <a:rPr lang="sk-SK" dirty="0" smtClean="0">
                <a:solidFill>
                  <a:schemeClr val="tx2">
                    <a:lumMod val="75000"/>
                  </a:schemeClr>
                </a:solidFill>
                <a:effectLst>
                  <a:glow rad="63500">
                    <a:schemeClr val="accent1">
                      <a:satMod val="175000"/>
                      <a:alpha val="40000"/>
                    </a:schemeClr>
                  </a:glow>
                </a:effectLst>
              </a:rPr>
              <a:t>, Ján </a:t>
            </a:r>
            <a:r>
              <a:rPr lang="sk-SK" dirty="0" err="1" smtClean="0">
                <a:solidFill>
                  <a:schemeClr val="tx2">
                    <a:lumMod val="75000"/>
                  </a:schemeClr>
                </a:solidFill>
                <a:effectLst>
                  <a:glow rad="63500">
                    <a:schemeClr val="accent1">
                      <a:satMod val="175000"/>
                      <a:alpha val="40000"/>
                    </a:schemeClr>
                  </a:glow>
                </a:effectLst>
              </a:rPr>
              <a:t>Kaňuk</a:t>
            </a:r>
            <a:endParaRPr lang="sk-SK" dirty="0">
              <a:solidFill>
                <a:schemeClr val="tx2">
                  <a:lumMod val="75000"/>
                </a:schemeClr>
              </a:solidFill>
              <a:effectLst>
                <a:glow rad="63500">
                  <a:schemeClr val="accent1">
                    <a:satMod val="175000"/>
                    <a:alpha val="40000"/>
                  </a:schemeClr>
                </a:glow>
              </a:effectLst>
            </a:endParaRPr>
          </a:p>
        </p:txBody>
      </p:sp>
      <p:sp>
        <p:nvSpPr>
          <p:cNvPr id="6" name="BlokTextu 5"/>
          <p:cNvSpPr txBox="1"/>
          <p:nvPr/>
        </p:nvSpPr>
        <p:spPr>
          <a:xfrm>
            <a:off x="395536" y="411510"/>
            <a:ext cx="6768752" cy="584775"/>
          </a:xfrm>
          <a:prstGeom prst="rect">
            <a:avLst/>
          </a:prstGeom>
          <a:noFill/>
        </p:spPr>
        <p:txBody>
          <a:bodyPr wrap="square" rtlCol="0">
            <a:spAutoFit/>
          </a:bodyPr>
          <a:lstStyle/>
          <a:p>
            <a:r>
              <a:rPr lang="sk-SK" sz="3200" b="1" dirty="0" smtClean="0">
                <a:solidFill>
                  <a:srgbClr val="C00000"/>
                </a:solidFill>
                <a:effectLst>
                  <a:outerShdw blurRad="75057" dist="38100" dir="5400000" sy="-20000" rotWithShape="0">
                    <a:prstClr val="black">
                      <a:alpha val="25000"/>
                    </a:prstClr>
                  </a:outerShdw>
                </a:effectLst>
              </a:rPr>
              <a:t>Štruktúra</a:t>
            </a:r>
            <a:endParaRPr lang="sk-SK" sz="3200" b="1" dirty="0">
              <a:solidFill>
                <a:srgbClr val="C00000"/>
              </a:solidFill>
              <a:effectLst>
                <a:outerShdw blurRad="75057" dist="38100" dir="5400000" sy="-20000" rotWithShape="0">
                  <a:prstClr val="black">
                    <a:alpha val="25000"/>
                  </a:prstClr>
                </a:outerShdw>
              </a:effectLst>
            </a:endParaRPr>
          </a:p>
        </p:txBody>
      </p:sp>
      <p:sp>
        <p:nvSpPr>
          <p:cNvPr id="7" name="BlokTextu 6"/>
          <p:cNvSpPr txBox="1"/>
          <p:nvPr/>
        </p:nvSpPr>
        <p:spPr>
          <a:xfrm>
            <a:off x="323528" y="1492260"/>
            <a:ext cx="4536504" cy="2585323"/>
          </a:xfrm>
          <a:prstGeom prst="rect">
            <a:avLst/>
          </a:prstGeom>
          <a:noFill/>
        </p:spPr>
        <p:txBody>
          <a:bodyPr wrap="square" rtlCol="0">
            <a:spAutoFit/>
          </a:bodyPr>
          <a:lstStyle/>
          <a:p>
            <a:pPr>
              <a:buFontTx/>
              <a:buChar char="-"/>
            </a:pPr>
            <a:r>
              <a:rPr lang="sk-SK" sz="2400" dirty="0" smtClean="0"/>
              <a:t> cieľ prednášok</a:t>
            </a:r>
          </a:p>
          <a:p>
            <a:pPr>
              <a:buFontTx/>
              <a:buChar char="-"/>
            </a:pPr>
            <a:r>
              <a:rPr lang="sk-SK" sz="2400" dirty="0"/>
              <a:t> </a:t>
            </a:r>
            <a:r>
              <a:rPr lang="sk-SK" sz="2400" dirty="0" smtClean="0"/>
              <a:t>základné pojmy</a:t>
            </a:r>
          </a:p>
          <a:p>
            <a:pPr>
              <a:buFontTx/>
              <a:buChar char="-"/>
            </a:pPr>
            <a:r>
              <a:rPr lang="sk-SK" sz="2400" dirty="0"/>
              <a:t> </a:t>
            </a:r>
            <a:r>
              <a:rPr lang="sk-SK" sz="2400" dirty="0" smtClean="0"/>
              <a:t>vývoj a využitie GIS</a:t>
            </a:r>
          </a:p>
          <a:p>
            <a:pPr>
              <a:buFontTx/>
              <a:buChar char="-"/>
            </a:pPr>
            <a:r>
              <a:rPr lang="sk-SK" sz="2400" dirty="0"/>
              <a:t> </a:t>
            </a:r>
            <a:r>
              <a:rPr lang="sk-SK" sz="2400" dirty="0" smtClean="0"/>
              <a:t>GIS technológia</a:t>
            </a:r>
          </a:p>
          <a:p>
            <a:pPr>
              <a:buFontTx/>
              <a:buChar char="-"/>
            </a:pPr>
            <a:r>
              <a:rPr lang="sk-SK" sz="2400" dirty="0"/>
              <a:t> </a:t>
            </a:r>
            <a:r>
              <a:rPr lang="sk-SK" sz="2400" dirty="0" smtClean="0"/>
              <a:t>GIS aplikácie </a:t>
            </a:r>
          </a:p>
          <a:p>
            <a:pPr>
              <a:buFontTx/>
              <a:buChar char="-"/>
            </a:pPr>
            <a:r>
              <a:rPr lang="sk-SK" sz="2400" dirty="0"/>
              <a:t> z</a:t>
            </a:r>
            <a:r>
              <a:rPr lang="sk-SK" sz="2400" dirty="0" smtClean="0"/>
              <a:t>hrnutie</a:t>
            </a:r>
          </a:p>
          <a:p>
            <a:pPr>
              <a:buFontTx/>
              <a:buChar char="-"/>
            </a:pPr>
            <a:endParaRPr lang="sk-SK"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6" y="4338340"/>
            <a:ext cx="537666" cy="537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srcRect/>
          <a:stretch>
            <a:fillRect/>
          </a:stretch>
        </p:blipFill>
        <p:spPr bwMode="auto">
          <a:xfrm>
            <a:off x="6156176" y="51470"/>
            <a:ext cx="2943416" cy="1656184"/>
          </a:xfrm>
          <a:prstGeom prst="rect">
            <a:avLst/>
          </a:prstGeom>
          <a:ln>
            <a:noFill/>
          </a:ln>
          <a:effectLst>
            <a:softEdge rad="112500"/>
          </a:effectLst>
        </p:spPr>
      </p:pic>
    </p:spTree>
    <p:extLst>
      <p:ext uri="{BB962C8B-B14F-4D97-AF65-F5344CB8AC3E}">
        <p14:creationId xmlns:p14="http://schemas.microsoft.com/office/powerpoint/2010/main" xmlns="" val="2068183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ctrTitle"/>
          </p:nvPr>
        </p:nvSpPr>
        <p:spPr>
          <a:xfrm>
            <a:off x="685800" y="1598613"/>
            <a:ext cx="7772400" cy="1101725"/>
          </a:xfrm>
        </p:spPr>
        <p:txBody>
          <a:bodyPr>
            <a:normAutofit/>
          </a:bodyPr>
          <a:lstStyle/>
          <a:p>
            <a:pPr>
              <a:defRPr/>
            </a:pPr>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GIS technológia</a:t>
            </a:r>
          </a:p>
        </p:txBody>
      </p:sp>
      <p:sp>
        <p:nvSpPr>
          <p:cNvPr id="3" name="Podnadpis 2"/>
          <p:cNvSpPr>
            <a:spLocks noGrp="1"/>
          </p:cNvSpPr>
          <p:nvPr>
            <p:ph type="subTitle" idx="1"/>
          </p:nvPr>
        </p:nvSpPr>
        <p:spPr/>
        <p:txBody>
          <a:bodyPr rtlCol="0">
            <a:normAutofit fontScale="85000" lnSpcReduction="20000"/>
          </a:bodyPr>
          <a:lstStyle/>
          <a:p>
            <a:pPr eaLnBrk="1" fontAlgn="auto" hangingPunct="1">
              <a:spcAft>
                <a:spcPts val="0"/>
              </a:spcAft>
              <a:buFont typeface="Arial" pitchFamily="34" charset="0"/>
              <a:buNone/>
              <a:defRPr/>
            </a:pPr>
            <a:r>
              <a:rPr lang="sk-SK" dirty="0" smtClean="0"/>
              <a:t>Reprezentácie </a:t>
            </a:r>
            <a:r>
              <a:rPr lang="sk-SK" dirty="0"/>
              <a:t>reality </a:t>
            </a:r>
            <a:endParaRPr lang="sk-SK" dirty="0" smtClean="0"/>
          </a:p>
          <a:p>
            <a:pPr eaLnBrk="1" fontAlgn="auto" hangingPunct="1">
              <a:spcAft>
                <a:spcPts val="0"/>
              </a:spcAft>
              <a:buFont typeface="Arial" pitchFamily="34" charset="0"/>
              <a:buNone/>
              <a:defRPr/>
            </a:pPr>
            <a:r>
              <a:rPr lang="sk-SK" dirty="0" smtClean="0"/>
              <a:t>Zdroje a zber údajov</a:t>
            </a:r>
            <a:endParaRPr lang="sk-SK" dirty="0"/>
          </a:p>
          <a:p>
            <a:pPr eaLnBrk="1" fontAlgn="auto" hangingPunct="1">
              <a:spcAft>
                <a:spcPts val="0"/>
              </a:spcAft>
              <a:buFont typeface="Arial" pitchFamily="34" charset="0"/>
              <a:buNone/>
              <a:defRPr/>
            </a:pPr>
            <a:r>
              <a:rPr lang="sk-SK" dirty="0"/>
              <a:t>Priestorové </a:t>
            </a:r>
            <a:r>
              <a:rPr lang="sk-SK" dirty="0" smtClean="0"/>
              <a:t>analýzy</a:t>
            </a:r>
            <a:endParaRPr lang="sk-SK" dirty="0"/>
          </a:p>
          <a:p>
            <a:pPr eaLnBrk="1" fontAlgn="auto" hangingPunct="1">
              <a:spcAft>
                <a:spcPts val="0"/>
              </a:spcAft>
              <a:buFont typeface="Arial" pitchFamily="34" charset="0"/>
              <a:buNone/>
              <a:defRPr/>
            </a:pPr>
            <a:endParaRPr lang="sk-SK" dirty="0"/>
          </a:p>
        </p:txBody>
      </p:sp>
      <p:sp>
        <p:nvSpPr>
          <p:cNvPr id="4" name="Nadpis 1"/>
          <p:cNvSpPr txBox="1">
            <a:spLocks/>
          </p:cNvSpPr>
          <p:nvPr/>
        </p:nvSpPr>
        <p:spPr>
          <a:xfrm>
            <a:off x="0" y="4268664"/>
            <a:ext cx="3491880" cy="874836"/>
          </a:xfrm>
          <a:prstGeom prst="rect">
            <a:avLst/>
          </a:prstGeom>
          <a:effectLst>
            <a:outerShdw blurRad="152400" dist="317500" dir="5400000" sx="90000" sy="-19000" rotWithShape="0">
              <a:prstClr val="black">
                <a:alpha val="15000"/>
              </a:prstClr>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k-SK" sz="3600" b="1" dirty="0" smtClean="0">
                <a:solidFill>
                  <a:schemeClr val="accent1">
                    <a:lumMod val="20000"/>
                    <a:lumOff val="80000"/>
                  </a:schemeClr>
                </a:solidFill>
                <a:effectLst>
                  <a:glow rad="101600">
                    <a:schemeClr val="tx1">
                      <a:alpha val="40000"/>
                    </a:schemeClr>
                  </a:glow>
                </a:effectLst>
                <a:latin typeface="+mn-lt"/>
              </a:rPr>
              <a:t>GIS</a:t>
            </a:r>
            <a:r>
              <a:rPr lang="sk-SK" sz="3600" b="1" dirty="0" smtClean="0">
                <a:solidFill>
                  <a:schemeClr val="accent1">
                    <a:lumMod val="20000"/>
                    <a:lumOff val="80000"/>
                  </a:schemeClr>
                </a:solidFill>
                <a:effectLst>
                  <a:glow rad="101600">
                    <a:schemeClr val="accent1">
                      <a:satMod val="175000"/>
                      <a:alpha val="40000"/>
                    </a:schemeClr>
                  </a:glow>
                </a:effectLst>
                <a:latin typeface="Algerian" pitchFamily="82" charset="0"/>
              </a:rPr>
              <a:t> </a:t>
            </a:r>
            <a:r>
              <a:rPr lang="sk-SK" sz="1000" b="1" dirty="0" smtClean="0">
                <a:solidFill>
                  <a:schemeClr val="accent1">
                    <a:lumMod val="20000"/>
                    <a:lumOff val="80000"/>
                  </a:schemeClr>
                </a:solidFill>
                <a:effectLst>
                  <a:glow rad="63500">
                    <a:schemeClr val="tx1">
                      <a:alpha val="40000"/>
                    </a:schemeClr>
                  </a:glow>
                </a:effectLst>
                <a:latin typeface="+mn-lt"/>
                <a:cs typeface="Aharoni" pitchFamily="2" charset="-79"/>
              </a:rPr>
              <a:t>–  nástroj, technológia, veda </a:t>
            </a:r>
            <a:r>
              <a:rPr lang="sk-SK" dirty="0" smtClean="0"/>
              <a:t/>
            </a:r>
            <a:br>
              <a:rPr lang="sk-SK" dirty="0" smtClean="0"/>
            </a:br>
            <a:r>
              <a:rPr lang="sk-SK" sz="1000" dirty="0" smtClean="0">
                <a:solidFill>
                  <a:schemeClr val="tx2">
                    <a:lumMod val="75000"/>
                  </a:schemeClr>
                </a:solidFill>
                <a:effectLst>
                  <a:reflection blurRad="6350" stA="55000" endA="300" endPos="45500" dir="5400000" sy="-100000" algn="bl" rotWithShape="0"/>
                </a:effectLst>
              </a:rPr>
              <a:t>Interdisciplinárny koncept pre analýzu priestorových informácií</a:t>
            </a:r>
            <a:endParaRPr lang="sk-SK" sz="2000" dirty="0">
              <a:solidFill>
                <a:schemeClr val="tx2">
                  <a:lumMod val="75000"/>
                </a:schemeClr>
              </a:solidFill>
              <a:effectLst>
                <a:reflection blurRad="6350" stA="55000" endA="300" endPos="45500" dir="5400000" sy="-100000" algn="bl" rotWithShape="0"/>
              </a:effectLst>
            </a:endParaRPr>
          </a:p>
        </p:txBody>
      </p:sp>
      <p:sp>
        <p:nvSpPr>
          <p:cNvPr id="5" name="BlokTextu 4"/>
          <p:cNvSpPr txBox="1"/>
          <p:nvPr/>
        </p:nvSpPr>
        <p:spPr>
          <a:xfrm>
            <a:off x="6516216" y="4774168"/>
            <a:ext cx="2627784" cy="369332"/>
          </a:xfrm>
          <a:prstGeom prst="rect">
            <a:avLst/>
          </a:prstGeom>
          <a:noFill/>
        </p:spPr>
        <p:txBody>
          <a:bodyPr wrap="square" rtlCol="0">
            <a:spAutoFit/>
          </a:bodyPr>
          <a:lstStyle/>
          <a:p>
            <a:r>
              <a:rPr lang="sk-SK" dirty="0" smtClean="0">
                <a:solidFill>
                  <a:schemeClr val="tx2">
                    <a:lumMod val="75000"/>
                  </a:schemeClr>
                </a:solidFill>
                <a:effectLst>
                  <a:glow rad="63500">
                    <a:schemeClr val="accent1">
                      <a:satMod val="175000"/>
                      <a:alpha val="40000"/>
                    </a:schemeClr>
                  </a:glow>
                </a:effectLst>
              </a:rPr>
              <a:t>Michal </a:t>
            </a:r>
            <a:r>
              <a:rPr lang="sk-SK" dirty="0" err="1" smtClean="0">
                <a:solidFill>
                  <a:schemeClr val="tx2">
                    <a:lumMod val="75000"/>
                  </a:schemeClr>
                </a:solidFill>
                <a:effectLst>
                  <a:glow rad="63500">
                    <a:schemeClr val="accent1">
                      <a:satMod val="175000"/>
                      <a:alpha val="40000"/>
                    </a:schemeClr>
                  </a:glow>
                </a:effectLst>
              </a:rPr>
              <a:t>Gallay</a:t>
            </a:r>
            <a:r>
              <a:rPr lang="sk-SK" dirty="0" smtClean="0">
                <a:solidFill>
                  <a:schemeClr val="tx2">
                    <a:lumMod val="75000"/>
                  </a:schemeClr>
                </a:solidFill>
                <a:effectLst>
                  <a:glow rad="63500">
                    <a:schemeClr val="accent1">
                      <a:satMod val="175000"/>
                      <a:alpha val="40000"/>
                    </a:schemeClr>
                  </a:glow>
                </a:effectLst>
              </a:rPr>
              <a:t>, Ján </a:t>
            </a:r>
            <a:r>
              <a:rPr lang="sk-SK" dirty="0" err="1" smtClean="0">
                <a:solidFill>
                  <a:schemeClr val="tx2">
                    <a:lumMod val="75000"/>
                  </a:schemeClr>
                </a:solidFill>
                <a:effectLst>
                  <a:glow rad="63500">
                    <a:schemeClr val="accent1">
                      <a:satMod val="175000"/>
                      <a:alpha val="40000"/>
                    </a:schemeClr>
                  </a:glow>
                </a:effectLst>
              </a:rPr>
              <a:t>Kaňuk</a:t>
            </a:r>
            <a:endParaRPr lang="sk-SK" dirty="0">
              <a:solidFill>
                <a:schemeClr val="tx2">
                  <a:lumMod val="75000"/>
                </a:schemeClr>
              </a:solidFill>
              <a:effectLst>
                <a:glow rad="63500">
                  <a:schemeClr val="accent1">
                    <a:satMod val="175000"/>
                    <a:alpha val="40000"/>
                  </a:schemeClr>
                </a:glow>
              </a:effectLst>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6" y="4338340"/>
            <a:ext cx="537666" cy="537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obsahu 4"/>
          <p:cNvSpPr>
            <a:spLocks noGrp="1"/>
          </p:cNvSpPr>
          <p:nvPr>
            <p:ph sz="half" idx="1"/>
          </p:nvPr>
        </p:nvSpPr>
        <p:spPr>
          <a:xfrm>
            <a:off x="3851275" y="1058863"/>
            <a:ext cx="2233613" cy="3394075"/>
          </a:xfrm>
        </p:spPr>
        <p:txBody>
          <a:bodyPr/>
          <a:lstStyle/>
          <a:p>
            <a:pPr marL="0" indent="0" eaLnBrk="1" hangingPunct="1">
              <a:buFont typeface="Arial" charset="0"/>
              <a:buNone/>
            </a:pPr>
            <a:r>
              <a:rPr lang="sk-SK" sz="2200" smtClean="0"/>
              <a:t>Konceptuálny model reality</a:t>
            </a:r>
          </a:p>
          <a:p>
            <a:pPr marL="0" indent="0" eaLnBrk="1" hangingPunct="1">
              <a:buFont typeface="Arial" charset="0"/>
              <a:buNone/>
            </a:pPr>
            <a:endParaRPr lang="sk-SK" sz="2200" smtClean="0"/>
          </a:p>
          <a:p>
            <a:pPr marL="0" indent="0" eaLnBrk="1" hangingPunct="1">
              <a:buFont typeface="Arial" charset="0"/>
              <a:buNone/>
            </a:pPr>
            <a:r>
              <a:rPr lang="sk-SK" sz="2200" b="1" smtClean="0"/>
              <a:t>Diskrétny</a:t>
            </a:r>
          </a:p>
          <a:p>
            <a:pPr marL="0" indent="0" eaLnBrk="1" hangingPunct="1">
              <a:buFont typeface="Arial" charset="0"/>
              <a:buNone/>
            </a:pPr>
            <a:r>
              <a:rPr lang="sk-SK" sz="2200" b="1" smtClean="0"/>
              <a:t>Spojitý</a:t>
            </a:r>
          </a:p>
          <a:p>
            <a:pPr marL="0" indent="0" eaLnBrk="1" hangingPunct="1"/>
            <a:endParaRPr lang="sk-SK" sz="2200" smtClean="0"/>
          </a:p>
        </p:txBody>
      </p:sp>
      <p:sp>
        <p:nvSpPr>
          <p:cNvPr id="23555" name="Zástupný symbol obsahu 4"/>
          <p:cNvSpPr txBox="1">
            <a:spLocks/>
          </p:cNvSpPr>
          <p:nvPr/>
        </p:nvSpPr>
        <p:spPr bwMode="auto">
          <a:xfrm>
            <a:off x="5868988" y="1058863"/>
            <a:ext cx="1943100" cy="3600450"/>
          </a:xfrm>
          <a:prstGeom prst="rect">
            <a:avLst/>
          </a:prstGeom>
          <a:noFill/>
          <a:ln w="9525">
            <a:noFill/>
            <a:miter lim="800000"/>
            <a:headEnd/>
            <a:tailEnd/>
          </a:ln>
        </p:spPr>
        <p:txBody>
          <a:bodyPr/>
          <a:lstStyle/>
          <a:p>
            <a:pPr>
              <a:spcBef>
                <a:spcPct val="20000"/>
              </a:spcBef>
              <a:buFont typeface="Arial" charset="0"/>
              <a:buNone/>
            </a:pPr>
            <a:r>
              <a:rPr lang="sk-SK" sz="2200">
                <a:latin typeface="Calibri" pitchFamily="34" charset="0"/>
              </a:rPr>
              <a:t>Digitálna reprezentácia</a:t>
            </a:r>
          </a:p>
          <a:p>
            <a:pPr>
              <a:spcBef>
                <a:spcPct val="20000"/>
              </a:spcBef>
              <a:buFont typeface="Arial" charset="0"/>
              <a:buNone/>
            </a:pPr>
            <a:endParaRPr lang="sk-SK" sz="2200">
              <a:latin typeface="Calibri" pitchFamily="34" charset="0"/>
            </a:endParaRPr>
          </a:p>
          <a:p>
            <a:pPr>
              <a:spcBef>
                <a:spcPct val="20000"/>
              </a:spcBef>
              <a:buFont typeface="Arial" charset="0"/>
              <a:buNone/>
            </a:pPr>
            <a:r>
              <a:rPr lang="sk-SK" sz="2200" b="1">
                <a:latin typeface="Calibri" pitchFamily="34" charset="0"/>
              </a:rPr>
              <a:t>Vektor</a:t>
            </a:r>
          </a:p>
          <a:p>
            <a:pPr>
              <a:spcBef>
                <a:spcPct val="20000"/>
              </a:spcBef>
              <a:buFont typeface="Arial" charset="0"/>
              <a:buNone/>
            </a:pPr>
            <a:r>
              <a:rPr lang="sk-SK" sz="2200" b="1">
                <a:latin typeface="Calibri" pitchFamily="34" charset="0"/>
              </a:rPr>
              <a:t>Raster</a:t>
            </a:r>
          </a:p>
        </p:txBody>
      </p:sp>
      <p:sp>
        <p:nvSpPr>
          <p:cNvPr id="23556" name="BlokTextu 8"/>
          <p:cNvSpPr txBox="1">
            <a:spLocks noChangeArrowheads="1"/>
          </p:cNvSpPr>
          <p:nvPr/>
        </p:nvSpPr>
        <p:spPr bwMode="auto">
          <a:xfrm>
            <a:off x="250825" y="195263"/>
            <a:ext cx="5091113" cy="579437"/>
          </a:xfrm>
          <a:prstGeom prst="rect">
            <a:avLst/>
          </a:prstGeom>
          <a:noFill/>
          <a:ln w="9525">
            <a:noFill/>
            <a:miter lim="800000"/>
            <a:headEnd/>
            <a:tailEnd/>
          </a:ln>
        </p:spPr>
        <p:txBody>
          <a:bodyPr wrap="none">
            <a:spAutoFit/>
          </a:bodyPr>
          <a:lstStyle/>
          <a:p>
            <a:pPr algn="ctr">
              <a:defRPr/>
            </a:pPr>
            <a:r>
              <a:rPr lang="sk-SK" sz="3200" b="1" dirty="0" smtClean="0">
                <a:solidFill>
                  <a:srgbClr val="C00000"/>
                </a:solidFill>
                <a:effectLst>
                  <a:outerShdw blurRad="75057" dist="38100" dir="5400000" sy="-20000" rotWithShape="0">
                    <a:prstClr val="black">
                      <a:alpha val="25000"/>
                    </a:prstClr>
                  </a:outerShdw>
                </a:effectLst>
              </a:rPr>
              <a:t>Reprezentácia reálnej krajiny</a:t>
            </a:r>
          </a:p>
        </p:txBody>
      </p:sp>
      <p:pic>
        <p:nvPicPr>
          <p:cNvPr id="23557" name="Picture 6"/>
          <p:cNvPicPr>
            <a:picLocks noChangeAspect="1" noChangeArrowheads="1"/>
          </p:cNvPicPr>
          <p:nvPr/>
        </p:nvPicPr>
        <p:blipFill>
          <a:blip r:embed="rId2" cstate="print"/>
          <a:srcRect/>
          <a:stretch>
            <a:fillRect/>
          </a:stretch>
        </p:blipFill>
        <p:spPr bwMode="auto">
          <a:xfrm>
            <a:off x="0" y="842963"/>
            <a:ext cx="3357563" cy="4300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203"/>
          <p:cNvPicPr>
            <a:picLocks noChangeAspect="1" noChangeArrowheads="1"/>
          </p:cNvPicPr>
          <p:nvPr/>
        </p:nvPicPr>
        <p:blipFill>
          <a:blip r:embed="rId2" cstate="print"/>
          <a:srcRect r="42204"/>
          <a:stretch>
            <a:fillRect/>
          </a:stretch>
        </p:blipFill>
        <p:spPr bwMode="auto">
          <a:xfrm>
            <a:off x="4743450" y="1068388"/>
            <a:ext cx="3763963" cy="2065337"/>
          </a:xfrm>
          <a:prstGeom prst="rect">
            <a:avLst/>
          </a:prstGeom>
          <a:noFill/>
          <a:ln w="9525">
            <a:noFill/>
            <a:miter lim="800000"/>
            <a:headEnd/>
            <a:tailEnd/>
          </a:ln>
          <a:effectLst/>
        </p:spPr>
      </p:pic>
      <p:pic>
        <p:nvPicPr>
          <p:cNvPr id="24579" name="Picture 1204"/>
          <p:cNvPicPr>
            <a:picLocks noChangeAspect="1" noChangeArrowheads="1"/>
          </p:cNvPicPr>
          <p:nvPr/>
        </p:nvPicPr>
        <p:blipFill>
          <a:blip r:embed="rId3" cstate="print"/>
          <a:srcRect/>
          <a:stretch>
            <a:fillRect/>
          </a:stretch>
        </p:blipFill>
        <p:spPr bwMode="auto">
          <a:xfrm>
            <a:off x="417513" y="915988"/>
            <a:ext cx="3938587" cy="3387725"/>
          </a:xfrm>
          <a:prstGeom prst="rect">
            <a:avLst/>
          </a:prstGeom>
          <a:noFill/>
          <a:ln w="9525">
            <a:noFill/>
            <a:miter lim="800000"/>
            <a:headEnd/>
            <a:tailEnd/>
          </a:ln>
        </p:spPr>
      </p:pic>
      <p:pic>
        <p:nvPicPr>
          <p:cNvPr id="24580" name="Picture 1205"/>
          <p:cNvPicPr>
            <a:picLocks noChangeAspect="1" noChangeArrowheads="1"/>
          </p:cNvPicPr>
          <p:nvPr/>
        </p:nvPicPr>
        <p:blipFill>
          <a:blip r:embed="rId2" cstate="print"/>
          <a:srcRect l="59305" r="5132"/>
          <a:stretch>
            <a:fillRect/>
          </a:stretch>
        </p:blipFill>
        <p:spPr bwMode="auto">
          <a:xfrm>
            <a:off x="6372225" y="3098800"/>
            <a:ext cx="2316163" cy="2065338"/>
          </a:xfrm>
          <a:prstGeom prst="rect">
            <a:avLst/>
          </a:prstGeom>
          <a:noFill/>
          <a:ln w="9525">
            <a:noFill/>
            <a:miter lim="800000"/>
            <a:headEnd/>
            <a:tailEnd/>
          </a:ln>
          <a:effectLst/>
        </p:spPr>
      </p:pic>
      <p:sp>
        <p:nvSpPr>
          <p:cNvPr id="24581" name="Rectangle 1206"/>
          <p:cNvSpPr>
            <a:spLocks noGrp="1"/>
          </p:cNvSpPr>
          <p:nvPr>
            <p:ph type="title"/>
          </p:nvPr>
        </p:nvSpPr>
        <p:spPr>
          <a:noFill/>
        </p:spPr>
        <p:txBody>
          <a:bodyPr>
            <a:normAutofit/>
          </a:bodyPr>
          <a:lstStyle/>
          <a:p>
            <a:pPr>
              <a:defRPr/>
            </a:pPr>
            <a:r>
              <a:rPr lang="sk-SK" sz="3200" b="1" dirty="0" err="1" smtClean="0">
                <a:solidFill>
                  <a:srgbClr val="C00000"/>
                </a:solidFill>
                <a:effectLst>
                  <a:outerShdw blurRad="75057" dist="38100" dir="5400000" sy="-20000" rotWithShape="0">
                    <a:prstClr val="black">
                      <a:alpha val="25000"/>
                    </a:prstClr>
                  </a:outerShdw>
                </a:effectLst>
                <a:latin typeface="+mn-lt"/>
                <a:ea typeface="+mn-ea"/>
                <a:cs typeface="+mn-cs"/>
              </a:rPr>
              <a:t>Topológia</a:t>
            </a:r>
            <a:endPar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816" name="Group 184"/>
          <p:cNvGraphicFramePr>
            <a:graphicFrameLocks noGrp="1"/>
          </p:cNvGraphicFramePr>
          <p:nvPr>
            <p:ph/>
          </p:nvPr>
        </p:nvGraphicFramePr>
        <p:xfrm>
          <a:off x="971550" y="1058863"/>
          <a:ext cx="7210425" cy="3695701"/>
        </p:xfrm>
        <a:graphic>
          <a:graphicData uri="http://schemas.openxmlformats.org/drawingml/2006/table">
            <a:tbl>
              <a:tblPr/>
              <a:tblGrid>
                <a:gridCol w="1958975"/>
                <a:gridCol w="2362200"/>
                <a:gridCol w="2889250"/>
              </a:tblGrid>
              <a:tr h="4873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2000" b="1" i="0" u="none" strike="noStrike" cap="none" normalizeH="0" baseline="0" smtClean="0">
                          <a:ln>
                            <a:noFill/>
                          </a:ln>
                          <a:solidFill>
                            <a:schemeClr val="tx1"/>
                          </a:solidFill>
                          <a:effectLst/>
                          <a:latin typeface="Calibri" pitchFamily="34" charset="0"/>
                          <a:cs typeface="Arial" charset="0"/>
                        </a:rPr>
                        <a:t>kritérium</a:t>
                      </a:r>
                      <a:endParaRPr kumimoji="0" lang="sk-SK" sz="2000" b="1" i="0" u="none" strike="noStrike" cap="none" normalizeH="0" baseline="0" smtClean="0">
                        <a:ln>
                          <a:noFill/>
                        </a:ln>
                        <a:solidFill>
                          <a:schemeClr val="tx1"/>
                        </a:solidFill>
                        <a:effectLst/>
                        <a:latin typeface="Calibri" pitchFamily="34" charset="0"/>
                      </a:endParaRPr>
                    </a:p>
                  </a:txBody>
                  <a:tcPr marL="90000" marR="90000" marT="46802" marB="46802"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2000" b="1" i="0" u="none" strike="noStrike" cap="none" normalizeH="0" baseline="0" smtClean="0">
                          <a:ln>
                            <a:noFill/>
                          </a:ln>
                          <a:solidFill>
                            <a:schemeClr val="tx1"/>
                          </a:solidFill>
                          <a:effectLst/>
                          <a:latin typeface="Calibri" pitchFamily="34" charset="0"/>
                          <a:cs typeface="Arial" charset="0"/>
                        </a:rPr>
                        <a:t>vektor</a:t>
                      </a:r>
                      <a:endParaRPr kumimoji="0" lang="sk-SK" sz="2000" b="1" i="0" u="none" strike="noStrike" cap="none" normalizeH="0" baseline="0" smtClean="0">
                        <a:ln>
                          <a:noFill/>
                        </a:ln>
                        <a:solidFill>
                          <a:schemeClr val="tx1"/>
                        </a:solidFill>
                        <a:effectLst/>
                        <a:latin typeface="Calibri" pitchFamily="34" charset="0"/>
                      </a:endParaRPr>
                    </a:p>
                  </a:txBody>
                  <a:tcPr marL="90000" marR="90000" marT="46802" marB="4680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2000" b="1" i="0" u="none" strike="noStrike" cap="none" normalizeH="0" baseline="0" smtClean="0">
                          <a:ln>
                            <a:noFill/>
                          </a:ln>
                          <a:solidFill>
                            <a:schemeClr val="tx1"/>
                          </a:solidFill>
                          <a:effectLst/>
                          <a:latin typeface="Calibri" pitchFamily="34" charset="0"/>
                          <a:cs typeface="Arial" charset="0"/>
                        </a:rPr>
                        <a:t>raster</a:t>
                      </a:r>
                      <a:endParaRPr kumimoji="0" lang="sk-SK" sz="2000" b="1" i="0" u="none" strike="noStrike" cap="none" normalizeH="0" baseline="0" smtClean="0">
                        <a:ln>
                          <a:noFill/>
                        </a:ln>
                        <a:solidFill>
                          <a:schemeClr val="tx1"/>
                        </a:solidFill>
                        <a:effectLst/>
                        <a:latin typeface="Calibri" pitchFamily="34" charset="0"/>
                      </a:endParaRPr>
                    </a:p>
                  </a:txBody>
                  <a:tcPr marL="90000" marR="90000" marT="46802" marB="46802"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2000" b="0" i="0" u="none" strike="noStrike" cap="none" normalizeH="0" baseline="0" smtClean="0">
                          <a:ln>
                            <a:noFill/>
                          </a:ln>
                          <a:solidFill>
                            <a:schemeClr val="tx1"/>
                          </a:solidFill>
                          <a:effectLst/>
                          <a:latin typeface="Calibri" pitchFamily="34" charset="0"/>
                          <a:cs typeface="Arial" charset="0"/>
                        </a:rPr>
                        <a:t>objem údajov</a:t>
                      </a:r>
                      <a:endParaRPr kumimoji="0" lang="sk-SK" sz="2000" b="0" i="0" u="none" strike="noStrike" cap="none" normalizeH="0" baseline="0" smtClean="0">
                        <a:ln>
                          <a:noFill/>
                        </a:ln>
                        <a:solidFill>
                          <a:schemeClr val="tx1"/>
                        </a:solidFill>
                        <a:effectLst/>
                        <a:latin typeface="Calibri" pitchFamily="34" charset="0"/>
                      </a:endParaRPr>
                    </a:p>
                  </a:txBody>
                  <a:tcPr marL="90000" marR="90000" marT="46802" marB="46802"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2000" b="0" i="0" u="none" strike="noStrike" cap="none" normalizeH="0" baseline="0" smtClean="0">
                          <a:ln>
                            <a:noFill/>
                          </a:ln>
                          <a:solidFill>
                            <a:schemeClr val="tx1"/>
                          </a:solidFill>
                          <a:effectLst/>
                          <a:latin typeface="Calibri" pitchFamily="34" charset="0"/>
                          <a:cs typeface="Arial" charset="0"/>
                        </a:rPr>
                        <a:t>závisí od hustoty bodov</a:t>
                      </a:r>
                      <a:endParaRPr kumimoji="0" lang="sk-SK" sz="2000" b="0" i="0" u="none" strike="noStrike" cap="none" normalizeH="0" baseline="0" smtClean="0">
                        <a:ln>
                          <a:noFill/>
                        </a:ln>
                        <a:solidFill>
                          <a:schemeClr val="tx1"/>
                        </a:solidFill>
                        <a:effectLst/>
                        <a:latin typeface="Calibri" pitchFamily="34" charset="0"/>
                      </a:endParaRPr>
                    </a:p>
                  </a:txBody>
                  <a:tcPr marL="90000" marR="90000" marT="46802" marB="4680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2000" b="0" i="0" u="none" strike="noStrike" cap="none" normalizeH="0" baseline="0" smtClean="0">
                          <a:ln>
                            <a:noFill/>
                          </a:ln>
                          <a:solidFill>
                            <a:schemeClr val="tx1"/>
                          </a:solidFill>
                          <a:effectLst/>
                          <a:latin typeface="Calibri" pitchFamily="34" charset="0"/>
                          <a:cs typeface="Arial" charset="0"/>
                        </a:rPr>
                        <a:t>závisí od rozlíšenia</a:t>
                      </a:r>
                      <a:endParaRPr kumimoji="0" lang="sk-SK" sz="2000" b="0" i="0" u="none" strike="noStrike" cap="none" normalizeH="0" baseline="0" smtClean="0">
                        <a:ln>
                          <a:noFill/>
                        </a:ln>
                        <a:solidFill>
                          <a:schemeClr val="tx1"/>
                        </a:solidFill>
                        <a:effectLst/>
                        <a:latin typeface="Calibri" pitchFamily="34" charset="0"/>
                      </a:endParaRPr>
                    </a:p>
                  </a:txBody>
                  <a:tcPr marL="90000" marR="90000" marT="46802" marB="46802"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286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2000" b="0" i="0" u="none" strike="noStrike" cap="none" normalizeH="0" baseline="0" smtClean="0">
                          <a:ln>
                            <a:noFill/>
                          </a:ln>
                          <a:solidFill>
                            <a:schemeClr val="tx1"/>
                          </a:solidFill>
                          <a:effectLst/>
                          <a:latin typeface="Calibri" pitchFamily="34" charset="0"/>
                          <a:cs typeface="Arial" charset="0"/>
                        </a:rPr>
                        <a:t>zdroj údajov</a:t>
                      </a:r>
                      <a:endParaRPr kumimoji="0" lang="sk-SK" sz="2000" b="0" i="0" u="none" strike="noStrike" cap="none" normalizeH="0" baseline="0" smtClean="0">
                        <a:ln>
                          <a:noFill/>
                        </a:ln>
                        <a:solidFill>
                          <a:schemeClr val="tx1"/>
                        </a:solidFill>
                        <a:effectLst/>
                        <a:latin typeface="Calibri" pitchFamily="34" charset="0"/>
                      </a:endParaRPr>
                    </a:p>
                  </a:txBody>
                  <a:tcPr marL="90000" marR="90000" marT="46802" marB="46802"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2000" b="0" i="0" u="none" strike="noStrike" cap="none" normalizeH="0" baseline="0" smtClean="0">
                          <a:ln>
                            <a:noFill/>
                          </a:ln>
                          <a:solidFill>
                            <a:schemeClr val="tx1"/>
                          </a:solidFill>
                          <a:effectLst/>
                          <a:latin typeface="Calibri" pitchFamily="34" charset="0"/>
                          <a:cs typeface="Arial" charset="0"/>
                        </a:rPr>
                        <a:t>merania XY, socioekonomické, environmentálne merania</a:t>
                      </a:r>
                      <a:endParaRPr kumimoji="0" lang="sk-SK" sz="2000" b="0" i="0" u="none" strike="noStrike" cap="none" normalizeH="0" baseline="0" smtClean="0">
                        <a:ln>
                          <a:noFill/>
                        </a:ln>
                        <a:solidFill>
                          <a:schemeClr val="tx1"/>
                        </a:solidFill>
                        <a:effectLst/>
                        <a:latin typeface="Calibri" pitchFamily="34" charset="0"/>
                      </a:endParaRPr>
                    </a:p>
                  </a:txBody>
                  <a:tcPr marL="90000" marR="90000" marT="46802" marB="4680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2000" b="0" i="0" u="none" strike="noStrike" cap="none" normalizeH="0" baseline="0" smtClean="0">
                          <a:ln>
                            <a:noFill/>
                          </a:ln>
                          <a:solidFill>
                            <a:schemeClr val="tx1"/>
                          </a:solidFill>
                          <a:effectLst/>
                          <a:latin typeface="Calibri" pitchFamily="34" charset="0"/>
                          <a:cs typeface="Arial" charset="0"/>
                        </a:rPr>
                        <a:t>diaľkový prieskum, skenery</a:t>
                      </a:r>
                      <a:endParaRPr kumimoji="0" lang="sk-SK" sz="2000" b="0" i="0" u="none" strike="noStrike" cap="none" normalizeH="0" baseline="0" smtClean="0">
                        <a:ln>
                          <a:noFill/>
                        </a:ln>
                        <a:solidFill>
                          <a:schemeClr val="tx1"/>
                        </a:solidFill>
                        <a:effectLst/>
                        <a:latin typeface="Calibri" pitchFamily="34" charset="0"/>
                      </a:endParaRPr>
                    </a:p>
                  </a:txBody>
                  <a:tcPr marL="90000" marR="90000" marT="46802" marB="46802"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2000" b="0" i="0" u="none" strike="noStrike" cap="none" normalizeH="0" baseline="0" smtClean="0">
                          <a:ln>
                            <a:noFill/>
                          </a:ln>
                          <a:solidFill>
                            <a:schemeClr val="tx1"/>
                          </a:solidFill>
                          <a:effectLst/>
                          <a:latin typeface="Calibri" pitchFamily="34" charset="0"/>
                          <a:cs typeface="Arial" charset="0"/>
                        </a:rPr>
                        <a:t>aplikácie</a:t>
                      </a:r>
                      <a:endParaRPr kumimoji="0" lang="sk-SK" sz="2000" b="0" i="0" u="none" strike="noStrike" cap="none" normalizeH="0" baseline="0" smtClean="0">
                        <a:ln>
                          <a:noFill/>
                        </a:ln>
                        <a:solidFill>
                          <a:schemeClr val="tx1"/>
                        </a:solidFill>
                        <a:effectLst/>
                        <a:latin typeface="Calibri" pitchFamily="34" charset="0"/>
                      </a:endParaRPr>
                    </a:p>
                  </a:txBody>
                  <a:tcPr marL="90000" marR="90000" marT="46802" marB="46802"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2000" b="0" i="0" u="none" strike="noStrike" cap="none" normalizeH="0" baseline="0" smtClean="0">
                          <a:ln>
                            <a:noFill/>
                          </a:ln>
                          <a:solidFill>
                            <a:schemeClr val="tx1"/>
                          </a:solidFill>
                          <a:effectLst/>
                          <a:latin typeface="Calibri" pitchFamily="34" charset="0"/>
                        </a:rPr>
                        <a:t>socioekonomické</a:t>
                      </a:r>
                      <a:endParaRPr kumimoji="0" lang="sk-SK" sz="2000" b="0" i="0" u="none" strike="noStrike" cap="none" normalizeH="0" baseline="0" smtClean="0">
                        <a:ln>
                          <a:noFill/>
                        </a:ln>
                        <a:solidFill>
                          <a:schemeClr val="tx1"/>
                        </a:solidFill>
                        <a:effectLst/>
                        <a:latin typeface="Calibri" pitchFamily="34" charset="0"/>
                        <a:cs typeface="Arial" charset="0"/>
                      </a:endParaRPr>
                    </a:p>
                  </a:txBody>
                  <a:tcPr marL="90000" marR="90000" marT="46802" marB="4680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2000" b="0" i="0" u="none" strike="noStrike" cap="none" normalizeH="0" baseline="0" smtClean="0">
                          <a:ln>
                            <a:noFill/>
                          </a:ln>
                          <a:solidFill>
                            <a:schemeClr val="tx1"/>
                          </a:solidFill>
                          <a:effectLst/>
                          <a:latin typeface="Calibri" pitchFamily="34" charset="0"/>
                        </a:rPr>
                        <a:t>environmentálne</a:t>
                      </a:r>
                    </a:p>
                  </a:txBody>
                  <a:tcPr marL="90000" marR="90000" marT="46802" marB="46802"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2000" b="0" i="0" u="none" strike="noStrike" cap="none" normalizeH="0" baseline="0" smtClean="0">
                          <a:ln>
                            <a:noFill/>
                          </a:ln>
                          <a:solidFill>
                            <a:schemeClr val="tx1"/>
                          </a:solidFill>
                          <a:effectLst/>
                          <a:latin typeface="Calibri" pitchFamily="34" charset="0"/>
                          <a:cs typeface="Arial" charset="0"/>
                        </a:rPr>
                        <a:t>priestorové rozlíšenie</a:t>
                      </a:r>
                      <a:endParaRPr kumimoji="0" lang="sk-SK" sz="2000" b="0" i="0" u="none" strike="noStrike" cap="none" normalizeH="0" baseline="0" smtClean="0">
                        <a:ln>
                          <a:noFill/>
                        </a:ln>
                        <a:solidFill>
                          <a:schemeClr val="tx1"/>
                        </a:solidFill>
                        <a:effectLst/>
                        <a:latin typeface="Calibri" pitchFamily="34" charset="0"/>
                      </a:endParaRPr>
                    </a:p>
                  </a:txBody>
                  <a:tcPr marL="90000" marR="90000" marT="46802" marB="46802"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2000" b="0" i="0" u="none" strike="noStrike" cap="none" normalizeH="0" baseline="0" smtClean="0">
                          <a:ln>
                            <a:noFill/>
                          </a:ln>
                          <a:solidFill>
                            <a:schemeClr val="tx1"/>
                          </a:solidFill>
                          <a:effectLst/>
                          <a:latin typeface="Calibri" pitchFamily="34" charset="0"/>
                          <a:cs typeface="Arial" charset="0"/>
                        </a:rPr>
                        <a:t>pevné</a:t>
                      </a:r>
                      <a:endParaRPr kumimoji="0" lang="sk-SK" sz="2000" b="0" i="0" u="none" strike="noStrike" cap="none" normalizeH="0" baseline="0" smtClean="0">
                        <a:ln>
                          <a:noFill/>
                        </a:ln>
                        <a:solidFill>
                          <a:schemeClr val="tx1"/>
                        </a:solidFill>
                        <a:effectLst/>
                        <a:latin typeface="Calibri" pitchFamily="34" charset="0"/>
                      </a:endParaRPr>
                    </a:p>
                  </a:txBody>
                  <a:tcPr marL="90000" marR="90000" marT="46802" marB="46802"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2000" b="0" i="0" u="none" strike="noStrike" cap="none" normalizeH="0" baseline="0" smtClean="0">
                          <a:ln>
                            <a:noFill/>
                          </a:ln>
                          <a:solidFill>
                            <a:schemeClr val="tx1"/>
                          </a:solidFill>
                          <a:effectLst/>
                          <a:latin typeface="Calibri" pitchFamily="34" charset="0"/>
                          <a:cs typeface="Arial" charset="0"/>
                        </a:rPr>
                        <a:t>premenlivé</a:t>
                      </a:r>
                      <a:endParaRPr kumimoji="0" lang="sk-SK" sz="2000" b="0" i="0" u="none" strike="noStrike" cap="none" normalizeH="0" baseline="0" smtClean="0">
                        <a:ln>
                          <a:noFill/>
                        </a:ln>
                        <a:solidFill>
                          <a:schemeClr val="tx1"/>
                        </a:solidFill>
                        <a:effectLst/>
                        <a:latin typeface="Calibri" pitchFamily="34" charset="0"/>
                      </a:endParaRPr>
                    </a:p>
                  </a:txBody>
                  <a:tcPr marL="90000" marR="90000" marT="46802" marB="46802"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24" name="Text Box 5"/>
          <p:cNvSpPr txBox="1">
            <a:spLocks noChangeArrowheads="1"/>
          </p:cNvSpPr>
          <p:nvPr/>
        </p:nvSpPr>
        <p:spPr bwMode="auto">
          <a:xfrm>
            <a:off x="483606" y="268288"/>
            <a:ext cx="7986289" cy="584775"/>
          </a:xfrm>
          <a:prstGeom prst="rect">
            <a:avLst/>
          </a:prstGeom>
          <a:solidFill>
            <a:schemeClr val="bg1"/>
          </a:solidFill>
          <a:ln w="9525">
            <a:noFill/>
            <a:miter lim="800000"/>
            <a:headEnd/>
            <a:tailEnd/>
          </a:ln>
        </p:spPr>
        <p:txBody>
          <a:bodyPr wrap="none">
            <a:spAutoFit/>
          </a:bodyPr>
          <a:lstStyle/>
          <a:p>
            <a:pPr algn="ctr">
              <a:defRPr/>
            </a:pPr>
            <a:r>
              <a:rPr lang="sk-SK" sz="3200" b="1" dirty="0" smtClean="0">
                <a:solidFill>
                  <a:srgbClr val="C00000"/>
                </a:solidFill>
                <a:effectLst>
                  <a:outerShdw blurRad="75057" dist="38100" dir="5400000" sy="-20000" rotWithShape="0">
                    <a:prstClr val="black">
                      <a:alpha val="25000"/>
                    </a:prstClr>
                  </a:outerShdw>
                </a:effectLst>
              </a:rPr>
              <a:t>Porovnanie vektorového a rastrového modelu</a:t>
            </a:r>
          </a:p>
        </p:txBody>
      </p:sp>
      <p:sp>
        <p:nvSpPr>
          <p:cNvPr id="25625" name="BlokTextu 1"/>
          <p:cNvSpPr txBox="1">
            <a:spLocks noChangeArrowheads="1"/>
          </p:cNvSpPr>
          <p:nvPr/>
        </p:nvSpPr>
        <p:spPr bwMode="auto">
          <a:xfrm>
            <a:off x="6372225" y="4794250"/>
            <a:ext cx="1838325" cy="369888"/>
          </a:xfrm>
          <a:prstGeom prst="rect">
            <a:avLst/>
          </a:prstGeom>
          <a:noFill/>
          <a:ln w="9525">
            <a:noFill/>
            <a:miter lim="800000"/>
            <a:headEnd/>
            <a:tailEnd/>
          </a:ln>
        </p:spPr>
        <p:txBody>
          <a:bodyPr wrap="none">
            <a:spAutoFit/>
          </a:bodyPr>
          <a:lstStyle/>
          <a:p>
            <a:r>
              <a:rPr lang="sk-SK"/>
              <a:t>(Hofierka, 2003)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6"/>
          <p:cNvSpPr>
            <a:spLocks noChangeArrowheads="1"/>
          </p:cNvSpPr>
          <p:nvPr/>
        </p:nvSpPr>
        <p:spPr bwMode="auto">
          <a:xfrm>
            <a:off x="395288" y="3219450"/>
            <a:ext cx="8353425" cy="1830388"/>
          </a:xfrm>
          <a:prstGeom prst="rect">
            <a:avLst/>
          </a:prstGeom>
          <a:noFill/>
          <a:ln w="38100" algn="ctr">
            <a:solidFill>
              <a:schemeClr val="tx1"/>
            </a:solidFill>
            <a:miter lim="800000"/>
            <a:headEnd/>
            <a:tailEnd/>
          </a:ln>
        </p:spPr>
        <p:txBody>
          <a:bodyPr wrap="none" anchor="ctr"/>
          <a:lstStyle/>
          <a:p>
            <a:pPr algn="ctr"/>
            <a:endParaRPr lang="sk-SK">
              <a:solidFill>
                <a:srgbClr val="000000"/>
              </a:solidFill>
              <a:latin typeface="Calibri" pitchFamily="34" charset="0"/>
            </a:endParaRPr>
          </a:p>
        </p:txBody>
      </p:sp>
      <p:sp>
        <p:nvSpPr>
          <p:cNvPr id="26627" name="Rectangle 75"/>
          <p:cNvSpPr>
            <a:spLocks noChangeArrowheads="1"/>
          </p:cNvSpPr>
          <p:nvPr/>
        </p:nvSpPr>
        <p:spPr bwMode="auto">
          <a:xfrm>
            <a:off x="395288" y="3219450"/>
            <a:ext cx="2806700" cy="1830388"/>
          </a:xfrm>
          <a:prstGeom prst="rect">
            <a:avLst/>
          </a:prstGeom>
          <a:solidFill>
            <a:srgbClr val="33CC33">
              <a:alpha val="30980"/>
            </a:srgbClr>
          </a:solidFill>
          <a:ln w="9525" cap="rnd" algn="ctr">
            <a:solidFill>
              <a:schemeClr val="tx1"/>
            </a:solidFill>
            <a:prstDash val="sysDot"/>
            <a:miter lim="800000"/>
            <a:headEnd/>
            <a:tailEnd/>
          </a:ln>
        </p:spPr>
        <p:txBody>
          <a:bodyPr wrap="none" anchor="ctr"/>
          <a:lstStyle/>
          <a:p>
            <a:pPr algn="ctr"/>
            <a:endParaRPr lang="sk-SK">
              <a:solidFill>
                <a:srgbClr val="000000"/>
              </a:solidFill>
              <a:latin typeface="Calibri" pitchFamily="34" charset="0"/>
            </a:endParaRPr>
          </a:p>
        </p:txBody>
      </p:sp>
      <p:sp>
        <p:nvSpPr>
          <p:cNvPr id="26628" name="Rectangle 2"/>
          <p:cNvSpPr>
            <a:spLocks noChangeArrowheads="1"/>
          </p:cNvSpPr>
          <p:nvPr/>
        </p:nvSpPr>
        <p:spPr bwMode="auto">
          <a:xfrm>
            <a:off x="539750" y="3275013"/>
            <a:ext cx="2232025" cy="1403350"/>
          </a:xfrm>
          <a:prstGeom prst="rect">
            <a:avLst/>
          </a:prstGeom>
          <a:solidFill>
            <a:schemeClr val="bg1"/>
          </a:solidFill>
          <a:ln w="9525">
            <a:noFill/>
            <a:miter lim="800000"/>
            <a:headEnd/>
            <a:tailEnd/>
          </a:ln>
        </p:spPr>
        <p:txBody>
          <a:bodyPr wrap="none" anchor="ctr"/>
          <a:lstStyle/>
          <a:p>
            <a:pPr algn="ctr"/>
            <a:endParaRPr lang="sk-SK">
              <a:solidFill>
                <a:srgbClr val="000000"/>
              </a:solidFill>
              <a:latin typeface="Calibri" pitchFamily="34" charset="0"/>
            </a:endParaRPr>
          </a:p>
        </p:txBody>
      </p:sp>
      <p:graphicFrame>
        <p:nvGraphicFramePr>
          <p:cNvPr id="26629" name="Object 26"/>
          <p:cNvGraphicFramePr>
            <a:graphicFrameLocks noChangeAspect="1"/>
          </p:cNvGraphicFramePr>
          <p:nvPr/>
        </p:nvGraphicFramePr>
        <p:xfrm>
          <a:off x="682625" y="1131888"/>
          <a:ext cx="2160588" cy="1393825"/>
        </p:xfrm>
        <a:graphic>
          <a:graphicData uri="http://schemas.openxmlformats.org/presentationml/2006/ole">
            <p:oleObj spid="_x0000_s1026" name="CorelDRAW" r:id="rId3" imgW="5843880" imgH="5495400" progId="CorelDraw.Graphic.8">
              <p:embed/>
            </p:oleObj>
          </a:graphicData>
        </a:graphic>
      </p:graphicFrame>
      <p:pic>
        <p:nvPicPr>
          <p:cNvPr id="26630" name="Picture 4"/>
          <p:cNvPicPr>
            <a:picLocks noChangeAspect="1" noChangeArrowheads="1"/>
          </p:cNvPicPr>
          <p:nvPr/>
        </p:nvPicPr>
        <p:blipFill>
          <a:blip r:embed="rId4" cstate="print"/>
          <a:srcRect/>
          <a:stretch>
            <a:fillRect/>
          </a:stretch>
        </p:blipFill>
        <p:spPr bwMode="auto">
          <a:xfrm>
            <a:off x="5832475" y="1330325"/>
            <a:ext cx="1944688" cy="1458913"/>
          </a:xfrm>
          <a:prstGeom prst="rect">
            <a:avLst/>
          </a:prstGeom>
          <a:noFill/>
          <a:ln w="9525">
            <a:solidFill>
              <a:schemeClr val="tx1"/>
            </a:solidFill>
            <a:miter lim="800000"/>
            <a:headEnd/>
            <a:tailEnd/>
          </a:ln>
        </p:spPr>
      </p:pic>
      <p:pic>
        <p:nvPicPr>
          <p:cNvPr id="26631" name="Picture 5"/>
          <p:cNvPicPr>
            <a:picLocks noChangeAspect="1" noChangeArrowheads="1"/>
          </p:cNvPicPr>
          <p:nvPr/>
        </p:nvPicPr>
        <p:blipFill>
          <a:blip r:embed="rId5" cstate="print"/>
          <a:srcRect/>
          <a:stretch>
            <a:fillRect/>
          </a:stretch>
        </p:blipFill>
        <p:spPr bwMode="auto">
          <a:xfrm>
            <a:off x="3419475" y="1358900"/>
            <a:ext cx="1524000" cy="1428750"/>
          </a:xfrm>
          <a:prstGeom prst="rect">
            <a:avLst/>
          </a:prstGeom>
          <a:noFill/>
          <a:ln w="9525">
            <a:solidFill>
              <a:schemeClr val="tx1"/>
            </a:solidFill>
            <a:miter lim="800000"/>
            <a:headEnd/>
            <a:tailEnd/>
          </a:ln>
        </p:spPr>
      </p:pic>
      <p:pic>
        <p:nvPicPr>
          <p:cNvPr id="26632" name="Picture 6"/>
          <p:cNvPicPr>
            <a:picLocks noChangeAspect="1" noChangeArrowheads="1"/>
          </p:cNvPicPr>
          <p:nvPr/>
        </p:nvPicPr>
        <p:blipFill>
          <a:blip r:embed="rId6" cstate="print"/>
          <a:srcRect/>
          <a:stretch>
            <a:fillRect/>
          </a:stretch>
        </p:blipFill>
        <p:spPr bwMode="auto">
          <a:xfrm>
            <a:off x="611188" y="3435350"/>
            <a:ext cx="2016125" cy="1209675"/>
          </a:xfrm>
          <a:prstGeom prst="rect">
            <a:avLst/>
          </a:prstGeom>
          <a:noFill/>
          <a:ln w="9525">
            <a:noFill/>
            <a:miter lim="800000"/>
            <a:headEnd/>
            <a:tailEnd/>
          </a:ln>
        </p:spPr>
      </p:pic>
      <p:pic>
        <p:nvPicPr>
          <p:cNvPr id="26633" name="Picture 7"/>
          <p:cNvPicPr>
            <a:picLocks noChangeAspect="1" noChangeArrowheads="1"/>
          </p:cNvPicPr>
          <p:nvPr/>
        </p:nvPicPr>
        <p:blipFill>
          <a:blip r:embed="rId7" cstate="print"/>
          <a:srcRect/>
          <a:stretch>
            <a:fillRect/>
          </a:stretch>
        </p:blipFill>
        <p:spPr bwMode="auto">
          <a:xfrm>
            <a:off x="3419475" y="3275013"/>
            <a:ext cx="1512888" cy="1403350"/>
          </a:xfrm>
          <a:prstGeom prst="rect">
            <a:avLst/>
          </a:prstGeom>
          <a:noFill/>
          <a:ln w="9525">
            <a:solidFill>
              <a:schemeClr val="tx1"/>
            </a:solidFill>
            <a:miter lim="800000"/>
            <a:headEnd/>
            <a:tailEnd/>
          </a:ln>
        </p:spPr>
      </p:pic>
      <p:graphicFrame>
        <p:nvGraphicFramePr>
          <p:cNvPr id="26634" name="Object 27"/>
          <p:cNvGraphicFramePr>
            <a:graphicFrameLocks noChangeAspect="1"/>
          </p:cNvGraphicFramePr>
          <p:nvPr/>
        </p:nvGraphicFramePr>
        <p:xfrm>
          <a:off x="1547813" y="3295650"/>
          <a:ext cx="1223962" cy="303213"/>
        </p:xfrm>
        <a:graphic>
          <a:graphicData uri="http://schemas.openxmlformats.org/presentationml/2006/ole">
            <p:oleObj spid="_x0000_s1027" name="CorelDRAW" r:id="rId8" imgW="1959120" imgH="758520" progId="CorelDraw.Graphic.8">
              <p:embed/>
            </p:oleObj>
          </a:graphicData>
        </a:graphic>
      </p:graphicFrame>
      <p:sp>
        <p:nvSpPr>
          <p:cNvPr id="26635" name="Text Box 36"/>
          <p:cNvSpPr txBox="1">
            <a:spLocks noChangeArrowheads="1"/>
          </p:cNvSpPr>
          <p:nvPr/>
        </p:nvSpPr>
        <p:spPr bwMode="auto">
          <a:xfrm>
            <a:off x="466725" y="2571750"/>
            <a:ext cx="2376488" cy="581025"/>
          </a:xfrm>
          <a:prstGeom prst="rect">
            <a:avLst/>
          </a:prstGeom>
          <a:noFill/>
          <a:ln w="9525">
            <a:noFill/>
            <a:miter lim="800000"/>
            <a:headEnd/>
            <a:tailEnd/>
          </a:ln>
        </p:spPr>
        <p:txBody>
          <a:bodyPr>
            <a:spAutoFit/>
          </a:bodyPr>
          <a:lstStyle/>
          <a:p>
            <a:pPr algn="ctr">
              <a:spcBef>
                <a:spcPct val="50000"/>
              </a:spcBef>
            </a:pPr>
            <a:r>
              <a:rPr lang="sk-SK" sz="1600">
                <a:solidFill>
                  <a:srgbClr val="000000"/>
                </a:solidFill>
                <a:latin typeface="Verdana" pitchFamily="34" charset="0"/>
                <a:cs typeface="Arial" charset="0"/>
              </a:rPr>
              <a:t>digitalizácia máp a snímok</a:t>
            </a:r>
          </a:p>
        </p:txBody>
      </p:sp>
      <p:sp>
        <p:nvSpPr>
          <p:cNvPr id="26636" name="Text Box 37"/>
          <p:cNvSpPr txBox="1">
            <a:spLocks noChangeArrowheads="1"/>
          </p:cNvSpPr>
          <p:nvPr/>
        </p:nvSpPr>
        <p:spPr bwMode="auto">
          <a:xfrm>
            <a:off x="2986088" y="2841625"/>
            <a:ext cx="2449512" cy="339725"/>
          </a:xfrm>
          <a:prstGeom prst="rect">
            <a:avLst/>
          </a:prstGeom>
          <a:noFill/>
          <a:ln w="9525">
            <a:noFill/>
            <a:miter lim="800000"/>
            <a:headEnd/>
            <a:tailEnd/>
          </a:ln>
        </p:spPr>
        <p:txBody>
          <a:bodyPr>
            <a:spAutoFit/>
          </a:bodyPr>
          <a:lstStyle/>
          <a:p>
            <a:pPr algn="ctr">
              <a:spcBef>
                <a:spcPct val="50000"/>
              </a:spcBef>
            </a:pPr>
            <a:r>
              <a:rPr lang="sk-SK" sz="1600">
                <a:solidFill>
                  <a:srgbClr val="000000"/>
                </a:solidFill>
                <a:latin typeface="Verdana" pitchFamily="34" charset="0"/>
                <a:cs typeface="Arial" charset="0"/>
              </a:rPr>
              <a:t>tachymetria</a:t>
            </a:r>
          </a:p>
        </p:txBody>
      </p:sp>
      <p:sp>
        <p:nvSpPr>
          <p:cNvPr id="26637" name="Text Box 38"/>
          <p:cNvSpPr txBox="1">
            <a:spLocks noChangeArrowheads="1"/>
          </p:cNvSpPr>
          <p:nvPr/>
        </p:nvSpPr>
        <p:spPr bwMode="auto">
          <a:xfrm>
            <a:off x="5292725" y="2841625"/>
            <a:ext cx="3816350" cy="339725"/>
          </a:xfrm>
          <a:prstGeom prst="rect">
            <a:avLst/>
          </a:prstGeom>
          <a:noFill/>
          <a:ln w="9525">
            <a:noFill/>
            <a:miter lim="800000"/>
            <a:headEnd/>
            <a:tailEnd/>
          </a:ln>
        </p:spPr>
        <p:txBody>
          <a:bodyPr>
            <a:spAutoFit/>
          </a:bodyPr>
          <a:lstStyle/>
          <a:p>
            <a:pPr algn="ctr">
              <a:spcBef>
                <a:spcPct val="50000"/>
              </a:spcBef>
            </a:pPr>
            <a:r>
              <a:rPr lang="sk-SK" sz="1600">
                <a:solidFill>
                  <a:srgbClr val="000000"/>
                </a:solidFill>
                <a:latin typeface="Verdana" pitchFamily="34" charset="0"/>
                <a:cs typeface="Arial" charset="0"/>
              </a:rPr>
              <a:t>satelitné navigačné systémy</a:t>
            </a:r>
          </a:p>
        </p:txBody>
      </p:sp>
      <p:sp>
        <p:nvSpPr>
          <p:cNvPr id="26638" name="Text Box 39"/>
          <p:cNvSpPr txBox="1">
            <a:spLocks noChangeArrowheads="1"/>
          </p:cNvSpPr>
          <p:nvPr/>
        </p:nvSpPr>
        <p:spPr bwMode="auto">
          <a:xfrm>
            <a:off x="611188" y="4678363"/>
            <a:ext cx="2016125" cy="338137"/>
          </a:xfrm>
          <a:prstGeom prst="rect">
            <a:avLst/>
          </a:prstGeom>
          <a:noFill/>
          <a:ln w="9525">
            <a:noFill/>
            <a:miter lim="800000"/>
            <a:headEnd/>
            <a:tailEnd/>
          </a:ln>
        </p:spPr>
        <p:txBody>
          <a:bodyPr>
            <a:spAutoFit/>
          </a:bodyPr>
          <a:lstStyle/>
          <a:p>
            <a:pPr algn="ctr">
              <a:spcBef>
                <a:spcPct val="50000"/>
              </a:spcBef>
            </a:pPr>
            <a:r>
              <a:rPr lang="sk-SK" sz="1600">
                <a:solidFill>
                  <a:srgbClr val="000000"/>
                </a:solidFill>
                <a:latin typeface="Verdana" pitchFamily="34" charset="0"/>
                <a:cs typeface="Arial" charset="0"/>
              </a:rPr>
              <a:t>fotogrametria</a:t>
            </a:r>
          </a:p>
        </p:txBody>
      </p:sp>
      <p:sp>
        <p:nvSpPr>
          <p:cNvPr id="26639" name="Text Box 40"/>
          <p:cNvSpPr txBox="1">
            <a:spLocks noChangeArrowheads="1"/>
          </p:cNvSpPr>
          <p:nvPr/>
        </p:nvSpPr>
        <p:spPr bwMode="auto">
          <a:xfrm>
            <a:off x="3851275" y="4711700"/>
            <a:ext cx="647700" cy="338138"/>
          </a:xfrm>
          <a:prstGeom prst="rect">
            <a:avLst/>
          </a:prstGeom>
          <a:noFill/>
          <a:ln w="9525">
            <a:noFill/>
            <a:miter lim="800000"/>
            <a:headEnd/>
            <a:tailEnd/>
          </a:ln>
        </p:spPr>
        <p:txBody>
          <a:bodyPr>
            <a:spAutoFit/>
          </a:bodyPr>
          <a:lstStyle/>
          <a:p>
            <a:pPr algn="ctr">
              <a:spcBef>
                <a:spcPct val="50000"/>
              </a:spcBef>
            </a:pPr>
            <a:r>
              <a:rPr lang="sk-SK" sz="1600">
                <a:solidFill>
                  <a:srgbClr val="000000"/>
                </a:solidFill>
                <a:latin typeface="Verdana" pitchFamily="34" charset="0"/>
                <a:cs typeface="Arial" charset="0"/>
              </a:rPr>
              <a:t>SAR</a:t>
            </a:r>
          </a:p>
        </p:txBody>
      </p:sp>
      <p:sp>
        <p:nvSpPr>
          <p:cNvPr id="26640" name="Text Box 41"/>
          <p:cNvSpPr txBox="1">
            <a:spLocks noChangeArrowheads="1"/>
          </p:cNvSpPr>
          <p:nvPr/>
        </p:nvSpPr>
        <p:spPr bwMode="auto">
          <a:xfrm>
            <a:off x="6372225" y="4711700"/>
            <a:ext cx="1152525" cy="338138"/>
          </a:xfrm>
          <a:prstGeom prst="rect">
            <a:avLst/>
          </a:prstGeom>
          <a:noFill/>
          <a:ln w="9525">
            <a:noFill/>
            <a:miter lim="800000"/>
            <a:headEnd/>
            <a:tailEnd/>
          </a:ln>
        </p:spPr>
        <p:txBody>
          <a:bodyPr>
            <a:spAutoFit/>
          </a:bodyPr>
          <a:lstStyle/>
          <a:p>
            <a:pPr algn="ctr">
              <a:spcBef>
                <a:spcPct val="50000"/>
              </a:spcBef>
            </a:pPr>
            <a:r>
              <a:rPr lang="sk-SK" sz="1600">
                <a:solidFill>
                  <a:srgbClr val="000000"/>
                </a:solidFill>
                <a:latin typeface="Verdana" pitchFamily="34" charset="0"/>
                <a:cs typeface="Arial" charset="0"/>
              </a:rPr>
              <a:t>LIDAR</a:t>
            </a:r>
          </a:p>
        </p:txBody>
      </p:sp>
      <p:pic>
        <p:nvPicPr>
          <p:cNvPr id="26641" name="Picture 42"/>
          <p:cNvPicPr>
            <a:picLocks noChangeAspect="1" noChangeArrowheads="1"/>
          </p:cNvPicPr>
          <p:nvPr/>
        </p:nvPicPr>
        <p:blipFill>
          <a:blip r:embed="rId9" cstate="print"/>
          <a:srcRect/>
          <a:stretch>
            <a:fillRect/>
          </a:stretch>
        </p:blipFill>
        <p:spPr bwMode="auto">
          <a:xfrm>
            <a:off x="7092950" y="1168400"/>
            <a:ext cx="1403350" cy="835025"/>
          </a:xfrm>
          <a:prstGeom prst="rect">
            <a:avLst/>
          </a:prstGeom>
          <a:noFill/>
          <a:ln w="9525">
            <a:solidFill>
              <a:schemeClr val="tx1"/>
            </a:solidFill>
            <a:miter lim="800000"/>
            <a:headEnd/>
            <a:tailEnd/>
          </a:ln>
        </p:spPr>
      </p:pic>
      <p:grpSp>
        <p:nvGrpSpPr>
          <p:cNvPr id="2" name="Group 45"/>
          <p:cNvGrpSpPr>
            <a:grpSpLocks/>
          </p:cNvGrpSpPr>
          <p:nvPr/>
        </p:nvGrpSpPr>
        <p:grpSpPr bwMode="auto">
          <a:xfrm>
            <a:off x="6156325" y="3327400"/>
            <a:ext cx="1584325" cy="1404938"/>
            <a:chOff x="4060" y="2160"/>
            <a:chExt cx="1179" cy="1496"/>
          </a:xfrm>
        </p:grpSpPr>
        <p:sp>
          <p:nvSpPr>
            <p:cNvPr id="26647" name="Rectangle 46"/>
            <p:cNvSpPr>
              <a:spLocks noChangeArrowheads="1"/>
            </p:cNvSpPr>
            <p:nvPr/>
          </p:nvSpPr>
          <p:spPr bwMode="auto">
            <a:xfrm>
              <a:off x="4060" y="2160"/>
              <a:ext cx="1179" cy="1496"/>
            </a:xfrm>
            <a:prstGeom prst="rect">
              <a:avLst/>
            </a:prstGeom>
            <a:solidFill>
              <a:schemeClr val="bg1"/>
            </a:solidFill>
            <a:ln w="9525">
              <a:solidFill>
                <a:schemeClr val="tx1"/>
              </a:solidFill>
              <a:miter lim="800000"/>
              <a:headEnd/>
              <a:tailEnd/>
            </a:ln>
          </p:spPr>
          <p:txBody>
            <a:bodyPr wrap="none" anchor="ctr"/>
            <a:lstStyle/>
            <a:p>
              <a:pPr algn="ctr"/>
              <a:endParaRPr lang="sk-SK">
                <a:solidFill>
                  <a:srgbClr val="000000"/>
                </a:solidFill>
                <a:latin typeface="Calibri" pitchFamily="34" charset="0"/>
              </a:endParaRPr>
            </a:p>
          </p:txBody>
        </p:sp>
        <p:graphicFrame>
          <p:nvGraphicFramePr>
            <p:cNvPr id="26648" name="Object 28"/>
            <p:cNvGraphicFramePr>
              <a:graphicFrameLocks noChangeAspect="1"/>
            </p:cNvGraphicFramePr>
            <p:nvPr/>
          </p:nvGraphicFramePr>
          <p:xfrm>
            <a:off x="4105" y="2251"/>
            <a:ext cx="816" cy="317"/>
          </p:xfrm>
          <a:graphic>
            <a:graphicData uri="http://schemas.openxmlformats.org/presentationml/2006/ole">
              <p:oleObj spid="_x0000_s1028" name="CorelDRAW" r:id="rId10" imgW="1959120" imgH="758520" progId="CorelDraw.Graphic.8">
                <p:embed/>
              </p:oleObj>
            </a:graphicData>
          </a:graphic>
        </p:graphicFrame>
        <p:sp>
          <p:nvSpPr>
            <p:cNvPr id="26649" name="Oval 48"/>
            <p:cNvSpPr>
              <a:spLocks noChangeArrowheads="1"/>
            </p:cNvSpPr>
            <p:nvPr/>
          </p:nvSpPr>
          <p:spPr bwMode="auto">
            <a:xfrm>
              <a:off x="4626" y="3456"/>
              <a:ext cx="96" cy="87"/>
            </a:xfrm>
            <a:prstGeom prst="ellipse">
              <a:avLst/>
            </a:prstGeom>
            <a:solidFill>
              <a:srgbClr val="FF0000"/>
            </a:solidFill>
            <a:ln w="9525">
              <a:noFill/>
              <a:round/>
              <a:headEnd/>
              <a:tailEnd/>
            </a:ln>
          </p:spPr>
          <p:txBody>
            <a:bodyPr wrap="none" anchor="ctr"/>
            <a:lstStyle/>
            <a:p>
              <a:pPr algn="ctr"/>
              <a:endParaRPr lang="sk-SK">
                <a:solidFill>
                  <a:srgbClr val="000000"/>
                </a:solidFill>
                <a:latin typeface="Calibri" pitchFamily="34" charset="0"/>
              </a:endParaRPr>
            </a:p>
          </p:txBody>
        </p:sp>
        <p:grpSp>
          <p:nvGrpSpPr>
            <p:cNvPr id="3" name="Group 49"/>
            <p:cNvGrpSpPr>
              <a:grpSpLocks/>
            </p:cNvGrpSpPr>
            <p:nvPr/>
          </p:nvGrpSpPr>
          <p:grpSpPr bwMode="auto">
            <a:xfrm>
              <a:off x="4468" y="3017"/>
              <a:ext cx="413" cy="527"/>
              <a:chOff x="1338" y="3158"/>
              <a:chExt cx="589" cy="545"/>
            </a:xfrm>
          </p:grpSpPr>
          <p:sp>
            <p:nvSpPr>
              <p:cNvPr id="26666" name="Oval 50"/>
              <p:cNvSpPr>
                <a:spLocks noChangeArrowheads="1"/>
              </p:cNvSpPr>
              <p:nvPr/>
            </p:nvSpPr>
            <p:spPr bwMode="auto">
              <a:xfrm>
                <a:off x="1610" y="3430"/>
                <a:ext cx="136" cy="91"/>
              </a:xfrm>
              <a:prstGeom prst="ellipse">
                <a:avLst/>
              </a:prstGeom>
              <a:solidFill>
                <a:srgbClr val="FF0000">
                  <a:alpha val="45882"/>
                </a:srgbClr>
              </a:solidFill>
              <a:ln w="9525">
                <a:noFill/>
                <a:round/>
                <a:headEnd/>
                <a:tailEnd/>
              </a:ln>
            </p:spPr>
            <p:txBody>
              <a:bodyPr wrap="none" anchor="ctr"/>
              <a:lstStyle/>
              <a:p>
                <a:pPr algn="ctr"/>
                <a:endParaRPr lang="sk-SK">
                  <a:solidFill>
                    <a:srgbClr val="000000"/>
                  </a:solidFill>
                  <a:latin typeface="Calibri" pitchFamily="34" charset="0"/>
                </a:endParaRPr>
              </a:p>
            </p:txBody>
          </p:sp>
          <p:sp>
            <p:nvSpPr>
              <p:cNvPr id="26667" name="Oval 51"/>
              <p:cNvSpPr>
                <a:spLocks noChangeArrowheads="1"/>
              </p:cNvSpPr>
              <p:nvPr/>
            </p:nvSpPr>
            <p:spPr bwMode="auto">
              <a:xfrm>
                <a:off x="1519" y="3339"/>
                <a:ext cx="136" cy="91"/>
              </a:xfrm>
              <a:prstGeom prst="ellipse">
                <a:avLst/>
              </a:prstGeom>
              <a:solidFill>
                <a:srgbClr val="FF0000">
                  <a:alpha val="45882"/>
                </a:srgbClr>
              </a:solidFill>
              <a:ln w="9525">
                <a:noFill/>
                <a:round/>
                <a:headEnd/>
                <a:tailEnd/>
              </a:ln>
            </p:spPr>
            <p:txBody>
              <a:bodyPr wrap="none" anchor="ctr"/>
              <a:lstStyle/>
              <a:p>
                <a:pPr algn="ctr"/>
                <a:endParaRPr lang="sk-SK">
                  <a:solidFill>
                    <a:srgbClr val="000000"/>
                  </a:solidFill>
                  <a:latin typeface="Calibri" pitchFamily="34" charset="0"/>
                </a:endParaRPr>
              </a:p>
            </p:txBody>
          </p:sp>
          <p:sp>
            <p:nvSpPr>
              <p:cNvPr id="26668" name="Oval 52"/>
              <p:cNvSpPr>
                <a:spLocks noChangeArrowheads="1"/>
              </p:cNvSpPr>
              <p:nvPr/>
            </p:nvSpPr>
            <p:spPr bwMode="auto">
              <a:xfrm>
                <a:off x="1429" y="3249"/>
                <a:ext cx="136" cy="91"/>
              </a:xfrm>
              <a:prstGeom prst="ellipse">
                <a:avLst/>
              </a:prstGeom>
              <a:solidFill>
                <a:srgbClr val="FF0000">
                  <a:alpha val="45882"/>
                </a:srgbClr>
              </a:solidFill>
              <a:ln w="9525">
                <a:noFill/>
                <a:round/>
                <a:headEnd/>
                <a:tailEnd/>
              </a:ln>
            </p:spPr>
            <p:txBody>
              <a:bodyPr wrap="none" anchor="ctr"/>
              <a:lstStyle/>
              <a:p>
                <a:pPr algn="ctr"/>
                <a:endParaRPr lang="sk-SK">
                  <a:solidFill>
                    <a:srgbClr val="000000"/>
                  </a:solidFill>
                  <a:latin typeface="Calibri" pitchFamily="34" charset="0"/>
                </a:endParaRPr>
              </a:p>
            </p:txBody>
          </p:sp>
          <p:sp>
            <p:nvSpPr>
              <p:cNvPr id="26669" name="Oval 53"/>
              <p:cNvSpPr>
                <a:spLocks noChangeArrowheads="1"/>
              </p:cNvSpPr>
              <p:nvPr/>
            </p:nvSpPr>
            <p:spPr bwMode="auto">
              <a:xfrm>
                <a:off x="1338" y="3158"/>
                <a:ext cx="136" cy="91"/>
              </a:xfrm>
              <a:prstGeom prst="ellipse">
                <a:avLst/>
              </a:prstGeom>
              <a:solidFill>
                <a:srgbClr val="FF0000">
                  <a:alpha val="45882"/>
                </a:srgbClr>
              </a:solidFill>
              <a:ln w="9525">
                <a:noFill/>
                <a:round/>
                <a:headEnd/>
                <a:tailEnd/>
              </a:ln>
            </p:spPr>
            <p:txBody>
              <a:bodyPr wrap="none" anchor="ctr"/>
              <a:lstStyle/>
              <a:p>
                <a:pPr algn="ctr"/>
                <a:endParaRPr lang="sk-SK">
                  <a:solidFill>
                    <a:srgbClr val="000000"/>
                  </a:solidFill>
                  <a:latin typeface="Calibri" pitchFamily="34" charset="0"/>
                </a:endParaRPr>
              </a:p>
            </p:txBody>
          </p:sp>
          <p:sp>
            <p:nvSpPr>
              <p:cNvPr id="26670" name="Oval 54"/>
              <p:cNvSpPr>
                <a:spLocks noChangeArrowheads="1"/>
              </p:cNvSpPr>
              <p:nvPr/>
            </p:nvSpPr>
            <p:spPr bwMode="auto">
              <a:xfrm>
                <a:off x="1701" y="3521"/>
                <a:ext cx="136" cy="91"/>
              </a:xfrm>
              <a:prstGeom prst="ellipse">
                <a:avLst/>
              </a:prstGeom>
              <a:solidFill>
                <a:srgbClr val="FF0000">
                  <a:alpha val="45882"/>
                </a:srgbClr>
              </a:solidFill>
              <a:ln w="9525">
                <a:noFill/>
                <a:round/>
                <a:headEnd/>
                <a:tailEnd/>
              </a:ln>
            </p:spPr>
            <p:txBody>
              <a:bodyPr wrap="none" anchor="ctr"/>
              <a:lstStyle/>
              <a:p>
                <a:pPr algn="ctr"/>
                <a:endParaRPr lang="sk-SK">
                  <a:solidFill>
                    <a:srgbClr val="000000"/>
                  </a:solidFill>
                  <a:latin typeface="Calibri" pitchFamily="34" charset="0"/>
                </a:endParaRPr>
              </a:p>
            </p:txBody>
          </p:sp>
          <p:sp>
            <p:nvSpPr>
              <p:cNvPr id="26671" name="Oval 55"/>
              <p:cNvSpPr>
                <a:spLocks noChangeArrowheads="1"/>
              </p:cNvSpPr>
              <p:nvPr/>
            </p:nvSpPr>
            <p:spPr bwMode="auto">
              <a:xfrm>
                <a:off x="1791" y="3612"/>
                <a:ext cx="136" cy="91"/>
              </a:xfrm>
              <a:prstGeom prst="ellipse">
                <a:avLst/>
              </a:prstGeom>
              <a:solidFill>
                <a:srgbClr val="FF0000">
                  <a:alpha val="45882"/>
                </a:srgbClr>
              </a:solidFill>
              <a:ln w="9525">
                <a:noFill/>
                <a:round/>
                <a:headEnd/>
                <a:tailEnd/>
              </a:ln>
            </p:spPr>
            <p:txBody>
              <a:bodyPr wrap="none" anchor="ctr"/>
              <a:lstStyle/>
              <a:p>
                <a:pPr algn="ctr"/>
                <a:endParaRPr lang="sk-SK">
                  <a:solidFill>
                    <a:srgbClr val="000000"/>
                  </a:solidFill>
                  <a:latin typeface="Calibri" pitchFamily="34" charset="0"/>
                </a:endParaRPr>
              </a:p>
            </p:txBody>
          </p:sp>
        </p:grpSp>
        <p:grpSp>
          <p:nvGrpSpPr>
            <p:cNvPr id="4" name="Group 56"/>
            <p:cNvGrpSpPr>
              <a:grpSpLocks/>
            </p:cNvGrpSpPr>
            <p:nvPr/>
          </p:nvGrpSpPr>
          <p:grpSpPr bwMode="auto">
            <a:xfrm rot="-517917">
              <a:off x="4627" y="3017"/>
              <a:ext cx="412" cy="527"/>
              <a:chOff x="1338" y="3158"/>
              <a:chExt cx="589" cy="545"/>
            </a:xfrm>
          </p:grpSpPr>
          <p:sp>
            <p:nvSpPr>
              <p:cNvPr id="26660" name="Oval 57"/>
              <p:cNvSpPr>
                <a:spLocks noChangeArrowheads="1"/>
              </p:cNvSpPr>
              <p:nvPr/>
            </p:nvSpPr>
            <p:spPr bwMode="auto">
              <a:xfrm>
                <a:off x="1610" y="3430"/>
                <a:ext cx="136" cy="91"/>
              </a:xfrm>
              <a:prstGeom prst="ellipse">
                <a:avLst/>
              </a:prstGeom>
              <a:solidFill>
                <a:srgbClr val="FF0000">
                  <a:alpha val="45882"/>
                </a:srgbClr>
              </a:solidFill>
              <a:ln w="9525">
                <a:noFill/>
                <a:round/>
                <a:headEnd/>
                <a:tailEnd/>
              </a:ln>
            </p:spPr>
            <p:txBody>
              <a:bodyPr wrap="none" anchor="ctr"/>
              <a:lstStyle/>
              <a:p>
                <a:pPr algn="ctr"/>
                <a:endParaRPr lang="sk-SK">
                  <a:solidFill>
                    <a:srgbClr val="000000"/>
                  </a:solidFill>
                  <a:latin typeface="Calibri" pitchFamily="34" charset="0"/>
                </a:endParaRPr>
              </a:p>
            </p:txBody>
          </p:sp>
          <p:sp>
            <p:nvSpPr>
              <p:cNvPr id="26661" name="Oval 58"/>
              <p:cNvSpPr>
                <a:spLocks noChangeArrowheads="1"/>
              </p:cNvSpPr>
              <p:nvPr/>
            </p:nvSpPr>
            <p:spPr bwMode="auto">
              <a:xfrm>
                <a:off x="1519" y="3339"/>
                <a:ext cx="136" cy="91"/>
              </a:xfrm>
              <a:prstGeom prst="ellipse">
                <a:avLst/>
              </a:prstGeom>
              <a:solidFill>
                <a:srgbClr val="FF0000">
                  <a:alpha val="45882"/>
                </a:srgbClr>
              </a:solidFill>
              <a:ln w="9525">
                <a:noFill/>
                <a:round/>
                <a:headEnd/>
                <a:tailEnd/>
              </a:ln>
            </p:spPr>
            <p:txBody>
              <a:bodyPr wrap="none" anchor="ctr"/>
              <a:lstStyle/>
              <a:p>
                <a:pPr algn="ctr"/>
                <a:endParaRPr lang="sk-SK">
                  <a:solidFill>
                    <a:srgbClr val="000000"/>
                  </a:solidFill>
                  <a:latin typeface="Calibri" pitchFamily="34" charset="0"/>
                </a:endParaRPr>
              </a:p>
            </p:txBody>
          </p:sp>
          <p:sp>
            <p:nvSpPr>
              <p:cNvPr id="26662" name="Oval 59"/>
              <p:cNvSpPr>
                <a:spLocks noChangeArrowheads="1"/>
              </p:cNvSpPr>
              <p:nvPr/>
            </p:nvSpPr>
            <p:spPr bwMode="auto">
              <a:xfrm>
                <a:off x="1429" y="3249"/>
                <a:ext cx="136" cy="91"/>
              </a:xfrm>
              <a:prstGeom prst="ellipse">
                <a:avLst/>
              </a:prstGeom>
              <a:solidFill>
                <a:srgbClr val="FF0000">
                  <a:alpha val="45882"/>
                </a:srgbClr>
              </a:solidFill>
              <a:ln w="9525">
                <a:noFill/>
                <a:round/>
                <a:headEnd/>
                <a:tailEnd/>
              </a:ln>
            </p:spPr>
            <p:txBody>
              <a:bodyPr wrap="none" anchor="ctr"/>
              <a:lstStyle/>
              <a:p>
                <a:pPr algn="ctr"/>
                <a:endParaRPr lang="sk-SK">
                  <a:solidFill>
                    <a:srgbClr val="000000"/>
                  </a:solidFill>
                  <a:latin typeface="Calibri" pitchFamily="34" charset="0"/>
                </a:endParaRPr>
              </a:p>
            </p:txBody>
          </p:sp>
          <p:sp>
            <p:nvSpPr>
              <p:cNvPr id="26663" name="Oval 60"/>
              <p:cNvSpPr>
                <a:spLocks noChangeArrowheads="1"/>
              </p:cNvSpPr>
              <p:nvPr/>
            </p:nvSpPr>
            <p:spPr bwMode="auto">
              <a:xfrm>
                <a:off x="1338" y="3158"/>
                <a:ext cx="136" cy="91"/>
              </a:xfrm>
              <a:prstGeom prst="ellipse">
                <a:avLst/>
              </a:prstGeom>
              <a:solidFill>
                <a:srgbClr val="FF0000">
                  <a:alpha val="45882"/>
                </a:srgbClr>
              </a:solidFill>
              <a:ln w="9525">
                <a:noFill/>
                <a:round/>
                <a:headEnd/>
                <a:tailEnd/>
              </a:ln>
            </p:spPr>
            <p:txBody>
              <a:bodyPr wrap="none" anchor="ctr"/>
              <a:lstStyle/>
              <a:p>
                <a:pPr algn="ctr"/>
                <a:endParaRPr lang="sk-SK">
                  <a:solidFill>
                    <a:srgbClr val="000000"/>
                  </a:solidFill>
                  <a:latin typeface="Calibri" pitchFamily="34" charset="0"/>
                </a:endParaRPr>
              </a:p>
            </p:txBody>
          </p:sp>
          <p:sp>
            <p:nvSpPr>
              <p:cNvPr id="26664" name="Oval 61"/>
              <p:cNvSpPr>
                <a:spLocks noChangeArrowheads="1"/>
              </p:cNvSpPr>
              <p:nvPr/>
            </p:nvSpPr>
            <p:spPr bwMode="auto">
              <a:xfrm>
                <a:off x="1701" y="3521"/>
                <a:ext cx="136" cy="91"/>
              </a:xfrm>
              <a:prstGeom prst="ellipse">
                <a:avLst/>
              </a:prstGeom>
              <a:solidFill>
                <a:srgbClr val="FF0000">
                  <a:alpha val="45882"/>
                </a:srgbClr>
              </a:solidFill>
              <a:ln w="9525">
                <a:noFill/>
                <a:round/>
                <a:headEnd/>
                <a:tailEnd/>
              </a:ln>
            </p:spPr>
            <p:txBody>
              <a:bodyPr wrap="none" anchor="ctr"/>
              <a:lstStyle/>
              <a:p>
                <a:pPr algn="ctr"/>
                <a:endParaRPr lang="sk-SK">
                  <a:solidFill>
                    <a:srgbClr val="000000"/>
                  </a:solidFill>
                  <a:latin typeface="Calibri" pitchFamily="34" charset="0"/>
                </a:endParaRPr>
              </a:p>
            </p:txBody>
          </p:sp>
          <p:sp>
            <p:nvSpPr>
              <p:cNvPr id="26665" name="Oval 62"/>
              <p:cNvSpPr>
                <a:spLocks noChangeArrowheads="1"/>
              </p:cNvSpPr>
              <p:nvPr/>
            </p:nvSpPr>
            <p:spPr bwMode="auto">
              <a:xfrm>
                <a:off x="1791" y="3612"/>
                <a:ext cx="136" cy="91"/>
              </a:xfrm>
              <a:prstGeom prst="ellipse">
                <a:avLst/>
              </a:prstGeom>
              <a:solidFill>
                <a:srgbClr val="FF0000">
                  <a:alpha val="45882"/>
                </a:srgbClr>
              </a:solidFill>
              <a:ln w="9525">
                <a:noFill/>
                <a:round/>
                <a:headEnd/>
                <a:tailEnd/>
              </a:ln>
            </p:spPr>
            <p:txBody>
              <a:bodyPr wrap="none" anchor="ctr"/>
              <a:lstStyle/>
              <a:p>
                <a:pPr algn="ctr"/>
                <a:endParaRPr lang="sk-SK">
                  <a:solidFill>
                    <a:srgbClr val="000000"/>
                  </a:solidFill>
                  <a:latin typeface="Calibri" pitchFamily="34" charset="0"/>
                </a:endParaRPr>
              </a:p>
            </p:txBody>
          </p:sp>
        </p:grpSp>
        <p:grpSp>
          <p:nvGrpSpPr>
            <p:cNvPr id="5" name="Group 63"/>
            <p:cNvGrpSpPr>
              <a:grpSpLocks/>
            </p:cNvGrpSpPr>
            <p:nvPr/>
          </p:nvGrpSpPr>
          <p:grpSpPr bwMode="auto">
            <a:xfrm>
              <a:off x="4754" y="2974"/>
              <a:ext cx="413" cy="526"/>
              <a:chOff x="1338" y="3158"/>
              <a:chExt cx="589" cy="545"/>
            </a:xfrm>
          </p:grpSpPr>
          <p:sp>
            <p:nvSpPr>
              <p:cNvPr id="26654" name="Oval 64"/>
              <p:cNvSpPr>
                <a:spLocks noChangeArrowheads="1"/>
              </p:cNvSpPr>
              <p:nvPr/>
            </p:nvSpPr>
            <p:spPr bwMode="auto">
              <a:xfrm>
                <a:off x="1610" y="3430"/>
                <a:ext cx="136" cy="91"/>
              </a:xfrm>
              <a:prstGeom prst="ellipse">
                <a:avLst/>
              </a:prstGeom>
              <a:solidFill>
                <a:srgbClr val="FF0000">
                  <a:alpha val="45882"/>
                </a:srgbClr>
              </a:solidFill>
              <a:ln w="9525">
                <a:noFill/>
                <a:round/>
                <a:headEnd/>
                <a:tailEnd/>
              </a:ln>
            </p:spPr>
            <p:txBody>
              <a:bodyPr wrap="none" anchor="ctr"/>
              <a:lstStyle/>
              <a:p>
                <a:pPr algn="ctr"/>
                <a:endParaRPr lang="sk-SK">
                  <a:solidFill>
                    <a:srgbClr val="000000"/>
                  </a:solidFill>
                  <a:latin typeface="Calibri" pitchFamily="34" charset="0"/>
                </a:endParaRPr>
              </a:p>
            </p:txBody>
          </p:sp>
          <p:sp>
            <p:nvSpPr>
              <p:cNvPr id="26655" name="Oval 65"/>
              <p:cNvSpPr>
                <a:spLocks noChangeArrowheads="1"/>
              </p:cNvSpPr>
              <p:nvPr/>
            </p:nvSpPr>
            <p:spPr bwMode="auto">
              <a:xfrm>
                <a:off x="1519" y="3339"/>
                <a:ext cx="136" cy="91"/>
              </a:xfrm>
              <a:prstGeom prst="ellipse">
                <a:avLst/>
              </a:prstGeom>
              <a:solidFill>
                <a:srgbClr val="FF0000">
                  <a:alpha val="45882"/>
                </a:srgbClr>
              </a:solidFill>
              <a:ln w="9525">
                <a:noFill/>
                <a:round/>
                <a:headEnd/>
                <a:tailEnd/>
              </a:ln>
            </p:spPr>
            <p:txBody>
              <a:bodyPr wrap="none" anchor="ctr"/>
              <a:lstStyle/>
              <a:p>
                <a:pPr algn="ctr"/>
                <a:endParaRPr lang="sk-SK">
                  <a:solidFill>
                    <a:srgbClr val="000000"/>
                  </a:solidFill>
                  <a:latin typeface="Calibri" pitchFamily="34" charset="0"/>
                </a:endParaRPr>
              </a:p>
            </p:txBody>
          </p:sp>
          <p:sp>
            <p:nvSpPr>
              <p:cNvPr id="26656" name="Oval 66"/>
              <p:cNvSpPr>
                <a:spLocks noChangeArrowheads="1"/>
              </p:cNvSpPr>
              <p:nvPr/>
            </p:nvSpPr>
            <p:spPr bwMode="auto">
              <a:xfrm>
                <a:off x="1429" y="3249"/>
                <a:ext cx="136" cy="91"/>
              </a:xfrm>
              <a:prstGeom prst="ellipse">
                <a:avLst/>
              </a:prstGeom>
              <a:solidFill>
                <a:srgbClr val="FF0000">
                  <a:alpha val="45882"/>
                </a:srgbClr>
              </a:solidFill>
              <a:ln w="9525">
                <a:noFill/>
                <a:round/>
                <a:headEnd/>
                <a:tailEnd/>
              </a:ln>
            </p:spPr>
            <p:txBody>
              <a:bodyPr wrap="none" anchor="ctr"/>
              <a:lstStyle/>
              <a:p>
                <a:pPr algn="ctr"/>
                <a:endParaRPr lang="sk-SK">
                  <a:solidFill>
                    <a:srgbClr val="000000"/>
                  </a:solidFill>
                  <a:latin typeface="Calibri" pitchFamily="34" charset="0"/>
                </a:endParaRPr>
              </a:p>
            </p:txBody>
          </p:sp>
          <p:sp>
            <p:nvSpPr>
              <p:cNvPr id="26657" name="Oval 67"/>
              <p:cNvSpPr>
                <a:spLocks noChangeArrowheads="1"/>
              </p:cNvSpPr>
              <p:nvPr/>
            </p:nvSpPr>
            <p:spPr bwMode="auto">
              <a:xfrm>
                <a:off x="1338" y="3158"/>
                <a:ext cx="136" cy="91"/>
              </a:xfrm>
              <a:prstGeom prst="ellipse">
                <a:avLst/>
              </a:prstGeom>
              <a:solidFill>
                <a:srgbClr val="FF0000">
                  <a:alpha val="45882"/>
                </a:srgbClr>
              </a:solidFill>
              <a:ln w="9525">
                <a:noFill/>
                <a:round/>
                <a:headEnd/>
                <a:tailEnd/>
              </a:ln>
            </p:spPr>
            <p:txBody>
              <a:bodyPr wrap="none" anchor="ctr"/>
              <a:lstStyle/>
              <a:p>
                <a:pPr algn="ctr"/>
                <a:endParaRPr lang="sk-SK">
                  <a:solidFill>
                    <a:srgbClr val="000000"/>
                  </a:solidFill>
                  <a:latin typeface="Calibri" pitchFamily="34" charset="0"/>
                </a:endParaRPr>
              </a:p>
            </p:txBody>
          </p:sp>
          <p:sp>
            <p:nvSpPr>
              <p:cNvPr id="26658" name="Oval 68"/>
              <p:cNvSpPr>
                <a:spLocks noChangeArrowheads="1"/>
              </p:cNvSpPr>
              <p:nvPr/>
            </p:nvSpPr>
            <p:spPr bwMode="auto">
              <a:xfrm>
                <a:off x="1701" y="3521"/>
                <a:ext cx="136" cy="91"/>
              </a:xfrm>
              <a:prstGeom prst="ellipse">
                <a:avLst/>
              </a:prstGeom>
              <a:solidFill>
                <a:srgbClr val="FF0000">
                  <a:alpha val="45882"/>
                </a:srgbClr>
              </a:solidFill>
              <a:ln w="9525">
                <a:noFill/>
                <a:round/>
                <a:headEnd/>
                <a:tailEnd/>
              </a:ln>
            </p:spPr>
            <p:txBody>
              <a:bodyPr wrap="none" anchor="ctr"/>
              <a:lstStyle/>
              <a:p>
                <a:pPr algn="ctr"/>
                <a:endParaRPr lang="sk-SK">
                  <a:solidFill>
                    <a:srgbClr val="000000"/>
                  </a:solidFill>
                  <a:latin typeface="Calibri" pitchFamily="34" charset="0"/>
                </a:endParaRPr>
              </a:p>
            </p:txBody>
          </p:sp>
          <p:sp>
            <p:nvSpPr>
              <p:cNvPr id="26659" name="Oval 69"/>
              <p:cNvSpPr>
                <a:spLocks noChangeArrowheads="1"/>
              </p:cNvSpPr>
              <p:nvPr/>
            </p:nvSpPr>
            <p:spPr bwMode="auto">
              <a:xfrm>
                <a:off x="1791" y="3612"/>
                <a:ext cx="136" cy="91"/>
              </a:xfrm>
              <a:prstGeom prst="ellipse">
                <a:avLst/>
              </a:prstGeom>
              <a:solidFill>
                <a:srgbClr val="FF0000">
                  <a:alpha val="45882"/>
                </a:srgbClr>
              </a:solidFill>
              <a:ln w="9525">
                <a:noFill/>
                <a:round/>
                <a:headEnd/>
                <a:tailEnd/>
              </a:ln>
            </p:spPr>
            <p:txBody>
              <a:bodyPr wrap="none" anchor="ctr"/>
              <a:lstStyle/>
              <a:p>
                <a:pPr algn="ctr"/>
                <a:endParaRPr lang="sk-SK">
                  <a:solidFill>
                    <a:srgbClr val="000000"/>
                  </a:solidFill>
                  <a:latin typeface="Calibri" pitchFamily="34" charset="0"/>
                </a:endParaRPr>
              </a:p>
            </p:txBody>
          </p:sp>
        </p:grpSp>
        <p:sp>
          <p:nvSpPr>
            <p:cNvPr id="26653" name="Freeform 70"/>
            <p:cNvSpPr>
              <a:spLocks/>
            </p:cNvSpPr>
            <p:nvPr/>
          </p:nvSpPr>
          <p:spPr bwMode="auto">
            <a:xfrm rot="800004">
              <a:off x="4332" y="2478"/>
              <a:ext cx="517" cy="1022"/>
            </a:xfrm>
            <a:custGeom>
              <a:avLst/>
              <a:gdLst>
                <a:gd name="T0" fmla="*/ 79 w 681"/>
                <a:gd name="T1" fmla="*/ 25 h 1905"/>
                <a:gd name="T2" fmla="*/ 0 w 681"/>
                <a:gd name="T3" fmla="*/ 0 h 1905"/>
                <a:gd name="T4" fmla="*/ 99 w 681"/>
                <a:gd name="T5" fmla="*/ 25 h 1905"/>
                <a:gd name="T6" fmla="*/ 79 w 681"/>
                <a:gd name="T7" fmla="*/ 25 h 1905"/>
                <a:gd name="T8" fmla="*/ 0 60000 65536"/>
                <a:gd name="T9" fmla="*/ 0 60000 65536"/>
                <a:gd name="T10" fmla="*/ 0 60000 65536"/>
                <a:gd name="T11" fmla="*/ 0 60000 65536"/>
                <a:gd name="T12" fmla="*/ 0 w 681"/>
                <a:gd name="T13" fmla="*/ 0 h 1905"/>
                <a:gd name="T14" fmla="*/ 681 w 681"/>
                <a:gd name="T15" fmla="*/ 1905 h 1905"/>
              </a:gdLst>
              <a:ahLst/>
              <a:cxnLst>
                <a:cxn ang="T8">
                  <a:pos x="T0" y="T1"/>
                </a:cxn>
                <a:cxn ang="T9">
                  <a:pos x="T2" y="T3"/>
                </a:cxn>
                <a:cxn ang="T10">
                  <a:pos x="T4" y="T5"/>
                </a:cxn>
                <a:cxn ang="T11">
                  <a:pos x="T6" y="T7"/>
                </a:cxn>
              </a:cxnLst>
              <a:rect l="T12" t="T13" r="T14" b="T15"/>
              <a:pathLst>
                <a:path w="681" h="1905">
                  <a:moveTo>
                    <a:pt x="545" y="1905"/>
                  </a:moveTo>
                  <a:lnTo>
                    <a:pt x="0" y="0"/>
                  </a:lnTo>
                  <a:lnTo>
                    <a:pt x="681" y="1905"/>
                  </a:lnTo>
                  <a:lnTo>
                    <a:pt x="545" y="1905"/>
                  </a:lnTo>
                  <a:close/>
                </a:path>
              </a:pathLst>
            </a:custGeom>
            <a:solidFill>
              <a:srgbClr val="FF0000">
                <a:alpha val="74117"/>
              </a:srgbClr>
            </a:solidFill>
            <a:ln w="9525">
              <a:noFill/>
              <a:round/>
              <a:headEnd/>
              <a:tailEnd/>
            </a:ln>
          </p:spPr>
          <p:txBody>
            <a:bodyPr/>
            <a:lstStyle/>
            <a:p>
              <a:endParaRPr lang="sk-SK"/>
            </a:p>
          </p:txBody>
        </p:sp>
      </p:grpSp>
      <p:sp>
        <p:nvSpPr>
          <p:cNvPr id="26643" name="Rectangle 73"/>
          <p:cNvSpPr>
            <a:spLocks noChangeArrowheads="1"/>
          </p:cNvSpPr>
          <p:nvPr/>
        </p:nvSpPr>
        <p:spPr bwMode="auto">
          <a:xfrm>
            <a:off x="504825" y="1112838"/>
            <a:ext cx="2411413" cy="3903662"/>
          </a:xfrm>
          <a:prstGeom prst="rect">
            <a:avLst/>
          </a:prstGeom>
          <a:noFill/>
          <a:ln w="9525" algn="ctr">
            <a:solidFill>
              <a:schemeClr val="tx1"/>
            </a:solidFill>
            <a:prstDash val="dash"/>
            <a:miter lim="800000"/>
            <a:headEnd/>
            <a:tailEnd/>
          </a:ln>
        </p:spPr>
        <p:txBody>
          <a:bodyPr wrap="none" anchor="ctr"/>
          <a:lstStyle/>
          <a:p>
            <a:pPr algn="ctr"/>
            <a:endParaRPr lang="sk-SK">
              <a:solidFill>
                <a:srgbClr val="000000"/>
              </a:solidFill>
              <a:latin typeface="Calibri" pitchFamily="34" charset="0"/>
            </a:endParaRPr>
          </a:p>
        </p:txBody>
      </p:sp>
      <p:sp>
        <p:nvSpPr>
          <p:cNvPr id="26644" name="Rectangle 78"/>
          <p:cNvSpPr>
            <a:spLocks noChangeArrowheads="1"/>
          </p:cNvSpPr>
          <p:nvPr/>
        </p:nvSpPr>
        <p:spPr bwMode="auto">
          <a:xfrm>
            <a:off x="3203575" y="3219450"/>
            <a:ext cx="5545138" cy="1830388"/>
          </a:xfrm>
          <a:prstGeom prst="rect">
            <a:avLst/>
          </a:prstGeom>
          <a:solidFill>
            <a:srgbClr val="CC0000">
              <a:alpha val="12941"/>
            </a:srgbClr>
          </a:solidFill>
          <a:ln w="9525" cap="rnd" algn="ctr">
            <a:solidFill>
              <a:schemeClr val="tx1"/>
            </a:solidFill>
            <a:prstDash val="sysDot"/>
            <a:miter lim="800000"/>
            <a:headEnd/>
            <a:tailEnd/>
          </a:ln>
        </p:spPr>
        <p:txBody>
          <a:bodyPr wrap="none" anchor="ctr"/>
          <a:lstStyle/>
          <a:p>
            <a:pPr algn="ctr"/>
            <a:endParaRPr lang="sk-SK">
              <a:solidFill>
                <a:srgbClr val="000000"/>
              </a:solidFill>
              <a:latin typeface="Calibri" pitchFamily="34" charset="0"/>
            </a:endParaRPr>
          </a:p>
        </p:txBody>
      </p:sp>
      <p:sp>
        <p:nvSpPr>
          <p:cNvPr id="26645" name="Rectangle 81"/>
          <p:cNvSpPr>
            <a:spLocks noChangeArrowheads="1"/>
          </p:cNvSpPr>
          <p:nvPr/>
        </p:nvSpPr>
        <p:spPr bwMode="auto">
          <a:xfrm>
            <a:off x="3059113" y="1112838"/>
            <a:ext cx="5689600" cy="2000250"/>
          </a:xfrm>
          <a:prstGeom prst="rect">
            <a:avLst/>
          </a:prstGeom>
          <a:noFill/>
          <a:ln w="9525" algn="ctr">
            <a:solidFill>
              <a:schemeClr val="tx1"/>
            </a:solidFill>
            <a:prstDash val="sysDot"/>
            <a:miter lim="800000"/>
            <a:headEnd/>
            <a:tailEnd/>
          </a:ln>
        </p:spPr>
        <p:txBody>
          <a:bodyPr wrap="none" anchor="ctr"/>
          <a:lstStyle/>
          <a:p>
            <a:pPr algn="ctr"/>
            <a:endParaRPr lang="sk-SK">
              <a:solidFill>
                <a:srgbClr val="000000"/>
              </a:solidFill>
              <a:latin typeface="Calibri" pitchFamily="34" charset="0"/>
            </a:endParaRPr>
          </a:p>
        </p:txBody>
      </p:sp>
      <p:sp>
        <p:nvSpPr>
          <p:cNvPr id="26646" name="Rectangle 4"/>
          <p:cNvSpPr txBox="1">
            <a:spLocks noChangeArrowheads="1"/>
          </p:cNvSpPr>
          <p:nvPr/>
        </p:nvSpPr>
        <p:spPr bwMode="auto">
          <a:xfrm>
            <a:off x="457200" y="206375"/>
            <a:ext cx="8229600" cy="582613"/>
          </a:xfrm>
          <a:prstGeom prst="rect">
            <a:avLst/>
          </a:prstGeom>
          <a:noFill/>
          <a:ln w="9525">
            <a:noFill/>
            <a:miter lim="800000"/>
            <a:headEnd/>
            <a:tailEnd/>
          </a:ln>
        </p:spPr>
        <p:txBody>
          <a:bodyPr/>
          <a:lstStyle/>
          <a:p>
            <a:pPr algn="ctr">
              <a:defRPr/>
            </a:pPr>
            <a:r>
              <a:rPr lang="sk-SK" sz="3200" b="1" dirty="0" smtClean="0">
                <a:solidFill>
                  <a:srgbClr val="C00000"/>
                </a:solidFill>
                <a:effectLst>
                  <a:outerShdw blurRad="75057" dist="38100" dir="5400000" sy="-20000" rotWithShape="0">
                    <a:prstClr val="black">
                      <a:alpha val="25000"/>
                    </a:prstClr>
                  </a:outerShdw>
                </a:effectLst>
              </a:rPr>
              <a:t>Metódy zberu geografických údajov</a:t>
            </a:r>
          </a:p>
          <a:p>
            <a:pPr algn="ctr"/>
            <a:r>
              <a:rPr lang="sk-SK" sz="2800" dirty="0">
                <a:cs typeface="Arial" charset="0"/>
              </a:rPr>
              <a:t>...</a:t>
            </a:r>
            <a:r>
              <a:rPr lang="sk-SK" sz="2800" b="1" dirty="0">
                <a:cs typeface="Arial" charset="0"/>
              </a:rPr>
              <a:t> </a:t>
            </a:r>
            <a:r>
              <a:rPr lang="sk-SK" sz="2800" dirty="0">
                <a:cs typeface="Arial" charset="0"/>
              </a:rPr>
              <a:t>niektoré</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txBox="1">
            <a:spLocks noChangeArrowheads="1"/>
          </p:cNvSpPr>
          <p:nvPr/>
        </p:nvSpPr>
        <p:spPr bwMode="auto">
          <a:xfrm>
            <a:off x="457200" y="206375"/>
            <a:ext cx="8229600" cy="582613"/>
          </a:xfrm>
          <a:prstGeom prst="rect">
            <a:avLst/>
          </a:prstGeom>
          <a:noFill/>
          <a:ln w="9525">
            <a:noFill/>
            <a:miter lim="800000"/>
            <a:headEnd/>
            <a:tailEnd/>
          </a:ln>
        </p:spPr>
        <p:txBody>
          <a:bodyPr/>
          <a:lstStyle/>
          <a:p>
            <a:pPr algn="ctr">
              <a:defRPr/>
            </a:pPr>
            <a:r>
              <a:rPr lang="sk-SK" sz="3200" b="1" dirty="0" smtClean="0">
                <a:solidFill>
                  <a:srgbClr val="C00000"/>
                </a:solidFill>
                <a:effectLst>
                  <a:outerShdw blurRad="75057" dist="38100" dir="5400000" sy="-20000" rotWithShape="0">
                    <a:prstClr val="black">
                      <a:alpha val="25000"/>
                    </a:prstClr>
                  </a:outerShdw>
                </a:effectLst>
              </a:rPr>
              <a:t>Ďalšie zdroje geografických údajov</a:t>
            </a:r>
          </a:p>
        </p:txBody>
      </p:sp>
      <p:sp>
        <p:nvSpPr>
          <p:cNvPr id="27651" name="Text Box 48"/>
          <p:cNvSpPr txBox="1">
            <a:spLocks noChangeArrowheads="1"/>
          </p:cNvSpPr>
          <p:nvPr/>
        </p:nvSpPr>
        <p:spPr bwMode="auto">
          <a:xfrm>
            <a:off x="706438" y="1058863"/>
            <a:ext cx="8002587" cy="3632200"/>
          </a:xfrm>
          <a:prstGeom prst="rect">
            <a:avLst/>
          </a:prstGeom>
          <a:noFill/>
          <a:ln w="9525">
            <a:noFill/>
            <a:miter lim="800000"/>
            <a:headEnd/>
            <a:tailEnd/>
          </a:ln>
          <a:effectLst/>
        </p:spPr>
        <p:txBody>
          <a:bodyPr>
            <a:spAutoFit/>
          </a:bodyPr>
          <a:lstStyle/>
          <a:p>
            <a:pPr>
              <a:spcBef>
                <a:spcPct val="50000"/>
              </a:spcBef>
            </a:pPr>
            <a:r>
              <a:rPr lang="sk-SK" sz="2000">
                <a:latin typeface="Calibri" pitchFamily="34" charset="0"/>
              </a:rPr>
              <a:t>Priame meranie v teréne	chemické vlastnosti, biocenózy</a:t>
            </a:r>
          </a:p>
          <a:p>
            <a:pPr>
              <a:spcBef>
                <a:spcPct val="50000"/>
              </a:spcBef>
            </a:pPr>
            <a:r>
              <a:rPr lang="sk-SK" sz="2000">
                <a:latin typeface="Calibri" pitchFamily="34" charset="0"/>
              </a:rPr>
              <a:t>Údaje o obyvateľstve 	sčítanie, zdravotné záznamy, dane</a:t>
            </a:r>
          </a:p>
          <a:p>
            <a:pPr>
              <a:spcBef>
                <a:spcPct val="50000"/>
              </a:spcBef>
            </a:pPr>
            <a:r>
              <a:rPr lang="sk-SK" sz="2000">
                <a:latin typeface="Calibri" pitchFamily="34" charset="0"/>
              </a:rPr>
              <a:t>Historické záznamy	archívy, kroniky</a:t>
            </a:r>
          </a:p>
          <a:p>
            <a:pPr>
              <a:spcBef>
                <a:spcPct val="50000"/>
              </a:spcBef>
            </a:pPr>
            <a:r>
              <a:rPr lang="sk-SK" sz="2000">
                <a:latin typeface="Calibri" pitchFamily="34" charset="0"/>
              </a:rPr>
              <a:t>Údaje o infraštruktúre	projektová dokumentácia sietí, budov</a:t>
            </a:r>
          </a:p>
          <a:p>
            <a:pPr>
              <a:spcBef>
                <a:spcPct val="50000"/>
              </a:spcBef>
            </a:pPr>
            <a:r>
              <a:rPr lang="sk-SK" sz="2000">
                <a:latin typeface="Calibri" pitchFamily="34" charset="0"/>
              </a:rPr>
              <a:t>Správy z výskumu 	geologické, pôdne, ekologické, ...</a:t>
            </a:r>
          </a:p>
          <a:p>
            <a:pPr>
              <a:spcBef>
                <a:spcPct val="50000"/>
              </a:spcBef>
            </a:pPr>
            <a:r>
              <a:rPr lang="sk-SK" sz="2000">
                <a:latin typeface="Calibri" pitchFamily="34" charset="0"/>
              </a:rPr>
              <a:t>Kataster			vlastnícke vzťahy, využitie zeme</a:t>
            </a:r>
          </a:p>
          <a:p>
            <a:pPr>
              <a:spcBef>
                <a:spcPct val="50000"/>
              </a:spcBef>
            </a:pPr>
            <a:r>
              <a:rPr lang="sk-SK" sz="2000">
                <a:latin typeface="Calibri" pitchFamily="34" charset="0"/>
              </a:rPr>
              <a:t>Sociálne siete		osobné údaje, o správaní a zvykoch</a:t>
            </a:r>
          </a:p>
          <a:p>
            <a:pPr>
              <a:spcBef>
                <a:spcPct val="50000"/>
              </a:spcBef>
            </a:pPr>
            <a:r>
              <a:rPr lang="sk-SK" sz="2000">
                <a:latin typeface="Calibri" pitchFamily="34" charset="0"/>
              </a:rPr>
              <a:t>Webové servre		zdieľané geoúdaje (rôzne)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normAutofit/>
          </a:bodyPr>
          <a:lstStyle/>
          <a:p>
            <a:pPr>
              <a:defRPr/>
            </a:pPr>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Základné operácie v GIS</a:t>
            </a:r>
          </a:p>
        </p:txBody>
      </p:sp>
      <p:sp>
        <p:nvSpPr>
          <p:cNvPr id="28675" name="Zástupný symbol obsahu 2"/>
          <p:cNvSpPr>
            <a:spLocks noGrp="1"/>
          </p:cNvSpPr>
          <p:nvPr>
            <p:ph idx="1"/>
          </p:nvPr>
        </p:nvSpPr>
        <p:spPr/>
        <p:txBody>
          <a:bodyPr/>
          <a:lstStyle/>
          <a:p>
            <a:r>
              <a:rPr lang="sk-SK" sz="2400" smtClean="0"/>
              <a:t>Tvorba a vstup údajov</a:t>
            </a:r>
          </a:p>
          <a:p>
            <a:r>
              <a:rPr lang="sk-SK" sz="2400" smtClean="0"/>
              <a:t>Editácia a geoprocessing</a:t>
            </a:r>
          </a:p>
          <a:p>
            <a:r>
              <a:rPr lang="sk-SK" sz="2400" smtClean="0"/>
              <a:t>Transformácie (kartografické, údajové)</a:t>
            </a:r>
          </a:p>
          <a:p>
            <a:r>
              <a:rPr lang="sk-SK" sz="2400" smtClean="0">
                <a:solidFill>
                  <a:srgbClr val="FF0000"/>
                </a:solidFill>
              </a:rPr>
              <a:t>Dopytovanie</a:t>
            </a:r>
            <a:r>
              <a:rPr lang="sk-SK" sz="2400" smtClean="0"/>
              <a:t> (atribútové, </a:t>
            </a:r>
            <a:r>
              <a:rPr lang="sk-SK" sz="2400" smtClean="0">
                <a:solidFill>
                  <a:srgbClr val="FF0000"/>
                </a:solidFill>
              </a:rPr>
              <a:t>priestorové</a:t>
            </a:r>
            <a:r>
              <a:rPr lang="sk-SK" sz="2400" smtClean="0"/>
              <a:t>)</a:t>
            </a:r>
          </a:p>
          <a:p>
            <a:r>
              <a:rPr lang="sk-SK" sz="2400" smtClean="0">
                <a:solidFill>
                  <a:srgbClr val="FF0000"/>
                </a:solidFill>
              </a:rPr>
              <a:t>Priestorové analýzy</a:t>
            </a:r>
          </a:p>
          <a:p>
            <a:r>
              <a:rPr lang="sk-SK" sz="2400" smtClean="0"/>
              <a:t>Vizualizácia a tvorba výstupov</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normAutofit/>
          </a:bodyPr>
          <a:lstStyle/>
          <a:p>
            <a:pPr>
              <a:defRPr/>
            </a:pPr>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Priestorové analýzy</a:t>
            </a:r>
          </a:p>
        </p:txBody>
      </p:sp>
      <p:sp>
        <p:nvSpPr>
          <p:cNvPr id="29699" name="Text Box 4"/>
          <p:cNvSpPr>
            <a:spLocks noChangeArrowheads="1"/>
          </p:cNvSpPr>
          <p:nvPr>
            <p:ph type="body" idx="1"/>
          </p:nvPr>
        </p:nvSpPr>
        <p:spPr/>
        <p:txBody>
          <a:bodyPr/>
          <a:lstStyle/>
          <a:p>
            <a:pPr eaLnBrk="1" hangingPunct="1">
              <a:lnSpc>
                <a:spcPct val="150000"/>
              </a:lnSpc>
              <a:spcBef>
                <a:spcPct val="0"/>
              </a:spcBef>
              <a:buFont typeface="Symbol" pitchFamily="18" charset="2"/>
              <a:buChar char="Þ"/>
            </a:pPr>
            <a:r>
              <a:rPr lang="sk-SK" b="1" smtClean="0"/>
              <a:t> </a:t>
            </a:r>
            <a:r>
              <a:rPr lang="en-US" b="1" smtClean="0"/>
              <a:t>GIS </a:t>
            </a:r>
            <a:r>
              <a:rPr lang="sk-SK" b="1" smtClean="0"/>
              <a:t>nie je CAD, CAM, </a:t>
            </a:r>
            <a:r>
              <a:rPr lang="en-US" b="1" smtClean="0"/>
              <a:t>alebo </a:t>
            </a:r>
            <a:r>
              <a:rPr lang="sk-SK" b="1" smtClean="0"/>
              <a:t>„Photoshop“</a:t>
            </a:r>
          </a:p>
          <a:p>
            <a:pPr eaLnBrk="1" hangingPunct="1">
              <a:lnSpc>
                <a:spcPct val="150000"/>
              </a:lnSpc>
              <a:spcBef>
                <a:spcPct val="0"/>
              </a:spcBef>
              <a:buFont typeface="Symbol" pitchFamily="18" charset="2"/>
              <a:buChar char="Þ"/>
            </a:pPr>
            <a:r>
              <a:rPr lang="sk-SK" b="1" smtClean="0"/>
              <a:t> nejde o tvorbu máp ale priestorové analýzy</a:t>
            </a:r>
          </a:p>
          <a:p>
            <a:pPr eaLnBrk="1" hangingPunct="1">
              <a:lnSpc>
                <a:spcPct val="150000"/>
              </a:lnSpc>
              <a:spcBef>
                <a:spcPct val="0"/>
              </a:spcBef>
              <a:buFont typeface="Symbol" pitchFamily="18" charset="2"/>
              <a:buChar char="Þ"/>
            </a:pPr>
            <a:r>
              <a:rPr lang="sk-SK" b="1" smtClean="0"/>
              <a:t> jedným z ich výstupom je mapa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normAutofit/>
          </a:bodyPr>
          <a:lstStyle/>
          <a:p>
            <a:pPr>
              <a:defRPr/>
            </a:pPr>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Priestorové analýzy</a:t>
            </a:r>
          </a:p>
        </p:txBody>
      </p:sp>
      <p:sp>
        <p:nvSpPr>
          <p:cNvPr id="30723" name="Rectangle 3"/>
          <p:cNvSpPr>
            <a:spLocks noGrp="1"/>
          </p:cNvSpPr>
          <p:nvPr>
            <p:ph type="body" idx="1"/>
          </p:nvPr>
        </p:nvSpPr>
        <p:spPr/>
        <p:txBody>
          <a:bodyPr/>
          <a:lstStyle/>
          <a:p>
            <a:pPr marL="609600" indent="-609600" eaLnBrk="1" hangingPunct="1">
              <a:buFont typeface="Arial" charset="0"/>
              <a:buNone/>
            </a:pPr>
            <a:r>
              <a:rPr lang="sk-SK" sz="2400" b="1" smtClean="0"/>
              <a:t>Hlavné bloky priestorových analýz </a:t>
            </a:r>
          </a:p>
          <a:p>
            <a:pPr marL="609600" indent="-609600" eaLnBrk="1" hangingPunct="1">
              <a:buFont typeface="Arial" charset="0"/>
              <a:buNone/>
            </a:pPr>
            <a:r>
              <a:rPr lang="sk-SK" sz="2400" smtClean="0"/>
              <a:t>	Údajové modely </a:t>
            </a:r>
          </a:p>
          <a:p>
            <a:pPr marL="609600" indent="-609600" eaLnBrk="1" hangingPunct="1">
              <a:buFont typeface="Arial" charset="0"/>
              <a:buNone/>
            </a:pPr>
            <a:r>
              <a:rPr lang="sk-SK" sz="2400" smtClean="0"/>
              <a:t>	</a:t>
            </a:r>
            <a:r>
              <a:rPr lang="en-US" sz="2400" smtClean="0"/>
              <a:t>Geometric</a:t>
            </a:r>
            <a:r>
              <a:rPr lang="sk-SK" sz="2400" smtClean="0"/>
              <a:t>ké operácie</a:t>
            </a:r>
          </a:p>
          <a:p>
            <a:pPr marL="609600" indent="-609600" eaLnBrk="1" hangingPunct="1">
              <a:buFont typeface="Arial" charset="0"/>
              <a:buNone/>
            </a:pPr>
            <a:r>
              <a:rPr lang="sk-SK" sz="2400" smtClean="0"/>
              <a:t>	Dopyty a výpočty</a:t>
            </a:r>
          </a:p>
          <a:p>
            <a:pPr marL="609600" indent="-609600" eaLnBrk="1" hangingPunct="1">
              <a:buFont typeface="Arial" charset="0"/>
              <a:buNone/>
            </a:pPr>
            <a:r>
              <a:rPr lang="sk-SK" sz="2400" smtClean="0"/>
              <a:t>	Vzdialenostné operácie</a:t>
            </a:r>
          </a:p>
          <a:p>
            <a:pPr marL="609600" indent="-609600" eaLnBrk="1" hangingPunct="1">
              <a:buFont typeface="Arial" charset="0"/>
              <a:buNone/>
            </a:pPr>
            <a:r>
              <a:rPr lang="sk-SK" sz="2400" smtClean="0"/>
              <a:t>	Smerové o</a:t>
            </a:r>
            <a:r>
              <a:rPr lang="en-US" sz="2400" smtClean="0"/>
              <a:t>per</a:t>
            </a:r>
            <a:r>
              <a:rPr lang="sk-SK" sz="2400" smtClean="0"/>
              <a:t>ácie</a:t>
            </a:r>
          </a:p>
          <a:p>
            <a:pPr marL="609600" indent="-609600" eaLnBrk="1" hangingPunct="1">
              <a:buFont typeface="Arial" charset="0"/>
              <a:buNone/>
            </a:pPr>
            <a:r>
              <a:rPr lang="sk-SK" sz="2400" smtClean="0"/>
              <a:t>	Rastrové operácie a mapová algebra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p:txBody>
          <a:bodyPr>
            <a:normAutofit/>
          </a:bodyPr>
          <a:lstStyle/>
          <a:p>
            <a:pPr>
              <a:defRPr/>
            </a:pPr>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Priestorové analýzy</a:t>
            </a:r>
          </a:p>
        </p:txBody>
      </p:sp>
      <p:sp>
        <p:nvSpPr>
          <p:cNvPr id="31747" name="Zástupný symbol obsahu 2"/>
          <p:cNvSpPr>
            <a:spLocks noGrp="1"/>
          </p:cNvSpPr>
          <p:nvPr>
            <p:ph idx="1"/>
          </p:nvPr>
        </p:nvSpPr>
        <p:spPr/>
        <p:txBody>
          <a:bodyPr/>
          <a:lstStyle/>
          <a:p>
            <a:pPr eaLnBrk="1" hangingPunct="1">
              <a:lnSpc>
                <a:spcPct val="150000"/>
              </a:lnSpc>
            </a:pPr>
            <a:r>
              <a:rPr lang="sk-SK" sz="2400" b="1" smtClean="0"/>
              <a:t>Štatistické vyhodnotenie údajov a priestorové štatistiky </a:t>
            </a:r>
          </a:p>
          <a:p>
            <a:pPr eaLnBrk="1" hangingPunct="1">
              <a:lnSpc>
                <a:spcPct val="150000"/>
              </a:lnSpc>
            </a:pPr>
            <a:r>
              <a:rPr lang="sk-SK" sz="2400" b="1" smtClean="0"/>
              <a:t>Tvorba povrchov a ich analýza </a:t>
            </a:r>
          </a:p>
          <a:p>
            <a:pPr eaLnBrk="1" hangingPunct="1">
              <a:lnSpc>
                <a:spcPct val="150000"/>
              </a:lnSpc>
            </a:pPr>
            <a:r>
              <a:rPr lang="sk-SK" sz="2400" b="1" smtClean="0"/>
              <a:t>Analýzy siete a polohy v priestore </a:t>
            </a:r>
          </a:p>
          <a:p>
            <a:pPr eaLnBrk="1" hangingPunct="1">
              <a:lnSpc>
                <a:spcPct val="150000"/>
              </a:lnSpc>
            </a:pPr>
            <a:r>
              <a:rPr lang="sk-SK" sz="2400" b="1" smtClean="0"/>
              <a:t>Analýza neurčitosti</a:t>
            </a:r>
            <a:endParaRPr lang="sk-SK" sz="2400" smtClean="0"/>
          </a:p>
        </p:txBody>
      </p:sp>
      <p:pic>
        <p:nvPicPr>
          <p:cNvPr id="31748" name="Picture 4"/>
          <p:cNvPicPr>
            <a:picLocks noChangeAspect="1" noChangeArrowheads="1"/>
          </p:cNvPicPr>
          <p:nvPr/>
        </p:nvPicPr>
        <p:blipFill>
          <a:blip r:embed="rId2" cstate="print"/>
          <a:srcRect r="5040"/>
          <a:stretch>
            <a:fillRect/>
          </a:stretch>
        </p:blipFill>
        <p:spPr bwMode="auto">
          <a:xfrm>
            <a:off x="5724525" y="2773363"/>
            <a:ext cx="3068638" cy="14605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3"/>
          <p:cNvSpPr>
            <a:spLocks noGrp="1"/>
          </p:cNvSpPr>
          <p:nvPr>
            <p:ph type="ctrTitle"/>
          </p:nvPr>
        </p:nvSpPr>
        <p:spPr>
          <a:xfrm>
            <a:off x="685800" y="1598613"/>
            <a:ext cx="7772400" cy="1101725"/>
          </a:xfrm>
        </p:spPr>
        <p:txBody>
          <a:bodyPr>
            <a:normAutofit/>
          </a:bodyPr>
          <a:lstStyle/>
          <a:p>
            <a:pPr indent="-514350" algn="l"/>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Základné pojmy</a:t>
            </a:r>
          </a:p>
        </p:txBody>
      </p:sp>
      <p:sp>
        <p:nvSpPr>
          <p:cNvPr id="5" name="Podnadpis 4"/>
          <p:cNvSpPr>
            <a:spLocks noGrp="1"/>
          </p:cNvSpPr>
          <p:nvPr>
            <p:ph type="subTitle" idx="1"/>
          </p:nvPr>
        </p:nvSpPr>
        <p:spPr>
          <a:xfrm>
            <a:off x="539750" y="2914650"/>
            <a:ext cx="7920038" cy="1314450"/>
          </a:xfrm>
        </p:spPr>
        <p:txBody>
          <a:bodyPr rtlCol="0">
            <a:normAutofit/>
          </a:bodyPr>
          <a:lstStyle/>
          <a:p>
            <a:pPr eaLnBrk="1" fontAlgn="auto" hangingPunct="1">
              <a:spcAft>
                <a:spcPts val="0"/>
              </a:spcAft>
              <a:buFont typeface="Arial" pitchFamily="34" charset="0"/>
              <a:buNone/>
              <a:defRPr/>
            </a:pPr>
            <a:r>
              <a:rPr lang="sk-SK" dirty="0" smtClean="0"/>
              <a:t>geografia, krajina</a:t>
            </a:r>
            <a:r>
              <a:rPr lang="sk-SK" dirty="0"/>
              <a:t>, geografická informácia, </a:t>
            </a:r>
            <a:r>
              <a:rPr lang="sk-SK" dirty="0" smtClean="0"/>
              <a:t>GIS</a:t>
            </a:r>
            <a:endParaRPr lang="sk-SK" dirty="0"/>
          </a:p>
        </p:txBody>
      </p:sp>
      <p:sp>
        <p:nvSpPr>
          <p:cNvPr id="4" name="Nadpis 1"/>
          <p:cNvSpPr txBox="1">
            <a:spLocks/>
          </p:cNvSpPr>
          <p:nvPr/>
        </p:nvSpPr>
        <p:spPr>
          <a:xfrm>
            <a:off x="0" y="4268664"/>
            <a:ext cx="3491880" cy="874836"/>
          </a:xfrm>
          <a:prstGeom prst="rect">
            <a:avLst/>
          </a:prstGeom>
          <a:effectLst>
            <a:outerShdw blurRad="152400" dist="317500" dir="5400000" sx="90000" sy="-19000" rotWithShape="0">
              <a:prstClr val="black">
                <a:alpha val="15000"/>
              </a:prstClr>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k-SK" sz="3600" b="1" dirty="0" smtClean="0">
                <a:solidFill>
                  <a:schemeClr val="accent1">
                    <a:lumMod val="20000"/>
                    <a:lumOff val="80000"/>
                  </a:schemeClr>
                </a:solidFill>
                <a:effectLst>
                  <a:glow rad="101600">
                    <a:schemeClr val="tx1">
                      <a:alpha val="40000"/>
                    </a:schemeClr>
                  </a:glow>
                </a:effectLst>
                <a:latin typeface="+mn-lt"/>
              </a:rPr>
              <a:t>GIS</a:t>
            </a:r>
            <a:r>
              <a:rPr lang="sk-SK" sz="3600" b="1" dirty="0" smtClean="0">
                <a:solidFill>
                  <a:schemeClr val="accent1">
                    <a:lumMod val="20000"/>
                    <a:lumOff val="80000"/>
                  </a:schemeClr>
                </a:solidFill>
                <a:effectLst>
                  <a:glow rad="101600">
                    <a:schemeClr val="accent1">
                      <a:satMod val="175000"/>
                      <a:alpha val="40000"/>
                    </a:schemeClr>
                  </a:glow>
                </a:effectLst>
                <a:latin typeface="Algerian" pitchFamily="82" charset="0"/>
              </a:rPr>
              <a:t> </a:t>
            </a:r>
            <a:r>
              <a:rPr lang="sk-SK" sz="1000" b="1" dirty="0" smtClean="0">
                <a:solidFill>
                  <a:schemeClr val="accent1">
                    <a:lumMod val="20000"/>
                    <a:lumOff val="80000"/>
                  </a:schemeClr>
                </a:solidFill>
                <a:effectLst>
                  <a:glow rad="63500">
                    <a:schemeClr val="tx1">
                      <a:alpha val="40000"/>
                    </a:schemeClr>
                  </a:glow>
                </a:effectLst>
                <a:latin typeface="+mn-lt"/>
                <a:cs typeface="Aharoni" pitchFamily="2" charset="-79"/>
              </a:rPr>
              <a:t>–  nástroj, technológia, veda </a:t>
            </a:r>
            <a:r>
              <a:rPr lang="sk-SK" dirty="0" smtClean="0"/>
              <a:t/>
            </a:r>
            <a:br>
              <a:rPr lang="sk-SK" dirty="0" smtClean="0"/>
            </a:br>
            <a:r>
              <a:rPr lang="sk-SK" sz="1000" dirty="0" smtClean="0">
                <a:solidFill>
                  <a:schemeClr val="tx2">
                    <a:lumMod val="75000"/>
                  </a:schemeClr>
                </a:solidFill>
                <a:effectLst>
                  <a:reflection blurRad="6350" stA="55000" endA="300" endPos="45500" dir="5400000" sy="-100000" algn="bl" rotWithShape="0"/>
                </a:effectLst>
              </a:rPr>
              <a:t>Interdisciplinárny koncept pre analýzu priestorových informácií</a:t>
            </a:r>
            <a:endParaRPr lang="sk-SK" sz="2000" dirty="0">
              <a:solidFill>
                <a:schemeClr val="tx2">
                  <a:lumMod val="75000"/>
                </a:schemeClr>
              </a:solidFill>
              <a:effectLst>
                <a:reflection blurRad="6350" stA="55000" endA="300" endPos="45500" dir="5400000" sy="-100000" algn="bl" rotWithShape="0"/>
              </a:effectLst>
            </a:endParaRPr>
          </a:p>
        </p:txBody>
      </p:sp>
      <p:sp>
        <p:nvSpPr>
          <p:cNvPr id="6" name="BlokTextu 5"/>
          <p:cNvSpPr txBox="1"/>
          <p:nvPr/>
        </p:nvSpPr>
        <p:spPr>
          <a:xfrm>
            <a:off x="6516216" y="4774168"/>
            <a:ext cx="2627784" cy="369332"/>
          </a:xfrm>
          <a:prstGeom prst="rect">
            <a:avLst/>
          </a:prstGeom>
          <a:noFill/>
        </p:spPr>
        <p:txBody>
          <a:bodyPr wrap="square" rtlCol="0">
            <a:spAutoFit/>
          </a:bodyPr>
          <a:lstStyle/>
          <a:p>
            <a:r>
              <a:rPr lang="sk-SK" dirty="0" smtClean="0">
                <a:solidFill>
                  <a:schemeClr val="tx2">
                    <a:lumMod val="75000"/>
                  </a:schemeClr>
                </a:solidFill>
                <a:effectLst>
                  <a:glow rad="63500">
                    <a:schemeClr val="accent1">
                      <a:satMod val="175000"/>
                      <a:alpha val="40000"/>
                    </a:schemeClr>
                  </a:glow>
                </a:effectLst>
              </a:rPr>
              <a:t>Michal </a:t>
            </a:r>
            <a:r>
              <a:rPr lang="sk-SK" dirty="0" err="1" smtClean="0">
                <a:solidFill>
                  <a:schemeClr val="tx2">
                    <a:lumMod val="75000"/>
                  </a:schemeClr>
                </a:solidFill>
                <a:effectLst>
                  <a:glow rad="63500">
                    <a:schemeClr val="accent1">
                      <a:satMod val="175000"/>
                      <a:alpha val="40000"/>
                    </a:schemeClr>
                  </a:glow>
                </a:effectLst>
              </a:rPr>
              <a:t>Gallay</a:t>
            </a:r>
            <a:r>
              <a:rPr lang="sk-SK" dirty="0" smtClean="0">
                <a:solidFill>
                  <a:schemeClr val="tx2">
                    <a:lumMod val="75000"/>
                  </a:schemeClr>
                </a:solidFill>
                <a:effectLst>
                  <a:glow rad="63500">
                    <a:schemeClr val="accent1">
                      <a:satMod val="175000"/>
                      <a:alpha val="40000"/>
                    </a:schemeClr>
                  </a:glow>
                </a:effectLst>
              </a:rPr>
              <a:t>, Ján </a:t>
            </a:r>
            <a:r>
              <a:rPr lang="sk-SK" dirty="0" err="1" smtClean="0">
                <a:solidFill>
                  <a:schemeClr val="tx2">
                    <a:lumMod val="75000"/>
                  </a:schemeClr>
                </a:solidFill>
                <a:effectLst>
                  <a:glow rad="63500">
                    <a:schemeClr val="accent1">
                      <a:satMod val="175000"/>
                      <a:alpha val="40000"/>
                    </a:schemeClr>
                  </a:glow>
                </a:effectLst>
              </a:rPr>
              <a:t>Kaňuk</a:t>
            </a:r>
            <a:endParaRPr lang="sk-SK" dirty="0">
              <a:solidFill>
                <a:schemeClr val="tx2">
                  <a:lumMod val="75000"/>
                </a:schemeClr>
              </a:solidFill>
              <a:effectLst>
                <a:glow rad="63500">
                  <a:schemeClr val="accent1">
                    <a:satMod val="175000"/>
                    <a:alpha val="40000"/>
                  </a:schemeClr>
                </a:glow>
              </a:effectLst>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6" y="4338340"/>
            <a:ext cx="537666" cy="537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36513" y="58738"/>
            <a:ext cx="9145588" cy="857250"/>
          </a:xfrm>
        </p:spPr>
        <p:txBody>
          <a:bodyPr>
            <a:normAutofit/>
          </a:bodyPr>
          <a:lstStyle/>
          <a:p>
            <a:pPr>
              <a:defRPr/>
            </a:pPr>
            <a:r>
              <a:rPr lang="sk-SK" sz="3200" b="1" dirty="0" err="1" smtClean="0">
                <a:solidFill>
                  <a:srgbClr val="C00000"/>
                </a:solidFill>
                <a:effectLst>
                  <a:outerShdw blurRad="75057" dist="38100" dir="5400000" sy="-20000" rotWithShape="0">
                    <a:prstClr val="black">
                      <a:alpha val="25000"/>
                    </a:prstClr>
                  </a:outerShdw>
                </a:effectLst>
                <a:latin typeface="+mn-lt"/>
                <a:ea typeface="+mn-ea"/>
                <a:cs typeface="+mn-cs"/>
              </a:rPr>
              <a:t>Príkladová</a:t>
            </a:r>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 štúdia v GIS</a:t>
            </a:r>
          </a:p>
        </p:txBody>
      </p:sp>
      <p:sp>
        <p:nvSpPr>
          <p:cNvPr id="32771" name="Zástupný symbol obsahu 2"/>
          <p:cNvSpPr>
            <a:spLocks noGrp="1"/>
          </p:cNvSpPr>
          <p:nvPr>
            <p:ph idx="1"/>
          </p:nvPr>
        </p:nvSpPr>
        <p:spPr/>
        <p:txBody>
          <a:bodyPr/>
          <a:lstStyle/>
          <a:p>
            <a:pPr eaLnBrk="1" hangingPunct="1"/>
            <a:r>
              <a:rPr lang="sk-SK" sz="2800" b="1" smtClean="0"/>
              <a:t>Výber vhodných lokalít pre založenie vinice</a:t>
            </a:r>
          </a:p>
          <a:p>
            <a:pPr eaLnBrk="1" hangingPunct="1"/>
            <a:r>
              <a:rPr lang="sk-SK" sz="2800" smtClean="0"/>
              <a:t>DMR – nadmorská výška, sklon, orientácia svahu</a:t>
            </a:r>
          </a:p>
          <a:p>
            <a:pPr eaLnBrk="1" hangingPunct="1"/>
            <a:r>
              <a:rPr lang="sk-SK" sz="2800" smtClean="0"/>
              <a:t>CLC – poľnohospodárska pôda</a:t>
            </a:r>
          </a:p>
          <a:p>
            <a:pPr eaLnBrk="1" hangingPunct="1"/>
            <a:r>
              <a:rPr lang="sk-SK" sz="2800" smtClean="0"/>
              <a:t>CHKO – mimo chránených oblastí</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36513" y="58738"/>
            <a:ext cx="9145588" cy="857250"/>
          </a:xfrm>
        </p:spPr>
        <p:txBody>
          <a:bodyPr>
            <a:normAutofit/>
          </a:bodyPr>
          <a:lstStyle/>
          <a:p>
            <a:pPr>
              <a:defRPr/>
            </a:pPr>
            <a:r>
              <a:rPr lang="sk-SK" sz="3200" b="1" dirty="0" err="1" smtClean="0">
                <a:solidFill>
                  <a:srgbClr val="C00000"/>
                </a:solidFill>
                <a:effectLst>
                  <a:outerShdw blurRad="75057" dist="38100" dir="5400000" sy="-20000" rotWithShape="0">
                    <a:prstClr val="black">
                      <a:alpha val="25000"/>
                    </a:prstClr>
                  </a:outerShdw>
                </a:effectLst>
                <a:latin typeface="+mn-lt"/>
                <a:ea typeface="+mn-ea"/>
                <a:cs typeface="+mn-cs"/>
              </a:rPr>
              <a:t>Príkladová</a:t>
            </a:r>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 štúdia v GIS</a:t>
            </a:r>
          </a:p>
        </p:txBody>
      </p:sp>
      <p:sp>
        <p:nvSpPr>
          <p:cNvPr id="32771" name="Zástupný symbol obsahu 2"/>
          <p:cNvSpPr>
            <a:spLocks noGrp="1"/>
          </p:cNvSpPr>
          <p:nvPr>
            <p:ph idx="1"/>
          </p:nvPr>
        </p:nvSpPr>
        <p:spPr>
          <a:xfrm>
            <a:off x="251520" y="1131590"/>
            <a:ext cx="3970784" cy="3603847"/>
          </a:xfrm>
        </p:spPr>
        <p:txBody>
          <a:bodyPr>
            <a:noAutofit/>
          </a:bodyPr>
          <a:lstStyle/>
          <a:p>
            <a:pPr>
              <a:buNone/>
            </a:pPr>
            <a:r>
              <a:rPr lang="sk-SK" sz="1800" dirty="0" smtClean="0"/>
              <a:t>raster </a:t>
            </a:r>
            <a:r>
              <a:rPr lang="sk-SK" sz="1800" dirty="0" err="1" smtClean="0"/>
              <a:t>calculator</a:t>
            </a:r>
            <a:endParaRPr lang="sk-SK" sz="1800" dirty="0" smtClean="0"/>
          </a:p>
          <a:p>
            <a:pPr>
              <a:buNone/>
            </a:pPr>
            <a:r>
              <a:rPr lang="sk-SK" sz="1800" dirty="0" smtClean="0"/>
              <a:t>("</a:t>
            </a:r>
            <a:r>
              <a:rPr lang="sk-SK" sz="1800" dirty="0" err="1" smtClean="0"/>
              <a:t>aspect_mask</a:t>
            </a:r>
            <a:r>
              <a:rPr lang="sk-SK" sz="1800" dirty="0" smtClean="0"/>
              <a:t>" &gt; 135) &amp; ("</a:t>
            </a:r>
            <a:r>
              <a:rPr lang="sk-SK" sz="1800" dirty="0" err="1" smtClean="0"/>
              <a:t>aspect_mask</a:t>
            </a:r>
            <a:r>
              <a:rPr lang="sk-SK" sz="1800" dirty="0" smtClean="0"/>
              <a:t>" &lt; 225) = a_135-225</a:t>
            </a:r>
          </a:p>
          <a:p>
            <a:pPr>
              <a:buNone/>
            </a:pPr>
            <a:endParaRPr lang="sk-SK" sz="1800" dirty="0" smtClean="0"/>
          </a:p>
          <a:p>
            <a:pPr>
              <a:buNone/>
            </a:pPr>
            <a:r>
              <a:rPr lang="sk-SK" sz="1800" dirty="0" smtClean="0"/>
              <a:t>raster </a:t>
            </a:r>
            <a:r>
              <a:rPr lang="sk-SK" sz="1800" dirty="0" err="1" smtClean="0"/>
              <a:t>calculator</a:t>
            </a:r>
            <a:endParaRPr lang="sk-SK" sz="1800" dirty="0" smtClean="0"/>
          </a:p>
          <a:p>
            <a:pPr>
              <a:buNone/>
            </a:pPr>
            <a:r>
              <a:rPr lang="sk-SK" sz="1800" dirty="0" smtClean="0"/>
              <a:t>"</a:t>
            </a:r>
            <a:r>
              <a:rPr lang="sk-SK" sz="1800" dirty="0" err="1" smtClean="0"/>
              <a:t>dmr_mask</a:t>
            </a:r>
            <a:r>
              <a:rPr lang="sk-SK" sz="1800" dirty="0" smtClean="0"/>
              <a:t>" &lt; 350 vyska_350</a:t>
            </a:r>
          </a:p>
          <a:p>
            <a:pPr>
              <a:buNone/>
            </a:pPr>
            <a:endParaRPr lang="sk-SK" sz="1800" dirty="0" smtClean="0"/>
          </a:p>
          <a:p>
            <a:pPr>
              <a:buNone/>
            </a:pPr>
            <a:r>
              <a:rPr lang="sk-SK" sz="1800" dirty="0" smtClean="0"/>
              <a:t>raster </a:t>
            </a:r>
            <a:r>
              <a:rPr lang="sk-SK" sz="1800" dirty="0" err="1" smtClean="0"/>
              <a:t>calculator</a:t>
            </a:r>
            <a:endParaRPr lang="sk-SK" sz="1800" dirty="0" smtClean="0"/>
          </a:p>
          <a:p>
            <a:pPr>
              <a:buNone/>
            </a:pPr>
            <a:r>
              <a:rPr lang="sk-SK" sz="1800" dirty="0" smtClean="0"/>
              <a:t>"vyska_350" * "a_135_225" * "slope_3-12" = </a:t>
            </a:r>
            <a:r>
              <a:rPr lang="sk-SK" sz="1800" dirty="0" err="1" smtClean="0"/>
              <a:t>morf</a:t>
            </a:r>
            <a:endParaRPr lang="sk-SK" sz="1800" dirty="0" smtClean="0"/>
          </a:p>
          <a:p>
            <a:pPr>
              <a:buNone/>
            </a:pPr>
            <a:endParaRPr lang="sk-SK" sz="1800" dirty="0" smtClean="0"/>
          </a:p>
        </p:txBody>
      </p:sp>
      <p:sp>
        <p:nvSpPr>
          <p:cNvPr id="4" name="BlokTextu 3"/>
          <p:cNvSpPr txBox="1"/>
          <p:nvPr/>
        </p:nvSpPr>
        <p:spPr>
          <a:xfrm>
            <a:off x="4572000" y="1131590"/>
            <a:ext cx="4320480" cy="3693319"/>
          </a:xfrm>
          <a:prstGeom prst="rect">
            <a:avLst/>
          </a:prstGeom>
          <a:noFill/>
        </p:spPr>
        <p:txBody>
          <a:bodyPr wrap="square" rtlCol="0">
            <a:spAutoFit/>
          </a:bodyPr>
          <a:lstStyle/>
          <a:p>
            <a:pPr>
              <a:buNone/>
            </a:pPr>
            <a:r>
              <a:rPr lang="sk-SK" dirty="0" smtClean="0"/>
              <a:t>dopyt (SQL) pre </a:t>
            </a:r>
            <a:r>
              <a:rPr lang="sk-SK" dirty="0" err="1" smtClean="0"/>
              <a:t>clc.shp</a:t>
            </a:r>
            <a:endParaRPr lang="sk-SK" dirty="0" smtClean="0"/>
          </a:p>
          <a:p>
            <a:pPr>
              <a:buNone/>
            </a:pPr>
            <a:r>
              <a:rPr lang="sk-SK" dirty="0" smtClean="0"/>
              <a:t>(("CODE00" &gt;= 211) AND ("CODE00" &lt;= 244)) OR ("CODE00" = 321) = </a:t>
            </a:r>
            <a:r>
              <a:rPr lang="sk-SK" dirty="0" err="1" smtClean="0"/>
              <a:t>polno_pody.shp</a:t>
            </a:r>
            <a:endParaRPr lang="sk-SK" dirty="0" smtClean="0"/>
          </a:p>
          <a:p>
            <a:pPr>
              <a:buNone/>
            </a:pPr>
            <a:endParaRPr lang="sk-SK" dirty="0" smtClean="0"/>
          </a:p>
          <a:p>
            <a:pPr>
              <a:buNone/>
            </a:pPr>
            <a:r>
              <a:rPr lang="sk-SK" dirty="0" err="1" smtClean="0"/>
              <a:t>union</a:t>
            </a:r>
            <a:r>
              <a:rPr lang="sk-SK" dirty="0" smtClean="0"/>
              <a:t> </a:t>
            </a:r>
            <a:r>
              <a:rPr lang="sk-SK" dirty="0" err="1" smtClean="0"/>
              <a:t>chko.shp</a:t>
            </a:r>
            <a:r>
              <a:rPr lang="sk-SK" dirty="0" smtClean="0"/>
              <a:t> + </a:t>
            </a:r>
            <a:r>
              <a:rPr lang="sk-SK" dirty="0" err="1" smtClean="0"/>
              <a:t>polno_pody.shp</a:t>
            </a:r>
            <a:r>
              <a:rPr lang="sk-SK" dirty="0" smtClean="0"/>
              <a:t> = </a:t>
            </a:r>
            <a:r>
              <a:rPr lang="sk-SK" dirty="0" err="1" smtClean="0"/>
              <a:t>polno_p_chko.shp</a:t>
            </a:r>
            <a:endParaRPr lang="sk-SK" dirty="0" smtClean="0"/>
          </a:p>
          <a:p>
            <a:pPr>
              <a:buNone/>
            </a:pPr>
            <a:endParaRPr lang="sk-SK" dirty="0" smtClean="0"/>
          </a:p>
          <a:p>
            <a:pPr>
              <a:buNone/>
            </a:pPr>
            <a:r>
              <a:rPr lang="sk-SK" dirty="0" smtClean="0"/>
              <a:t>dopyt (SQL) pre </a:t>
            </a:r>
            <a:r>
              <a:rPr lang="sk-SK" dirty="0" err="1" smtClean="0"/>
              <a:t>polno_p_chko.shp</a:t>
            </a:r>
            <a:endParaRPr lang="sk-SK" dirty="0" smtClean="0"/>
          </a:p>
          <a:p>
            <a:pPr>
              <a:buNone/>
            </a:pPr>
            <a:r>
              <a:rPr lang="sk-SK" dirty="0" smtClean="0"/>
              <a:t>("NAZOV" = 'Latorica')</a:t>
            </a:r>
          </a:p>
          <a:p>
            <a:pPr>
              <a:buNone/>
            </a:pPr>
            <a:r>
              <a:rPr lang="sk-SK" dirty="0" err="1" smtClean="0"/>
              <a:t>flip</a:t>
            </a:r>
            <a:r>
              <a:rPr lang="sk-SK" dirty="0" smtClean="0"/>
              <a:t> </a:t>
            </a:r>
            <a:r>
              <a:rPr lang="sk-SK" dirty="0" err="1" smtClean="0"/>
              <a:t>selection</a:t>
            </a:r>
            <a:endParaRPr lang="sk-SK" dirty="0" smtClean="0"/>
          </a:p>
          <a:p>
            <a:pPr>
              <a:buNone/>
            </a:pPr>
            <a:r>
              <a:rPr lang="sk-SK" dirty="0" smtClean="0"/>
              <a:t>= </a:t>
            </a:r>
            <a:r>
              <a:rPr lang="sk-SK" dirty="0" err="1" smtClean="0"/>
              <a:t>polno_pody_bez_chko.shp</a:t>
            </a:r>
            <a:endParaRPr lang="sk-SK" dirty="0" smtClean="0"/>
          </a:p>
          <a:p>
            <a:endParaRPr lang="sk-SK"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ctrTitle"/>
          </p:nvPr>
        </p:nvSpPr>
        <p:spPr>
          <a:xfrm>
            <a:off x="685800" y="1598613"/>
            <a:ext cx="7772400" cy="1101725"/>
          </a:xfrm>
        </p:spPr>
        <p:txBody>
          <a:bodyPr>
            <a:normAutofit/>
          </a:bodyPr>
          <a:lstStyle/>
          <a:p>
            <a:pPr>
              <a:defRPr/>
            </a:pPr>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GIS v praxi</a:t>
            </a:r>
          </a:p>
        </p:txBody>
      </p:sp>
      <p:sp>
        <p:nvSpPr>
          <p:cNvPr id="4" name="Nadpis 1"/>
          <p:cNvSpPr txBox="1">
            <a:spLocks/>
          </p:cNvSpPr>
          <p:nvPr/>
        </p:nvSpPr>
        <p:spPr>
          <a:xfrm>
            <a:off x="0" y="4268664"/>
            <a:ext cx="3491880" cy="874836"/>
          </a:xfrm>
          <a:prstGeom prst="rect">
            <a:avLst/>
          </a:prstGeom>
          <a:effectLst>
            <a:outerShdw blurRad="152400" dist="317500" dir="5400000" sx="90000" sy="-19000" rotWithShape="0">
              <a:prstClr val="black">
                <a:alpha val="15000"/>
              </a:prstClr>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k-SK" sz="3600" b="1" dirty="0" smtClean="0">
                <a:solidFill>
                  <a:schemeClr val="accent1">
                    <a:lumMod val="20000"/>
                    <a:lumOff val="80000"/>
                  </a:schemeClr>
                </a:solidFill>
                <a:effectLst>
                  <a:glow rad="101600">
                    <a:schemeClr val="tx1">
                      <a:alpha val="40000"/>
                    </a:schemeClr>
                  </a:glow>
                </a:effectLst>
                <a:latin typeface="+mn-lt"/>
              </a:rPr>
              <a:t>GIS</a:t>
            </a:r>
            <a:r>
              <a:rPr lang="sk-SK" sz="3600" b="1" dirty="0" smtClean="0">
                <a:solidFill>
                  <a:schemeClr val="accent1">
                    <a:lumMod val="20000"/>
                    <a:lumOff val="80000"/>
                  </a:schemeClr>
                </a:solidFill>
                <a:effectLst>
                  <a:glow rad="101600">
                    <a:schemeClr val="accent1">
                      <a:satMod val="175000"/>
                      <a:alpha val="40000"/>
                    </a:schemeClr>
                  </a:glow>
                </a:effectLst>
                <a:latin typeface="Algerian" pitchFamily="82" charset="0"/>
              </a:rPr>
              <a:t> </a:t>
            </a:r>
            <a:r>
              <a:rPr lang="sk-SK" sz="1000" b="1" dirty="0" smtClean="0">
                <a:solidFill>
                  <a:schemeClr val="accent1">
                    <a:lumMod val="20000"/>
                    <a:lumOff val="80000"/>
                  </a:schemeClr>
                </a:solidFill>
                <a:effectLst>
                  <a:glow rad="63500">
                    <a:schemeClr val="tx1">
                      <a:alpha val="40000"/>
                    </a:schemeClr>
                  </a:glow>
                </a:effectLst>
                <a:latin typeface="+mn-lt"/>
                <a:cs typeface="Aharoni" pitchFamily="2" charset="-79"/>
              </a:rPr>
              <a:t>–  nástroj, technológia, veda </a:t>
            </a:r>
            <a:r>
              <a:rPr lang="sk-SK" dirty="0" smtClean="0"/>
              <a:t/>
            </a:r>
            <a:br>
              <a:rPr lang="sk-SK" dirty="0" smtClean="0"/>
            </a:br>
            <a:r>
              <a:rPr lang="sk-SK" sz="1000" dirty="0" smtClean="0">
                <a:solidFill>
                  <a:schemeClr val="tx2">
                    <a:lumMod val="75000"/>
                  </a:schemeClr>
                </a:solidFill>
                <a:effectLst>
                  <a:reflection blurRad="6350" stA="55000" endA="300" endPos="45500" dir="5400000" sy="-100000" algn="bl" rotWithShape="0"/>
                </a:effectLst>
              </a:rPr>
              <a:t>Interdisciplinárny koncept pre analýzu priestorových informácií</a:t>
            </a:r>
            <a:endParaRPr lang="sk-SK" sz="2000" dirty="0">
              <a:solidFill>
                <a:schemeClr val="tx2">
                  <a:lumMod val="75000"/>
                </a:schemeClr>
              </a:solidFill>
              <a:effectLst>
                <a:reflection blurRad="6350" stA="55000" endA="300" endPos="45500" dir="5400000" sy="-100000" algn="bl" rotWithShape="0"/>
              </a:effectLst>
            </a:endParaRPr>
          </a:p>
        </p:txBody>
      </p:sp>
      <p:sp>
        <p:nvSpPr>
          <p:cNvPr id="5" name="BlokTextu 4"/>
          <p:cNvSpPr txBox="1"/>
          <p:nvPr/>
        </p:nvSpPr>
        <p:spPr>
          <a:xfrm>
            <a:off x="6516216" y="4774168"/>
            <a:ext cx="2627784" cy="369332"/>
          </a:xfrm>
          <a:prstGeom prst="rect">
            <a:avLst/>
          </a:prstGeom>
          <a:noFill/>
        </p:spPr>
        <p:txBody>
          <a:bodyPr wrap="square" rtlCol="0">
            <a:spAutoFit/>
          </a:bodyPr>
          <a:lstStyle/>
          <a:p>
            <a:r>
              <a:rPr lang="sk-SK" dirty="0" smtClean="0">
                <a:solidFill>
                  <a:schemeClr val="tx2">
                    <a:lumMod val="75000"/>
                  </a:schemeClr>
                </a:solidFill>
                <a:effectLst>
                  <a:glow rad="63500">
                    <a:schemeClr val="accent1">
                      <a:satMod val="175000"/>
                      <a:alpha val="40000"/>
                    </a:schemeClr>
                  </a:glow>
                </a:effectLst>
              </a:rPr>
              <a:t>Michal </a:t>
            </a:r>
            <a:r>
              <a:rPr lang="sk-SK" dirty="0" err="1" smtClean="0">
                <a:solidFill>
                  <a:schemeClr val="tx2">
                    <a:lumMod val="75000"/>
                  </a:schemeClr>
                </a:solidFill>
                <a:effectLst>
                  <a:glow rad="63500">
                    <a:schemeClr val="accent1">
                      <a:satMod val="175000"/>
                      <a:alpha val="40000"/>
                    </a:schemeClr>
                  </a:glow>
                </a:effectLst>
              </a:rPr>
              <a:t>Gallay</a:t>
            </a:r>
            <a:r>
              <a:rPr lang="sk-SK" dirty="0" smtClean="0">
                <a:solidFill>
                  <a:schemeClr val="tx2">
                    <a:lumMod val="75000"/>
                  </a:schemeClr>
                </a:solidFill>
                <a:effectLst>
                  <a:glow rad="63500">
                    <a:schemeClr val="accent1">
                      <a:satMod val="175000"/>
                      <a:alpha val="40000"/>
                    </a:schemeClr>
                  </a:glow>
                </a:effectLst>
              </a:rPr>
              <a:t>, Ján </a:t>
            </a:r>
            <a:r>
              <a:rPr lang="sk-SK" dirty="0" err="1" smtClean="0">
                <a:solidFill>
                  <a:schemeClr val="tx2">
                    <a:lumMod val="75000"/>
                  </a:schemeClr>
                </a:solidFill>
                <a:effectLst>
                  <a:glow rad="63500">
                    <a:schemeClr val="accent1">
                      <a:satMod val="175000"/>
                      <a:alpha val="40000"/>
                    </a:schemeClr>
                  </a:glow>
                </a:effectLst>
              </a:rPr>
              <a:t>Kaňuk</a:t>
            </a:r>
            <a:endParaRPr lang="sk-SK" dirty="0">
              <a:solidFill>
                <a:schemeClr val="tx2">
                  <a:lumMod val="75000"/>
                </a:schemeClr>
              </a:solidFill>
              <a:effectLst>
                <a:glow rad="63500">
                  <a:schemeClr val="accent1">
                    <a:satMod val="175000"/>
                    <a:alpha val="40000"/>
                  </a:schemeClr>
                </a:glow>
              </a:effectLst>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6" y="4338340"/>
            <a:ext cx="537666" cy="537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452438" y="3724275"/>
            <a:ext cx="1095375" cy="684213"/>
          </a:xfrm>
          <a:prstGeom prst="rect">
            <a:avLst/>
          </a:prstGeom>
          <a:noFill/>
          <a:ln w="9525">
            <a:noFill/>
            <a:miter lim="800000"/>
            <a:headEnd/>
            <a:tailEnd/>
          </a:ln>
          <a:effectLst/>
        </p:spPr>
      </p:pic>
      <p:sp>
        <p:nvSpPr>
          <p:cNvPr id="34819" name="Nadpis 1"/>
          <p:cNvSpPr>
            <a:spLocks noGrp="1"/>
          </p:cNvSpPr>
          <p:nvPr>
            <p:ph type="title"/>
          </p:nvPr>
        </p:nvSpPr>
        <p:spPr/>
        <p:txBody>
          <a:bodyPr>
            <a:normAutofit/>
          </a:bodyPr>
          <a:lstStyle/>
          <a:p>
            <a:pPr>
              <a:defRPr/>
            </a:pPr>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Laboratórium GIS na ÚGE (od 2004)</a:t>
            </a:r>
          </a:p>
        </p:txBody>
      </p:sp>
      <p:pic>
        <p:nvPicPr>
          <p:cNvPr id="34820" name="Picture 4"/>
          <p:cNvPicPr>
            <a:picLocks noChangeAspect="1" noChangeArrowheads="1"/>
          </p:cNvPicPr>
          <p:nvPr/>
        </p:nvPicPr>
        <p:blipFill>
          <a:blip r:embed="rId3" cstate="print"/>
          <a:srcRect l="1472" b="58273"/>
          <a:stretch>
            <a:fillRect/>
          </a:stretch>
        </p:blipFill>
        <p:spPr bwMode="auto">
          <a:xfrm>
            <a:off x="431800" y="1779588"/>
            <a:ext cx="1362075" cy="363537"/>
          </a:xfrm>
          <a:prstGeom prst="rect">
            <a:avLst/>
          </a:prstGeom>
          <a:noFill/>
          <a:ln w="9525">
            <a:solidFill>
              <a:schemeClr val="tx1"/>
            </a:solidFill>
            <a:miter lim="800000"/>
            <a:headEnd/>
            <a:tailEnd/>
          </a:ln>
          <a:effectLst/>
        </p:spPr>
      </p:pic>
      <p:pic>
        <p:nvPicPr>
          <p:cNvPr id="34821" name="Picture 5"/>
          <p:cNvPicPr>
            <a:picLocks noChangeAspect="1" noChangeArrowheads="1"/>
          </p:cNvPicPr>
          <p:nvPr/>
        </p:nvPicPr>
        <p:blipFill>
          <a:blip r:embed="rId4" cstate="print"/>
          <a:srcRect/>
          <a:stretch>
            <a:fillRect/>
          </a:stretch>
        </p:blipFill>
        <p:spPr bwMode="auto">
          <a:xfrm>
            <a:off x="395288" y="3440113"/>
            <a:ext cx="998537" cy="234950"/>
          </a:xfrm>
          <a:prstGeom prst="rect">
            <a:avLst/>
          </a:prstGeom>
          <a:noFill/>
          <a:ln w="9525">
            <a:noFill/>
            <a:miter lim="800000"/>
            <a:headEnd/>
            <a:tailEnd/>
          </a:ln>
          <a:effectLst/>
        </p:spPr>
      </p:pic>
      <p:pic>
        <p:nvPicPr>
          <p:cNvPr id="34822" name="Picture 6"/>
          <p:cNvPicPr>
            <a:picLocks noChangeAspect="1" noChangeArrowheads="1"/>
          </p:cNvPicPr>
          <p:nvPr/>
        </p:nvPicPr>
        <p:blipFill>
          <a:blip r:embed="rId5" cstate="print"/>
          <a:srcRect/>
          <a:stretch>
            <a:fillRect/>
          </a:stretch>
        </p:blipFill>
        <p:spPr bwMode="auto">
          <a:xfrm>
            <a:off x="422275" y="2738438"/>
            <a:ext cx="1003300" cy="520700"/>
          </a:xfrm>
          <a:prstGeom prst="rect">
            <a:avLst/>
          </a:prstGeom>
          <a:noFill/>
          <a:ln w="9525">
            <a:noFill/>
            <a:miter lim="800000"/>
            <a:headEnd/>
            <a:tailEnd/>
          </a:ln>
          <a:effectLst/>
        </p:spPr>
      </p:pic>
      <p:pic>
        <p:nvPicPr>
          <p:cNvPr id="34823" name="Picture 7"/>
          <p:cNvPicPr>
            <a:picLocks noChangeAspect="1" noChangeArrowheads="1"/>
          </p:cNvPicPr>
          <p:nvPr/>
        </p:nvPicPr>
        <p:blipFill>
          <a:blip r:embed="rId6" cstate="print"/>
          <a:srcRect/>
          <a:stretch>
            <a:fillRect/>
          </a:stretch>
        </p:blipFill>
        <p:spPr bwMode="auto">
          <a:xfrm>
            <a:off x="395288" y="2238375"/>
            <a:ext cx="1254125" cy="369888"/>
          </a:xfrm>
          <a:prstGeom prst="rect">
            <a:avLst/>
          </a:prstGeom>
          <a:noFill/>
          <a:ln w="9525">
            <a:noFill/>
            <a:miter lim="800000"/>
            <a:headEnd/>
            <a:tailEnd/>
          </a:ln>
          <a:effectLst/>
        </p:spPr>
      </p:pic>
      <p:pic>
        <p:nvPicPr>
          <p:cNvPr id="34824" name="Picture 3"/>
          <p:cNvPicPr>
            <a:picLocks noChangeAspect="1" noChangeArrowheads="1"/>
          </p:cNvPicPr>
          <p:nvPr/>
        </p:nvPicPr>
        <p:blipFill>
          <a:blip r:embed="rId7" cstate="print"/>
          <a:srcRect/>
          <a:stretch>
            <a:fillRect/>
          </a:stretch>
        </p:blipFill>
        <p:spPr bwMode="auto">
          <a:xfrm>
            <a:off x="6902450" y="1654175"/>
            <a:ext cx="1270000" cy="2212975"/>
          </a:xfrm>
          <a:prstGeom prst="rect">
            <a:avLst/>
          </a:prstGeom>
          <a:noFill/>
          <a:ln w="9525">
            <a:solidFill>
              <a:schemeClr val="tx1"/>
            </a:solidFill>
            <a:miter lim="800000"/>
            <a:headEnd/>
            <a:tailEnd/>
          </a:ln>
          <a:effectLst/>
        </p:spPr>
      </p:pic>
      <p:pic>
        <p:nvPicPr>
          <p:cNvPr id="34825" name="Picture 4"/>
          <p:cNvPicPr>
            <a:picLocks noChangeAspect="1" noChangeArrowheads="1"/>
          </p:cNvPicPr>
          <p:nvPr/>
        </p:nvPicPr>
        <p:blipFill>
          <a:blip r:embed="rId8" cstate="print"/>
          <a:srcRect/>
          <a:stretch>
            <a:fillRect/>
          </a:stretch>
        </p:blipFill>
        <p:spPr bwMode="auto">
          <a:xfrm>
            <a:off x="5080000" y="1485900"/>
            <a:ext cx="765175" cy="1085850"/>
          </a:xfrm>
          <a:prstGeom prst="rect">
            <a:avLst/>
          </a:prstGeom>
          <a:noFill/>
          <a:ln w="9525">
            <a:solidFill>
              <a:schemeClr val="tx1"/>
            </a:solidFill>
            <a:miter lim="800000"/>
            <a:headEnd/>
            <a:tailEnd/>
          </a:ln>
          <a:effectLst/>
        </p:spPr>
      </p:pic>
      <p:pic>
        <p:nvPicPr>
          <p:cNvPr id="34826" name="Picture 5"/>
          <p:cNvPicPr>
            <a:picLocks noChangeAspect="1" noChangeArrowheads="1"/>
          </p:cNvPicPr>
          <p:nvPr/>
        </p:nvPicPr>
        <p:blipFill>
          <a:blip r:embed="rId9" cstate="print"/>
          <a:srcRect/>
          <a:stretch>
            <a:fillRect/>
          </a:stretch>
        </p:blipFill>
        <p:spPr bwMode="auto">
          <a:xfrm>
            <a:off x="4332288" y="1485900"/>
            <a:ext cx="766762" cy="1085850"/>
          </a:xfrm>
          <a:prstGeom prst="rect">
            <a:avLst/>
          </a:prstGeom>
          <a:noFill/>
          <a:ln w="9525">
            <a:solidFill>
              <a:schemeClr val="tx1"/>
            </a:solidFill>
            <a:miter lim="800000"/>
            <a:headEnd/>
            <a:tailEnd/>
          </a:ln>
          <a:effectLst/>
        </p:spPr>
      </p:pic>
      <p:pic>
        <p:nvPicPr>
          <p:cNvPr id="34827" name="Picture 5"/>
          <p:cNvPicPr>
            <a:picLocks noChangeAspect="1" noChangeArrowheads="1"/>
          </p:cNvPicPr>
          <p:nvPr/>
        </p:nvPicPr>
        <p:blipFill>
          <a:blip r:embed="rId10" cstate="print"/>
          <a:srcRect/>
          <a:stretch>
            <a:fillRect/>
          </a:stretch>
        </p:blipFill>
        <p:spPr bwMode="auto">
          <a:xfrm>
            <a:off x="4332288" y="2651125"/>
            <a:ext cx="1512887" cy="944563"/>
          </a:xfrm>
          <a:prstGeom prst="rect">
            <a:avLst/>
          </a:prstGeom>
          <a:noFill/>
          <a:ln w="9525">
            <a:noFill/>
            <a:miter lim="800000"/>
            <a:headEnd/>
            <a:tailEnd/>
          </a:ln>
          <a:effectLst/>
        </p:spPr>
      </p:pic>
      <p:pic>
        <p:nvPicPr>
          <p:cNvPr id="34828" name="Picture 6"/>
          <p:cNvPicPr>
            <a:picLocks noChangeAspect="1" noChangeArrowheads="1"/>
          </p:cNvPicPr>
          <p:nvPr/>
        </p:nvPicPr>
        <p:blipFill>
          <a:blip r:embed="rId11" cstate="print"/>
          <a:srcRect/>
          <a:stretch>
            <a:fillRect/>
          </a:stretch>
        </p:blipFill>
        <p:spPr bwMode="auto">
          <a:xfrm>
            <a:off x="4364038" y="3533775"/>
            <a:ext cx="742950" cy="693738"/>
          </a:xfrm>
          <a:prstGeom prst="rect">
            <a:avLst/>
          </a:prstGeom>
          <a:noFill/>
          <a:ln w="9525">
            <a:noFill/>
            <a:miter lim="800000"/>
            <a:headEnd/>
            <a:tailEnd/>
          </a:ln>
          <a:effectLst/>
        </p:spPr>
      </p:pic>
      <p:pic>
        <p:nvPicPr>
          <p:cNvPr id="34829" name="Picture 6"/>
          <p:cNvPicPr>
            <a:picLocks noChangeAspect="1" noChangeArrowheads="1"/>
          </p:cNvPicPr>
          <p:nvPr/>
        </p:nvPicPr>
        <p:blipFill>
          <a:blip r:embed="rId12" cstate="print"/>
          <a:srcRect/>
          <a:stretch>
            <a:fillRect/>
          </a:stretch>
        </p:blipFill>
        <p:spPr bwMode="auto">
          <a:xfrm>
            <a:off x="5124450" y="3508375"/>
            <a:ext cx="742950" cy="719138"/>
          </a:xfrm>
          <a:prstGeom prst="rect">
            <a:avLst/>
          </a:prstGeom>
          <a:noFill/>
          <a:ln w="9525">
            <a:noFill/>
            <a:miter lim="800000"/>
            <a:headEnd/>
            <a:tailEnd/>
          </a:ln>
          <a:effectLst/>
        </p:spPr>
      </p:pic>
      <p:sp>
        <p:nvSpPr>
          <p:cNvPr id="34830" name="BlokTextu 12"/>
          <p:cNvSpPr txBox="1">
            <a:spLocks noChangeArrowheads="1"/>
          </p:cNvSpPr>
          <p:nvPr/>
        </p:nvSpPr>
        <p:spPr bwMode="auto">
          <a:xfrm>
            <a:off x="787400" y="1131888"/>
            <a:ext cx="2416175" cy="368300"/>
          </a:xfrm>
          <a:prstGeom prst="rect">
            <a:avLst/>
          </a:prstGeom>
          <a:noFill/>
          <a:ln w="9525">
            <a:noFill/>
            <a:miter lim="800000"/>
            <a:headEnd/>
            <a:tailEnd/>
          </a:ln>
        </p:spPr>
        <p:txBody>
          <a:bodyPr wrap="none">
            <a:spAutoFit/>
          </a:bodyPr>
          <a:lstStyle/>
          <a:p>
            <a:r>
              <a:rPr lang="sk-SK"/>
              <a:t>SW 	+ 	HW</a:t>
            </a:r>
          </a:p>
        </p:txBody>
      </p:sp>
      <p:sp>
        <p:nvSpPr>
          <p:cNvPr id="34831" name="BlokTextu 19"/>
          <p:cNvSpPr txBox="1">
            <a:spLocks noChangeArrowheads="1"/>
          </p:cNvSpPr>
          <p:nvPr/>
        </p:nvSpPr>
        <p:spPr bwMode="auto">
          <a:xfrm>
            <a:off x="4260850" y="1131888"/>
            <a:ext cx="1403350" cy="368300"/>
          </a:xfrm>
          <a:prstGeom prst="rect">
            <a:avLst/>
          </a:prstGeom>
          <a:noFill/>
          <a:ln w="9525">
            <a:noFill/>
            <a:miter lim="800000"/>
            <a:headEnd/>
            <a:tailEnd/>
          </a:ln>
        </p:spPr>
        <p:txBody>
          <a:bodyPr wrap="none">
            <a:spAutoFit/>
          </a:bodyPr>
          <a:lstStyle/>
          <a:p>
            <a:r>
              <a:rPr lang="sk-SK"/>
              <a:t>Zber údajov</a:t>
            </a:r>
          </a:p>
        </p:txBody>
      </p:sp>
      <p:sp>
        <p:nvSpPr>
          <p:cNvPr id="34832" name="BlokTextu 20"/>
          <p:cNvSpPr txBox="1">
            <a:spLocks noChangeArrowheads="1"/>
          </p:cNvSpPr>
          <p:nvPr/>
        </p:nvSpPr>
        <p:spPr bwMode="auto">
          <a:xfrm>
            <a:off x="6842125" y="1203325"/>
            <a:ext cx="1184275" cy="369888"/>
          </a:xfrm>
          <a:prstGeom prst="rect">
            <a:avLst/>
          </a:prstGeom>
          <a:noFill/>
          <a:ln w="9525">
            <a:noFill/>
            <a:miter lim="800000"/>
            <a:headEnd/>
            <a:tailEnd/>
          </a:ln>
        </p:spPr>
        <p:txBody>
          <a:bodyPr wrap="none">
            <a:spAutoFit/>
          </a:bodyPr>
          <a:lstStyle/>
          <a:p>
            <a:r>
              <a:rPr lang="sk-SK"/>
              <a:t>Geoúdaje</a:t>
            </a:r>
          </a:p>
        </p:txBody>
      </p:sp>
      <p:pic>
        <p:nvPicPr>
          <p:cNvPr id="34833" name="Picture 8"/>
          <p:cNvPicPr>
            <a:picLocks noChangeAspect="1" noChangeArrowheads="1"/>
          </p:cNvPicPr>
          <p:nvPr/>
        </p:nvPicPr>
        <p:blipFill>
          <a:blip r:embed="rId13" cstate="print"/>
          <a:srcRect/>
          <a:stretch>
            <a:fillRect/>
          </a:stretch>
        </p:blipFill>
        <p:spPr bwMode="auto">
          <a:xfrm>
            <a:off x="1958975" y="2773363"/>
            <a:ext cx="1938338" cy="1454150"/>
          </a:xfrm>
          <a:prstGeom prst="rect">
            <a:avLst/>
          </a:prstGeom>
          <a:noFill/>
          <a:ln w="9525">
            <a:solidFill>
              <a:schemeClr val="tx1"/>
            </a:solidFill>
            <a:miter lim="800000"/>
            <a:headEnd/>
            <a:tailEnd/>
          </a:ln>
          <a:effectLst/>
        </p:spPr>
      </p:pic>
      <p:pic>
        <p:nvPicPr>
          <p:cNvPr id="34834" name="Picture 9"/>
          <p:cNvPicPr>
            <a:picLocks noChangeAspect="1" noChangeArrowheads="1"/>
          </p:cNvPicPr>
          <p:nvPr/>
        </p:nvPicPr>
        <p:blipFill>
          <a:blip r:embed="rId14" cstate="print"/>
          <a:srcRect/>
          <a:stretch>
            <a:fillRect/>
          </a:stretch>
        </p:blipFill>
        <p:spPr bwMode="auto">
          <a:xfrm>
            <a:off x="1958975" y="1779588"/>
            <a:ext cx="1938338" cy="966787"/>
          </a:xfrm>
          <a:prstGeom prst="rect">
            <a:avLst/>
          </a:prstGeom>
          <a:noFill/>
          <a:ln w="9525">
            <a:solidFill>
              <a:schemeClr val="tx1"/>
            </a:solidFill>
            <a:miter lim="800000"/>
            <a:headEnd/>
            <a:tailEnd/>
          </a:ln>
          <a:effectLst/>
        </p:spPr>
      </p:pic>
      <p:pic>
        <p:nvPicPr>
          <p:cNvPr id="34835" name="Picture 10"/>
          <p:cNvPicPr>
            <a:picLocks noChangeAspect="1" noChangeArrowheads="1"/>
          </p:cNvPicPr>
          <p:nvPr/>
        </p:nvPicPr>
        <p:blipFill>
          <a:blip r:embed="rId15" cstate="print"/>
          <a:srcRect/>
          <a:stretch>
            <a:fillRect/>
          </a:stretch>
        </p:blipFill>
        <p:spPr bwMode="auto">
          <a:xfrm>
            <a:off x="5867400" y="1809750"/>
            <a:ext cx="763588" cy="7620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0" y="862013"/>
            <a:ext cx="9144000" cy="4281487"/>
          </a:xfrm>
          <a:prstGeom prst="rect">
            <a:avLst/>
          </a:prstGeom>
          <a:noFill/>
          <a:ln w="9525">
            <a:noFill/>
            <a:miter lim="800000"/>
            <a:headEnd/>
            <a:tailEnd/>
          </a:ln>
          <a:effectLst/>
        </p:spPr>
      </p:pic>
      <p:sp>
        <p:nvSpPr>
          <p:cNvPr id="35843" name="Rectangle 4"/>
          <p:cNvSpPr>
            <a:spLocks noGrp="1" noChangeArrowheads="1"/>
          </p:cNvSpPr>
          <p:nvPr>
            <p:ph type="title" idx="4294967295"/>
          </p:nvPr>
        </p:nvSpPr>
        <p:spPr>
          <a:xfrm>
            <a:off x="457200" y="33338"/>
            <a:ext cx="8229600" cy="857250"/>
          </a:xfrm>
          <a:noFill/>
        </p:spPr>
        <p:txBody>
          <a:bodyPr/>
          <a:lstStyle/>
          <a:p>
            <a:pPr eaLnBrk="1" hangingPunct="1"/>
            <a:r>
              <a:rPr lang="sk-SK" sz="3200" b="1" dirty="0" err="1" smtClean="0">
                <a:solidFill>
                  <a:srgbClr val="C00000"/>
                </a:solidFill>
                <a:effectLst>
                  <a:outerShdw blurRad="75057" dist="38100" dir="5400000" sy="-20000" rotWithShape="0">
                    <a:prstClr val="black">
                      <a:alpha val="25000"/>
                    </a:prstClr>
                  </a:outerShdw>
                </a:effectLst>
                <a:latin typeface="+mn-lt"/>
                <a:ea typeface="+mn-ea"/>
                <a:cs typeface="+mn-cs"/>
              </a:rPr>
              <a:t>WebGIS</a:t>
            </a:r>
            <a:r>
              <a:rPr lang="sk-SK" b="1" dirty="0" smtClean="0">
                <a:solidFill>
                  <a:srgbClr val="CC0000"/>
                </a:solidFill>
              </a:rPr>
              <a:t/>
            </a:r>
            <a:br>
              <a:rPr lang="sk-SK" b="1" dirty="0" smtClean="0">
                <a:solidFill>
                  <a:srgbClr val="CC0000"/>
                </a:solidFill>
              </a:rPr>
            </a:br>
            <a:r>
              <a:rPr lang="sk-SK" sz="1600" b="1" dirty="0" smtClean="0"/>
              <a:t>Distribúcia slnečného žiarenia pre montáž </a:t>
            </a:r>
            <a:r>
              <a:rPr lang="sk-SK" sz="1600" b="1" dirty="0" err="1" smtClean="0"/>
              <a:t>fotovoltaických</a:t>
            </a:r>
            <a:r>
              <a:rPr lang="sk-SK" sz="1600" b="1" dirty="0" smtClean="0"/>
              <a:t> článkov</a:t>
            </a:r>
            <a:endParaRPr lang="sk-SK"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normAutofit/>
          </a:bodyPr>
          <a:lstStyle/>
          <a:p>
            <a:pPr>
              <a:defRPr/>
            </a:pPr>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Katastrálny portál</a:t>
            </a:r>
          </a:p>
        </p:txBody>
      </p:sp>
      <p:pic>
        <p:nvPicPr>
          <p:cNvPr id="36867" name="Picture 4"/>
          <p:cNvPicPr>
            <a:picLocks noChangeAspect="1" noChangeArrowheads="1"/>
          </p:cNvPicPr>
          <p:nvPr/>
        </p:nvPicPr>
        <p:blipFill>
          <a:blip r:embed="rId2" cstate="print"/>
          <a:srcRect/>
          <a:stretch>
            <a:fillRect/>
          </a:stretch>
        </p:blipFill>
        <p:spPr bwMode="auto">
          <a:xfrm>
            <a:off x="-1588" y="1284288"/>
            <a:ext cx="9145588" cy="38592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2" cstate="print"/>
          <a:srcRect/>
          <a:stretch>
            <a:fillRect/>
          </a:stretch>
        </p:blipFill>
        <p:spPr bwMode="auto">
          <a:xfrm>
            <a:off x="0" y="898525"/>
            <a:ext cx="9144000" cy="3781425"/>
          </a:xfrm>
          <a:prstGeom prst="rect">
            <a:avLst/>
          </a:prstGeom>
          <a:noFill/>
          <a:ln w="9525">
            <a:noFill/>
            <a:miter lim="800000"/>
            <a:headEnd/>
            <a:tailEnd/>
          </a:ln>
          <a:effectLst/>
        </p:spPr>
      </p:pic>
      <p:sp>
        <p:nvSpPr>
          <p:cNvPr id="37891" name="Rectangle 5"/>
          <p:cNvSpPr>
            <a:spLocks noChangeArrowheads="1"/>
          </p:cNvSpPr>
          <p:nvPr/>
        </p:nvSpPr>
        <p:spPr bwMode="auto">
          <a:xfrm>
            <a:off x="457200" y="33338"/>
            <a:ext cx="8229600" cy="857250"/>
          </a:xfrm>
          <a:prstGeom prst="rect">
            <a:avLst/>
          </a:prstGeom>
          <a:noFill/>
          <a:ln w="9525">
            <a:noFill/>
            <a:miter lim="800000"/>
            <a:headEnd/>
            <a:tailEnd/>
          </a:ln>
          <a:effectLst/>
        </p:spPr>
        <p:txBody>
          <a:bodyPr anchor="ctr"/>
          <a:lstStyle/>
          <a:p>
            <a:pPr algn="ctr"/>
            <a:r>
              <a:rPr lang="sk-SK" sz="2000" b="1">
                <a:solidFill>
                  <a:schemeClr val="tx2"/>
                </a:solidFill>
                <a:cs typeface="Arial" charset="0"/>
              </a:rPr>
              <a:t>Portál Výskumného ústavu pôdoznalectva a ochrany pôdy</a:t>
            </a:r>
            <a:br>
              <a:rPr lang="sk-SK" sz="2000" b="1">
                <a:solidFill>
                  <a:schemeClr val="tx2"/>
                </a:solidFill>
                <a:cs typeface="Arial" charset="0"/>
              </a:rPr>
            </a:br>
            <a:r>
              <a:rPr lang="sk-SK" sz="2000" b="1">
                <a:solidFill>
                  <a:schemeClr val="tx2"/>
                </a:solidFill>
                <a:cs typeface="Arial" charset="0"/>
              </a:rPr>
              <a:t>www.podnemapy.sk</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p:cNvPicPr>
            <a:picLocks noChangeAspect="1" noChangeArrowheads="1"/>
          </p:cNvPicPr>
          <p:nvPr/>
        </p:nvPicPr>
        <p:blipFill>
          <a:blip r:embed="rId2" cstate="print"/>
          <a:srcRect/>
          <a:stretch>
            <a:fillRect/>
          </a:stretch>
        </p:blipFill>
        <p:spPr bwMode="auto">
          <a:xfrm>
            <a:off x="0" y="415925"/>
            <a:ext cx="9144000" cy="4727575"/>
          </a:xfrm>
          <a:prstGeom prst="rect">
            <a:avLst/>
          </a:prstGeom>
          <a:noFill/>
          <a:ln w="9525">
            <a:noFill/>
            <a:miter lim="800000"/>
            <a:headEnd/>
            <a:tailEnd/>
          </a:ln>
          <a:effectLst/>
        </p:spPr>
      </p:pic>
      <p:sp>
        <p:nvSpPr>
          <p:cNvPr id="38915" name="Rectangle 6"/>
          <p:cNvSpPr>
            <a:spLocks noChangeArrowheads="1"/>
          </p:cNvSpPr>
          <p:nvPr/>
        </p:nvSpPr>
        <p:spPr bwMode="auto">
          <a:xfrm>
            <a:off x="457200" y="-182563"/>
            <a:ext cx="8229600" cy="857251"/>
          </a:xfrm>
          <a:prstGeom prst="rect">
            <a:avLst/>
          </a:prstGeom>
          <a:noFill/>
          <a:ln w="9525">
            <a:noFill/>
            <a:miter lim="800000"/>
            <a:headEnd/>
            <a:tailEnd/>
          </a:ln>
          <a:effectLst/>
        </p:spPr>
        <p:txBody>
          <a:bodyPr anchor="ctr"/>
          <a:lstStyle/>
          <a:p>
            <a:pPr algn="ctr"/>
            <a:r>
              <a:rPr lang="sk-SK" sz="2000" b="1">
                <a:solidFill>
                  <a:schemeClr val="tx2"/>
                </a:solidFill>
                <a:cs typeface="Arial" charset="0"/>
              </a:rPr>
              <a:t>GÚDŠ - www.geology.sk</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3"/>
          <p:cNvSpPr>
            <a:spLocks noGrp="1"/>
          </p:cNvSpPr>
          <p:nvPr>
            <p:ph type="ctrTitle"/>
          </p:nvPr>
        </p:nvSpPr>
        <p:spPr>
          <a:xfrm>
            <a:off x="685800" y="1598613"/>
            <a:ext cx="7772400" cy="1101725"/>
          </a:xfrm>
        </p:spPr>
        <p:txBody>
          <a:bodyPr>
            <a:normAutofit/>
          </a:bodyPr>
          <a:lstStyle/>
          <a:p>
            <a:pPr>
              <a:defRPr/>
            </a:pPr>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Zhrnutie</a:t>
            </a:r>
          </a:p>
        </p:txBody>
      </p:sp>
      <p:sp>
        <p:nvSpPr>
          <p:cNvPr id="4" name="Nadpis 1"/>
          <p:cNvSpPr txBox="1">
            <a:spLocks/>
          </p:cNvSpPr>
          <p:nvPr/>
        </p:nvSpPr>
        <p:spPr>
          <a:xfrm>
            <a:off x="0" y="4268664"/>
            <a:ext cx="3491880" cy="874836"/>
          </a:xfrm>
          <a:prstGeom prst="rect">
            <a:avLst/>
          </a:prstGeom>
          <a:effectLst>
            <a:outerShdw blurRad="152400" dist="317500" dir="5400000" sx="90000" sy="-19000" rotWithShape="0">
              <a:prstClr val="black">
                <a:alpha val="15000"/>
              </a:prstClr>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k-SK" sz="3600" b="1" dirty="0" smtClean="0">
                <a:solidFill>
                  <a:schemeClr val="accent1">
                    <a:lumMod val="20000"/>
                    <a:lumOff val="80000"/>
                  </a:schemeClr>
                </a:solidFill>
                <a:effectLst>
                  <a:glow rad="101600">
                    <a:schemeClr val="tx1">
                      <a:alpha val="40000"/>
                    </a:schemeClr>
                  </a:glow>
                </a:effectLst>
                <a:latin typeface="+mn-lt"/>
              </a:rPr>
              <a:t>GIS</a:t>
            </a:r>
            <a:r>
              <a:rPr lang="sk-SK" sz="3600" b="1" dirty="0" smtClean="0">
                <a:solidFill>
                  <a:schemeClr val="accent1">
                    <a:lumMod val="20000"/>
                    <a:lumOff val="80000"/>
                  </a:schemeClr>
                </a:solidFill>
                <a:effectLst>
                  <a:glow rad="101600">
                    <a:schemeClr val="accent1">
                      <a:satMod val="175000"/>
                      <a:alpha val="40000"/>
                    </a:schemeClr>
                  </a:glow>
                </a:effectLst>
                <a:latin typeface="Algerian" pitchFamily="82" charset="0"/>
              </a:rPr>
              <a:t> </a:t>
            </a:r>
            <a:r>
              <a:rPr lang="sk-SK" sz="1000" b="1" dirty="0" smtClean="0">
                <a:solidFill>
                  <a:schemeClr val="accent1">
                    <a:lumMod val="20000"/>
                    <a:lumOff val="80000"/>
                  </a:schemeClr>
                </a:solidFill>
                <a:effectLst>
                  <a:glow rad="63500">
                    <a:schemeClr val="tx1">
                      <a:alpha val="40000"/>
                    </a:schemeClr>
                  </a:glow>
                </a:effectLst>
                <a:latin typeface="+mn-lt"/>
                <a:cs typeface="Aharoni" pitchFamily="2" charset="-79"/>
              </a:rPr>
              <a:t>–  nástroj, technológia, veda </a:t>
            </a:r>
            <a:r>
              <a:rPr lang="sk-SK" dirty="0" smtClean="0"/>
              <a:t/>
            </a:r>
            <a:br>
              <a:rPr lang="sk-SK" dirty="0" smtClean="0"/>
            </a:br>
            <a:r>
              <a:rPr lang="sk-SK" sz="1000" dirty="0" smtClean="0">
                <a:solidFill>
                  <a:schemeClr val="tx2">
                    <a:lumMod val="75000"/>
                  </a:schemeClr>
                </a:solidFill>
                <a:effectLst>
                  <a:reflection blurRad="6350" stA="55000" endA="300" endPos="45500" dir="5400000" sy="-100000" algn="bl" rotWithShape="0"/>
                </a:effectLst>
              </a:rPr>
              <a:t>Interdisciplinárny koncept pre analýzu priestorových informácií</a:t>
            </a:r>
            <a:endParaRPr lang="sk-SK" sz="2000" dirty="0">
              <a:solidFill>
                <a:schemeClr val="tx2">
                  <a:lumMod val="75000"/>
                </a:schemeClr>
              </a:solidFill>
              <a:effectLst>
                <a:reflection blurRad="6350" stA="55000" endA="300" endPos="45500" dir="5400000" sy="-100000" algn="bl" rotWithShape="0"/>
              </a:effectLst>
            </a:endParaRPr>
          </a:p>
        </p:txBody>
      </p:sp>
      <p:sp>
        <p:nvSpPr>
          <p:cNvPr id="6" name="BlokTextu 5"/>
          <p:cNvSpPr txBox="1"/>
          <p:nvPr/>
        </p:nvSpPr>
        <p:spPr>
          <a:xfrm>
            <a:off x="6516216" y="4774168"/>
            <a:ext cx="2627784" cy="369332"/>
          </a:xfrm>
          <a:prstGeom prst="rect">
            <a:avLst/>
          </a:prstGeom>
          <a:noFill/>
        </p:spPr>
        <p:txBody>
          <a:bodyPr wrap="square" rtlCol="0">
            <a:spAutoFit/>
          </a:bodyPr>
          <a:lstStyle/>
          <a:p>
            <a:r>
              <a:rPr lang="sk-SK" dirty="0" smtClean="0">
                <a:solidFill>
                  <a:schemeClr val="tx2">
                    <a:lumMod val="75000"/>
                  </a:schemeClr>
                </a:solidFill>
                <a:effectLst>
                  <a:glow rad="63500">
                    <a:schemeClr val="accent1">
                      <a:satMod val="175000"/>
                      <a:alpha val="40000"/>
                    </a:schemeClr>
                  </a:glow>
                </a:effectLst>
              </a:rPr>
              <a:t>Michal </a:t>
            </a:r>
            <a:r>
              <a:rPr lang="sk-SK" dirty="0" err="1" smtClean="0">
                <a:solidFill>
                  <a:schemeClr val="tx2">
                    <a:lumMod val="75000"/>
                  </a:schemeClr>
                </a:solidFill>
                <a:effectLst>
                  <a:glow rad="63500">
                    <a:schemeClr val="accent1">
                      <a:satMod val="175000"/>
                      <a:alpha val="40000"/>
                    </a:schemeClr>
                  </a:glow>
                </a:effectLst>
              </a:rPr>
              <a:t>Gallay</a:t>
            </a:r>
            <a:r>
              <a:rPr lang="sk-SK" dirty="0" smtClean="0">
                <a:solidFill>
                  <a:schemeClr val="tx2">
                    <a:lumMod val="75000"/>
                  </a:schemeClr>
                </a:solidFill>
                <a:effectLst>
                  <a:glow rad="63500">
                    <a:schemeClr val="accent1">
                      <a:satMod val="175000"/>
                      <a:alpha val="40000"/>
                    </a:schemeClr>
                  </a:glow>
                </a:effectLst>
              </a:rPr>
              <a:t>, Ján </a:t>
            </a:r>
            <a:r>
              <a:rPr lang="sk-SK" dirty="0" err="1" smtClean="0">
                <a:solidFill>
                  <a:schemeClr val="tx2">
                    <a:lumMod val="75000"/>
                  </a:schemeClr>
                </a:solidFill>
                <a:effectLst>
                  <a:glow rad="63500">
                    <a:schemeClr val="accent1">
                      <a:satMod val="175000"/>
                      <a:alpha val="40000"/>
                    </a:schemeClr>
                  </a:glow>
                </a:effectLst>
              </a:rPr>
              <a:t>Kaňuk</a:t>
            </a:r>
            <a:endParaRPr lang="sk-SK" dirty="0">
              <a:solidFill>
                <a:schemeClr val="tx2">
                  <a:lumMod val="75000"/>
                </a:schemeClr>
              </a:solidFill>
              <a:effectLst>
                <a:glow rad="63500">
                  <a:schemeClr val="accent1">
                    <a:satMod val="175000"/>
                    <a:alpha val="40000"/>
                  </a:schemeClr>
                </a:glow>
              </a:effectLst>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6" y="4338340"/>
            <a:ext cx="537666" cy="537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p:txBody>
          <a:bodyPr>
            <a:normAutofit/>
          </a:bodyPr>
          <a:lstStyle/>
          <a:p>
            <a:pPr>
              <a:defRPr/>
            </a:pPr>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Cieľ prednášky</a:t>
            </a:r>
          </a:p>
        </p:txBody>
      </p:sp>
      <p:sp>
        <p:nvSpPr>
          <p:cNvPr id="40963" name="Zástupný symbol obsahu 2"/>
          <p:cNvSpPr>
            <a:spLocks noGrp="1"/>
          </p:cNvSpPr>
          <p:nvPr>
            <p:ph idx="1"/>
          </p:nvPr>
        </p:nvSpPr>
        <p:spPr/>
        <p:txBody>
          <a:bodyPr/>
          <a:lstStyle/>
          <a:p>
            <a:pPr marL="0" indent="0" eaLnBrk="1" hangingPunct="1">
              <a:buFont typeface="Arial" charset="0"/>
              <a:buNone/>
            </a:pPr>
            <a:r>
              <a:rPr lang="sk-SK" smtClean="0"/>
              <a:t>     </a:t>
            </a:r>
            <a:r>
              <a:rPr lang="sk-SK" b="1" smtClean="0"/>
              <a:t>GIS</a:t>
            </a:r>
          </a:p>
          <a:p>
            <a:pPr marL="457200" lvl="1" indent="0" eaLnBrk="1" hangingPunct="1">
              <a:buFont typeface="Arial" charset="0"/>
              <a:buNone/>
            </a:pPr>
            <a:r>
              <a:rPr lang="sk-SK" smtClean="0"/>
              <a:t>Prečo nástroj?</a:t>
            </a:r>
          </a:p>
          <a:p>
            <a:pPr marL="457200" lvl="1" indent="0" eaLnBrk="1" hangingPunct="1">
              <a:buFont typeface="Arial" charset="0"/>
              <a:buNone/>
            </a:pPr>
            <a:r>
              <a:rPr lang="sk-SK" smtClean="0"/>
              <a:t>Prečo technológia?</a:t>
            </a:r>
          </a:p>
          <a:p>
            <a:pPr marL="457200" lvl="1" indent="0" eaLnBrk="1" hangingPunct="1">
              <a:buFont typeface="Arial" charset="0"/>
              <a:buNone/>
            </a:pPr>
            <a:r>
              <a:rPr lang="sk-SK" smtClean="0"/>
              <a:t>Prečo veda?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517525" y="3074988"/>
            <a:ext cx="3333750" cy="1889125"/>
          </a:xfrm>
          <a:prstGeom prst="rect">
            <a:avLst/>
          </a:prstGeom>
          <a:noFill/>
          <a:ln w="9525">
            <a:noFill/>
            <a:miter lim="800000"/>
            <a:headEnd/>
            <a:tailEnd/>
          </a:ln>
        </p:spPr>
      </p:pic>
      <p:sp>
        <p:nvSpPr>
          <p:cNvPr id="6147" name="Obdĺžnik 1"/>
          <p:cNvSpPr>
            <a:spLocks noChangeArrowheads="1"/>
          </p:cNvSpPr>
          <p:nvPr/>
        </p:nvSpPr>
        <p:spPr bwMode="auto">
          <a:xfrm>
            <a:off x="198438" y="150813"/>
            <a:ext cx="6894512" cy="2431435"/>
          </a:xfrm>
          <a:prstGeom prst="rect">
            <a:avLst/>
          </a:prstGeom>
          <a:noFill/>
          <a:ln w="9525">
            <a:noFill/>
            <a:miter lim="800000"/>
            <a:headEnd/>
            <a:tailEnd/>
          </a:ln>
        </p:spPr>
        <p:txBody>
          <a:bodyPr>
            <a:spAutoFit/>
          </a:bodyPr>
          <a:lstStyle/>
          <a:p>
            <a:r>
              <a:rPr lang="sk-SK" sz="3200" b="1" dirty="0" smtClean="0">
                <a:solidFill>
                  <a:srgbClr val="C00000"/>
                </a:solidFill>
                <a:effectLst>
                  <a:outerShdw blurRad="75057" dist="38100" dir="5400000" sy="-20000" rotWithShape="0">
                    <a:prstClr val="black">
                      <a:alpha val="25000"/>
                    </a:prstClr>
                  </a:outerShdw>
                </a:effectLst>
              </a:rPr>
              <a:t>Geografia</a:t>
            </a:r>
            <a:r>
              <a:rPr lang="sk-SK" sz="2800" b="1" dirty="0">
                <a:latin typeface="Calibri" pitchFamily="34" charset="0"/>
              </a:rPr>
              <a:t> </a:t>
            </a:r>
          </a:p>
          <a:p>
            <a:endParaRPr lang="sk-SK" sz="2000" b="1" dirty="0">
              <a:latin typeface="Calibri" pitchFamily="34" charset="0"/>
            </a:endParaRPr>
          </a:p>
          <a:p>
            <a:pPr>
              <a:buFont typeface="Arial" charset="0"/>
              <a:buChar char="•"/>
            </a:pPr>
            <a:r>
              <a:rPr lang="sk-SK" sz="2000" dirty="0"/>
              <a:t> </a:t>
            </a:r>
            <a:r>
              <a:rPr lang="sk-SK" sz="2000" dirty="0">
                <a:latin typeface="Calibri" pitchFamily="34" charset="0"/>
              </a:rPr>
              <a:t>krajinná sféra</a:t>
            </a:r>
          </a:p>
          <a:p>
            <a:pPr>
              <a:buFont typeface="Arial" charset="0"/>
              <a:buChar char="•"/>
            </a:pPr>
            <a:r>
              <a:rPr lang="sk-SK" sz="2000" dirty="0"/>
              <a:t> </a:t>
            </a:r>
            <a:r>
              <a:rPr lang="sk-SK" sz="2000" dirty="0">
                <a:latin typeface="Calibri" pitchFamily="34" charset="0"/>
              </a:rPr>
              <a:t>vzťahy (najmä príčinné) </a:t>
            </a:r>
          </a:p>
          <a:p>
            <a:pPr>
              <a:buFont typeface="Arial" charset="0"/>
              <a:buChar char="•"/>
            </a:pPr>
            <a:r>
              <a:rPr lang="sk-SK" sz="2000" dirty="0"/>
              <a:t> </a:t>
            </a:r>
            <a:r>
              <a:rPr lang="sk-SK" sz="2000" dirty="0">
                <a:latin typeface="Calibri" pitchFamily="34" charset="0"/>
              </a:rPr>
              <a:t>systém prírodného prostredia (fyzicko-geografická sféra)</a:t>
            </a:r>
          </a:p>
          <a:p>
            <a:pPr>
              <a:buFont typeface="Arial" charset="0"/>
              <a:buChar char="•"/>
            </a:pPr>
            <a:r>
              <a:rPr lang="sk-SK" sz="2000" dirty="0"/>
              <a:t> </a:t>
            </a:r>
            <a:r>
              <a:rPr lang="sk-SK" sz="2000" dirty="0">
                <a:latin typeface="Calibri" pitchFamily="34" charset="0"/>
              </a:rPr>
              <a:t>a systém ľudskej spoločnosti (</a:t>
            </a:r>
            <a:r>
              <a:rPr lang="sk-SK" sz="2000" dirty="0" err="1">
                <a:latin typeface="Calibri" pitchFamily="34" charset="0"/>
              </a:rPr>
              <a:t>socio-ekonomická</a:t>
            </a:r>
            <a:r>
              <a:rPr lang="sk-SK" sz="2000" dirty="0">
                <a:latin typeface="Calibri" pitchFamily="34" charset="0"/>
              </a:rPr>
              <a:t> sféra) </a:t>
            </a:r>
          </a:p>
          <a:p>
            <a:pPr>
              <a:buFont typeface="Arial" charset="0"/>
              <a:buChar char="•"/>
            </a:pPr>
            <a:r>
              <a:rPr lang="sk-SK" sz="2000" dirty="0"/>
              <a:t> </a:t>
            </a:r>
            <a:r>
              <a:rPr lang="sk-SK" sz="2000" dirty="0">
                <a:latin typeface="Calibri" pitchFamily="34" charset="0"/>
              </a:rPr>
              <a:t>v priestore a čase.</a:t>
            </a:r>
          </a:p>
        </p:txBody>
      </p:sp>
      <p:sp>
        <p:nvSpPr>
          <p:cNvPr id="6148" name="BlokTextu 2"/>
          <p:cNvSpPr txBox="1">
            <a:spLocks noChangeArrowheads="1"/>
          </p:cNvSpPr>
          <p:nvPr/>
        </p:nvSpPr>
        <p:spPr bwMode="auto">
          <a:xfrm>
            <a:off x="598488" y="2859088"/>
            <a:ext cx="1020762" cy="369887"/>
          </a:xfrm>
          <a:prstGeom prst="rect">
            <a:avLst/>
          </a:prstGeom>
          <a:noFill/>
          <a:ln w="9525">
            <a:noFill/>
            <a:miter lim="800000"/>
            <a:headEnd/>
            <a:tailEnd/>
          </a:ln>
        </p:spPr>
        <p:txBody>
          <a:bodyPr wrap="none">
            <a:spAutoFit/>
          </a:bodyPr>
          <a:lstStyle/>
          <a:p>
            <a:r>
              <a:rPr lang="sk-SK" b="1">
                <a:latin typeface="Calibri" pitchFamily="34" charset="0"/>
              </a:rPr>
              <a:t>Krajina 1</a:t>
            </a:r>
          </a:p>
        </p:txBody>
      </p:sp>
      <p:pic>
        <p:nvPicPr>
          <p:cNvPr id="6149" name="Picture 2"/>
          <p:cNvPicPr>
            <a:picLocks noChangeAspect="1" noChangeArrowheads="1"/>
          </p:cNvPicPr>
          <p:nvPr/>
        </p:nvPicPr>
        <p:blipFill>
          <a:blip r:embed="rId3" cstate="print"/>
          <a:srcRect/>
          <a:stretch>
            <a:fillRect/>
          </a:stretch>
        </p:blipFill>
        <p:spPr bwMode="auto">
          <a:xfrm>
            <a:off x="4716463" y="3057525"/>
            <a:ext cx="3333750" cy="1890713"/>
          </a:xfrm>
          <a:prstGeom prst="rect">
            <a:avLst/>
          </a:prstGeom>
          <a:noFill/>
          <a:ln w="9525">
            <a:noFill/>
            <a:miter lim="800000"/>
            <a:headEnd/>
            <a:tailEnd/>
          </a:ln>
        </p:spPr>
      </p:pic>
      <p:sp>
        <p:nvSpPr>
          <p:cNvPr id="5" name="Šípka doprava 4"/>
          <p:cNvSpPr/>
          <p:nvPr/>
        </p:nvSpPr>
        <p:spPr>
          <a:xfrm>
            <a:off x="3644900" y="3219450"/>
            <a:ext cx="13589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9" name="Šípka doprava 18"/>
          <p:cNvSpPr/>
          <p:nvPr/>
        </p:nvSpPr>
        <p:spPr>
          <a:xfrm rot="10800000">
            <a:off x="3644900" y="3371850"/>
            <a:ext cx="13589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20" name="Šípka doprava 19"/>
          <p:cNvSpPr/>
          <p:nvPr/>
        </p:nvSpPr>
        <p:spPr>
          <a:xfrm rot="5400000">
            <a:off x="142875" y="4097338"/>
            <a:ext cx="534987" cy="46038"/>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21" name="Šípka doprava 20"/>
          <p:cNvSpPr/>
          <p:nvPr/>
        </p:nvSpPr>
        <p:spPr>
          <a:xfrm rot="16200000">
            <a:off x="295275" y="4089400"/>
            <a:ext cx="534988" cy="46038"/>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154" name="BlokTextu 21"/>
          <p:cNvSpPr txBox="1">
            <a:spLocks noChangeArrowheads="1"/>
          </p:cNvSpPr>
          <p:nvPr/>
        </p:nvSpPr>
        <p:spPr bwMode="auto">
          <a:xfrm>
            <a:off x="6934200" y="2859088"/>
            <a:ext cx="1022350" cy="369887"/>
          </a:xfrm>
          <a:prstGeom prst="rect">
            <a:avLst/>
          </a:prstGeom>
          <a:noFill/>
          <a:ln w="9525">
            <a:noFill/>
            <a:miter lim="800000"/>
            <a:headEnd/>
            <a:tailEnd/>
          </a:ln>
        </p:spPr>
        <p:txBody>
          <a:bodyPr wrap="none">
            <a:spAutoFit/>
          </a:bodyPr>
          <a:lstStyle/>
          <a:p>
            <a:r>
              <a:rPr lang="sk-SK" b="1">
                <a:latin typeface="Calibri" pitchFamily="34" charset="0"/>
              </a:rPr>
              <a:t>Krajina 2</a:t>
            </a:r>
          </a:p>
        </p:txBody>
      </p:sp>
      <p:pic>
        <p:nvPicPr>
          <p:cNvPr id="6155" name="Picture 2"/>
          <p:cNvPicPr>
            <a:picLocks noChangeAspect="1" noChangeArrowheads="1"/>
          </p:cNvPicPr>
          <p:nvPr/>
        </p:nvPicPr>
        <p:blipFill>
          <a:blip r:embed="rId4" cstate="print"/>
          <a:srcRect/>
          <a:stretch>
            <a:fillRect/>
          </a:stretch>
        </p:blipFill>
        <p:spPr bwMode="auto">
          <a:xfrm>
            <a:off x="7573963" y="0"/>
            <a:ext cx="1570037" cy="235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3419475" y="1419225"/>
            <a:ext cx="5724525" cy="3027363"/>
          </a:xfrm>
          <a:prstGeom prst="rect">
            <a:avLst/>
          </a:prstGeom>
          <a:noFill/>
          <a:ln w="9525">
            <a:noFill/>
            <a:miter lim="800000"/>
            <a:headEnd/>
            <a:tailEnd/>
          </a:ln>
          <a:effectLst/>
        </p:spPr>
      </p:pic>
      <p:pic>
        <p:nvPicPr>
          <p:cNvPr id="41987" name="Picture 2"/>
          <p:cNvPicPr>
            <a:picLocks noChangeAspect="1" noChangeArrowheads="1"/>
          </p:cNvPicPr>
          <p:nvPr/>
        </p:nvPicPr>
        <p:blipFill>
          <a:blip r:embed="rId3" cstate="print"/>
          <a:srcRect/>
          <a:stretch>
            <a:fillRect/>
          </a:stretch>
        </p:blipFill>
        <p:spPr bwMode="auto">
          <a:xfrm>
            <a:off x="161925" y="1658938"/>
            <a:ext cx="3368675" cy="2500312"/>
          </a:xfrm>
          <a:prstGeom prst="rect">
            <a:avLst/>
          </a:prstGeom>
          <a:noFill/>
          <a:ln w="9525">
            <a:noFill/>
            <a:miter lim="800000"/>
            <a:headEnd/>
            <a:tailEnd/>
          </a:ln>
          <a:effectLst/>
        </p:spPr>
      </p:pic>
      <p:sp>
        <p:nvSpPr>
          <p:cNvPr id="41988" name="Text Box 5"/>
          <p:cNvSpPr txBox="1">
            <a:spLocks noChangeArrowheads="1"/>
          </p:cNvSpPr>
          <p:nvPr/>
        </p:nvSpPr>
        <p:spPr bwMode="auto">
          <a:xfrm>
            <a:off x="395288" y="746125"/>
            <a:ext cx="4891087" cy="1200150"/>
          </a:xfrm>
          <a:prstGeom prst="rect">
            <a:avLst/>
          </a:prstGeom>
          <a:noFill/>
          <a:ln w="9525">
            <a:noFill/>
            <a:miter lim="800000"/>
            <a:headEnd/>
            <a:tailEnd/>
          </a:ln>
          <a:effectLst/>
        </p:spPr>
        <p:txBody>
          <a:bodyPr wrap="none">
            <a:spAutoFit/>
          </a:bodyPr>
          <a:lstStyle/>
          <a:p>
            <a:r>
              <a:rPr lang="sk-SK" b="1"/>
              <a:t>OLS a Geograficky vážená regresia (GWR) </a:t>
            </a:r>
          </a:p>
          <a:p>
            <a:r>
              <a:rPr lang="sk-SK"/>
              <a:t>Zrážky vs. nadmorská výška</a:t>
            </a:r>
          </a:p>
          <a:p>
            <a:endParaRPr lang="sk-SK" b="1"/>
          </a:p>
          <a:p>
            <a:endParaRPr lang="en-GB"/>
          </a:p>
        </p:txBody>
      </p:sp>
      <p:sp>
        <p:nvSpPr>
          <p:cNvPr id="41989" name="Obdĺžnik 1"/>
          <p:cNvSpPr>
            <a:spLocks noChangeArrowheads="1"/>
          </p:cNvSpPr>
          <p:nvPr/>
        </p:nvSpPr>
        <p:spPr bwMode="auto">
          <a:xfrm>
            <a:off x="357188" y="4446588"/>
            <a:ext cx="5367337" cy="307975"/>
          </a:xfrm>
          <a:prstGeom prst="rect">
            <a:avLst/>
          </a:prstGeom>
          <a:noFill/>
          <a:ln w="9525">
            <a:noFill/>
            <a:miter lim="800000"/>
            <a:headEnd/>
            <a:tailEnd/>
          </a:ln>
        </p:spPr>
        <p:txBody>
          <a:bodyPr>
            <a:spAutoFit/>
          </a:bodyPr>
          <a:lstStyle/>
          <a:p>
            <a:r>
              <a:rPr lang="sk-SK" sz="1400"/>
              <a:t>Údaje pre analýzu poskytnuté SHMÚ, © SHMÚ.</a:t>
            </a:r>
            <a:endParaRPr lang="en-GB" sz="1400"/>
          </a:p>
        </p:txBody>
      </p:sp>
      <p:sp>
        <p:nvSpPr>
          <p:cNvPr id="41990" name="Nadpis 1"/>
          <p:cNvSpPr txBox="1">
            <a:spLocks/>
          </p:cNvSpPr>
          <p:nvPr/>
        </p:nvSpPr>
        <p:spPr bwMode="auto">
          <a:xfrm>
            <a:off x="457200" y="58738"/>
            <a:ext cx="8229600" cy="857250"/>
          </a:xfrm>
          <a:prstGeom prst="rect">
            <a:avLst/>
          </a:prstGeom>
          <a:noFill/>
          <a:ln w="9525">
            <a:noFill/>
            <a:miter lim="800000"/>
            <a:headEnd/>
            <a:tailEnd/>
          </a:ln>
        </p:spPr>
        <p:txBody>
          <a:bodyPr/>
          <a:lstStyle/>
          <a:p>
            <a:pPr algn="ctr">
              <a:spcBef>
                <a:spcPct val="0"/>
              </a:spcBef>
              <a:defRPr/>
            </a:pPr>
            <a:r>
              <a:rPr lang="sk-SK" sz="3200" b="1" dirty="0" smtClean="0">
                <a:solidFill>
                  <a:srgbClr val="C00000"/>
                </a:solidFill>
                <a:effectLst>
                  <a:outerShdw blurRad="75057" dist="38100" dir="5400000" sy="-20000" rotWithShape="0">
                    <a:prstClr val="black">
                      <a:alpha val="25000"/>
                    </a:prstClr>
                  </a:outerShdw>
                </a:effectLst>
              </a:rPr>
              <a:t>Lokálny pohľad na globálne trendy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p:txBody>
          <a:bodyPr>
            <a:normAutofit/>
          </a:bodyPr>
          <a:lstStyle/>
          <a:p>
            <a:pPr>
              <a:defRPr/>
            </a:pPr>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Súčasné trendy a výzvy v GIS</a:t>
            </a:r>
          </a:p>
        </p:txBody>
      </p:sp>
      <p:sp>
        <p:nvSpPr>
          <p:cNvPr id="43011" name="Zástupný symbol obsahu 2"/>
          <p:cNvSpPr>
            <a:spLocks noGrp="1"/>
          </p:cNvSpPr>
          <p:nvPr>
            <p:ph idx="1"/>
          </p:nvPr>
        </p:nvSpPr>
        <p:spPr>
          <a:xfrm>
            <a:off x="457200" y="1200150"/>
            <a:ext cx="7859713" cy="3394075"/>
          </a:xfrm>
        </p:spPr>
        <p:txBody>
          <a:bodyPr/>
          <a:lstStyle/>
          <a:p>
            <a:pPr lvl="1" eaLnBrk="1" hangingPunct="1">
              <a:buFont typeface="Arial" charset="0"/>
              <a:buChar char="•"/>
            </a:pPr>
            <a:r>
              <a:rPr lang="sk-SK" sz="2400" smtClean="0"/>
              <a:t>revolúcia zberu priestorových údajov, vysoká vyvinutosť GIS nástrojov, </a:t>
            </a:r>
          </a:p>
          <a:p>
            <a:pPr lvl="1" eaLnBrk="1" hangingPunct="1">
              <a:buFont typeface="Arial" charset="0"/>
              <a:buChar char="•"/>
            </a:pPr>
            <a:r>
              <a:rPr lang="sk-SK" sz="2400" smtClean="0"/>
              <a:t>problém kvality a kvantity vstupných údajov, </a:t>
            </a:r>
          </a:p>
          <a:p>
            <a:pPr lvl="1" eaLnBrk="1" hangingPunct="1">
              <a:buFont typeface="Arial" charset="0"/>
              <a:buChar char="•"/>
            </a:pPr>
            <a:r>
              <a:rPr lang="sk-SK" sz="2400" smtClean="0"/>
              <a:t>dostupnosť a spracovanie širokou verejnosťou</a:t>
            </a:r>
          </a:p>
          <a:p>
            <a:pPr lvl="1" eaLnBrk="1" hangingPunct="1">
              <a:buFont typeface="Arial" charset="0"/>
              <a:buChar char="•"/>
            </a:pPr>
            <a:r>
              <a:rPr lang="sk-SK" sz="2400" smtClean="0"/>
              <a:t>bezpečnosť </a:t>
            </a:r>
          </a:p>
          <a:p>
            <a:pPr lvl="1" eaLnBrk="1" hangingPunct="1">
              <a:buFont typeface="Arial" charset="0"/>
              <a:buChar char="•"/>
            </a:pPr>
            <a:r>
              <a:rPr lang="sk-SK" sz="2400" smtClean="0"/>
              <a:t>reprezentatívnosť</a:t>
            </a:r>
          </a:p>
          <a:p>
            <a:pPr lvl="1" eaLnBrk="1" hangingPunct="1">
              <a:buFont typeface="Arial" charset="0"/>
              <a:buChar char="•"/>
            </a:pPr>
            <a:r>
              <a:rPr lang="sk-SK" sz="2400" smtClean="0"/>
              <a:t>zmena technológie, zdrojov/prístupu údajov a používateľov</a:t>
            </a:r>
          </a:p>
          <a:p>
            <a:pPr eaLnBrk="1" hangingPunct="1"/>
            <a:endParaRPr lang="sk-SK" sz="28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1042988" y="-25400"/>
            <a:ext cx="7524750" cy="5168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p:cNvSpPr>
            <a:spLocks noGrp="1"/>
          </p:cNvSpPr>
          <p:nvPr>
            <p:ph type="title"/>
          </p:nvPr>
        </p:nvSpPr>
        <p:spPr/>
        <p:txBody>
          <a:bodyPr>
            <a:normAutofit/>
          </a:bodyPr>
          <a:lstStyle/>
          <a:p>
            <a:pPr>
              <a:defRPr/>
            </a:pPr>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GIS biznis</a:t>
            </a:r>
          </a:p>
        </p:txBody>
      </p:sp>
      <p:pic>
        <p:nvPicPr>
          <p:cNvPr id="45059" name="Picture 2"/>
          <p:cNvPicPr>
            <a:picLocks noChangeAspect="1" noChangeArrowheads="1"/>
          </p:cNvPicPr>
          <p:nvPr/>
        </p:nvPicPr>
        <p:blipFill>
          <a:blip r:embed="rId2" cstate="print"/>
          <a:srcRect/>
          <a:stretch>
            <a:fillRect/>
          </a:stretch>
        </p:blipFill>
        <p:spPr bwMode="auto">
          <a:xfrm>
            <a:off x="71438" y="996950"/>
            <a:ext cx="4429125" cy="3267075"/>
          </a:xfrm>
          <a:prstGeom prst="rect">
            <a:avLst/>
          </a:prstGeom>
          <a:noFill/>
          <a:ln w="9525">
            <a:noFill/>
            <a:miter lim="800000"/>
            <a:headEnd/>
            <a:tailEnd/>
          </a:ln>
        </p:spPr>
      </p:pic>
      <p:pic>
        <p:nvPicPr>
          <p:cNvPr id="45060" name="Picture 2"/>
          <p:cNvPicPr>
            <a:picLocks noChangeAspect="1" noChangeArrowheads="1"/>
          </p:cNvPicPr>
          <p:nvPr/>
        </p:nvPicPr>
        <p:blipFill>
          <a:blip r:embed="rId3" cstate="print"/>
          <a:srcRect/>
          <a:stretch>
            <a:fillRect/>
          </a:stretch>
        </p:blipFill>
        <p:spPr bwMode="auto">
          <a:xfrm>
            <a:off x="4500563" y="1058863"/>
            <a:ext cx="4572000" cy="3200400"/>
          </a:xfrm>
          <a:prstGeom prst="rect">
            <a:avLst/>
          </a:prstGeom>
          <a:noFill/>
          <a:ln w="9525">
            <a:noFill/>
            <a:miter lim="800000"/>
            <a:headEnd/>
            <a:tailEnd/>
          </a:ln>
        </p:spPr>
      </p:pic>
      <p:sp>
        <p:nvSpPr>
          <p:cNvPr id="45061" name="Obdĺžnik 4"/>
          <p:cNvSpPr>
            <a:spLocks noChangeArrowheads="1"/>
          </p:cNvSpPr>
          <p:nvPr/>
        </p:nvSpPr>
        <p:spPr bwMode="auto">
          <a:xfrm>
            <a:off x="90488" y="4570413"/>
            <a:ext cx="8820150" cy="307975"/>
          </a:xfrm>
          <a:prstGeom prst="rect">
            <a:avLst/>
          </a:prstGeom>
          <a:noFill/>
          <a:ln w="9525">
            <a:noFill/>
            <a:miter lim="800000"/>
            <a:headEnd/>
            <a:tailEnd/>
          </a:ln>
        </p:spPr>
        <p:txBody>
          <a:bodyPr>
            <a:spAutoFit/>
          </a:bodyPr>
          <a:lstStyle/>
          <a:p>
            <a:r>
              <a:rPr lang="sk-SK" sz="1400">
                <a:latin typeface="Calibri" pitchFamily="34" charset="0"/>
              </a:rPr>
              <a:t>http://www.directionsmag.com/pressreleases/gisgeospatial-industry-worldwide-growth-slows-to-1-in-2009/119103</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3837214"/>
          </a:xfrm>
          <a:prstGeom prst="rect">
            <a:avLst/>
          </a:prstGeom>
          <a:noFill/>
          <a:ln w="9525">
            <a:noFill/>
            <a:miter lim="800000"/>
            <a:headEnd/>
            <a:tailEnd/>
          </a:ln>
        </p:spPr>
      </p:pic>
      <p:sp>
        <p:nvSpPr>
          <p:cNvPr id="6" name="Podnadpis 2"/>
          <p:cNvSpPr>
            <a:spLocks noGrp="1"/>
          </p:cNvSpPr>
          <p:nvPr>
            <p:ph type="subTitle" idx="1"/>
          </p:nvPr>
        </p:nvSpPr>
        <p:spPr>
          <a:xfrm>
            <a:off x="395536" y="2499742"/>
            <a:ext cx="8352928" cy="1008112"/>
          </a:xfrm>
          <a:solidFill>
            <a:schemeClr val="accent5">
              <a:lumMod val="20000"/>
              <a:lumOff val="80000"/>
            </a:schemeClr>
          </a:solidFill>
          <a:effectLst/>
        </p:spPr>
        <p:txBody>
          <a:bodyPr>
            <a:normAutofit fontScale="40000" lnSpcReduction="20000"/>
          </a:bodyPr>
          <a:lstStyle/>
          <a:p>
            <a:endParaRPr lang="sk-SK" sz="3100" b="1"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endParaRPr>
          </a:p>
          <a:p>
            <a:r>
              <a:rPr lang="sk-SK" sz="11200" b="1" dirty="0" smtClean="0">
                <a:solidFill>
                  <a:srgbClr val="C00000"/>
                </a:solidFill>
                <a:effectLst>
                  <a:outerShdw blurRad="38100" dist="38100" dir="2700000" algn="tl">
                    <a:srgbClr val="000000">
                      <a:alpha val="43137"/>
                    </a:srgbClr>
                  </a:outerShdw>
                </a:effectLst>
              </a:rPr>
              <a:t>Ďakujeme za pozornosť!</a:t>
            </a:r>
            <a:endParaRPr lang="sk-SK" sz="7200" dirty="0">
              <a:solidFill>
                <a:schemeClr val="accent6">
                  <a:lumMod val="50000"/>
                </a:schemeClr>
              </a:solidFill>
            </a:endParaRPr>
          </a:p>
        </p:txBody>
      </p:sp>
      <p:sp>
        <p:nvSpPr>
          <p:cNvPr id="7" name="BlokTextu 6"/>
          <p:cNvSpPr txBox="1"/>
          <p:nvPr/>
        </p:nvSpPr>
        <p:spPr>
          <a:xfrm>
            <a:off x="4355976" y="4774168"/>
            <a:ext cx="4788024" cy="369332"/>
          </a:xfrm>
          <a:prstGeom prst="rect">
            <a:avLst/>
          </a:prstGeom>
          <a:noFill/>
        </p:spPr>
        <p:txBody>
          <a:bodyPr wrap="square" rtlCol="0">
            <a:spAutoFit/>
          </a:bodyPr>
          <a:lstStyle/>
          <a:p>
            <a:r>
              <a:rPr lang="sk-SK" dirty="0" smtClean="0">
                <a:solidFill>
                  <a:schemeClr val="tx2">
                    <a:lumMod val="75000"/>
                  </a:schemeClr>
                </a:solidFill>
                <a:effectLst>
                  <a:glow rad="63500">
                    <a:schemeClr val="accent1">
                      <a:satMod val="175000"/>
                      <a:alpha val="40000"/>
                    </a:schemeClr>
                  </a:glow>
                </a:effectLst>
              </a:rPr>
              <a:t>Mgr. Michal </a:t>
            </a:r>
            <a:r>
              <a:rPr lang="sk-SK" dirty="0" err="1" smtClean="0">
                <a:solidFill>
                  <a:schemeClr val="tx2">
                    <a:lumMod val="75000"/>
                  </a:schemeClr>
                </a:solidFill>
                <a:effectLst>
                  <a:glow rad="63500">
                    <a:schemeClr val="accent1">
                      <a:satMod val="175000"/>
                      <a:alpha val="40000"/>
                    </a:schemeClr>
                  </a:glow>
                </a:effectLst>
              </a:rPr>
              <a:t>Gallay</a:t>
            </a:r>
            <a:r>
              <a:rPr lang="sk-SK" dirty="0" smtClean="0">
                <a:solidFill>
                  <a:schemeClr val="tx2">
                    <a:lumMod val="75000"/>
                  </a:schemeClr>
                </a:solidFill>
                <a:effectLst>
                  <a:glow rad="63500">
                    <a:schemeClr val="accent1">
                      <a:satMod val="175000"/>
                      <a:alpha val="40000"/>
                    </a:schemeClr>
                  </a:glow>
                </a:effectLst>
              </a:rPr>
              <a:t>, PhD., RNDr. Ján KAŇUK, PhD.</a:t>
            </a:r>
            <a:endParaRPr lang="sk-SK" dirty="0">
              <a:solidFill>
                <a:schemeClr val="tx2">
                  <a:lumMod val="75000"/>
                </a:schemeClr>
              </a:solidFill>
              <a:effectLst>
                <a:glow rad="63500">
                  <a:schemeClr val="accent1">
                    <a:satMod val="175000"/>
                    <a:alpha val="40000"/>
                  </a:schemeClr>
                </a:glow>
              </a:effectLst>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382" y="3894510"/>
            <a:ext cx="1238250" cy="123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73872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dĺžnik 1"/>
          <p:cNvSpPr>
            <a:spLocks noChangeArrowheads="1"/>
          </p:cNvSpPr>
          <p:nvPr/>
        </p:nvSpPr>
        <p:spPr bwMode="auto">
          <a:xfrm>
            <a:off x="414338" y="320675"/>
            <a:ext cx="6894512" cy="584775"/>
          </a:xfrm>
          <a:prstGeom prst="rect">
            <a:avLst/>
          </a:prstGeom>
          <a:noFill/>
          <a:ln w="9525">
            <a:noFill/>
            <a:miter lim="800000"/>
            <a:headEnd/>
            <a:tailEnd/>
          </a:ln>
        </p:spPr>
        <p:txBody>
          <a:bodyPr>
            <a:spAutoFit/>
          </a:bodyPr>
          <a:lstStyle/>
          <a:p>
            <a:r>
              <a:rPr lang="sk-SK" sz="3200" b="1" dirty="0" smtClean="0">
                <a:solidFill>
                  <a:srgbClr val="C00000"/>
                </a:solidFill>
                <a:effectLst>
                  <a:outerShdw blurRad="75057" dist="38100" dir="5400000" sy="-20000" rotWithShape="0">
                    <a:prstClr val="black">
                      <a:alpha val="25000"/>
                    </a:prstClr>
                  </a:outerShdw>
                </a:effectLst>
              </a:rPr>
              <a:t>Geografia</a:t>
            </a:r>
            <a:r>
              <a:rPr lang="sk-SK" sz="2800" b="1" dirty="0">
                <a:latin typeface="Calibri" pitchFamily="34" charset="0"/>
              </a:rPr>
              <a:t> </a:t>
            </a:r>
          </a:p>
        </p:txBody>
      </p:sp>
      <p:grpSp>
        <p:nvGrpSpPr>
          <p:cNvPr id="2" name="Group 14"/>
          <p:cNvGrpSpPr>
            <a:grpSpLocks/>
          </p:cNvGrpSpPr>
          <p:nvPr/>
        </p:nvGrpSpPr>
        <p:grpSpPr bwMode="auto">
          <a:xfrm>
            <a:off x="2411413" y="842963"/>
            <a:ext cx="4248150" cy="4105275"/>
            <a:chOff x="1519" y="531"/>
            <a:chExt cx="2385" cy="2314"/>
          </a:xfrm>
        </p:grpSpPr>
        <p:grpSp>
          <p:nvGrpSpPr>
            <p:cNvPr id="3" name="Skupina 10"/>
            <p:cNvGrpSpPr>
              <a:grpSpLocks/>
            </p:cNvGrpSpPr>
            <p:nvPr/>
          </p:nvGrpSpPr>
          <p:grpSpPr bwMode="auto">
            <a:xfrm>
              <a:off x="1519" y="531"/>
              <a:ext cx="2385" cy="2314"/>
              <a:chOff x="6156176" y="2715766"/>
              <a:chExt cx="2250524" cy="2163306"/>
            </a:xfrm>
          </p:grpSpPr>
          <p:sp>
            <p:nvSpPr>
              <p:cNvPr id="4" name="Ovál 3"/>
              <p:cNvSpPr/>
              <p:nvPr/>
            </p:nvSpPr>
            <p:spPr>
              <a:xfrm>
                <a:off x="6156176" y="2715766"/>
                <a:ext cx="1439797" cy="1440531"/>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sz="2000"/>
              </a:p>
            </p:txBody>
          </p:sp>
          <p:sp>
            <p:nvSpPr>
              <p:cNvPr id="7" name="Ovál 6"/>
              <p:cNvSpPr/>
              <p:nvPr/>
            </p:nvSpPr>
            <p:spPr>
              <a:xfrm>
                <a:off x="6156176" y="3438541"/>
                <a:ext cx="1439797" cy="1440531"/>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sz="2000"/>
              </a:p>
            </p:txBody>
          </p:sp>
          <p:sp>
            <p:nvSpPr>
              <p:cNvPr id="8" name="Ovál 7"/>
              <p:cNvSpPr/>
              <p:nvPr/>
            </p:nvSpPr>
            <p:spPr>
              <a:xfrm>
                <a:off x="6966903" y="2715766"/>
                <a:ext cx="1439797" cy="1440531"/>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sz="2000"/>
              </a:p>
            </p:txBody>
          </p:sp>
          <p:sp>
            <p:nvSpPr>
              <p:cNvPr id="9" name="Ovál 8"/>
              <p:cNvSpPr/>
              <p:nvPr/>
            </p:nvSpPr>
            <p:spPr>
              <a:xfrm>
                <a:off x="6966903" y="3436031"/>
                <a:ext cx="1439797" cy="143969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sz="2000"/>
              </a:p>
            </p:txBody>
          </p:sp>
        </p:grpSp>
        <p:sp>
          <p:nvSpPr>
            <p:cNvPr id="7173" name="BlokTextu 9"/>
            <p:cNvSpPr txBox="1">
              <a:spLocks noChangeArrowheads="1"/>
            </p:cNvSpPr>
            <p:nvPr/>
          </p:nvSpPr>
          <p:spPr bwMode="auto">
            <a:xfrm>
              <a:off x="1670" y="835"/>
              <a:ext cx="638" cy="396"/>
            </a:xfrm>
            <a:prstGeom prst="rect">
              <a:avLst/>
            </a:prstGeom>
            <a:noFill/>
            <a:ln w="9525">
              <a:noFill/>
              <a:miter lim="800000"/>
              <a:headEnd/>
              <a:tailEnd/>
            </a:ln>
          </p:spPr>
          <p:txBody>
            <a:bodyPr wrap="none">
              <a:spAutoFit/>
            </a:bodyPr>
            <a:lstStyle/>
            <a:p>
              <a:pPr algn="ctr"/>
              <a:r>
                <a:rPr lang="sk-SK" sz="2000">
                  <a:latin typeface="Calibri" pitchFamily="34" charset="0"/>
                </a:rPr>
                <a:t>Prírodné </a:t>
              </a:r>
            </a:p>
            <a:p>
              <a:pPr algn="ctr"/>
              <a:r>
                <a:rPr lang="sk-SK" sz="2000">
                  <a:latin typeface="Calibri" pitchFamily="34" charset="0"/>
                </a:rPr>
                <a:t>vedy</a:t>
              </a:r>
            </a:p>
          </p:txBody>
        </p:sp>
        <p:sp>
          <p:nvSpPr>
            <p:cNvPr id="7174" name="BlokTextu 15"/>
            <p:cNvSpPr txBox="1">
              <a:spLocks noChangeArrowheads="1"/>
            </p:cNvSpPr>
            <p:nvPr/>
          </p:nvSpPr>
          <p:spPr bwMode="auto">
            <a:xfrm>
              <a:off x="1564" y="2052"/>
              <a:ext cx="827" cy="396"/>
            </a:xfrm>
            <a:prstGeom prst="rect">
              <a:avLst/>
            </a:prstGeom>
            <a:noFill/>
            <a:ln w="9525">
              <a:noFill/>
              <a:miter lim="800000"/>
              <a:headEnd/>
              <a:tailEnd/>
            </a:ln>
          </p:spPr>
          <p:txBody>
            <a:bodyPr wrap="none">
              <a:spAutoFit/>
            </a:bodyPr>
            <a:lstStyle/>
            <a:p>
              <a:pPr algn="ctr"/>
              <a:r>
                <a:rPr lang="sk-SK" sz="2000">
                  <a:latin typeface="Calibri" pitchFamily="34" charset="0"/>
                </a:rPr>
                <a:t>Spoločenské</a:t>
              </a:r>
            </a:p>
            <a:p>
              <a:pPr algn="ctr"/>
              <a:r>
                <a:rPr lang="sk-SK" sz="2000">
                  <a:latin typeface="Calibri" pitchFamily="34" charset="0"/>
                </a:rPr>
                <a:t>vedy</a:t>
              </a:r>
            </a:p>
          </p:txBody>
        </p:sp>
        <p:sp>
          <p:nvSpPr>
            <p:cNvPr id="7175" name="BlokTextu 16"/>
            <p:cNvSpPr txBox="1">
              <a:spLocks noChangeArrowheads="1"/>
            </p:cNvSpPr>
            <p:nvPr/>
          </p:nvSpPr>
          <p:spPr bwMode="auto">
            <a:xfrm>
              <a:off x="3056" y="835"/>
              <a:ext cx="685" cy="396"/>
            </a:xfrm>
            <a:prstGeom prst="rect">
              <a:avLst/>
            </a:prstGeom>
            <a:noFill/>
            <a:ln w="9525">
              <a:noFill/>
              <a:miter lim="800000"/>
              <a:headEnd/>
              <a:tailEnd/>
            </a:ln>
          </p:spPr>
          <p:txBody>
            <a:bodyPr wrap="none">
              <a:spAutoFit/>
            </a:bodyPr>
            <a:lstStyle/>
            <a:p>
              <a:pPr algn="ctr"/>
              <a:r>
                <a:rPr lang="sk-SK" sz="2000">
                  <a:latin typeface="Calibri" pitchFamily="34" charset="0"/>
                </a:rPr>
                <a:t>Technické</a:t>
              </a:r>
            </a:p>
            <a:p>
              <a:pPr algn="ctr"/>
              <a:r>
                <a:rPr lang="sk-SK" sz="2000">
                  <a:latin typeface="Calibri" pitchFamily="34" charset="0"/>
                </a:rPr>
                <a:t>vedy</a:t>
              </a:r>
            </a:p>
          </p:txBody>
        </p:sp>
        <p:sp>
          <p:nvSpPr>
            <p:cNvPr id="7176" name="BlokTextu 17"/>
            <p:cNvSpPr txBox="1">
              <a:spLocks noChangeArrowheads="1"/>
            </p:cNvSpPr>
            <p:nvPr/>
          </p:nvSpPr>
          <p:spPr bwMode="auto">
            <a:xfrm>
              <a:off x="3023" y="2040"/>
              <a:ext cx="852" cy="395"/>
            </a:xfrm>
            <a:prstGeom prst="rect">
              <a:avLst/>
            </a:prstGeom>
            <a:noFill/>
            <a:ln w="9525">
              <a:noFill/>
              <a:miter lim="800000"/>
              <a:headEnd/>
              <a:tailEnd/>
            </a:ln>
          </p:spPr>
          <p:txBody>
            <a:bodyPr wrap="none">
              <a:spAutoFit/>
            </a:bodyPr>
            <a:lstStyle/>
            <a:p>
              <a:pPr algn="ctr"/>
              <a:r>
                <a:rPr lang="sk-SK" sz="2000">
                  <a:latin typeface="Calibri" pitchFamily="34" charset="0"/>
                </a:rPr>
                <a:t>Geometrické</a:t>
              </a:r>
            </a:p>
            <a:p>
              <a:pPr algn="ctr"/>
              <a:r>
                <a:rPr lang="sk-SK" sz="2000">
                  <a:latin typeface="Calibri" pitchFamily="34" charset="0"/>
                </a:rPr>
                <a:t>vedy</a:t>
              </a:r>
            </a:p>
          </p:txBody>
        </p:sp>
        <p:sp>
          <p:nvSpPr>
            <p:cNvPr id="7177" name="BlokTextu 11"/>
            <p:cNvSpPr txBox="1">
              <a:spLocks noChangeArrowheads="1"/>
            </p:cNvSpPr>
            <p:nvPr/>
          </p:nvSpPr>
          <p:spPr bwMode="auto">
            <a:xfrm>
              <a:off x="2577" y="1504"/>
              <a:ext cx="231" cy="292"/>
            </a:xfrm>
            <a:prstGeom prst="rect">
              <a:avLst/>
            </a:prstGeom>
            <a:noFill/>
            <a:ln w="9525">
              <a:noFill/>
              <a:miter lim="800000"/>
              <a:headEnd/>
              <a:tailEnd/>
            </a:ln>
          </p:spPr>
          <p:txBody>
            <a:bodyPr wrap="none">
              <a:spAutoFit/>
            </a:bodyPr>
            <a:lstStyle/>
            <a:p>
              <a:r>
                <a:rPr lang="sk-SK" sz="2800" b="1">
                  <a:latin typeface="Calibri" pitchFamily="34" charset="0"/>
                </a:rPr>
                <a:t>G</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3"/>
          <p:cNvSpPr>
            <a:spLocks noGrp="1"/>
          </p:cNvSpPr>
          <p:nvPr>
            <p:ph type="ctrTitle" idx="4294967295"/>
          </p:nvPr>
        </p:nvSpPr>
        <p:spPr>
          <a:xfrm>
            <a:off x="685800" y="1598613"/>
            <a:ext cx="7772400" cy="1101725"/>
          </a:xfrm>
        </p:spPr>
        <p:txBody>
          <a:bodyPr>
            <a:normAutofit/>
          </a:bodyPr>
          <a:lstStyle/>
          <a:p>
            <a:pPr marL="514350" indent="-514350" eaLnBrk="1" hangingPunct="1"/>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Geografická informácia</a:t>
            </a:r>
          </a:p>
        </p:txBody>
      </p:sp>
      <p:sp>
        <p:nvSpPr>
          <p:cNvPr id="8195" name="Podnadpis 4"/>
          <p:cNvSpPr>
            <a:spLocks noGrp="1"/>
          </p:cNvSpPr>
          <p:nvPr>
            <p:ph type="subTitle" idx="4294967295"/>
          </p:nvPr>
        </p:nvSpPr>
        <p:spPr>
          <a:xfrm>
            <a:off x="539750" y="2914650"/>
            <a:ext cx="7920038" cy="1314450"/>
          </a:xfrm>
        </p:spPr>
        <p:txBody>
          <a:bodyPr/>
          <a:lstStyle/>
          <a:p>
            <a:pPr marL="0" indent="0" algn="ctr" eaLnBrk="1" hangingPunct="1">
              <a:buFont typeface="Arial" charset="0"/>
              <a:buNone/>
            </a:pPr>
            <a:r>
              <a:rPr lang="sk-SK" smtClean="0"/>
              <a:t>Prostriedok poznávania krajiny</a:t>
            </a:r>
          </a:p>
        </p:txBody>
      </p:sp>
      <p:sp>
        <p:nvSpPr>
          <p:cNvPr id="4" name="Nadpis 1"/>
          <p:cNvSpPr txBox="1">
            <a:spLocks/>
          </p:cNvSpPr>
          <p:nvPr/>
        </p:nvSpPr>
        <p:spPr>
          <a:xfrm>
            <a:off x="0" y="4268664"/>
            <a:ext cx="3491880" cy="874836"/>
          </a:xfrm>
          <a:prstGeom prst="rect">
            <a:avLst/>
          </a:prstGeom>
          <a:effectLst>
            <a:outerShdw blurRad="152400" dist="317500" dir="5400000" sx="90000" sy="-19000" rotWithShape="0">
              <a:prstClr val="black">
                <a:alpha val="15000"/>
              </a:prstClr>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k-SK" sz="3600" b="1" dirty="0" smtClean="0">
                <a:solidFill>
                  <a:schemeClr val="accent1">
                    <a:lumMod val="20000"/>
                    <a:lumOff val="80000"/>
                  </a:schemeClr>
                </a:solidFill>
                <a:effectLst>
                  <a:glow rad="101600">
                    <a:schemeClr val="tx1">
                      <a:alpha val="40000"/>
                    </a:schemeClr>
                  </a:glow>
                </a:effectLst>
                <a:latin typeface="+mn-lt"/>
              </a:rPr>
              <a:t>GIS</a:t>
            </a:r>
            <a:r>
              <a:rPr lang="sk-SK" sz="3600" b="1" dirty="0" smtClean="0">
                <a:solidFill>
                  <a:schemeClr val="accent1">
                    <a:lumMod val="20000"/>
                    <a:lumOff val="80000"/>
                  </a:schemeClr>
                </a:solidFill>
                <a:effectLst>
                  <a:glow rad="101600">
                    <a:schemeClr val="accent1">
                      <a:satMod val="175000"/>
                      <a:alpha val="40000"/>
                    </a:schemeClr>
                  </a:glow>
                </a:effectLst>
                <a:latin typeface="Algerian" pitchFamily="82" charset="0"/>
              </a:rPr>
              <a:t> </a:t>
            </a:r>
            <a:r>
              <a:rPr lang="sk-SK" sz="1000" b="1" dirty="0" smtClean="0">
                <a:solidFill>
                  <a:schemeClr val="accent1">
                    <a:lumMod val="20000"/>
                    <a:lumOff val="80000"/>
                  </a:schemeClr>
                </a:solidFill>
                <a:effectLst>
                  <a:glow rad="63500">
                    <a:schemeClr val="tx1">
                      <a:alpha val="40000"/>
                    </a:schemeClr>
                  </a:glow>
                </a:effectLst>
                <a:latin typeface="+mn-lt"/>
                <a:cs typeface="Aharoni" pitchFamily="2" charset="-79"/>
              </a:rPr>
              <a:t>–  nástroj, technológia, veda </a:t>
            </a:r>
            <a:r>
              <a:rPr lang="sk-SK" dirty="0" smtClean="0"/>
              <a:t/>
            </a:r>
            <a:br>
              <a:rPr lang="sk-SK" dirty="0" smtClean="0"/>
            </a:br>
            <a:r>
              <a:rPr lang="sk-SK" sz="1000" dirty="0" smtClean="0">
                <a:solidFill>
                  <a:schemeClr val="tx2">
                    <a:lumMod val="75000"/>
                  </a:schemeClr>
                </a:solidFill>
                <a:effectLst>
                  <a:reflection blurRad="6350" stA="55000" endA="300" endPos="45500" dir="5400000" sy="-100000" algn="bl" rotWithShape="0"/>
                </a:effectLst>
              </a:rPr>
              <a:t>Interdisciplinárny koncept pre analýzu priestorových informácií</a:t>
            </a:r>
            <a:endParaRPr lang="sk-SK" sz="2000" dirty="0">
              <a:solidFill>
                <a:schemeClr val="tx2">
                  <a:lumMod val="75000"/>
                </a:schemeClr>
              </a:solidFill>
              <a:effectLst>
                <a:reflection blurRad="6350" stA="55000" endA="300" endPos="45500" dir="5400000" sy="-100000" algn="bl" rotWithShape="0"/>
              </a:effectLst>
            </a:endParaRPr>
          </a:p>
        </p:txBody>
      </p:sp>
      <p:sp>
        <p:nvSpPr>
          <p:cNvPr id="5" name="BlokTextu 4"/>
          <p:cNvSpPr txBox="1"/>
          <p:nvPr/>
        </p:nvSpPr>
        <p:spPr>
          <a:xfrm>
            <a:off x="6516216" y="4774168"/>
            <a:ext cx="2627784" cy="369332"/>
          </a:xfrm>
          <a:prstGeom prst="rect">
            <a:avLst/>
          </a:prstGeom>
          <a:noFill/>
        </p:spPr>
        <p:txBody>
          <a:bodyPr wrap="square" rtlCol="0">
            <a:spAutoFit/>
          </a:bodyPr>
          <a:lstStyle/>
          <a:p>
            <a:r>
              <a:rPr lang="sk-SK" dirty="0" smtClean="0">
                <a:solidFill>
                  <a:schemeClr val="tx2">
                    <a:lumMod val="75000"/>
                  </a:schemeClr>
                </a:solidFill>
                <a:effectLst>
                  <a:glow rad="63500">
                    <a:schemeClr val="accent1">
                      <a:satMod val="175000"/>
                      <a:alpha val="40000"/>
                    </a:schemeClr>
                  </a:glow>
                </a:effectLst>
              </a:rPr>
              <a:t>Michal </a:t>
            </a:r>
            <a:r>
              <a:rPr lang="sk-SK" dirty="0" err="1" smtClean="0">
                <a:solidFill>
                  <a:schemeClr val="tx2">
                    <a:lumMod val="75000"/>
                  </a:schemeClr>
                </a:solidFill>
                <a:effectLst>
                  <a:glow rad="63500">
                    <a:schemeClr val="accent1">
                      <a:satMod val="175000"/>
                      <a:alpha val="40000"/>
                    </a:schemeClr>
                  </a:glow>
                </a:effectLst>
              </a:rPr>
              <a:t>Gallay</a:t>
            </a:r>
            <a:r>
              <a:rPr lang="sk-SK" dirty="0" smtClean="0">
                <a:solidFill>
                  <a:schemeClr val="tx2">
                    <a:lumMod val="75000"/>
                  </a:schemeClr>
                </a:solidFill>
                <a:effectLst>
                  <a:glow rad="63500">
                    <a:schemeClr val="accent1">
                      <a:satMod val="175000"/>
                      <a:alpha val="40000"/>
                    </a:schemeClr>
                  </a:glow>
                </a:effectLst>
              </a:rPr>
              <a:t>, Ján </a:t>
            </a:r>
            <a:r>
              <a:rPr lang="sk-SK" dirty="0" err="1" smtClean="0">
                <a:solidFill>
                  <a:schemeClr val="tx2">
                    <a:lumMod val="75000"/>
                  </a:schemeClr>
                </a:solidFill>
                <a:effectLst>
                  <a:glow rad="63500">
                    <a:schemeClr val="accent1">
                      <a:satMod val="175000"/>
                      <a:alpha val="40000"/>
                    </a:schemeClr>
                  </a:glow>
                </a:effectLst>
              </a:rPr>
              <a:t>Kaňuk</a:t>
            </a:r>
            <a:endParaRPr lang="sk-SK" dirty="0">
              <a:solidFill>
                <a:schemeClr val="tx2">
                  <a:lumMod val="75000"/>
                </a:schemeClr>
              </a:solidFill>
              <a:effectLst>
                <a:glow rad="63500">
                  <a:schemeClr val="accent1">
                    <a:satMod val="175000"/>
                    <a:alpha val="40000"/>
                  </a:schemeClr>
                </a:glow>
              </a:effectLst>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6" y="4338340"/>
            <a:ext cx="537666" cy="537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normAutofit/>
          </a:bodyPr>
          <a:lstStyle/>
          <a:p>
            <a:pPr eaLnBrk="1" hangingPunct="1"/>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Geografická informácia</a:t>
            </a:r>
          </a:p>
        </p:txBody>
      </p:sp>
      <p:sp>
        <p:nvSpPr>
          <p:cNvPr id="9219" name="Rectangle 5"/>
          <p:cNvSpPr>
            <a:spLocks noChangeArrowheads="1"/>
          </p:cNvSpPr>
          <p:nvPr/>
        </p:nvSpPr>
        <p:spPr bwMode="auto">
          <a:xfrm>
            <a:off x="468313" y="1203325"/>
            <a:ext cx="8229600" cy="3273425"/>
          </a:xfrm>
          <a:prstGeom prst="rect">
            <a:avLst/>
          </a:prstGeom>
          <a:noFill/>
          <a:ln w="9525">
            <a:noFill/>
            <a:miter lim="800000"/>
            <a:headEnd/>
            <a:tailEnd/>
          </a:ln>
        </p:spPr>
        <p:txBody>
          <a:bodyPr/>
          <a:lstStyle/>
          <a:p>
            <a:pPr marL="342900" indent="-342900">
              <a:spcBef>
                <a:spcPct val="20000"/>
              </a:spcBef>
              <a:buFont typeface="Arial" charset="0"/>
              <a:buChar char="•"/>
            </a:pPr>
            <a:r>
              <a:rPr lang="sk-SK" sz="2000">
                <a:latin typeface="Calibri" pitchFamily="34" charset="0"/>
              </a:rPr>
              <a:t>Priestorovo priradená informácia</a:t>
            </a:r>
          </a:p>
          <a:p>
            <a:pPr marL="342900" indent="-342900">
              <a:spcBef>
                <a:spcPct val="20000"/>
              </a:spcBef>
              <a:buFont typeface="Arial" charset="0"/>
              <a:buChar char="•"/>
            </a:pPr>
            <a:r>
              <a:rPr lang="sk-SK" sz="2000">
                <a:latin typeface="Calibri" pitchFamily="34" charset="0"/>
              </a:rPr>
              <a:t>Geografický objekt (geoobjekt) – nositeľ geoinformácie</a:t>
            </a:r>
          </a:p>
          <a:p>
            <a:pPr marL="742950" lvl="1" indent="-285750">
              <a:lnSpc>
                <a:spcPct val="130000"/>
              </a:lnSpc>
              <a:spcBef>
                <a:spcPct val="20000"/>
              </a:spcBef>
              <a:buFontTx/>
              <a:buChar char="–"/>
            </a:pPr>
            <a:r>
              <a:rPr lang="sk-SK" sz="2000" b="1">
                <a:latin typeface="Calibri" pitchFamily="34" charset="0"/>
              </a:rPr>
              <a:t>Geometria</a:t>
            </a:r>
            <a:r>
              <a:rPr lang="sk-SK" sz="2000">
                <a:latin typeface="Calibri" pitchFamily="34" charset="0"/>
              </a:rPr>
              <a:t> – priestorová poloha, tvar</a:t>
            </a:r>
          </a:p>
          <a:p>
            <a:pPr marL="742950" lvl="1" indent="-285750">
              <a:lnSpc>
                <a:spcPct val="130000"/>
              </a:lnSpc>
              <a:spcBef>
                <a:spcPct val="20000"/>
              </a:spcBef>
              <a:buFontTx/>
              <a:buChar char="–"/>
            </a:pPr>
            <a:r>
              <a:rPr lang="sk-SK" sz="2000" b="1">
                <a:latin typeface="Calibri" pitchFamily="34" charset="0"/>
              </a:rPr>
              <a:t>Topológia</a:t>
            </a:r>
            <a:r>
              <a:rPr lang="sk-SK" sz="2000">
                <a:latin typeface="Calibri" pitchFamily="34" charset="0"/>
              </a:rPr>
              <a:t> – vzťah k iným geobjektom</a:t>
            </a:r>
          </a:p>
          <a:p>
            <a:pPr marL="742950" lvl="1" indent="-285750">
              <a:lnSpc>
                <a:spcPct val="130000"/>
              </a:lnSpc>
              <a:spcBef>
                <a:spcPct val="20000"/>
              </a:spcBef>
              <a:buFontTx/>
              <a:buChar char="–"/>
            </a:pPr>
            <a:r>
              <a:rPr lang="sk-SK" sz="2000" b="1">
                <a:latin typeface="Calibri" pitchFamily="34" charset="0"/>
              </a:rPr>
              <a:t>Atribút</a:t>
            </a:r>
            <a:r>
              <a:rPr lang="sk-SK" sz="2000">
                <a:latin typeface="Calibri" pitchFamily="34" charset="0"/>
              </a:rPr>
              <a:t> - téma, relevantná vlastnosť</a:t>
            </a:r>
          </a:p>
          <a:p>
            <a:pPr marL="742950" lvl="1" indent="-285750">
              <a:lnSpc>
                <a:spcPct val="130000"/>
              </a:lnSpc>
              <a:spcBef>
                <a:spcPct val="20000"/>
              </a:spcBef>
              <a:buFontTx/>
              <a:buChar char="–"/>
            </a:pPr>
            <a:r>
              <a:rPr lang="sk-SK" sz="2000" b="1">
                <a:latin typeface="Calibri" pitchFamily="34" charset="0"/>
              </a:rPr>
              <a:t>Dynamika</a:t>
            </a:r>
            <a:r>
              <a:rPr lang="sk-SK" sz="2000">
                <a:latin typeface="Calibri" pitchFamily="34" charset="0"/>
              </a:rPr>
              <a:t> – zmena v čase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4"/>
          <p:cNvSpPr>
            <a:spLocks noGrp="1"/>
          </p:cNvSpPr>
          <p:nvPr>
            <p:ph type="title"/>
          </p:nvPr>
        </p:nvSpPr>
        <p:spPr>
          <a:xfrm>
            <a:off x="457200" y="-20638"/>
            <a:ext cx="8229600" cy="857251"/>
          </a:xfrm>
        </p:spPr>
        <p:txBody>
          <a:bodyPr>
            <a:normAutofit fontScale="90000"/>
          </a:bodyPr>
          <a:lstStyle/>
          <a:p>
            <a:pPr eaLnBrk="1" hangingPunct="1"/>
            <a:r>
              <a:rPr lang="sk-SK" sz="3200" b="1" dirty="0" smtClean="0">
                <a:solidFill>
                  <a:srgbClr val="C00000"/>
                </a:solidFill>
                <a:effectLst>
                  <a:outerShdw blurRad="75057" dist="38100" dir="5400000" sy="-20000" rotWithShape="0">
                    <a:prstClr val="black">
                      <a:alpha val="25000"/>
                    </a:prstClr>
                  </a:outerShdw>
                </a:effectLst>
                <a:latin typeface="+mn-lt"/>
                <a:ea typeface="+mn-ea"/>
                <a:cs typeface="+mn-cs"/>
              </a:rPr>
              <a:t>Hľadanie zdroja cholery </a:t>
            </a:r>
            <a:r>
              <a:rPr lang="sk-SK" sz="2800" b="1" dirty="0" smtClean="0"/>
              <a:t>- Dr. </a:t>
            </a:r>
            <a:r>
              <a:rPr lang="sk-SK" sz="2800" b="1" dirty="0" err="1" smtClean="0"/>
              <a:t>John</a:t>
            </a:r>
            <a:r>
              <a:rPr lang="sk-SK" sz="2800" b="1" dirty="0" smtClean="0"/>
              <a:t> </a:t>
            </a:r>
            <a:r>
              <a:rPr lang="sk-SK" sz="2800" b="1" dirty="0" err="1" smtClean="0"/>
              <a:t>Snow</a:t>
            </a:r>
            <a:r>
              <a:rPr lang="sk-SK" sz="2800" b="1" dirty="0" smtClean="0"/>
              <a:t>, Londýn 1854 </a:t>
            </a:r>
          </a:p>
        </p:txBody>
      </p:sp>
      <p:grpSp>
        <p:nvGrpSpPr>
          <p:cNvPr id="2" name="Skupina 15"/>
          <p:cNvGrpSpPr>
            <a:grpSpLocks/>
          </p:cNvGrpSpPr>
          <p:nvPr/>
        </p:nvGrpSpPr>
        <p:grpSpPr bwMode="auto">
          <a:xfrm>
            <a:off x="323850" y="1046163"/>
            <a:ext cx="8064500" cy="3973512"/>
            <a:chOff x="179512" y="1045429"/>
            <a:chExt cx="8784976" cy="3973709"/>
          </a:xfrm>
        </p:grpSpPr>
        <p:pic>
          <p:nvPicPr>
            <p:cNvPr id="10247" name="Picture 4"/>
            <p:cNvPicPr>
              <a:picLocks noChangeAspect="1" noChangeArrowheads="1"/>
            </p:cNvPicPr>
            <p:nvPr/>
          </p:nvPicPr>
          <p:blipFill>
            <a:blip r:embed="rId2" cstate="print"/>
            <a:srcRect/>
            <a:stretch>
              <a:fillRect/>
            </a:stretch>
          </p:blipFill>
          <p:spPr bwMode="auto">
            <a:xfrm>
              <a:off x="2987824" y="1045429"/>
              <a:ext cx="5976664" cy="3973709"/>
            </a:xfrm>
            <a:prstGeom prst="rect">
              <a:avLst/>
            </a:prstGeom>
            <a:noFill/>
            <a:ln w="38100">
              <a:solidFill>
                <a:schemeClr val="tx1"/>
              </a:solidFill>
              <a:miter lim="800000"/>
              <a:headEnd/>
              <a:tailEnd/>
            </a:ln>
          </p:spPr>
        </p:pic>
        <p:pic>
          <p:nvPicPr>
            <p:cNvPr id="10248" name="Picture 2"/>
            <p:cNvPicPr>
              <a:picLocks noChangeAspect="1" noChangeArrowheads="1"/>
            </p:cNvPicPr>
            <p:nvPr/>
          </p:nvPicPr>
          <p:blipFill>
            <a:blip r:embed="rId3" cstate="print"/>
            <a:srcRect/>
            <a:stretch>
              <a:fillRect/>
            </a:stretch>
          </p:blipFill>
          <p:spPr bwMode="auto">
            <a:xfrm>
              <a:off x="179512" y="2202712"/>
              <a:ext cx="4032449" cy="2381965"/>
            </a:xfrm>
            <a:prstGeom prst="rect">
              <a:avLst/>
            </a:prstGeom>
            <a:noFill/>
            <a:ln w="38100">
              <a:solidFill>
                <a:schemeClr val="tx1"/>
              </a:solidFill>
              <a:miter lim="800000"/>
              <a:headEnd/>
              <a:tailEnd/>
            </a:ln>
          </p:spPr>
        </p:pic>
        <p:sp>
          <p:nvSpPr>
            <p:cNvPr id="7" name="Obdĺžnik 6"/>
            <p:cNvSpPr/>
            <p:nvPr/>
          </p:nvSpPr>
          <p:spPr>
            <a:xfrm>
              <a:off x="2339441" y="3166434"/>
              <a:ext cx="143534" cy="10795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8" name="Ovál 7"/>
            <p:cNvSpPr/>
            <p:nvPr/>
          </p:nvSpPr>
          <p:spPr>
            <a:xfrm>
              <a:off x="3491172" y="3220412"/>
              <a:ext cx="145263" cy="10795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9" name="Rovnoramenný trojuholník 8"/>
            <p:cNvSpPr/>
            <p:nvPr/>
          </p:nvSpPr>
          <p:spPr>
            <a:xfrm>
              <a:off x="2195906" y="3274390"/>
              <a:ext cx="216166" cy="12224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3" name="Obdĺžnik 12"/>
            <p:cNvSpPr/>
            <p:nvPr/>
          </p:nvSpPr>
          <p:spPr>
            <a:xfrm>
              <a:off x="6156063" y="3220412"/>
              <a:ext cx="143535" cy="10795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4" name="Ovál 13"/>
            <p:cNvSpPr/>
            <p:nvPr/>
          </p:nvSpPr>
          <p:spPr>
            <a:xfrm>
              <a:off x="6948094" y="3304553"/>
              <a:ext cx="143535" cy="10795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5" name="Rovnoramenný trojuholník 14"/>
            <p:cNvSpPr/>
            <p:nvPr/>
          </p:nvSpPr>
          <p:spPr>
            <a:xfrm>
              <a:off x="5996965" y="3328367"/>
              <a:ext cx="216166" cy="12224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1" name="Slza 10"/>
            <p:cNvSpPr/>
            <p:nvPr/>
          </p:nvSpPr>
          <p:spPr>
            <a:xfrm>
              <a:off x="1943425" y="3175960"/>
              <a:ext cx="107218" cy="88904"/>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9" name="Slza 18"/>
            <p:cNvSpPr/>
            <p:nvPr/>
          </p:nvSpPr>
          <p:spPr>
            <a:xfrm>
              <a:off x="5796363" y="3220412"/>
              <a:ext cx="107218" cy="87316"/>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grpSp>
      <p:sp>
        <p:nvSpPr>
          <p:cNvPr id="10244" name="Obdĺžnik 11"/>
          <p:cNvSpPr>
            <a:spLocks noChangeArrowheads="1"/>
          </p:cNvSpPr>
          <p:nvPr/>
        </p:nvSpPr>
        <p:spPr bwMode="auto">
          <a:xfrm>
            <a:off x="5172075" y="696913"/>
            <a:ext cx="3216275" cy="369887"/>
          </a:xfrm>
          <a:prstGeom prst="rect">
            <a:avLst/>
          </a:prstGeom>
          <a:noFill/>
          <a:ln w="9525">
            <a:noFill/>
            <a:miter lim="800000"/>
            <a:headEnd/>
            <a:tailEnd/>
          </a:ln>
        </p:spPr>
        <p:txBody>
          <a:bodyPr wrap="none">
            <a:spAutoFit/>
          </a:bodyPr>
          <a:lstStyle/>
          <a:p>
            <a:r>
              <a:rPr lang="sk-SK" b="1">
                <a:latin typeface="Calibri" pitchFamily="34" charset="0"/>
              </a:rPr>
              <a:t>GIS analýza gravitačného centra</a:t>
            </a:r>
          </a:p>
        </p:txBody>
      </p:sp>
      <p:sp>
        <p:nvSpPr>
          <p:cNvPr id="10245" name="Obdĺžnik 20"/>
          <p:cNvSpPr>
            <a:spLocks noChangeArrowheads="1"/>
          </p:cNvSpPr>
          <p:nvPr/>
        </p:nvSpPr>
        <p:spPr bwMode="auto">
          <a:xfrm>
            <a:off x="255588" y="1851025"/>
            <a:ext cx="1939925" cy="369888"/>
          </a:xfrm>
          <a:prstGeom prst="rect">
            <a:avLst/>
          </a:prstGeom>
          <a:noFill/>
          <a:ln w="9525">
            <a:noFill/>
            <a:miter lim="800000"/>
            <a:headEnd/>
            <a:tailEnd/>
          </a:ln>
        </p:spPr>
        <p:txBody>
          <a:bodyPr wrap="none">
            <a:spAutoFit/>
          </a:bodyPr>
          <a:lstStyle/>
          <a:p>
            <a:r>
              <a:rPr lang="sk-SK" b="1">
                <a:latin typeface="Calibri" pitchFamily="34" charset="0"/>
              </a:rPr>
              <a:t>Analýza Dr. Snowa</a:t>
            </a:r>
          </a:p>
        </p:txBody>
      </p:sp>
      <p:sp>
        <p:nvSpPr>
          <p:cNvPr id="10246" name="Obdĺžnik 5"/>
          <p:cNvSpPr>
            <a:spLocks noChangeArrowheads="1"/>
          </p:cNvSpPr>
          <p:nvPr/>
        </p:nvSpPr>
        <p:spPr bwMode="auto">
          <a:xfrm>
            <a:off x="539750" y="4732338"/>
            <a:ext cx="6696075" cy="338137"/>
          </a:xfrm>
          <a:prstGeom prst="rect">
            <a:avLst/>
          </a:prstGeom>
          <a:solidFill>
            <a:schemeClr val="bg1"/>
          </a:solidFill>
          <a:ln w="9525">
            <a:solidFill>
              <a:schemeClr val="tx1"/>
            </a:solidFill>
            <a:miter lim="800000"/>
            <a:headEnd/>
            <a:tailEnd/>
          </a:ln>
        </p:spPr>
        <p:txBody>
          <a:bodyPr>
            <a:spAutoFit/>
          </a:bodyPr>
          <a:lstStyle/>
          <a:p>
            <a:r>
              <a:rPr lang="en-US" sz="1600">
                <a:latin typeface="Calibri" pitchFamily="34" charset="0"/>
              </a:rPr>
              <a:t>Grinderud</a:t>
            </a:r>
            <a:r>
              <a:rPr lang="sk-SK" sz="1600">
                <a:latin typeface="Calibri" pitchFamily="34" charset="0"/>
              </a:rPr>
              <a:t> et al. (2009): </a:t>
            </a:r>
            <a:r>
              <a:rPr lang="en-US" sz="1600" b="1">
                <a:latin typeface="Calibri" pitchFamily="34" charset="0"/>
              </a:rPr>
              <a:t>GIS: the geographic language of our age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txBox="1">
            <a:spLocks noChangeArrowheads="1"/>
          </p:cNvSpPr>
          <p:nvPr/>
        </p:nvSpPr>
        <p:spPr bwMode="auto">
          <a:xfrm>
            <a:off x="457200" y="206375"/>
            <a:ext cx="8229600" cy="58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sk-SK" sz="3200" b="1" dirty="0" smtClean="0">
                <a:solidFill>
                  <a:srgbClr val="C00000"/>
                </a:solidFill>
                <a:effectLst>
                  <a:outerShdw blurRad="75057" dist="38100" dir="5400000" sy="-20000" rotWithShape="0">
                    <a:prstClr val="black">
                      <a:alpha val="25000"/>
                    </a:prstClr>
                  </a:outerShdw>
                </a:effectLst>
                <a:latin typeface="+mn-lt"/>
              </a:rPr>
              <a:t>Geografické informácie</a:t>
            </a:r>
          </a:p>
        </p:txBody>
      </p:sp>
      <p:sp>
        <p:nvSpPr>
          <p:cNvPr id="38915" name="Text Box 48"/>
          <p:cNvSpPr txBox="1">
            <a:spLocks noChangeArrowheads="1"/>
          </p:cNvSpPr>
          <p:nvPr/>
        </p:nvSpPr>
        <p:spPr bwMode="auto">
          <a:xfrm>
            <a:off x="366713" y="1058863"/>
            <a:ext cx="8002587" cy="363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sk-SK" sz="2000" dirty="0" smtClean="0">
                <a:latin typeface="+mj-lt"/>
              </a:rPr>
              <a:t>satelitné záznamy</a:t>
            </a:r>
          </a:p>
          <a:p>
            <a:pPr eaLnBrk="1" hangingPunct="1">
              <a:spcBef>
                <a:spcPct val="50000"/>
              </a:spcBef>
              <a:defRPr/>
            </a:pPr>
            <a:r>
              <a:rPr lang="sk-SK" sz="2000" dirty="0" smtClean="0">
                <a:latin typeface="+mj-lt"/>
              </a:rPr>
              <a:t>letecké snímky </a:t>
            </a:r>
          </a:p>
          <a:p>
            <a:pPr eaLnBrk="1" hangingPunct="1">
              <a:spcBef>
                <a:spcPct val="50000"/>
              </a:spcBef>
              <a:defRPr/>
            </a:pPr>
            <a:r>
              <a:rPr lang="sk-SK" sz="2000" dirty="0" smtClean="0">
                <a:latin typeface="+mj-lt"/>
              </a:rPr>
              <a:t>údaje o obyvateľstve</a:t>
            </a:r>
          </a:p>
          <a:p>
            <a:pPr eaLnBrk="1" hangingPunct="1">
              <a:spcBef>
                <a:spcPct val="50000"/>
              </a:spcBef>
              <a:defRPr/>
            </a:pPr>
            <a:r>
              <a:rPr lang="sk-SK" sz="2000" dirty="0" smtClean="0">
                <a:latin typeface="+mj-lt"/>
              </a:rPr>
              <a:t>ekonomické ukazovatele</a:t>
            </a:r>
          </a:p>
          <a:p>
            <a:pPr eaLnBrk="1" hangingPunct="1">
              <a:spcBef>
                <a:spcPct val="50000"/>
              </a:spcBef>
              <a:defRPr/>
            </a:pPr>
            <a:r>
              <a:rPr lang="sk-SK" sz="2000" dirty="0" smtClean="0">
                <a:latin typeface="+mj-lt"/>
              </a:rPr>
              <a:t>pozemné merania</a:t>
            </a:r>
          </a:p>
          <a:p>
            <a:pPr eaLnBrk="1" hangingPunct="1">
              <a:spcBef>
                <a:spcPct val="50000"/>
              </a:spcBef>
              <a:defRPr/>
            </a:pPr>
            <a:r>
              <a:rPr lang="sk-SK" sz="2000" dirty="0" smtClean="0">
                <a:latin typeface="+mj-lt"/>
              </a:rPr>
              <a:t>mapy </a:t>
            </a:r>
          </a:p>
          <a:p>
            <a:pPr eaLnBrk="1" hangingPunct="1">
              <a:spcBef>
                <a:spcPct val="50000"/>
              </a:spcBef>
              <a:defRPr/>
            </a:pPr>
            <a:r>
              <a:rPr lang="sk-SK" sz="2000" dirty="0" smtClean="0">
                <a:latin typeface="+mj-lt"/>
              </a:rPr>
              <a:t>historické záznamy </a:t>
            </a:r>
          </a:p>
          <a:p>
            <a:pPr eaLnBrk="1" hangingPunct="1">
              <a:spcBef>
                <a:spcPct val="50000"/>
              </a:spcBef>
              <a:defRPr/>
            </a:pPr>
            <a:r>
              <a:rPr lang="sk-SK" sz="2000" dirty="0" smtClean="0">
                <a:latin typeface="+mj-lt"/>
              </a:rPr>
              <a:t>projektová dokumentácia sietí a budov</a:t>
            </a:r>
          </a:p>
        </p:txBody>
      </p:sp>
      <p:sp>
        <p:nvSpPr>
          <p:cNvPr id="11268" name="Obdĺžnik 1"/>
          <p:cNvSpPr>
            <a:spLocks noChangeArrowheads="1"/>
          </p:cNvSpPr>
          <p:nvPr/>
        </p:nvSpPr>
        <p:spPr bwMode="auto">
          <a:xfrm>
            <a:off x="5256213" y="1131888"/>
            <a:ext cx="4572000" cy="3478212"/>
          </a:xfrm>
          <a:prstGeom prst="rect">
            <a:avLst/>
          </a:prstGeom>
          <a:noFill/>
          <a:ln w="9525">
            <a:noFill/>
            <a:miter lim="800000"/>
            <a:headEnd/>
            <a:tailEnd/>
          </a:ln>
        </p:spPr>
        <p:txBody>
          <a:bodyPr>
            <a:spAutoFit/>
          </a:bodyPr>
          <a:lstStyle/>
          <a:p>
            <a:pPr>
              <a:spcBef>
                <a:spcPct val="50000"/>
              </a:spcBef>
            </a:pPr>
            <a:r>
              <a:rPr lang="sk-SK" sz="2000">
                <a:latin typeface="Calibri" pitchFamily="34" charset="0"/>
              </a:rPr>
              <a:t>správy z výskumu 	</a:t>
            </a:r>
          </a:p>
          <a:p>
            <a:pPr>
              <a:spcBef>
                <a:spcPct val="50000"/>
              </a:spcBef>
            </a:pPr>
            <a:r>
              <a:rPr lang="sk-SK" sz="2000">
                <a:latin typeface="Calibri" pitchFamily="34" charset="0"/>
              </a:rPr>
              <a:t>vlastnícke vzťahy</a:t>
            </a:r>
          </a:p>
          <a:p>
            <a:pPr>
              <a:spcBef>
                <a:spcPct val="50000"/>
              </a:spcBef>
            </a:pPr>
            <a:r>
              <a:rPr lang="sk-SK" sz="2000">
                <a:latin typeface="Calibri" pitchFamily="34" charset="0"/>
              </a:rPr>
              <a:t>administratívne údaje</a:t>
            </a:r>
          </a:p>
          <a:p>
            <a:pPr>
              <a:spcBef>
                <a:spcPct val="50000"/>
              </a:spcBef>
            </a:pPr>
            <a:r>
              <a:rPr lang="sk-SK" sz="2000">
                <a:latin typeface="Calibri" pitchFamily="34" charset="0"/>
              </a:rPr>
              <a:t>využitie zeme</a:t>
            </a:r>
          </a:p>
          <a:p>
            <a:pPr>
              <a:spcBef>
                <a:spcPct val="50000"/>
              </a:spcBef>
            </a:pPr>
            <a:r>
              <a:rPr lang="sk-SK" sz="2000">
                <a:latin typeface="Calibri" pitchFamily="34" charset="0"/>
              </a:rPr>
              <a:t>zdravotné záznamy</a:t>
            </a:r>
          </a:p>
          <a:p>
            <a:pPr>
              <a:spcBef>
                <a:spcPct val="50000"/>
              </a:spcBef>
            </a:pPr>
            <a:r>
              <a:rPr lang="sk-SK" sz="2000">
                <a:latin typeface="Calibri" pitchFamily="34" charset="0"/>
              </a:rPr>
              <a:t>záznamy o bytovej a technickej infraštruktúre</a:t>
            </a:r>
          </a:p>
          <a:p>
            <a:pPr>
              <a:spcBef>
                <a:spcPct val="50000"/>
              </a:spcBef>
            </a:pPr>
            <a:r>
              <a:rPr lang="sk-SK" sz="2000">
                <a:latin typeface="Calibri" pitchFamily="34" charset="0"/>
              </a:rPr>
              <a:t>evidencia kriminality</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1008</Words>
  <Application>Microsoft Office PowerPoint</Application>
  <PresentationFormat>Prezentácia na obrazovke (16:9)</PresentationFormat>
  <Paragraphs>324</Paragraphs>
  <Slides>44</Slides>
  <Notes>7</Notes>
  <HiddenSlides>0</HiddenSlides>
  <MMClips>0</MMClips>
  <ScaleCrop>false</ScaleCrop>
  <HeadingPairs>
    <vt:vector size="6" baseType="variant">
      <vt:variant>
        <vt:lpstr>Motív</vt:lpstr>
      </vt:variant>
      <vt:variant>
        <vt:i4>1</vt:i4>
      </vt:variant>
      <vt:variant>
        <vt:lpstr>Vložené servery OLE</vt:lpstr>
      </vt:variant>
      <vt:variant>
        <vt:i4>1</vt:i4>
      </vt:variant>
      <vt:variant>
        <vt:lpstr>Nadpisy snímok</vt:lpstr>
      </vt:variant>
      <vt:variant>
        <vt:i4>44</vt:i4>
      </vt:variant>
    </vt:vector>
  </HeadingPairs>
  <TitlesOfParts>
    <vt:vector size="46" baseType="lpstr">
      <vt:lpstr>Motív Office</vt:lpstr>
      <vt:lpstr>CorelDRAW</vt:lpstr>
      <vt:lpstr>Snímka 1</vt:lpstr>
      <vt:lpstr>Snímka 2</vt:lpstr>
      <vt:lpstr>Základné pojmy</vt:lpstr>
      <vt:lpstr>Snímka 4</vt:lpstr>
      <vt:lpstr>Snímka 5</vt:lpstr>
      <vt:lpstr>Geografická informácia</vt:lpstr>
      <vt:lpstr>Geografická informácia</vt:lpstr>
      <vt:lpstr>Hľadanie zdroja cholery - Dr. John Snow, Londýn 1854 </vt:lpstr>
      <vt:lpstr>Snímka 9</vt:lpstr>
      <vt:lpstr>Geografická informácia</vt:lpstr>
      <vt:lpstr>GIS ako nástroj</vt:lpstr>
      <vt:lpstr>GIS ako technológia</vt:lpstr>
      <vt:lpstr>GIS ako technológia</vt:lpstr>
      <vt:lpstr>Snímka 14</vt:lpstr>
      <vt:lpstr>Vývoj a využitie GIS</vt:lpstr>
      <vt:lpstr>Historický vývoj GIS</vt:lpstr>
      <vt:lpstr>Historický vývoj GIS</vt:lpstr>
      <vt:lpstr>GIS softvér</vt:lpstr>
      <vt:lpstr>Využitie GIS</vt:lpstr>
      <vt:lpstr>GIS technológia</vt:lpstr>
      <vt:lpstr>Snímka 21</vt:lpstr>
      <vt:lpstr>Topológia</vt:lpstr>
      <vt:lpstr>Snímka 23</vt:lpstr>
      <vt:lpstr>Snímka 24</vt:lpstr>
      <vt:lpstr>Snímka 25</vt:lpstr>
      <vt:lpstr>Základné operácie v GIS</vt:lpstr>
      <vt:lpstr>Priestorové analýzy</vt:lpstr>
      <vt:lpstr>Priestorové analýzy</vt:lpstr>
      <vt:lpstr>Priestorové analýzy</vt:lpstr>
      <vt:lpstr>Príkladová štúdia v GIS</vt:lpstr>
      <vt:lpstr>Príkladová štúdia v GIS</vt:lpstr>
      <vt:lpstr>GIS v praxi</vt:lpstr>
      <vt:lpstr>Laboratórium GIS na ÚGE (od 2004)</vt:lpstr>
      <vt:lpstr>WebGIS Distribúcia slnečného žiarenia pre montáž fotovoltaických článkov</vt:lpstr>
      <vt:lpstr>Katastrálny portál</vt:lpstr>
      <vt:lpstr>Snímka 36</vt:lpstr>
      <vt:lpstr>Snímka 37</vt:lpstr>
      <vt:lpstr>Zhrnutie</vt:lpstr>
      <vt:lpstr>Cieľ prednášky</vt:lpstr>
      <vt:lpstr>Snímka 40</vt:lpstr>
      <vt:lpstr>Súčasné trendy a výzvy v GIS</vt:lpstr>
      <vt:lpstr>Snímka 42</vt:lpstr>
      <vt:lpstr>GIS biznis</vt:lpstr>
      <vt:lpstr>Snímka 44</vt:lpstr>
    </vt:vector>
  </TitlesOfParts>
  <Company>UPJS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Kanok</dc:creator>
  <cp:lastModifiedBy>kanuk</cp:lastModifiedBy>
  <cp:revision>10</cp:revision>
  <dcterms:created xsi:type="dcterms:W3CDTF">2011-12-06T12:19:27Z</dcterms:created>
  <dcterms:modified xsi:type="dcterms:W3CDTF">2011-12-07T11:54:14Z</dcterms:modified>
</cp:coreProperties>
</file>