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7" r:id="rId12"/>
    <p:sldId id="265" r:id="rId13"/>
    <p:sldId id="266" r:id="rId14"/>
    <p:sldId id="268" r:id="rId15"/>
    <p:sldId id="270" r:id="rId16"/>
  </p:sldIdLst>
  <p:sldSz cx="9144000" cy="6858000" type="screen4x3"/>
  <p:notesSz cx="6858000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4323C0-011A-4C7A-B85D-020165EF5D50}" type="datetimeFigureOut">
              <a:rPr lang="sk-SK" smtClean="0"/>
              <a:pPr/>
              <a:t>4.12.2017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388E57-89E5-4FF0-A9A2-DF168FC3493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4/576/2016070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4/576/2016070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2996952"/>
            <a:ext cx="6172200" cy="2470426"/>
          </a:xfrm>
        </p:spPr>
        <p:txBody>
          <a:bodyPr>
            <a:noAutofit/>
          </a:bodyPr>
          <a:lstStyle/>
          <a:p>
            <a:r>
              <a:rPr lang="sk-SK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zodpovednosť za škodu spôsobenú pri poskytovaní zdravotnej starostlivosti</a:t>
            </a:r>
            <a:endParaRPr lang="sk-SK" sz="3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719064"/>
          </a:xfrm>
        </p:spPr>
        <p:txBody>
          <a:bodyPr>
            <a:normAutofit fontScale="90000"/>
          </a:bodyPr>
          <a:lstStyle/>
          <a:p>
            <a:r>
              <a:rPr lang="sk-SK" sz="3200" b="1" dirty="0" smtClean="0">
                <a:solidFill>
                  <a:schemeClr val="tx1"/>
                </a:solidFill>
              </a:rPr>
              <a:t>Prípady osobitnej zodpovednosti podľa Zákona o zdravotnej starostlivosti- biomedicínsky výskum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7467600" cy="4104456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smtClean="0"/>
              <a:t>§ 27 ods. 1</a:t>
            </a:r>
          </a:p>
          <a:p>
            <a:pPr>
              <a:buNone/>
            </a:pPr>
            <a:r>
              <a:rPr lang="sk-SK" b="1" dirty="0" smtClean="0"/>
              <a:t>	</a:t>
            </a:r>
            <a:r>
              <a:rPr lang="sk-SK" i="1" dirty="0" smtClean="0"/>
              <a:t>Podmienkou účasti na biomedicínskom výskume je písomný informovaný súhlas po predchádzajúcom poučení. Takýto informovaný súhlas musí obsahovať dátum jeho udelenia a podpis budúceho účastníka biomedicínskeho výskumu alebo jeho zákonného zástupcu.</a:t>
            </a:r>
          </a:p>
          <a:p>
            <a:r>
              <a:rPr lang="sk-SK" b="1" dirty="0" smtClean="0"/>
              <a:t>§ 27 ods. 2 písm. h)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i="1" dirty="0" smtClean="0"/>
              <a:t>Poučenie predchádzajúce informovanému súhlasu sa musí poskytnúť spôsobom ustanoveným v </a:t>
            </a:r>
            <a:r>
              <a:rPr lang="sk-SK" b="1" i="1" dirty="0" smtClean="0">
                <a:hlinkClick r:id="rId2" tooltip="Odkaz na predpis alebo ustanovenie"/>
              </a:rPr>
              <a:t>§ 6 ods. 2</a:t>
            </a:r>
            <a:r>
              <a:rPr lang="sk-SK" i="1" dirty="0" smtClean="0"/>
              <a:t> a musí zahŕňať informácie o opatreniach na zabezpečenie primeranej kompenzácie v prípade poškodenia zdravia účastníka výskumu v súvislosti s jeho účasťou na tomto výskume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Správne poskytovaná zdravotná starostlivosť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b="1" dirty="0" err="1" smtClean="0"/>
              <a:t>Lege</a:t>
            </a:r>
            <a:r>
              <a:rPr lang="sk-SK" b="1" dirty="0" smtClean="0"/>
              <a:t> </a:t>
            </a:r>
            <a:r>
              <a:rPr lang="sk-SK" b="1" dirty="0" err="1" smtClean="0"/>
              <a:t>artis</a:t>
            </a:r>
            <a:r>
              <a:rPr lang="sk-SK" b="1" dirty="0" smtClean="0"/>
              <a:t>- </a:t>
            </a:r>
            <a:r>
              <a:rPr lang="sk-SK" dirty="0" smtClean="0"/>
              <a:t>správne poskytovaná zdravotná starostlivosť v súlade so súčasným stavom lekárskej vedy + * po udelení informovaného súhlasu</a:t>
            </a:r>
          </a:p>
          <a:p>
            <a:endParaRPr lang="sk-SK" dirty="0" smtClean="0"/>
          </a:p>
          <a:p>
            <a:r>
              <a:rPr lang="sk-SK" b="1" dirty="0" smtClean="0"/>
              <a:t>Non </a:t>
            </a:r>
            <a:r>
              <a:rPr lang="sk-SK" b="1" dirty="0" err="1" smtClean="0"/>
              <a:t>lege</a:t>
            </a:r>
            <a:r>
              <a:rPr lang="sk-SK" b="1" dirty="0" smtClean="0"/>
              <a:t> </a:t>
            </a:r>
            <a:r>
              <a:rPr lang="sk-SK" b="1" dirty="0" err="1" smtClean="0"/>
              <a:t>artis</a:t>
            </a:r>
            <a:r>
              <a:rPr lang="sk-SK" b="1" dirty="0" smtClean="0"/>
              <a:t>- </a:t>
            </a:r>
            <a:r>
              <a:rPr lang="sk-SK" dirty="0" smtClean="0"/>
              <a:t>nesprávne poskytnutá zdravotná starostlivosť alebo v rozpore so súčasnými poznatkami lekárskej vedy</a:t>
            </a:r>
          </a:p>
          <a:p>
            <a:endParaRPr lang="sk-SK" dirty="0" smtClean="0"/>
          </a:p>
          <a:p>
            <a:r>
              <a:rPr lang="sk-SK" b="1" dirty="0" err="1" smtClean="0"/>
              <a:t>Vitium</a:t>
            </a:r>
            <a:r>
              <a:rPr lang="sk-SK" b="1" dirty="0" smtClean="0"/>
              <a:t> </a:t>
            </a:r>
            <a:r>
              <a:rPr lang="sk-SK" b="1" dirty="0" err="1" smtClean="0"/>
              <a:t>artis</a:t>
            </a:r>
            <a:r>
              <a:rPr lang="sk-SK" b="1" dirty="0" smtClean="0"/>
              <a:t>- </a:t>
            </a:r>
            <a:r>
              <a:rPr lang="sk-SK" dirty="0" smtClean="0"/>
              <a:t>tzv. pochybenie v lekárskom umení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Zákon č. 576/2004 Z. z. o zdravotnej starostlivosti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b="1" dirty="0" smtClean="0"/>
              <a:t>§ 4 ods. 1</a:t>
            </a:r>
          </a:p>
          <a:p>
            <a:pPr algn="just">
              <a:buNone/>
            </a:pPr>
            <a:r>
              <a:rPr lang="sk-SK" i="1" dirty="0" smtClean="0"/>
              <a:t>	Zdravotnú starostlivosť a služby súvisiace s poskytovaním zdravotnej starostlivosti </a:t>
            </a:r>
            <a:r>
              <a:rPr lang="sk-SK" i="1" u="sng" dirty="0" smtClean="0"/>
              <a:t>poskytuje poskytovateľ a zdravotnícki pracovníci za podmienok ustanovených osobitným predpisom</a:t>
            </a:r>
            <a:r>
              <a:rPr lang="sk-SK" i="1" dirty="0" smtClean="0"/>
              <a:t>.</a:t>
            </a:r>
            <a:r>
              <a:rPr lang="sk-SK" b="1" i="1" baseline="30000" dirty="0" smtClean="0"/>
              <a:t> </a:t>
            </a:r>
            <a:endParaRPr lang="sk-SK" i="1" dirty="0" smtClean="0"/>
          </a:p>
          <a:p>
            <a:pPr algn="just"/>
            <a:r>
              <a:rPr lang="sk-SK" b="1" dirty="0" smtClean="0"/>
              <a:t>§ 4 ods. 3</a:t>
            </a:r>
          </a:p>
          <a:p>
            <a:pPr algn="just">
              <a:buNone/>
            </a:pPr>
            <a:r>
              <a:rPr lang="sk-SK" i="1" dirty="0" smtClean="0"/>
              <a:t>	</a:t>
            </a:r>
            <a:r>
              <a:rPr lang="sk-SK" i="1" u="sng" dirty="0" smtClean="0"/>
              <a:t>Poskytovateľ je povinný poskytovať zdravotnú starostlivosť správne</a:t>
            </a:r>
            <a:r>
              <a:rPr lang="sk-SK" i="1" dirty="0" smtClean="0"/>
              <a:t>. Zdravotná starostlivosť je poskytnutá správne, ak sa vykonajú všetky zdravotné výkony na správne určenie choroby so zabezpečením včasnej a účinnej liečby s cieľom uzdravenia osoby alebo zlepšenia stavu osoby pri zohľadnení súčasných poznatkov lekárskej vedy.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426170"/>
          </a:xfrm>
        </p:spPr>
        <p:txBody>
          <a:bodyPr>
            <a:noAutofit/>
          </a:bodyPr>
          <a:lstStyle/>
          <a:p>
            <a:pPr algn="ctr"/>
            <a:r>
              <a:rPr lang="sk-SK" sz="2100" b="1" dirty="0" smtClean="0">
                <a:solidFill>
                  <a:schemeClr val="tx1"/>
                </a:solidFill>
              </a:rPr>
              <a:t>Poučenie a informovaný súhlas ako predpoklad správne poskytnutej zdrav. starostlivosti</a:t>
            </a:r>
            <a:br>
              <a:rPr lang="sk-SK" sz="2100" b="1" dirty="0" smtClean="0">
                <a:solidFill>
                  <a:schemeClr val="tx1"/>
                </a:solidFill>
              </a:rPr>
            </a:br>
            <a:r>
              <a:rPr lang="sk-SK" sz="2100" b="1" dirty="0" smtClean="0">
                <a:solidFill>
                  <a:schemeClr val="tx1"/>
                </a:solidFill>
              </a:rPr>
              <a:t>§ 6 a </a:t>
            </a:r>
            <a:r>
              <a:rPr lang="sk-SK" sz="2100" b="1" dirty="0" err="1" smtClean="0">
                <a:solidFill>
                  <a:schemeClr val="tx1"/>
                </a:solidFill>
              </a:rPr>
              <a:t>nasl</a:t>
            </a:r>
            <a:r>
              <a:rPr lang="sk-SK" sz="2100" b="1" dirty="0" smtClean="0">
                <a:solidFill>
                  <a:schemeClr val="tx1"/>
                </a:solidFill>
              </a:rPr>
              <a:t>. zákona č. 576/2004 Z. z. o zdravotnej starostlivosti</a:t>
            </a:r>
            <a:endParaRPr lang="sk-SK" sz="21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41970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dirty="0" smtClean="0"/>
              <a:t>§ 6 ods. 1</a:t>
            </a:r>
          </a:p>
          <a:p>
            <a:pPr marL="0" indent="0" algn="just">
              <a:buNone/>
            </a:pPr>
            <a:r>
              <a:rPr lang="sk-SK" i="1" dirty="0" smtClean="0"/>
              <a:t>Ošetrujúci zdravotnícky pracovník </a:t>
            </a:r>
            <a:r>
              <a:rPr lang="sk-SK" i="1" u="sng" dirty="0" smtClean="0"/>
              <a:t>je povinný informovať o účele, povahe, následkoch a rizikách poskytnutia zdravotnej starostlivosti, o možnostiach voľby navrhovaných postupov a rizikách </a:t>
            </a:r>
            <a:r>
              <a:rPr lang="sk-SK" i="1" dirty="0" smtClean="0"/>
              <a:t>odmietnutia poskytnutia zdravotnej starostlivosti (ďalej len „poskytnúť poučenie“), ak tento zákon neustanovuje inak (</a:t>
            </a:r>
            <a:r>
              <a:rPr lang="sk-SK" b="1" i="1" dirty="0" smtClean="0">
                <a:hlinkClick r:id="rId2" tooltip="Odkaz na predpis alebo ustanovenie"/>
              </a:rPr>
              <a:t>§ 6a</a:t>
            </a:r>
            <a:r>
              <a:rPr lang="sk-SK" i="1" dirty="0" smtClean="0"/>
              <a:t>)</a:t>
            </a:r>
          </a:p>
          <a:p>
            <a:pPr marL="0" indent="0" algn="just">
              <a:buNone/>
            </a:pPr>
            <a:endParaRPr lang="sk-SK" i="1" dirty="0" smtClean="0"/>
          </a:p>
          <a:p>
            <a:pPr algn="just"/>
            <a:r>
              <a:rPr lang="sk-SK" dirty="0" smtClean="0"/>
              <a:t>§ 6 ods. 4</a:t>
            </a:r>
          </a:p>
          <a:p>
            <a:pPr marL="0" indent="0" algn="just">
              <a:buNone/>
            </a:pPr>
            <a:r>
              <a:rPr lang="sk-SK" i="1" u="sng" dirty="0" smtClean="0"/>
              <a:t>Informovaný súhlas je preukázateľný súhlas s poskytnutím zdravotnej starostlivosti, ktorému predchádzalo poučenie podľa tohto zákona</a:t>
            </a:r>
            <a:r>
              <a:rPr lang="sk-SK" i="1" dirty="0" smtClean="0"/>
              <a:t>. Informovaný súhlas je aj taký preukázateľný súhlas s poskytnutím zdravotnej starostlivosti, ktorému predchádzalo odmietnutie poučenia, ak v tomto zákone nie je ustanovené inak.</a:t>
            </a:r>
            <a:endParaRPr lang="sk-SK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1"/>
                </a:solidFill>
              </a:rPr>
              <a:t/>
            </a:r>
            <a:br>
              <a:rPr lang="sk-SK" b="1" dirty="0" smtClean="0">
                <a:solidFill>
                  <a:schemeClr val="tx1"/>
                </a:solidFill>
              </a:rPr>
            </a:br>
            <a:r>
              <a:rPr lang="sk-SK" b="1" dirty="0" smtClean="0">
                <a:solidFill>
                  <a:schemeClr val="tx1"/>
                </a:solidFill>
              </a:rPr>
              <a:t/>
            </a:r>
            <a:br>
              <a:rPr lang="sk-SK" b="1" dirty="0" smtClean="0">
                <a:solidFill>
                  <a:schemeClr val="tx1"/>
                </a:solidFill>
              </a:rPr>
            </a:br>
            <a:r>
              <a:rPr lang="sk-SK" b="1" dirty="0" smtClean="0">
                <a:solidFill>
                  <a:schemeClr val="tx1"/>
                </a:solidFill>
              </a:rPr>
              <a:t/>
            </a:r>
            <a:br>
              <a:rPr lang="sk-SK" b="1" dirty="0" smtClean="0">
                <a:solidFill>
                  <a:schemeClr val="tx1"/>
                </a:solidFill>
              </a:rPr>
            </a:br>
            <a:r>
              <a:rPr lang="sk-SK" b="1" dirty="0" smtClean="0">
                <a:solidFill>
                  <a:schemeClr val="tx1"/>
                </a:solidFill>
              </a:rPr>
              <a:t>Kauza Šimon Buch, 9 Co/330/2012 KS Nitra</a:t>
            </a:r>
            <a:r>
              <a:rPr lang="sk-SK" dirty="0" smtClean="0">
                <a:solidFill>
                  <a:schemeClr val="tx1"/>
                </a:solidFill>
              </a:rPr>
              <a:t/>
            </a:r>
            <a:br>
              <a:rPr lang="sk-SK" dirty="0" smtClean="0">
                <a:solidFill>
                  <a:schemeClr val="tx1"/>
                </a:solidFill>
              </a:rPr>
            </a:b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66700" indent="-266700" algn="just">
              <a:buNone/>
            </a:pPr>
            <a:r>
              <a:rPr lang="sk-SK" dirty="0" smtClean="0"/>
              <a:t>-	spor medzi pacientom a poskytovateľom zdravotnej starostlivosti </a:t>
            </a:r>
          </a:p>
          <a:p>
            <a:pPr algn="just">
              <a:buNone/>
            </a:pPr>
            <a:r>
              <a:rPr lang="sk-SK" dirty="0" smtClean="0"/>
              <a:t>- postupom </a:t>
            </a:r>
            <a:r>
              <a:rPr lang="sk-SK" i="1" dirty="0" smtClean="0"/>
              <a:t>non </a:t>
            </a:r>
            <a:r>
              <a:rPr lang="sk-SK" i="1" dirty="0" err="1" smtClean="0"/>
              <a:t>lege</a:t>
            </a:r>
            <a:r>
              <a:rPr lang="sk-SK" i="1" dirty="0" smtClean="0"/>
              <a:t> </a:t>
            </a:r>
            <a:r>
              <a:rPr lang="sk-SK" i="1" dirty="0" err="1" smtClean="0"/>
              <a:t>artis</a:t>
            </a:r>
            <a:r>
              <a:rPr lang="sk-SK" dirty="0" smtClean="0"/>
              <a:t> bolo spôsobené ťažké poškodenie mozgu</a:t>
            </a:r>
          </a:p>
          <a:p>
            <a:pPr marL="266700" indent="-266700" algn="just">
              <a:buNone/>
            </a:pPr>
            <a:r>
              <a:rPr lang="sk-SK" dirty="0" smtClean="0"/>
              <a:t>- úrad pre dohľad nad zdravotnou starostlivosťou skonštatoval, že poskytnutá zdravotná starostlivosť nebola správna (postup non </a:t>
            </a:r>
            <a:r>
              <a:rPr lang="sk-SK" dirty="0" err="1" smtClean="0"/>
              <a:t>lege</a:t>
            </a:r>
            <a:r>
              <a:rPr lang="sk-SK" dirty="0" smtClean="0"/>
              <a:t> </a:t>
            </a:r>
            <a:r>
              <a:rPr lang="sk-SK" dirty="0" err="1" smtClean="0"/>
              <a:t>artis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Bolestné </a:t>
            </a:r>
            <a:r>
              <a:rPr lang="sk-SK" b="1" dirty="0" err="1" smtClean="0">
                <a:solidFill>
                  <a:schemeClr val="tx1"/>
                </a:solidFill>
              </a:rPr>
              <a:t>vz</a:t>
            </a:r>
            <a:r>
              <a:rPr lang="sk-SK" b="1" dirty="0" smtClean="0">
                <a:solidFill>
                  <a:schemeClr val="tx1"/>
                </a:solidFill>
              </a:rPr>
              <a:t>. Nemajetková ujma v dôsledku zásahu do osobnosti pacienta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u="sng" dirty="0" smtClean="0"/>
              <a:t>Rozsudok NS SR zo dňa 28.05.2014, </a:t>
            </a:r>
            <a:r>
              <a:rPr lang="sk-SK" u="sng" dirty="0" err="1" smtClean="0"/>
              <a:t>sp</a:t>
            </a:r>
            <a:r>
              <a:rPr lang="sk-SK" u="sng" dirty="0" smtClean="0"/>
              <a:t>. zn. 7 </a:t>
            </a:r>
            <a:r>
              <a:rPr lang="sk-SK" u="sng" dirty="0" err="1" smtClean="0"/>
              <a:t>Cdo</a:t>
            </a:r>
            <a:r>
              <a:rPr lang="sk-SK" u="sng" dirty="0" smtClean="0"/>
              <a:t> 65/2013 </a:t>
            </a:r>
          </a:p>
          <a:p>
            <a:pPr>
              <a:buNone/>
            </a:pPr>
            <a:r>
              <a:rPr lang="sk-SK" dirty="0" smtClean="0"/>
              <a:t>	„</a:t>
            </a:r>
            <a:r>
              <a:rPr lang="sk-SK" i="1" dirty="0" smtClean="0"/>
              <a:t>zo žiadneho ustanovenia zákona č. 437/2004 Z. z. o náhrade za bolestné a o náhrade za sťaženie spoločenského uplatnenia... Nemožno vyvodiť, že by sa v rámci odškodňovania bolesti a sťaženia spoločenského uplatnenia mal zohľadniť aj zásah do dôstojnosti, súkromia alebo rodinného života poškodeného.“</a:t>
            </a:r>
          </a:p>
          <a:p>
            <a:r>
              <a:rPr lang="sk-SK" u="sng" dirty="0" smtClean="0"/>
              <a:t>Nález Ústavného súdu SR, zo dňa 13.08.2014, I. ÚS 426/2014-31</a:t>
            </a:r>
          </a:p>
          <a:p>
            <a:pPr>
              <a:buNone/>
            </a:pPr>
            <a:r>
              <a:rPr lang="sk-SK" i="1" dirty="0" smtClean="0"/>
              <a:t>	„prostredníctvom inštitútu náhrady škody za sťaženie spoločenského uplatnenia dochádza aj k odškodneniu dôsledkov poškodenia zdravia aj v súkromnom a rodinnom živote je ústavne konformný a akceptovateľný“</a:t>
            </a:r>
            <a:endParaRPr lang="sk-SK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7529264" cy="628531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sk-SK" sz="1600" dirty="0" smtClean="0"/>
          </a:p>
          <a:p>
            <a:pPr algn="ctr"/>
            <a:r>
              <a:rPr lang="sk-SK" sz="1600" b="1" dirty="0" smtClean="0"/>
              <a:t>Medicínske právo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Dohovor o ochrane ľudských práv a dôstojnosti človeka v súvislosti s aplikáciou biológie a medicíny (Dohovor o ľudských právach a biomedicíne)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Zákon č. 460/1992 Zb. Ústava SR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Zákon č. 40/1964 Zb. Občiansky zákonník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Zákon č. 578/2004 Z. z. o poskytovateľoch zdravotnej starostlivosti, zdravotníckych pracovníkoch, stavovských organizáciách v zdravotníctve a o zmene a doplnení niektorých zákonov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Príloha č. 4 k zákonu č. 578/2004 Etický kódex zdravotníckeho pracovníka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Zákon č. 576/2004 Z. z. o zdravotnej starostlivosti, službách súvisiacich s poskytovaním zdravotnej starostlivosti a o zmene a doplnení niektorých zákonov</a:t>
            </a:r>
          </a:p>
          <a:p>
            <a:pPr algn="just"/>
            <a:endParaRPr lang="sk-SK" sz="1600" dirty="0" smtClean="0"/>
          </a:p>
          <a:p>
            <a:pPr algn="just"/>
            <a:r>
              <a:rPr lang="sk-SK" sz="1600" dirty="0" smtClean="0"/>
              <a:t>Zákon č. 437/2004 Z. z. o náhrade za bolesť a sťaženie spoločenského uplatnenia</a:t>
            </a:r>
          </a:p>
          <a:p>
            <a:pPr algn="just"/>
            <a:endParaRPr lang="sk-SK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79695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Vymedzenie pojmov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k-SK" dirty="0" smtClean="0"/>
              <a:t>§ 2 ods. 1 </a:t>
            </a:r>
            <a:r>
              <a:rPr lang="sk-SK" b="1" i="1" u="sng" dirty="0" smtClean="0"/>
              <a:t>Zdravotná starostlivosť </a:t>
            </a:r>
            <a:r>
              <a:rPr lang="sk-SK" i="1" dirty="0" smtClean="0"/>
              <a:t>je súbor pracovných činností, ktoré </a:t>
            </a:r>
            <a:r>
              <a:rPr lang="sk-SK" i="1" u="sng" dirty="0" smtClean="0"/>
              <a:t>vykonávajú zdravotnícki pracovníci</a:t>
            </a:r>
            <a:r>
              <a:rPr lang="sk-SK" i="1" dirty="0" smtClean="0"/>
              <a:t>, vrátane poskytovania liekov, zdravotníckych pomôcok a dietetických potravín s cieľom predĺženia života fyzickej osoby (ďalej len „osoba“), zvýšenia kvality jej života a zdravého vývoja budúcich generácií; zdravotná starostlivosť zahŕňa prevenciu, </a:t>
            </a:r>
            <a:r>
              <a:rPr lang="sk-SK" i="1" dirty="0" err="1" smtClean="0"/>
              <a:t>dispenzarizáciu</a:t>
            </a:r>
            <a:r>
              <a:rPr lang="sk-SK" i="1" dirty="0" smtClean="0"/>
              <a:t>, diagnostiku, liečbu, biomedicínsky výskum, ošetrovateľskú starostlivosť a pôrodnú asistenciu.</a:t>
            </a:r>
          </a:p>
          <a:p>
            <a:pPr algn="just"/>
            <a:r>
              <a:rPr lang="sk-SK" i="1" dirty="0" smtClean="0"/>
              <a:t>§ 2 ods. 4 </a:t>
            </a:r>
            <a:r>
              <a:rPr lang="sk-SK" b="1" i="1" u="sng" dirty="0" smtClean="0"/>
              <a:t>Ošetrujúci zdravotnícky pracovník </a:t>
            </a:r>
            <a:r>
              <a:rPr lang="sk-SK" i="1" dirty="0" smtClean="0"/>
              <a:t>je zdravotnícky pracovník </a:t>
            </a:r>
            <a:r>
              <a:rPr lang="sk-SK" i="1" u="sng" dirty="0" smtClean="0"/>
              <a:t>určený poskytovateľom zdravotnej starostlivosti (ďalej len „poskytovateľ“) na poskytovanie zdravotnej starostlivosti osobe</a:t>
            </a:r>
            <a:r>
              <a:rPr lang="sk-SK" i="1" dirty="0" smtClean="0"/>
              <a:t>; ak je takýmto ošetrujúcim zdravotníckym pracovníkom lekár alebo zubný lekár, ide o ošetrujúceho lekára, ak je ošetrujúcim zdravotníckym pracovníkom sestra alebo pôrodná asistentka, ide o ošetrujúcu sestru alebo o ošetrujúcu pôrodnú asistentku.</a:t>
            </a:r>
          </a:p>
          <a:p>
            <a:pPr algn="just"/>
            <a:r>
              <a:rPr lang="sk-SK" dirty="0" smtClean="0"/>
              <a:t>§ 4 ods. 1 </a:t>
            </a:r>
            <a:r>
              <a:rPr lang="sk-SK" i="1" dirty="0" smtClean="0"/>
              <a:t>Zdravotnú starostlivosť a služby súvisiace s poskytovaním zdravotnej starostlivosti </a:t>
            </a:r>
            <a:r>
              <a:rPr lang="sk-SK" i="1" u="sng" dirty="0" smtClean="0"/>
              <a:t>poskytuje poskytovateľ a zdravotnícki pracovníci</a:t>
            </a:r>
            <a:r>
              <a:rPr lang="sk-SK" i="1" dirty="0" smtClean="0"/>
              <a:t> za podmienok ustanovených osobitným predpisom.</a:t>
            </a:r>
            <a:r>
              <a:rPr lang="sk-SK" b="1" i="1" baseline="30000" dirty="0" smtClean="0"/>
              <a:t> </a:t>
            </a:r>
            <a:r>
              <a:rPr lang="sk-SK" i="1" dirty="0" smtClean="0"/>
              <a:t>Poskytovanie zdravotnej starostlivosti v zdravotníckom zariadení ambulantnej zdravotnej starostlivosti a v zdravotníckom zariadení ústavnej zdravotnej starostlivosti je služba vo všeobecnom hospodárskom záujme.</a:t>
            </a:r>
          </a:p>
          <a:p>
            <a:pPr algn="just"/>
            <a:r>
              <a:rPr lang="sk-SK" dirty="0" smtClean="0"/>
              <a:t>§ 4 ods. 3 </a:t>
            </a:r>
            <a:r>
              <a:rPr lang="sk-SK" u="sng" dirty="0" smtClean="0"/>
              <a:t>Poskytovateľ je povinný poskytovať zdravotnú starostlivosť správne</a:t>
            </a:r>
            <a:r>
              <a:rPr lang="sk-SK" dirty="0" smtClean="0"/>
              <a:t>. Zdravotná starostlivosť je poskytnutá správne, ak sa vykonajú všetky zdravotné výkony na správne určenie choroby so zabezpečením včasnej a účinnej liečby s cieľom uzdravenia osoby alebo zlepšenia stavu osoby pri zohľadnení súčasných poznatkov lekárskej vedy.</a:t>
            </a:r>
            <a:endParaRPr lang="sk-SK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Predpoklady pre vznik zodpovednosti za škodu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protiprávny úkon/kvalifikovaná udalosť (protiprávny stav)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vznik škody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príčinná súvislosť medzi vzniknutou škodou a protiprávnym stavom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* zavinenie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48072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Škoda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sk-SK" u="sng" dirty="0" smtClean="0"/>
              <a:t>Základné triedenie):</a:t>
            </a:r>
          </a:p>
          <a:p>
            <a:r>
              <a:rPr lang="sk-SK" dirty="0" smtClean="0"/>
              <a:t>skutočná škoda</a:t>
            </a:r>
          </a:p>
          <a:p>
            <a:r>
              <a:rPr lang="sk-SK" dirty="0" smtClean="0"/>
              <a:t>iná škoda (</a:t>
            </a:r>
            <a:r>
              <a:rPr lang="sk-SK" dirty="0" err="1" smtClean="0"/>
              <a:t>ušlý</a:t>
            </a:r>
            <a:r>
              <a:rPr lang="sk-SK" dirty="0" smtClean="0"/>
              <a:t> zisk)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(§ 442 ods. 1 OZ „</a:t>
            </a:r>
            <a:r>
              <a:rPr lang="sk-SK" i="1" dirty="0" smtClean="0"/>
              <a:t>Uhrádza sa skutočná škoda a to, čo poškodenému ušlo (</a:t>
            </a:r>
            <a:r>
              <a:rPr lang="sk-SK" i="1" dirty="0" err="1" smtClean="0"/>
              <a:t>ušlý</a:t>
            </a:r>
            <a:r>
              <a:rPr lang="sk-SK" i="1" dirty="0" smtClean="0"/>
              <a:t> zisk)“</a:t>
            </a:r>
            <a:endParaRPr lang="sk-SK" dirty="0" smtClean="0"/>
          </a:p>
          <a:p>
            <a:endParaRPr lang="sk-SK" dirty="0" smtClean="0"/>
          </a:p>
          <a:p>
            <a:pPr algn="ctr">
              <a:buNone/>
            </a:pPr>
            <a:r>
              <a:rPr lang="sk-SK" u="sng" dirty="0" smtClean="0"/>
              <a:t>Ďalšie triedenie:</a:t>
            </a:r>
          </a:p>
          <a:p>
            <a:pPr algn="just"/>
            <a:r>
              <a:rPr lang="sk-SK" dirty="0" smtClean="0"/>
              <a:t>na majetku</a:t>
            </a:r>
          </a:p>
          <a:p>
            <a:pPr algn="just"/>
            <a:r>
              <a:rPr lang="sk-SK" dirty="0" smtClean="0"/>
              <a:t>na zdraví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Škoda na zdraví (Živote)- </a:t>
            </a:r>
            <a:br>
              <a:rPr lang="sk-SK" b="1" dirty="0" smtClean="0">
                <a:solidFill>
                  <a:schemeClr val="tx1"/>
                </a:solidFill>
              </a:rPr>
            </a:br>
            <a:r>
              <a:rPr lang="sk-SK" b="1" dirty="0" smtClean="0">
                <a:solidFill>
                  <a:schemeClr val="tx1"/>
                </a:solidFill>
              </a:rPr>
              <a:t>osobitný právny režim podľa OZ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b="1" i="1" dirty="0" smtClean="0"/>
              <a:t>§ 444 </a:t>
            </a:r>
            <a:r>
              <a:rPr lang="sk-SK" i="1" dirty="0" smtClean="0"/>
              <a:t>Pri škode na zdraví sa </a:t>
            </a:r>
            <a:r>
              <a:rPr lang="sk-SK" i="1" u="sng" dirty="0" err="1" smtClean="0"/>
              <a:t>jednorazove</a:t>
            </a:r>
            <a:r>
              <a:rPr lang="sk-SK" i="1" u="sng" dirty="0" smtClean="0"/>
              <a:t>  odškodňujú bolesti poškodeného </a:t>
            </a:r>
            <a:r>
              <a:rPr lang="sk-SK" i="1" dirty="0" smtClean="0"/>
              <a:t>a </a:t>
            </a:r>
            <a:r>
              <a:rPr lang="sk-SK" i="1" u="sng" dirty="0" smtClean="0"/>
              <a:t>sťaženie</a:t>
            </a:r>
            <a:r>
              <a:rPr lang="sk-SK" i="1" dirty="0" smtClean="0"/>
              <a:t> jeho spoločenského </a:t>
            </a:r>
            <a:r>
              <a:rPr lang="sk-SK" i="1" u="sng" dirty="0" smtClean="0"/>
              <a:t>uplatnenia</a:t>
            </a:r>
            <a:r>
              <a:rPr lang="sk-SK" i="1" dirty="0" smtClean="0"/>
              <a:t>.</a:t>
            </a:r>
          </a:p>
          <a:p>
            <a:endParaRPr lang="sk-SK" i="1" dirty="0" smtClean="0"/>
          </a:p>
          <a:p>
            <a:r>
              <a:rPr lang="sk-SK" b="1" i="1" dirty="0" smtClean="0"/>
              <a:t>§ 445 </a:t>
            </a:r>
            <a:r>
              <a:rPr lang="sk-SK" i="1" u="sng" dirty="0" smtClean="0"/>
              <a:t>Strata na zárobku</a:t>
            </a:r>
            <a:r>
              <a:rPr lang="sk-SK" i="1" dirty="0" smtClean="0"/>
              <a:t>, ku ktorej došlo pri škode na zdraví, uhradzuje sa </a:t>
            </a:r>
            <a:r>
              <a:rPr lang="sk-SK" i="1" u="sng" dirty="0" smtClean="0"/>
              <a:t>peňažným dôchodkom;</a:t>
            </a:r>
            <a:r>
              <a:rPr lang="sk-SK" i="1" dirty="0" smtClean="0"/>
              <a:t> pritom sa vychádza z priemerného zárobku poškodeného, ktorý pred poškodením dosahoval.</a:t>
            </a:r>
          </a:p>
          <a:p>
            <a:endParaRPr lang="sk-SK" i="1" dirty="0" smtClean="0"/>
          </a:p>
          <a:p>
            <a:r>
              <a:rPr lang="sk-SK" b="1" i="1" dirty="0" smtClean="0"/>
              <a:t>§ 446 </a:t>
            </a:r>
            <a:r>
              <a:rPr lang="sk-SK" i="1" dirty="0" smtClean="0"/>
              <a:t>Náhrada za stratu na zárobku počas pracovnej neschopnosti poškodeného sa posúdi a suma tejto náhrady sa určí rovnako ako úrazový príplatok podľa všeobecných predpisov o sociálnom poistení.</a:t>
            </a:r>
          </a:p>
          <a:p>
            <a:endParaRPr lang="sk-SK" i="1" dirty="0" smtClean="0"/>
          </a:p>
          <a:p>
            <a:r>
              <a:rPr lang="sk-SK" b="1" i="1" dirty="0" smtClean="0"/>
              <a:t>§ 447 </a:t>
            </a:r>
            <a:r>
              <a:rPr lang="sk-SK" i="1" u="sng" dirty="0" smtClean="0"/>
              <a:t>Náhrada za stratu na zárobku po skončení pracovnej neschopnosti </a:t>
            </a:r>
            <a:r>
              <a:rPr lang="sk-SK" i="1" dirty="0" smtClean="0"/>
              <a:t>poškodeného alebo </a:t>
            </a:r>
            <a:r>
              <a:rPr lang="sk-SK" i="1" u="sng" dirty="0" smtClean="0"/>
              <a:t>pri invalidite </a:t>
            </a:r>
            <a:r>
              <a:rPr lang="sk-SK" i="1" dirty="0" smtClean="0"/>
              <a:t>sa posúdi a suma tejto náhrady sa určí rovnako ako suma úrazovej renty podľa všeobecných predpisov o sociálnom poistení.</a:t>
            </a:r>
          </a:p>
          <a:p>
            <a:endParaRPr lang="sk-SK" i="1" dirty="0" smtClean="0"/>
          </a:p>
          <a:p>
            <a:r>
              <a:rPr lang="sk-SK" b="1" i="1" dirty="0" smtClean="0"/>
              <a:t>§ 447a </a:t>
            </a:r>
            <a:r>
              <a:rPr lang="sk-SK" i="1" dirty="0" smtClean="0"/>
              <a:t>Náhrada za stratu na dôchodku patrí v sume rovnajúcej sa rozdielu medzi výškou dôchodku, na ktorý poškodenému vznikol nárok, a výškou dôchodku, na ktorý by mu vznikol nárok, ak by do priemerného mesačného zárobku, z ktorého bol vymeraný dôchodok, bola zahrnutá náhrada za stratu na zárobku po skončení práceneschopnosti, ktorú fyzická osoba poberala v období rozhodnom pre vymeranie dôchodku.</a:t>
            </a:r>
          </a:p>
          <a:p>
            <a:endParaRPr lang="sk-SK" i="1" dirty="0" smtClean="0"/>
          </a:p>
          <a:p>
            <a:r>
              <a:rPr lang="sk-SK" b="1" i="1" dirty="0" smtClean="0"/>
              <a:t>§ 447b </a:t>
            </a:r>
            <a:r>
              <a:rPr lang="sk-SK" i="1" dirty="0" smtClean="0"/>
              <a:t>Poškodený má nárok na </a:t>
            </a:r>
            <a:r>
              <a:rPr lang="sk-SK" i="1" u="sng" dirty="0" smtClean="0"/>
              <a:t>jednorazové vyrovnanie,</a:t>
            </a:r>
            <a:r>
              <a:rPr lang="sk-SK" i="1" dirty="0" smtClean="0"/>
              <a:t> ktoré sa posúdi, a suma jednorazového vyrovnania sa určí podľa všeobecných predpisov o sociálnom poistení.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sk-SK" b="1" i="1" dirty="0" smtClean="0"/>
              <a:t>§ 448 </a:t>
            </a:r>
            <a:r>
              <a:rPr lang="sk-SK" i="1" dirty="0" smtClean="0"/>
              <a:t>Fyzická osoba, voči ktorej mal </a:t>
            </a:r>
            <a:r>
              <a:rPr lang="sk-SK" i="1" u="sng" dirty="0" smtClean="0"/>
              <a:t>zomretý v čase svojho úmrtia vyživovaciu povinnosť</a:t>
            </a:r>
            <a:r>
              <a:rPr lang="sk-SK" i="1" dirty="0" smtClean="0"/>
              <a:t>, má </a:t>
            </a:r>
            <a:r>
              <a:rPr lang="sk-SK" i="1" u="sng" dirty="0" smtClean="0"/>
              <a:t>nárok na pozostalostnú úrazovú rentu</a:t>
            </a:r>
            <a:r>
              <a:rPr lang="sk-SK" i="1" dirty="0" smtClean="0"/>
              <a:t>. Tento nárok sa posúdi a suma pozostalostnej úrazovej renty sa určí podľa všeobecných predpisov o sociálnom poistení.</a:t>
            </a:r>
          </a:p>
          <a:p>
            <a:endParaRPr lang="sk-SK" i="1" dirty="0" smtClean="0"/>
          </a:p>
          <a:p>
            <a:r>
              <a:rPr lang="sk-SK" b="1" i="1" dirty="0" smtClean="0"/>
              <a:t>§ 449 ods. 1 </a:t>
            </a:r>
            <a:r>
              <a:rPr lang="sk-SK" i="1" dirty="0" smtClean="0"/>
              <a:t>Pri škode na zdraví sa uhradzujú aj </a:t>
            </a:r>
            <a:r>
              <a:rPr lang="sk-SK" i="1" u="sng" dirty="0" smtClean="0"/>
              <a:t>účelné náklady spojené s liečením</a:t>
            </a:r>
            <a:r>
              <a:rPr lang="sk-SK" i="1" dirty="0" smtClean="0"/>
              <a:t>.</a:t>
            </a:r>
          </a:p>
          <a:p>
            <a:endParaRPr lang="sk-SK" i="1" dirty="0" smtClean="0"/>
          </a:p>
          <a:p>
            <a:r>
              <a:rPr lang="sk-SK" b="1" i="1" dirty="0" smtClean="0"/>
              <a:t>§ 449 ods. 2</a:t>
            </a:r>
            <a:r>
              <a:rPr lang="sk-SK" i="1" dirty="0" smtClean="0"/>
              <a:t> Pri usmrtení sa uhradzujú aj </a:t>
            </a:r>
            <a:r>
              <a:rPr lang="sk-SK" i="1" u="sng" dirty="0" smtClean="0"/>
              <a:t>primerané náklady spojené s pohrebom, </a:t>
            </a:r>
            <a:r>
              <a:rPr lang="sk-SK" i="1" dirty="0" smtClean="0"/>
              <a:t>pokiaľ neboli uhradené pohrebným poskytnutým podľa predpisov o nemocenskom poistení.</a:t>
            </a:r>
          </a:p>
          <a:p>
            <a:endParaRPr lang="sk-SK" i="1" dirty="0" smtClean="0"/>
          </a:p>
          <a:p>
            <a:r>
              <a:rPr lang="sk-SK" b="1" i="1" dirty="0" smtClean="0"/>
              <a:t>§ 449 ods. 3 </a:t>
            </a:r>
            <a:r>
              <a:rPr lang="sk-SK" i="1" dirty="0" smtClean="0"/>
              <a:t>Náklady liečenia a náklady pohrebu sa uhradzujú tomu, kto ich vynaložil.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Zodpovednosť za škodu podľa zákona č. 578/2004 Z. z.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k-SK" dirty="0" smtClean="0"/>
              <a:t>§ 98 ods. 6</a:t>
            </a:r>
          </a:p>
          <a:p>
            <a:pPr algn="just">
              <a:buNone/>
            </a:pPr>
            <a:r>
              <a:rPr lang="sk-SK" i="1" dirty="0" smtClean="0"/>
              <a:t>	Zodpovednosť za škodu spôsobenú poskytovateľmi pri poskytovaní zdravotnej starostlivosti upravuje </a:t>
            </a:r>
            <a:r>
              <a:rPr lang="sk-SK" i="1" u="sng" dirty="0" smtClean="0"/>
              <a:t>osobitný predpis</a:t>
            </a:r>
            <a:r>
              <a:rPr lang="sk-SK" i="1" dirty="0" smtClean="0"/>
              <a:t>. </a:t>
            </a:r>
            <a:r>
              <a:rPr lang="sk-SK" dirty="0" smtClean="0"/>
              <a:t>(pozn. odkaz na § 420-450 OZ)</a:t>
            </a:r>
          </a:p>
          <a:p>
            <a:pPr marL="0" indent="0">
              <a:buNone/>
            </a:pPr>
            <a:endParaRPr lang="sk-SK" dirty="0" smtClean="0"/>
          </a:p>
          <a:p>
            <a:pPr algn="just">
              <a:buNone/>
            </a:pPr>
            <a:r>
              <a:rPr lang="sk-SK" b="1" dirty="0" smtClean="0"/>
              <a:t>Občiansky zákonník-  všeobecná zodpovednosť</a:t>
            </a:r>
          </a:p>
          <a:p>
            <a:pPr algn="just">
              <a:buNone/>
            </a:pPr>
            <a:endParaRPr lang="sk-SK" b="1" dirty="0" smtClean="0"/>
          </a:p>
          <a:p>
            <a:r>
              <a:rPr lang="sk-SK" dirty="0" smtClean="0"/>
              <a:t>§ 420 ods.1</a:t>
            </a:r>
          </a:p>
          <a:p>
            <a:pPr>
              <a:buNone/>
            </a:pPr>
            <a:r>
              <a:rPr lang="sk-SK" i="1" dirty="0" smtClean="0"/>
              <a:t>	Každý zodpovedá za škodu, ktorú </a:t>
            </a:r>
            <a:r>
              <a:rPr lang="sk-SK" i="1" u="sng" dirty="0" smtClean="0"/>
              <a:t>spôsobil porušením právnej povinnosti.</a:t>
            </a:r>
            <a:r>
              <a:rPr lang="sk-SK" dirty="0" smtClean="0"/>
              <a:t> </a:t>
            </a:r>
          </a:p>
          <a:p>
            <a:endParaRPr lang="sk-SK" i="1" dirty="0" smtClean="0"/>
          </a:p>
          <a:p>
            <a:r>
              <a:rPr lang="sk-SK" dirty="0" smtClean="0"/>
              <a:t>§ 420 ods.2</a:t>
            </a:r>
          </a:p>
          <a:p>
            <a:pPr>
              <a:buNone/>
            </a:pPr>
            <a:r>
              <a:rPr lang="sk-SK" i="1" dirty="0" smtClean="0"/>
              <a:t>	Škoda je spôsobená právnickou osobou alebo fyzickou osobou, keď </a:t>
            </a:r>
            <a:r>
              <a:rPr lang="sk-SK" i="1" u="sng" dirty="0" smtClean="0"/>
              <a:t>bola spôsobená pri ich činnosti tými, ktorých na túto činnosť použili</a:t>
            </a:r>
            <a:r>
              <a:rPr lang="sk-SK" i="1" dirty="0" smtClean="0"/>
              <a:t>. Tieto osoby samy za škodu takto spôsobenú podľa tohto zákona nezodpovedajú; ich zodpovednosť podľa pracovnoprávnych predpisov nie je tým dotknutá.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smtClean="0"/>
              <a:t> </a:t>
            </a:r>
            <a:endParaRPr lang="sk-SK" i="1" dirty="0" smtClean="0"/>
          </a:p>
          <a:p>
            <a:r>
              <a:rPr lang="sk-SK" dirty="0" smtClean="0"/>
              <a:t>§ 420 ods. 3</a:t>
            </a:r>
          </a:p>
          <a:p>
            <a:pPr>
              <a:buNone/>
            </a:pPr>
            <a:r>
              <a:rPr lang="sk-SK" i="1" dirty="0" smtClean="0"/>
              <a:t>	Zodpovednosti sa zbaví ten, kto preukáže, že škodu nezavinil.</a:t>
            </a:r>
            <a:r>
              <a:rPr lang="sk-SK" dirty="0" smtClean="0"/>
              <a:t> </a:t>
            </a:r>
            <a:endParaRPr lang="sk-SK" i="1" dirty="0" smtClean="0"/>
          </a:p>
          <a:p>
            <a:pPr marL="0" indent="0"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Prípady osobitnej zodpovednosti podľa Občianskeho zákonníka pri poskytovaní zdravotnej starostlivosti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i="1" dirty="0" smtClean="0"/>
          </a:p>
          <a:p>
            <a:endParaRPr lang="sk-SK" i="1" dirty="0" smtClean="0"/>
          </a:p>
          <a:p>
            <a:pPr>
              <a:buNone/>
            </a:pPr>
            <a:endParaRPr lang="sk-SK" i="1" dirty="0" smtClean="0"/>
          </a:p>
          <a:p>
            <a:r>
              <a:rPr lang="sk-SK" b="1" dirty="0" smtClean="0"/>
              <a:t>§ 421a ods. 1</a:t>
            </a:r>
            <a:endParaRPr lang="sk-SK" i="1" dirty="0" smtClean="0"/>
          </a:p>
          <a:p>
            <a:pPr>
              <a:buNone/>
            </a:pPr>
            <a:r>
              <a:rPr lang="sk-SK" i="1" dirty="0" smtClean="0"/>
              <a:t>	Každý zodpovedá aj za škodu spôsobenú okolnosťami, ktoré majú </a:t>
            </a:r>
            <a:r>
              <a:rPr lang="sk-SK" i="1" u="sng" dirty="0" smtClean="0"/>
              <a:t>pôvod v povahe prístroja alebo inej veci, </a:t>
            </a:r>
            <a:r>
              <a:rPr lang="sk-SK" i="1" dirty="0" smtClean="0"/>
              <a:t>ktoré sa pri plnení záväzku použili. Tejto zodpovednosti sa nemôže zbaviť.</a:t>
            </a:r>
          </a:p>
          <a:p>
            <a:pPr>
              <a:buNone/>
            </a:pPr>
            <a:endParaRPr lang="sk-SK" b="1" i="1" dirty="0" smtClean="0"/>
          </a:p>
          <a:p>
            <a:pPr>
              <a:buNone/>
            </a:pPr>
            <a:r>
              <a:rPr lang="pl-PL" dirty="0" smtClean="0"/>
              <a:t> </a:t>
            </a:r>
            <a:r>
              <a:rPr lang="pl-PL" sz="2000" u="sng" dirty="0" smtClean="0"/>
              <a:t>Najvyšší súd SSR, 20.12.1974, sp. zn. 1 Cz 110/74:</a:t>
            </a:r>
          </a:p>
          <a:p>
            <a:pPr marL="273050" indent="-6350">
              <a:buNone/>
            </a:pPr>
            <a:r>
              <a:rPr lang="pl-PL" sz="2000" i="1" dirty="0" smtClean="0"/>
              <a:t>„</a:t>
            </a:r>
            <a:r>
              <a:rPr lang="sk-SK" sz="2000" i="1" dirty="0" smtClean="0"/>
              <a:t>Zdravotnícka organizácia zodpovedá v zmysle ustanovenia § 238 O. z. za škodu spôsobenú okolnosťami, </a:t>
            </a:r>
            <a:r>
              <a:rPr lang="sk-SK" sz="2000" i="1" u="sng" dirty="0" smtClean="0"/>
              <a:t>ktoré majú pôvod v povahe použitého prístroja</a:t>
            </a:r>
            <a:r>
              <a:rPr lang="sk-SK" sz="2000" i="1" dirty="0" smtClean="0"/>
              <a:t>, nástroja, lieku alebo inej veci použitej pri poskytnutí zdravotníckych služieb, </a:t>
            </a:r>
            <a:r>
              <a:rPr lang="sk-SK" sz="2000" i="1" u="sng" dirty="0" smtClean="0"/>
              <a:t>a to aj keď ide o vedľajšie účinky, ktoré mali za následok vznik škody</a:t>
            </a:r>
            <a:r>
              <a:rPr lang="sk-SK" sz="2000" i="1" dirty="0" smtClean="0"/>
              <a:t>, o ktorých </a:t>
            </a:r>
            <a:r>
              <a:rPr lang="sk-SK" sz="2000" i="1" u="sng" dirty="0" smtClean="0"/>
              <a:t>nebolo zdravotníckej organizácii známe, že k nim dochádza</a:t>
            </a:r>
            <a:r>
              <a:rPr lang="sk-SK" sz="2000" i="1" dirty="0" smtClean="0"/>
              <a:t>.“</a:t>
            </a:r>
            <a:endParaRPr lang="sk-SK" sz="2000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305</TotalTime>
  <Words>988</Words>
  <Application>Microsoft Office PowerPoint</Application>
  <PresentationFormat>Prezentácia na obrazovke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Arkáda</vt:lpstr>
      <vt:lpstr>zodpovednosť za škodu spôsobenú pri poskytovaní zdravotnej starostlivosti</vt:lpstr>
      <vt:lpstr>Prezentácia programu PowerPoint</vt:lpstr>
      <vt:lpstr>Vymedzenie pojmov</vt:lpstr>
      <vt:lpstr>Predpoklady pre vznik zodpovednosti za škodu</vt:lpstr>
      <vt:lpstr>Škoda</vt:lpstr>
      <vt:lpstr>Škoda na zdraví (Živote)-  osobitný právny režim podľa OZ</vt:lpstr>
      <vt:lpstr>Prezentácia programu PowerPoint</vt:lpstr>
      <vt:lpstr>Zodpovednosť za škodu podľa zákona č. 578/2004 Z. z.</vt:lpstr>
      <vt:lpstr>Prípady osobitnej zodpovednosti podľa Občianskeho zákonníka pri poskytovaní zdravotnej starostlivosti</vt:lpstr>
      <vt:lpstr>Prípady osobitnej zodpovednosti podľa Zákona o zdravotnej starostlivosti- biomedicínsky výskum</vt:lpstr>
      <vt:lpstr>Správne poskytovaná zdravotná starostlivosť</vt:lpstr>
      <vt:lpstr>Zákon č. 576/2004 Z. z. o zdravotnej starostlivosti</vt:lpstr>
      <vt:lpstr>Poučenie a informovaný súhlas ako predpoklad správne poskytnutej zdrav. starostlivosti § 6 a nasl. zákona č. 576/2004 Z. z. o zdravotnej starostlivosti</vt:lpstr>
      <vt:lpstr>   Kauza Šimon Buch, 9 Co/330/2012 KS Nitra </vt:lpstr>
      <vt:lpstr>Bolestné vz. Nemajetková ujma v dôsledku zásahu do osobnosti pacienta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zodpovednosť za škodu spôsobenú pri poskytovaní zdravotnej starostlivosti</dc:title>
  <dc:creator>peter.koromhaz</dc:creator>
  <cp:lastModifiedBy>Valkova</cp:lastModifiedBy>
  <cp:revision>45</cp:revision>
  <dcterms:created xsi:type="dcterms:W3CDTF">2016-10-10T06:22:34Z</dcterms:created>
  <dcterms:modified xsi:type="dcterms:W3CDTF">2017-12-04T10:59:02Z</dcterms:modified>
</cp:coreProperties>
</file>