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154"/>
  </p:notesMasterIdLst>
  <p:handoutMasterIdLst>
    <p:handoutMasterId r:id="rId155"/>
  </p:handoutMasterIdLst>
  <p:sldIdLst>
    <p:sldId id="336" r:id="rId2"/>
    <p:sldId id="432" r:id="rId3"/>
    <p:sldId id="433" r:id="rId4"/>
    <p:sldId id="337" r:id="rId5"/>
    <p:sldId id="491" r:id="rId6"/>
    <p:sldId id="492" r:id="rId7"/>
    <p:sldId id="339" r:id="rId8"/>
    <p:sldId id="413" r:id="rId9"/>
    <p:sldId id="341" r:id="rId10"/>
    <p:sldId id="287" r:id="rId11"/>
    <p:sldId id="319" r:id="rId12"/>
    <p:sldId id="340" r:id="rId13"/>
    <p:sldId id="342" r:id="rId14"/>
    <p:sldId id="344" r:id="rId15"/>
    <p:sldId id="343" r:id="rId16"/>
    <p:sldId id="345" r:id="rId17"/>
    <p:sldId id="346" r:id="rId18"/>
    <p:sldId id="347" r:id="rId19"/>
    <p:sldId id="348" r:id="rId20"/>
    <p:sldId id="349" r:id="rId21"/>
    <p:sldId id="493" r:id="rId22"/>
    <p:sldId id="350" r:id="rId23"/>
    <p:sldId id="351" r:id="rId24"/>
    <p:sldId id="325" r:id="rId25"/>
    <p:sldId id="276" r:id="rId26"/>
    <p:sldId id="434" r:id="rId27"/>
    <p:sldId id="435" r:id="rId28"/>
    <p:sldId id="436" r:id="rId29"/>
    <p:sldId id="437" r:id="rId30"/>
    <p:sldId id="438" r:id="rId31"/>
    <p:sldId id="321" r:id="rId32"/>
    <p:sldId id="439" r:id="rId33"/>
    <p:sldId id="290" r:id="rId34"/>
    <p:sldId id="292" r:id="rId35"/>
    <p:sldId id="445" r:id="rId36"/>
    <p:sldId id="446" r:id="rId37"/>
    <p:sldId id="441" r:id="rId38"/>
    <p:sldId id="442" r:id="rId39"/>
    <p:sldId id="443" r:id="rId40"/>
    <p:sldId id="444" r:id="rId41"/>
    <p:sldId id="447" r:id="rId42"/>
    <p:sldId id="448" r:id="rId43"/>
    <p:sldId id="449" r:id="rId44"/>
    <p:sldId id="450" r:id="rId45"/>
    <p:sldId id="451" r:id="rId46"/>
    <p:sldId id="452" r:id="rId47"/>
    <p:sldId id="453" r:id="rId48"/>
    <p:sldId id="454" r:id="rId49"/>
    <p:sldId id="281" r:id="rId50"/>
    <p:sldId id="308" r:id="rId51"/>
    <p:sldId id="316" r:id="rId52"/>
    <p:sldId id="300" r:id="rId53"/>
    <p:sldId id="301" r:id="rId54"/>
    <p:sldId id="309" r:id="rId55"/>
    <p:sldId id="455" r:id="rId56"/>
    <p:sldId id="482" r:id="rId57"/>
    <p:sldId id="483" r:id="rId58"/>
    <p:sldId id="468" r:id="rId59"/>
    <p:sldId id="469" r:id="rId60"/>
    <p:sldId id="474" r:id="rId61"/>
    <p:sldId id="475" r:id="rId62"/>
    <p:sldId id="476" r:id="rId63"/>
    <p:sldId id="477" r:id="rId64"/>
    <p:sldId id="478" r:id="rId65"/>
    <p:sldId id="479" r:id="rId66"/>
    <p:sldId id="480" r:id="rId67"/>
    <p:sldId id="327" r:id="rId68"/>
    <p:sldId id="354" r:id="rId69"/>
    <p:sldId id="328" r:id="rId70"/>
    <p:sldId id="329" r:id="rId71"/>
    <p:sldId id="330" r:id="rId72"/>
    <p:sldId id="332" r:id="rId73"/>
    <p:sldId id="333" r:id="rId74"/>
    <p:sldId id="334" r:id="rId75"/>
    <p:sldId id="335" r:id="rId76"/>
    <p:sldId id="481" r:id="rId77"/>
    <p:sldId id="355" r:id="rId78"/>
    <p:sldId id="356" r:id="rId79"/>
    <p:sldId id="357" r:id="rId80"/>
    <p:sldId id="358" r:id="rId81"/>
    <p:sldId id="359" r:id="rId82"/>
    <p:sldId id="364" r:id="rId83"/>
    <p:sldId id="366" r:id="rId84"/>
    <p:sldId id="368" r:id="rId85"/>
    <p:sldId id="372" r:id="rId86"/>
    <p:sldId id="369" r:id="rId87"/>
    <p:sldId id="373" r:id="rId88"/>
    <p:sldId id="456" r:id="rId89"/>
    <p:sldId id="457" r:id="rId90"/>
    <p:sldId id="458" r:id="rId91"/>
    <p:sldId id="459" r:id="rId92"/>
    <p:sldId id="463" r:id="rId93"/>
    <p:sldId id="464" r:id="rId94"/>
    <p:sldId id="465" r:id="rId95"/>
    <p:sldId id="466" r:id="rId96"/>
    <p:sldId id="494" r:id="rId97"/>
    <p:sldId id="375" r:id="rId98"/>
    <p:sldId id="376" r:id="rId99"/>
    <p:sldId id="377" r:id="rId100"/>
    <p:sldId id="460" r:id="rId101"/>
    <p:sldId id="461" r:id="rId102"/>
    <p:sldId id="462" r:id="rId103"/>
    <p:sldId id="378" r:id="rId104"/>
    <p:sldId id="379" r:id="rId105"/>
    <p:sldId id="380" r:id="rId106"/>
    <p:sldId id="490" r:id="rId107"/>
    <p:sldId id="488" r:id="rId108"/>
    <p:sldId id="484" r:id="rId109"/>
    <p:sldId id="485" r:id="rId110"/>
    <p:sldId id="486" r:id="rId111"/>
    <p:sldId id="487" r:id="rId112"/>
    <p:sldId id="385" r:id="rId113"/>
    <p:sldId id="387" r:id="rId114"/>
    <p:sldId id="388" r:id="rId115"/>
    <p:sldId id="389" r:id="rId116"/>
    <p:sldId id="390" r:id="rId117"/>
    <p:sldId id="391" r:id="rId118"/>
    <p:sldId id="392" r:id="rId119"/>
    <p:sldId id="393" r:id="rId120"/>
    <p:sldId id="394" r:id="rId121"/>
    <p:sldId id="395" r:id="rId122"/>
    <p:sldId id="396" r:id="rId123"/>
    <p:sldId id="397" r:id="rId124"/>
    <p:sldId id="398" r:id="rId125"/>
    <p:sldId id="399" r:id="rId126"/>
    <p:sldId id="414" r:id="rId127"/>
    <p:sldId id="415" r:id="rId128"/>
    <p:sldId id="401" r:id="rId129"/>
    <p:sldId id="402" r:id="rId130"/>
    <p:sldId id="403" r:id="rId131"/>
    <p:sldId id="404" r:id="rId132"/>
    <p:sldId id="405" r:id="rId133"/>
    <p:sldId id="406" r:id="rId134"/>
    <p:sldId id="407" r:id="rId135"/>
    <p:sldId id="408" r:id="rId136"/>
    <p:sldId id="416" r:id="rId137"/>
    <p:sldId id="430" r:id="rId138"/>
    <p:sldId id="417" r:id="rId139"/>
    <p:sldId id="418" r:id="rId140"/>
    <p:sldId id="419" r:id="rId141"/>
    <p:sldId id="431" r:id="rId142"/>
    <p:sldId id="420" r:id="rId143"/>
    <p:sldId id="422" r:id="rId144"/>
    <p:sldId id="421" r:id="rId145"/>
    <p:sldId id="423" r:id="rId146"/>
    <p:sldId id="424" r:id="rId147"/>
    <p:sldId id="427" r:id="rId148"/>
    <p:sldId id="428" r:id="rId149"/>
    <p:sldId id="429" r:id="rId150"/>
    <p:sldId id="425" r:id="rId151"/>
    <p:sldId id="426" r:id="rId152"/>
    <p:sldId id="467" r:id="rId153"/>
  </p:sldIdLst>
  <p:sldSz cx="9144000" cy="6858000" type="screen4x3"/>
  <p:notesSz cx="6797675" cy="9926638"/>
  <p:defaultTextStyle>
    <a:defPPr>
      <a:defRPr lang="sk-SK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FF"/>
    <a:srgbClr val="FF0000"/>
    <a:srgbClr val="9900FF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3" d="100"/>
          <a:sy n="73" d="100"/>
        </p:scale>
        <p:origin x="1476" y="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2516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tableStyles" Target="tableStyles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openxmlformats.org/officeDocument/2006/relationships/handoutMaster" Target="handoutMasters/handoutMaster1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presProps" Target="presProps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viewProps" Target="view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notesMaster" Target="notesMasters/notesMaster1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4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sk-SK" altLang="sk-SK"/>
          </a:p>
        </p:txBody>
      </p:sp>
      <p:sp>
        <p:nvSpPr>
          <p:cNvPr id="10445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49688" y="0"/>
            <a:ext cx="294640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endParaRPr lang="sk-SK" altLang="sk-SK"/>
          </a:p>
        </p:txBody>
      </p:sp>
      <p:sp>
        <p:nvSpPr>
          <p:cNvPr id="10445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28163"/>
            <a:ext cx="2946400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sk-SK" altLang="sk-SK"/>
          </a:p>
        </p:txBody>
      </p:sp>
      <p:sp>
        <p:nvSpPr>
          <p:cNvPr id="10445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AE1D67DA-E3CC-4A90-9F17-B65690FD4ADF}" type="slidenum">
              <a:rPr lang="sk-SK" altLang="sk-SK"/>
              <a:pPr>
                <a:defRPr/>
              </a:pPr>
              <a:t>‹#›</a:t>
            </a:fld>
            <a:endParaRPr lang="sk-SK" altLang="sk-SK"/>
          </a:p>
        </p:txBody>
      </p:sp>
    </p:spTree>
    <p:extLst>
      <p:ext uri="{BB962C8B-B14F-4D97-AF65-F5344CB8AC3E}">
        <p14:creationId xmlns:p14="http://schemas.microsoft.com/office/powerpoint/2010/main" val="226526665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hlavičky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3" name="Zástupný symbol dátumu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DA5249-54DA-457C-BEEC-FDCCBA02AC60}" type="datetimeFigureOut">
              <a:rPr lang="sk-SK" smtClean="0"/>
              <a:pPr/>
              <a:t>2. 3. 2020</a:t>
            </a:fld>
            <a:endParaRPr lang="sk-SK"/>
          </a:p>
        </p:txBody>
      </p:sp>
      <p:sp>
        <p:nvSpPr>
          <p:cNvPr id="4" name="Zástupný symbol obrazu snímky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k-SK"/>
          </a:p>
        </p:txBody>
      </p:sp>
      <p:sp>
        <p:nvSpPr>
          <p:cNvPr id="5" name="Zástupný symbol poznámok 4"/>
          <p:cNvSpPr>
            <a:spLocks noGrp="1"/>
          </p:cNvSpPr>
          <p:nvPr>
            <p:ph type="body" sz="quarter" idx="3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4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5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F29C21-E760-489A-ABDB-56528D500819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3434011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83E73431-F24C-4417-85AD-CDA9DF538B94}" type="slidenum">
              <a:rPr lang="sk-SK" altLang="sk-SK"/>
              <a:pPr/>
              <a:t>83</a:t>
            </a:fld>
            <a:endParaRPr lang="sk-SK" altLang="sk-SK"/>
          </a:p>
        </p:txBody>
      </p:sp>
      <p:sp>
        <p:nvSpPr>
          <p:cNvPr id="69635" name="Rectangle 7"/>
          <p:cNvSpPr txBox="1">
            <a:spLocks noGrp="1" noChangeArrowheads="1"/>
          </p:cNvSpPr>
          <p:nvPr/>
        </p:nvSpPr>
        <p:spPr bwMode="auto">
          <a:xfrm>
            <a:off x="3849969" y="9429039"/>
            <a:ext cx="2946131" cy="4960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038" tIns="45519" rIns="91038" bIns="45519" anchor="b"/>
          <a:lstStyle/>
          <a:p>
            <a:pPr algn="r" defTabSz="455188" eaLnBrk="0" hangingPunct="0"/>
            <a:fld id="{016002B2-D0EF-4588-93D0-1B659C47D1D6}" type="slidenum">
              <a:rPr lang="de-DE" altLang="sk-SK" sz="120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</a:rPr>
              <a:pPr algn="r" defTabSz="455188" eaLnBrk="0" hangingPunct="0"/>
              <a:t>83</a:t>
            </a:fld>
            <a:endParaRPr lang="de-DE" altLang="sk-SK" sz="1200" dirty="0">
              <a:solidFill>
                <a:srgbClr val="000000"/>
              </a:solidFill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6963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defTabSz="455188">
              <a:spcBef>
                <a:spcPct val="0"/>
              </a:spcBef>
            </a:pPr>
            <a:endParaRPr lang="en-US" altLang="sk-SK" dirty="0" smtClean="0"/>
          </a:p>
        </p:txBody>
      </p:sp>
    </p:spTree>
    <p:extLst>
      <p:ext uri="{BB962C8B-B14F-4D97-AF65-F5344CB8AC3E}">
        <p14:creationId xmlns:p14="http://schemas.microsoft.com/office/powerpoint/2010/main" val="14528284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225595CE-E892-41FA-AA41-5F7DF7D2EBC9}" type="slidenum">
              <a:rPr lang="sk-SK" altLang="sk-SK"/>
              <a:pPr/>
              <a:t>116</a:t>
            </a:fld>
            <a:endParaRPr lang="sk-SK" altLang="sk-SK"/>
          </a:p>
        </p:txBody>
      </p:sp>
      <p:sp>
        <p:nvSpPr>
          <p:cNvPr id="71683" name="Rectangle 7"/>
          <p:cNvSpPr txBox="1">
            <a:spLocks noGrp="1" noChangeArrowheads="1"/>
          </p:cNvSpPr>
          <p:nvPr/>
        </p:nvSpPr>
        <p:spPr bwMode="auto">
          <a:xfrm>
            <a:off x="3851544" y="9440132"/>
            <a:ext cx="2946132" cy="464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52097" tIns="52097" rIns="52097" bIns="52097" anchor="b"/>
          <a:lstStyle/>
          <a:p>
            <a:pPr algn="r" defTabSz="859800" eaLnBrk="0" hangingPunct="0"/>
            <a:fld id="{71115006-D38B-4A50-9BFC-D934F2576B0E}" type="slidenum">
              <a:rPr lang="en-US" altLang="sk-SK" sz="110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</a:rPr>
              <a:pPr algn="r" defTabSz="859800" eaLnBrk="0" hangingPunct="0"/>
              <a:t>116</a:t>
            </a:fld>
            <a:endParaRPr lang="en-US" altLang="sk-SK" sz="1100" dirty="0">
              <a:solidFill>
                <a:srgbClr val="000000"/>
              </a:solidFill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7168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0" y="773113"/>
            <a:ext cx="4954588" cy="3716337"/>
          </a:xfrm>
          <a:ln/>
        </p:spPr>
      </p:sp>
      <p:sp>
        <p:nvSpPr>
          <p:cNvPr id="7168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8562" y="4722443"/>
            <a:ext cx="4980552" cy="4486321"/>
          </a:xfrm>
          <a:noFill/>
        </p:spPr>
        <p:txBody>
          <a:bodyPr lIns="52097" tIns="52097" rIns="52097" bIns="52097"/>
          <a:lstStyle/>
          <a:p>
            <a:pPr eaLnBrk="1" hangingPunct="1">
              <a:spcBef>
                <a:spcPct val="0"/>
              </a:spcBef>
            </a:pPr>
            <a:r>
              <a:rPr lang="cs-CZ" altLang="sk-SK" smtClean="0"/>
              <a:t>Co to je trombóza – srážení krve uvnitř cévy</a:t>
            </a:r>
          </a:p>
          <a:p>
            <a:pPr eaLnBrk="1" hangingPunct="1">
              <a:spcBef>
                <a:spcPct val="0"/>
              </a:spcBef>
            </a:pPr>
            <a:r>
              <a:rPr lang="cs-CZ" altLang="sk-SK" smtClean="0"/>
              <a:t>Co to  je trombus – krevní sraženina uvnitř cévy</a:t>
            </a:r>
            <a:endParaRPr lang="en-US" altLang="sk-SK" smtClean="0"/>
          </a:p>
          <a:p>
            <a:pPr eaLnBrk="1" hangingPunct="1">
              <a:spcBef>
                <a:spcPct val="0"/>
              </a:spcBef>
            </a:pPr>
            <a:endParaRPr lang="en-US" altLang="sk-SK" smtClean="0"/>
          </a:p>
        </p:txBody>
      </p:sp>
      <p:sp>
        <p:nvSpPr>
          <p:cNvPr id="71686" name="Zástupný symbol pro zápatí 4"/>
          <p:cNvSpPr txBox="1">
            <a:spLocks noGrp="1"/>
          </p:cNvSpPr>
          <p:nvPr/>
        </p:nvSpPr>
        <p:spPr bwMode="auto">
          <a:xfrm>
            <a:off x="0" y="9440132"/>
            <a:ext cx="2946132" cy="464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52097" tIns="52097" rIns="52097" bIns="52097" anchor="b"/>
          <a:lstStyle/>
          <a:p>
            <a:pPr defTabSz="859800" eaLnBrk="0" hangingPunct="0"/>
            <a:endParaRPr lang="cs-CZ" altLang="sk-SK" sz="1100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9214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hidden">
            <a:xfrm>
              <a:off x="0" y="0"/>
              <a:ext cx="2208" cy="4320"/>
            </a:xfrm>
            <a:prstGeom prst="rect">
              <a:avLst/>
            </a:pr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sk-SK" altLang="sk-SK" sz="2400">
                <a:latin typeface="Times New Roman" pitchFamily="18" charset="0"/>
              </a:endParaRPr>
            </a:p>
          </p:txBody>
        </p:sp>
        <p:sp>
          <p:nvSpPr>
            <p:cNvPr id="6" name="Rectangle 4"/>
            <p:cNvSpPr>
              <a:spLocks noChangeArrowheads="1"/>
            </p:cNvSpPr>
            <p:nvPr/>
          </p:nvSpPr>
          <p:spPr bwMode="hidden">
            <a:xfrm>
              <a:off x="1081" y="1065"/>
              <a:ext cx="4679" cy="1596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sk-SK" altLang="sk-SK" sz="2400">
                <a:latin typeface="Times New Roman" pitchFamily="18" charset="0"/>
              </a:endParaRPr>
            </a:p>
          </p:txBody>
        </p:sp>
        <p:grpSp>
          <p:nvGrpSpPr>
            <p:cNvPr id="7" name="Group 5"/>
            <p:cNvGrpSpPr>
              <a:grpSpLocks/>
            </p:cNvGrpSpPr>
            <p:nvPr/>
          </p:nvGrpSpPr>
          <p:grpSpPr bwMode="auto">
            <a:xfrm>
              <a:off x="0" y="672"/>
              <a:ext cx="1806" cy="1989"/>
              <a:chOff x="0" y="672"/>
              <a:chExt cx="1806" cy="1989"/>
            </a:xfrm>
          </p:grpSpPr>
          <p:sp>
            <p:nvSpPr>
              <p:cNvPr id="8" name="Rectangle 6"/>
              <p:cNvSpPr>
                <a:spLocks noChangeArrowheads="1"/>
              </p:cNvSpPr>
              <p:nvPr userDrawn="1"/>
            </p:nvSpPr>
            <p:spPr bwMode="auto">
              <a:xfrm>
                <a:off x="361" y="2257"/>
                <a:ext cx="363" cy="404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sk-SK" altLang="sk-SK" sz="2400">
                  <a:latin typeface="Times New Roman" pitchFamily="18" charset="0"/>
                </a:endParaRPr>
              </a:p>
            </p:txBody>
          </p:sp>
          <p:sp>
            <p:nvSpPr>
              <p:cNvPr id="9" name="Rectangle 7"/>
              <p:cNvSpPr>
                <a:spLocks noChangeArrowheads="1"/>
              </p:cNvSpPr>
              <p:nvPr userDrawn="1"/>
            </p:nvSpPr>
            <p:spPr bwMode="auto">
              <a:xfrm>
                <a:off x="1081" y="1065"/>
                <a:ext cx="362" cy="405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sk-SK" altLang="sk-SK" sz="2400">
                  <a:latin typeface="Times New Roman" pitchFamily="18" charset="0"/>
                </a:endParaRPr>
              </a:p>
            </p:txBody>
          </p:sp>
          <p:sp>
            <p:nvSpPr>
              <p:cNvPr id="10" name="Rectangle 8"/>
              <p:cNvSpPr>
                <a:spLocks noChangeArrowheads="1"/>
              </p:cNvSpPr>
              <p:nvPr userDrawn="1"/>
            </p:nvSpPr>
            <p:spPr bwMode="auto">
              <a:xfrm>
                <a:off x="1437" y="672"/>
                <a:ext cx="369" cy="400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sk-SK" altLang="sk-SK" sz="2400">
                  <a:latin typeface="Times New Roman" pitchFamily="18" charset="0"/>
                </a:endParaRPr>
              </a:p>
            </p:txBody>
          </p:sp>
          <p:sp>
            <p:nvSpPr>
              <p:cNvPr id="11" name="Rectangle 9"/>
              <p:cNvSpPr>
                <a:spLocks noChangeArrowheads="1"/>
              </p:cNvSpPr>
              <p:nvPr userDrawn="1"/>
            </p:nvSpPr>
            <p:spPr bwMode="auto">
              <a:xfrm>
                <a:off x="719" y="2257"/>
                <a:ext cx="368" cy="404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sk-SK" altLang="sk-SK" sz="2400">
                  <a:latin typeface="Times New Roman" pitchFamily="18" charset="0"/>
                </a:endParaRPr>
              </a:p>
            </p:txBody>
          </p:sp>
          <p:sp>
            <p:nvSpPr>
              <p:cNvPr id="12" name="Rectangle 10"/>
              <p:cNvSpPr>
                <a:spLocks noChangeArrowheads="1"/>
              </p:cNvSpPr>
              <p:nvPr userDrawn="1"/>
            </p:nvSpPr>
            <p:spPr bwMode="auto">
              <a:xfrm>
                <a:off x="1437" y="1065"/>
                <a:ext cx="369" cy="405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sk-SK" altLang="sk-SK" sz="2400">
                  <a:latin typeface="Times New Roman" pitchFamily="18" charset="0"/>
                </a:endParaRPr>
              </a:p>
            </p:txBody>
          </p:sp>
          <p:sp>
            <p:nvSpPr>
              <p:cNvPr id="13" name="Rectangle 11"/>
              <p:cNvSpPr>
                <a:spLocks noChangeArrowheads="1"/>
              </p:cNvSpPr>
              <p:nvPr userDrawn="1"/>
            </p:nvSpPr>
            <p:spPr bwMode="auto">
              <a:xfrm>
                <a:off x="719" y="1464"/>
                <a:ext cx="368" cy="399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sk-SK" altLang="sk-SK" sz="2400">
                  <a:latin typeface="Times New Roman" pitchFamily="18" charset="0"/>
                </a:endParaRPr>
              </a:p>
            </p:txBody>
          </p:sp>
          <p:sp>
            <p:nvSpPr>
              <p:cNvPr id="14" name="Rectangle 12"/>
              <p:cNvSpPr>
                <a:spLocks noChangeArrowheads="1"/>
              </p:cNvSpPr>
              <p:nvPr userDrawn="1"/>
            </p:nvSpPr>
            <p:spPr bwMode="auto">
              <a:xfrm>
                <a:off x="0" y="1464"/>
                <a:ext cx="367" cy="399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sk-SK" altLang="sk-SK" sz="2400">
                  <a:latin typeface="Times New Roman" pitchFamily="18" charset="0"/>
                </a:endParaRPr>
              </a:p>
            </p:txBody>
          </p:sp>
          <p:sp>
            <p:nvSpPr>
              <p:cNvPr id="15" name="Rectangle 13"/>
              <p:cNvSpPr>
                <a:spLocks noChangeArrowheads="1"/>
              </p:cNvSpPr>
              <p:nvPr userDrawn="1"/>
            </p:nvSpPr>
            <p:spPr bwMode="auto">
              <a:xfrm>
                <a:off x="1081" y="1464"/>
                <a:ext cx="362" cy="399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sk-SK" altLang="sk-SK" sz="2400">
                  <a:latin typeface="Times New Roman" pitchFamily="18" charset="0"/>
                </a:endParaRPr>
              </a:p>
            </p:txBody>
          </p:sp>
          <p:sp>
            <p:nvSpPr>
              <p:cNvPr id="16" name="Rectangle 14"/>
              <p:cNvSpPr>
                <a:spLocks noChangeArrowheads="1"/>
              </p:cNvSpPr>
              <p:nvPr userDrawn="1"/>
            </p:nvSpPr>
            <p:spPr bwMode="auto">
              <a:xfrm>
                <a:off x="361" y="1857"/>
                <a:ext cx="363" cy="406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sk-SK" altLang="sk-SK" sz="2400">
                  <a:latin typeface="Times New Roman" pitchFamily="18" charset="0"/>
                </a:endParaRPr>
              </a:p>
            </p:txBody>
          </p:sp>
          <p:sp>
            <p:nvSpPr>
              <p:cNvPr id="17" name="Rectangle 15"/>
              <p:cNvSpPr>
                <a:spLocks noChangeArrowheads="1"/>
              </p:cNvSpPr>
              <p:nvPr userDrawn="1"/>
            </p:nvSpPr>
            <p:spPr bwMode="auto">
              <a:xfrm>
                <a:off x="719" y="1857"/>
                <a:ext cx="368" cy="406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sk-SK" altLang="sk-SK" sz="2400">
                  <a:latin typeface="Times New Roman" pitchFamily="18" charset="0"/>
                </a:endParaRPr>
              </a:p>
            </p:txBody>
          </p:sp>
        </p:grpSp>
      </p:grpSp>
      <p:sp>
        <p:nvSpPr>
          <p:cNvPr id="5139" name="Rectangle 19"/>
          <p:cNvSpPr>
            <a:spLocks noGrp="1" noChangeArrowheads="1"/>
          </p:cNvSpPr>
          <p:nvPr>
            <p:ph type="ctrTitle"/>
          </p:nvPr>
        </p:nvSpPr>
        <p:spPr>
          <a:xfrm>
            <a:off x="2971800" y="1828800"/>
            <a:ext cx="6019800" cy="2209800"/>
          </a:xfrm>
        </p:spPr>
        <p:txBody>
          <a:bodyPr/>
          <a:lstStyle>
            <a:lvl1pPr>
              <a:defRPr sz="5000">
                <a:solidFill>
                  <a:srgbClr val="FFFFFF"/>
                </a:solidFill>
              </a:defRPr>
            </a:lvl1pPr>
          </a:lstStyle>
          <a:p>
            <a:pPr lvl="0"/>
            <a:r>
              <a:rPr lang="sk-SK" altLang="sk-SK" noProof="0" smtClean="0"/>
              <a:t>Kliknite sem a upravte štýl predlohy nadpisov.</a:t>
            </a:r>
          </a:p>
        </p:txBody>
      </p:sp>
      <p:sp>
        <p:nvSpPr>
          <p:cNvPr id="5140" name="Rectangle 20"/>
          <p:cNvSpPr>
            <a:spLocks noGrp="1" noChangeArrowheads="1"/>
          </p:cNvSpPr>
          <p:nvPr>
            <p:ph type="subTitle" idx="1"/>
          </p:nvPr>
        </p:nvSpPr>
        <p:spPr>
          <a:xfrm>
            <a:off x="2971800" y="4267200"/>
            <a:ext cx="60198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3400"/>
            </a:lvl1pPr>
          </a:lstStyle>
          <a:p>
            <a:pPr lvl="0"/>
            <a:r>
              <a:rPr lang="sk-SK" altLang="sk-SK" noProof="0" smtClean="0"/>
              <a:t>Kliknite sem a upravte štýl predlohy podnadpisov.</a:t>
            </a:r>
          </a:p>
        </p:txBody>
      </p:sp>
      <p:sp>
        <p:nvSpPr>
          <p:cNvPr id="18" name="Rectangle 16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sk-SK" altLang="sk-SK"/>
          </a:p>
        </p:txBody>
      </p:sp>
      <p:sp>
        <p:nvSpPr>
          <p:cNvPr id="19" name="Rectangle 17"/>
          <p:cNvSpPr>
            <a:spLocks noGrp="1" noChangeArrowheads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sk-SK" altLang="sk-SK"/>
          </a:p>
        </p:txBody>
      </p:sp>
      <p:sp>
        <p:nvSpPr>
          <p:cNvPr id="20" name="Rectangle 18"/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82D97038-4DED-423F-A0A2-90F4D9F7821B}" type="slidenum">
              <a:rPr lang="sk-SK" altLang="sk-SK"/>
              <a:pPr>
                <a:defRPr/>
              </a:pPr>
              <a:t>‹#›</a:t>
            </a:fld>
            <a:endParaRPr lang="sk-SK" altLang="sk-SK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49C3E5-25BD-4938-A2D5-4A2FAB89C1D9}" type="slidenum">
              <a:rPr lang="sk-SK" altLang="sk-SK"/>
              <a:pPr>
                <a:defRPr/>
              </a:pPr>
              <a:t>‹#›</a:t>
            </a:fld>
            <a:endParaRPr lang="sk-SK" altLang="sk-SK"/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6629400" y="457200"/>
            <a:ext cx="2057400" cy="5410200"/>
          </a:xfrm>
        </p:spPr>
        <p:txBody>
          <a:bodyPr vert="eaVert"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457200" y="457200"/>
            <a:ext cx="6019800" cy="5410200"/>
          </a:xfrm>
        </p:spPr>
        <p:txBody>
          <a:bodyPr vert="eaVert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844F33-EF92-4DEF-AECE-FDF2A91D839A}" type="slidenum">
              <a:rPr lang="sk-SK" altLang="sk-SK"/>
              <a:pPr>
                <a:defRPr/>
              </a:pPr>
              <a:t>‹#›</a:t>
            </a:fld>
            <a:endParaRPr lang="sk-SK" altLang="sk-SK"/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Nadpis, text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371600"/>
          </a:xfrm>
        </p:spPr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sz="half" idx="1"/>
          </p:nvPr>
        </p:nvSpPr>
        <p:spPr>
          <a:xfrm>
            <a:off x="457200" y="1981200"/>
            <a:ext cx="4038600" cy="3886200"/>
          </a:xfrm>
        </p:spPr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3886200"/>
          </a:xfrm>
        </p:spPr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3E4322-2C35-4271-B356-FD422A4509A7}" type="slidenum">
              <a:rPr lang="sk-SK" altLang="sk-SK"/>
              <a:pPr>
                <a:defRPr/>
              </a:pPr>
              <a:t>‹#›</a:t>
            </a:fld>
            <a:endParaRPr lang="sk-SK" altLang="sk-SK"/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6C2F9C-63AE-4296-A884-A83426FEF24F}" type="slidenum">
              <a:rPr lang="sk-SK" altLang="sk-SK"/>
              <a:pPr>
                <a:defRPr/>
              </a:pPr>
              <a:t>‹#›</a:t>
            </a:fld>
            <a:endParaRPr lang="sk-SK" altLang="sk-SK"/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C61B4C-0F8E-4221-8B13-41F6793A3F9E}" type="slidenum">
              <a:rPr lang="sk-SK" altLang="sk-SK"/>
              <a:pPr>
                <a:defRPr/>
              </a:pPr>
              <a:t>‹#›</a:t>
            </a:fld>
            <a:endParaRPr lang="sk-SK" altLang="sk-SK"/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980FA0-9D0B-466F-9C69-A7C160462970}" type="slidenum">
              <a:rPr lang="sk-SK" altLang="sk-SK"/>
              <a:pPr>
                <a:defRPr/>
              </a:pPr>
              <a:t>‹#›</a:t>
            </a:fld>
            <a:endParaRPr lang="sk-SK" altLang="sk-SK"/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5" name="Zástupný symbol tex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6" name="Zástupný symbol obsah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/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8162D6-6B89-42C7-8EE2-9D0B13DE27EC}" type="slidenum">
              <a:rPr lang="sk-SK" altLang="sk-SK"/>
              <a:pPr>
                <a:defRPr/>
              </a:pPr>
              <a:t>‹#›</a:t>
            </a:fld>
            <a:endParaRPr lang="sk-SK" altLang="sk-SK"/>
          </a:p>
        </p:txBody>
      </p:sp>
      <p:sp>
        <p:nvSpPr>
          <p:cNvPr id="9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AD1E9B-906E-4B8F-ABB6-D4A897D8B736}" type="slidenum">
              <a:rPr lang="sk-SK" altLang="sk-SK"/>
              <a:pPr>
                <a:defRPr/>
              </a:pPr>
              <a:t>‹#›</a:t>
            </a:fld>
            <a:endParaRPr lang="sk-SK" altLang="sk-SK"/>
          </a:p>
        </p:txBody>
      </p:sp>
      <p:sp>
        <p:nvSpPr>
          <p:cNvPr id="5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CEE2F9-6616-473D-8536-910EFC0F0796}" type="slidenum">
              <a:rPr lang="sk-SK" altLang="sk-SK"/>
              <a:pPr>
                <a:defRPr/>
              </a:pPr>
              <a:t>‹#›</a:t>
            </a:fld>
            <a:endParaRPr lang="sk-SK" altLang="sk-SK"/>
          </a:p>
        </p:txBody>
      </p:sp>
      <p:sp>
        <p:nvSpPr>
          <p:cNvPr id="4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B67E19-8435-49FE-BE89-AD0771CEECCC}" type="slidenum">
              <a:rPr lang="sk-SK" altLang="sk-SK"/>
              <a:pPr>
                <a:defRPr/>
              </a:pPr>
              <a:t>‹#›</a:t>
            </a:fld>
            <a:endParaRPr lang="sk-SK" altLang="sk-SK"/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obrázka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sk-SK" noProof="0" smtClean="0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544D96-49DB-4E8B-887D-92F5438797AF}" type="slidenum">
              <a:rPr lang="sk-SK" altLang="sk-SK"/>
              <a:pPr>
                <a:defRPr/>
              </a:pPr>
              <a:t>‹#›</a:t>
            </a:fld>
            <a:endParaRPr lang="sk-SK" altLang="sk-SK"/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 smtClean="0"/>
            </a:lvl1pPr>
          </a:lstStyle>
          <a:p>
            <a:pPr>
              <a:defRPr/>
            </a:pPr>
            <a:endParaRPr lang="sk-SK" altLang="sk-SK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Arial Black" pitchFamily="34" charset="0"/>
              </a:defRPr>
            </a:lvl1pPr>
          </a:lstStyle>
          <a:p>
            <a:pPr>
              <a:defRPr/>
            </a:pPr>
            <a:fld id="{88FAC2F7-3227-4CA4-9CD9-20F71E46A507}" type="slidenum">
              <a:rPr lang="sk-SK" altLang="sk-SK"/>
              <a:pPr>
                <a:defRPr/>
              </a:pPr>
              <a:t>‹#›</a:t>
            </a:fld>
            <a:endParaRPr lang="sk-SK" altLang="sk-SK"/>
          </a:p>
        </p:txBody>
      </p:sp>
      <p:grpSp>
        <p:nvGrpSpPr>
          <p:cNvPr id="1028" name="Group 4"/>
          <p:cNvGrpSpPr>
            <a:grpSpLocks/>
          </p:cNvGrpSpPr>
          <p:nvPr/>
        </p:nvGrpSpPr>
        <p:grpSpPr bwMode="auto">
          <a:xfrm>
            <a:off x="0" y="0"/>
            <a:ext cx="9144000" cy="546100"/>
            <a:chOff x="0" y="0"/>
            <a:chExt cx="5760" cy="344"/>
          </a:xfrm>
        </p:grpSpPr>
        <p:sp>
          <p:nvSpPr>
            <p:cNvPr id="1032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180" cy="336"/>
            </a:xfrm>
            <a:prstGeom prst="rect">
              <a:avLst/>
            </a:pr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sk-SK" altLang="sk-SK" sz="2400">
                <a:latin typeface="Times New Roman" pitchFamily="18" charset="0"/>
              </a:endParaRPr>
            </a:p>
          </p:txBody>
        </p:sp>
        <p:sp>
          <p:nvSpPr>
            <p:cNvPr id="1033" name="Rectangle 6"/>
            <p:cNvSpPr>
              <a:spLocks noChangeArrowheads="1"/>
            </p:cNvSpPr>
            <p:nvPr/>
          </p:nvSpPr>
          <p:spPr bwMode="auto">
            <a:xfrm>
              <a:off x="260" y="85"/>
              <a:ext cx="5500" cy="17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sk-SK" altLang="sk-SK" sz="2400">
                <a:latin typeface="Times New Roman" pitchFamily="18" charset="0"/>
              </a:endParaRPr>
            </a:p>
          </p:txBody>
        </p:sp>
        <p:sp>
          <p:nvSpPr>
            <p:cNvPr id="1034" name="Rectangle 7"/>
            <p:cNvSpPr>
              <a:spLocks noChangeArrowheads="1"/>
            </p:cNvSpPr>
            <p:nvPr/>
          </p:nvSpPr>
          <p:spPr bwMode="auto">
            <a:xfrm>
              <a:off x="258" y="85"/>
              <a:ext cx="87" cy="89"/>
            </a:xfrm>
            <a:prstGeom prst="rect">
              <a:avLst/>
            </a:prstGeom>
            <a:solidFill>
              <a:schemeClr val="folHlink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sk-SK" altLang="sk-SK">
                <a:solidFill>
                  <a:schemeClr val="hlink"/>
                </a:solidFill>
              </a:endParaRPr>
            </a:p>
          </p:txBody>
        </p:sp>
        <p:sp>
          <p:nvSpPr>
            <p:cNvPr id="1035" name="Rectangle 8"/>
            <p:cNvSpPr>
              <a:spLocks noChangeArrowheads="1"/>
            </p:cNvSpPr>
            <p:nvPr/>
          </p:nvSpPr>
          <p:spPr bwMode="auto">
            <a:xfrm>
              <a:off x="345" y="0"/>
              <a:ext cx="88" cy="87"/>
            </a:xfrm>
            <a:prstGeom prst="rect">
              <a:avLst/>
            </a:prstGeom>
            <a:solidFill>
              <a:schemeClr val="folHlink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sk-SK" altLang="sk-SK">
                <a:solidFill>
                  <a:schemeClr val="hlink"/>
                </a:solidFill>
              </a:endParaRPr>
            </a:p>
          </p:txBody>
        </p:sp>
        <p:sp>
          <p:nvSpPr>
            <p:cNvPr id="1036" name="Rectangle 9"/>
            <p:cNvSpPr>
              <a:spLocks noChangeArrowheads="1"/>
            </p:cNvSpPr>
            <p:nvPr/>
          </p:nvSpPr>
          <p:spPr bwMode="auto">
            <a:xfrm>
              <a:off x="345" y="85"/>
              <a:ext cx="88" cy="89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sk-SK" altLang="sk-SK">
                <a:solidFill>
                  <a:schemeClr val="accent2"/>
                </a:solidFill>
              </a:endParaRPr>
            </a:p>
          </p:txBody>
        </p:sp>
        <p:sp>
          <p:nvSpPr>
            <p:cNvPr id="1037" name="Rectangle 10"/>
            <p:cNvSpPr>
              <a:spLocks noChangeArrowheads="1"/>
            </p:cNvSpPr>
            <p:nvPr/>
          </p:nvSpPr>
          <p:spPr bwMode="auto">
            <a:xfrm>
              <a:off x="173" y="173"/>
              <a:ext cx="86" cy="87"/>
            </a:xfrm>
            <a:prstGeom prst="rect">
              <a:avLst/>
            </a:prstGeom>
            <a:solidFill>
              <a:schemeClr val="folHlink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sk-SK" altLang="sk-SK">
                <a:solidFill>
                  <a:schemeClr val="hlink"/>
                </a:solidFill>
              </a:endParaRPr>
            </a:p>
          </p:txBody>
        </p:sp>
        <p:sp>
          <p:nvSpPr>
            <p:cNvPr id="1038" name="Rectangle 11"/>
            <p:cNvSpPr>
              <a:spLocks noChangeArrowheads="1"/>
            </p:cNvSpPr>
            <p:nvPr/>
          </p:nvSpPr>
          <p:spPr bwMode="auto">
            <a:xfrm>
              <a:off x="83" y="86"/>
              <a:ext cx="89" cy="87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sk-SK" altLang="sk-SK" sz="2400">
                <a:latin typeface="Times New Roman" pitchFamily="18" charset="0"/>
              </a:endParaRPr>
            </a:p>
          </p:txBody>
        </p:sp>
        <p:sp>
          <p:nvSpPr>
            <p:cNvPr id="1039" name="Rectangle 12"/>
            <p:cNvSpPr>
              <a:spLocks noChangeArrowheads="1"/>
            </p:cNvSpPr>
            <p:nvPr/>
          </p:nvSpPr>
          <p:spPr bwMode="auto">
            <a:xfrm>
              <a:off x="258" y="171"/>
              <a:ext cx="87" cy="87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sk-SK" altLang="sk-SK">
                <a:solidFill>
                  <a:schemeClr val="accent2"/>
                </a:solidFill>
              </a:endParaRPr>
            </a:p>
          </p:txBody>
        </p:sp>
        <p:sp>
          <p:nvSpPr>
            <p:cNvPr id="1040" name="Rectangle 13"/>
            <p:cNvSpPr>
              <a:spLocks noChangeArrowheads="1"/>
            </p:cNvSpPr>
            <p:nvPr/>
          </p:nvSpPr>
          <p:spPr bwMode="auto">
            <a:xfrm>
              <a:off x="173" y="258"/>
              <a:ext cx="86" cy="86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sk-SK" altLang="sk-SK">
                <a:solidFill>
                  <a:schemeClr val="accent2"/>
                </a:solidFill>
              </a:endParaRPr>
            </a:p>
          </p:txBody>
        </p:sp>
      </p:grpSp>
      <p:sp>
        <p:nvSpPr>
          <p:cNvPr id="1029" name="Rectangle 14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457200"/>
            <a:ext cx="8229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sk-SK" altLang="sk-SK" smtClean="0"/>
              <a:t>Kliknite sem a upravte štýl predlohy nadpisov.</a:t>
            </a:r>
          </a:p>
        </p:txBody>
      </p:sp>
      <p:sp>
        <p:nvSpPr>
          <p:cNvPr id="1030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81200"/>
            <a:ext cx="822960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k-SK" altLang="sk-SK" smtClean="0"/>
              <a:t>Kliknite sem a upravte štýly predlohy textu.</a:t>
            </a:r>
          </a:p>
          <a:p>
            <a:pPr lvl="1"/>
            <a:r>
              <a:rPr lang="sk-SK" altLang="sk-SK" smtClean="0"/>
              <a:t>Druhá úroveň</a:t>
            </a:r>
          </a:p>
          <a:p>
            <a:pPr lvl="2"/>
            <a:r>
              <a:rPr lang="sk-SK" altLang="sk-SK" smtClean="0"/>
              <a:t>Tretia úroveň</a:t>
            </a:r>
          </a:p>
          <a:p>
            <a:pPr lvl="3"/>
            <a:r>
              <a:rPr lang="sk-SK" altLang="sk-SK" smtClean="0"/>
              <a:t>Štvrtá úroveň</a:t>
            </a:r>
          </a:p>
          <a:p>
            <a:pPr lvl="4"/>
            <a:r>
              <a:rPr lang="sk-SK" altLang="sk-SK" smtClean="0"/>
              <a:t>Piata úroveň</a:t>
            </a:r>
          </a:p>
        </p:txBody>
      </p:sp>
      <p:sp>
        <p:nvSpPr>
          <p:cNvPr id="4112" name="Rectangle 1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sk-SK" altLang="sk-SK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5000"/>
        <a:buFont typeface="Wingdings" pitchFamily="2" charset="2"/>
        <a:buChar char="n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buChar char="¨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¨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0.jpe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3.jpeg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6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1.jpeg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wmf"/><Relationship Id="rId2" Type="http://schemas.openxmlformats.org/officeDocument/2006/relationships/image" Target="../media/image117.wmf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1.png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7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6.xml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hyperlink" Target="http://asianannals.ctsnetjournals.org/cgi/content/full/10/1/85/F2" TargetMode="Externa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3.png"/></Relationships>
</file>

<file path=ppt/slides/_rels/slide1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hyperlink" Target="http://1.bp.blogspot.com/_oAQI4j4B9Zc/TDw9uQ6NfGI/AAAAAAAACYM/RbDxYnpxblI/s1600/hematomyelia2.jpg" TargetMode="External"/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5.jpeg"/></Relationships>
</file>

<file path=ppt/slides/_rels/slide1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2.xml"/></Relationships>
</file>

<file path=ppt/slides/_rels/slide1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2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2.xml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2.xml"/></Relationships>
</file>

<file path=ppt/slides/_rels/slide1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7" Type="http://schemas.openxmlformats.org/officeDocument/2006/relationships/image" Target="../media/image73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6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6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2.jpeg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85.jpeg"/><Relationship Id="rId4" Type="http://schemas.openxmlformats.org/officeDocument/2006/relationships/image" Target="../media/image84.emf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6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9.jpe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sk-SK" altLang="sk-SK" smtClean="0"/>
              <a:t>Cievne mozgové príhody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sk-SK" altLang="sk-SK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71475"/>
            <a:ext cx="8229600" cy="1371600"/>
          </a:xfrm>
        </p:spPr>
        <p:txBody>
          <a:bodyPr/>
          <a:lstStyle/>
          <a:p>
            <a:pPr algn="ctr" eaLnBrk="1" hangingPunct="1"/>
            <a:r>
              <a:rPr lang="sk-SK" altLang="sk-SK" sz="3600" smtClean="0">
                <a:latin typeface="Times New Roman" pitchFamily="18" charset="0"/>
              </a:rPr>
              <a:t>Epidemiológia </a:t>
            </a:r>
            <a:br>
              <a:rPr lang="sk-SK" altLang="sk-SK" sz="3600" smtClean="0">
                <a:latin typeface="Times New Roman" pitchFamily="18" charset="0"/>
              </a:rPr>
            </a:br>
            <a:r>
              <a:rPr lang="en-US" altLang="sk-SK" sz="3600" smtClean="0">
                <a:latin typeface="Times New Roman" pitchFamily="18" charset="0"/>
              </a:rPr>
              <a:t>cievn</a:t>
            </a:r>
            <a:r>
              <a:rPr lang="sk-SK" altLang="sk-SK" sz="3600" smtClean="0">
                <a:latin typeface="Times New Roman" pitchFamily="18" charset="0"/>
              </a:rPr>
              <a:t>y</a:t>
            </a:r>
            <a:r>
              <a:rPr lang="en-US" altLang="sk-SK" sz="3600" smtClean="0">
                <a:latin typeface="Times New Roman" pitchFamily="18" charset="0"/>
              </a:rPr>
              <a:t>ch mo</a:t>
            </a:r>
            <a:r>
              <a:rPr lang="sk-SK" altLang="sk-SK" sz="3600" smtClean="0">
                <a:latin typeface="Times New Roman" pitchFamily="18" charset="0"/>
              </a:rPr>
              <a:t>zgových príhod (CMP)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79400" y="2301875"/>
            <a:ext cx="8470900" cy="4098925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Clr>
                <a:srgbClr val="FF0000"/>
              </a:buClr>
            </a:pPr>
            <a:r>
              <a:rPr lang="sk-SK" altLang="sk-SK" sz="2800" dirty="0" err="1" smtClean="0">
                <a:solidFill>
                  <a:srgbClr val="E82B31"/>
                </a:solidFill>
                <a:latin typeface="Times New Roman" pitchFamily="18" charset="0"/>
              </a:rPr>
              <a:t>Incidenica</a:t>
            </a:r>
            <a:r>
              <a:rPr lang="sk-SK" altLang="sk-SK" sz="2800" dirty="0" smtClean="0">
                <a:solidFill>
                  <a:srgbClr val="E82B31"/>
                </a:solidFill>
                <a:latin typeface="Times New Roman" pitchFamily="18" charset="0"/>
              </a:rPr>
              <a:t> – </a:t>
            </a:r>
            <a:r>
              <a:rPr lang="sk-SK" altLang="sk-SK" sz="2800" dirty="0" smtClean="0">
                <a:latin typeface="Times New Roman" pitchFamily="18" charset="0"/>
              </a:rPr>
              <a:t>125 – 446/100 000 obyvateľov </a:t>
            </a:r>
            <a:r>
              <a:rPr lang="sk-SK" altLang="sk-SK" sz="1800" b="1" i="1" dirty="0" smtClean="0">
                <a:solidFill>
                  <a:srgbClr val="0000FF"/>
                </a:solidFill>
                <a:latin typeface="Times New Roman" pitchFamily="18" charset="0"/>
              </a:rPr>
              <a:t>(</a:t>
            </a:r>
            <a:r>
              <a:rPr lang="sk-SK" altLang="sk-SK" sz="1800" b="1" i="1" dirty="0" err="1" smtClean="0">
                <a:solidFill>
                  <a:srgbClr val="0000FF"/>
                </a:solidFill>
                <a:latin typeface="Times New Roman" pitchFamily="18" charset="0"/>
              </a:rPr>
              <a:t>Feigin</a:t>
            </a:r>
            <a:r>
              <a:rPr lang="sk-SK" altLang="sk-SK" sz="1800" b="1" i="1" dirty="0" smtClean="0">
                <a:solidFill>
                  <a:srgbClr val="0000FF"/>
                </a:solidFill>
                <a:latin typeface="Times New Roman" pitchFamily="18" charset="0"/>
              </a:rPr>
              <a:t> V.L. et al., </a:t>
            </a:r>
            <a:r>
              <a:rPr lang="sk-SK" altLang="sk-SK" sz="1800" b="1" i="1" dirty="0" err="1" smtClean="0">
                <a:solidFill>
                  <a:srgbClr val="0000FF"/>
                </a:solidFill>
                <a:latin typeface="Times New Roman" pitchFamily="18" charset="0"/>
              </a:rPr>
              <a:t>Lancet</a:t>
            </a:r>
            <a:r>
              <a:rPr lang="sk-SK" altLang="sk-SK" sz="1800" b="1" i="1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sk-SK" altLang="sk-SK" sz="1800" b="1" i="1" dirty="0" err="1" smtClean="0">
                <a:solidFill>
                  <a:srgbClr val="0000FF"/>
                </a:solidFill>
                <a:latin typeface="Times New Roman" pitchFamily="18" charset="0"/>
              </a:rPr>
              <a:t>Neurol</a:t>
            </a:r>
            <a:r>
              <a:rPr lang="sk-SK" altLang="sk-SK" sz="1800" b="1" i="1" dirty="0" smtClean="0">
                <a:solidFill>
                  <a:srgbClr val="0000FF"/>
                </a:solidFill>
                <a:latin typeface="Times New Roman" pitchFamily="18" charset="0"/>
              </a:rPr>
              <a:t>, 2009)</a:t>
            </a:r>
          </a:p>
          <a:p>
            <a:pPr eaLnBrk="1" hangingPunct="1">
              <a:lnSpc>
                <a:spcPct val="90000"/>
              </a:lnSpc>
              <a:buClr>
                <a:srgbClr val="FF0000"/>
              </a:buClr>
            </a:pPr>
            <a:endParaRPr lang="sk-SK" altLang="sk-SK" sz="1800" b="1" i="1" dirty="0" smtClean="0">
              <a:solidFill>
                <a:srgbClr val="0000FF"/>
              </a:solidFill>
              <a:latin typeface="Times New Roman" pitchFamily="18" charset="0"/>
            </a:endParaRPr>
          </a:p>
          <a:p>
            <a:pPr eaLnBrk="1" hangingPunct="1"/>
            <a:r>
              <a:rPr kumimoji="1" lang="sk-SK" altLang="sk-SK" sz="2800" b="1" dirty="0" smtClean="0">
                <a:latin typeface="Times New Roman" pitchFamily="18" charset="0"/>
              </a:rPr>
              <a:t>SLOVENSKO</a:t>
            </a:r>
          </a:p>
          <a:p>
            <a:pPr eaLnBrk="1" hangingPunct="1"/>
            <a:endParaRPr kumimoji="1" lang="sk-SK" altLang="sk-SK" sz="2800" b="1" dirty="0" smtClean="0">
              <a:latin typeface="Times New Roman" pitchFamily="18" charset="0"/>
            </a:endParaRPr>
          </a:p>
          <a:p>
            <a:pPr eaLnBrk="1" hangingPunct="1"/>
            <a:r>
              <a:rPr kumimoji="1" lang="sk-SK" altLang="sk-SK" sz="2800" b="1" dirty="0" smtClean="0">
                <a:solidFill>
                  <a:schemeClr val="hlink"/>
                </a:solidFill>
                <a:latin typeface="Times New Roman" pitchFamily="18" charset="0"/>
              </a:rPr>
              <a:t>3. najčastejšia príčina smrti</a:t>
            </a:r>
          </a:p>
          <a:p>
            <a:pPr eaLnBrk="1" hangingPunct="1"/>
            <a:r>
              <a:rPr kumimoji="1" lang="sk-SK" altLang="sk-SK" sz="2800" b="1" dirty="0" smtClean="0">
                <a:latin typeface="Times New Roman" pitchFamily="18" charset="0"/>
              </a:rPr>
              <a:t>Úmrtnosť: 100-200/100 000 obyvateľov</a:t>
            </a:r>
          </a:p>
          <a:p>
            <a:pPr eaLnBrk="1" hangingPunct="1"/>
            <a:r>
              <a:rPr kumimoji="1" lang="sk-SK" altLang="sk-SK" sz="2800" b="1" dirty="0" err="1" smtClean="0">
                <a:latin typeface="Times New Roman" pitchFamily="18" charset="0"/>
              </a:rPr>
              <a:t>Incidencia</a:t>
            </a:r>
            <a:r>
              <a:rPr kumimoji="1" lang="sk-SK" altLang="sk-SK" sz="2800" b="1" smtClean="0">
                <a:latin typeface="Times New Roman" pitchFamily="18" charset="0"/>
              </a:rPr>
              <a:t>: 224/100 000 obyv. </a:t>
            </a:r>
            <a:r>
              <a:rPr kumimoji="1" lang="sk-SK" altLang="sk-SK" sz="2800" b="1" dirty="0" smtClean="0">
                <a:latin typeface="Times New Roman" pitchFamily="18" charset="0"/>
              </a:rPr>
              <a:t>/rok</a:t>
            </a:r>
            <a:endParaRPr kumimoji="1" lang="cs-CZ" altLang="sk-SK" sz="2800" b="1" dirty="0" smtClean="0">
              <a:latin typeface="Times New Roman" pitchFamily="18" charset="0"/>
            </a:endParaRPr>
          </a:p>
          <a:p>
            <a:pPr eaLnBrk="1" hangingPunct="1">
              <a:lnSpc>
                <a:spcPct val="90000"/>
              </a:lnSpc>
              <a:buClr>
                <a:srgbClr val="FF0000"/>
              </a:buClr>
            </a:pPr>
            <a:endParaRPr lang="sk-SK" altLang="sk-SK" sz="1800" b="1" i="1" dirty="0" smtClean="0">
              <a:solidFill>
                <a:srgbClr val="0000FF"/>
              </a:solidFill>
              <a:latin typeface="Times New Roman" pitchFamily="18" charset="0"/>
            </a:endParaRPr>
          </a:p>
          <a:p>
            <a:pPr eaLnBrk="1" hangingPunct="1">
              <a:lnSpc>
                <a:spcPct val="90000"/>
              </a:lnSpc>
              <a:buClr>
                <a:srgbClr val="FF0000"/>
              </a:buClr>
              <a:buFont typeface="Wingdings" pitchFamily="2" charset="2"/>
              <a:buNone/>
            </a:pPr>
            <a:endParaRPr lang="en-US" altLang="sk-SK" sz="1800" b="1" i="1" dirty="0" smtClean="0">
              <a:solidFill>
                <a:srgbClr val="0000FF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11188" y="260350"/>
            <a:ext cx="8229600" cy="1008063"/>
          </a:xfrm>
        </p:spPr>
        <p:txBody>
          <a:bodyPr/>
          <a:lstStyle/>
          <a:p>
            <a:pPr algn="ctr">
              <a:defRPr/>
            </a:pPr>
            <a:r>
              <a:rPr lang="sk-SK" sz="3600" dirty="0" smtClean="0">
                <a:solidFill>
                  <a:schemeClr val="accent1">
                    <a:lumMod val="50000"/>
                  </a:schemeClr>
                </a:solidFill>
              </a:rPr>
              <a:t>„</a:t>
            </a:r>
            <a:r>
              <a:rPr lang="en-US" sz="3600" dirty="0" smtClean="0">
                <a:solidFill>
                  <a:schemeClr val="accent1">
                    <a:lumMod val="50000"/>
                  </a:schemeClr>
                </a:solidFill>
              </a:rPr>
              <a:t>Wake-up stroke</a:t>
            </a:r>
            <a:r>
              <a:rPr lang="sk-SK" sz="3600" dirty="0" smtClean="0">
                <a:solidFill>
                  <a:schemeClr val="accent1">
                    <a:lumMod val="50000"/>
                  </a:schemeClr>
                </a:solidFill>
              </a:rPr>
              <a:t>“</a:t>
            </a:r>
            <a:endParaRPr lang="sk-SK" sz="36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26627" name="Picture 2" descr="F:\C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825" y="1196975"/>
            <a:ext cx="3097213" cy="309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8" name="Picture 3" descr="F:\T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00338" y="3429000"/>
            <a:ext cx="3095625" cy="309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9" name="Picture 4" descr="F:\DWI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67400" y="3429000"/>
            <a:ext cx="3097213" cy="309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Obdĺžnik 8"/>
          <p:cNvSpPr/>
          <p:nvPr/>
        </p:nvSpPr>
        <p:spPr>
          <a:xfrm>
            <a:off x="3779838" y="1412875"/>
            <a:ext cx="4772025" cy="175418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i="1" dirty="0" err="1">
                <a:solidFill>
                  <a:schemeClr val="accent1">
                    <a:lumMod val="50000"/>
                  </a:schemeClr>
                </a:solidFill>
                <a:latin typeface="Arial" pitchFamily="34" charset="0"/>
              </a:rPr>
              <a:t>Ko</a:t>
            </a:r>
            <a:r>
              <a:rPr lang="sk-SK" i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</a:rPr>
              <a:t>š</a:t>
            </a:r>
            <a:r>
              <a:rPr lang="en-US" i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</a:rPr>
              <a:t>ice, m</a:t>
            </a:r>
            <a:r>
              <a:rPr lang="sk-SK" i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</a:rPr>
              <a:t>á</a:t>
            </a:r>
            <a:r>
              <a:rPr lang="en-US" i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</a:rPr>
              <a:t>j, 2015</a:t>
            </a:r>
            <a:endParaRPr lang="sk-SK" i="1" dirty="0">
              <a:solidFill>
                <a:schemeClr val="accent1">
                  <a:lumMod val="50000"/>
                </a:schemeClr>
              </a:solidFill>
              <a:latin typeface="Arial" pitchFamily="34" charset="0"/>
            </a:endParaRPr>
          </a:p>
          <a:p>
            <a:pPr>
              <a:defRPr/>
            </a:pPr>
            <a:r>
              <a:rPr lang="sk-SK" i="1" dirty="0">
                <a:latin typeface="Arial" pitchFamily="34" charset="0"/>
              </a:rPr>
              <a:t>67-ročná pacientka, po prebudení o 5.30 - ľavostranná </a:t>
            </a:r>
            <a:r>
              <a:rPr lang="sk-SK" i="1" dirty="0" err="1">
                <a:latin typeface="Arial" pitchFamily="34" charset="0"/>
              </a:rPr>
              <a:t>hemiparéza</a:t>
            </a:r>
            <a:r>
              <a:rPr lang="sk-SK" i="1" dirty="0">
                <a:latin typeface="Arial" pitchFamily="34" charset="0"/>
              </a:rPr>
              <a:t>, NIHSS – 10 bodov</a:t>
            </a:r>
          </a:p>
          <a:p>
            <a:pPr>
              <a:defRPr/>
            </a:pPr>
            <a:r>
              <a:rPr lang="sk-SK" i="1" dirty="0">
                <a:latin typeface="Arial" pitchFamily="34" charset="0"/>
              </a:rPr>
              <a:t>Po extrakcii trombov z MCA a ACA  - </a:t>
            </a:r>
            <a:r>
              <a:rPr lang="sk-SK" i="1" dirty="0" err="1">
                <a:latin typeface="Arial" pitchFamily="34" charset="0"/>
              </a:rPr>
              <a:t>rekanalizácia</a:t>
            </a:r>
            <a:r>
              <a:rPr lang="sk-SK" i="1" dirty="0">
                <a:latin typeface="Arial" pitchFamily="34" charset="0"/>
              </a:rPr>
              <a:t> TICI2b</a:t>
            </a:r>
          </a:p>
          <a:p>
            <a:pPr>
              <a:defRPr/>
            </a:pPr>
            <a:r>
              <a:rPr lang="sk-SK" i="1" dirty="0" err="1">
                <a:latin typeface="Arial" pitchFamily="34" charset="0"/>
              </a:rPr>
              <a:t>mRS</a:t>
            </a:r>
            <a:r>
              <a:rPr lang="sk-SK" i="1" dirty="0">
                <a:latin typeface="Arial" pitchFamily="34" charset="0"/>
              </a:rPr>
              <a:t> pri prepustení - 1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1" descr="C:\Users\GDOVIN~1\AppData\Local\Temp\Ivanakova DSA pred-1.jpg"/>
          <p:cNvPicPr>
            <a:picLocks noChangeAspect="1" noChangeArrowheads="1"/>
          </p:cNvPicPr>
          <p:nvPr/>
        </p:nvPicPr>
        <p:blipFill>
          <a:blip r:embed="rId2" cstate="print"/>
          <a:srcRect t="7382"/>
          <a:stretch>
            <a:fillRect/>
          </a:stretch>
        </p:blipFill>
        <p:spPr bwMode="auto">
          <a:xfrm>
            <a:off x="107950" y="3284538"/>
            <a:ext cx="3644900" cy="3376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1" name="Picture 3" descr="C:\Users\GDOVIN~1\AppData\Local\Temp\Ivanakova DSA po AP_009-1.jpg"/>
          <p:cNvPicPr>
            <a:picLocks noChangeAspect="1" noChangeArrowheads="1"/>
          </p:cNvPicPr>
          <p:nvPr/>
        </p:nvPicPr>
        <p:blipFill>
          <a:blip r:embed="rId3" cstate="print"/>
          <a:srcRect t="5536"/>
          <a:stretch>
            <a:fillRect/>
          </a:stretch>
        </p:blipFill>
        <p:spPr bwMode="auto">
          <a:xfrm>
            <a:off x="5724525" y="3284538"/>
            <a:ext cx="3240088" cy="3392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2" name="Picture 5" descr="C:\Users\GDOVIN~1\AppData\Local\Temp\Ivanakova trombus fot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92500" y="476250"/>
            <a:ext cx="2622550" cy="2881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k-SK" sz="3600" smtClean="0">
                <a:solidFill>
                  <a:schemeClr val="bg2"/>
                </a:solidFill>
              </a:rPr>
              <a:t>Nový čas pre ženy – 11/2017 </a:t>
            </a:r>
          </a:p>
        </p:txBody>
      </p:sp>
      <p:pic>
        <p:nvPicPr>
          <p:cNvPr id="2867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03575" y="2420938"/>
            <a:ext cx="2847975" cy="3105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6" name="Obdĺžnik 6"/>
          <p:cNvSpPr>
            <a:spLocks noChangeArrowheads="1"/>
          </p:cNvSpPr>
          <p:nvPr/>
        </p:nvSpPr>
        <p:spPr bwMode="auto">
          <a:xfrm>
            <a:off x="4211638" y="6453188"/>
            <a:ext cx="4681537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sk-SK" sz="1200" i="1">
                <a:solidFill>
                  <a:schemeClr val="bg2"/>
                </a:solidFill>
              </a:rPr>
              <a:t>Lenka Májiková, Nový čas pre ženy, 11/2017, www. casprezeny.sk</a:t>
            </a:r>
            <a:endParaRPr lang="sk-SK" sz="1200" i="1"/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Nadpis 1"/>
          <p:cNvSpPr>
            <a:spLocks noGrp="1"/>
          </p:cNvSpPr>
          <p:nvPr>
            <p:ph type="title" idx="4294967295"/>
          </p:nvPr>
        </p:nvSpPr>
        <p:spPr/>
        <p:txBody>
          <a:bodyPr anchor="ctr"/>
          <a:lstStyle/>
          <a:p>
            <a:pPr eaLnBrk="1" hangingPunct="1"/>
            <a:r>
              <a:rPr lang="sk-SK" altLang="sk-SK" sz="3600" smtClean="0">
                <a:solidFill>
                  <a:schemeClr val="bg2"/>
                </a:solidFill>
              </a:rPr>
              <a:t>T.T. 37-ročný muž</a:t>
            </a:r>
          </a:p>
        </p:txBody>
      </p:sp>
      <p:sp>
        <p:nvSpPr>
          <p:cNvPr id="27651" name="Zástupný symbol textu 3"/>
          <p:cNvSpPr>
            <a:spLocks noGrp="1"/>
          </p:cNvSpPr>
          <p:nvPr>
            <p:ph type="body" sz="half" idx="4294967295"/>
          </p:nvPr>
        </p:nvSpPr>
        <p:spPr>
          <a:xfrm>
            <a:off x="569913" y="1417638"/>
            <a:ext cx="8170862" cy="1401762"/>
          </a:xfrm>
        </p:spPr>
        <p:txBody>
          <a:bodyPr/>
          <a:lstStyle/>
          <a:p>
            <a:pPr eaLnBrk="1" hangingPunct="1"/>
            <a:r>
              <a:rPr lang="sk-SK" altLang="sk-SK" sz="2000" smtClean="0"/>
              <a:t>30.7. 2013 –orchiektómia s CHT</a:t>
            </a:r>
          </a:p>
          <a:p>
            <a:pPr eaLnBrk="1" hangingPunct="1"/>
            <a:r>
              <a:rPr lang="sk-SK" altLang="sk-SK" sz="2000" smtClean="0"/>
              <a:t>30.8.2013 o 16.00 slabosť ľavých končatín</a:t>
            </a:r>
          </a:p>
          <a:p>
            <a:pPr eaLnBrk="1" hangingPunct="1"/>
            <a:r>
              <a:rPr lang="sk-SK" altLang="sk-SK" sz="2000" smtClean="0"/>
              <a:t>Prijatý o 18.00 na inom pracovisku, CT mozgu o 19.20</a:t>
            </a:r>
          </a:p>
          <a:p>
            <a:pPr eaLnBrk="1" hangingPunct="1"/>
            <a:r>
              <a:rPr lang="sk-SK" altLang="sk-SK" sz="2000" smtClean="0"/>
              <a:t>Prijatý na naše pracovisko 30.8.2013 o 21.15 </a:t>
            </a:r>
          </a:p>
          <a:p>
            <a:pPr eaLnBrk="1" hangingPunct="1"/>
            <a:endParaRPr lang="sk-SK" altLang="sk-SK" sz="2400" smtClean="0"/>
          </a:p>
          <a:p>
            <a:pPr eaLnBrk="1" hangingPunct="1"/>
            <a:endParaRPr lang="sk-SK" altLang="sk-SK" sz="2400" smtClean="0"/>
          </a:p>
        </p:txBody>
      </p:sp>
      <p:pic>
        <p:nvPicPr>
          <p:cNvPr id="27652" name="Picture 3" descr="C:\Users\Spravca\Desktop\image1,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9913" y="3001963"/>
            <a:ext cx="3651250" cy="365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3" name="Picture 4" descr="C:\Users\Spravca\Desktop\image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22838" y="2984500"/>
            <a:ext cx="3668712" cy="3668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Nadpis 1"/>
          <p:cNvSpPr>
            <a:spLocks noGrp="1"/>
          </p:cNvSpPr>
          <p:nvPr>
            <p:ph type="title" idx="4294967295"/>
          </p:nvPr>
        </p:nvSpPr>
        <p:spPr/>
        <p:txBody>
          <a:bodyPr anchor="ctr"/>
          <a:lstStyle/>
          <a:p>
            <a:pPr eaLnBrk="1" hangingPunct="1"/>
            <a:r>
              <a:rPr lang="sk-SK" altLang="sk-SK" smtClean="0"/>
              <a:t>Angiografia</a:t>
            </a:r>
          </a:p>
        </p:txBody>
      </p:sp>
      <p:sp>
        <p:nvSpPr>
          <p:cNvPr id="28675" name="Zástupný symbol textu 2"/>
          <p:cNvSpPr>
            <a:spLocks noGrp="1"/>
          </p:cNvSpPr>
          <p:nvPr>
            <p:ph type="body" sz="half" idx="4294967295"/>
          </p:nvPr>
        </p:nvSpPr>
        <p:spPr>
          <a:xfrm>
            <a:off x="1182688" y="2017713"/>
            <a:ext cx="3814762" cy="4114800"/>
          </a:xfrm>
        </p:spPr>
        <p:txBody>
          <a:bodyPr/>
          <a:lstStyle/>
          <a:p>
            <a:pPr eaLnBrk="1" hangingPunct="1"/>
            <a:endParaRPr lang="sk-SK" altLang="sk-SK" smtClean="0"/>
          </a:p>
        </p:txBody>
      </p:sp>
      <p:sp>
        <p:nvSpPr>
          <p:cNvPr id="28676" name="Obdĺžnik 1"/>
          <p:cNvSpPr>
            <a:spLocks noChangeArrowheads="1"/>
          </p:cNvSpPr>
          <p:nvPr/>
        </p:nvSpPr>
        <p:spPr bwMode="auto">
          <a:xfrm>
            <a:off x="3365500" y="1484313"/>
            <a:ext cx="357505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sk-SK" altLang="sk-SK">
                <a:latin typeface="Arial" pitchFamily="34" charset="0"/>
              </a:rPr>
              <a:t>Trombektómia 30.8.2013 o 22.45</a:t>
            </a:r>
          </a:p>
        </p:txBody>
      </p:sp>
      <p:pic>
        <p:nvPicPr>
          <p:cNvPr id="28677" name="Picture 6" descr="C:\Users\Spravca\Desktop\tomko ag2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213350" y="2017713"/>
            <a:ext cx="3670300" cy="4114800"/>
          </a:xfrm>
          <a:noFill/>
        </p:spPr>
      </p:pic>
      <p:pic>
        <p:nvPicPr>
          <p:cNvPr id="28678" name="Picture 7" descr="C:\Users\Spravca\Desktop\tomko ag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288" y="1955800"/>
            <a:ext cx="3981450" cy="398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Nadpis 1"/>
          <p:cNvSpPr>
            <a:spLocks noGrp="1"/>
          </p:cNvSpPr>
          <p:nvPr>
            <p:ph type="title" idx="4294967295"/>
          </p:nvPr>
        </p:nvSpPr>
        <p:spPr/>
        <p:txBody>
          <a:bodyPr anchor="ctr"/>
          <a:lstStyle/>
          <a:p>
            <a:pPr algn="ctr" eaLnBrk="1" hangingPunct="1"/>
            <a:r>
              <a:rPr lang="sk-SK" altLang="sk-SK" sz="3600" smtClean="0">
                <a:solidFill>
                  <a:schemeClr val="bg2"/>
                </a:solidFill>
              </a:rPr>
              <a:t>Stav po trombektómii a </a:t>
            </a:r>
            <a:br>
              <a:rPr lang="sk-SK" altLang="sk-SK" sz="3600" smtClean="0">
                <a:solidFill>
                  <a:schemeClr val="bg2"/>
                </a:solidFill>
              </a:rPr>
            </a:br>
            <a:r>
              <a:rPr lang="sk-SK" altLang="sk-SK" sz="3600" smtClean="0">
                <a:solidFill>
                  <a:schemeClr val="bg2"/>
                </a:solidFill>
              </a:rPr>
              <a:t>dekompresívnej kraniotómii</a:t>
            </a:r>
          </a:p>
        </p:txBody>
      </p:sp>
      <p:sp>
        <p:nvSpPr>
          <p:cNvPr id="29699" name="Zástupný symbol obsahu 2"/>
          <p:cNvSpPr>
            <a:spLocks noGrp="1"/>
          </p:cNvSpPr>
          <p:nvPr>
            <p:ph idx="4294967295"/>
          </p:nvPr>
        </p:nvSpPr>
        <p:spPr>
          <a:xfrm>
            <a:off x="254000" y="5332413"/>
            <a:ext cx="2678113" cy="431800"/>
          </a:xfrm>
        </p:spPr>
        <p:txBody>
          <a:bodyPr/>
          <a:lstStyle/>
          <a:p>
            <a:pPr marL="0" indent="0" eaLnBrk="1" hangingPunct="1">
              <a:buFont typeface="Wingdings" pitchFamily="2" charset="2"/>
              <a:buNone/>
            </a:pPr>
            <a:r>
              <a:rPr lang="sk-SK" altLang="sk-SK" sz="2400" smtClean="0"/>
              <a:t>po 24 hodinách</a:t>
            </a:r>
          </a:p>
        </p:txBody>
      </p:sp>
      <p:pic>
        <p:nvPicPr>
          <p:cNvPr id="29700" name="Picture 2" descr="C:\Users\Spravca\Desktop\image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4000" y="2468563"/>
            <a:ext cx="2627313" cy="262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1" name="Picture 3" descr="C:\Users\Spravca\Desktop\image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1650" y="2468563"/>
            <a:ext cx="2628900" cy="262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2" name="Picture 4" descr="C:\Users\Spravca\Desktop\image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10263" y="2468563"/>
            <a:ext cx="2627312" cy="262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03" name="Zástupný symbol obsahu 2"/>
          <p:cNvSpPr txBox="1">
            <a:spLocks/>
          </p:cNvSpPr>
          <p:nvPr/>
        </p:nvSpPr>
        <p:spPr bwMode="auto">
          <a:xfrm>
            <a:off x="3041650" y="5383213"/>
            <a:ext cx="2679700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l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None/>
            </a:pPr>
            <a:r>
              <a:rPr lang="sk-SK" altLang="sk-SK" sz="2400"/>
              <a:t>po 72 hodinách</a:t>
            </a:r>
          </a:p>
        </p:txBody>
      </p:sp>
      <p:sp>
        <p:nvSpPr>
          <p:cNvPr id="29704" name="Zástupný symbol obsahu 2"/>
          <p:cNvSpPr txBox="1">
            <a:spLocks/>
          </p:cNvSpPr>
          <p:nvPr/>
        </p:nvSpPr>
        <p:spPr bwMode="auto">
          <a:xfrm>
            <a:off x="5910263" y="5376863"/>
            <a:ext cx="2678112" cy="433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l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None/>
            </a:pPr>
            <a:r>
              <a:rPr lang="sk-SK" altLang="sk-SK" sz="2400"/>
              <a:t>po 15 dňoch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891766"/>
          </a:xfrm>
        </p:spPr>
        <p:txBody>
          <a:bodyPr/>
          <a:lstStyle/>
          <a:p>
            <a:pPr algn="ctr"/>
            <a:r>
              <a:rPr lang="sk-SK" sz="2800" b="1" dirty="0" err="1" smtClean="0">
                <a:solidFill>
                  <a:schemeClr val="bg2"/>
                </a:solidFill>
              </a:rPr>
              <a:t>Perfúzne</a:t>
            </a:r>
            <a:r>
              <a:rPr lang="sk-SK" sz="2800" b="1" dirty="0" smtClean="0">
                <a:solidFill>
                  <a:schemeClr val="bg2"/>
                </a:solidFill>
              </a:rPr>
              <a:t> CT mozgu – </a:t>
            </a:r>
            <a:r>
              <a:rPr lang="sk-SK" sz="2800" b="1" dirty="0" err="1" smtClean="0">
                <a:solidFill>
                  <a:schemeClr val="bg2"/>
                </a:solidFill>
              </a:rPr>
              <a:t>mismatch</a:t>
            </a:r>
            <a:r>
              <a:rPr lang="sk-SK" sz="2800" b="1" dirty="0" smtClean="0">
                <a:solidFill>
                  <a:schemeClr val="bg2"/>
                </a:solidFill>
              </a:rPr>
              <a:t/>
            </a:r>
            <a:br>
              <a:rPr lang="sk-SK" sz="2800" b="1" dirty="0" smtClean="0">
                <a:solidFill>
                  <a:schemeClr val="bg2"/>
                </a:solidFill>
              </a:rPr>
            </a:br>
            <a:r>
              <a:rPr lang="sk-SK" sz="2800" b="1" dirty="0" smtClean="0">
                <a:solidFill>
                  <a:schemeClr val="bg2"/>
                </a:solidFill>
              </a:rPr>
              <a:t>umožní </a:t>
            </a:r>
            <a:r>
              <a:rPr lang="sk-SK" sz="2800" b="1" dirty="0" err="1" smtClean="0">
                <a:solidFill>
                  <a:schemeClr val="bg2"/>
                </a:solidFill>
              </a:rPr>
              <a:t>liečť</a:t>
            </a:r>
            <a:r>
              <a:rPr lang="sk-SK" sz="2800" b="1" dirty="0" smtClean="0">
                <a:solidFill>
                  <a:schemeClr val="bg2"/>
                </a:solidFill>
              </a:rPr>
              <a:t> CMP aj mimo časového okna</a:t>
            </a:r>
            <a:endParaRPr lang="sk-SK" sz="2800" dirty="0"/>
          </a:p>
        </p:txBody>
      </p:sp>
      <p:pic>
        <p:nvPicPr>
          <p:cNvPr id="4" name="Obrázok 3" descr="Výsledok vyhľadávania obrázkov pre dopyt ct perfusion study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09746" y="1714817"/>
            <a:ext cx="5760720" cy="4279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457201"/>
            <a:ext cx="8229600" cy="744875"/>
          </a:xfrm>
        </p:spPr>
        <p:txBody>
          <a:bodyPr/>
          <a:lstStyle/>
          <a:p>
            <a:pPr algn="ctr"/>
            <a:r>
              <a:rPr lang="sk-SK" sz="3600" b="1" dirty="0" err="1">
                <a:solidFill>
                  <a:schemeClr val="bg2"/>
                </a:solidFill>
              </a:rPr>
              <a:t>Perfúzne</a:t>
            </a:r>
            <a:r>
              <a:rPr lang="sk-SK" sz="3600" b="1" dirty="0">
                <a:solidFill>
                  <a:schemeClr val="bg2"/>
                </a:solidFill>
              </a:rPr>
              <a:t> CT </a:t>
            </a:r>
            <a:r>
              <a:rPr lang="sk-SK" sz="3600" b="1" dirty="0" smtClean="0">
                <a:solidFill>
                  <a:schemeClr val="bg2"/>
                </a:solidFill>
              </a:rPr>
              <a:t>mozgu - </a:t>
            </a:r>
            <a:r>
              <a:rPr lang="sk-SK" sz="3600" b="1" dirty="0" err="1" smtClean="0">
                <a:solidFill>
                  <a:schemeClr val="bg2"/>
                </a:solidFill>
              </a:rPr>
              <a:t>mismatch</a:t>
            </a:r>
            <a:endParaRPr lang="sk-SK" sz="3600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442936" y="4068566"/>
            <a:ext cx="8229600" cy="1654996"/>
          </a:xfrm>
        </p:spPr>
        <p:txBody>
          <a:bodyPr/>
          <a:lstStyle/>
          <a:p>
            <a:pPr marL="0" indent="0">
              <a:buNone/>
            </a:pPr>
            <a:r>
              <a:rPr lang="en-US" sz="2000" b="1" dirty="0"/>
              <a:t>(A &amp; B)</a:t>
            </a:r>
            <a:r>
              <a:rPr lang="en-US" sz="2000" dirty="0"/>
              <a:t> </a:t>
            </a:r>
            <a:r>
              <a:rPr lang="sk-SK" sz="2000" dirty="0" smtClean="0"/>
              <a:t>DWI akútne a o 24 hodín – nie je </a:t>
            </a:r>
            <a:r>
              <a:rPr lang="sk-SK" sz="2000" dirty="0" err="1" smtClean="0"/>
              <a:t>reperfúzia</a:t>
            </a:r>
            <a:endParaRPr lang="sk-SK" sz="2000" dirty="0" smtClean="0"/>
          </a:p>
          <a:p>
            <a:pPr marL="0" indent="0">
              <a:buNone/>
            </a:pPr>
            <a:r>
              <a:rPr lang="en-US" sz="2000" b="1" dirty="0" smtClean="0"/>
              <a:t>(C &amp; D)</a:t>
            </a:r>
            <a:r>
              <a:rPr lang="en-US" sz="2000" dirty="0" smtClean="0"/>
              <a:t> </a:t>
            </a:r>
            <a:r>
              <a:rPr lang="sk-SK" sz="2000" dirty="0" smtClean="0"/>
              <a:t>- </a:t>
            </a:r>
            <a:r>
              <a:rPr lang="en-US" sz="2000" dirty="0" smtClean="0"/>
              <a:t>penumbra (MTT &gt;145%) and </a:t>
            </a:r>
            <a:r>
              <a:rPr lang="sk-SK" sz="2000" dirty="0" smtClean="0"/>
              <a:t>jadro infarktu </a:t>
            </a:r>
            <a:r>
              <a:rPr lang="en-US" sz="2000" dirty="0" smtClean="0"/>
              <a:t>[CBV] &lt;2 ml/min)</a:t>
            </a:r>
            <a:endParaRPr lang="sk-SK" sz="2000" dirty="0" smtClean="0"/>
          </a:p>
          <a:p>
            <a:pPr marL="0" indent="0">
              <a:buNone/>
            </a:pPr>
            <a:r>
              <a:rPr lang="en-US" sz="2000" b="1" dirty="0"/>
              <a:t>(E &amp; F)</a:t>
            </a:r>
            <a:r>
              <a:rPr lang="en-US" sz="2000" dirty="0"/>
              <a:t> </a:t>
            </a:r>
            <a:r>
              <a:rPr lang="sk-SK" sz="2000" dirty="0" smtClean="0"/>
              <a:t>– </a:t>
            </a:r>
            <a:r>
              <a:rPr lang="sk-SK" sz="2000" dirty="0" err="1" smtClean="0"/>
              <a:t>mismatch</a:t>
            </a:r>
            <a:r>
              <a:rPr lang="sk-SK" sz="2000" dirty="0" smtClean="0"/>
              <a:t> - bez</a:t>
            </a:r>
            <a:r>
              <a:rPr lang="en-US" sz="2000" dirty="0" smtClean="0"/>
              <a:t> </a:t>
            </a:r>
            <a:r>
              <a:rPr lang="en-US" sz="2000" dirty="0" err="1"/>
              <a:t>T</a:t>
            </a:r>
            <a:r>
              <a:rPr lang="en-US" sz="2000" baseline="-25000" dirty="0" err="1"/>
              <a:t>max</a:t>
            </a:r>
            <a:r>
              <a:rPr lang="en-US" sz="2000" dirty="0"/>
              <a:t> 2 s </a:t>
            </a:r>
            <a:r>
              <a:rPr lang="sk-SK" sz="2000" dirty="0" smtClean="0"/>
              <a:t>-</a:t>
            </a:r>
            <a:r>
              <a:rPr lang="en-US" sz="2000" dirty="0" smtClean="0"/>
              <a:t> </a:t>
            </a:r>
            <a:r>
              <a:rPr lang="en-US" sz="2000" dirty="0"/>
              <a:t>penumbra </a:t>
            </a:r>
            <a:r>
              <a:rPr lang="en-US" sz="2000" dirty="0" smtClean="0"/>
              <a:t>a </a:t>
            </a:r>
            <a:r>
              <a:rPr lang="en-US" sz="2000" dirty="0"/>
              <a:t>CBF </a:t>
            </a:r>
            <a:r>
              <a:rPr lang="en-US" sz="2000" dirty="0" smtClean="0"/>
              <a:t>&lt;</a:t>
            </a:r>
            <a:r>
              <a:rPr lang="sk-SK" sz="2000" dirty="0" smtClean="0"/>
              <a:t> </a:t>
            </a:r>
            <a:r>
              <a:rPr lang="en-US" sz="2000" dirty="0" smtClean="0"/>
              <a:t>50</a:t>
            </a:r>
            <a:r>
              <a:rPr lang="en-US" sz="2000" dirty="0"/>
              <a:t>% </a:t>
            </a:r>
            <a:r>
              <a:rPr lang="sk-SK" sz="2000" dirty="0" smtClean="0"/>
              <a:t>pre jadro infarktu </a:t>
            </a:r>
            <a:endParaRPr lang="sk-SK" sz="2000" dirty="0"/>
          </a:p>
        </p:txBody>
      </p:sp>
      <p:pic>
        <p:nvPicPr>
          <p:cNvPr id="175106" name="Picture 2" descr="http://img.medscape.com/article/742/007/742007-fig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2936" y="1095638"/>
            <a:ext cx="7781925" cy="242839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sk-SK" altLang="sk-SK" b="1" dirty="0" smtClean="0">
                <a:solidFill>
                  <a:schemeClr val="bg2"/>
                </a:solidFill>
                <a:latin typeface="Times New Roman" pitchFamily="18" charset="0"/>
              </a:rPr>
              <a:t>Duplexný UZ </a:t>
            </a:r>
            <a:r>
              <a:rPr lang="sk-SK" altLang="sk-SK" b="1" dirty="0" smtClean="0">
                <a:latin typeface="Times New Roman" pitchFamily="18" charset="0"/>
              </a:rPr>
              <a:t>- Stenóza ICA</a:t>
            </a:r>
          </a:p>
        </p:txBody>
      </p:sp>
      <p:pic>
        <p:nvPicPr>
          <p:cNvPr id="9219" name="Picture 4" descr="03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051050" y="2017713"/>
            <a:ext cx="5761038" cy="4321175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sk-SK" altLang="sk-SK" b="1" dirty="0">
                <a:solidFill>
                  <a:schemeClr val="bg2"/>
                </a:solidFill>
                <a:latin typeface="Times New Roman" pitchFamily="18" charset="0"/>
              </a:rPr>
              <a:t>Duplexný UZ </a:t>
            </a:r>
            <a:r>
              <a:rPr lang="sk-SK" altLang="sk-SK" b="1" dirty="0" smtClean="0">
                <a:solidFill>
                  <a:schemeClr val="bg2"/>
                </a:solidFill>
                <a:latin typeface="Times New Roman" pitchFamily="18" charset="0"/>
              </a:rPr>
              <a:t>- </a:t>
            </a:r>
            <a:r>
              <a:rPr lang="sk-SK" altLang="sk-SK" b="1" dirty="0" smtClean="0">
                <a:latin typeface="Times New Roman" pitchFamily="18" charset="0"/>
              </a:rPr>
              <a:t>Stenóza ICA</a:t>
            </a:r>
          </a:p>
        </p:txBody>
      </p:sp>
      <p:pic>
        <p:nvPicPr>
          <p:cNvPr id="10243" name="Picture 5" descr="1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051050" y="2060575"/>
            <a:ext cx="5834063" cy="4375150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sk-SK" altLang="sk-SK" b="1" smtClean="0">
                <a:latin typeface="Times New Roman" pitchFamily="18" charset="0"/>
              </a:rPr>
              <a:t>Anatómia mozgových ciev</a:t>
            </a:r>
          </a:p>
        </p:txBody>
      </p:sp>
      <p:pic>
        <p:nvPicPr>
          <p:cNvPr id="12291" name="Picture 3" descr="Extrakranialne tepny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808038" y="2006600"/>
            <a:ext cx="3330575" cy="3833813"/>
          </a:xfrm>
          <a:noFill/>
        </p:spPr>
      </p:pic>
      <p:pic>
        <p:nvPicPr>
          <p:cNvPr id="12292" name="Picture 4" descr="Arterie mozgu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652963" y="2047875"/>
            <a:ext cx="4033837" cy="3752850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sk-SK" altLang="sk-SK" b="1" dirty="0">
                <a:solidFill>
                  <a:schemeClr val="bg2"/>
                </a:solidFill>
                <a:latin typeface="Times New Roman" pitchFamily="18" charset="0"/>
              </a:rPr>
              <a:t>Duplexný UZ </a:t>
            </a:r>
            <a:r>
              <a:rPr lang="sk-SK" altLang="sk-SK" b="1" dirty="0" smtClean="0">
                <a:solidFill>
                  <a:schemeClr val="bg2"/>
                </a:solidFill>
                <a:latin typeface="Times New Roman" pitchFamily="18" charset="0"/>
              </a:rPr>
              <a:t>- </a:t>
            </a:r>
            <a:r>
              <a:rPr lang="sk-SK" altLang="sk-SK" b="1" dirty="0" smtClean="0">
                <a:latin typeface="Times New Roman" pitchFamily="18" charset="0"/>
              </a:rPr>
              <a:t>Stenóza ICA</a:t>
            </a:r>
          </a:p>
        </p:txBody>
      </p:sp>
      <p:pic>
        <p:nvPicPr>
          <p:cNvPr id="11267" name="Picture 4" descr="06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051050" y="2017713"/>
            <a:ext cx="5761038" cy="4321175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sk-SK" altLang="sk-SK" b="1" dirty="0">
                <a:solidFill>
                  <a:schemeClr val="bg2"/>
                </a:solidFill>
                <a:latin typeface="Times New Roman" pitchFamily="18" charset="0"/>
              </a:rPr>
              <a:t>Duplexný UZ </a:t>
            </a:r>
            <a:r>
              <a:rPr lang="sk-SK" altLang="sk-SK" b="1" dirty="0" smtClean="0">
                <a:latin typeface="Times New Roman" pitchFamily="18" charset="0"/>
              </a:rPr>
              <a:t>a </a:t>
            </a:r>
            <a:r>
              <a:rPr lang="sk-SK" altLang="sk-SK" b="1" dirty="0" smtClean="0">
                <a:solidFill>
                  <a:schemeClr val="bg2"/>
                </a:solidFill>
                <a:latin typeface="Times New Roman" pitchFamily="18" charset="0"/>
              </a:rPr>
              <a:t>AG</a:t>
            </a:r>
          </a:p>
        </p:txBody>
      </p:sp>
      <p:pic>
        <p:nvPicPr>
          <p:cNvPr id="12291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2133600"/>
            <a:ext cx="3738563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292" name="Picture 6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716463" y="2133600"/>
            <a:ext cx="3657600" cy="4114800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sk-SK" altLang="sk-SK" b="1" smtClean="0">
                <a:latin typeface="Times New Roman" pitchFamily="18" charset="0"/>
              </a:rPr>
              <a:t>Liečba po CMP</a:t>
            </a:r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sk-SK" altLang="sk-SK" dirty="0" smtClean="0">
                <a:latin typeface="Times New Roman" pitchFamily="18" charset="0"/>
              </a:rPr>
              <a:t>Liečba rizikových faktorov - prevencia</a:t>
            </a:r>
          </a:p>
          <a:p>
            <a:pPr eaLnBrk="1" hangingPunct="1"/>
            <a:r>
              <a:rPr lang="sk-SK" altLang="sk-SK" dirty="0" err="1" smtClean="0">
                <a:solidFill>
                  <a:schemeClr val="bg2">
                    <a:lumMod val="60000"/>
                    <a:lumOff val="40000"/>
                  </a:schemeClr>
                </a:solidFill>
                <a:latin typeface="Times New Roman" pitchFamily="18" charset="0"/>
              </a:rPr>
              <a:t>Antiagregačná</a:t>
            </a:r>
            <a:endParaRPr lang="sk-SK" altLang="sk-SK" dirty="0" smtClean="0">
              <a:solidFill>
                <a:schemeClr val="bg2">
                  <a:lumMod val="60000"/>
                  <a:lumOff val="40000"/>
                </a:schemeClr>
              </a:solidFill>
              <a:latin typeface="Times New Roman" pitchFamily="18" charset="0"/>
            </a:endParaRPr>
          </a:p>
          <a:p>
            <a:pPr eaLnBrk="1" hangingPunct="1"/>
            <a:r>
              <a:rPr lang="sk-SK" altLang="sk-SK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Times New Roman" pitchFamily="18" charset="0"/>
              </a:rPr>
              <a:t>Antikoagulačná liečba </a:t>
            </a:r>
          </a:p>
          <a:p>
            <a:pPr eaLnBrk="1" hangingPunct="1"/>
            <a:r>
              <a:rPr lang="sk-SK" altLang="sk-SK" dirty="0" err="1" smtClean="0">
                <a:latin typeface="Times New Roman" pitchFamily="18" charset="0"/>
              </a:rPr>
              <a:t>Endarterektómia</a:t>
            </a:r>
            <a:r>
              <a:rPr lang="sk-SK" altLang="sk-SK" dirty="0" smtClean="0">
                <a:latin typeface="Times New Roman" pitchFamily="18" charset="0"/>
              </a:rPr>
              <a:t> (CAE)</a:t>
            </a:r>
          </a:p>
          <a:p>
            <a:pPr eaLnBrk="1" hangingPunct="1"/>
            <a:r>
              <a:rPr lang="sk-SK" altLang="sk-SK" dirty="0" smtClean="0">
                <a:latin typeface="Times New Roman" pitchFamily="18" charset="0"/>
              </a:rPr>
              <a:t>STENT</a:t>
            </a:r>
          </a:p>
          <a:p>
            <a:pPr eaLnBrk="1" hangingPunct="1"/>
            <a:r>
              <a:rPr lang="sk-SK" altLang="sk-SK" dirty="0" err="1" smtClean="0">
                <a:latin typeface="Times New Roman" pitchFamily="18" charset="0"/>
              </a:rPr>
              <a:t>Statíny</a:t>
            </a:r>
            <a:endParaRPr lang="sk-SK" altLang="sk-SK" dirty="0" smtClean="0">
              <a:latin typeface="Times New Roman" pitchFamily="18" charset="0"/>
            </a:endParaRPr>
          </a:p>
          <a:p>
            <a:pPr eaLnBrk="1" hangingPunct="1"/>
            <a:r>
              <a:rPr lang="sk-SK" altLang="sk-SK" dirty="0" smtClean="0">
                <a:solidFill>
                  <a:srgbClr val="FF0000"/>
                </a:solidFill>
                <a:latin typeface="Times New Roman" pitchFamily="18" charset="0"/>
              </a:rPr>
              <a:t>Rehabilitácia</a:t>
            </a:r>
            <a:r>
              <a:rPr lang="sk-SK" altLang="sk-SK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sk-SK" altLang="sk-SK" b="1" smtClean="0">
                <a:latin typeface="Times New Roman" pitchFamily="18" charset="0"/>
              </a:rPr>
              <a:t>Sekundárna prevencia</a:t>
            </a:r>
          </a:p>
        </p:txBody>
      </p:sp>
      <p:sp>
        <p:nvSpPr>
          <p:cNvPr id="4464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sk-SK" altLang="sk-SK" sz="2800" dirty="0" smtClean="0">
                <a:latin typeface="Times New Roman" pitchFamily="18" charset="0"/>
              </a:rPr>
              <a:t>Liečba rizikových faktorov</a:t>
            </a:r>
          </a:p>
          <a:p>
            <a:pPr eaLnBrk="1" hangingPunct="1">
              <a:defRPr/>
            </a:pPr>
            <a:r>
              <a:rPr lang="sk-SK" altLang="sk-SK" sz="2800" dirty="0" err="1" smtClean="0">
                <a:solidFill>
                  <a:srgbClr val="FF0000"/>
                </a:solidFill>
                <a:latin typeface="Times New Roman" pitchFamily="18" charset="0"/>
              </a:rPr>
              <a:t>Antiagregačná</a:t>
            </a:r>
            <a:r>
              <a:rPr lang="sk-SK" altLang="sk-SK" sz="2800" dirty="0" smtClean="0">
                <a:solidFill>
                  <a:srgbClr val="FF0000"/>
                </a:solidFill>
                <a:latin typeface="Times New Roman" pitchFamily="18" charset="0"/>
              </a:rPr>
              <a:t> liečba</a:t>
            </a:r>
          </a:p>
          <a:p>
            <a:pPr eaLnBrk="1" hangingPunct="1">
              <a:defRPr/>
            </a:pPr>
            <a:r>
              <a:rPr lang="sk-SK" altLang="sk-SK" sz="2800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Times New Roman" pitchFamily="18" charset="0"/>
              </a:rPr>
              <a:t>ASA</a:t>
            </a:r>
            <a:r>
              <a:rPr lang="sk-SK" altLang="sk-SK" sz="2800" dirty="0" smtClean="0">
                <a:latin typeface="Times New Roman" pitchFamily="18" charset="0"/>
              </a:rPr>
              <a:t> (50-325 mg 1 x denne))</a:t>
            </a:r>
          </a:p>
          <a:p>
            <a:pPr eaLnBrk="1" hangingPunct="1">
              <a:defRPr/>
            </a:pPr>
            <a:r>
              <a:rPr lang="sk-SK" altLang="sk-SK" sz="2800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Times New Roman" pitchFamily="18" charset="0"/>
              </a:rPr>
              <a:t>ASA</a:t>
            </a:r>
            <a:r>
              <a:rPr lang="sk-SK" altLang="sk-SK" sz="2800" dirty="0" smtClean="0">
                <a:latin typeface="Times New Roman" pitchFamily="18" charset="0"/>
              </a:rPr>
              <a:t> 50 mg + </a:t>
            </a:r>
            <a:r>
              <a:rPr lang="sk-SK" altLang="sk-SK" sz="2800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Times New Roman" pitchFamily="18" charset="0"/>
              </a:rPr>
              <a:t>pomaly </a:t>
            </a:r>
            <a:r>
              <a:rPr lang="sk-SK" altLang="sk-SK" sz="2800" dirty="0" err="1" smtClean="0">
                <a:solidFill>
                  <a:schemeClr val="bg2">
                    <a:lumMod val="60000"/>
                    <a:lumOff val="40000"/>
                  </a:schemeClr>
                </a:solidFill>
                <a:latin typeface="Times New Roman" pitchFamily="18" charset="0"/>
              </a:rPr>
              <a:t>uvolňovaný</a:t>
            </a:r>
            <a:r>
              <a:rPr lang="sk-SK" altLang="sk-SK" sz="2800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Times New Roman" pitchFamily="18" charset="0"/>
              </a:rPr>
              <a:t> </a:t>
            </a:r>
            <a:r>
              <a:rPr lang="sk-SK" altLang="sk-SK" sz="2800" dirty="0" err="1" smtClean="0">
                <a:solidFill>
                  <a:schemeClr val="bg2">
                    <a:lumMod val="60000"/>
                    <a:lumOff val="40000"/>
                  </a:schemeClr>
                </a:solidFill>
                <a:latin typeface="Times New Roman" pitchFamily="18" charset="0"/>
              </a:rPr>
              <a:t>Dipyridamol</a:t>
            </a:r>
            <a:r>
              <a:rPr lang="sk-SK" altLang="sk-SK" sz="2800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Times New Roman" pitchFamily="18" charset="0"/>
              </a:rPr>
              <a:t> </a:t>
            </a:r>
            <a:r>
              <a:rPr lang="sk-SK" altLang="sk-SK" sz="2800" dirty="0" smtClean="0">
                <a:latin typeface="Times New Roman" pitchFamily="18" charset="0"/>
              </a:rPr>
              <a:t>(200 mg 2x denne)</a:t>
            </a:r>
          </a:p>
          <a:p>
            <a:pPr eaLnBrk="1" hangingPunct="1">
              <a:defRPr/>
            </a:pPr>
            <a:r>
              <a:rPr lang="sk-SK" altLang="sk-SK" sz="2800" dirty="0" err="1" smtClean="0">
                <a:solidFill>
                  <a:schemeClr val="bg2">
                    <a:lumMod val="60000"/>
                    <a:lumOff val="40000"/>
                  </a:schemeClr>
                </a:solidFill>
                <a:latin typeface="Times New Roman" pitchFamily="18" charset="0"/>
              </a:rPr>
              <a:t>Clopidogrel</a:t>
            </a:r>
            <a:r>
              <a:rPr lang="sk-SK" altLang="sk-SK" sz="2800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Times New Roman" pitchFamily="18" charset="0"/>
              </a:rPr>
              <a:t> </a:t>
            </a:r>
            <a:r>
              <a:rPr lang="sk-SK" altLang="sk-SK" sz="2800" dirty="0" smtClean="0">
                <a:latin typeface="Times New Roman" pitchFamily="18" charset="0"/>
              </a:rPr>
              <a:t>(75 mg 1 x denne)</a:t>
            </a:r>
          </a:p>
          <a:p>
            <a:pPr eaLnBrk="1" hangingPunct="1">
              <a:defRPr/>
            </a:pPr>
            <a:r>
              <a:rPr lang="sk-SK" altLang="sk-SK" sz="2800" dirty="0" err="1" smtClean="0">
                <a:solidFill>
                  <a:srgbClr val="FF0000"/>
                </a:solidFill>
                <a:latin typeface="Times New Roman" pitchFamily="18" charset="0"/>
              </a:rPr>
              <a:t>Atorvastatín</a:t>
            </a:r>
            <a:r>
              <a:rPr lang="sk-SK" altLang="sk-SK" sz="2800" dirty="0" smtClean="0">
                <a:solidFill>
                  <a:srgbClr val="FF0000"/>
                </a:solidFill>
                <a:latin typeface="Times New Roman" pitchFamily="18" charset="0"/>
              </a:rPr>
              <a:t> 80 mg denne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sk-SK" altLang="sk-SK" sz="3600" smtClean="0">
                <a:solidFill>
                  <a:schemeClr val="bg2"/>
                </a:solidFill>
              </a:rPr>
              <a:t>Indikácie antikoagulačnej liečby u pacientov s FP</a:t>
            </a:r>
            <a:r>
              <a:rPr lang="sk-SK" altLang="sk-SK" smtClean="0"/>
              <a:t> </a:t>
            </a:r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850" y="1981200"/>
            <a:ext cx="8362950" cy="4471988"/>
          </a:xfrm>
        </p:spPr>
        <p:txBody>
          <a:bodyPr/>
          <a:lstStyle/>
          <a:p>
            <a:pPr marL="609600" indent="-609600" eaLnBrk="1" hangingPunct="1">
              <a:buFont typeface="Wingdings" pitchFamily="2" charset="2"/>
              <a:buNone/>
            </a:pPr>
            <a:r>
              <a:rPr lang="sk-SK" altLang="sk-SK" sz="1800" b="1" smtClean="0">
                <a:solidFill>
                  <a:srgbClr val="002060"/>
                </a:solidFill>
              </a:rPr>
              <a:t>Hradená liečba NOAK môže byť indikovaná  kardiológom, internistom a neurológom   </a:t>
            </a:r>
            <a:r>
              <a:rPr lang="sk-SK" altLang="sk-SK" sz="1800" smtClean="0">
                <a:solidFill>
                  <a:srgbClr val="002060"/>
                </a:solidFill>
              </a:rPr>
              <a:t>v prevencii cievnej mozgovej príhody a systémovej embolizácie u dospelých pacientov s nevalvulárnou fibriláciou predsiení s aspoň jedným z nasledovných rizikových faktorov:</a:t>
            </a:r>
          </a:p>
          <a:p>
            <a:pPr marL="609600" indent="-609600" eaLnBrk="1" hangingPunct="1">
              <a:buClr>
                <a:srgbClr val="FF0000"/>
              </a:buClr>
              <a:buFontTx/>
              <a:buAutoNum type="alphaLcParenR"/>
            </a:pPr>
            <a:r>
              <a:rPr lang="sk-SK" altLang="sk-SK" sz="1800" b="1" smtClean="0">
                <a:solidFill>
                  <a:srgbClr val="FF0000"/>
                </a:solidFill>
              </a:rPr>
              <a:t>prekonaná mozgová príhoda, tranzitórny ischemický atak alebo systémová embolizácia (SE)</a:t>
            </a:r>
          </a:p>
          <a:p>
            <a:pPr marL="609600" indent="-609600" eaLnBrk="1" hangingPunct="1">
              <a:buFont typeface="Wingdings" pitchFamily="2" charset="2"/>
              <a:buNone/>
            </a:pPr>
            <a:r>
              <a:rPr lang="sk-SK" altLang="sk-SK" sz="1800" smtClean="0">
                <a:solidFill>
                  <a:srgbClr val="002060"/>
                </a:solidFill>
              </a:rPr>
              <a:t>b)     ejekčná frakcia ľavej komory &lt; 40%,</a:t>
            </a:r>
          </a:p>
          <a:p>
            <a:pPr marL="609600" indent="-609600" eaLnBrk="1" hangingPunct="1">
              <a:buFont typeface="Wingdings" pitchFamily="2" charset="2"/>
              <a:buNone/>
            </a:pPr>
            <a:r>
              <a:rPr lang="sk-SK" altLang="sk-SK" sz="1800" smtClean="0">
                <a:solidFill>
                  <a:srgbClr val="002060"/>
                </a:solidFill>
              </a:rPr>
              <a:t>c) 	symptomatické srdcové zlyhanie ≥ 2 podľa NYHA,</a:t>
            </a:r>
          </a:p>
          <a:p>
            <a:pPr marL="609600" indent="-609600" eaLnBrk="1" hangingPunct="1">
              <a:buFont typeface="Wingdings" pitchFamily="2" charset="2"/>
              <a:buNone/>
            </a:pPr>
            <a:r>
              <a:rPr lang="sk-SK" altLang="sk-SK" sz="1800" smtClean="0">
                <a:solidFill>
                  <a:srgbClr val="002060"/>
                </a:solidFill>
              </a:rPr>
              <a:t>d) 	vek ≥ 75 rokov alebo</a:t>
            </a:r>
          </a:p>
          <a:p>
            <a:pPr marL="609600" indent="-609600" eaLnBrk="1" hangingPunct="1">
              <a:buFont typeface="Wingdings" pitchFamily="2" charset="2"/>
              <a:buAutoNum type="alphaLcParenR" startAt="5"/>
            </a:pPr>
            <a:r>
              <a:rPr lang="sk-SK" altLang="sk-SK" sz="1800" smtClean="0">
                <a:solidFill>
                  <a:srgbClr val="002060"/>
                </a:solidFill>
              </a:rPr>
              <a:t>vek ≥ 65 rokov s jedným z nasledovných ochorení: diabetes mellitus, ochorenie koronárnych artérií alebo hypertenzia.</a:t>
            </a:r>
          </a:p>
          <a:p>
            <a:pPr marL="609600" indent="-609600" eaLnBrk="1" hangingPunct="1">
              <a:buFont typeface="Wingdings" pitchFamily="2" charset="2"/>
              <a:buAutoNum type="alphaLcParenR" startAt="5"/>
            </a:pPr>
            <a:endParaRPr lang="sk-SK" altLang="sk-SK" sz="1800" smtClean="0">
              <a:solidFill>
                <a:srgbClr val="002060"/>
              </a:solidFill>
            </a:endParaRPr>
          </a:p>
          <a:p>
            <a:pPr marL="609600" indent="-609600" eaLnBrk="1" hangingPunct="1">
              <a:buFont typeface="Wingdings" pitchFamily="2" charset="2"/>
              <a:buNone/>
            </a:pPr>
            <a:r>
              <a:rPr lang="sk-SK" altLang="sk-SK" sz="1800" b="1" smtClean="0"/>
              <a:t>Pri indikáciách podľa písmen b) až e) sa vyžaduje súčasné splnenie aspoň jednej z ďalších podmienok: (kardiológ)</a:t>
            </a:r>
          </a:p>
          <a:p>
            <a:pPr marL="609600" indent="-609600" eaLnBrk="1" hangingPunct="1">
              <a:buFont typeface="Wingdings" pitchFamily="2" charset="2"/>
              <a:buAutoNum type="alphaLcParenR" startAt="5"/>
            </a:pPr>
            <a:endParaRPr lang="sk-SK" altLang="sk-SK" sz="1800" smtClean="0">
              <a:solidFill>
                <a:srgbClr val="002060"/>
              </a:solidFill>
            </a:endParaRPr>
          </a:p>
          <a:p>
            <a:pPr marL="609600" indent="-609600" eaLnBrk="1" hangingPunct="1">
              <a:buClr>
                <a:srgbClr val="FF0000"/>
              </a:buClr>
              <a:buFontTx/>
              <a:buNone/>
            </a:pPr>
            <a:endParaRPr lang="sk-SK" altLang="sk-SK" sz="1800" b="1" smtClean="0">
              <a:solidFill>
                <a:srgbClr val="FF0000"/>
              </a:solidFill>
            </a:endParaRPr>
          </a:p>
          <a:p>
            <a:pPr marL="609600" indent="-609600" eaLnBrk="1" hangingPunct="1">
              <a:buFont typeface="Wingdings" pitchFamily="2" charset="2"/>
              <a:buNone/>
            </a:pPr>
            <a:endParaRPr lang="sk-SK" altLang="sk-SK" sz="1800" smtClean="0">
              <a:solidFill>
                <a:srgbClr val="002060"/>
              </a:solidFill>
            </a:endParaRPr>
          </a:p>
          <a:p>
            <a:pPr marL="609600" indent="-609600" eaLnBrk="1" hangingPunct="1"/>
            <a:endParaRPr lang="sk-SK" altLang="sk-SK" sz="28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sk-SK" altLang="sk-SK" b="1" smtClean="0">
                <a:latin typeface="Times New Roman" pitchFamily="18" charset="0"/>
              </a:rPr>
              <a:t>Sekundárna prevencia</a:t>
            </a:r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1550" y="2017713"/>
            <a:ext cx="7983538" cy="4114800"/>
          </a:xfrm>
        </p:spPr>
        <p:txBody>
          <a:bodyPr/>
          <a:lstStyle/>
          <a:p>
            <a:pPr eaLnBrk="1" hangingPunct="1"/>
            <a:r>
              <a:rPr lang="sk-SK" altLang="sk-SK" sz="2800" dirty="0" smtClean="0">
                <a:solidFill>
                  <a:srgbClr val="FF0000"/>
                </a:solidFill>
                <a:latin typeface="Times New Roman" pitchFamily="18" charset="0"/>
              </a:rPr>
              <a:t>Antikoagulačná liečba</a:t>
            </a:r>
          </a:p>
          <a:p>
            <a:pPr eaLnBrk="1" hangingPunct="1"/>
            <a:r>
              <a:rPr lang="sk-SK" altLang="sk-SK" sz="2800" dirty="0" err="1" smtClean="0">
                <a:solidFill>
                  <a:schemeClr val="bg2">
                    <a:lumMod val="60000"/>
                    <a:lumOff val="40000"/>
                  </a:schemeClr>
                </a:solidFill>
                <a:latin typeface="Times New Roman" pitchFamily="18" charset="0"/>
              </a:rPr>
              <a:t>P.o</a:t>
            </a:r>
            <a:r>
              <a:rPr lang="sk-SK" altLang="sk-SK" sz="2800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Times New Roman" pitchFamily="18" charset="0"/>
              </a:rPr>
              <a:t>. antikoagulačná liečba</a:t>
            </a:r>
            <a:r>
              <a:rPr lang="sk-SK" altLang="sk-SK" sz="2800" dirty="0" smtClean="0">
                <a:latin typeface="Times New Roman" pitchFamily="18" charset="0"/>
              </a:rPr>
              <a:t> CMP + FP</a:t>
            </a:r>
          </a:p>
          <a:p>
            <a:pPr eaLnBrk="1" hangingPunct="1"/>
            <a:r>
              <a:rPr lang="sk-SK" altLang="sk-SK" sz="2800" dirty="0" err="1" smtClean="0">
                <a:solidFill>
                  <a:schemeClr val="bg2">
                    <a:lumMod val="60000"/>
                    <a:lumOff val="40000"/>
                  </a:schemeClr>
                </a:solidFill>
                <a:latin typeface="Times New Roman" pitchFamily="18" charset="0"/>
              </a:rPr>
              <a:t>Warfarin</a:t>
            </a:r>
            <a:r>
              <a:rPr lang="sk-SK" altLang="sk-SK" sz="2800" dirty="0">
                <a:latin typeface="Times New Roman" pitchFamily="18" charset="0"/>
              </a:rPr>
              <a:t> </a:t>
            </a:r>
            <a:r>
              <a:rPr lang="sk-SK" altLang="sk-SK" sz="2800" dirty="0" smtClean="0">
                <a:latin typeface="Times New Roman" pitchFamily="18" charset="0"/>
              </a:rPr>
              <a:t>- INR 2,0-3,0 </a:t>
            </a:r>
          </a:p>
          <a:p>
            <a:pPr eaLnBrk="1" hangingPunct="1"/>
            <a:r>
              <a:rPr lang="sk-SK" altLang="sk-SK" sz="2800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Times New Roman" pitchFamily="18" charset="0"/>
              </a:rPr>
              <a:t>„Nové“ </a:t>
            </a:r>
            <a:r>
              <a:rPr lang="sk-SK" altLang="sk-SK" sz="2800" dirty="0" err="1" smtClean="0">
                <a:solidFill>
                  <a:schemeClr val="bg2">
                    <a:lumMod val="60000"/>
                    <a:lumOff val="40000"/>
                  </a:schemeClr>
                </a:solidFill>
                <a:latin typeface="Times New Roman" pitchFamily="18" charset="0"/>
              </a:rPr>
              <a:t>antikoagulanciá</a:t>
            </a:r>
            <a:r>
              <a:rPr lang="sk-SK" altLang="sk-SK" sz="2800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Times New Roman" pitchFamily="18" charset="0"/>
              </a:rPr>
              <a:t> </a:t>
            </a:r>
            <a:r>
              <a:rPr lang="sk-SK" altLang="sk-SK" sz="2800" dirty="0" smtClean="0">
                <a:latin typeface="Times New Roman" pitchFamily="18" charset="0"/>
              </a:rPr>
              <a:t>– porovnateľná alebo lepšia účinnosť, bezpečnejšie</a:t>
            </a:r>
          </a:p>
          <a:p>
            <a:pPr eaLnBrk="1" hangingPunct="1"/>
            <a:r>
              <a:rPr lang="sk-SK" altLang="sk-SK" sz="2400" dirty="0" err="1" smtClean="0">
                <a:solidFill>
                  <a:srgbClr val="FF00FF"/>
                </a:solidFill>
                <a:latin typeface="Times New Roman" pitchFamily="18" charset="0"/>
              </a:rPr>
              <a:t>Dabigatran</a:t>
            </a:r>
            <a:r>
              <a:rPr lang="sk-SK" altLang="sk-SK" sz="2400" dirty="0" smtClean="0">
                <a:latin typeface="Times New Roman" pitchFamily="18" charset="0"/>
              </a:rPr>
              <a:t> – priamy </a:t>
            </a:r>
            <a:r>
              <a:rPr lang="sk-SK" altLang="sk-SK" sz="2400" dirty="0" err="1" smtClean="0">
                <a:latin typeface="Times New Roman" pitchFamily="18" charset="0"/>
              </a:rPr>
              <a:t>inhinbítor</a:t>
            </a:r>
            <a:r>
              <a:rPr lang="sk-SK" altLang="sk-SK" sz="2400" dirty="0" smtClean="0">
                <a:latin typeface="Times New Roman" pitchFamily="18" charset="0"/>
              </a:rPr>
              <a:t> </a:t>
            </a:r>
            <a:r>
              <a:rPr lang="sk-SK" altLang="sk-SK" sz="2400" dirty="0" err="1" smtClean="0">
                <a:latin typeface="Times New Roman" pitchFamily="18" charset="0"/>
              </a:rPr>
              <a:t>trombínu</a:t>
            </a:r>
            <a:endParaRPr lang="sk-SK" altLang="sk-SK" sz="2400" dirty="0" smtClean="0">
              <a:latin typeface="Times New Roman" pitchFamily="18" charset="0"/>
            </a:endParaRPr>
          </a:p>
          <a:p>
            <a:pPr eaLnBrk="1" hangingPunct="1"/>
            <a:r>
              <a:rPr lang="sk-SK" altLang="sk-SK" sz="2400" dirty="0" err="1" smtClean="0">
                <a:solidFill>
                  <a:srgbClr val="FF00FF"/>
                </a:solidFill>
                <a:latin typeface="Times New Roman" pitchFamily="18" charset="0"/>
              </a:rPr>
              <a:t>Apixaban</a:t>
            </a:r>
            <a:r>
              <a:rPr lang="sk-SK" altLang="sk-SK" sz="2400" dirty="0" smtClean="0">
                <a:latin typeface="Times New Roman" pitchFamily="18" charset="0"/>
              </a:rPr>
              <a:t> – inhibítor </a:t>
            </a:r>
            <a:r>
              <a:rPr lang="sk-SK" altLang="sk-SK" sz="2400" dirty="0" err="1" smtClean="0">
                <a:latin typeface="Times New Roman" pitchFamily="18" charset="0"/>
              </a:rPr>
              <a:t>Xa</a:t>
            </a:r>
            <a:endParaRPr lang="sk-SK" altLang="sk-SK" sz="2400" dirty="0" smtClean="0">
              <a:latin typeface="Times New Roman" pitchFamily="18" charset="0"/>
            </a:endParaRPr>
          </a:p>
          <a:p>
            <a:pPr eaLnBrk="1" hangingPunct="1"/>
            <a:r>
              <a:rPr lang="sk-SK" altLang="sk-SK" sz="2400" dirty="0" err="1" smtClean="0">
                <a:solidFill>
                  <a:srgbClr val="FF00FF"/>
                </a:solidFill>
                <a:latin typeface="Times New Roman" pitchFamily="18" charset="0"/>
              </a:rPr>
              <a:t>Rivaroxaban</a:t>
            </a:r>
            <a:r>
              <a:rPr lang="sk-SK" altLang="sk-SK" sz="2400" dirty="0" smtClean="0">
                <a:latin typeface="Times New Roman" pitchFamily="18" charset="0"/>
              </a:rPr>
              <a:t> – inhibítor </a:t>
            </a:r>
            <a:r>
              <a:rPr lang="sk-SK" altLang="sk-SK" sz="2400" dirty="0" err="1" smtClean="0">
                <a:latin typeface="Times New Roman" pitchFamily="18" charset="0"/>
              </a:rPr>
              <a:t>Xa</a:t>
            </a:r>
            <a:endParaRPr lang="sk-SK" altLang="sk-SK" sz="2400" dirty="0" smtClean="0">
              <a:latin typeface="Times New Roman" pitchFamily="18" charset="0"/>
            </a:endParaRPr>
          </a:p>
          <a:p>
            <a:pPr eaLnBrk="1" hangingPunct="1"/>
            <a:r>
              <a:rPr lang="sk-SK" altLang="sk-SK" sz="2400" dirty="0" err="1" smtClean="0">
                <a:solidFill>
                  <a:srgbClr val="FF00FF"/>
                </a:solidFill>
                <a:latin typeface="Times New Roman" pitchFamily="18" charset="0"/>
              </a:rPr>
              <a:t>Edoxaban</a:t>
            </a:r>
            <a:r>
              <a:rPr lang="sk-SK" altLang="sk-SK" sz="2400" dirty="0" smtClean="0">
                <a:latin typeface="Times New Roman" pitchFamily="18" charset="0"/>
              </a:rPr>
              <a:t> - inhibítor </a:t>
            </a:r>
            <a:r>
              <a:rPr lang="sk-SK" altLang="sk-SK" sz="2400" dirty="0" err="1" smtClean="0">
                <a:latin typeface="Times New Roman" pitchFamily="18" charset="0"/>
              </a:rPr>
              <a:t>Xa</a:t>
            </a:r>
            <a:endParaRPr lang="sk-SK" altLang="sk-SK" sz="2400" dirty="0" smtClean="0">
              <a:latin typeface="Times New Roman" pitchFamily="18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sk-SK" altLang="sk-SK" sz="2800" b="1" dirty="0" smtClean="0">
                <a:latin typeface="Times New Roman" pitchFamily="18" charset="0"/>
              </a:rPr>
              <a:t>	</a:t>
            </a:r>
            <a:endParaRPr lang="sk-SK" altLang="sk-SK" sz="2800" dirty="0" smtClean="0">
              <a:solidFill>
                <a:schemeClr val="hlink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0952" name="Group 56"/>
          <p:cNvGraphicFramePr>
            <a:graphicFrameLocks noGrp="1"/>
          </p:cNvGraphicFramePr>
          <p:nvPr/>
        </p:nvGraphicFramePr>
        <p:xfrm>
          <a:off x="323850" y="1125538"/>
          <a:ext cx="8509000" cy="4751388"/>
        </p:xfrm>
        <a:graphic>
          <a:graphicData uri="http://schemas.openxmlformats.org/drawingml/2006/table">
            <a:tbl>
              <a:tblPr/>
              <a:tblGrid>
                <a:gridCol w="3022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161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415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966788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75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altLang="sk-SK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E46C0A"/>
                          </a:solidFill>
                          <a:effectLst/>
                          <a:latin typeface="Arial" pitchFamily="34" charset="0"/>
                        </a:rPr>
                        <a:t>Charakteristika štúdií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75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altLang="sk-SK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rPr>
                        <a:t>RELY     dabigatran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folHlink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75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altLang="sk-SK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rPr>
                        <a:t>ROCKET AF rivaroxaban                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330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75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altLang="sk-SK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rPr>
                        <a:t>ARISTOTLE  apixaban              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3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2750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altLang="sk-SK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Mechanizmus účinku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75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altLang="sk-SK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rPr>
                        <a:t>IIa 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75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altLang="sk-SK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rPr>
                        <a:t>Xa 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75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altLang="sk-SK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rPr>
                        <a:t>Xa 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2750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75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altLang="sk-SK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rPr>
                        <a:t>Počet pacientov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75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altLang="sk-SK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rPr>
                        <a:t>18 113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75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altLang="sk-SK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rPr>
                        <a:t>14 264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75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altLang="sk-SK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rPr>
                        <a:t>18 201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2750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75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altLang="sk-SK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rPr>
                        <a:t>Dávkovanie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75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altLang="sk-SK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rPr>
                        <a:t>150 mg 2x </a:t>
                      </a:r>
                      <a:r>
                        <a:rPr kumimoji="0" lang="cs-CZ" altLang="sk-SK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rPr>
                        <a:t>denne</a:t>
                      </a:r>
                      <a:r>
                        <a:rPr kumimoji="0" lang="cs-CZ" altLang="sk-SK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rPr>
                        <a:t>  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75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altLang="sk-SK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rPr>
                        <a:t>110 mg  2x </a:t>
                      </a:r>
                      <a:r>
                        <a:rPr kumimoji="0" lang="cs-CZ" altLang="sk-SK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rPr>
                        <a:t>denne</a:t>
                      </a:r>
                      <a:endParaRPr kumimoji="0" lang="cs-CZ" altLang="sk-SK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itchFamily="34" charset="0"/>
                        <a:ea typeface="ＭＳ Ｐゴシック" pitchFamily="34" charset="-128"/>
                        <a:cs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75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altLang="sk-SK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rPr>
                        <a:t>20mg 1x </a:t>
                      </a:r>
                      <a:r>
                        <a:rPr kumimoji="0" lang="cs-CZ" altLang="sk-SK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rPr>
                        <a:t>denne</a:t>
                      </a:r>
                      <a:r>
                        <a:rPr kumimoji="0" lang="cs-CZ" altLang="sk-SK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rPr>
                        <a:t> (15mg  1x </a:t>
                      </a:r>
                      <a:r>
                        <a:rPr kumimoji="0" lang="cs-CZ" altLang="sk-SK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rPr>
                        <a:t>denne</a:t>
                      </a:r>
                      <a:r>
                        <a:rPr kumimoji="0" lang="cs-CZ" altLang="sk-SK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rPr>
                        <a:t>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75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altLang="sk-SK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rPr>
                        <a:t>5mg  2x </a:t>
                      </a:r>
                      <a:r>
                        <a:rPr kumimoji="0" lang="cs-CZ" altLang="sk-SK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rPr>
                        <a:t>denne</a:t>
                      </a:r>
                      <a:r>
                        <a:rPr kumimoji="0" lang="cs-CZ" altLang="sk-SK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rPr>
                        <a:t>       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75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altLang="sk-SK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rPr>
                        <a:t> 2,5 mg 2x </a:t>
                      </a:r>
                      <a:r>
                        <a:rPr kumimoji="0" lang="cs-CZ" altLang="sk-SK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rPr>
                        <a:t>denne</a:t>
                      </a:r>
                      <a:endParaRPr kumimoji="0" lang="cs-CZ" altLang="sk-SK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itchFamily="34" charset="0"/>
                        <a:ea typeface="ＭＳ Ｐゴシック" pitchFamily="34" charset="-128"/>
                        <a:cs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12750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75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altLang="sk-SK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rPr>
                        <a:t>Dizajn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75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altLang="sk-SK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rPr>
                        <a:t>PROBE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75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altLang="sk-SK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rPr>
                        <a:t>Double blind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75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altLang="sk-SK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rPr>
                        <a:t>Double blind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12750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75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altLang="sk-SK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rPr>
                        <a:t>Priemer CHADS</a:t>
                      </a:r>
                      <a:r>
                        <a:rPr kumimoji="0" lang="cs-CZ" altLang="sk-SK" sz="1800" b="1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rPr>
                        <a:t>2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75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altLang="sk-SK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rPr>
                        <a:t>2,1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75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altLang="sk-SK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rPr>
                        <a:t>3,5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75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altLang="sk-SK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rPr>
                        <a:t>2,1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6225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75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altLang="sk-SK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rPr>
                        <a:t>Priemer TTR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75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altLang="sk-SK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rPr>
                        <a:t>64%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75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altLang="sk-SK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rPr>
                        <a:t>55%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75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altLang="sk-SK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rPr>
                        <a:t>62%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76225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75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altLang="sk-SK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rPr>
                        <a:t>Medián TTR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75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altLang="sk-SK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rPr>
                        <a:t>67%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75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altLang="sk-SK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rPr>
                        <a:t>58%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75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altLang="sk-SK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rPr>
                        <a:t>66%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623888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75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altLang="sk-SK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rPr>
                        <a:t>Prerušenie liečby  </a:t>
                      </a:r>
                      <a:r>
                        <a:rPr kumimoji="0" lang="cs-CZ" altLang="sk-SK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rPr>
                        <a:t>(Warfarín)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75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altLang="sk-SK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rPr>
                        <a:t>21,2% (16,6)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75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altLang="sk-SK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rPr>
                        <a:t>23,9% (22,4)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75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altLang="sk-SK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rPr>
                        <a:t>25,3% (27,5)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4" name="Nadpis 3"/>
          <p:cNvSpPr>
            <a:spLocks noGrp="1"/>
          </p:cNvSpPr>
          <p:nvPr>
            <p:ph type="title" idx="4294967295"/>
          </p:nvPr>
        </p:nvSpPr>
        <p:spPr>
          <a:xfrm>
            <a:off x="1033819" y="359596"/>
            <a:ext cx="7793037" cy="716747"/>
          </a:xfrm>
        </p:spPr>
        <p:txBody>
          <a:bodyPr>
            <a:normAutofit/>
          </a:bodyPr>
          <a:lstStyle/>
          <a:p>
            <a:pPr defTabSz="935038" eaLnBrk="1" hangingPunct="1">
              <a:defRPr/>
            </a:pPr>
            <a:r>
              <a:rPr lang="cs-CZ" altLang="sk-SK" sz="28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  </a:t>
            </a:r>
            <a:r>
              <a:rPr lang="cs-CZ" altLang="sk-SK" sz="3200" b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RELY – ARISTOTLE – ROCKET AF</a:t>
            </a:r>
          </a:p>
        </p:txBody>
      </p:sp>
      <p:sp>
        <p:nvSpPr>
          <p:cNvPr id="38967" name="Rectangle 8"/>
          <p:cNvSpPr>
            <a:spLocks noChangeArrowheads="1"/>
          </p:cNvSpPr>
          <p:nvPr/>
        </p:nvSpPr>
        <p:spPr bwMode="auto">
          <a:xfrm>
            <a:off x="366713" y="6054725"/>
            <a:ext cx="8686800" cy="661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eaLnBrk="0" hangingPunct="0">
              <a:lnSpc>
                <a:spcPct val="90000"/>
              </a:lnSpc>
              <a:spcBef>
                <a:spcPct val="20000"/>
              </a:spcBef>
            </a:pPr>
            <a:r>
              <a:rPr lang="en-GB" altLang="sk-SK" sz="900">
                <a:solidFill>
                  <a:srgbClr val="0000FF"/>
                </a:solidFill>
                <a:latin typeface="BISansCond" pitchFamily="2" charset="0"/>
              </a:rPr>
              <a:t>Connolly SJ </a:t>
            </a:r>
            <a:r>
              <a:rPr lang="en-GB" altLang="sk-SK" sz="900" i="1">
                <a:solidFill>
                  <a:srgbClr val="0000FF"/>
                </a:solidFill>
                <a:latin typeface="BISansCond" pitchFamily="2" charset="0"/>
              </a:rPr>
              <a:t>et al. N Engl J Med </a:t>
            </a:r>
            <a:r>
              <a:rPr lang="en-GB" altLang="sk-SK" sz="900">
                <a:solidFill>
                  <a:srgbClr val="0000FF"/>
                </a:solidFill>
                <a:latin typeface="BISansCond" pitchFamily="2" charset="0"/>
              </a:rPr>
              <a:t>2009; </a:t>
            </a:r>
            <a:r>
              <a:rPr lang="en-GB" altLang="sk-SK" sz="900" b="1">
                <a:solidFill>
                  <a:srgbClr val="0000FF"/>
                </a:solidFill>
                <a:latin typeface="BISansCond" pitchFamily="2" charset="0"/>
              </a:rPr>
              <a:t>361</a:t>
            </a:r>
            <a:r>
              <a:rPr lang="en-GB" altLang="sk-SK" sz="900">
                <a:solidFill>
                  <a:srgbClr val="0000FF"/>
                </a:solidFill>
                <a:latin typeface="BISansCond" pitchFamily="2" charset="0"/>
              </a:rPr>
              <a:t>:1139–1151.</a:t>
            </a:r>
            <a:r>
              <a:rPr lang="cs-CZ" altLang="sk-SK" sz="900">
                <a:solidFill>
                  <a:srgbClr val="0000FF"/>
                </a:solidFill>
                <a:latin typeface="BISansCond" pitchFamily="2" charset="0"/>
              </a:rPr>
              <a:t>Connolly </a:t>
            </a:r>
            <a:r>
              <a:rPr lang="en-GB" altLang="sk-SK" sz="900">
                <a:solidFill>
                  <a:srgbClr val="0000FF"/>
                </a:solidFill>
                <a:latin typeface="BISansCond" pitchFamily="2" charset="0"/>
              </a:rPr>
              <a:t>SJ </a:t>
            </a:r>
            <a:r>
              <a:rPr lang="en-GB" altLang="sk-SK" sz="900" i="1">
                <a:solidFill>
                  <a:srgbClr val="0000FF"/>
                </a:solidFill>
                <a:latin typeface="BISansCond" pitchFamily="2" charset="0"/>
              </a:rPr>
              <a:t>et a</a:t>
            </a:r>
            <a:r>
              <a:rPr lang="en-GB" altLang="sk-SK" sz="900">
                <a:solidFill>
                  <a:srgbClr val="0000FF"/>
                </a:solidFill>
                <a:latin typeface="BISansCond" pitchFamily="2" charset="0"/>
              </a:rPr>
              <a:t>l. </a:t>
            </a:r>
            <a:r>
              <a:rPr lang="en-GB" altLang="sk-SK" sz="900" i="1">
                <a:solidFill>
                  <a:srgbClr val="0000FF"/>
                </a:solidFill>
                <a:latin typeface="BISansCond" pitchFamily="2" charset="0"/>
              </a:rPr>
              <a:t>N Engl J Med </a:t>
            </a:r>
            <a:r>
              <a:rPr lang="en-GB" altLang="sk-SK" sz="900">
                <a:solidFill>
                  <a:srgbClr val="0000FF"/>
                </a:solidFill>
                <a:latin typeface="BISansCond" pitchFamily="2" charset="0"/>
              </a:rPr>
              <a:t>2010; </a:t>
            </a:r>
            <a:r>
              <a:rPr lang="en-GB" altLang="sk-SK" sz="900" b="1">
                <a:solidFill>
                  <a:srgbClr val="0000FF"/>
                </a:solidFill>
                <a:latin typeface="BISansCond" pitchFamily="2" charset="0"/>
              </a:rPr>
              <a:t>363</a:t>
            </a:r>
            <a:r>
              <a:rPr lang="en-GB" altLang="sk-SK" sz="900">
                <a:solidFill>
                  <a:srgbClr val="0000FF"/>
                </a:solidFill>
                <a:latin typeface="BISansCond" pitchFamily="2" charset="0"/>
              </a:rPr>
              <a:t>:1875–1876 (letter to editor).</a:t>
            </a:r>
            <a:endParaRPr lang="cs-CZ" altLang="sk-SK" sz="900">
              <a:solidFill>
                <a:srgbClr val="0000FF"/>
              </a:solidFill>
              <a:latin typeface="BISansCond" pitchFamily="2" charset="0"/>
            </a:endParaRPr>
          </a:p>
          <a:p>
            <a:pPr algn="l" eaLnBrk="0" hangingPunct="0">
              <a:lnSpc>
                <a:spcPct val="90000"/>
              </a:lnSpc>
              <a:spcBef>
                <a:spcPct val="20000"/>
              </a:spcBef>
            </a:pPr>
            <a:r>
              <a:rPr lang="en-GB" altLang="sk-SK" sz="900">
                <a:solidFill>
                  <a:srgbClr val="0000FF"/>
                </a:solidFill>
                <a:latin typeface="BISansCond" pitchFamily="2" charset="0"/>
              </a:rPr>
              <a:t> </a:t>
            </a:r>
            <a:r>
              <a:rPr lang="cs-CZ" altLang="sk-SK" sz="900">
                <a:solidFill>
                  <a:srgbClr val="0000FF"/>
                </a:solidFill>
                <a:latin typeface="BISansCond" pitchFamily="2" charset="0"/>
              </a:rPr>
              <a:t>SPC Pradaxa  tvrdé tobolky 110/150 mg, 8/2011;  </a:t>
            </a:r>
          </a:p>
          <a:p>
            <a:pPr algn="l" eaLnBrk="0" hangingPunct="0">
              <a:lnSpc>
                <a:spcPct val="90000"/>
              </a:lnSpc>
              <a:spcBef>
                <a:spcPct val="20000"/>
              </a:spcBef>
            </a:pPr>
            <a:r>
              <a:rPr lang="cs-CZ" altLang="sk-SK" sz="900">
                <a:solidFill>
                  <a:srgbClr val="0000FF"/>
                </a:solidFill>
                <a:latin typeface="BISansCond" pitchFamily="2" charset="0"/>
              </a:rPr>
              <a:t>Granger CB et al. NEJM 2011: 10..1056/NEJMoal 1107039. NEJM.org ; Patel MR et al. NEJM 2011;10.1056/NJMoal1009638.NEJM.org.</a:t>
            </a:r>
          </a:p>
          <a:p>
            <a:pPr algn="l" eaLnBrk="0" hangingPunct="0">
              <a:lnSpc>
                <a:spcPct val="90000"/>
              </a:lnSpc>
              <a:spcBef>
                <a:spcPct val="20000"/>
              </a:spcBef>
            </a:pPr>
            <a:r>
              <a:rPr lang="cs-CZ" altLang="sk-SK" sz="900">
                <a:solidFill>
                  <a:srgbClr val="0000FF"/>
                </a:solidFill>
                <a:latin typeface="BISansCond" pitchFamily="2" charset="0"/>
              </a:rPr>
              <a:t> </a:t>
            </a:r>
            <a:r>
              <a:rPr lang="en-US" altLang="sk-SK" sz="900">
                <a:solidFill>
                  <a:srgbClr val="0000FF"/>
                </a:solidFill>
                <a:latin typeface="BISansCond" pitchFamily="2" charset="0"/>
              </a:rPr>
              <a:t>https://www.dcri.org/news-publications/slides-presentations/ROCKET-AF-LBCT</a:t>
            </a:r>
            <a:r>
              <a:rPr lang="cs-CZ" altLang="sk-SK" sz="900">
                <a:solidFill>
                  <a:srgbClr val="0000FF"/>
                </a:solidFill>
                <a:latin typeface="BISansCond" pitchFamily="2" charset="0"/>
              </a:rPr>
              <a:t> </a:t>
            </a:r>
            <a:r>
              <a:rPr lang="en-US" altLang="sk-SK" sz="900">
                <a:solidFill>
                  <a:srgbClr val="0000FF"/>
                </a:solidFill>
                <a:latin typeface="BISansCond" pitchFamily="2" charset="0"/>
              </a:rPr>
              <a:t>FINAL.ppt/view?searchterm=rocket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sk-SK" altLang="sk-SK" b="1" dirty="0" err="1" smtClean="0">
                <a:solidFill>
                  <a:schemeClr val="bg2"/>
                </a:solidFill>
                <a:latin typeface="Times New Roman" pitchFamily="18" charset="0"/>
              </a:rPr>
              <a:t>Karotická</a:t>
            </a:r>
            <a:r>
              <a:rPr lang="sk-SK" altLang="sk-SK" b="1" dirty="0" smtClean="0">
                <a:solidFill>
                  <a:schemeClr val="bg2"/>
                </a:solidFill>
                <a:latin typeface="Times New Roman" pitchFamily="18" charset="0"/>
              </a:rPr>
              <a:t> </a:t>
            </a:r>
            <a:r>
              <a:rPr lang="sk-SK" altLang="sk-SK" b="1" dirty="0" err="1" smtClean="0">
                <a:solidFill>
                  <a:schemeClr val="bg2"/>
                </a:solidFill>
                <a:latin typeface="Times New Roman" pitchFamily="18" charset="0"/>
              </a:rPr>
              <a:t>endarterektómia</a:t>
            </a:r>
            <a:endParaRPr lang="sk-SK" altLang="sk-SK" b="1" dirty="0" smtClean="0">
              <a:solidFill>
                <a:schemeClr val="bg2"/>
              </a:solidFill>
              <a:latin typeface="Times New Roman" pitchFamily="18" charset="0"/>
            </a:endParaRPr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sk-SK" altLang="sk-SK" sz="2800" b="1" dirty="0" smtClean="0">
                <a:solidFill>
                  <a:srgbClr val="FF0000"/>
                </a:solidFill>
                <a:latin typeface="Times New Roman" pitchFamily="18" charset="0"/>
              </a:rPr>
              <a:t>Indikácie</a:t>
            </a:r>
          </a:p>
          <a:p>
            <a:pPr eaLnBrk="1" hangingPunct="1"/>
            <a:r>
              <a:rPr lang="sk-SK" altLang="sk-SK" sz="2800" dirty="0" smtClean="0">
                <a:latin typeface="Times New Roman" pitchFamily="18" charset="0"/>
              </a:rPr>
              <a:t>Stenóza ACI nad 70% (pri AS plátoch s nerovným povrchom – riziko </a:t>
            </a:r>
            <a:r>
              <a:rPr lang="sk-SK" altLang="sk-SK" sz="2800" dirty="0" err="1" smtClean="0">
                <a:latin typeface="Times New Roman" pitchFamily="18" charset="0"/>
              </a:rPr>
              <a:t>embolizácie</a:t>
            </a:r>
            <a:r>
              <a:rPr lang="sk-SK" altLang="sk-SK" sz="2800" dirty="0" smtClean="0">
                <a:latin typeface="Times New Roman" pitchFamily="18" charset="0"/>
              </a:rPr>
              <a:t> – nad 60%)</a:t>
            </a:r>
          </a:p>
          <a:p>
            <a:pPr eaLnBrk="1" hangingPunct="1"/>
            <a:r>
              <a:rPr lang="sk-SK" altLang="sk-SK" sz="2800" dirty="0" smtClean="0">
                <a:latin typeface="Times New Roman" pitchFamily="18" charset="0"/>
              </a:rPr>
              <a:t>CT mozgu </a:t>
            </a:r>
          </a:p>
          <a:p>
            <a:pPr eaLnBrk="1" hangingPunct="1"/>
            <a:r>
              <a:rPr lang="sk-SK" altLang="sk-SK" sz="2800" dirty="0" smtClean="0">
                <a:latin typeface="Times New Roman" pitchFamily="18" charset="0"/>
              </a:rPr>
              <a:t>Po TIA – ihneď, pri malom ložisku – čo najskôr</a:t>
            </a:r>
          </a:p>
          <a:p>
            <a:pPr eaLnBrk="1" hangingPunct="1"/>
            <a:r>
              <a:rPr lang="sk-SK" altLang="sk-SK" sz="2800" dirty="0" smtClean="0">
                <a:latin typeface="Times New Roman" pitchFamily="18" charset="0"/>
              </a:rPr>
              <a:t>Po čerstvej CMP s väčším ischemickým ložiskom za 6 týždňov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10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sk-SK" altLang="sk-SK" b="1" dirty="0" err="1" smtClean="0">
                <a:solidFill>
                  <a:schemeClr val="bg2"/>
                </a:solidFill>
                <a:latin typeface="Times New Roman" pitchFamily="18" charset="0"/>
              </a:rPr>
              <a:t>Karotická</a:t>
            </a:r>
            <a:r>
              <a:rPr lang="sk-SK" altLang="sk-SK" b="1" dirty="0" smtClean="0">
                <a:solidFill>
                  <a:schemeClr val="bg2"/>
                </a:solidFill>
                <a:latin typeface="Times New Roman" pitchFamily="18" charset="0"/>
              </a:rPr>
              <a:t> EA</a:t>
            </a:r>
          </a:p>
        </p:txBody>
      </p:sp>
      <p:pic>
        <p:nvPicPr>
          <p:cNvPr id="40963" name="Picture 6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635375" y="2276475"/>
            <a:ext cx="2251075" cy="4032250"/>
          </a:xfrm>
          <a:noFill/>
        </p:spPr>
      </p:pic>
      <p:pic>
        <p:nvPicPr>
          <p:cNvPr id="40964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088" y="2205038"/>
            <a:ext cx="2320925" cy="404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65" name="Picture 9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6516688" y="2276475"/>
            <a:ext cx="2016125" cy="4103688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sk-SK" altLang="sk-SK" b="1" dirty="0" smtClean="0">
                <a:solidFill>
                  <a:schemeClr val="bg2"/>
                </a:solidFill>
                <a:latin typeface="Times New Roman" pitchFamily="18" charset="0"/>
              </a:rPr>
              <a:t>STENT</a:t>
            </a:r>
          </a:p>
        </p:txBody>
      </p:sp>
      <p:pic>
        <p:nvPicPr>
          <p:cNvPr id="41987" name="Picture 5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755650" y="2805113"/>
            <a:ext cx="3960813" cy="3089275"/>
          </a:xfrm>
          <a:noFill/>
        </p:spPr>
      </p:pic>
      <p:pic>
        <p:nvPicPr>
          <p:cNvPr id="41988" name="Picture 7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6084888" y="2205038"/>
            <a:ext cx="2254250" cy="4248150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US" altLang="sk-SK" smtClean="0">
                <a:solidFill>
                  <a:schemeClr val="bg2"/>
                </a:solidFill>
                <a:latin typeface="Times New Roman" pitchFamily="18" charset="0"/>
              </a:rPr>
              <a:t>Vertebr</a:t>
            </a:r>
            <a:r>
              <a:rPr lang="sk-SK" altLang="sk-SK" smtClean="0">
                <a:solidFill>
                  <a:schemeClr val="bg2"/>
                </a:solidFill>
                <a:latin typeface="Times New Roman" pitchFamily="18" charset="0"/>
              </a:rPr>
              <a:t>álne artérie</a:t>
            </a:r>
            <a:r>
              <a:rPr lang="sk-SK" altLang="sk-SK" smtClean="0"/>
              <a:t> </a:t>
            </a:r>
          </a:p>
        </p:txBody>
      </p:sp>
      <p:pic>
        <p:nvPicPr>
          <p:cNvPr id="13315" name="Picture 6" descr="VERTEBRAL_ARTER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55900" y="2089150"/>
            <a:ext cx="3286125" cy="424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sk-SK" altLang="sk-SK" b="1" dirty="0">
                <a:solidFill>
                  <a:schemeClr val="bg2"/>
                </a:solidFill>
                <a:latin typeface="Times New Roman" pitchFamily="18" charset="0"/>
              </a:rPr>
              <a:t>STENT</a:t>
            </a:r>
            <a:endParaRPr lang="sk-SK" altLang="sk-SK" dirty="0" smtClean="0"/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sk-SK" altLang="sk-SK" smtClean="0"/>
          </a:p>
        </p:txBody>
      </p:sp>
      <p:pic>
        <p:nvPicPr>
          <p:cNvPr id="43012" name="Picture 5" descr="Stroke Treatmen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3713" y="2060575"/>
            <a:ext cx="5327650" cy="402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sk-SK" altLang="sk-SK" b="1" dirty="0" smtClean="0">
                <a:solidFill>
                  <a:schemeClr val="bg2"/>
                </a:solidFill>
                <a:latin typeface="Times New Roman" pitchFamily="18" charset="0"/>
              </a:rPr>
              <a:t>Indikácie STENT</a:t>
            </a:r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sk-SK" altLang="sk-SK" dirty="0" smtClean="0">
                <a:latin typeface="Times New Roman" pitchFamily="18" charset="0"/>
              </a:rPr>
              <a:t>Pacienti s vyšším operačným rizikom</a:t>
            </a:r>
          </a:p>
          <a:p>
            <a:pPr eaLnBrk="1" hangingPunct="1">
              <a:buFont typeface="Wingdings" pitchFamily="2" charset="2"/>
              <a:buNone/>
            </a:pPr>
            <a:r>
              <a:rPr lang="sk-SK" altLang="sk-SK" dirty="0" smtClean="0">
                <a:latin typeface="Times New Roman" pitchFamily="18" charset="0"/>
              </a:rPr>
              <a:t>          vek, závažné ochorenie srdca a pľúc, </a:t>
            </a:r>
          </a:p>
          <a:p>
            <a:pPr eaLnBrk="1" hangingPunct="1">
              <a:buFont typeface="Wingdings" pitchFamily="2" charset="2"/>
              <a:buNone/>
            </a:pPr>
            <a:r>
              <a:rPr lang="sk-SK" altLang="sk-SK" dirty="0" smtClean="0">
                <a:latin typeface="Times New Roman" pitchFamily="18" charset="0"/>
              </a:rPr>
              <a:t>          predchádzajúca operácia na krku, </a:t>
            </a:r>
          </a:p>
          <a:p>
            <a:pPr eaLnBrk="1" hangingPunct="1">
              <a:buFont typeface="Wingdings" pitchFamily="2" charset="2"/>
              <a:buNone/>
            </a:pPr>
            <a:r>
              <a:rPr lang="sk-SK" altLang="sk-SK" dirty="0" smtClean="0">
                <a:latin typeface="Times New Roman" pitchFamily="18" charset="0"/>
              </a:rPr>
              <a:t>          riziko celkovej </a:t>
            </a:r>
            <a:r>
              <a:rPr lang="sk-SK" altLang="sk-SK" dirty="0" err="1" smtClean="0">
                <a:latin typeface="Times New Roman" pitchFamily="18" charset="0"/>
              </a:rPr>
              <a:t>anestézy</a:t>
            </a:r>
            <a:endParaRPr lang="sk-SK" altLang="sk-SK" dirty="0" smtClean="0">
              <a:latin typeface="Times New Roman" pitchFamily="18" charset="0"/>
            </a:endParaRPr>
          </a:p>
          <a:p>
            <a:pPr eaLnBrk="1" hangingPunct="1"/>
            <a:r>
              <a:rPr lang="sk-SK" altLang="sk-SK" dirty="0" err="1" smtClean="0">
                <a:latin typeface="Times New Roman" pitchFamily="18" charset="0"/>
              </a:rPr>
              <a:t>Restenózy</a:t>
            </a:r>
            <a:r>
              <a:rPr lang="sk-SK" altLang="sk-SK" dirty="0" smtClean="0">
                <a:latin typeface="Times New Roman" pitchFamily="18" charset="0"/>
              </a:rPr>
              <a:t>  po CAE</a:t>
            </a:r>
          </a:p>
          <a:p>
            <a:pPr eaLnBrk="1" hangingPunct="1"/>
            <a:r>
              <a:rPr lang="sk-SK" altLang="sk-SK" dirty="0" smtClean="0">
                <a:latin typeface="Times New Roman" pitchFamily="18" charset="0"/>
              </a:rPr>
              <a:t>Symptomatická </a:t>
            </a:r>
            <a:r>
              <a:rPr lang="sk-SK" altLang="sk-SK" dirty="0" err="1" smtClean="0">
                <a:latin typeface="Times New Roman" pitchFamily="18" charset="0"/>
              </a:rPr>
              <a:t>stenóza</a:t>
            </a:r>
            <a:r>
              <a:rPr lang="sk-SK" altLang="sk-SK" dirty="0" smtClean="0">
                <a:latin typeface="Times New Roman" pitchFamily="18" charset="0"/>
              </a:rPr>
              <a:t> ACI</a:t>
            </a:r>
            <a:r>
              <a:rPr lang="sk-SK" altLang="sk-SK" dirty="0" smtClean="0"/>
              <a:t> </a:t>
            </a:r>
            <a:endParaRPr lang="cs-CZ" altLang="sk-SK" dirty="0" smtClean="0"/>
          </a:p>
          <a:p>
            <a:pPr eaLnBrk="1" hangingPunct="1"/>
            <a:endParaRPr lang="sk-SK" altLang="sk-SK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sk-SK" altLang="sk-SK" b="1" dirty="0" smtClean="0">
                <a:solidFill>
                  <a:schemeClr val="bg2"/>
                </a:solidFill>
                <a:latin typeface="Times New Roman" pitchFamily="18" charset="0"/>
              </a:rPr>
              <a:t>Výhody STENT</a:t>
            </a:r>
          </a:p>
        </p:txBody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sk-SK" altLang="sk-SK" dirty="0" smtClean="0">
                <a:latin typeface="Times New Roman" pitchFamily="18" charset="0"/>
              </a:rPr>
              <a:t>Menej invazívna metóda</a:t>
            </a:r>
          </a:p>
          <a:p>
            <a:pPr eaLnBrk="1" hangingPunct="1"/>
            <a:r>
              <a:rPr lang="sk-SK" altLang="sk-SK" dirty="0" smtClean="0">
                <a:latin typeface="Times New Roman" pitchFamily="18" charset="0"/>
              </a:rPr>
              <a:t>Menej </a:t>
            </a:r>
            <a:r>
              <a:rPr lang="sk-SK" altLang="sk-SK" dirty="0" err="1" smtClean="0">
                <a:latin typeface="Times New Roman" pitchFamily="18" charset="0"/>
              </a:rPr>
              <a:t>restenóz</a:t>
            </a:r>
            <a:r>
              <a:rPr lang="sk-SK" altLang="sk-SK" dirty="0" smtClean="0">
                <a:latin typeface="Times New Roman" pitchFamily="18" charset="0"/>
              </a:rPr>
              <a:t> ako po CAE</a:t>
            </a:r>
          </a:p>
          <a:p>
            <a:pPr eaLnBrk="1" hangingPunct="1"/>
            <a:r>
              <a:rPr lang="sk-SK" altLang="sk-SK" dirty="0" smtClean="0">
                <a:latin typeface="Times New Roman" pitchFamily="18" charset="0"/>
              </a:rPr>
              <a:t>Kratšia hospitalizácia </a:t>
            </a:r>
          </a:p>
          <a:p>
            <a:pPr eaLnBrk="1" hangingPunct="1"/>
            <a:r>
              <a:rPr lang="sk-SK" altLang="sk-SK" dirty="0" smtClean="0">
                <a:latin typeface="Times New Roman" pitchFamily="18" charset="0"/>
              </a:rPr>
              <a:t>Menšie riziko infekcie a komplikácii v oblasti operačnej rany</a:t>
            </a:r>
            <a:endParaRPr lang="cs-CZ" altLang="sk-SK" dirty="0" smtClean="0">
              <a:latin typeface="Times New Roman" pitchFamily="18" charset="0"/>
            </a:endParaRPr>
          </a:p>
          <a:p>
            <a:pPr eaLnBrk="1" hangingPunct="1"/>
            <a:endParaRPr lang="sk-SK" altLang="sk-SK" dirty="0" smtClean="0"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5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658136" y="1433138"/>
            <a:ext cx="4329112" cy="4068763"/>
          </a:xfrm>
          <a:noFill/>
        </p:spPr>
      </p:pic>
      <p:sp>
        <p:nvSpPr>
          <p:cNvPr id="46083" name="Rectangle 8"/>
          <p:cNvSpPr>
            <a:spLocks noChangeArrowheads="1"/>
          </p:cNvSpPr>
          <p:nvPr/>
        </p:nvSpPr>
        <p:spPr bwMode="auto">
          <a:xfrm>
            <a:off x="2051050" y="5608145"/>
            <a:ext cx="5203825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r>
              <a:rPr lang="sk-SK" altLang="sk-SK" sz="2400" b="1" dirty="0"/>
              <a:t>Arteria </a:t>
            </a:r>
            <a:r>
              <a:rPr lang="sk-SK" altLang="sk-SK" sz="2400" b="1" dirty="0" err="1"/>
              <a:t>carotis</a:t>
            </a:r>
            <a:r>
              <a:rPr lang="sk-SK" altLang="sk-SK" sz="2400" b="1" dirty="0"/>
              <a:t> </a:t>
            </a:r>
            <a:r>
              <a:rPr lang="sk-SK" altLang="sk-SK" sz="2400" b="1" dirty="0" err="1"/>
              <a:t>interna</a:t>
            </a:r>
            <a:r>
              <a:rPr lang="sk-SK" altLang="sk-SK" sz="2400" b="1" dirty="0"/>
              <a:t> </a:t>
            </a:r>
          </a:p>
          <a:p>
            <a:r>
              <a:rPr lang="sk-SK" altLang="sk-SK" sz="2400" b="1" dirty="0"/>
              <a:t> </a:t>
            </a:r>
            <a:r>
              <a:rPr lang="sk-SK" altLang="sk-SK" sz="2400" b="1" dirty="0" err="1"/>
              <a:t>Vysokostupňová</a:t>
            </a:r>
            <a:r>
              <a:rPr lang="sk-SK" altLang="sk-SK" sz="2400" b="1" dirty="0"/>
              <a:t> stenóza - </a:t>
            </a:r>
            <a:r>
              <a:rPr lang="sk-SK" altLang="sk-SK" sz="2400" b="1" dirty="0" err="1" smtClean="0"/>
              <a:t>Stent</a:t>
            </a:r>
            <a:endParaRPr lang="sk-SK" altLang="sk-SK" sz="2400" dirty="0"/>
          </a:p>
          <a:p>
            <a:pPr eaLnBrk="0" hangingPunct="0"/>
            <a:endParaRPr lang="sk-SK" altLang="sk-SK" dirty="0">
              <a:latin typeface="Arial" pitchFamily="34" charset="0"/>
            </a:endParaRPr>
          </a:p>
        </p:txBody>
      </p:sp>
      <p:sp>
        <p:nvSpPr>
          <p:cNvPr id="2" name="Obdĺžnik 1"/>
          <p:cNvSpPr/>
          <p:nvPr/>
        </p:nvSpPr>
        <p:spPr>
          <a:xfrm>
            <a:off x="3020603" y="573052"/>
            <a:ext cx="294671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k-SK" altLang="sk-SK" sz="3600" b="1" dirty="0">
                <a:solidFill>
                  <a:schemeClr val="bg2"/>
                </a:solidFill>
                <a:latin typeface="Times New Roman" pitchFamily="18" charset="0"/>
              </a:rPr>
              <a:t>STENT</a:t>
            </a:r>
            <a:endParaRPr lang="sk-SK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12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833420" y="1802865"/>
            <a:ext cx="3576638" cy="3744913"/>
          </a:xfrm>
          <a:noFill/>
        </p:spPr>
      </p:pic>
      <p:sp>
        <p:nvSpPr>
          <p:cNvPr id="47107" name="Rectangle 17"/>
          <p:cNvSpPr>
            <a:spLocks noChangeArrowheads="1"/>
          </p:cNvSpPr>
          <p:nvPr/>
        </p:nvSpPr>
        <p:spPr bwMode="auto">
          <a:xfrm>
            <a:off x="1908175" y="5629436"/>
            <a:ext cx="5832475" cy="1096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sk-SK" altLang="sk-SK" sz="2400" b="1" dirty="0"/>
              <a:t>Arteria </a:t>
            </a:r>
            <a:r>
              <a:rPr lang="sk-SK" altLang="sk-SK" sz="2400" b="1" dirty="0" err="1"/>
              <a:t>carotis</a:t>
            </a:r>
            <a:r>
              <a:rPr lang="sk-SK" altLang="sk-SK" sz="2400" b="1" dirty="0"/>
              <a:t> </a:t>
            </a:r>
            <a:r>
              <a:rPr lang="sk-SK" altLang="sk-SK" sz="2400" b="1" dirty="0" err="1"/>
              <a:t>interna</a:t>
            </a:r>
            <a:r>
              <a:rPr lang="sk-SK" altLang="sk-SK" sz="2400" b="1" dirty="0"/>
              <a:t> </a:t>
            </a:r>
          </a:p>
          <a:p>
            <a:r>
              <a:rPr lang="sk-SK" altLang="sk-SK" sz="2400" b="1" dirty="0"/>
              <a:t> </a:t>
            </a:r>
            <a:r>
              <a:rPr lang="sk-SK" altLang="sk-SK" sz="2400" b="1" dirty="0" err="1"/>
              <a:t>Vysokostupňová</a:t>
            </a:r>
            <a:r>
              <a:rPr lang="sk-SK" altLang="sk-SK" sz="2400" b="1" dirty="0"/>
              <a:t> stenóza - </a:t>
            </a:r>
            <a:r>
              <a:rPr lang="sk-SK" altLang="sk-SK" sz="2400" b="1" dirty="0" err="1"/>
              <a:t>Stent</a:t>
            </a:r>
            <a:r>
              <a:rPr lang="sk-SK" altLang="sk-SK" dirty="0"/>
              <a:t/>
            </a:r>
            <a:br>
              <a:rPr lang="sk-SK" altLang="sk-SK" dirty="0"/>
            </a:br>
            <a:endParaRPr lang="sk-SK" altLang="sk-SK" dirty="0"/>
          </a:p>
        </p:txBody>
      </p:sp>
      <p:sp>
        <p:nvSpPr>
          <p:cNvPr id="2" name="Obdĺžnik 1"/>
          <p:cNvSpPr/>
          <p:nvPr/>
        </p:nvSpPr>
        <p:spPr>
          <a:xfrm>
            <a:off x="3723048" y="829907"/>
            <a:ext cx="169790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sk-SK" altLang="sk-SK" sz="3600" b="1" dirty="0">
                <a:solidFill>
                  <a:schemeClr val="bg2"/>
                </a:solidFill>
                <a:latin typeface="Times New Roman" pitchFamily="18" charset="0"/>
              </a:rPr>
              <a:t>STENT</a:t>
            </a:r>
            <a:endParaRPr lang="sk-SK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30500" y="958993"/>
            <a:ext cx="4165600" cy="475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8131" name="Rectangle 5"/>
          <p:cNvSpPr>
            <a:spLocks noChangeArrowheads="1"/>
          </p:cNvSpPr>
          <p:nvPr/>
        </p:nvSpPr>
        <p:spPr bwMode="auto">
          <a:xfrm>
            <a:off x="2730500" y="5907604"/>
            <a:ext cx="388937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l" eaLnBrk="0" hangingPunct="0">
              <a:spcBef>
                <a:spcPts val="500"/>
              </a:spcBef>
              <a:spcAft>
                <a:spcPts val="500"/>
              </a:spcAft>
            </a:pPr>
            <a:r>
              <a:rPr lang="sk-SK" altLang="sk-SK" b="1" dirty="0"/>
              <a:t>Arteria </a:t>
            </a:r>
            <a:r>
              <a:rPr lang="sk-SK" altLang="sk-SK" b="1" dirty="0" err="1"/>
              <a:t>carotis</a:t>
            </a:r>
            <a:r>
              <a:rPr lang="sk-SK" altLang="sk-SK" b="1" dirty="0"/>
              <a:t> - Stenóza - </a:t>
            </a:r>
            <a:r>
              <a:rPr lang="sk-SK" altLang="sk-SK" b="1" dirty="0" err="1"/>
              <a:t>Stent</a:t>
            </a:r>
            <a:r>
              <a:rPr lang="sk-SK" altLang="sk-SK" dirty="0"/>
              <a:t/>
            </a:r>
            <a:br>
              <a:rPr lang="sk-SK" altLang="sk-SK" dirty="0"/>
            </a:br>
            <a:r>
              <a:rPr lang="sk-SK" altLang="sk-SK" dirty="0"/>
              <a:t>Zlepšenie </a:t>
            </a:r>
            <a:r>
              <a:rPr lang="sk-SK" altLang="sk-SK" dirty="0" err="1"/>
              <a:t>intrakraniálnej</a:t>
            </a:r>
            <a:r>
              <a:rPr lang="sk-SK" altLang="sk-SK" dirty="0"/>
              <a:t> cirkulácie</a:t>
            </a:r>
            <a:endParaRPr lang="sk-SK" altLang="sk-SK" dirty="0">
              <a:latin typeface="Arial" pitchFamily="34" charset="0"/>
            </a:endParaRPr>
          </a:p>
        </p:txBody>
      </p:sp>
      <p:sp>
        <p:nvSpPr>
          <p:cNvPr id="2" name="Obdĺžnik 1"/>
          <p:cNvSpPr/>
          <p:nvPr/>
        </p:nvSpPr>
        <p:spPr>
          <a:xfrm>
            <a:off x="5455577" y="1631291"/>
            <a:ext cx="225003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k-SK" altLang="sk-SK" sz="3600" b="1" dirty="0">
                <a:solidFill>
                  <a:schemeClr val="bg2"/>
                </a:solidFill>
                <a:latin typeface="Times New Roman" pitchFamily="18" charset="0"/>
              </a:rPr>
              <a:t>STENT</a:t>
            </a:r>
            <a:endParaRPr lang="sk-SK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5" descr="img_1052small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175" y="1773238"/>
            <a:ext cx="5734050" cy="4300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12674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5" descr="M720188-Stroke_patient_physiotherapy-SPL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2263" y="1138238"/>
            <a:ext cx="3805237" cy="509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66987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sk-SK" altLang="sk-SK" dirty="0" smtClean="0">
                <a:solidFill>
                  <a:schemeClr val="bg2"/>
                </a:solidFill>
                <a:latin typeface="Times New Roman" pitchFamily="18" charset="0"/>
              </a:rPr>
              <a:t>Cievne zásobenie miechy</a:t>
            </a:r>
          </a:p>
        </p:txBody>
      </p:sp>
      <p:pic>
        <p:nvPicPr>
          <p:cNvPr id="50179" name="Picture 6" descr="ANd9GcRLEngU7o0wZzhBnekGz19mOg_BlnYyfA-NzGVX9ppaX-pcyilg0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188" y="2276475"/>
            <a:ext cx="3671887" cy="3960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0" name="Picture 10" descr="ANd9GcSKCoyuMufQJDRicX1_LIHuG76qhxIVD489UyGtIQktgVp2pDW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64163" y="2205038"/>
            <a:ext cx="2803525" cy="374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US" altLang="sk-SK" dirty="0" smtClean="0">
                <a:solidFill>
                  <a:schemeClr val="bg2"/>
                </a:solidFill>
                <a:latin typeface="Times New Roman" pitchFamily="18" charset="0"/>
              </a:rPr>
              <a:t>M</a:t>
            </a:r>
            <a:r>
              <a:rPr lang="sk-SK" altLang="sk-SK" dirty="0" err="1" smtClean="0">
                <a:solidFill>
                  <a:schemeClr val="bg2"/>
                </a:solidFill>
                <a:latin typeface="Times New Roman" pitchFamily="18" charset="0"/>
              </a:rPr>
              <a:t>yelomalácia</a:t>
            </a:r>
            <a:endParaRPr lang="sk-SK" altLang="sk-SK" dirty="0" smtClean="0">
              <a:solidFill>
                <a:schemeClr val="bg2"/>
              </a:solidFill>
              <a:latin typeface="Times New Roman" pitchFamily="18" charset="0"/>
            </a:endParaRPr>
          </a:p>
        </p:txBody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 altLang="sk-SK" dirty="0" smtClean="0">
                <a:latin typeface="Times New Roman" pitchFamily="18" charset="0"/>
              </a:rPr>
              <a:t>ischemická nekróza </a:t>
            </a:r>
            <a:r>
              <a:rPr lang="cs-CZ" altLang="sk-SK" dirty="0" err="1" smtClean="0">
                <a:latin typeface="Times New Roman" pitchFamily="18" charset="0"/>
              </a:rPr>
              <a:t>miechy</a:t>
            </a:r>
            <a:endParaRPr lang="cs-CZ" altLang="sk-SK" dirty="0" smtClean="0">
              <a:latin typeface="Times New Roman" pitchFamily="18" charset="0"/>
            </a:endParaRPr>
          </a:p>
          <a:p>
            <a:pPr eaLnBrk="1" hangingPunct="1"/>
            <a:r>
              <a:rPr lang="cs-CZ" altLang="sk-SK" dirty="0" smtClean="0">
                <a:latin typeface="Times New Roman" pitchFamily="18" charset="0"/>
              </a:rPr>
              <a:t>vzniká </a:t>
            </a:r>
            <a:r>
              <a:rPr lang="cs-CZ" altLang="sk-SK" dirty="0" err="1" smtClean="0">
                <a:latin typeface="Times New Roman" pitchFamily="18" charset="0"/>
              </a:rPr>
              <a:t>následkom</a:t>
            </a:r>
            <a:r>
              <a:rPr lang="cs-CZ" altLang="sk-SK" dirty="0" smtClean="0">
                <a:latin typeface="Times New Roman" pitchFamily="18" charset="0"/>
              </a:rPr>
              <a:t> </a:t>
            </a:r>
          </a:p>
          <a:p>
            <a:pPr lvl="1" eaLnBrk="1" hangingPunct="1">
              <a:buClr>
                <a:schemeClr val="bg2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</a:pPr>
            <a:r>
              <a:rPr lang="cs-CZ" altLang="sk-SK" dirty="0" err="1" smtClean="0">
                <a:latin typeface="Times New Roman" pitchFamily="18" charset="0"/>
              </a:rPr>
              <a:t>arteriálnej</a:t>
            </a:r>
            <a:r>
              <a:rPr lang="cs-CZ" altLang="sk-SK" dirty="0" smtClean="0">
                <a:latin typeface="Times New Roman" pitchFamily="18" charset="0"/>
              </a:rPr>
              <a:t> </a:t>
            </a:r>
            <a:r>
              <a:rPr lang="cs-CZ" altLang="sk-SK" dirty="0" err="1" smtClean="0">
                <a:latin typeface="Times New Roman" pitchFamily="18" charset="0"/>
              </a:rPr>
              <a:t>hypoperfúzie</a:t>
            </a:r>
            <a:endParaRPr lang="cs-CZ" altLang="sk-SK" dirty="0" smtClean="0">
              <a:latin typeface="Times New Roman" pitchFamily="18" charset="0"/>
            </a:endParaRPr>
          </a:p>
          <a:p>
            <a:pPr lvl="1" eaLnBrk="1" hangingPunct="1">
              <a:buClr>
                <a:schemeClr val="bg2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</a:pPr>
            <a:r>
              <a:rPr lang="cs-CZ" altLang="sk-SK" dirty="0" err="1" smtClean="0">
                <a:latin typeface="Times New Roman" pitchFamily="18" charset="0"/>
              </a:rPr>
              <a:t>alebo</a:t>
            </a:r>
            <a:r>
              <a:rPr lang="cs-CZ" altLang="sk-SK" dirty="0" smtClean="0">
                <a:latin typeface="Times New Roman" pitchFamily="18" charset="0"/>
              </a:rPr>
              <a:t> ako </a:t>
            </a:r>
            <a:r>
              <a:rPr lang="cs-CZ" altLang="sk-SK" dirty="0" err="1" smtClean="0">
                <a:latin typeface="Times New Roman" pitchFamily="18" charset="0"/>
              </a:rPr>
              <a:t>následok</a:t>
            </a:r>
            <a:r>
              <a:rPr lang="cs-CZ" altLang="sk-SK" dirty="0" smtClean="0">
                <a:latin typeface="Times New Roman" pitchFamily="18" charset="0"/>
              </a:rPr>
              <a:t> </a:t>
            </a:r>
            <a:r>
              <a:rPr lang="cs-CZ" altLang="sk-SK" dirty="0" err="1" smtClean="0">
                <a:latin typeface="Times New Roman" pitchFamily="18" charset="0"/>
              </a:rPr>
              <a:t>stagnačnej</a:t>
            </a:r>
            <a:r>
              <a:rPr lang="cs-CZ" altLang="sk-SK" dirty="0" smtClean="0">
                <a:latin typeface="Times New Roman" pitchFamily="18" charset="0"/>
              </a:rPr>
              <a:t> hypoxie tkaniva </a:t>
            </a:r>
            <a:r>
              <a:rPr lang="cs-CZ" altLang="sk-SK" dirty="0" err="1" smtClean="0">
                <a:latin typeface="Times New Roman" pitchFamily="18" charset="0"/>
              </a:rPr>
              <a:t>miechy</a:t>
            </a:r>
            <a:r>
              <a:rPr lang="cs-CZ" altLang="sk-SK" dirty="0" smtClean="0">
                <a:latin typeface="Times New Roman" pitchFamily="18" charset="0"/>
              </a:rPr>
              <a:t> pre poruchu </a:t>
            </a:r>
            <a:r>
              <a:rPr lang="cs-CZ" altLang="sk-SK" dirty="0" err="1" smtClean="0">
                <a:latin typeface="Times New Roman" pitchFamily="18" charset="0"/>
              </a:rPr>
              <a:t>venózneho</a:t>
            </a:r>
            <a:r>
              <a:rPr lang="cs-CZ" altLang="sk-SK" dirty="0" smtClean="0">
                <a:latin typeface="Times New Roman" pitchFamily="18" charset="0"/>
              </a:rPr>
              <a:t> návratu pri </a:t>
            </a:r>
            <a:r>
              <a:rPr lang="cs-CZ" altLang="sk-SK" dirty="0" err="1" smtClean="0">
                <a:latin typeface="Times New Roman" pitchFamily="18" charset="0"/>
              </a:rPr>
              <a:t>spinálnej</a:t>
            </a:r>
            <a:r>
              <a:rPr lang="cs-CZ" altLang="sk-SK" dirty="0" smtClean="0">
                <a:latin typeface="Times New Roman" pitchFamily="18" charset="0"/>
              </a:rPr>
              <a:t> </a:t>
            </a:r>
            <a:r>
              <a:rPr lang="cs-CZ" altLang="sk-SK" dirty="0" err="1" smtClean="0">
                <a:latin typeface="Times New Roman" pitchFamily="18" charset="0"/>
              </a:rPr>
              <a:t>venóznej</a:t>
            </a:r>
            <a:r>
              <a:rPr lang="cs-CZ" altLang="sk-SK" dirty="0" smtClean="0">
                <a:latin typeface="Times New Roman" pitchFamily="18" charset="0"/>
              </a:rPr>
              <a:t> trombóze </a:t>
            </a:r>
            <a:endParaRPr lang="sk-SK" altLang="sk-SK" dirty="0" smtClean="0"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US" altLang="sk-SK" sz="4000" smtClean="0">
                <a:solidFill>
                  <a:schemeClr val="bg2"/>
                </a:solidFill>
                <a:latin typeface="Times New Roman" pitchFamily="18" charset="0"/>
              </a:rPr>
              <a:t>Regul</a:t>
            </a:r>
            <a:r>
              <a:rPr lang="sk-SK" altLang="sk-SK" sz="4000" smtClean="0">
                <a:solidFill>
                  <a:schemeClr val="bg2"/>
                </a:solidFill>
                <a:latin typeface="Times New Roman" pitchFamily="18" charset="0"/>
              </a:rPr>
              <a:t>ácia mozgovej cirkulácie</a:t>
            </a:r>
            <a:r>
              <a:rPr lang="sk-SK" altLang="sk-SK" smtClean="0"/>
              <a:t> 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sk-SK" altLang="sk-SK" sz="2800" dirty="0" smtClean="0">
                <a:latin typeface="Times New Roman" pitchFamily="18" charset="0"/>
              </a:rPr>
              <a:t>Mozog - závislý na dodávke glukózy a kyslíka</a:t>
            </a:r>
            <a:endParaRPr lang="en-US" altLang="sk-SK" sz="2800" dirty="0" smtClean="0">
              <a:latin typeface="Times New Roman" pitchFamily="18" charset="0"/>
            </a:endParaRPr>
          </a:p>
          <a:p>
            <a:pPr eaLnBrk="1" hangingPunct="1"/>
            <a:r>
              <a:rPr lang="sk-SK" altLang="sk-SK" sz="2800" dirty="0" smtClean="0">
                <a:latin typeface="Times New Roman" pitchFamily="18" charset="0"/>
              </a:rPr>
              <a:t>jeho hmotnosť predstavuje len 2% hmotnosti tela, ale </a:t>
            </a:r>
            <a:r>
              <a:rPr lang="sk-SK" altLang="sk-SK" sz="2800" dirty="0" smtClean="0">
                <a:solidFill>
                  <a:srgbClr val="FF0000"/>
                </a:solidFill>
                <a:latin typeface="Times New Roman" pitchFamily="18" charset="0"/>
              </a:rPr>
              <a:t>spotrebuje 15% minútového srdcového objemu.</a:t>
            </a:r>
            <a:r>
              <a:rPr lang="sk-SK" altLang="sk-SK" sz="2800" dirty="0" smtClean="0">
                <a:latin typeface="Times New Roman" pitchFamily="18" charset="0"/>
              </a:rPr>
              <a:t> </a:t>
            </a:r>
            <a:endParaRPr lang="en-US" altLang="sk-SK" sz="2800" dirty="0" smtClean="0">
              <a:latin typeface="Times New Roman" pitchFamily="18" charset="0"/>
            </a:endParaRPr>
          </a:p>
          <a:p>
            <a:pPr eaLnBrk="1" hangingPunct="1"/>
            <a:r>
              <a:rPr lang="sk-SK" altLang="sk-SK" sz="2800" dirty="0" smtClean="0">
                <a:latin typeface="Times New Roman" pitchFamily="18" charset="0"/>
              </a:rPr>
              <a:t>Mozgová spotreba </a:t>
            </a:r>
            <a:r>
              <a:rPr lang="sk-SK" altLang="sk-SK" sz="2800" dirty="0" smtClean="0">
                <a:solidFill>
                  <a:srgbClr val="FF0000"/>
                </a:solidFill>
                <a:latin typeface="Times New Roman" pitchFamily="18" charset="0"/>
              </a:rPr>
              <a:t>kyslíka</a:t>
            </a:r>
            <a:r>
              <a:rPr lang="sk-SK" altLang="sk-SK" sz="2800" dirty="0" smtClean="0">
                <a:latin typeface="Times New Roman" pitchFamily="18" charset="0"/>
              </a:rPr>
              <a:t> je 3,5 ml/100 g mozgového tkaniva, resp. </a:t>
            </a:r>
            <a:r>
              <a:rPr lang="sk-SK" altLang="sk-SK" sz="2800" dirty="0" smtClean="0">
                <a:solidFill>
                  <a:srgbClr val="FF0000"/>
                </a:solidFill>
                <a:latin typeface="Times New Roman" pitchFamily="18" charset="0"/>
              </a:rPr>
              <a:t>50 ml/min  pre celý mozog</a:t>
            </a:r>
            <a:r>
              <a:rPr lang="sk-SK" altLang="sk-SK" sz="2800" dirty="0" smtClean="0">
                <a:latin typeface="Times New Roman" pitchFamily="18" charset="0"/>
              </a:rPr>
              <a:t>, čo predstavuje 15 – 20% spotreby celého tela. </a:t>
            </a:r>
            <a:endParaRPr lang="en-US" altLang="sk-SK" sz="2800" dirty="0" smtClean="0"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US" altLang="sk-SK" dirty="0" smtClean="0">
                <a:solidFill>
                  <a:schemeClr val="bg2"/>
                </a:solidFill>
                <a:latin typeface="Times New Roman" pitchFamily="18" charset="0"/>
              </a:rPr>
              <a:t>M</a:t>
            </a:r>
            <a:r>
              <a:rPr lang="sk-SK" altLang="sk-SK" dirty="0" err="1" smtClean="0">
                <a:solidFill>
                  <a:schemeClr val="bg2"/>
                </a:solidFill>
                <a:latin typeface="Times New Roman" pitchFamily="18" charset="0"/>
              </a:rPr>
              <a:t>yelomalácia</a:t>
            </a:r>
            <a:r>
              <a:rPr lang="sk-SK" altLang="sk-SK" dirty="0" smtClean="0">
                <a:solidFill>
                  <a:schemeClr val="bg2"/>
                </a:solidFill>
                <a:latin typeface="Times New Roman" pitchFamily="18" charset="0"/>
              </a:rPr>
              <a:t/>
            </a:r>
            <a:br>
              <a:rPr lang="sk-SK" altLang="sk-SK" dirty="0" smtClean="0">
                <a:solidFill>
                  <a:schemeClr val="bg2"/>
                </a:solidFill>
                <a:latin typeface="Times New Roman" pitchFamily="18" charset="0"/>
              </a:rPr>
            </a:br>
            <a:r>
              <a:rPr lang="sk-SK" altLang="sk-SK" dirty="0" err="1" smtClean="0">
                <a:solidFill>
                  <a:schemeClr val="bg2"/>
                </a:solidFill>
                <a:latin typeface="Times New Roman" pitchFamily="18" charset="0"/>
              </a:rPr>
              <a:t>klinickýobraz</a:t>
            </a:r>
            <a:endParaRPr lang="sk-SK" altLang="sk-SK" dirty="0" smtClean="0">
              <a:solidFill>
                <a:schemeClr val="bg2"/>
              </a:solidFill>
              <a:latin typeface="Times New Roman" pitchFamily="18" charset="0"/>
            </a:endParaRPr>
          </a:p>
        </p:txBody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sk-SK" altLang="sk-SK" sz="2800" dirty="0" smtClean="0">
                <a:latin typeface="Times New Roman" pitchFamily="18" charset="0"/>
              </a:rPr>
              <a:t>postihnutie </a:t>
            </a:r>
            <a:r>
              <a:rPr lang="sk-SK" altLang="sk-SK" sz="2800" dirty="0" err="1" smtClean="0">
                <a:latin typeface="Times New Roman" pitchFamily="18" charset="0"/>
              </a:rPr>
              <a:t>kortikospinálnych</a:t>
            </a:r>
            <a:r>
              <a:rPr lang="sk-SK" altLang="sk-SK" sz="2800" dirty="0" smtClean="0">
                <a:latin typeface="Times New Roman" pitchFamily="18" charset="0"/>
              </a:rPr>
              <a:t> dráh rôzneho stupňa </a:t>
            </a:r>
          </a:p>
          <a:p>
            <a:pPr eaLnBrk="1" hangingPunct="1"/>
            <a:r>
              <a:rPr lang="sk-SK" altLang="sk-SK" sz="2800" dirty="0" smtClean="0">
                <a:latin typeface="Times New Roman" pitchFamily="18" charset="0"/>
              </a:rPr>
              <a:t>poškodenie motorických buniek predných rohov miechy</a:t>
            </a:r>
          </a:p>
          <a:p>
            <a:pPr eaLnBrk="1" hangingPunct="1"/>
            <a:r>
              <a:rPr lang="sk-SK" altLang="sk-SK" sz="2800" dirty="0" smtClean="0">
                <a:latin typeface="Times New Roman" pitchFamily="18" charset="0"/>
              </a:rPr>
              <a:t>motorické postihnutie rôzneho stupňa (</a:t>
            </a:r>
            <a:r>
              <a:rPr lang="sk-SK" altLang="sk-SK" sz="2800" dirty="0" err="1" smtClean="0">
                <a:solidFill>
                  <a:srgbClr val="FF0000"/>
                </a:solidFill>
                <a:latin typeface="Times New Roman" pitchFamily="18" charset="0"/>
              </a:rPr>
              <a:t>parézy</a:t>
            </a:r>
            <a:r>
              <a:rPr lang="sk-SK" altLang="sk-SK" sz="2800" dirty="0" smtClean="0">
                <a:solidFill>
                  <a:srgbClr val="FF0000"/>
                </a:solidFill>
                <a:latin typeface="Times New Roman" pitchFamily="18" charset="0"/>
              </a:rPr>
              <a:t> až </a:t>
            </a:r>
            <a:r>
              <a:rPr lang="sk-SK" altLang="sk-SK" sz="2800" dirty="0" err="1" smtClean="0">
                <a:solidFill>
                  <a:srgbClr val="FF0000"/>
                </a:solidFill>
                <a:latin typeface="Times New Roman" pitchFamily="18" charset="0"/>
              </a:rPr>
              <a:t>plégie</a:t>
            </a:r>
            <a:r>
              <a:rPr lang="sk-SK" altLang="sk-SK" sz="2800" dirty="0" smtClean="0">
                <a:latin typeface="Times New Roman" pitchFamily="18" charset="0"/>
              </a:rPr>
              <a:t>)</a:t>
            </a:r>
          </a:p>
          <a:p>
            <a:pPr eaLnBrk="1" hangingPunct="1"/>
            <a:r>
              <a:rPr lang="sk-SK" altLang="sk-SK" sz="2800" dirty="0" smtClean="0">
                <a:latin typeface="Times New Roman" pitchFamily="18" charset="0"/>
              </a:rPr>
              <a:t>porucha </a:t>
            </a:r>
            <a:r>
              <a:rPr lang="sk-SK" altLang="sk-SK" sz="2800" dirty="0" err="1" smtClean="0">
                <a:solidFill>
                  <a:srgbClr val="FF0000"/>
                </a:solidFill>
                <a:latin typeface="Times New Roman" pitchFamily="18" charset="0"/>
              </a:rPr>
              <a:t>sfinkterových</a:t>
            </a:r>
            <a:r>
              <a:rPr lang="sk-SK" altLang="sk-SK" sz="2800" dirty="0" smtClean="0">
                <a:solidFill>
                  <a:srgbClr val="FF0000"/>
                </a:solidFill>
                <a:latin typeface="Times New Roman" pitchFamily="18" charset="0"/>
              </a:rPr>
              <a:t> funkcií</a:t>
            </a:r>
          </a:p>
          <a:p>
            <a:pPr eaLnBrk="1" hangingPunct="1"/>
            <a:r>
              <a:rPr lang="sk-SK" altLang="sk-SK" sz="2800" dirty="0" smtClean="0">
                <a:latin typeface="Times New Roman" pitchFamily="18" charset="0"/>
              </a:rPr>
              <a:t>porucha </a:t>
            </a:r>
            <a:r>
              <a:rPr lang="sk-SK" altLang="sk-SK" sz="2800" dirty="0" smtClean="0">
                <a:solidFill>
                  <a:srgbClr val="FF0000"/>
                </a:solidFill>
                <a:latin typeface="Times New Roman" pitchFamily="18" charset="0"/>
              </a:rPr>
              <a:t>citlivosti </a:t>
            </a:r>
            <a:r>
              <a:rPr lang="sk-SK" altLang="sk-SK" sz="2800" dirty="0" smtClean="0">
                <a:latin typeface="Times New Roman" pitchFamily="18" charset="0"/>
              </a:rPr>
              <a:t>typu bolestí, </a:t>
            </a:r>
            <a:r>
              <a:rPr lang="sk-SK" altLang="sk-SK" sz="2800" dirty="0" err="1" smtClean="0">
                <a:latin typeface="Times New Roman" pitchFamily="18" charset="0"/>
              </a:rPr>
              <a:t>dysestézií</a:t>
            </a:r>
            <a:r>
              <a:rPr lang="sk-SK" altLang="sk-SK" sz="2800" dirty="0" smtClean="0">
                <a:latin typeface="Times New Roman" pitchFamily="18" charset="0"/>
              </a:rPr>
              <a:t> alebo </a:t>
            </a:r>
            <a:r>
              <a:rPr lang="sk-SK" altLang="sk-SK" sz="2800" dirty="0" err="1" smtClean="0">
                <a:latin typeface="Times New Roman" pitchFamily="18" charset="0"/>
              </a:rPr>
              <a:t>hypestézia</a:t>
            </a:r>
            <a:r>
              <a:rPr lang="sk-SK" altLang="sk-SK" sz="2800" dirty="0" smtClean="0">
                <a:latin typeface="Times New Roman" pitchFamily="18" charset="0"/>
              </a:rPr>
              <a:t> od miesta lézie nadol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US" altLang="sk-SK" smtClean="0">
                <a:latin typeface="Times New Roman" pitchFamily="18" charset="0"/>
              </a:rPr>
              <a:t>M</a:t>
            </a:r>
            <a:r>
              <a:rPr lang="sk-SK" altLang="sk-SK" smtClean="0">
                <a:latin typeface="Times New Roman" pitchFamily="18" charset="0"/>
              </a:rPr>
              <a:t>yelomalácia</a:t>
            </a:r>
            <a:br>
              <a:rPr lang="sk-SK" altLang="sk-SK" smtClean="0">
                <a:latin typeface="Times New Roman" pitchFamily="18" charset="0"/>
              </a:rPr>
            </a:br>
            <a:r>
              <a:rPr lang="sk-SK" altLang="sk-SK" smtClean="0">
                <a:latin typeface="Times New Roman" pitchFamily="18" charset="0"/>
              </a:rPr>
              <a:t>diagnostika a liečba</a:t>
            </a:r>
          </a:p>
        </p:txBody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sk-SK" altLang="sk-SK" smtClean="0">
                <a:latin typeface="Times New Roman" pitchFamily="18" charset="0"/>
              </a:rPr>
              <a:t>Likvor - hyperproteinorhachia</a:t>
            </a:r>
          </a:p>
          <a:p>
            <a:pPr eaLnBrk="1" hangingPunct="1"/>
            <a:r>
              <a:rPr lang="sk-SK" altLang="sk-SK" smtClean="0">
                <a:latin typeface="Times New Roman" pitchFamily="18" charset="0"/>
              </a:rPr>
              <a:t>MR-AG - hyperintenzívna „pencil-like“ zóna v povodí  a. spinalis anterior v axiálnych T2 vážených rezoch miechy, bez zvýraznenia kontrastnou látkou </a:t>
            </a:r>
          </a:p>
          <a:p>
            <a:pPr eaLnBrk="1" hangingPunct="1"/>
            <a:r>
              <a:rPr lang="sk-SK" altLang="sk-SK" smtClean="0">
                <a:latin typeface="Times New Roman" pitchFamily="18" charset="0"/>
              </a:rPr>
              <a:t>Liečba – podľa príčiny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sk-SK" altLang="sk-SK" dirty="0" smtClean="0">
                <a:latin typeface="Times New Roman" pitchFamily="18" charset="0"/>
              </a:rPr>
              <a:t>Ischémia miechy - </a:t>
            </a:r>
            <a:r>
              <a:rPr lang="sk-SK" altLang="sk-SK" dirty="0" smtClean="0">
                <a:solidFill>
                  <a:schemeClr val="bg2"/>
                </a:solidFill>
                <a:latin typeface="Times New Roman" pitchFamily="18" charset="0"/>
              </a:rPr>
              <a:t>MRI</a:t>
            </a:r>
          </a:p>
        </p:txBody>
      </p:sp>
      <p:sp>
        <p:nvSpPr>
          <p:cNvPr id="54275" name="Rectangle 9"/>
          <p:cNvSpPr>
            <a:spLocks noChangeArrowheads="1"/>
          </p:cNvSpPr>
          <p:nvPr/>
        </p:nvSpPr>
        <p:spPr bwMode="auto">
          <a:xfrm>
            <a:off x="5651500" y="6092825"/>
            <a:ext cx="19939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l"/>
            <a:r>
              <a:rPr lang="sk-SK" altLang="sk-SK"/>
              <a:t>T2-vážený obraz  </a:t>
            </a:r>
          </a:p>
        </p:txBody>
      </p:sp>
      <p:pic>
        <p:nvPicPr>
          <p:cNvPr id="54276" name="Picture 11" descr=" 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19700" y="2708275"/>
            <a:ext cx="2913063" cy="289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77" name="Picture 12" descr="nerve-1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7088" y="2420938"/>
            <a:ext cx="381000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sk-SK" altLang="sk-SK" dirty="0" err="1" smtClean="0">
                <a:solidFill>
                  <a:schemeClr val="bg2"/>
                </a:solidFill>
                <a:latin typeface="Times New Roman" pitchFamily="18" charset="0"/>
              </a:rPr>
              <a:t>Hematomyélia</a:t>
            </a:r>
            <a:endParaRPr lang="sk-SK" altLang="sk-SK" dirty="0" smtClean="0">
              <a:solidFill>
                <a:schemeClr val="bg2"/>
              </a:solidFill>
              <a:latin typeface="Times New Roman" pitchFamily="18" charset="0"/>
            </a:endParaRPr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Clr>
                <a:srgbClr val="FF0000"/>
              </a:buClr>
            </a:pPr>
            <a:r>
              <a:rPr lang="sk-SK" altLang="sk-SK" dirty="0" smtClean="0">
                <a:solidFill>
                  <a:srgbClr val="FF0000"/>
                </a:solidFill>
                <a:latin typeface="Times New Roman" pitchFamily="18" charset="0"/>
              </a:rPr>
              <a:t>Krvácanie do miechy</a:t>
            </a:r>
          </a:p>
          <a:p>
            <a:pPr eaLnBrk="1" hangingPunct="1"/>
            <a:r>
              <a:rPr lang="sk-SK" altLang="sk-SK" dirty="0" smtClean="0">
                <a:latin typeface="Times New Roman" pitchFamily="18" charset="0"/>
              </a:rPr>
              <a:t>krvácanie z cievnej </a:t>
            </a:r>
            <a:r>
              <a:rPr lang="sk-SK" altLang="sk-SK" dirty="0" err="1" smtClean="0">
                <a:latin typeface="Times New Roman" pitchFamily="18" charset="0"/>
              </a:rPr>
              <a:t>malformácie</a:t>
            </a:r>
            <a:r>
              <a:rPr lang="sk-SK" altLang="sk-SK" dirty="0" smtClean="0">
                <a:latin typeface="Times New Roman" pitchFamily="18" charset="0"/>
              </a:rPr>
              <a:t> </a:t>
            </a:r>
          </a:p>
          <a:p>
            <a:pPr eaLnBrk="1" hangingPunct="1"/>
            <a:r>
              <a:rPr lang="sk-SK" altLang="sk-SK" dirty="0" smtClean="0">
                <a:latin typeface="Times New Roman" pitchFamily="18" charset="0"/>
              </a:rPr>
              <a:t>poruchy zrážania krvi </a:t>
            </a:r>
          </a:p>
          <a:p>
            <a:pPr eaLnBrk="1" hangingPunct="1"/>
            <a:r>
              <a:rPr lang="sk-SK" altLang="sk-SK" dirty="0" smtClean="0">
                <a:latin typeface="Times New Roman" pitchFamily="18" charset="0"/>
              </a:rPr>
              <a:t>zápalová </a:t>
            </a:r>
            <a:r>
              <a:rPr lang="sk-SK" altLang="sk-SK" dirty="0" err="1" smtClean="0">
                <a:latin typeface="Times New Roman" pitchFamily="18" charset="0"/>
              </a:rPr>
              <a:t>myelitída</a:t>
            </a:r>
            <a:r>
              <a:rPr lang="sk-SK" altLang="sk-SK" dirty="0" smtClean="0">
                <a:latin typeface="Times New Roman" pitchFamily="18" charset="0"/>
              </a:rPr>
              <a:t> (</a:t>
            </a:r>
            <a:r>
              <a:rPr lang="sk-SK" altLang="sk-SK" dirty="0" err="1" smtClean="0">
                <a:latin typeface="Times New Roman" pitchFamily="18" charset="0"/>
              </a:rPr>
              <a:t>vaskulitídy</a:t>
            </a:r>
            <a:r>
              <a:rPr lang="sk-SK" altLang="sk-SK" dirty="0" smtClean="0">
                <a:latin typeface="Times New Roman" pitchFamily="18" charset="0"/>
              </a:rPr>
              <a:t>), </a:t>
            </a:r>
          </a:p>
          <a:p>
            <a:pPr eaLnBrk="1" hangingPunct="1"/>
            <a:r>
              <a:rPr lang="sk-SK" altLang="sk-SK" dirty="0" smtClean="0">
                <a:latin typeface="Times New Roman" pitchFamily="18" charset="0"/>
              </a:rPr>
              <a:t>krvácanie do miechových tumorov </a:t>
            </a:r>
          </a:p>
          <a:p>
            <a:pPr eaLnBrk="1" hangingPunct="1"/>
            <a:r>
              <a:rPr lang="sk-SK" altLang="sk-SK" dirty="0" smtClean="0">
                <a:latin typeface="Times New Roman" pitchFamily="18" charset="0"/>
              </a:rPr>
              <a:t>po rádioterapii v oblasti miechy</a:t>
            </a:r>
          </a:p>
          <a:p>
            <a:pPr eaLnBrk="1" hangingPunct="1"/>
            <a:r>
              <a:rPr lang="sk-SK" altLang="sk-SK" dirty="0" smtClean="0">
                <a:latin typeface="Times New Roman" pitchFamily="18" charset="0"/>
              </a:rPr>
              <a:t>traumatické krvácanie do miechy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sk-SK" altLang="sk-SK" dirty="0" err="1" smtClean="0">
                <a:solidFill>
                  <a:schemeClr val="bg2"/>
                </a:solidFill>
                <a:latin typeface="Times New Roman" pitchFamily="18" charset="0"/>
              </a:rPr>
              <a:t>Hematomyélia</a:t>
            </a:r>
            <a:endParaRPr lang="sk-SK" altLang="sk-SK" dirty="0" smtClean="0">
              <a:solidFill>
                <a:schemeClr val="bg2"/>
              </a:solidFill>
              <a:latin typeface="Times New Roman" pitchFamily="18" charset="0"/>
            </a:endParaRPr>
          </a:p>
        </p:txBody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sk-SK" altLang="sk-SK" smtClean="0">
                <a:latin typeface="Times New Roman" pitchFamily="18" charset="0"/>
              </a:rPr>
              <a:t>bolesť a neurologické symptómy podobné ako pri myelomalácii, zodpovedajúce úrovni miechového poškodenia </a:t>
            </a:r>
          </a:p>
          <a:p>
            <a:pPr eaLnBrk="1" hangingPunct="1"/>
            <a:r>
              <a:rPr lang="sk-SK" altLang="sk-SK" smtClean="0">
                <a:latin typeface="Times New Roman" pitchFamily="18" charset="0"/>
              </a:rPr>
              <a:t>MR miechy s podaním kontrastnej látky </a:t>
            </a:r>
          </a:p>
          <a:p>
            <a:pPr eaLnBrk="1" hangingPunct="1"/>
            <a:r>
              <a:rPr lang="sk-SK" altLang="sk-SK" smtClean="0">
                <a:latin typeface="Times New Roman" pitchFamily="18" charset="0"/>
              </a:rPr>
              <a:t>Liečba – chirurgická, konzervatívna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sk-SK" altLang="sk-SK" dirty="0" err="1" smtClean="0">
                <a:solidFill>
                  <a:schemeClr val="bg2"/>
                </a:solidFill>
                <a:latin typeface="Times New Roman" pitchFamily="18" charset="0"/>
              </a:rPr>
              <a:t>Hematomyélia</a:t>
            </a:r>
            <a:endParaRPr lang="sk-SK" altLang="sk-SK" dirty="0" smtClean="0">
              <a:solidFill>
                <a:schemeClr val="bg2"/>
              </a:solidFill>
              <a:latin typeface="Times New Roman" pitchFamily="18" charset="0"/>
            </a:endParaRPr>
          </a:p>
        </p:txBody>
      </p:sp>
      <p:pic>
        <p:nvPicPr>
          <p:cNvPr id="57347" name="Picture 6" descr="hematomyeli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6013" y="2133600"/>
            <a:ext cx="3190875" cy="425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48" name="Picture 8" descr="hematomyelia2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3800" y="2852738"/>
            <a:ext cx="3600450" cy="308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k-SK" sz="3200" dirty="0" err="1">
                <a:solidFill>
                  <a:schemeClr val="bg2"/>
                </a:solidFill>
              </a:rPr>
              <a:t>Intrakraniálna</a:t>
            </a:r>
            <a:r>
              <a:rPr lang="sk-SK" sz="3200" dirty="0">
                <a:solidFill>
                  <a:schemeClr val="bg2"/>
                </a:solidFill>
              </a:rPr>
              <a:t> žilová trombóza</a:t>
            </a:r>
          </a:p>
        </p:txBody>
      </p:sp>
      <p:sp>
        <p:nvSpPr>
          <p:cNvPr id="4" name="Zástupný objekt pre obsah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sz="2400" dirty="0" err="1"/>
              <a:t>Intrakraniálna</a:t>
            </a:r>
            <a:r>
              <a:rPr lang="sk-SK" sz="2400" dirty="0"/>
              <a:t> žilová trombóza patrí medzi zriedkavé cievne mozgové príhody. </a:t>
            </a:r>
            <a:endParaRPr lang="sk-SK" sz="2400" dirty="0" smtClean="0"/>
          </a:p>
          <a:p>
            <a:r>
              <a:rPr lang="sk-SK" sz="2400" dirty="0" smtClean="0"/>
              <a:t>Najčastejšie </a:t>
            </a:r>
            <a:r>
              <a:rPr lang="sk-SK" sz="2400" dirty="0"/>
              <a:t>postihuje novorodencov a mladé ženy vo fertilnom veku. </a:t>
            </a:r>
            <a:endParaRPr lang="sk-SK" sz="2400" dirty="0" smtClean="0"/>
          </a:p>
          <a:p>
            <a:r>
              <a:rPr lang="sk-SK" sz="2400" dirty="0" smtClean="0"/>
              <a:t>Pomer </a:t>
            </a:r>
            <a:r>
              <a:rPr lang="sk-SK" sz="2400" dirty="0"/>
              <a:t>k </a:t>
            </a:r>
            <a:r>
              <a:rPr lang="sk-SK" sz="2400" dirty="0" err="1"/>
              <a:t>arteriálnej</a:t>
            </a:r>
            <a:r>
              <a:rPr lang="sk-SK" sz="2400" dirty="0"/>
              <a:t> CMP je 1:62,5 (artériové infarkty sú 300-krát častejšie) a </a:t>
            </a:r>
            <a:r>
              <a:rPr lang="sk-SK" sz="2400" dirty="0" err="1"/>
              <a:t>incidencia</a:t>
            </a:r>
            <a:r>
              <a:rPr lang="sk-SK" sz="2400" dirty="0"/>
              <a:t> je približne 1/100 000 obyvateľov. </a:t>
            </a:r>
            <a:endParaRPr lang="sk-SK" sz="2400" dirty="0" smtClean="0"/>
          </a:p>
          <a:p>
            <a:r>
              <a:rPr lang="sk-SK" sz="2400" dirty="0" smtClean="0"/>
              <a:t>Cerebrálny </a:t>
            </a:r>
            <a:r>
              <a:rPr lang="sk-SK" sz="2400" dirty="0" err="1"/>
              <a:t>venózny</a:t>
            </a:r>
            <a:r>
              <a:rPr lang="sk-SK" sz="2400" dirty="0"/>
              <a:t> infarkt vzniká v dôsledku uzáveru </a:t>
            </a:r>
            <a:r>
              <a:rPr lang="sk-SK" sz="2400" dirty="0" err="1"/>
              <a:t>kortikálnej</a:t>
            </a:r>
            <a:r>
              <a:rPr lang="sk-SK" sz="2400" dirty="0"/>
              <a:t> vény alebo cerebrálneho </a:t>
            </a:r>
            <a:r>
              <a:rPr lang="sk-SK" sz="2400" dirty="0" err="1"/>
              <a:t>sínu</a:t>
            </a:r>
            <a:r>
              <a:rPr lang="sk-SK" sz="2400" dirty="0"/>
              <a:t> s následnou tkanivovou </a:t>
            </a:r>
            <a:r>
              <a:rPr lang="sk-SK" sz="2400" dirty="0" err="1"/>
              <a:t>kongesciou</a:t>
            </a:r>
            <a:r>
              <a:rPr lang="sk-SK" sz="2400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080575076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34488" y="1582615"/>
            <a:ext cx="3582875" cy="4025777"/>
          </a:xfrm>
          <a:prstGeom prst="rect">
            <a:avLst/>
          </a:prstGeom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22984" y="1813852"/>
            <a:ext cx="3572608" cy="3215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5426972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k-SK" sz="3600" dirty="0" err="1">
                <a:solidFill>
                  <a:schemeClr val="bg2"/>
                </a:solidFill>
              </a:rPr>
              <a:t>Intrakraniálna</a:t>
            </a:r>
            <a:r>
              <a:rPr lang="sk-SK" sz="3600" dirty="0">
                <a:solidFill>
                  <a:schemeClr val="bg2"/>
                </a:solidFill>
              </a:rPr>
              <a:t> žilová trombóza</a:t>
            </a:r>
            <a:endParaRPr lang="sk-SK" sz="3600" dirty="0"/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sz="2400" dirty="0"/>
              <a:t>Príčiny  </a:t>
            </a:r>
            <a:endParaRPr lang="sk-SK" sz="2400" dirty="0" smtClean="0"/>
          </a:p>
          <a:p>
            <a:r>
              <a:rPr lang="sk-SK" sz="2400" dirty="0" smtClean="0"/>
              <a:t>Infekčné </a:t>
            </a:r>
            <a:r>
              <a:rPr lang="sk-SK" sz="2400" dirty="0"/>
              <a:t>faktory (až v 70 % prípadov ide o </a:t>
            </a:r>
            <a:r>
              <a:rPr lang="sk-SK" sz="2400" dirty="0" err="1"/>
              <a:t>Staphylococcus</a:t>
            </a:r>
            <a:r>
              <a:rPr lang="sk-SK" sz="2400" dirty="0"/>
              <a:t> </a:t>
            </a:r>
            <a:r>
              <a:rPr lang="sk-SK" sz="2400" dirty="0" err="1"/>
              <a:t>aureus</a:t>
            </a:r>
            <a:r>
              <a:rPr lang="sk-SK" sz="2400" dirty="0"/>
              <a:t>, menej často </a:t>
            </a:r>
            <a:r>
              <a:rPr lang="sk-SK" sz="2400" dirty="0" err="1"/>
              <a:t>Streptococcus</a:t>
            </a:r>
            <a:r>
              <a:rPr lang="sk-SK" sz="2400" dirty="0"/>
              <a:t> </a:t>
            </a:r>
            <a:r>
              <a:rPr lang="sk-SK" sz="2400" dirty="0" err="1"/>
              <a:t>pneumoniae</a:t>
            </a:r>
            <a:r>
              <a:rPr lang="sk-SK" sz="2400" dirty="0"/>
              <a:t>, </a:t>
            </a:r>
            <a:r>
              <a:rPr lang="sk-SK" sz="2400" dirty="0" err="1"/>
              <a:t>gramnegatívne</a:t>
            </a:r>
            <a:r>
              <a:rPr lang="sk-SK" sz="2400" dirty="0"/>
              <a:t> baktérie a anaeróby, </a:t>
            </a:r>
            <a:r>
              <a:rPr lang="sk-SK" sz="2400" dirty="0" err="1"/>
              <a:t>Aspergillus</a:t>
            </a:r>
            <a:r>
              <a:rPr lang="sk-SK" sz="2400" dirty="0"/>
              <a:t>). </a:t>
            </a:r>
            <a:endParaRPr lang="sk-SK" sz="2400" dirty="0" smtClean="0"/>
          </a:p>
          <a:p>
            <a:pPr lvl="1"/>
            <a:r>
              <a:rPr lang="sk-SK" sz="2000" dirty="0" smtClean="0"/>
              <a:t>Fokálne </a:t>
            </a:r>
            <a:r>
              <a:rPr lang="sk-SK" sz="2000" dirty="0"/>
              <a:t>infekcie v oblasti hlavy – </a:t>
            </a:r>
            <a:r>
              <a:rPr lang="sk-SK" sz="2000" dirty="0" err="1"/>
              <a:t>sinusitída</a:t>
            </a:r>
            <a:r>
              <a:rPr lang="sk-SK" sz="2000" dirty="0"/>
              <a:t>, </a:t>
            </a:r>
            <a:r>
              <a:rPr lang="sk-SK" sz="2000" dirty="0" err="1"/>
              <a:t>meningitída</a:t>
            </a:r>
            <a:r>
              <a:rPr lang="sk-SK" sz="2000" dirty="0"/>
              <a:t>, zubné ochorenia, </a:t>
            </a:r>
            <a:r>
              <a:rPr lang="sk-SK" sz="2000" dirty="0" err="1"/>
              <a:t>otitída</a:t>
            </a:r>
            <a:r>
              <a:rPr lang="sk-SK" sz="2000" dirty="0"/>
              <a:t>, </a:t>
            </a:r>
            <a:r>
              <a:rPr lang="sk-SK" sz="2000" dirty="0" err="1"/>
              <a:t>tonsilitída</a:t>
            </a:r>
            <a:r>
              <a:rPr lang="sk-SK" sz="2000" dirty="0"/>
              <a:t>, </a:t>
            </a:r>
            <a:r>
              <a:rPr lang="sk-SK" sz="2000" dirty="0" err="1"/>
              <a:t>furunkul</a:t>
            </a:r>
            <a:r>
              <a:rPr lang="sk-SK" sz="2000" dirty="0"/>
              <a:t>, </a:t>
            </a:r>
            <a:r>
              <a:rPr lang="sk-SK" sz="2000" dirty="0" err="1"/>
              <a:t>penetrujúca</a:t>
            </a:r>
            <a:r>
              <a:rPr lang="sk-SK" sz="2000" dirty="0"/>
              <a:t> trauma hlavy </a:t>
            </a:r>
            <a:endParaRPr lang="sk-SK" sz="2000" dirty="0" smtClean="0"/>
          </a:p>
          <a:p>
            <a:pPr lvl="1"/>
            <a:r>
              <a:rPr lang="sk-SK" sz="2000" dirty="0" smtClean="0"/>
              <a:t>Generalizované </a:t>
            </a:r>
            <a:r>
              <a:rPr lang="sk-SK" sz="2000" dirty="0"/>
              <a:t>infekcie – </a:t>
            </a:r>
            <a:r>
              <a:rPr lang="sk-SK" sz="2000" dirty="0" err="1"/>
              <a:t>endokarditída</a:t>
            </a:r>
            <a:r>
              <a:rPr lang="sk-SK" sz="2000" dirty="0"/>
              <a:t>, tuberkulóza, pneumónia, hepatitída, </a:t>
            </a:r>
            <a:r>
              <a:rPr lang="sk-SK" sz="2000" dirty="0" err="1"/>
              <a:t>aspergilóza</a:t>
            </a:r>
            <a:r>
              <a:rPr lang="sk-SK" sz="2000" dirty="0"/>
              <a:t>, AIDS. </a:t>
            </a:r>
            <a:endParaRPr lang="sk-SK" sz="2000" dirty="0" smtClean="0"/>
          </a:p>
          <a:p>
            <a:pPr lvl="1"/>
            <a:r>
              <a:rPr lang="sk-SK" sz="2000" dirty="0" smtClean="0"/>
              <a:t>Lumbálna </a:t>
            </a:r>
            <a:r>
              <a:rPr lang="sk-SK" sz="2000" dirty="0"/>
              <a:t>punkcia </a:t>
            </a:r>
          </a:p>
        </p:txBody>
      </p:sp>
    </p:spTree>
    <p:extLst>
      <p:ext uri="{BB962C8B-B14F-4D97-AF65-F5344CB8AC3E}">
        <p14:creationId xmlns:p14="http://schemas.microsoft.com/office/powerpoint/2010/main" val="2729912234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k-SK" sz="3600" dirty="0" err="1">
                <a:solidFill>
                  <a:schemeClr val="bg2"/>
                </a:solidFill>
              </a:rPr>
              <a:t>Intrakraniálna</a:t>
            </a:r>
            <a:r>
              <a:rPr lang="sk-SK" sz="3600" dirty="0">
                <a:solidFill>
                  <a:schemeClr val="bg2"/>
                </a:solidFill>
              </a:rPr>
              <a:t> žilová trombóza</a:t>
            </a:r>
            <a:endParaRPr lang="sk-SK" sz="3600" dirty="0"/>
          </a:p>
        </p:txBody>
      </p:sp>
      <p:sp>
        <p:nvSpPr>
          <p:cNvPr id="4" name="Zástupný objekt pre obsah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/>
              <a:t>Neinfekčné faktory </a:t>
            </a:r>
            <a:endParaRPr lang="sk-SK" dirty="0" smtClean="0"/>
          </a:p>
          <a:p>
            <a:r>
              <a:rPr lang="sk-SK" sz="2400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generalizované </a:t>
            </a:r>
            <a:r>
              <a:rPr lang="sk-SK" sz="24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– antikoncepcia, dehydratácia </a:t>
            </a:r>
            <a:endParaRPr lang="sk-SK" sz="2400" dirty="0" smtClean="0">
              <a:solidFill>
                <a:schemeClr val="bg2">
                  <a:lumMod val="60000"/>
                  <a:lumOff val="40000"/>
                </a:schemeClr>
              </a:solidFill>
            </a:endParaRPr>
          </a:p>
          <a:p>
            <a:r>
              <a:rPr lang="sk-SK" sz="2400" dirty="0" smtClean="0"/>
              <a:t>malignity </a:t>
            </a:r>
          </a:p>
          <a:p>
            <a:r>
              <a:rPr lang="sk-SK" sz="2400" dirty="0" smtClean="0"/>
              <a:t>systémové </a:t>
            </a:r>
            <a:r>
              <a:rPr lang="sk-SK" sz="2400" dirty="0"/>
              <a:t>ochorenia – SLE, </a:t>
            </a:r>
            <a:r>
              <a:rPr lang="sk-SK" sz="2400" dirty="0" err="1"/>
              <a:t>Wegenerova</a:t>
            </a:r>
            <a:r>
              <a:rPr lang="sk-SK" sz="2400" dirty="0"/>
              <a:t> </a:t>
            </a:r>
            <a:r>
              <a:rPr lang="sk-SK" sz="2400" dirty="0" err="1"/>
              <a:t>granulomatóza</a:t>
            </a:r>
            <a:r>
              <a:rPr lang="sk-SK" sz="2400" dirty="0"/>
              <a:t>, </a:t>
            </a:r>
            <a:r>
              <a:rPr lang="sk-SK" sz="2400" dirty="0" err="1"/>
              <a:t>Crohnova</a:t>
            </a:r>
            <a:r>
              <a:rPr lang="sk-SK" sz="2400" dirty="0"/>
              <a:t> choroba, </a:t>
            </a:r>
            <a:r>
              <a:rPr lang="sk-SK" sz="2400" dirty="0" err="1"/>
              <a:t>ulcerózna</a:t>
            </a:r>
            <a:r>
              <a:rPr lang="sk-SK" sz="2400" dirty="0"/>
              <a:t> </a:t>
            </a:r>
            <a:r>
              <a:rPr lang="sk-SK" sz="2400" dirty="0" err="1"/>
              <a:t>kolitída</a:t>
            </a:r>
            <a:r>
              <a:rPr lang="sk-SK" sz="2400" dirty="0"/>
              <a:t> </a:t>
            </a:r>
          </a:p>
          <a:p>
            <a:r>
              <a:rPr lang="sk-SK" sz="2400" dirty="0" smtClean="0"/>
              <a:t>vrodené </a:t>
            </a:r>
            <a:r>
              <a:rPr lang="sk-SK" sz="2400" dirty="0" err="1"/>
              <a:t>trombofílie</a:t>
            </a:r>
            <a:r>
              <a:rPr lang="sk-SK" sz="2400" dirty="0"/>
              <a:t> </a:t>
            </a:r>
            <a:endParaRPr lang="sk-SK" sz="2400" dirty="0" smtClean="0"/>
          </a:p>
          <a:p>
            <a:r>
              <a:rPr lang="sk-SK" sz="2400" dirty="0" smtClean="0"/>
              <a:t>získané </a:t>
            </a:r>
            <a:r>
              <a:rPr lang="sk-SK" sz="2400" dirty="0" err="1"/>
              <a:t>trombofílie</a:t>
            </a:r>
            <a:r>
              <a:rPr lang="sk-SK" sz="2400" dirty="0"/>
              <a:t> </a:t>
            </a:r>
            <a:endParaRPr lang="sk-SK" sz="2400" dirty="0" smtClean="0"/>
          </a:p>
          <a:p>
            <a:r>
              <a:rPr lang="sk-SK" sz="2400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gravidita </a:t>
            </a:r>
            <a:r>
              <a:rPr lang="sk-SK" sz="24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a </a:t>
            </a:r>
            <a:r>
              <a:rPr lang="sk-SK" sz="2400" dirty="0" err="1">
                <a:solidFill>
                  <a:schemeClr val="bg2">
                    <a:lumMod val="60000"/>
                    <a:lumOff val="40000"/>
                  </a:schemeClr>
                </a:solidFill>
              </a:rPr>
              <a:t>puerpérium</a:t>
            </a:r>
            <a:r>
              <a:rPr lang="sk-SK" sz="24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41985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US" altLang="sk-SK" sz="4000" smtClean="0">
                <a:solidFill>
                  <a:schemeClr val="bg2"/>
                </a:solidFill>
                <a:latin typeface="Times New Roman" pitchFamily="18" charset="0"/>
              </a:rPr>
              <a:t>Regul</a:t>
            </a:r>
            <a:r>
              <a:rPr lang="sk-SK" altLang="sk-SK" sz="4000" smtClean="0">
                <a:solidFill>
                  <a:schemeClr val="bg2"/>
                </a:solidFill>
                <a:latin typeface="Times New Roman" pitchFamily="18" charset="0"/>
              </a:rPr>
              <a:t>ácia mozgovej cirkulácie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sk-SK" altLang="sk-SK" sz="2800" dirty="0" smtClean="0">
                <a:latin typeface="Times New Roman" pitchFamily="18" charset="0"/>
              </a:rPr>
              <a:t>Spotreba </a:t>
            </a:r>
            <a:r>
              <a:rPr lang="sk-SK" altLang="sk-SK" sz="2800" dirty="0" smtClean="0">
                <a:solidFill>
                  <a:srgbClr val="FF0000"/>
                </a:solidFill>
                <a:latin typeface="Times New Roman" pitchFamily="18" charset="0"/>
              </a:rPr>
              <a:t>glukózy</a:t>
            </a:r>
            <a:r>
              <a:rPr lang="sk-SK" altLang="sk-SK" sz="2800" dirty="0" smtClean="0">
                <a:latin typeface="Times New Roman" pitchFamily="18" charset="0"/>
              </a:rPr>
              <a:t> je 5,5 mg/100 g mozgového tkaniva, resp. </a:t>
            </a:r>
            <a:r>
              <a:rPr lang="sk-SK" altLang="sk-SK" sz="2800" dirty="0" smtClean="0">
                <a:solidFill>
                  <a:srgbClr val="FF0000"/>
                </a:solidFill>
                <a:latin typeface="Times New Roman" pitchFamily="18" charset="0"/>
              </a:rPr>
              <a:t>75 mg/min pre celý mozog</a:t>
            </a:r>
            <a:r>
              <a:rPr lang="sk-SK" altLang="sk-SK" sz="2800" dirty="0" smtClean="0">
                <a:latin typeface="Times New Roman" pitchFamily="18" charset="0"/>
              </a:rPr>
              <a:t>.</a:t>
            </a:r>
            <a:endParaRPr lang="en-US" altLang="sk-SK" sz="2800" dirty="0" smtClean="0">
              <a:latin typeface="Times New Roman" pitchFamily="18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sk-SK" altLang="sk-SK" sz="2800" dirty="0" smtClean="0">
                <a:latin typeface="Times New Roman" pitchFamily="18" charset="0"/>
              </a:rPr>
              <a:t> </a:t>
            </a:r>
            <a:endParaRPr lang="en-US" altLang="sk-SK" sz="2800" dirty="0" smtClean="0">
              <a:latin typeface="Times New Roman" pitchFamily="18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sk-SK" altLang="sk-SK" sz="2800" dirty="0" smtClean="0">
                <a:latin typeface="Times New Roman" pitchFamily="18" charset="0"/>
              </a:rPr>
              <a:t>Pre zabezpečenie týchto nárokov mozgu je potrebný </a:t>
            </a:r>
            <a:r>
              <a:rPr lang="sk-SK" altLang="sk-SK" sz="2800" dirty="0" smtClean="0">
                <a:solidFill>
                  <a:srgbClr val="FF0000"/>
                </a:solidFill>
                <a:latin typeface="Times New Roman" pitchFamily="18" charset="0"/>
              </a:rPr>
              <a:t>stály mozgový prietok v rozmedzí </a:t>
            </a:r>
            <a:r>
              <a:rPr lang="sk-SK" altLang="sk-SK" sz="2800" b="1" dirty="0" smtClean="0">
                <a:solidFill>
                  <a:srgbClr val="FF0000"/>
                </a:solidFill>
                <a:latin typeface="Times New Roman" pitchFamily="18" charset="0"/>
              </a:rPr>
              <a:t>50 – 60 ml/100 g</a:t>
            </a:r>
            <a:r>
              <a:rPr lang="sk-SK" altLang="sk-SK" sz="2800" b="1" dirty="0" smtClean="0">
                <a:latin typeface="Times New Roman" pitchFamily="18" charset="0"/>
              </a:rPr>
              <a:t> </a:t>
            </a:r>
            <a:r>
              <a:rPr lang="sk-SK" altLang="sk-SK" sz="2800" dirty="0" smtClean="0">
                <a:latin typeface="Times New Roman" pitchFamily="18" charset="0"/>
              </a:rPr>
              <a:t>mozgového tkaniva/</a:t>
            </a:r>
            <a:r>
              <a:rPr lang="sk-SK" altLang="sk-SK" sz="2800" b="1" dirty="0" smtClean="0">
                <a:solidFill>
                  <a:srgbClr val="FF0000"/>
                </a:solidFill>
                <a:latin typeface="Times New Roman" pitchFamily="18" charset="0"/>
              </a:rPr>
              <a:t>min</a:t>
            </a:r>
            <a:endParaRPr lang="sk-SK" altLang="sk-SK" sz="2800" dirty="0" smtClean="0"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k-SK" sz="3600" dirty="0" err="1">
                <a:solidFill>
                  <a:schemeClr val="bg2"/>
                </a:solidFill>
              </a:rPr>
              <a:t>Intrakraniálna</a:t>
            </a:r>
            <a:r>
              <a:rPr lang="sk-SK" sz="3600" dirty="0">
                <a:solidFill>
                  <a:schemeClr val="bg2"/>
                </a:solidFill>
              </a:rPr>
              <a:t> žilová </a:t>
            </a:r>
            <a:r>
              <a:rPr lang="sk-SK" sz="3600" dirty="0" smtClean="0">
                <a:solidFill>
                  <a:schemeClr val="bg2"/>
                </a:solidFill>
              </a:rPr>
              <a:t>trombóza</a:t>
            </a:r>
            <a:br>
              <a:rPr lang="sk-SK" sz="3600" dirty="0" smtClean="0">
                <a:solidFill>
                  <a:schemeClr val="bg2"/>
                </a:solidFill>
              </a:rPr>
            </a:br>
            <a:r>
              <a:rPr lang="sk-SK" sz="3600" dirty="0" smtClean="0">
                <a:solidFill>
                  <a:schemeClr val="bg2"/>
                </a:solidFill>
              </a:rPr>
              <a:t>Klinický obraz</a:t>
            </a:r>
            <a:endParaRPr lang="sk-SK" sz="3600" dirty="0"/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sz="2400" dirty="0"/>
              <a:t>Typický je </a:t>
            </a:r>
            <a:r>
              <a:rPr lang="sk-SK" sz="2400" dirty="0" err="1"/>
              <a:t>subakútny</a:t>
            </a:r>
            <a:r>
              <a:rPr lang="sk-SK" sz="2400" dirty="0"/>
              <a:t> priebeh a rozmanité neurologické </a:t>
            </a:r>
            <a:r>
              <a:rPr lang="sk-SK" sz="2400" dirty="0" smtClean="0"/>
              <a:t>symptómy</a:t>
            </a:r>
          </a:p>
          <a:p>
            <a:r>
              <a:rPr lang="sk-SK" sz="2400" dirty="0" smtClean="0"/>
              <a:t>Sekundárne </a:t>
            </a:r>
            <a:r>
              <a:rPr lang="sk-SK" sz="2400" dirty="0"/>
              <a:t>môže dôjsť k </a:t>
            </a:r>
            <a:r>
              <a:rPr lang="sk-SK" sz="2400" dirty="0" err="1"/>
              <a:t>hemoragickej</a:t>
            </a:r>
            <a:r>
              <a:rPr lang="sk-SK" sz="2400" dirty="0"/>
              <a:t> </a:t>
            </a:r>
            <a:r>
              <a:rPr lang="sk-SK" sz="2400" dirty="0" err="1"/>
              <a:t>infarzácii</a:t>
            </a:r>
            <a:r>
              <a:rPr lang="sk-SK" sz="2400" dirty="0"/>
              <a:t> mozgového tkaniva. </a:t>
            </a:r>
            <a:endParaRPr lang="sk-SK" sz="2400" dirty="0" smtClean="0"/>
          </a:p>
          <a:p>
            <a:r>
              <a:rPr lang="sk-SK" sz="2400" dirty="0" err="1" smtClean="0"/>
              <a:t>Cefalea</a:t>
            </a:r>
            <a:r>
              <a:rPr lang="sk-SK" sz="2400" dirty="0"/>
              <a:t>, nauzea s </a:t>
            </a:r>
            <a:r>
              <a:rPr lang="sk-SK" sz="2400" dirty="0" err="1" smtClean="0"/>
              <a:t>vomitom</a:t>
            </a:r>
            <a:endParaRPr lang="sk-SK" sz="2400" dirty="0" smtClean="0"/>
          </a:p>
          <a:p>
            <a:r>
              <a:rPr lang="sk-SK" sz="2400" dirty="0" err="1" smtClean="0"/>
              <a:t>hemiparéza</a:t>
            </a:r>
            <a:r>
              <a:rPr lang="sk-SK" sz="2400" dirty="0"/>
              <a:t>, </a:t>
            </a:r>
            <a:r>
              <a:rPr lang="sk-SK" sz="2400" dirty="0" err="1"/>
              <a:t>paraparéza</a:t>
            </a:r>
            <a:r>
              <a:rPr lang="sk-SK" sz="2400" dirty="0"/>
              <a:t> (pri trombóze </a:t>
            </a:r>
            <a:r>
              <a:rPr lang="sk-SK" sz="2400" dirty="0" err="1"/>
              <a:t>sinus</a:t>
            </a:r>
            <a:r>
              <a:rPr lang="sk-SK" sz="2400" dirty="0"/>
              <a:t> </a:t>
            </a:r>
            <a:r>
              <a:rPr lang="sk-SK" sz="2400" dirty="0" err="1"/>
              <a:t>sagitalis</a:t>
            </a:r>
            <a:r>
              <a:rPr lang="sk-SK" sz="2400" dirty="0"/>
              <a:t> </a:t>
            </a:r>
            <a:r>
              <a:rPr lang="sk-SK" sz="2400" dirty="0" err="1"/>
              <a:t>superior</a:t>
            </a:r>
            <a:r>
              <a:rPr lang="sk-SK" sz="2400" dirty="0"/>
              <a:t>), </a:t>
            </a:r>
            <a:endParaRPr lang="sk-SK" sz="2400" dirty="0" smtClean="0"/>
          </a:p>
          <a:p>
            <a:r>
              <a:rPr lang="sk-SK" sz="2400" dirty="0" smtClean="0"/>
              <a:t>afázia</a:t>
            </a:r>
            <a:r>
              <a:rPr lang="sk-SK" sz="2400" dirty="0"/>
              <a:t>, </a:t>
            </a:r>
            <a:endParaRPr lang="sk-SK" sz="2400" dirty="0" smtClean="0"/>
          </a:p>
          <a:p>
            <a:r>
              <a:rPr lang="sk-SK" sz="2400" dirty="0" err="1" smtClean="0"/>
              <a:t>ataxia</a:t>
            </a:r>
            <a:r>
              <a:rPr lang="sk-SK" sz="2400" dirty="0"/>
              <a:t>, </a:t>
            </a:r>
            <a:r>
              <a:rPr lang="sk-SK" sz="2400" dirty="0" err="1"/>
              <a:t>chorea</a:t>
            </a:r>
            <a:r>
              <a:rPr lang="sk-SK" sz="2400" dirty="0"/>
              <a:t>, </a:t>
            </a:r>
            <a:r>
              <a:rPr lang="sk-SK" sz="2400" dirty="0" err="1"/>
              <a:t>hemianopsia</a:t>
            </a:r>
            <a:r>
              <a:rPr lang="sk-SK" sz="2400" dirty="0"/>
              <a:t>, </a:t>
            </a:r>
            <a:endParaRPr lang="sk-SK" sz="2400" dirty="0" smtClean="0"/>
          </a:p>
        </p:txBody>
      </p:sp>
    </p:spTree>
    <p:extLst>
      <p:ext uri="{BB962C8B-B14F-4D97-AF65-F5344CB8AC3E}">
        <p14:creationId xmlns:p14="http://schemas.microsoft.com/office/powerpoint/2010/main" val="3530088272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70931" y="1981200"/>
            <a:ext cx="8315869" cy="3919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563440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k-SK" sz="3600" dirty="0" err="1">
                <a:solidFill>
                  <a:schemeClr val="bg2"/>
                </a:solidFill>
              </a:rPr>
              <a:t>Intrakraniálna</a:t>
            </a:r>
            <a:r>
              <a:rPr lang="sk-SK" sz="3600" dirty="0">
                <a:solidFill>
                  <a:schemeClr val="bg2"/>
                </a:solidFill>
              </a:rPr>
              <a:t> žilová trombóza</a:t>
            </a:r>
            <a:br>
              <a:rPr lang="sk-SK" sz="3600" dirty="0">
                <a:solidFill>
                  <a:schemeClr val="bg2"/>
                </a:solidFill>
              </a:rPr>
            </a:br>
            <a:r>
              <a:rPr lang="sk-SK" sz="3600" dirty="0">
                <a:solidFill>
                  <a:schemeClr val="bg2"/>
                </a:solidFill>
              </a:rPr>
              <a:t>Klinický obraz</a:t>
            </a:r>
            <a:endParaRPr lang="sk-SK" sz="3600" dirty="0"/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sz="2400" dirty="0"/>
              <a:t>epileptický záchvat, </a:t>
            </a:r>
            <a:endParaRPr lang="sk-SK" sz="2400" dirty="0" smtClean="0"/>
          </a:p>
          <a:p>
            <a:r>
              <a:rPr lang="sk-SK" sz="2400" dirty="0" err="1" smtClean="0"/>
              <a:t>subakútna</a:t>
            </a:r>
            <a:r>
              <a:rPr lang="sk-SK" sz="2400" dirty="0" smtClean="0"/>
              <a:t> </a:t>
            </a:r>
            <a:r>
              <a:rPr lang="sk-SK" sz="2400" dirty="0" err="1"/>
              <a:t>encefalopatia</a:t>
            </a:r>
            <a:r>
              <a:rPr lang="sk-SK" sz="2400" dirty="0"/>
              <a:t> s kvalitatívnou i kvantitatívnou poruchou vedomia, </a:t>
            </a:r>
            <a:endParaRPr lang="sk-SK" sz="2400" dirty="0" smtClean="0"/>
          </a:p>
          <a:p>
            <a:r>
              <a:rPr lang="sk-SK" sz="2400" dirty="0" smtClean="0"/>
              <a:t>edém </a:t>
            </a:r>
            <a:r>
              <a:rPr lang="sk-SK" sz="2400" dirty="0"/>
              <a:t>papily n. II, </a:t>
            </a:r>
            <a:endParaRPr lang="sk-SK" sz="2400" dirty="0" smtClean="0"/>
          </a:p>
          <a:p>
            <a:r>
              <a:rPr lang="sk-SK" sz="2400" dirty="0" smtClean="0"/>
              <a:t>lézie </a:t>
            </a:r>
            <a:r>
              <a:rPr lang="sk-SK" sz="2400" dirty="0"/>
              <a:t>ďalších hlavových nervov (n. VI, n. VII, n. VIII). </a:t>
            </a:r>
            <a:endParaRPr lang="sk-SK" sz="2400" dirty="0" smtClean="0"/>
          </a:p>
          <a:p>
            <a:r>
              <a:rPr lang="sk-SK" sz="2400" dirty="0" smtClean="0"/>
              <a:t>Ak </a:t>
            </a:r>
            <a:r>
              <a:rPr lang="sk-SK" sz="2400" dirty="0"/>
              <a:t>dôjde k šíreniu trombózy do oblasti </a:t>
            </a:r>
            <a:r>
              <a:rPr lang="sk-SK" sz="2400" dirty="0" err="1"/>
              <a:t>bulbus</a:t>
            </a:r>
            <a:r>
              <a:rPr lang="sk-SK" sz="2400" dirty="0"/>
              <a:t> </a:t>
            </a:r>
            <a:r>
              <a:rPr lang="sk-SK" sz="2400" dirty="0" err="1"/>
              <a:t>jugularis</a:t>
            </a:r>
            <a:r>
              <a:rPr lang="sk-SK" sz="2400" dirty="0"/>
              <a:t>, rozvinie sa syndróm </a:t>
            </a:r>
            <a:r>
              <a:rPr lang="sk-SK" sz="2400" dirty="0" err="1"/>
              <a:t>foramen</a:t>
            </a:r>
            <a:r>
              <a:rPr lang="sk-SK" sz="2400" dirty="0"/>
              <a:t> </a:t>
            </a:r>
            <a:r>
              <a:rPr lang="sk-SK" sz="2400" dirty="0" err="1"/>
              <a:t>jugulare</a:t>
            </a:r>
            <a:r>
              <a:rPr lang="sk-SK" sz="2400" dirty="0"/>
              <a:t> (lézia n. IX – XII.) </a:t>
            </a:r>
          </a:p>
          <a:p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450819752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k-SK" sz="3200" b="1" dirty="0">
                <a:solidFill>
                  <a:schemeClr val="bg2"/>
                </a:solidFill>
              </a:rPr>
              <a:t>Trombóza </a:t>
            </a:r>
            <a:r>
              <a:rPr lang="sk-SK" sz="3200" b="1" dirty="0" err="1">
                <a:solidFill>
                  <a:schemeClr val="bg2"/>
                </a:solidFill>
              </a:rPr>
              <a:t>sinus</a:t>
            </a:r>
            <a:r>
              <a:rPr lang="sk-SK" sz="3200" b="1" dirty="0">
                <a:solidFill>
                  <a:schemeClr val="bg2"/>
                </a:solidFill>
              </a:rPr>
              <a:t> </a:t>
            </a:r>
            <a:r>
              <a:rPr lang="sk-SK" sz="3200" b="1" dirty="0" err="1">
                <a:solidFill>
                  <a:schemeClr val="bg2"/>
                </a:solidFill>
              </a:rPr>
              <a:t>cavernosus</a:t>
            </a:r>
            <a:r>
              <a:rPr lang="sk-SK" sz="3200" b="1" dirty="0">
                <a:solidFill>
                  <a:schemeClr val="bg2"/>
                </a:solidFill>
              </a:rPr>
              <a:t> (SC) </a:t>
            </a:r>
            <a:endParaRPr lang="sk-SK" sz="3200" dirty="0"/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64407" y="2344017"/>
            <a:ext cx="5942417" cy="3159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089635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k-SK" sz="3200" b="1" dirty="0">
                <a:solidFill>
                  <a:schemeClr val="bg2"/>
                </a:solidFill>
              </a:rPr>
              <a:t>Trombóza </a:t>
            </a:r>
            <a:r>
              <a:rPr lang="sk-SK" sz="3200" b="1" dirty="0" err="1">
                <a:solidFill>
                  <a:schemeClr val="bg2"/>
                </a:solidFill>
              </a:rPr>
              <a:t>sinus</a:t>
            </a:r>
            <a:r>
              <a:rPr lang="sk-SK" sz="3200" b="1" dirty="0">
                <a:solidFill>
                  <a:schemeClr val="bg2"/>
                </a:solidFill>
              </a:rPr>
              <a:t> </a:t>
            </a:r>
            <a:r>
              <a:rPr lang="sk-SK" sz="3200" b="1" dirty="0" err="1">
                <a:solidFill>
                  <a:schemeClr val="bg2"/>
                </a:solidFill>
              </a:rPr>
              <a:t>cavernosus</a:t>
            </a:r>
            <a:r>
              <a:rPr lang="sk-SK" sz="3200" b="1" dirty="0">
                <a:solidFill>
                  <a:schemeClr val="bg2"/>
                </a:solidFill>
              </a:rPr>
              <a:t> (SC) </a:t>
            </a:r>
            <a:r>
              <a:rPr lang="sk-SK" sz="3200" dirty="0">
                <a:solidFill>
                  <a:schemeClr val="bg2"/>
                </a:solidFill>
              </a:rPr>
              <a:t/>
            </a:r>
            <a:br>
              <a:rPr lang="sk-SK" sz="3200" dirty="0">
                <a:solidFill>
                  <a:schemeClr val="bg2"/>
                </a:solidFill>
              </a:rPr>
            </a:br>
            <a:endParaRPr lang="sk-SK" sz="3200" dirty="0">
              <a:solidFill>
                <a:schemeClr val="bg2"/>
              </a:solidFill>
            </a:endParaRPr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>
          <a:xfrm>
            <a:off x="457200" y="1981199"/>
            <a:ext cx="5662246" cy="4454769"/>
          </a:xfrm>
        </p:spPr>
        <p:txBody>
          <a:bodyPr/>
          <a:lstStyle/>
          <a:p>
            <a:r>
              <a:rPr lang="sk-SK" sz="2000" dirty="0"/>
              <a:t>Najčastejšie ide o neskorú komplikáciu </a:t>
            </a:r>
            <a:r>
              <a:rPr lang="sk-SK" sz="2000" dirty="0" err="1"/>
              <a:t>bakteriémie</a:t>
            </a:r>
            <a:r>
              <a:rPr lang="sk-SK" sz="2000" dirty="0"/>
              <a:t>, traumy, infekcií tváre, prínosových dutín, ucha, zubov, alebo </a:t>
            </a:r>
            <a:r>
              <a:rPr lang="sk-SK" sz="2000" dirty="0" err="1"/>
              <a:t>maxilly</a:t>
            </a:r>
            <a:r>
              <a:rPr lang="sk-SK" sz="2000" dirty="0"/>
              <a:t> (Obr. 14). </a:t>
            </a:r>
          </a:p>
          <a:p>
            <a:r>
              <a:rPr lang="sk-SK" sz="2000" u="sng" dirty="0"/>
              <a:t>Klinický obraz</a:t>
            </a:r>
            <a:r>
              <a:rPr lang="sk-SK" sz="2000" b="1" dirty="0"/>
              <a:t> – </a:t>
            </a:r>
            <a:r>
              <a:rPr lang="sk-SK" sz="2000" dirty="0"/>
              <a:t>typická je triáda:</a:t>
            </a:r>
          </a:p>
          <a:p>
            <a:pPr lvl="0"/>
            <a:r>
              <a:rPr lang="sk-SK" sz="2000" dirty="0" err="1"/>
              <a:t>chemóza</a:t>
            </a:r>
            <a:r>
              <a:rPr lang="sk-SK" sz="2000" dirty="0"/>
              <a:t> spojovky, </a:t>
            </a:r>
            <a:r>
              <a:rPr lang="sk-SK" sz="2000" dirty="0" err="1"/>
              <a:t>ptóza</a:t>
            </a:r>
            <a:r>
              <a:rPr lang="sk-SK" sz="2000" dirty="0"/>
              <a:t> a bolestivá </a:t>
            </a:r>
            <a:r>
              <a:rPr lang="sk-SK" sz="2000" dirty="0" err="1"/>
              <a:t>oftalmoparéza</a:t>
            </a:r>
            <a:r>
              <a:rPr lang="sk-SK" sz="2000" dirty="0"/>
              <a:t> </a:t>
            </a:r>
          </a:p>
          <a:p>
            <a:pPr lvl="0"/>
            <a:r>
              <a:rPr lang="sk-SK" sz="2000" dirty="0"/>
              <a:t>vysoká teplota, </a:t>
            </a:r>
            <a:r>
              <a:rPr lang="sk-SK" sz="2000" dirty="0" err="1"/>
              <a:t>periorbitálny</a:t>
            </a:r>
            <a:r>
              <a:rPr lang="sk-SK" sz="2000" dirty="0"/>
              <a:t> edém s bolesťou v orbite a poruchou videnia, </a:t>
            </a:r>
            <a:r>
              <a:rPr lang="sk-SK" sz="2000" dirty="0" err="1"/>
              <a:t>exophtalmus</a:t>
            </a:r>
            <a:endParaRPr lang="sk-SK" sz="2000" dirty="0"/>
          </a:p>
          <a:p>
            <a:pPr lvl="0"/>
            <a:r>
              <a:rPr lang="sk-SK" sz="2000" dirty="0"/>
              <a:t>lézie hlavových nervov (hlavne n. III. s </a:t>
            </a:r>
            <a:r>
              <a:rPr lang="sk-SK" sz="2000" dirty="0" err="1"/>
              <a:t>ptózou</a:t>
            </a:r>
            <a:r>
              <a:rPr lang="sk-SK" sz="2000" dirty="0"/>
              <a:t>, </a:t>
            </a:r>
            <a:r>
              <a:rPr lang="sk-SK" sz="2000" dirty="0" err="1"/>
              <a:t>mydriázou</a:t>
            </a:r>
            <a:r>
              <a:rPr lang="sk-SK" sz="2000" dirty="0"/>
              <a:t>)</a:t>
            </a:r>
          </a:p>
          <a:p>
            <a:r>
              <a:rPr lang="sk-SK" sz="2000" dirty="0" err="1"/>
              <a:t>Periorbitálny</a:t>
            </a:r>
            <a:r>
              <a:rPr lang="sk-SK" sz="2000" dirty="0"/>
              <a:t> edém s </a:t>
            </a:r>
            <a:r>
              <a:rPr lang="sk-SK" sz="2000" dirty="0" err="1"/>
              <a:t>chemózou</a:t>
            </a:r>
            <a:r>
              <a:rPr lang="sk-SK" sz="2000" dirty="0"/>
              <a:t> spojoviek je následok </a:t>
            </a:r>
            <a:r>
              <a:rPr lang="sk-SK" sz="2000" dirty="0" err="1"/>
              <a:t>oklúzie</a:t>
            </a:r>
            <a:r>
              <a:rPr lang="sk-SK" sz="2000" dirty="0"/>
              <a:t> v. </a:t>
            </a:r>
            <a:r>
              <a:rPr lang="sk-SK" sz="2000" dirty="0" err="1"/>
              <a:t>ophthalmica</a:t>
            </a:r>
            <a:r>
              <a:rPr lang="sk-SK" sz="2000" dirty="0"/>
              <a:t>. </a:t>
            </a:r>
          </a:p>
          <a:p>
            <a:endParaRPr lang="sk-SK" sz="2000" dirty="0"/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012107" y="1828800"/>
            <a:ext cx="2447925" cy="1866900"/>
          </a:xfrm>
          <a:prstGeom prst="rect">
            <a:avLst/>
          </a:prstGeom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270381" y="3766404"/>
            <a:ext cx="2305323" cy="2669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9446787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k-SK" sz="3600" b="1" dirty="0">
                <a:solidFill>
                  <a:schemeClr val="bg2"/>
                </a:solidFill>
              </a:rPr>
              <a:t>Trombóza </a:t>
            </a:r>
            <a:r>
              <a:rPr lang="sk-SK" sz="3600" b="1" dirty="0" err="1">
                <a:solidFill>
                  <a:schemeClr val="bg2"/>
                </a:solidFill>
              </a:rPr>
              <a:t>sinus</a:t>
            </a:r>
            <a:r>
              <a:rPr lang="sk-SK" sz="3600" b="1" dirty="0">
                <a:solidFill>
                  <a:schemeClr val="bg2"/>
                </a:solidFill>
              </a:rPr>
              <a:t> </a:t>
            </a:r>
            <a:r>
              <a:rPr lang="sk-SK" sz="3600" b="1" dirty="0" err="1">
                <a:solidFill>
                  <a:schemeClr val="bg2"/>
                </a:solidFill>
              </a:rPr>
              <a:t>cavernosus</a:t>
            </a:r>
            <a:r>
              <a:rPr lang="sk-SK" sz="3600" b="1" dirty="0">
                <a:solidFill>
                  <a:schemeClr val="bg2"/>
                </a:solidFill>
              </a:rPr>
              <a:t> (SC) </a:t>
            </a:r>
            <a:endParaRPr lang="sk-SK" sz="3600" dirty="0"/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>
          <a:xfrm>
            <a:off x="457200" y="1981200"/>
            <a:ext cx="8080131" cy="3886200"/>
          </a:xfrm>
        </p:spPr>
        <p:txBody>
          <a:bodyPr/>
          <a:lstStyle/>
          <a:p>
            <a:r>
              <a:rPr lang="sk-SK" sz="2000" dirty="0"/>
              <a:t>V úvode býva typická bolesť hlavy, ktorá je ostrá, </a:t>
            </a:r>
            <a:r>
              <a:rPr lang="sk-SK" sz="2000" dirty="0" err="1"/>
              <a:t>progredujúca</a:t>
            </a:r>
            <a:r>
              <a:rPr lang="sk-SK" sz="2000" dirty="0"/>
              <a:t>, lokalizovaná v oblasti inervovanej n. </a:t>
            </a:r>
            <a:r>
              <a:rPr lang="sk-SK" sz="2000" dirty="0" err="1"/>
              <a:t>ophthalmicus</a:t>
            </a:r>
            <a:r>
              <a:rPr lang="sk-SK" sz="2000" dirty="0"/>
              <a:t> a n. </a:t>
            </a:r>
            <a:r>
              <a:rPr lang="sk-SK" sz="2000" dirty="0" err="1"/>
              <a:t>maxilaris</a:t>
            </a:r>
            <a:r>
              <a:rPr lang="sk-SK" sz="2000" dirty="0"/>
              <a:t> (n. V).</a:t>
            </a:r>
          </a:p>
          <a:p>
            <a:r>
              <a:rPr lang="sk-SK" sz="2000" dirty="0" smtClean="0"/>
              <a:t>V </a:t>
            </a:r>
            <a:r>
              <a:rPr lang="sk-SK" sz="2000" dirty="0"/>
              <a:t>priebehu 24 – 48 hodín </a:t>
            </a:r>
            <a:r>
              <a:rPr lang="sk-SK" sz="2000" dirty="0" err="1" smtClean="0"/>
              <a:t>šírnie</a:t>
            </a:r>
            <a:r>
              <a:rPr lang="sk-SK" sz="2000" dirty="0" smtClean="0"/>
              <a:t> aj na </a:t>
            </a:r>
            <a:r>
              <a:rPr lang="sk-SK" sz="2000" dirty="0" err="1"/>
              <a:t>kontralaterálnu</a:t>
            </a:r>
            <a:r>
              <a:rPr lang="sk-SK" sz="2000" dirty="0"/>
              <a:t> stranu cez </a:t>
            </a:r>
            <a:r>
              <a:rPr lang="sk-SK" sz="2000" dirty="0" err="1"/>
              <a:t>sinus</a:t>
            </a:r>
            <a:r>
              <a:rPr lang="sk-SK" sz="2000" dirty="0"/>
              <a:t> </a:t>
            </a:r>
            <a:r>
              <a:rPr lang="sk-SK" sz="2000" dirty="0" err="1"/>
              <a:t>intercavernosus</a:t>
            </a:r>
            <a:r>
              <a:rPr lang="sk-SK" sz="2000" dirty="0"/>
              <a:t>. </a:t>
            </a:r>
            <a:endParaRPr lang="sk-SK" sz="2000" dirty="0" smtClean="0"/>
          </a:p>
          <a:p>
            <a:r>
              <a:rPr lang="sk-SK" sz="2000" dirty="0" smtClean="0"/>
              <a:t>Môže byť zmätenosť</a:t>
            </a:r>
            <a:r>
              <a:rPr lang="sk-SK" sz="2000" dirty="0"/>
              <a:t>, </a:t>
            </a:r>
            <a:r>
              <a:rPr lang="sk-SK" sz="2000" dirty="0" err="1"/>
              <a:t>obnubilácia</a:t>
            </a:r>
            <a:r>
              <a:rPr lang="sk-SK" sz="2000" dirty="0"/>
              <a:t>, delírium až kóma. </a:t>
            </a:r>
            <a:endParaRPr lang="sk-SK" sz="2000" dirty="0" smtClean="0"/>
          </a:p>
          <a:p>
            <a:r>
              <a:rPr lang="sk-SK" sz="2000" dirty="0" smtClean="0"/>
              <a:t>Obávané </a:t>
            </a:r>
            <a:r>
              <a:rPr lang="sk-SK" sz="2000" dirty="0"/>
              <a:t>komplikácie trombózy SC sú sepsa a </a:t>
            </a:r>
            <a:r>
              <a:rPr lang="sk-SK" sz="2000" dirty="0" err="1"/>
              <a:t>neuroinfekcia</a:t>
            </a:r>
            <a:r>
              <a:rPr lang="sk-SK" sz="2000" dirty="0"/>
              <a:t> (</a:t>
            </a:r>
            <a:r>
              <a:rPr lang="sk-SK" sz="2000" dirty="0" err="1"/>
              <a:t>meningitída</a:t>
            </a:r>
            <a:r>
              <a:rPr lang="sk-SK" sz="2000" dirty="0"/>
              <a:t>), ktorých mortalita je aj v súčasnosti približne 30 </a:t>
            </a:r>
            <a:r>
              <a:rPr lang="sk-SK" sz="2000" dirty="0" smtClean="0"/>
              <a:t>%.</a:t>
            </a:r>
          </a:p>
          <a:p>
            <a:r>
              <a:rPr lang="sk-SK" sz="2000" dirty="0" smtClean="0"/>
              <a:t>Iba </a:t>
            </a:r>
            <a:r>
              <a:rPr lang="sk-SK" sz="2000" dirty="0"/>
              <a:t>výnimočne dochádza po liečbe k úplnej úprave stavu, časté sú reziduálne poruchy videnia a lézie hlavových nervov.</a:t>
            </a:r>
          </a:p>
          <a:p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910104842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z="3600" b="1" dirty="0">
                <a:solidFill>
                  <a:schemeClr val="bg2"/>
                </a:solidFill>
              </a:rPr>
              <a:t>Trombóza </a:t>
            </a:r>
            <a:r>
              <a:rPr lang="sk-SK" sz="3600" b="1" dirty="0" err="1">
                <a:solidFill>
                  <a:schemeClr val="bg2"/>
                </a:solidFill>
              </a:rPr>
              <a:t>sinus</a:t>
            </a:r>
            <a:r>
              <a:rPr lang="sk-SK" sz="3600" b="1" dirty="0">
                <a:solidFill>
                  <a:schemeClr val="bg2"/>
                </a:solidFill>
              </a:rPr>
              <a:t> </a:t>
            </a:r>
            <a:r>
              <a:rPr lang="sk-SK" sz="3600" b="1" dirty="0" err="1">
                <a:solidFill>
                  <a:schemeClr val="bg2"/>
                </a:solidFill>
              </a:rPr>
              <a:t>cavernosus</a:t>
            </a:r>
            <a:r>
              <a:rPr lang="sk-SK" sz="3600" b="1" dirty="0">
                <a:solidFill>
                  <a:schemeClr val="bg2"/>
                </a:solidFill>
              </a:rPr>
              <a:t> (SC) </a:t>
            </a:r>
            <a:r>
              <a:rPr lang="sk-SK" sz="3600" b="1" dirty="0" smtClean="0">
                <a:solidFill>
                  <a:schemeClr val="bg2"/>
                </a:solidFill>
              </a:rPr>
              <a:t/>
            </a:r>
            <a:br>
              <a:rPr lang="sk-SK" sz="3600" b="1" dirty="0" smtClean="0">
                <a:solidFill>
                  <a:schemeClr val="bg2"/>
                </a:solidFill>
              </a:rPr>
            </a:br>
            <a:r>
              <a:rPr lang="sk-SK" sz="3600" b="1" dirty="0" smtClean="0">
                <a:solidFill>
                  <a:schemeClr val="bg2"/>
                </a:solidFill>
              </a:rPr>
              <a:t>- MRI</a:t>
            </a:r>
            <a:endParaRPr lang="sk-SK" sz="3600" dirty="0"/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8766" y="3112477"/>
            <a:ext cx="4362365" cy="2103302"/>
          </a:xfrm>
          <a:prstGeom prst="rect">
            <a:avLst/>
          </a:prstGeom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94739" y="2259128"/>
            <a:ext cx="38100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3729915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k-SK" sz="3600" b="1" dirty="0">
                <a:solidFill>
                  <a:schemeClr val="bg2"/>
                </a:solidFill>
              </a:rPr>
              <a:t>Trombóza </a:t>
            </a:r>
            <a:r>
              <a:rPr lang="sk-SK" sz="3600" b="1" dirty="0" err="1">
                <a:solidFill>
                  <a:schemeClr val="bg2"/>
                </a:solidFill>
              </a:rPr>
              <a:t>sinus</a:t>
            </a:r>
            <a:r>
              <a:rPr lang="sk-SK" sz="3600" b="1" dirty="0">
                <a:solidFill>
                  <a:schemeClr val="bg2"/>
                </a:solidFill>
              </a:rPr>
              <a:t> </a:t>
            </a:r>
            <a:r>
              <a:rPr lang="sk-SK" sz="3600" b="1" dirty="0" err="1" smtClean="0">
                <a:solidFill>
                  <a:schemeClr val="bg2"/>
                </a:solidFill>
              </a:rPr>
              <a:t>transversus</a:t>
            </a:r>
            <a:endParaRPr lang="sk-SK" sz="3600" dirty="0">
              <a:solidFill>
                <a:schemeClr val="bg2"/>
              </a:solidFill>
            </a:endParaRPr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>
          <a:xfrm>
            <a:off x="457200" y="1981200"/>
            <a:ext cx="3376246" cy="3886200"/>
          </a:xfrm>
        </p:spPr>
        <p:txBody>
          <a:bodyPr/>
          <a:lstStyle/>
          <a:p>
            <a:r>
              <a:rPr lang="sk-SK" dirty="0"/>
              <a:t>syndróm </a:t>
            </a:r>
            <a:r>
              <a:rPr lang="sk-SK" dirty="0" err="1"/>
              <a:t>intrakraniálnej</a:t>
            </a:r>
            <a:r>
              <a:rPr lang="sk-SK" dirty="0"/>
              <a:t> hypertenzie </a:t>
            </a:r>
            <a:endParaRPr lang="sk-SK" dirty="0" smtClean="0"/>
          </a:p>
          <a:p>
            <a:r>
              <a:rPr lang="sk-SK" dirty="0" smtClean="0"/>
              <a:t>a </a:t>
            </a:r>
            <a:r>
              <a:rPr lang="sk-SK" dirty="0"/>
              <a:t>temporálna </a:t>
            </a:r>
            <a:r>
              <a:rPr lang="sk-SK" dirty="0" err="1"/>
              <a:t>sympto-matológia</a:t>
            </a:r>
            <a:r>
              <a:rPr lang="sk-SK" dirty="0"/>
              <a:t>. </a:t>
            </a:r>
          </a:p>
          <a:p>
            <a:endParaRPr lang="sk-SK" dirty="0"/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708428" y="2290187"/>
            <a:ext cx="2532619" cy="2642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4012095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z="3600" b="1" dirty="0">
                <a:solidFill>
                  <a:schemeClr val="bg2"/>
                </a:solidFill>
              </a:rPr>
              <a:t>Trombóza </a:t>
            </a:r>
            <a:r>
              <a:rPr lang="sk-SK" sz="3600" b="1" dirty="0" err="1">
                <a:solidFill>
                  <a:schemeClr val="bg2"/>
                </a:solidFill>
              </a:rPr>
              <a:t>sinus</a:t>
            </a:r>
            <a:r>
              <a:rPr lang="sk-SK" sz="3600" b="1" dirty="0">
                <a:solidFill>
                  <a:schemeClr val="bg2"/>
                </a:solidFill>
              </a:rPr>
              <a:t> </a:t>
            </a:r>
            <a:r>
              <a:rPr lang="sk-SK" sz="3600" b="1" dirty="0" err="1">
                <a:solidFill>
                  <a:schemeClr val="bg2"/>
                </a:solidFill>
              </a:rPr>
              <a:t>sagitalis</a:t>
            </a:r>
            <a:r>
              <a:rPr lang="sk-SK" sz="3600" b="1" dirty="0">
                <a:solidFill>
                  <a:schemeClr val="bg2"/>
                </a:solidFill>
              </a:rPr>
              <a:t> </a:t>
            </a:r>
            <a:r>
              <a:rPr lang="sk-SK" sz="3600" b="1" dirty="0" err="1">
                <a:solidFill>
                  <a:schemeClr val="bg2"/>
                </a:solidFill>
              </a:rPr>
              <a:t>superior</a:t>
            </a:r>
            <a:r>
              <a:rPr lang="sk-SK" sz="3600" b="1" dirty="0">
                <a:solidFill>
                  <a:schemeClr val="bg2"/>
                </a:solidFill>
              </a:rPr>
              <a:t> </a:t>
            </a:r>
            <a:endParaRPr lang="sk-SK" sz="3600" dirty="0">
              <a:solidFill>
                <a:schemeClr val="bg2"/>
              </a:solidFill>
            </a:endParaRPr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>
          <a:xfrm>
            <a:off x="457200" y="1981200"/>
            <a:ext cx="3912577" cy="3886200"/>
          </a:xfrm>
        </p:spPr>
        <p:txBody>
          <a:bodyPr/>
          <a:lstStyle/>
          <a:p>
            <a:r>
              <a:rPr lang="sk-SK" sz="2400" dirty="0" err="1" smtClean="0"/>
              <a:t>Spastická</a:t>
            </a:r>
            <a:r>
              <a:rPr lang="sk-SK" sz="2400" dirty="0" smtClean="0"/>
              <a:t> </a:t>
            </a:r>
            <a:r>
              <a:rPr lang="sk-SK" sz="2400" dirty="0" err="1" smtClean="0"/>
              <a:t>monoparéza</a:t>
            </a:r>
            <a:r>
              <a:rPr lang="sk-SK" sz="2400" dirty="0" smtClean="0"/>
              <a:t> </a:t>
            </a:r>
            <a:r>
              <a:rPr lang="sk-SK" sz="2400" dirty="0"/>
              <a:t>dolnej končatiny</a:t>
            </a:r>
            <a:r>
              <a:rPr lang="sk-SK" sz="2400" dirty="0" smtClean="0"/>
              <a:t>,</a:t>
            </a:r>
          </a:p>
          <a:p>
            <a:r>
              <a:rPr lang="sk-SK" sz="2400" dirty="0" smtClean="0"/>
              <a:t>alebo </a:t>
            </a:r>
            <a:r>
              <a:rPr lang="sk-SK" sz="2400" dirty="0" err="1" smtClean="0"/>
              <a:t>spastická</a:t>
            </a:r>
            <a:r>
              <a:rPr lang="sk-SK" sz="2400" dirty="0" smtClean="0"/>
              <a:t> </a:t>
            </a:r>
            <a:r>
              <a:rPr lang="sk-SK" sz="2400" dirty="0" err="1"/>
              <a:t>paraparézou</a:t>
            </a:r>
            <a:r>
              <a:rPr lang="sk-SK" sz="2400" dirty="0"/>
              <a:t> dolných </a:t>
            </a:r>
            <a:r>
              <a:rPr lang="sk-SK" sz="2400" dirty="0" smtClean="0"/>
              <a:t>končatín</a:t>
            </a:r>
          </a:p>
          <a:p>
            <a:r>
              <a:rPr lang="sk-SK" sz="2400" dirty="0"/>
              <a:t>a</a:t>
            </a:r>
            <a:r>
              <a:rPr lang="sk-SK" sz="2400" dirty="0" smtClean="0"/>
              <a:t>lebo aj unilaterálna  </a:t>
            </a:r>
            <a:r>
              <a:rPr lang="sk-SK" sz="2400" dirty="0" err="1" smtClean="0"/>
              <a:t>hemiparéza</a:t>
            </a:r>
            <a:r>
              <a:rPr lang="sk-SK" sz="2400" dirty="0" smtClean="0"/>
              <a:t> </a:t>
            </a:r>
            <a:endParaRPr lang="sk-SK" sz="2400" dirty="0"/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246077" y="1828800"/>
            <a:ext cx="2256691" cy="1846384"/>
          </a:xfrm>
          <a:prstGeom prst="rect">
            <a:avLst/>
          </a:prstGeom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46077" y="4101245"/>
            <a:ext cx="2291860" cy="2291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364284"/>
      </p:ext>
    </p:ext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z="3600" b="1" dirty="0">
                <a:solidFill>
                  <a:schemeClr val="bg2"/>
                </a:solidFill>
              </a:rPr>
              <a:t>Trombóza </a:t>
            </a:r>
            <a:r>
              <a:rPr lang="sk-SK" sz="3600" b="1" dirty="0" err="1">
                <a:solidFill>
                  <a:schemeClr val="bg2"/>
                </a:solidFill>
              </a:rPr>
              <a:t>kortikálnej</a:t>
            </a:r>
            <a:r>
              <a:rPr lang="sk-SK" sz="3600" b="1" dirty="0">
                <a:solidFill>
                  <a:schemeClr val="bg2"/>
                </a:solidFill>
              </a:rPr>
              <a:t> vény</a:t>
            </a:r>
            <a:endParaRPr lang="sk-SK" sz="3600" dirty="0">
              <a:solidFill>
                <a:schemeClr val="bg2"/>
              </a:solidFill>
            </a:endParaRPr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 smtClean="0"/>
              <a:t>môže sa vyskytnúť </a:t>
            </a:r>
            <a:r>
              <a:rPr lang="sk-SK" dirty="0"/>
              <a:t>zriedkavo aj samostatne, bez trombózy </a:t>
            </a:r>
            <a:r>
              <a:rPr lang="sk-SK" dirty="0" err="1"/>
              <a:t>durálneho</a:t>
            </a:r>
            <a:r>
              <a:rPr lang="sk-SK" dirty="0"/>
              <a:t> </a:t>
            </a:r>
            <a:r>
              <a:rPr lang="sk-SK" dirty="0" err="1"/>
              <a:t>sínu</a:t>
            </a:r>
            <a:r>
              <a:rPr lang="sk-SK" smtClean="0"/>
              <a:t>.</a:t>
            </a:r>
          </a:p>
          <a:p>
            <a:r>
              <a:rPr lang="sk-SK" smtClean="0"/>
              <a:t>Klinický </a:t>
            </a:r>
            <a:r>
              <a:rPr lang="sk-SK" dirty="0"/>
              <a:t>obraz tvorí fokálny deficit – afázia, </a:t>
            </a:r>
            <a:r>
              <a:rPr lang="sk-SK" dirty="0" err="1"/>
              <a:t>hemiparéza</a:t>
            </a:r>
            <a:r>
              <a:rPr lang="sk-SK" dirty="0"/>
              <a:t>, </a:t>
            </a:r>
            <a:r>
              <a:rPr lang="sk-SK" dirty="0" err="1"/>
              <a:t>hemihypestézia</a:t>
            </a:r>
            <a:r>
              <a:rPr lang="sk-SK" dirty="0"/>
              <a:t>, </a:t>
            </a:r>
            <a:r>
              <a:rPr lang="sk-SK" dirty="0" err="1"/>
              <a:t>hemianopsia</a:t>
            </a:r>
            <a:r>
              <a:rPr lang="sk-SK" dirty="0"/>
              <a:t> a podobne.</a:t>
            </a:r>
          </a:p>
          <a:p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8918554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US" altLang="sk-SK" smtClean="0">
                <a:solidFill>
                  <a:schemeClr val="bg2"/>
                </a:solidFill>
                <a:latin typeface="Times New Roman" pitchFamily="18" charset="0"/>
              </a:rPr>
              <a:t>Regul</a:t>
            </a:r>
            <a:r>
              <a:rPr lang="sk-SK" altLang="sk-SK" smtClean="0">
                <a:solidFill>
                  <a:schemeClr val="bg2"/>
                </a:solidFill>
                <a:latin typeface="Times New Roman" pitchFamily="18" charset="0"/>
              </a:rPr>
              <a:t>ácia mozgovej cirkulácie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981200"/>
            <a:ext cx="8229600" cy="4168775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sk-SK" altLang="sk-SK" sz="2400" dirty="0" smtClean="0">
                <a:latin typeface="Times New Roman" pitchFamily="18" charset="0"/>
              </a:rPr>
              <a:t>Prísun krvi do konečného vetvenia mozgových ciev – </a:t>
            </a:r>
            <a:r>
              <a:rPr lang="sk-SK" altLang="sk-SK" sz="2400" dirty="0" smtClean="0">
                <a:solidFill>
                  <a:srgbClr val="FF0000"/>
                </a:solidFill>
                <a:latin typeface="Times New Roman" pitchFamily="18" charset="0"/>
              </a:rPr>
              <a:t>minútový objem (CBF – </a:t>
            </a:r>
            <a:r>
              <a:rPr lang="sk-SK" altLang="sk-SK" sz="2400" dirty="0" err="1" smtClean="0">
                <a:solidFill>
                  <a:srgbClr val="FF0000"/>
                </a:solidFill>
                <a:latin typeface="Times New Roman" pitchFamily="18" charset="0"/>
              </a:rPr>
              <a:t>cerebral</a:t>
            </a:r>
            <a:r>
              <a:rPr lang="sk-SK" altLang="sk-SK" sz="2400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sk-SK" altLang="sk-SK" sz="2400" dirty="0" err="1" smtClean="0">
                <a:solidFill>
                  <a:srgbClr val="FF0000"/>
                </a:solidFill>
                <a:latin typeface="Times New Roman" pitchFamily="18" charset="0"/>
              </a:rPr>
              <a:t>blood</a:t>
            </a:r>
            <a:r>
              <a:rPr lang="sk-SK" altLang="sk-SK" sz="2400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sk-SK" altLang="sk-SK" sz="2400" dirty="0" err="1" smtClean="0">
                <a:solidFill>
                  <a:srgbClr val="FF0000"/>
                </a:solidFill>
                <a:latin typeface="Times New Roman" pitchFamily="18" charset="0"/>
              </a:rPr>
              <a:t>flow</a:t>
            </a:r>
            <a:r>
              <a:rPr lang="sk-SK" altLang="sk-SK" sz="2400" dirty="0" smtClean="0">
                <a:solidFill>
                  <a:srgbClr val="FF0000"/>
                </a:solidFill>
                <a:latin typeface="Times New Roman" pitchFamily="18" charset="0"/>
              </a:rPr>
              <a:t>)</a:t>
            </a:r>
            <a:r>
              <a:rPr lang="sk-SK" altLang="sk-SK" sz="2400" dirty="0" smtClean="0">
                <a:latin typeface="Times New Roman" pitchFamily="18" charset="0"/>
              </a:rPr>
              <a:t> je závislý od </a:t>
            </a:r>
            <a:r>
              <a:rPr lang="sk-SK" altLang="sk-SK" sz="2400" dirty="0" err="1" smtClean="0">
                <a:solidFill>
                  <a:srgbClr val="0000FF"/>
                </a:solidFill>
                <a:latin typeface="Times New Roman" pitchFamily="18" charset="0"/>
              </a:rPr>
              <a:t>perfúzneho</a:t>
            </a:r>
            <a:r>
              <a:rPr lang="sk-SK" altLang="sk-SK" sz="2400" dirty="0" smtClean="0">
                <a:solidFill>
                  <a:srgbClr val="0000FF"/>
                </a:solidFill>
                <a:latin typeface="Times New Roman" pitchFamily="18" charset="0"/>
              </a:rPr>
              <a:t> tlaku.</a:t>
            </a:r>
          </a:p>
          <a:p>
            <a:pPr eaLnBrk="1" hangingPunct="1">
              <a:lnSpc>
                <a:spcPct val="80000"/>
              </a:lnSpc>
            </a:pPr>
            <a:endParaRPr lang="en-US" altLang="sk-SK" sz="2400" dirty="0" smtClean="0">
              <a:solidFill>
                <a:srgbClr val="0000FF"/>
              </a:solidFill>
              <a:latin typeface="Times New Roman" pitchFamily="18" charset="0"/>
            </a:endParaRPr>
          </a:p>
          <a:p>
            <a:pPr eaLnBrk="1" hangingPunct="1">
              <a:lnSpc>
                <a:spcPct val="80000"/>
              </a:lnSpc>
            </a:pPr>
            <a:endParaRPr lang="sk-SK" altLang="sk-SK" sz="2400" dirty="0" smtClean="0">
              <a:solidFill>
                <a:srgbClr val="0000FF"/>
              </a:solidFill>
              <a:latin typeface="Times New Roman" pitchFamily="18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sk-SK" altLang="sk-SK" sz="2400" u="sng" dirty="0" smtClean="0">
                <a:solidFill>
                  <a:srgbClr val="0000FF"/>
                </a:solidFill>
                <a:latin typeface="Times New Roman" pitchFamily="18" charset="0"/>
              </a:rPr>
              <a:t>Cerebrálny </a:t>
            </a:r>
            <a:r>
              <a:rPr lang="sk-SK" altLang="sk-SK" sz="2400" u="sng" dirty="0" err="1" smtClean="0">
                <a:solidFill>
                  <a:srgbClr val="0000FF"/>
                </a:solidFill>
                <a:latin typeface="Times New Roman" pitchFamily="18" charset="0"/>
              </a:rPr>
              <a:t>perfúzny</a:t>
            </a:r>
            <a:r>
              <a:rPr lang="sk-SK" altLang="sk-SK" sz="2400" u="sng" dirty="0" smtClean="0">
                <a:solidFill>
                  <a:srgbClr val="0000FF"/>
                </a:solidFill>
                <a:latin typeface="Times New Roman" pitchFamily="18" charset="0"/>
              </a:rPr>
              <a:t> tlak</a:t>
            </a:r>
            <a:r>
              <a:rPr lang="sk-SK" altLang="sk-SK" sz="2400" dirty="0" smtClean="0">
                <a:solidFill>
                  <a:srgbClr val="0000FF"/>
                </a:solidFill>
                <a:latin typeface="Times New Roman" pitchFamily="18" charset="0"/>
              </a:rPr>
              <a:t> (CPP)</a:t>
            </a:r>
            <a:r>
              <a:rPr lang="sk-SK" altLang="sk-SK" sz="2400" dirty="0" smtClean="0">
                <a:latin typeface="Times New Roman" pitchFamily="18" charset="0"/>
              </a:rPr>
              <a:t> predstavuje rozdiel medzi stredným </a:t>
            </a:r>
            <a:r>
              <a:rPr lang="sk-SK" altLang="sk-SK" sz="2400" dirty="0" err="1" smtClean="0">
                <a:latin typeface="Times New Roman" pitchFamily="18" charset="0"/>
              </a:rPr>
              <a:t>arteriálnym</a:t>
            </a:r>
            <a:r>
              <a:rPr lang="sk-SK" altLang="sk-SK" sz="2400" dirty="0" smtClean="0">
                <a:latin typeface="Times New Roman" pitchFamily="18" charset="0"/>
              </a:rPr>
              <a:t> tlakom (MAP) a tlakom v </a:t>
            </a:r>
            <a:r>
              <a:rPr lang="sk-SK" altLang="sk-SK" sz="2400" dirty="0" err="1" smtClean="0">
                <a:latin typeface="Times New Roman" pitchFamily="18" charset="0"/>
              </a:rPr>
              <a:t>intrakraniálnych</a:t>
            </a:r>
            <a:r>
              <a:rPr lang="sk-SK" altLang="sk-SK" sz="2400" dirty="0" smtClean="0">
                <a:latin typeface="Times New Roman" pitchFamily="18" charset="0"/>
              </a:rPr>
              <a:t> žilách, ktorý je totožný  s </a:t>
            </a:r>
            <a:r>
              <a:rPr lang="sk-SK" altLang="sk-SK" sz="2400" dirty="0" err="1" smtClean="0">
                <a:latin typeface="Times New Roman" pitchFamily="18" charset="0"/>
              </a:rPr>
              <a:t>intrakraniálnym</a:t>
            </a:r>
            <a:r>
              <a:rPr lang="sk-SK" altLang="sk-SK" sz="2400" dirty="0" smtClean="0">
                <a:latin typeface="Times New Roman" pitchFamily="18" charset="0"/>
              </a:rPr>
              <a:t> tlakom (ICP) </a:t>
            </a:r>
          </a:p>
          <a:p>
            <a:pPr eaLnBrk="1" hangingPunct="1">
              <a:lnSpc>
                <a:spcPct val="80000"/>
              </a:lnSpc>
            </a:pPr>
            <a:r>
              <a:rPr lang="sk-SK" altLang="sk-SK" sz="2400" dirty="0" smtClean="0">
                <a:latin typeface="Times New Roman" pitchFamily="18" charset="0"/>
              </a:rPr>
              <a:t>CPP = MAP – ICP.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k-SK" dirty="0" smtClean="0">
                <a:solidFill>
                  <a:schemeClr val="bg2"/>
                </a:solidFill>
              </a:rPr>
              <a:t>Diagnóza</a:t>
            </a:r>
            <a:endParaRPr lang="sk-SK" dirty="0">
              <a:solidFill>
                <a:schemeClr val="bg2"/>
              </a:solidFill>
            </a:endParaRPr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sz="2000" dirty="0" smtClean="0"/>
              <a:t>Klinický </a:t>
            </a:r>
            <a:r>
              <a:rPr lang="sk-SK" sz="2000" dirty="0"/>
              <a:t>obraz syndrómu </a:t>
            </a:r>
            <a:r>
              <a:rPr lang="sk-SK" sz="2000" dirty="0" err="1"/>
              <a:t>intrakraniálnej</a:t>
            </a:r>
            <a:r>
              <a:rPr lang="sk-SK" sz="2000" dirty="0"/>
              <a:t> hypertenzie, nálezy laboratórnych vyšetrení a zobrazovacích metód.</a:t>
            </a:r>
          </a:p>
          <a:p>
            <a:r>
              <a:rPr lang="sk-SK" sz="2000" dirty="0"/>
              <a:t>Pre diagnostiku je najcitlivejšie MR vyšetrenie mozgu s podaním kontrastnej </a:t>
            </a:r>
            <a:r>
              <a:rPr lang="sk-SK" sz="2000" dirty="0" smtClean="0"/>
              <a:t>látky. </a:t>
            </a:r>
          </a:p>
          <a:p>
            <a:r>
              <a:rPr lang="sk-SK" sz="2000" dirty="0" smtClean="0"/>
              <a:t>V</a:t>
            </a:r>
            <a:r>
              <a:rPr lang="sk-SK" sz="2000" dirty="0"/>
              <a:t> </a:t>
            </a:r>
            <a:r>
              <a:rPr lang="sk-SK" sz="2000" dirty="0" err="1"/>
              <a:t>likvore</a:t>
            </a:r>
            <a:r>
              <a:rPr lang="sk-SK" sz="2000" dirty="0"/>
              <a:t> je obyčajne </a:t>
            </a:r>
            <a:r>
              <a:rPr lang="sk-SK" sz="2000" dirty="0" err="1"/>
              <a:t>proteino</a:t>
            </a:r>
            <a:r>
              <a:rPr lang="sk-SK" sz="2000" dirty="0"/>
              <a:t>-cytologická asociácia, so zvýšením celkových bielkovín a prítomnosťou erytrocytov, </a:t>
            </a:r>
            <a:r>
              <a:rPr lang="sk-SK" sz="2000" dirty="0" err="1"/>
              <a:t>monocytov</a:t>
            </a:r>
            <a:r>
              <a:rPr lang="sk-SK" sz="2000" dirty="0"/>
              <a:t> a </a:t>
            </a:r>
            <a:r>
              <a:rPr lang="sk-SK" sz="2000" dirty="0" err="1"/>
              <a:t>polynukleárov</a:t>
            </a:r>
            <a:r>
              <a:rPr lang="sk-SK" sz="2000" dirty="0"/>
              <a:t>, ale v 10 % je </a:t>
            </a:r>
            <a:r>
              <a:rPr lang="sk-SK" sz="2000" dirty="0" err="1"/>
              <a:t>likvorový</a:t>
            </a:r>
            <a:r>
              <a:rPr lang="sk-SK" sz="2000" dirty="0"/>
              <a:t> nález negatívny. </a:t>
            </a:r>
            <a:endParaRPr lang="sk-SK" sz="2000" dirty="0" smtClean="0"/>
          </a:p>
          <a:p>
            <a:r>
              <a:rPr lang="sk-SK" sz="2000" dirty="0" smtClean="0"/>
              <a:t>Zistenie </a:t>
            </a:r>
            <a:r>
              <a:rPr lang="sk-SK" sz="2000" dirty="0"/>
              <a:t>príčiny trombózy </a:t>
            </a:r>
            <a:endParaRPr lang="sk-SK" sz="2000" dirty="0" smtClean="0"/>
          </a:p>
          <a:p>
            <a:pPr marL="0" indent="0">
              <a:buNone/>
            </a:pPr>
            <a:r>
              <a:rPr lang="sk-SK" sz="2000" dirty="0"/>
              <a:t>	</a:t>
            </a:r>
            <a:r>
              <a:rPr lang="sk-SK" sz="2000" dirty="0" smtClean="0"/>
              <a:t>vyšetrenie </a:t>
            </a:r>
            <a:r>
              <a:rPr lang="sk-SK" sz="2000" dirty="0"/>
              <a:t>krvi, </a:t>
            </a:r>
            <a:r>
              <a:rPr lang="sk-SK" sz="2000" dirty="0" err="1"/>
              <a:t>hepatálne</a:t>
            </a:r>
            <a:r>
              <a:rPr lang="sk-SK" sz="2000" dirty="0"/>
              <a:t> a </a:t>
            </a:r>
            <a:r>
              <a:rPr lang="sk-SK" sz="2000" dirty="0" err="1"/>
              <a:t>renálne</a:t>
            </a:r>
            <a:r>
              <a:rPr lang="sk-SK" sz="2000" dirty="0"/>
              <a:t> testy, vyšetrenie moču, </a:t>
            </a:r>
            <a:endParaRPr lang="sk-SK" sz="2000" dirty="0" smtClean="0"/>
          </a:p>
          <a:p>
            <a:pPr marL="0" indent="0">
              <a:buNone/>
            </a:pPr>
            <a:r>
              <a:rPr lang="sk-SK" sz="2000" dirty="0"/>
              <a:t> </a:t>
            </a:r>
            <a:r>
              <a:rPr lang="sk-SK" sz="2000" dirty="0" smtClean="0"/>
              <a:t>            očné</a:t>
            </a:r>
            <a:r>
              <a:rPr lang="sk-SK" sz="2000" dirty="0"/>
              <a:t>, krčné, stomatologické vyšetrenie, </a:t>
            </a:r>
            <a:r>
              <a:rPr lang="sk-SK" sz="2000" dirty="0" smtClean="0"/>
              <a:t>RTG  hrudníka,   </a:t>
            </a:r>
          </a:p>
          <a:p>
            <a:pPr marL="0" indent="0">
              <a:buNone/>
            </a:pPr>
            <a:r>
              <a:rPr lang="sk-SK" sz="2000" dirty="0"/>
              <a:t> </a:t>
            </a:r>
            <a:r>
              <a:rPr lang="sk-SK" sz="2000" dirty="0" smtClean="0"/>
              <a:t>            ECHOKG</a:t>
            </a:r>
            <a:r>
              <a:rPr lang="sk-SK" sz="2000" dirty="0"/>
              <a:t>, atď. </a:t>
            </a:r>
          </a:p>
          <a:p>
            <a:endParaRPr lang="sk-SK" sz="2400" dirty="0"/>
          </a:p>
        </p:txBody>
      </p:sp>
    </p:spTree>
    <p:extLst>
      <p:ext uri="{BB962C8B-B14F-4D97-AF65-F5344CB8AC3E}">
        <p14:creationId xmlns:p14="http://schemas.microsoft.com/office/powerpoint/2010/main" val="3635562811"/>
      </p:ext>
    </p:extLst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k-SK" sz="3600" dirty="0" smtClean="0">
                <a:solidFill>
                  <a:schemeClr val="bg2"/>
                </a:solidFill>
              </a:rPr>
              <a:t>Liečba</a:t>
            </a:r>
            <a:endParaRPr lang="sk-SK" sz="3600" dirty="0">
              <a:solidFill>
                <a:schemeClr val="bg2"/>
              </a:solidFill>
            </a:endParaRPr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>
          <a:xfrm>
            <a:off x="457200" y="1981200"/>
            <a:ext cx="8229600" cy="4410808"/>
          </a:xfrm>
        </p:spPr>
        <p:txBody>
          <a:bodyPr/>
          <a:lstStyle/>
          <a:p>
            <a:r>
              <a:rPr lang="sk-SK" sz="2000" dirty="0" err="1" smtClean="0"/>
              <a:t>Antikoagulanciá</a:t>
            </a:r>
            <a:r>
              <a:rPr lang="sk-SK" sz="2000" dirty="0" smtClean="0"/>
              <a:t> </a:t>
            </a:r>
            <a:r>
              <a:rPr lang="sk-SK" sz="2000" dirty="0" err="1"/>
              <a:t>parenterálne</a:t>
            </a:r>
            <a:r>
              <a:rPr lang="sk-SK" sz="2000" dirty="0"/>
              <a:t> (</a:t>
            </a:r>
            <a:r>
              <a:rPr lang="sk-SK" sz="2000" dirty="0" err="1"/>
              <a:t>heparín</a:t>
            </a:r>
            <a:r>
              <a:rPr lang="sk-SK" sz="2000" dirty="0"/>
              <a:t>, alebo </a:t>
            </a:r>
            <a:r>
              <a:rPr lang="sk-SK" sz="2000" dirty="0" err="1"/>
              <a:t>nízkomolekulárny</a:t>
            </a:r>
            <a:r>
              <a:rPr lang="sk-SK" sz="2000" dirty="0"/>
              <a:t> </a:t>
            </a:r>
            <a:r>
              <a:rPr lang="sk-SK" sz="2000" dirty="0" err="1"/>
              <a:t>heparín</a:t>
            </a:r>
            <a:r>
              <a:rPr lang="sk-SK" sz="2000" dirty="0"/>
              <a:t>) </a:t>
            </a:r>
            <a:endParaRPr lang="sk-SK" sz="2000" dirty="0" smtClean="0"/>
          </a:p>
          <a:p>
            <a:r>
              <a:rPr lang="sk-SK" sz="2000" dirty="0" smtClean="0"/>
              <a:t>Po </a:t>
            </a:r>
            <a:r>
              <a:rPr lang="sk-SK" sz="2000" dirty="0"/>
              <a:t>stabilizácii stavu </a:t>
            </a:r>
            <a:r>
              <a:rPr lang="sk-SK" sz="2000" dirty="0" smtClean="0"/>
              <a:t>- </a:t>
            </a:r>
            <a:r>
              <a:rPr lang="sk-SK" sz="2000" dirty="0"/>
              <a:t>perorálne </a:t>
            </a:r>
            <a:r>
              <a:rPr lang="sk-SK" sz="2000" dirty="0" err="1"/>
              <a:t>antikoagulanciá</a:t>
            </a:r>
            <a:r>
              <a:rPr lang="sk-SK" sz="2000" dirty="0"/>
              <a:t> (</a:t>
            </a:r>
            <a:r>
              <a:rPr lang="sk-SK" sz="2000" dirty="0" err="1"/>
              <a:t>warfarin</a:t>
            </a:r>
            <a:r>
              <a:rPr lang="sk-SK" sz="2000" dirty="0"/>
              <a:t>), s cieľovým INR 2,0 – 2,5. </a:t>
            </a:r>
            <a:endParaRPr lang="sk-SK" sz="2000" dirty="0" smtClean="0"/>
          </a:p>
          <a:p>
            <a:r>
              <a:rPr lang="sk-SK" sz="2000" dirty="0" smtClean="0"/>
              <a:t>U </a:t>
            </a:r>
            <a:r>
              <a:rPr lang="sk-SK" sz="2000" dirty="0"/>
              <a:t>pacientov s rozsiahlou trombózou a bez efektu </a:t>
            </a:r>
            <a:r>
              <a:rPr lang="sk-SK" sz="2000" dirty="0" err="1"/>
              <a:t>heparinizácie</a:t>
            </a:r>
            <a:r>
              <a:rPr lang="sk-SK" sz="2000" dirty="0"/>
              <a:t> </a:t>
            </a:r>
            <a:r>
              <a:rPr lang="sk-SK" sz="2000" dirty="0" smtClean="0"/>
              <a:t>- lokálne </a:t>
            </a:r>
            <a:r>
              <a:rPr lang="sk-SK" sz="2000" dirty="0"/>
              <a:t>podanie </a:t>
            </a:r>
            <a:r>
              <a:rPr lang="sk-SK" sz="2000" dirty="0" err="1"/>
              <a:t>trombolytickej</a:t>
            </a:r>
            <a:r>
              <a:rPr lang="sk-SK" sz="2000" dirty="0"/>
              <a:t> liečby (</a:t>
            </a:r>
            <a:r>
              <a:rPr lang="sk-SK" sz="2000" dirty="0" err="1" smtClean="0"/>
              <a:t>rtPA</a:t>
            </a:r>
            <a:r>
              <a:rPr lang="sk-SK" sz="2000" dirty="0" smtClean="0"/>
              <a:t>) </a:t>
            </a:r>
          </a:p>
          <a:p>
            <a:r>
              <a:rPr lang="sk-SK" sz="2000" dirty="0" smtClean="0"/>
              <a:t>Dĺžka </a:t>
            </a:r>
            <a:r>
              <a:rPr lang="sk-SK" sz="2000" dirty="0"/>
              <a:t>liečby </a:t>
            </a:r>
            <a:r>
              <a:rPr lang="sk-SK" sz="2000" dirty="0" smtClean="0"/>
              <a:t>- </a:t>
            </a:r>
            <a:r>
              <a:rPr lang="sk-SK" sz="2000" dirty="0"/>
              <a:t>ponecháva sa </a:t>
            </a:r>
            <a:r>
              <a:rPr lang="sk-SK" sz="2000" dirty="0" smtClean="0"/>
              <a:t>6 </a:t>
            </a:r>
            <a:r>
              <a:rPr lang="sk-SK" sz="2000" dirty="0"/>
              <a:t>mesiacov v prípadoch známej lokálnej príčiny, ak ide o </a:t>
            </a:r>
            <a:r>
              <a:rPr lang="sk-SK" sz="2000" dirty="0" err="1"/>
              <a:t>hyperkoagulačný</a:t>
            </a:r>
            <a:r>
              <a:rPr lang="sk-SK" sz="2000" dirty="0"/>
              <a:t> </a:t>
            </a:r>
            <a:r>
              <a:rPr lang="sk-SK" sz="2000" dirty="0" smtClean="0"/>
              <a:t>stav - </a:t>
            </a:r>
            <a:r>
              <a:rPr lang="sk-SK" sz="2000" dirty="0"/>
              <a:t>dlhodobá. </a:t>
            </a:r>
            <a:endParaRPr lang="sk-SK" sz="2000" dirty="0" smtClean="0"/>
          </a:p>
          <a:p>
            <a:r>
              <a:rPr lang="sk-SK" sz="2000" dirty="0" smtClean="0"/>
              <a:t>Popri </a:t>
            </a:r>
            <a:r>
              <a:rPr lang="sk-SK" sz="2000" dirty="0" err="1"/>
              <a:t>antikoagulačnej</a:t>
            </a:r>
            <a:r>
              <a:rPr lang="sk-SK" sz="2000" dirty="0"/>
              <a:t> liečbe sa odporúča aj podávanie antibiotík (</a:t>
            </a:r>
            <a:r>
              <a:rPr lang="sk-SK" sz="2000" dirty="0" err="1"/>
              <a:t>cefalosporíny</a:t>
            </a:r>
            <a:r>
              <a:rPr lang="sk-SK" sz="2000" dirty="0"/>
              <a:t> III. generácie) </a:t>
            </a:r>
            <a:endParaRPr lang="sk-SK" sz="2000" dirty="0" smtClean="0"/>
          </a:p>
          <a:p>
            <a:r>
              <a:rPr lang="sk-SK" sz="2000" dirty="0" smtClean="0"/>
              <a:t>a </a:t>
            </a:r>
            <a:r>
              <a:rPr lang="sk-SK" sz="2000" dirty="0"/>
              <a:t>symptomatická liečba (</a:t>
            </a:r>
            <a:r>
              <a:rPr lang="sk-SK" sz="2000" dirty="0" err="1"/>
              <a:t>antiedematózna</a:t>
            </a:r>
            <a:r>
              <a:rPr lang="sk-SK" sz="2000" dirty="0"/>
              <a:t> liečba, </a:t>
            </a:r>
            <a:r>
              <a:rPr lang="sk-SK" sz="2000" dirty="0" err="1"/>
              <a:t>antiepileptiká</a:t>
            </a:r>
            <a:r>
              <a:rPr lang="sk-SK" sz="2000" dirty="0"/>
              <a:t>, prípadne evakuačná lumbálna punkcia).</a:t>
            </a:r>
          </a:p>
          <a:p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720695034"/>
      </p:ext>
    </p:extLst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Obrázok 3" descr="Výsledok vyhľadávania obrázkov pre dopyt ct perfusion study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1640" y="1289304"/>
            <a:ext cx="5760720" cy="4279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US" altLang="sk-SK" dirty="0" err="1" smtClean="0">
                <a:solidFill>
                  <a:schemeClr val="bg2"/>
                </a:solidFill>
                <a:latin typeface="Times New Roman" pitchFamily="18" charset="0"/>
              </a:rPr>
              <a:t>Regul</a:t>
            </a:r>
            <a:r>
              <a:rPr lang="sk-SK" altLang="sk-SK" dirty="0" err="1" smtClean="0">
                <a:solidFill>
                  <a:schemeClr val="bg2"/>
                </a:solidFill>
                <a:latin typeface="Times New Roman" pitchFamily="18" charset="0"/>
              </a:rPr>
              <a:t>ácia</a:t>
            </a:r>
            <a:r>
              <a:rPr lang="sk-SK" altLang="sk-SK" dirty="0" smtClean="0">
                <a:solidFill>
                  <a:schemeClr val="bg2"/>
                </a:solidFill>
                <a:latin typeface="Times New Roman" pitchFamily="18" charset="0"/>
              </a:rPr>
              <a:t> mozgovej cirkulácie</a:t>
            </a:r>
          </a:p>
        </p:txBody>
      </p:sp>
      <p:sp>
        <p:nvSpPr>
          <p:cNvPr id="1515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sk-SK" altLang="sk-SK" sz="2400" dirty="0" smtClean="0">
                <a:latin typeface="Times New Roman" pitchFamily="18" charset="0"/>
              </a:rPr>
              <a:t>Na prietoku sa ale podieľa aj </a:t>
            </a:r>
            <a:r>
              <a:rPr lang="sk-SK" altLang="sk-SK" sz="2400" u="sng" dirty="0" smtClean="0">
                <a:solidFill>
                  <a:srgbClr val="FF0000"/>
                </a:solidFill>
                <a:latin typeface="Times New Roman" pitchFamily="18" charset="0"/>
              </a:rPr>
              <a:t>mozgová cievna rezistencia</a:t>
            </a:r>
            <a:r>
              <a:rPr lang="sk-SK" altLang="sk-SK" sz="2400" dirty="0" smtClean="0">
                <a:solidFill>
                  <a:srgbClr val="FF0000"/>
                </a:solidFill>
                <a:latin typeface="Times New Roman" pitchFamily="18" charset="0"/>
              </a:rPr>
              <a:t> (MCR),</a:t>
            </a:r>
            <a:r>
              <a:rPr lang="sk-SK" altLang="sk-SK" sz="2400" dirty="0" smtClean="0">
                <a:latin typeface="Times New Roman" pitchFamily="18" charset="0"/>
              </a:rPr>
              <a:t> ktorá je daná hlavne odporom mozgových ciev a </a:t>
            </a:r>
            <a:r>
              <a:rPr lang="sk-SK" altLang="sk-SK" sz="2400" dirty="0" err="1" smtClean="0">
                <a:latin typeface="Times New Roman" pitchFamily="18" charset="0"/>
              </a:rPr>
              <a:t>hemoreologickými</a:t>
            </a:r>
            <a:r>
              <a:rPr lang="sk-SK" altLang="sk-SK" sz="2400" dirty="0" smtClean="0">
                <a:latin typeface="Times New Roman" pitchFamily="18" charset="0"/>
              </a:rPr>
              <a:t> parametrami</a:t>
            </a:r>
          </a:p>
          <a:p>
            <a:pPr eaLnBrk="1" hangingPunct="1">
              <a:lnSpc>
                <a:spcPct val="80000"/>
              </a:lnSpc>
              <a:defRPr/>
            </a:pPr>
            <a:endParaRPr lang="sk-SK" altLang="sk-SK" sz="2400" dirty="0" smtClean="0">
              <a:latin typeface="Times New Roman" pitchFamily="18" charset="0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en-US" altLang="sk-SK" sz="2400" dirty="0" smtClean="0">
                <a:latin typeface="Times New Roman" pitchFamily="18" charset="0"/>
              </a:rPr>
              <a:t>z</a:t>
            </a:r>
            <a:r>
              <a:rPr lang="sk-SK" altLang="sk-SK" sz="2400" dirty="0" smtClean="0">
                <a:latin typeface="Times New Roman" pitchFamily="18" charset="0"/>
              </a:rPr>
              <a:t>dravé mozgové cievy sú elastické (pružné) </a:t>
            </a:r>
            <a:endParaRPr lang="en-US" altLang="sk-SK" sz="2400" dirty="0" smtClean="0">
              <a:latin typeface="Times New Roman" pitchFamily="18" charset="0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sk-SK" altLang="sk-SK" sz="2400" dirty="0" smtClean="0">
                <a:latin typeface="Times New Roman" pitchFamily="18" charset="0"/>
              </a:rPr>
              <a:t>za patologických okolností –</a:t>
            </a:r>
            <a:r>
              <a:rPr lang="en-US" altLang="sk-SK" sz="2400" dirty="0" smtClean="0">
                <a:latin typeface="Times New Roman" pitchFamily="18" charset="0"/>
              </a:rPr>
              <a:t> </a:t>
            </a:r>
            <a:r>
              <a:rPr lang="en-US" altLang="sk-SK" sz="2400" dirty="0" smtClean="0">
                <a:latin typeface="Times New Roman" pitchFamily="18" charset="0"/>
                <a:sym typeface="Wingdings 3"/>
              </a:rPr>
              <a:t> </a:t>
            </a:r>
            <a:r>
              <a:rPr lang="en-US" altLang="sk-SK" sz="2400" dirty="0" err="1" smtClean="0">
                <a:latin typeface="Times New Roman" pitchFamily="18" charset="0"/>
                <a:sym typeface="Wingdings 3"/>
              </a:rPr>
              <a:t>rezistencia</a:t>
            </a:r>
            <a:r>
              <a:rPr lang="en-US" altLang="sk-SK" sz="2400" dirty="0" smtClean="0">
                <a:latin typeface="Times New Roman" pitchFamily="18" charset="0"/>
                <a:sym typeface="Wingdings 3"/>
              </a:rPr>
              <a:t> -</a:t>
            </a:r>
            <a:r>
              <a:rPr lang="sk-SK" altLang="sk-SK" sz="2400" dirty="0" smtClean="0">
                <a:latin typeface="Times New Roman" pitchFamily="18" charset="0"/>
              </a:rPr>
              <a:t> ateroskleróza, </a:t>
            </a:r>
            <a:r>
              <a:rPr lang="sk-SK" altLang="sk-SK" sz="2400" dirty="0" err="1" smtClean="0">
                <a:latin typeface="Times New Roman" pitchFamily="18" charset="0"/>
              </a:rPr>
              <a:t>arteriáln</a:t>
            </a:r>
            <a:r>
              <a:rPr lang="en-US" altLang="sk-SK" sz="2400" dirty="0" smtClean="0">
                <a:latin typeface="Times New Roman" pitchFamily="18" charset="0"/>
              </a:rPr>
              <a:t>a</a:t>
            </a:r>
            <a:r>
              <a:rPr lang="sk-SK" altLang="sk-SK" sz="2400" dirty="0" smtClean="0">
                <a:latin typeface="Times New Roman" pitchFamily="18" charset="0"/>
              </a:rPr>
              <a:t> </a:t>
            </a:r>
            <a:r>
              <a:rPr lang="sk-SK" altLang="sk-SK" sz="2400" dirty="0" err="1" smtClean="0">
                <a:latin typeface="Times New Roman" pitchFamily="18" charset="0"/>
              </a:rPr>
              <a:t>hypertenzi</a:t>
            </a:r>
            <a:r>
              <a:rPr lang="en-US" altLang="sk-SK" sz="2400" dirty="0" smtClean="0">
                <a:latin typeface="Times New Roman" pitchFamily="18" charset="0"/>
              </a:rPr>
              <a:t>a</a:t>
            </a:r>
            <a:r>
              <a:rPr lang="sk-SK" altLang="sk-SK" sz="2400" dirty="0" smtClean="0">
                <a:latin typeface="Times New Roman" pitchFamily="18" charset="0"/>
              </a:rPr>
              <a:t>, </a:t>
            </a:r>
            <a:r>
              <a:rPr lang="sk-SK" altLang="sk-SK" sz="2400" dirty="0" err="1" smtClean="0">
                <a:latin typeface="Times New Roman" pitchFamily="18" charset="0"/>
              </a:rPr>
              <a:t>cukrovk</a:t>
            </a:r>
            <a:r>
              <a:rPr lang="en-US" altLang="sk-SK" sz="2400" dirty="0" smtClean="0">
                <a:latin typeface="Times New Roman" pitchFamily="18" charset="0"/>
              </a:rPr>
              <a:t>a </a:t>
            </a:r>
            <a:endParaRPr lang="sk-SK" altLang="sk-SK" sz="2400" dirty="0" smtClean="0">
              <a:latin typeface="Times New Roman" pitchFamily="18" charset="0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sk-SK" altLang="sk-SK" sz="2400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Times New Roman" pitchFamily="18" charset="0"/>
              </a:rPr>
              <a:t>u týchto ochorení výrazné zníženie  </a:t>
            </a:r>
            <a:r>
              <a:rPr lang="sk-SK" altLang="sk-SK" sz="2400" dirty="0" err="1" smtClean="0">
                <a:solidFill>
                  <a:schemeClr val="bg2">
                    <a:lumMod val="60000"/>
                    <a:lumOff val="40000"/>
                  </a:schemeClr>
                </a:solidFill>
                <a:latin typeface="Times New Roman" pitchFamily="18" charset="0"/>
              </a:rPr>
              <a:t>perfúzneho</a:t>
            </a:r>
            <a:r>
              <a:rPr lang="sk-SK" altLang="sk-SK" sz="2400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Times New Roman" pitchFamily="18" charset="0"/>
              </a:rPr>
              <a:t> tlaku má za následok </a:t>
            </a:r>
            <a:r>
              <a:rPr lang="sk-SK" altLang="sk-SK" sz="2400" dirty="0" err="1" smtClean="0">
                <a:solidFill>
                  <a:schemeClr val="bg2">
                    <a:lumMod val="60000"/>
                    <a:lumOff val="40000"/>
                  </a:schemeClr>
                </a:solidFill>
                <a:latin typeface="Times New Roman" pitchFamily="18" charset="0"/>
              </a:rPr>
              <a:t>nedokrvenie</a:t>
            </a:r>
            <a:r>
              <a:rPr lang="sk-SK" altLang="sk-SK" sz="2400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Times New Roman" pitchFamily="18" charset="0"/>
              </a:rPr>
              <a:t> mozgu. </a:t>
            </a:r>
          </a:p>
          <a:p>
            <a:pPr eaLnBrk="1" hangingPunct="1">
              <a:lnSpc>
                <a:spcPct val="80000"/>
              </a:lnSpc>
              <a:defRPr/>
            </a:pPr>
            <a:endParaRPr lang="sk-SK" altLang="sk-SK" sz="2400" dirty="0" smtClean="0">
              <a:latin typeface="Times New Roman" pitchFamily="18" charset="0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sk-SK" altLang="sk-SK" sz="2400" dirty="0" err="1" smtClean="0">
                <a:latin typeface="Times New Roman" pitchFamily="18" charset="0"/>
              </a:rPr>
              <a:t>Hemoreologické</a:t>
            </a:r>
            <a:r>
              <a:rPr lang="sk-SK" altLang="sk-SK" sz="2400" dirty="0" smtClean="0">
                <a:latin typeface="Times New Roman" pitchFamily="18" charset="0"/>
              </a:rPr>
              <a:t> parametre – zhoršenie - </a:t>
            </a:r>
            <a:r>
              <a:rPr lang="sk-SK" altLang="sk-SK" sz="2400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Times New Roman" pitchFamily="18" charset="0"/>
              </a:rPr>
              <a:t>dehydratácia, hlavne u starých ľudí.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US" altLang="sk-SK" smtClean="0">
                <a:solidFill>
                  <a:schemeClr val="bg2"/>
                </a:solidFill>
                <a:latin typeface="Times New Roman" pitchFamily="18" charset="0"/>
              </a:rPr>
              <a:t>Regul</a:t>
            </a:r>
            <a:r>
              <a:rPr lang="sk-SK" altLang="sk-SK" smtClean="0">
                <a:solidFill>
                  <a:schemeClr val="bg2"/>
                </a:solidFill>
                <a:latin typeface="Times New Roman" pitchFamily="18" charset="0"/>
              </a:rPr>
              <a:t>ácia mozgovej cirkulácie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981200"/>
            <a:ext cx="8229600" cy="434975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sk-SK" altLang="sk-SK" sz="2000" dirty="0" smtClean="0">
                <a:latin typeface="Times New Roman" pitchFamily="18" charset="0"/>
              </a:rPr>
              <a:t>Ochranu mozgu pred nedostatočným prietokom krvi a nedostatkom kyslíka a glukózy zabezpečuje predovšetkým </a:t>
            </a:r>
            <a:r>
              <a:rPr lang="sk-SK" altLang="sk-SK" sz="2000" dirty="0" err="1" smtClean="0">
                <a:solidFill>
                  <a:srgbClr val="FF0000"/>
                </a:solidFill>
                <a:latin typeface="Times New Roman" pitchFamily="18" charset="0"/>
              </a:rPr>
              <a:t>autoregulácia</a:t>
            </a:r>
            <a:r>
              <a:rPr lang="sk-SK" altLang="sk-SK" sz="2000" dirty="0" smtClean="0">
                <a:solidFill>
                  <a:srgbClr val="FF0000"/>
                </a:solidFill>
                <a:latin typeface="Times New Roman" pitchFamily="18" charset="0"/>
              </a:rPr>
              <a:t> a chemicko-metabolická regulácia</a:t>
            </a:r>
          </a:p>
          <a:p>
            <a:pPr eaLnBrk="1" hangingPunct="1">
              <a:lnSpc>
                <a:spcPct val="80000"/>
              </a:lnSpc>
            </a:pPr>
            <a:endParaRPr lang="sk-SK" altLang="sk-SK" sz="2000" u="sng" dirty="0" smtClean="0">
              <a:latin typeface="Times New Roman" pitchFamily="18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sk-SK" altLang="sk-SK" sz="2000" u="sng" dirty="0" err="1" smtClean="0">
                <a:latin typeface="Times New Roman" pitchFamily="18" charset="0"/>
              </a:rPr>
              <a:t>Autoregulácia</a:t>
            </a:r>
            <a:r>
              <a:rPr lang="sk-SK" altLang="sk-SK" sz="2000" dirty="0" smtClean="0">
                <a:latin typeface="Times New Roman" pitchFamily="18" charset="0"/>
              </a:rPr>
              <a:t> - zabezpečovaná hlavne </a:t>
            </a:r>
            <a:r>
              <a:rPr lang="sk-SK" altLang="sk-SK" sz="2000" dirty="0" smtClean="0">
                <a:solidFill>
                  <a:srgbClr val="0000FF"/>
                </a:solidFill>
                <a:latin typeface="Times New Roman" pitchFamily="18" charset="0"/>
              </a:rPr>
              <a:t>elasticitou kapilár</a:t>
            </a:r>
          </a:p>
          <a:p>
            <a:pPr eaLnBrk="1" hangingPunct="1">
              <a:lnSpc>
                <a:spcPct val="80000"/>
              </a:lnSpc>
            </a:pPr>
            <a:endParaRPr lang="sk-SK" altLang="sk-SK" sz="2000" dirty="0" smtClean="0">
              <a:latin typeface="Times New Roman" pitchFamily="18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sk-SK" altLang="sk-SK" sz="2000" dirty="0" smtClean="0">
                <a:latin typeface="Times New Roman" pitchFamily="18" charset="0"/>
              </a:rPr>
              <a:t>Pokles systémového tlaku je kompenzovaný </a:t>
            </a:r>
            <a:r>
              <a:rPr lang="sk-SK" altLang="sk-SK" sz="2000" dirty="0" err="1" smtClean="0">
                <a:latin typeface="Times New Roman" pitchFamily="18" charset="0"/>
              </a:rPr>
              <a:t>vazodilatáciou</a:t>
            </a:r>
            <a:r>
              <a:rPr lang="sk-SK" altLang="sk-SK" sz="2000" dirty="0" smtClean="0">
                <a:latin typeface="Times New Roman" pitchFamily="18" charset="0"/>
              </a:rPr>
              <a:t>, jeho vzostup - </a:t>
            </a:r>
            <a:r>
              <a:rPr lang="sk-SK" altLang="sk-SK" sz="2000" dirty="0" err="1" smtClean="0">
                <a:latin typeface="Times New Roman" pitchFamily="18" charset="0"/>
              </a:rPr>
              <a:t>vazokonstrikciou</a:t>
            </a:r>
            <a:r>
              <a:rPr lang="sk-SK" altLang="sk-SK" sz="2000" dirty="0" smtClean="0">
                <a:latin typeface="Times New Roman" pitchFamily="18" charset="0"/>
              </a:rPr>
              <a:t>.  </a:t>
            </a:r>
          </a:p>
          <a:p>
            <a:pPr eaLnBrk="1" hangingPunct="1">
              <a:lnSpc>
                <a:spcPct val="80000"/>
              </a:lnSpc>
            </a:pPr>
            <a:r>
              <a:rPr lang="sk-SK" altLang="sk-SK" sz="2000" dirty="0" smtClean="0">
                <a:solidFill>
                  <a:srgbClr val="0000FF"/>
                </a:solidFill>
                <a:latin typeface="Times New Roman" pitchFamily="18" charset="0"/>
              </a:rPr>
              <a:t>pri hodnotách stredného </a:t>
            </a:r>
            <a:r>
              <a:rPr lang="sk-SK" altLang="sk-SK" sz="2000" dirty="0" err="1" smtClean="0">
                <a:solidFill>
                  <a:srgbClr val="0000FF"/>
                </a:solidFill>
                <a:latin typeface="Times New Roman" pitchFamily="18" charset="0"/>
              </a:rPr>
              <a:t>arteriálneho</a:t>
            </a:r>
            <a:r>
              <a:rPr lang="sk-SK" altLang="sk-SK" sz="2000" dirty="0" smtClean="0">
                <a:solidFill>
                  <a:srgbClr val="0000FF"/>
                </a:solidFill>
                <a:latin typeface="Times New Roman" pitchFamily="18" charset="0"/>
              </a:rPr>
              <a:t> tlaku</a:t>
            </a:r>
            <a:r>
              <a:rPr lang="sk-SK" altLang="sk-SK" sz="2000" dirty="0" smtClean="0">
                <a:latin typeface="Times New Roman" pitchFamily="18" charset="0"/>
              </a:rPr>
              <a:t> v rozmedzí 60 – 150 mm </a:t>
            </a:r>
            <a:r>
              <a:rPr lang="sk-SK" altLang="sk-SK" sz="2000" dirty="0" err="1" smtClean="0">
                <a:latin typeface="Times New Roman" pitchFamily="18" charset="0"/>
              </a:rPr>
              <a:t>Hg</a:t>
            </a:r>
            <a:r>
              <a:rPr lang="sk-SK" altLang="sk-SK" sz="2000" dirty="0" smtClean="0">
                <a:latin typeface="Times New Roman" pitchFamily="18" charset="0"/>
              </a:rPr>
              <a:t> (8 – 20 kPa)</a:t>
            </a:r>
          </a:p>
          <a:p>
            <a:pPr eaLnBrk="1" hangingPunct="1">
              <a:lnSpc>
                <a:spcPct val="80000"/>
              </a:lnSpc>
            </a:pPr>
            <a:endParaRPr lang="sk-SK" altLang="sk-SK" sz="2000" dirty="0" smtClean="0">
              <a:latin typeface="Times New Roman" pitchFamily="18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sk-SK" altLang="sk-SK" sz="2000" dirty="0" smtClean="0">
                <a:latin typeface="Times New Roman" pitchFamily="18" charset="0"/>
              </a:rPr>
              <a:t>U </a:t>
            </a:r>
            <a:r>
              <a:rPr lang="sk-SK" altLang="sk-SK" sz="2000" dirty="0" err="1" smtClean="0">
                <a:latin typeface="Times New Roman" pitchFamily="18" charset="0"/>
              </a:rPr>
              <a:t>hypertonikov</a:t>
            </a:r>
            <a:r>
              <a:rPr lang="sk-SK" altLang="sk-SK" sz="2000" dirty="0" smtClean="0">
                <a:latin typeface="Times New Roman" pitchFamily="18" charset="0"/>
              </a:rPr>
              <a:t> - rozmedzie sa posúva k vyšším hodnotám, preto horšie znášajú nízke hodnoty TK a </a:t>
            </a:r>
            <a:r>
              <a:rPr lang="sk-SK" altLang="sk-SK" sz="2000" dirty="0" smtClean="0">
                <a:solidFill>
                  <a:srgbClr val="FF0000"/>
                </a:solidFill>
                <a:latin typeface="Times New Roman" pitchFamily="18" charset="0"/>
              </a:rPr>
              <a:t>prudké zníženie stredného </a:t>
            </a:r>
            <a:r>
              <a:rPr lang="sk-SK" altLang="sk-SK" sz="2000" dirty="0" err="1" smtClean="0">
                <a:solidFill>
                  <a:srgbClr val="FF0000"/>
                </a:solidFill>
                <a:latin typeface="Times New Roman" pitchFamily="18" charset="0"/>
              </a:rPr>
              <a:t>arteriálneho</a:t>
            </a:r>
            <a:r>
              <a:rPr lang="sk-SK" altLang="sk-SK" sz="2000" dirty="0" smtClean="0">
                <a:solidFill>
                  <a:srgbClr val="FF0000"/>
                </a:solidFill>
                <a:latin typeface="Times New Roman" pitchFamily="18" charset="0"/>
              </a:rPr>
              <a:t> tlaku u nich môže viesť ku vzniku </a:t>
            </a:r>
            <a:r>
              <a:rPr lang="sk-SK" altLang="sk-SK" sz="2000" dirty="0" err="1" smtClean="0">
                <a:solidFill>
                  <a:srgbClr val="FF0000"/>
                </a:solidFill>
                <a:latin typeface="Times New Roman" pitchFamily="18" charset="0"/>
              </a:rPr>
              <a:t>hypoxie</a:t>
            </a:r>
            <a:r>
              <a:rPr lang="sk-SK" altLang="sk-SK" sz="2000" dirty="0" smtClean="0">
                <a:solidFill>
                  <a:srgbClr val="FF0000"/>
                </a:solidFill>
                <a:latin typeface="Times New Roman" pitchFamily="18" charset="0"/>
              </a:rPr>
              <a:t> mozgu a následne k CMP.</a:t>
            </a:r>
            <a:r>
              <a:rPr lang="sk-SK" altLang="sk-SK" sz="2000" dirty="0" smtClean="0">
                <a:solidFill>
                  <a:srgbClr val="FF0000"/>
                </a:solidFill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US" altLang="sk-SK" smtClean="0">
                <a:solidFill>
                  <a:schemeClr val="bg2"/>
                </a:solidFill>
                <a:latin typeface="Times New Roman" pitchFamily="18" charset="0"/>
              </a:rPr>
              <a:t>Regul</a:t>
            </a:r>
            <a:r>
              <a:rPr lang="sk-SK" altLang="sk-SK" smtClean="0">
                <a:solidFill>
                  <a:schemeClr val="bg2"/>
                </a:solidFill>
                <a:latin typeface="Times New Roman" pitchFamily="18" charset="0"/>
              </a:rPr>
              <a:t>ácia mozgovej cirkulácie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sk-SK" altLang="sk-SK" sz="2800" dirty="0" smtClean="0">
                <a:latin typeface="Times New Roman" pitchFamily="18" charset="0"/>
              </a:rPr>
              <a:t>Mozgový prietok ovplyvňuje aj koncentrácia </a:t>
            </a:r>
            <a:r>
              <a:rPr lang="sk-SK" altLang="sk-SK" sz="2800" dirty="0" err="1" smtClean="0">
                <a:latin typeface="Times New Roman" pitchFamily="18" charset="0"/>
              </a:rPr>
              <a:t>arteriálneho</a:t>
            </a:r>
            <a:r>
              <a:rPr lang="sk-SK" altLang="sk-SK" sz="2800" dirty="0" smtClean="0">
                <a:latin typeface="Times New Roman" pitchFamily="18" charset="0"/>
              </a:rPr>
              <a:t> pCO2</a:t>
            </a:r>
          </a:p>
          <a:p>
            <a:pPr eaLnBrk="1" hangingPunct="1">
              <a:lnSpc>
                <a:spcPct val="80000"/>
              </a:lnSpc>
            </a:pPr>
            <a:endParaRPr lang="sk-SK" altLang="sk-SK" sz="2800" dirty="0" smtClean="0">
              <a:latin typeface="Times New Roman" pitchFamily="18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sk-SK" altLang="sk-SK" sz="2800" dirty="0" smtClean="0">
                <a:latin typeface="Times New Roman" pitchFamily="18" charset="0"/>
              </a:rPr>
              <a:t>Pokles lokálneho </a:t>
            </a:r>
            <a:r>
              <a:rPr lang="sk-SK" altLang="sk-SK" sz="2800" dirty="0" err="1" smtClean="0">
                <a:latin typeface="Times New Roman" pitchFamily="18" charset="0"/>
              </a:rPr>
              <a:t>perfúzneho</a:t>
            </a:r>
            <a:r>
              <a:rPr lang="sk-SK" altLang="sk-SK" sz="2800" dirty="0" smtClean="0">
                <a:latin typeface="Times New Roman" pitchFamily="18" charset="0"/>
              </a:rPr>
              <a:t> tlaku pod dolnú hranicu </a:t>
            </a:r>
            <a:r>
              <a:rPr lang="sk-SK" altLang="sk-SK" sz="2800" dirty="0" err="1" smtClean="0">
                <a:latin typeface="Times New Roman" pitchFamily="18" charset="0"/>
              </a:rPr>
              <a:t>autoregulácie</a:t>
            </a:r>
            <a:r>
              <a:rPr lang="sk-SK" altLang="sk-SK" sz="2800" dirty="0" smtClean="0">
                <a:latin typeface="Times New Roman" pitchFamily="18" charset="0"/>
              </a:rPr>
              <a:t> vyvolá </a:t>
            </a:r>
            <a:r>
              <a:rPr lang="sk-SK" altLang="sk-SK" sz="2800" dirty="0" smtClean="0">
                <a:solidFill>
                  <a:srgbClr val="0000FF"/>
                </a:solidFill>
                <a:latin typeface="Times New Roman" pitchFamily="18" charset="0"/>
              </a:rPr>
              <a:t>zníženie regionálneho mozgového prietoku</a:t>
            </a:r>
          </a:p>
          <a:p>
            <a:pPr eaLnBrk="1" hangingPunct="1">
              <a:lnSpc>
                <a:spcPct val="80000"/>
              </a:lnSpc>
            </a:pPr>
            <a:endParaRPr lang="sk-SK" altLang="sk-SK" sz="2800" dirty="0" smtClean="0">
              <a:solidFill>
                <a:srgbClr val="0000FF"/>
              </a:solidFill>
              <a:latin typeface="Times New Roman" pitchFamily="18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sk-SK" altLang="sk-SK" sz="2800" dirty="0" smtClean="0">
                <a:latin typeface="Times New Roman" pitchFamily="18" charset="0"/>
              </a:rPr>
              <a:t>Kompenzačnou reakciou na udržanie potreby kyslíka je </a:t>
            </a:r>
            <a:r>
              <a:rPr lang="sk-SK" altLang="sk-SK" sz="2800" dirty="0" smtClean="0">
                <a:solidFill>
                  <a:srgbClr val="FF0000"/>
                </a:solidFill>
                <a:latin typeface="Times New Roman" pitchFamily="18" charset="0"/>
              </a:rPr>
              <a:t>zvýšenie extrakcie O2 z pretekajúcej krvi</a:t>
            </a:r>
            <a:r>
              <a:rPr lang="sk-SK" altLang="sk-SK" sz="2800" dirty="0" smtClean="0">
                <a:latin typeface="Times New Roman" pitchFamily="18" charset="0"/>
              </a:rPr>
              <a:t> (z hodnoty 0, - 0,5 až skoro na hodnotu 1). </a:t>
            </a:r>
          </a:p>
          <a:p>
            <a:pPr eaLnBrk="1" hangingPunct="1">
              <a:lnSpc>
                <a:spcPct val="80000"/>
              </a:lnSpc>
            </a:pPr>
            <a:endParaRPr lang="sk-SK" altLang="sk-SK" sz="2800" dirty="0" smtClean="0">
              <a:latin typeface="Times New Roman" pitchFamily="18" charset="0"/>
            </a:endParaRPr>
          </a:p>
          <a:p>
            <a:pPr eaLnBrk="1" hangingPunct="1">
              <a:lnSpc>
                <a:spcPct val="80000"/>
              </a:lnSpc>
            </a:pPr>
            <a:endParaRPr lang="sk-SK" altLang="sk-SK" sz="2800" dirty="0" smtClean="0"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US" altLang="sk-SK" smtClean="0">
                <a:solidFill>
                  <a:schemeClr val="bg2"/>
                </a:solidFill>
                <a:latin typeface="Times New Roman" pitchFamily="18" charset="0"/>
              </a:rPr>
              <a:t>Regul</a:t>
            </a:r>
            <a:r>
              <a:rPr lang="sk-SK" altLang="sk-SK" smtClean="0">
                <a:solidFill>
                  <a:schemeClr val="bg2"/>
                </a:solidFill>
                <a:latin typeface="Times New Roman" pitchFamily="18" charset="0"/>
              </a:rPr>
              <a:t>ácia mozgovej cirkulácie</a:t>
            </a:r>
          </a:p>
        </p:txBody>
      </p:sp>
      <p:sp>
        <p:nvSpPr>
          <p:cNvPr id="1546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1" y="1981200"/>
            <a:ext cx="4615962" cy="4467225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sk-SK" altLang="sk-SK" sz="2000" dirty="0" smtClean="0">
                <a:solidFill>
                  <a:srgbClr val="FF0000"/>
                </a:solidFill>
                <a:latin typeface="Times New Roman" pitchFamily="18" charset="0"/>
              </a:rPr>
              <a:t>Stav zníženého krvného prietoku a zachovaného metabolizmu </a:t>
            </a:r>
            <a:r>
              <a:rPr lang="sk-SK" altLang="sk-SK" sz="2000" dirty="0" smtClean="0">
                <a:latin typeface="Times New Roman" pitchFamily="18" charset="0"/>
              </a:rPr>
              <a:t>sa nazýva </a:t>
            </a:r>
            <a:r>
              <a:rPr lang="sk-SK" altLang="sk-SK" sz="2000" dirty="0" smtClean="0">
                <a:solidFill>
                  <a:srgbClr val="FF0000"/>
                </a:solidFill>
                <a:latin typeface="Times New Roman" pitchFamily="18" charset="0"/>
              </a:rPr>
              <a:t>núdzovou, alebo kritickou </a:t>
            </a:r>
            <a:r>
              <a:rPr lang="sk-SK" altLang="sk-SK" sz="2000" dirty="0" err="1" smtClean="0">
                <a:solidFill>
                  <a:srgbClr val="FF0000"/>
                </a:solidFill>
                <a:latin typeface="Times New Roman" pitchFamily="18" charset="0"/>
              </a:rPr>
              <a:t>perfúziou</a:t>
            </a:r>
            <a:r>
              <a:rPr lang="sk-SK" altLang="sk-SK" sz="2000" dirty="0" smtClean="0">
                <a:latin typeface="Times New Roman" pitchFamily="18" charset="0"/>
              </a:rPr>
              <a:t>, niekedy aj ako zóna hroziacej ischémie</a:t>
            </a:r>
          </a:p>
          <a:p>
            <a:pPr marL="0" indent="0" eaLnBrk="1" hangingPunct="1">
              <a:lnSpc>
                <a:spcPct val="80000"/>
              </a:lnSpc>
              <a:buNone/>
              <a:defRPr/>
            </a:pPr>
            <a:r>
              <a:rPr lang="sk-SK" altLang="sk-SK" sz="2000" dirty="0" smtClean="0">
                <a:latin typeface="Times New Roman" pitchFamily="18" charset="0"/>
              </a:rPr>
              <a:t>     </a:t>
            </a:r>
            <a:r>
              <a:rPr lang="sk-SK" altLang="sk-SK" sz="2000" dirty="0" smtClean="0">
                <a:solidFill>
                  <a:srgbClr val="FF0000"/>
                </a:solidFill>
                <a:latin typeface="Times New Roman" pitchFamily="18" charset="0"/>
              </a:rPr>
              <a:t>- </a:t>
            </a:r>
            <a:r>
              <a:rPr lang="sk-SK" altLang="sk-SK" sz="2000" dirty="0" err="1" smtClean="0">
                <a:solidFill>
                  <a:srgbClr val="FF0000"/>
                </a:solidFill>
                <a:latin typeface="Times New Roman" pitchFamily="18" charset="0"/>
              </a:rPr>
              <a:t>penumbra</a:t>
            </a:r>
            <a:endParaRPr lang="sk-SK" altLang="sk-SK" sz="2000" dirty="0" smtClean="0">
              <a:solidFill>
                <a:srgbClr val="FF0000"/>
              </a:solidFill>
              <a:latin typeface="Times New Roman" pitchFamily="18" charset="0"/>
            </a:endParaRPr>
          </a:p>
          <a:p>
            <a:pPr eaLnBrk="1" hangingPunct="1">
              <a:lnSpc>
                <a:spcPct val="80000"/>
              </a:lnSpc>
              <a:defRPr/>
            </a:pPr>
            <a:endParaRPr lang="sk-SK" altLang="sk-SK" sz="2000" dirty="0" smtClean="0">
              <a:latin typeface="Times New Roman" pitchFamily="18" charset="0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sk-SK" altLang="sk-SK" sz="2000" dirty="0" smtClean="0">
                <a:latin typeface="Times New Roman" pitchFamily="18" charset="0"/>
              </a:rPr>
              <a:t>Vzhľadom k zvýšenej extrakčnej rezerve kyslíka  </a:t>
            </a:r>
            <a:r>
              <a:rPr lang="sk-SK" altLang="sk-SK" sz="2000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Times New Roman" pitchFamily="18" charset="0"/>
              </a:rPr>
              <a:t>v tomto štádiu nedochádza ku vzniku klinických príznakov</a:t>
            </a:r>
          </a:p>
          <a:p>
            <a:pPr eaLnBrk="1" hangingPunct="1">
              <a:lnSpc>
                <a:spcPct val="80000"/>
              </a:lnSpc>
              <a:defRPr/>
            </a:pPr>
            <a:endParaRPr lang="sk-SK" altLang="sk-SK" sz="2000" dirty="0" smtClean="0">
              <a:solidFill>
                <a:schemeClr val="bg2">
                  <a:lumMod val="60000"/>
                  <a:lumOff val="40000"/>
                </a:schemeClr>
              </a:solidFill>
              <a:latin typeface="Times New Roman" pitchFamily="18" charset="0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sk-SK" altLang="sk-SK" sz="2000" dirty="0" smtClean="0">
                <a:solidFill>
                  <a:srgbClr val="0000FF"/>
                </a:solidFill>
                <a:latin typeface="Times New Roman" pitchFamily="18" charset="0"/>
              </a:rPr>
              <a:t>Pri ďalšom poklese </a:t>
            </a:r>
            <a:r>
              <a:rPr lang="sk-SK" altLang="sk-SK" sz="2000" dirty="0" err="1" smtClean="0">
                <a:solidFill>
                  <a:srgbClr val="0000FF"/>
                </a:solidFill>
                <a:latin typeface="Times New Roman" pitchFamily="18" charset="0"/>
              </a:rPr>
              <a:t>perfúzneho</a:t>
            </a:r>
            <a:r>
              <a:rPr lang="sk-SK" altLang="sk-SK" sz="2000" dirty="0" smtClean="0">
                <a:solidFill>
                  <a:srgbClr val="0000FF"/>
                </a:solidFill>
                <a:latin typeface="Times New Roman" pitchFamily="18" charset="0"/>
              </a:rPr>
              <a:t> tlaku</a:t>
            </a:r>
            <a:r>
              <a:rPr lang="sk-SK" altLang="sk-SK" sz="2000" dirty="0" smtClean="0">
                <a:latin typeface="Times New Roman" pitchFamily="18" charset="0"/>
              </a:rPr>
              <a:t>  </a:t>
            </a:r>
            <a:r>
              <a:rPr lang="sk-SK" altLang="sk-SK" sz="2000" dirty="0" smtClean="0">
                <a:solidFill>
                  <a:srgbClr val="FF0000"/>
                </a:solidFill>
                <a:latin typeface="Times New Roman" pitchFamily="18" charset="0"/>
              </a:rPr>
              <a:t>dochádza ku vzniku ischémie. </a:t>
            </a:r>
          </a:p>
        </p:txBody>
      </p:sp>
      <p:pic>
        <p:nvPicPr>
          <p:cNvPr id="2" name="Obrázo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2535" y="1828800"/>
            <a:ext cx="2857500" cy="2009775"/>
          </a:xfrm>
          <a:prstGeom prst="rect">
            <a:avLst/>
          </a:prstGeom>
        </p:spPr>
      </p:pic>
      <p:pic>
        <p:nvPicPr>
          <p:cNvPr id="3" name="Obrázo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5335" y="4064717"/>
            <a:ext cx="3789485" cy="22909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k-SK" sz="3600" dirty="0" smtClean="0">
                <a:solidFill>
                  <a:schemeClr val="accent1">
                    <a:lumMod val="50000"/>
                  </a:schemeClr>
                </a:solidFill>
              </a:rPr>
              <a:t>Cievne mozgové príhody (CMP)</a:t>
            </a:r>
            <a:endParaRPr lang="sk-SK" sz="36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sz="2000" dirty="0" smtClean="0"/>
              <a:t>predstavujú závažný celosvetový problém, ktorý bude v budúcnosti narastať so zvyšujúcim sa vekom populácie</a:t>
            </a:r>
          </a:p>
          <a:p>
            <a:r>
              <a:rPr lang="sk-SK" sz="2000" dirty="0" smtClean="0"/>
              <a:t>sú druhou najčastejšou príčinou úmrtia a najvýznamnejšou príčinou </a:t>
            </a:r>
            <a:r>
              <a:rPr lang="sk-SK" sz="2000" dirty="0" err="1" smtClean="0"/>
              <a:t>zneschopnenia</a:t>
            </a:r>
            <a:r>
              <a:rPr lang="sk-SK" sz="2000" dirty="0" smtClean="0"/>
              <a:t>, </a:t>
            </a:r>
            <a:r>
              <a:rPr lang="sk-SK" sz="2000" dirty="0" smtClean="0">
                <a:solidFill>
                  <a:srgbClr val="FF0000"/>
                </a:solidFill>
              </a:rPr>
              <a:t>ročne pribudne vo svete približne 16,9 milióna cievnych mozgových príhod a 5,9 milióna úmrtí v súvislosti s CMP</a:t>
            </a:r>
          </a:p>
          <a:p>
            <a:r>
              <a:rPr lang="sk-SK" sz="2000" dirty="0" smtClean="0"/>
              <a:t>aj keď celosvetovo mortalita na mozgový infarkt klesá, </a:t>
            </a:r>
            <a:r>
              <a:rPr lang="sk-SK" sz="2000" dirty="0" err="1" smtClean="0"/>
              <a:t>incidencia</a:t>
            </a:r>
            <a:r>
              <a:rPr lang="sk-SK" sz="2000" dirty="0" smtClean="0"/>
              <a:t> stúpa nielen u osôb vysokého veku, ale aj ľudí v produktívnom veku</a:t>
            </a:r>
          </a:p>
          <a:p>
            <a:r>
              <a:rPr lang="sk-SK" sz="2000" dirty="0" smtClean="0"/>
              <a:t>Podľa najnovších údajov </a:t>
            </a:r>
          </a:p>
          <a:p>
            <a:r>
              <a:rPr lang="sk-SK" sz="2000" dirty="0" err="1" smtClean="0"/>
              <a:t>incidencia</a:t>
            </a:r>
            <a:r>
              <a:rPr lang="sk-SK" sz="2000" dirty="0" smtClean="0"/>
              <a:t> CMP vo svete 125 – 446/100 000 obyvateľov</a:t>
            </a:r>
          </a:p>
          <a:p>
            <a:endParaRPr lang="sk-SK" dirty="0"/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2843808" y="6453336"/>
            <a:ext cx="5976664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k-SK" sz="1000" b="0" i="1" u="none" strike="noStrike" cap="none" normalizeH="0" baseline="0" dirty="0" err="1" smtClean="0">
                <a:ln>
                  <a:noFill/>
                </a:ln>
                <a:solidFill>
                  <a:srgbClr val="0000FF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Feigin</a:t>
            </a:r>
            <a:r>
              <a:rPr kumimoji="0" lang="sk-SK" sz="1000" b="0" i="1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VL </a:t>
            </a:r>
            <a:r>
              <a:rPr kumimoji="0" lang="sk-SK" sz="1000" b="0" i="1" u="none" strike="noStrike" cap="none" normalizeH="0" baseline="0" dirty="0" err="1" smtClean="0">
                <a:ln>
                  <a:noFill/>
                </a:ln>
                <a:solidFill>
                  <a:srgbClr val="0000FF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et</a:t>
            </a:r>
            <a:r>
              <a:rPr kumimoji="0" lang="sk-SK" sz="1000" b="0" i="1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al.  </a:t>
            </a:r>
            <a:r>
              <a:rPr kumimoji="0" lang="sk-SK" sz="1000" b="0" i="1" u="none" strike="noStrike" cap="none" normalizeH="0" baseline="0" dirty="0" err="1" smtClean="0">
                <a:ln>
                  <a:noFill/>
                </a:ln>
                <a:solidFill>
                  <a:srgbClr val="0000FF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Neuroepidemiology</a:t>
            </a:r>
            <a:r>
              <a:rPr kumimoji="0" lang="sk-SK" sz="1000" b="0" i="1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2015;45:161</a:t>
            </a:r>
            <a:r>
              <a:rPr kumimoji="0" lang="sk-SK" sz="1000" b="0" i="1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Calibri"/>
                <a:ea typeface="Times New Roman" pitchFamily="18" charset="0"/>
                <a:cs typeface="Arial" pitchFamily="34" charset="0"/>
              </a:rPr>
              <a:t>–</a:t>
            </a:r>
            <a:r>
              <a:rPr kumimoji="0" lang="sk-SK" sz="1000" b="0" i="1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176; </a:t>
            </a:r>
            <a:r>
              <a:rPr kumimoji="0" lang="sk-SK" sz="1000" b="0" i="1" u="none" strike="noStrike" cap="none" normalizeH="0" baseline="0" dirty="0" err="1" smtClean="0">
                <a:ln>
                  <a:noFill/>
                </a:ln>
                <a:solidFill>
                  <a:srgbClr val="0000FF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Feigin</a:t>
            </a:r>
            <a:r>
              <a:rPr kumimoji="0" lang="sk-SK" sz="1000" b="0" i="1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VL </a:t>
            </a:r>
            <a:r>
              <a:rPr kumimoji="0" lang="sk-SK" sz="1000" b="0" i="1" u="none" strike="noStrike" cap="none" normalizeH="0" baseline="0" dirty="0" err="1" smtClean="0">
                <a:ln>
                  <a:noFill/>
                </a:ln>
                <a:solidFill>
                  <a:srgbClr val="0000FF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et</a:t>
            </a:r>
            <a:r>
              <a:rPr kumimoji="0" lang="sk-SK" sz="1000" b="0" i="1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al.,  </a:t>
            </a:r>
            <a:r>
              <a:rPr kumimoji="0" lang="sk-SK" sz="1000" b="0" i="1" u="none" strike="noStrike" cap="none" normalizeH="0" baseline="0" dirty="0" err="1" smtClean="0">
                <a:ln>
                  <a:noFill/>
                </a:ln>
                <a:solidFill>
                  <a:srgbClr val="0000FF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Lancet</a:t>
            </a:r>
            <a:r>
              <a:rPr kumimoji="0" lang="sk-SK" sz="1000" b="0" i="1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sk-SK" sz="1000" b="0" i="1" u="none" strike="noStrike" cap="none" normalizeH="0" baseline="0" dirty="0" err="1" smtClean="0">
                <a:ln>
                  <a:noFill/>
                </a:ln>
                <a:solidFill>
                  <a:srgbClr val="0000FF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Neurol</a:t>
            </a:r>
            <a:r>
              <a:rPr kumimoji="0" lang="sk-SK" sz="1000" b="0" i="1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2009;8:355-369.</a:t>
            </a:r>
            <a:endParaRPr kumimoji="0" lang="sk-SK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US" altLang="sk-SK" smtClean="0">
                <a:solidFill>
                  <a:schemeClr val="bg2"/>
                </a:solidFill>
                <a:latin typeface="Times New Roman" pitchFamily="18" charset="0"/>
              </a:rPr>
              <a:t>Regul</a:t>
            </a:r>
            <a:r>
              <a:rPr lang="sk-SK" altLang="sk-SK" smtClean="0">
                <a:solidFill>
                  <a:schemeClr val="bg2"/>
                </a:solidFill>
                <a:latin typeface="Times New Roman" pitchFamily="18" charset="0"/>
              </a:rPr>
              <a:t>ácia mozgovej cirkulácie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sk-SK" altLang="sk-SK" sz="2000" dirty="0" smtClean="0">
                <a:latin typeface="Times New Roman" pitchFamily="18" charset="0"/>
              </a:rPr>
              <a:t>Začína pri poklese regionálneho mozgového prietoku pod 50%, t.j. </a:t>
            </a:r>
            <a:r>
              <a:rPr lang="sk-SK" altLang="sk-SK" sz="2000" b="1" dirty="0" smtClean="0">
                <a:solidFill>
                  <a:srgbClr val="FF0000"/>
                </a:solidFill>
                <a:latin typeface="Times New Roman" pitchFamily="18" charset="0"/>
              </a:rPr>
              <a:t>pod 20 ml/100 g/mi</a:t>
            </a:r>
            <a:r>
              <a:rPr lang="sk-SK" altLang="sk-SK" sz="2000" dirty="0" smtClean="0">
                <a:solidFill>
                  <a:srgbClr val="FF0000"/>
                </a:solidFill>
                <a:latin typeface="Times New Roman" pitchFamily="18" charset="0"/>
              </a:rPr>
              <a:t>n. – </a:t>
            </a:r>
            <a:r>
              <a:rPr lang="sk-SK" altLang="sk-SK" sz="2000" dirty="0" smtClean="0">
                <a:latin typeface="Times New Roman" pitchFamily="18" charset="0"/>
              </a:rPr>
              <a:t>metabolická porucha  </a:t>
            </a:r>
          </a:p>
          <a:p>
            <a:pPr eaLnBrk="1" hangingPunct="1">
              <a:lnSpc>
                <a:spcPct val="80000"/>
              </a:lnSpc>
            </a:pPr>
            <a:endParaRPr lang="sk-SK" altLang="sk-SK" sz="2000" dirty="0" smtClean="0">
              <a:latin typeface="Times New Roman" pitchFamily="18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sk-SK" altLang="sk-SK" sz="2000" dirty="0" smtClean="0">
                <a:latin typeface="Times New Roman" pitchFamily="18" charset="0"/>
              </a:rPr>
              <a:t>Štruktúra tkaniva zostáva v tejto fáze ešte intaktná, neuróny prežívajú, ide </a:t>
            </a:r>
            <a:r>
              <a:rPr lang="sk-SK" altLang="sk-SK" sz="2000" dirty="0" smtClean="0">
                <a:solidFill>
                  <a:srgbClr val="FF0000"/>
                </a:solidFill>
                <a:latin typeface="Times New Roman" pitchFamily="18" charset="0"/>
              </a:rPr>
              <a:t>len o </a:t>
            </a:r>
            <a:r>
              <a:rPr lang="sk-SK" altLang="sk-SK" sz="2000" b="1" dirty="0" smtClean="0">
                <a:solidFill>
                  <a:srgbClr val="FF0000"/>
                </a:solidFill>
                <a:latin typeface="Times New Roman" pitchFamily="18" charset="0"/>
              </a:rPr>
              <a:t>funkčné postihnutie (reverzibilná dysfunkcia</a:t>
            </a:r>
            <a:r>
              <a:rPr lang="sk-SK" altLang="sk-SK" sz="2000" dirty="0" smtClean="0">
                <a:solidFill>
                  <a:srgbClr val="FF0000"/>
                </a:solidFill>
                <a:latin typeface="Times New Roman" pitchFamily="18" charset="0"/>
              </a:rPr>
              <a:t>).</a:t>
            </a:r>
            <a:r>
              <a:rPr lang="sk-SK" altLang="sk-SK" sz="2000" dirty="0" smtClean="0">
                <a:latin typeface="Times New Roman" pitchFamily="18" charset="0"/>
              </a:rPr>
              <a:t> </a:t>
            </a:r>
            <a:r>
              <a:rPr lang="sk-SK" altLang="sk-SK" sz="2000" dirty="0" smtClean="0">
                <a:solidFill>
                  <a:srgbClr val="FF0000"/>
                </a:solidFill>
                <a:latin typeface="Times New Roman" pitchFamily="18" charset="0"/>
              </a:rPr>
              <a:t>Tento stav sa nazýva </a:t>
            </a:r>
            <a:r>
              <a:rPr lang="sk-SK" altLang="sk-SK" sz="2000" dirty="0" err="1" smtClean="0">
                <a:solidFill>
                  <a:srgbClr val="FF0000"/>
                </a:solidFill>
                <a:latin typeface="Times New Roman" pitchFamily="18" charset="0"/>
              </a:rPr>
              <a:t>penumbra</a:t>
            </a:r>
            <a:r>
              <a:rPr lang="sk-SK" altLang="sk-SK" sz="2000" dirty="0" smtClean="0">
                <a:solidFill>
                  <a:srgbClr val="FF0000"/>
                </a:solidFill>
                <a:latin typeface="Times New Roman" pitchFamily="18" charset="0"/>
              </a:rPr>
              <a:t> (ischemický polotieň).</a:t>
            </a:r>
            <a:r>
              <a:rPr lang="sk-SK" altLang="sk-SK" sz="2000" dirty="0" smtClean="0">
                <a:latin typeface="Times New Roman" pitchFamily="18" charset="0"/>
              </a:rPr>
              <a:t> </a:t>
            </a:r>
          </a:p>
          <a:p>
            <a:pPr eaLnBrk="1" hangingPunct="1">
              <a:lnSpc>
                <a:spcPct val="80000"/>
              </a:lnSpc>
            </a:pPr>
            <a:endParaRPr lang="sk-SK" altLang="sk-SK" sz="2000" dirty="0" smtClean="0">
              <a:latin typeface="Times New Roman" pitchFamily="18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sk-SK" altLang="sk-SK" sz="2000" dirty="0" smtClean="0">
                <a:latin typeface="Times New Roman" pitchFamily="18" charset="0"/>
              </a:rPr>
              <a:t>Reverzibilná </a:t>
            </a:r>
            <a:r>
              <a:rPr lang="sk-SK" altLang="sk-SK" sz="2000" dirty="0" err="1" smtClean="0">
                <a:latin typeface="Times New Roman" pitchFamily="18" charset="0"/>
              </a:rPr>
              <a:t>penumbra</a:t>
            </a:r>
            <a:r>
              <a:rPr lang="sk-SK" altLang="sk-SK" sz="2000" dirty="0" smtClean="0">
                <a:latin typeface="Times New Roman" pitchFamily="18" charset="0"/>
              </a:rPr>
              <a:t> trvá </a:t>
            </a:r>
            <a:r>
              <a:rPr lang="sk-SK" altLang="sk-SK" sz="2000" dirty="0" smtClean="0">
                <a:solidFill>
                  <a:srgbClr val="FF0000"/>
                </a:solidFill>
                <a:latin typeface="Times New Roman" pitchFamily="18" charset="0"/>
              </a:rPr>
              <a:t>len niekoľko hodín</a:t>
            </a:r>
            <a:r>
              <a:rPr lang="sk-SK" altLang="sk-SK" sz="2000" dirty="0" smtClean="0">
                <a:latin typeface="Times New Roman" pitchFamily="18" charset="0"/>
              </a:rPr>
              <a:t> </a:t>
            </a:r>
            <a:r>
              <a:rPr lang="sk-SK" altLang="sk-SK" sz="2000" dirty="0" smtClean="0">
                <a:solidFill>
                  <a:srgbClr val="0000FF"/>
                </a:solidFill>
                <a:latin typeface="Times New Roman" pitchFamily="18" charset="0"/>
              </a:rPr>
              <a:t>a prevencia šírenia metabolickej poruchy v tomto štádiu môže zmenšiť infarkt, alebo dokonca zabrániť jeho vzniku.</a:t>
            </a:r>
            <a:r>
              <a:rPr lang="sk-SK" altLang="sk-SK" sz="2000" dirty="0" smtClean="0">
                <a:latin typeface="Times New Roman" pitchFamily="18" charset="0"/>
              </a:rPr>
              <a:t> </a:t>
            </a:r>
          </a:p>
          <a:p>
            <a:pPr eaLnBrk="1" hangingPunct="1">
              <a:lnSpc>
                <a:spcPct val="80000"/>
              </a:lnSpc>
            </a:pPr>
            <a:r>
              <a:rPr lang="sk-SK" altLang="sk-SK" sz="2000" dirty="0" smtClean="0">
                <a:latin typeface="Times New Roman" pitchFamily="18" charset="0"/>
              </a:rPr>
              <a:t>Na tomto princípe je založená súčasná akútna liečba ischemickej CMP a je nevyhnutné ju podať v tzv. terapeutickom okne, čo je podľa typu liečby </a:t>
            </a:r>
            <a:r>
              <a:rPr lang="sk-SK" altLang="sk-SK" sz="2000" dirty="0" smtClean="0">
                <a:solidFill>
                  <a:srgbClr val="FF0000"/>
                </a:solidFill>
                <a:latin typeface="Times New Roman" pitchFamily="18" charset="0"/>
              </a:rPr>
              <a:t>4,5 – 8 hodín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634460"/>
          </a:xfrm>
        </p:spPr>
        <p:txBody>
          <a:bodyPr/>
          <a:lstStyle/>
          <a:p>
            <a:pPr algn="ctr"/>
            <a:r>
              <a:rPr lang="sk-SK" sz="2800" dirty="0" err="1" smtClean="0">
                <a:solidFill>
                  <a:schemeClr val="accent1">
                    <a:lumMod val="50000"/>
                  </a:schemeClr>
                </a:solidFill>
              </a:rPr>
              <a:t>Penumbra</a:t>
            </a:r>
            <a:endParaRPr lang="sk-SK" sz="28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4" name="Zástupný objekt pre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471" y="1091660"/>
            <a:ext cx="7279298" cy="2492420"/>
          </a:xfrm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2572" y="3740376"/>
            <a:ext cx="3582865" cy="2989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51196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US" altLang="sk-SK" smtClean="0">
                <a:solidFill>
                  <a:schemeClr val="bg2"/>
                </a:solidFill>
                <a:latin typeface="Times New Roman" pitchFamily="18" charset="0"/>
              </a:rPr>
              <a:t>Regul</a:t>
            </a:r>
            <a:r>
              <a:rPr lang="sk-SK" altLang="sk-SK" smtClean="0">
                <a:solidFill>
                  <a:schemeClr val="bg2"/>
                </a:solidFill>
                <a:latin typeface="Times New Roman" pitchFamily="18" charset="0"/>
              </a:rPr>
              <a:t>ácia mozgovej cirkulácie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981200"/>
            <a:ext cx="8229600" cy="433705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sk-SK" altLang="sk-SK" sz="2400" dirty="0" smtClean="0">
                <a:solidFill>
                  <a:srgbClr val="FF0000"/>
                </a:solidFill>
                <a:latin typeface="Times New Roman" pitchFamily="18" charset="0"/>
              </a:rPr>
              <a:t>Pri poklese </a:t>
            </a:r>
            <a:r>
              <a:rPr lang="sk-SK" altLang="sk-SK" sz="2400" dirty="0" err="1" smtClean="0">
                <a:solidFill>
                  <a:srgbClr val="FF0000"/>
                </a:solidFill>
                <a:latin typeface="Times New Roman" pitchFamily="18" charset="0"/>
              </a:rPr>
              <a:t>perfúzie</a:t>
            </a:r>
            <a:r>
              <a:rPr lang="sk-SK" altLang="sk-SK" sz="2400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sk-SK" altLang="sk-SK" sz="2400" b="1" dirty="0" smtClean="0">
                <a:solidFill>
                  <a:srgbClr val="FF0000"/>
                </a:solidFill>
                <a:latin typeface="Times New Roman" pitchFamily="18" charset="0"/>
              </a:rPr>
              <a:t>pod 12, niekde pod 10 ml/100 g/min,</a:t>
            </a:r>
            <a:r>
              <a:rPr lang="sk-SK" altLang="sk-SK" sz="2400" b="1" dirty="0" smtClean="0">
                <a:latin typeface="Times New Roman" pitchFamily="18" charset="0"/>
              </a:rPr>
              <a:t> </a:t>
            </a:r>
            <a:r>
              <a:rPr lang="sk-SK" altLang="sk-SK" sz="2400" dirty="0" smtClean="0">
                <a:latin typeface="Times New Roman" pitchFamily="18" charset="0"/>
              </a:rPr>
              <a:t>spolu so znížením extrakčnej frakcie O</a:t>
            </a:r>
            <a:r>
              <a:rPr lang="sk-SK" altLang="sk-SK" sz="2400" baseline="-25000" dirty="0" smtClean="0">
                <a:latin typeface="Times New Roman" pitchFamily="18" charset="0"/>
              </a:rPr>
              <a:t>2</a:t>
            </a:r>
            <a:r>
              <a:rPr lang="sk-SK" altLang="sk-SK" sz="2400" dirty="0" smtClean="0">
                <a:latin typeface="Times New Roman" pitchFamily="18" charset="0"/>
              </a:rPr>
              <a:t> už </a:t>
            </a:r>
            <a:r>
              <a:rPr lang="sk-SK" altLang="sk-SK" sz="2400" dirty="0" smtClean="0">
                <a:solidFill>
                  <a:srgbClr val="FF0000"/>
                </a:solidFill>
                <a:latin typeface="Times New Roman" pitchFamily="18" charset="0"/>
              </a:rPr>
              <a:t>dochádza ku štrukturálnym zmenám mozgových buniek,</a:t>
            </a:r>
            <a:r>
              <a:rPr lang="sk-SK" altLang="sk-SK" sz="2400" dirty="0" smtClean="0">
                <a:latin typeface="Times New Roman" pitchFamily="18" charset="0"/>
              </a:rPr>
              <a:t> </a:t>
            </a:r>
          </a:p>
          <a:p>
            <a:pPr eaLnBrk="1" hangingPunct="1">
              <a:lnSpc>
                <a:spcPct val="80000"/>
              </a:lnSpc>
            </a:pPr>
            <a:endParaRPr lang="sk-SK" altLang="sk-SK" sz="2400" dirty="0" smtClean="0">
              <a:latin typeface="Times New Roman" pitchFamily="18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sk-SK" altLang="sk-SK" sz="2400" dirty="0" smtClean="0">
                <a:latin typeface="Times New Roman" pitchFamily="18" charset="0"/>
              </a:rPr>
              <a:t>vznikajúce zmeny sú </a:t>
            </a:r>
            <a:r>
              <a:rPr lang="sk-SK" altLang="sk-SK" sz="2400" dirty="0" smtClean="0">
                <a:solidFill>
                  <a:srgbClr val="0000FF"/>
                </a:solidFill>
                <a:latin typeface="Times New Roman" pitchFamily="18" charset="0"/>
              </a:rPr>
              <a:t>už ireverzibilné</a:t>
            </a:r>
            <a:r>
              <a:rPr lang="sk-SK" altLang="sk-SK" sz="2400" dirty="0" smtClean="0">
                <a:latin typeface="Times New Roman" pitchFamily="18" charset="0"/>
              </a:rPr>
              <a:t>, </a:t>
            </a:r>
          </a:p>
          <a:p>
            <a:pPr eaLnBrk="1" hangingPunct="1">
              <a:lnSpc>
                <a:spcPct val="80000"/>
              </a:lnSpc>
            </a:pPr>
            <a:endParaRPr lang="sk-SK" altLang="sk-SK" sz="2400" dirty="0" smtClean="0">
              <a:latin typeface="Times New Roman" pitchFamily="18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sk-SK" altLang="sk-SK" sz="2400" dirty="0" smtClean="0">
                <a:latin typeface="Times New Roman" pitchFamily="18" charset="0"/>
              </a:rPr>
              <a:t>nastáva zánik neurónov a vzniká </a:t>
            </a:r>
            <a:r>
              <a:rPr lang="sk-SK" altLang="sk-SK" sz="2400" dirty="0" smtClean="0">
                <a:solidFill>
                  <a:srgbClr val="FF0000"/>
                </a:solidFill>
                <a:latin typeface="Times New Roman" pitchFamily="18" charset="0"/>
              </a:rPr>
              <a:t>mozgový infarkt – </a:t>
            </a:r>
            <a:r>
              <a:rPr lang="sk-SK" altLang="sk-SK" sz="2400" dirty="0" err="1" smtClean="0">
                <a:solidFill>
                  <a:srgbClr val="FF0000"/>
                </a:solidFill>
                <a:latin typeface="Times New Roman" pitchFamily="18" charset="0"/>
              </a:rPr>
              <a:t>malácia</a:t>
            </a:r>
            <a:r>
              <a:rPr lang="sk-SK" altLang="sk-SK" sz="2400" dirty="0" smtClean="0">
                <a:solidFill>
                  <a:srgbClr val="FF0000"/>
                </a:solidFill>
                <a:latin typeface="Times New Roman" pitchFamily="18" charset="0"/>
              </a:rPr>
              <a:t>.</a:t>
            </a:r>
            <a:r>
              <a:rPr lang="sk-SK" altLang="sk-SK" sz="2400" dirty="0" smtClean="0">
                <a:latin typeface="Times New Roman" pitchFamily="18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US" altLang="sk-SK" smtClean="0">
                <a:solidFill>
                  <a:schemeClr val="bg2"/>
                </a:solidFill>
                <a:latin typeface="Times New Roman" pitchFamily="18" charset="0"/>
              </a:rPr>
              <a:t>Regul</a:t>
            </a:r>
            <a:r>
              <a:rPr lang="sk-SK" altLang="sk-SK" smtClean="0">
                <a:solidFill>
                  <a:schemeClr val="bg2"/>
                </a:solidFill>
                <a:latin typeface="Times New Roman" pitchFamily="18" charset="0"/>
              </a:rPr>
              <a:t>ácia mozgovej cirkulácie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sk-SK" altLang="sk-SK" sz="2800" smtClean="0">
                <a:latin typeface="Times New Roman" pitchFamily="18" charset="0"/>
              </a:rPr>
              <a:t>Ischémia mozgového tkaniva vedie aj k vzniku </a:t>
            </a:r>
            <a:r>
              <a:rPr lang="sk-SK" altLang="sk-SK" sz="2800" smtClean="0">
                <a:solidFill>
                  <a:srgbClr val="FF0000"/>
                </a:solidFill>
                <a:latin typeface="Times New Roman" pitchFamily="18" charset="0"/>
              </a:rPr>
              <a:t>mozgového edému.</a:t>
            </a:r>
            <a:r>
              <a:rPr lang="sk-SK" altLang="sk-SK" sz="2800" smtClean="0">
                <a:latin typeface="Times New Roman" pitchFamily="18" charset="0"/>
              </a:rPr>
              <a:t> </a:t>
            </a:r>
          </a:p>
          <a:p>
            <a:pPr eaLnBrk="1" hangingPunct="1"/>
            <a:r>
              <a:rPr lang="sk-SK" altLang="sk-SK" sz="2800" smtClean="0">
                <a:latin typeface="Times New Roman" pitchFamily="18" charset="0"/>
              </a:rPr>
              <a:t>Spočiatku je to edém </a:t>
            </a:r>
            <a:r>
              <a:rPr lang="sk-SK" altLang="sk-SK" sz="2800" smtClean="0">
                <a:solidFill>
                  <a:srgbClr val="0000FF"/>
                </a:solidFill>
                <a:latin typeface="Times New Roman" pitchFamily="18" charset="0"/>
              </a:rPr>
              <a:t>cytotoxický</a:t>
            </a:r>
            <a:r>
              <a:rPr lang="sk-SK" altLang="sk-SK" sz="2800" smtClean="0">
                <a:latin typeface="Times New Roman" pitchFamily="18" charset="0"/>
              </a:rPr>
              <a:t> v dôsledku intracelulárnej hyperhydratácie a s jeho postupným úbytkom  nastupuje edém </a:t>
            </a:r>
            <a:r>
              <a:rPr lang="sk-SK" altLang="sk-SK" sz="2800" smtClean="0">
                <a:solidFill>
                  <a:srgbClr val="0000FF"/>
                </a:solidFill>
                <a:latin typeface="Times New Roman" pitchFamily="18" charset="0"/>
              </a:rPr>
              <a:t>vazogénny.</a:t>
            </a:r>
            <a:r>
              <a:rPr lang="sk-SK" altLang="sk-SK" sz="2800" smtClean="0">
                <a:latin typeface="Times New Roman" pitchFamily="18" charset="0"/>
              </a:rPr>
              <a:t> Ten je dôsledkom porušenej hematoencefalickej bariéry v pokročilých štádiách malácie.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57200"/>
            <a:ext cx="8229600" cy="1014413"/>
          </a:xfrm>
        </p:spPr>
        <p:txBody>
          <a:bodyPr/>
          <a:lstStyle/>
          <a:p>
            <a:pPr algn="ctr" eaLnBrk="1" hangingPunct="1"/>
            <a:r>
              <a:rPr lang="sk-SK" altLang="sk-SK" b="1" smtClean="0">
                <a:latin typeface="Times New Roman" pitchFamily="18" charset="0"/>
              </a:rPr>
              <a:t>Rizikové faktory CMP</a:t>
            </a:r>
            <a:endParaRPr lang="sk-SK" altLang="sk-SK" smtClean="0"/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46931" y="1739900"/>
            <a:ext cx="7298108" cy="3687763"/>
          </a:xfrm>
        </p:spPr>
        <p:txBody>
          <a:bodyPr/>
          <a:lstStyle/>
          <a:p>
            <a:pPr marL="914400" lvl="2" indent="0" eaLnBrk="1" hangingPunct="1">
              <a:buClr>
                <a:schemeClr val="hlink"/>
              </a:buClr>
              <a:buSzTx/>
              <a:buNone/>
            </a:pPr>
            <a:r>
              <a:rPr lang="sk-SK" altLang="sk-SK" sz="2800" b="1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Times New Roman" pitchFamily="18" charset="0"/>
              </a:rPr>
              <a:t>Nemodifikovateľné rizikové faktory </a:t>
            </a:r>
            <a:endParaRPr lang="sk-SK" altLang="sk-SK" b="1" dirty="0" smtClean="0">
              <a:solidFill>
                <a:schemeClr val="bg2">
                  <a:lumMod val="60000"/>
                  <a:lumOff val="40000"/>
                </a:schemeClr>
              </a:solidFill>
            </a:endParaRPr>
          </a:p>
          <a:p>
            <a:pPr lvl="2" eaLnBrk="1" hangingPunct="1"/>
            <a:endParaRPr lang="sk-SK" altLang="sk-SK" b="1" dirty="0" smtClean="0">
              <a:solidFill>
                <a:srgbClr val="00FFFF"/>
              </a:solidFill>
            </a:endParaRPr>
          </a:p>
          <a:p>
            <a:pPr lvl="2" eaLnBrk="1" hangingPunct="1">
              <a:buClr>
                <a:srgbClr val="009999"/>
              </a:buClr>
              <a:buFont typeface="Monotype Sorts" pitchFamily="2" charset="2"/>
              <a:buChar char="l"/>
            </a:pPr>
            <a:r>
              <a:rPr lang="sk-SK" altLang="sk-SK" sz="2400" b="1" dirty="0" smtClean="0"/>
              <a:t>Vek</a:t>
            </a:r>
          </a:p>
          <a:p>
            <a:pPr lvl="2" eaLnBrk="1" hangingPunct="1">
              <a:buClr>
                <a:srgbClr val="009999"/>
              </a:buClr>
              <a:buFont typeface="Monotype Sorts" pitchFamily="2" charset="2"/>
              <a:buChar char="l"/>
            </a:pPr>
            <a:r>
              <a:rPr lang="sk-SK" altLang="sk-SK" sz="2400" b="1" dirty="0" smtClean="0"/>
              <a:t>Pohlavie</a:t>
            </a:r>
          </a:p>
          <a:p>
            <a:pPr lvl="2" eaLnBrk="1" hangingPunct="1">
              <a:buClr>
                <a:srgbClr val="009999"/>
              </a:buClr>
              <a:buFont typeface="Monotype Sorts" pitchFamily="2" charset="2"/>
              <a:buChar char="l"/>
            </a:pPr>
            <a:r>
              <a:rPr lang="sk-SK" altLang="sk-SK" sz="2400" b="1" dirty="0" smtClean="0"/>
              <a:t>Rasa</a:t>
            </a:r>
          </a:p>
          <a:p>
            <a:pPr lvl="2" eaLnBrk="1" hangingPunct="1">
              <a:buClr>
                <a:srgbClr val="009999"/>
              </a:buClr>
              <a:buFont typeface="Monotype Sorts" pitchFamily="2" charset="2"/>
              <a:buChar char="l"/>
            </a:pPr>
            <a:r>
              <a:rPr lang="sk-SK" altLang="sk-SK" sz="2400" b="1" dirty="0" smtClean="0"/>
              <a:t>Dedičnosť</a:t>
            </a:r>
          </a:p>
          <a:p>
            <a:pPr lvl="2" eaLnBrk="1" hangingPunct="1">
              <a:buClr>
                <a:srgbClr val="009999"/>
              </a:buClr>
              <a:buFont typeface="Monotype Sorts" pitchFamily="2" charset="2"/>
              <a:buChar char="l"/>
            </a:pPr>
            <a:endParaRPr lang="sk-SK" altLang="sk-SK" b="1" dirty="0" smtClean="0">
              <a:solidFill>
                <a:srgbClr val="009999"/>
              </a:solidFill>
            </a:endParaRPr>
          </a:p>
          <a:p>
            <a:pPr lvl="2" eaLnBrk="1" hangingPunct="1">
              <a:buClr>
                <a:srgbClr val="009999"/>
              </a:buClr>
              <a:buFont typeface="Monotype Sorts" pitchFamily="2" charset="2"/>
              <a:buChar char="l"/>
            </a:pPr>
            <a:endParaRPr lang="sk-SK" altLang="sk-SK" b="1" dirty="0" smtClean="0">
              <a:solidFill>
                <a:srgbClr val="009999"/>
              </a:solidFill>
            </a:endParaRPr>
          </a:p>
          <a:p>
            <a:pPr lvl="2" eaLnBrk="1" hangingPunct="1">
              <a:buClr>
                <a:srgbClr val="009999"/>
              </a:buClr>
              <a:buFont typeface="Monotype Sorts" pitchFamily="2" charset="2"/>
              <a:buNone/>
            </a:pPr>
            <a:r>
              <a:rPr lang="sk-SK" altLang="sk-SK" b="1" smtClean="0">
                <a:solidFill>
                  <a:srgbClr val="009999"/>
                </a:solidFill>
              </a:rPr>
              <a:t> </a:t>
            </a:r>
            <a:endParaRPr lang="sk-SK" altLang="sk-SK" sz="1600" b="1" i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sk-SK" altLang="sk-SK" sz="3600" smtClean="0">
                <a:latin typeface="Times New Roman" pitchFamily="18" charset="0"/>
              </a:rPr>
              <a:t>Rizikové faktory ischemickej CMP </a:t>
            </a:r>
            <a:br>
              <a:rPr lang="sk-SK" altLang="sk-SK" sz="3600" smtClean="0">
                <a:latin typeface="Times New Roman" pitchFamily="18" charset="0"/>
              </a:rPr>
            </a:br>
            <a:r>
              <a:rPr lang="sk-SK" altLang="sk-SK" sz="3600" smtClean="0">
                <a:latin typeface="Times New Roman" pitchFamily="18" charset="0"/>
              </a:rPr>
              <a:t>(iCMP)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sk-SK" altLang="sk-SK" sz="2800" smtClean="0">
                <a:latin typeface="Times New Roman" pitchFamily="18" charset="0"/>
              </a:rPr>
              <a:t>Arteriálna hypertenzia</a:t>
            </a:r>
          </a:p>
          <a:p>
            <a:pPr eaLnBrk="1" hangingPunct="1">
              <a:lnSpc>
                <a:spcPct val="80000"/>
              </a:lnSpc>
            </a:pPr>
            <a:r>
              <a:rPr lang="sk-SK" altLang="sk-SK" sz="2800" smtClean="0">
                <a:latin typeface="Times New Roman" pitchFamily="18" charset="0"/>
              </a:rPr>
              <a:t>Poruchy metabolizmu lipidov (ateroskleróza)</a:t>
            </a:r>
          </a:p>
          <a:p>
            <a:pPr eaLnBrk="1" hangingPunct="1">
              <a:lnSpc>
                <a:spcPct val="80000"/>
              </a:lnSpc>
            </a:pPr>
            <a:r>
              <a:rPr lang="sk-SK" altLang="sk-SK" sz="2800" smtClean="0">
                <a:latin typeface="Times New Roman" pitchFamily="18" charset="0"/>
              </a:rPr>
              <a:t>Fibrilácia predsiení</a:t>
            </a:r>
          </a:p>
          <a:p>
            <a:pPr eaLnBrk="1" hangingPunct="1">
              <a:lnSpc>
                <a:spcPct val="80000"/>
              </a:lnSpc>
            </a:pPr>
            <a:r>
              <a:rPr lang="sk-SK" altLang="sk-SK" sz="2800" smtClean="0">
                <a:latin typeface="Times New Roman" pitchFamily="18" charset="0"/>
              </a:rPr>
              <a:t>Kardiálne ochorenia</a:t>
            </a:r>
          </a:p>
          <a:p>
            <a:pPr eaLnBrk="1" hangingPunct="1">
              <a:lnSpc>
                <a:spcPct val="80000"/>
              </a:lnSpc>
            </a:pPr>
            <a:r>
              <a:rPr lang="sk-SK" altLang="sk-SK" sz="2800" smtClean="0">
                <a:latin typeface="Times New Roman" pitchFamily="18" charset="0"/>
              </a:rPr>
              <a:t>Diabetes mellitus </a:t>
            </a:r>
          </a:p>
          <a:p>
            <a:pPr eaLnBrk="1" hangingPunct="1">
              <a:lnSpc>
                <a:spcPct val="80000"/>
              </a:lnSpc>
            </a:pPr>
            <a:r>
              <a:rPr lang="sk-SK" altLang="sk-SK" sz="2800" smtClean="0">
                <a:latin typeface="Times New Roman" pitchFamily="18" charset="0"/>
              </a:rPr>
              <a:t>Koagulopatie</a:t>
            </a:r>
          </a:p>
          <a:p>
            <a:pPr eaLnBrk="1" hangingPunct="1">
              <a:lnSpc>
                <a:spcPct val="80000"/>
              </a:lnSpc>
            </a:pPr>
            <a:r>
              <a:rPr lang="sk-SK" altLang="sk-SK" sz="2800" smtClean="0">
                <a:latin typeface="Times New Roman" pitchFamily="18" charset="0"/>
              </a:rPr>
              <a:t>Syndróm obštrukčného spánkového apnoe</a:t>
            </a:r>
          </a:p>
          <a:p>
            <a:pPr eaLnBrk="1" hangingPunct="1">
              <a:lnSpc>
                <a:spcPct val="80000"/>
              </a:lnSpc>
            </a:pPr>
            <a:r>
              <a:rPr lang="sk-SK" altLang="sk-SK" sz="2800" smtClean="0">
                <a:latin typeface="Times New Roman" pitchFamily="18" charset="0"/>
              </a:rPr>
              <a:t>Fajčenie</a:t>
            </a:r>
          </a:p>
          <a:p>
            <a:pPr eaLnBrk="1" hangingPunct="1">
              <a:lnSpc>
                <a:spcPct val="80000"/>
              </a:lnSpc>
            </a:pPr>
            <a:r>
              <a:rPr lang="sk-SK" altLang="sk-SK" sz="2800" smtClean="0">
                <a:latin typeface="Times New Roman" pitchFamily="18" charset="0"/>
              </a:rPr>
              <a:t>Alkohol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k-SK" sz="3600" dirty="0" smtClean="0">
                <a:solidFill>
                  <a:schemeClr val="accent1">
                    <a:lumMod val="50000"/>
                  </a:schemeClr>
                </a:solidFill>
              </a:rPr>
              <a:t>Neliečená </a:t>
            </a:r>
            <a:r>
              <a:rPr lang="sk-SK" sz="3600" dirty="0" err="1" smtClean="0">
                <a:solidFill>
                  <a:schemeClr val="accent1">
                    <a:lumMod val="50000"/>
                  </a:schemeClr>
                </a:solidFill>
              </a:rPr>
              <a:t>arteriálna</a:t>
            </a:r>
            <a:r>
              <a:rPr lang="sk-SK" sz="3600" dirty="0" smtClean="0">
                <a:solidFill>
                  <a:schemeClr val="accent1">
                    <a:lumMod val="50000"/>
                  </a:schemeClr>
                </a:solidFill>
              </a:rPr>
              <a:t> hypertenzia</a:t>
            </a:r>
            <a:endParaRPr lang="sk-SK" sz="36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73732" name="AutoShape 4" descr="Výsledok vyhľadávania obrázkov pre dopyt hypertonic cerebral bleeding"/>
          <p:cNvSpPr>
            <a:spLocks noChangeAspect="1" noChangeArrowheads="1"/>
          </p:cNvSpPr>
          <p:nvPr/>
        </p:nvSpPr>
        <p:spPr bwMode="auto">
          <a:xfrm>
            <a:off x="155575" y="-822325"/>
            <a:ext cx="2657475" cy="17145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73734" name="AutoShape 6" descr="Výsledok vyhľadávania obrázkov pre dopyt hypertonic cerebral bleeding"/>
          <p:cNvSpPr>
            <a:spLocks noChangeAspect="1" noChangeArrowheads="1"/>
          </p:cNvSpPr>
          <p:nvPr/>
        </p:nvSpPr>
        <p:spPr bwMode="auto">
          <a:xfrm>
            <a:off x="155575" y="-822325"/>
            <a:ext cx="2657475" cy="17145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pic>
        <p:nvPicPr>
          <p:cNvPr id="73735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2276872"/>
            <a:ext cx="4452658" cy="29281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4" name="Picture 2" descr="Výsledok vyhľadávania obrázkov pre dopyt ischemic stroke C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80112" y="2276872"/>
            <a:ext cx="2376264" cy="2970330"/>
          </a:xfrm>
          <a:prstGeom prst="rect">
            <a:avLst/>
          </a:prstGeom>
          <a:noFill/>
        </p:spPr>
      </p:pic>
      <p:sp>
        <p:nvSpPr>
          <p:cNvPr id="9" name="Obdĺžnik 8"/>
          <p:cNvSpPr/>
          <p:nvPr/>
        </p:nvSpPr>
        <p:spPr>
          <a:xfrm>
            <a:off x="539552" y="5517232"/>
            <a:ext cx="16081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dirty="0" smtClean="0"/>
              <a:t>A – pri príjme </a:t>
            </a:r>
            <a:endParaRPr lang="sk-SK" dirty="0"/>
          </a:p>
        </p:txBody>
      </p:sp>
      <p:sp>
        <p:nvSpPr>
          <p:cNvPr id="10" name="Obdĺžnik 9"/>
          <p:cNvSpPr/>
          <p:nvPr/>
        </p:nvSpPr>
        <p:spPr>
          <a:xfrm>
            <a:off x="2843808" y="5517232"/>
            <a:ext cx="20441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dirty="0" smtClean="0"/>
              <a:t>B – po 6 hodinách</a:t>
            </a:r>
            <a:endParaRPr lang="sk-SK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k-SK" sz="3600" dirty="0" err="1" smtClean="0">
                <a:solidFill>
                  <a:schemeClr val="accent1">
                    <a:lumMod val="50000"/>
                  </a:schemeClr>
                </a:solidFill>
              </a:rPr>
              <a:t>Arteriálna</a:t>
            </a:r>
            <a:r>
              <a:rPr lang="sk-SK" sz="3600" dirty="0" smtClean="0">
                <a:solidFill>
                  <a:schemeClr val="accent1">
                    <a:lumMod val="50000"/>
                  </a:schemeClr>
                </a:solidFill>
              </a:rPr>
              <a:t> hypertenzia</a:t>
            </a:r>
            <a:endParaRPr lang="sk-SK" sz="36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sz="2000" dirty="0" smtClean="0"/>
              <a:t>Najzávažnejší rizikový faktor tak ischemickej, ako aj </a:t>
            </a:r>
            <a:r>
              <a:rPr lang="sk-SK" sz="2000" dirty="0" err="1" smtClean="0"/>
              <a:t>hemoragickej</a:t>
            </a:r>
            <a:r>
              <a:rPr lang="sk-SK" sz="2000" dirty="0" smtClean="0"/>
              <a:t> CMP</a:t>
            </a:r>
          </a:p>
          <a:p>
            <a:r>
              <a:rPr lang="sk-SK" sz="2000" dirty="0" smtClean="0"/>
              <a:t>Napriek tomuto faktu - kontrola hypertenzie tak na Slovensku, ako aj vo svete je stále nedostatočná</a:t>
            </a:r>
          </a:p>
          <a:p>
            <a:r>
              <a:rPr lang="sk-SK" sz="2000" dirty="0" err="1" smtClean="0"/>
              <a:t>Metaanalýzy</a:t>
            </a:r>
            <a:r>
              <a:rPr lang="sk-SK" sz="2000" dirty="0" smtClean="0"/>
              <a:t> potvrdzujú  väčšie zníženie rizika CMP pri hodnotách </a:t>
            </a:r>
            <a:r>
              <a:rPr lang="sk-SK" sz="2000" dirty="0" err="1" smtClean="0"/>
              <a:t>systolického</a:t>
            </a:r>
            <a:r>
              <a:rPr lang="sk-SK" sz="2000" dirty="0" smtClean="0"/>
              <a:t> TK &lt; 130 mm </a:t>
            </a:r>
            <a:r>
              <a:rPr lang="sk-SK" sz="2000" dirty="0" err="1" smtClean="0"/>
              <a:t>Hg</a:t>
            </a:r>
            <a:r>
              <a:rPr lang="sk-SK" sz="2000" dirty="0" smtClean="0"/>
              <a:t> ako pri hodnotách &lt; 130-139 mm </a:t>
            </a:r>
            <a:r>
              <a:rPr lang="sk-SK" sz="2000" dirty="0" err="1" smtClean="0"/>
              <a:t>Hg</a:t>
            </a:r>
            <a:endParaRPr lang="sk-SK" sz="2000" dirty="0" smtClean="0"/>
          </a:p>
          <a:p>
            <a:r>
              <a:rPr lang="sk-SK" sz="2000" dirty="0" smtClean="0"/>
              <a:t>Odporučenia „</a:t>
            </a:r>
            <a:r>
              <a:rPr lang="sk-SK" sz="2000" dirty="0" err="1" smtClean="0"/>
              <a:t>International</a:t>
            </a:r>
            <a:r>
              <a:rPr lang="sk-SK" sz="2000" dirty="0" smtClean="0"/>
              <a:t> Society on </a:t>
            </a:r>
            <a:r>
              <a:rPr lang="sk-SK" sz="2000" dirty="0" err="1" smtClean="0"/>
              <a:t>Hypertension</a:t>
            </a:r>
            <a:r>
              <a:rPr lang="sk-SK" sz="2000" dirty="0" smtClean="0"/>
              <a:t>“ odporúčajú cieľové hodnoty </a:t>
            </a:r>
            <a:r>
              <a:rPr lang="sk-SK" sz="2000" dirty="0" smtClean="0">
                <a:solidFill>
                  <a:srgbClr val="FF0000"/>
                </a:solidFill>
              </a:rPr>
              <a:t>TK 135/85 Torr u pacientov bez orgánového poškodenia </a:t>
            </a:r>
            <a:r>
              <a:rPr lang="sk-SK" sz="2000" dirty="0" smtClean="0"/>
              <a:t>a </a:t>
            </a:r>
            <a:r>
              <a:rPr lang="sk-SK" sz="2000" dirty="0" smtClean="0">
                <a:solidFill>
                  <a:srgbClr val="FF0000"/>
                </a:solidFill>
              </a:rPr>
              <a:t>130/80 Torr u pacientov s orgánovým poškodením</a:t>
            </a:r>
            <a:r>
              <a:rPr lang="sk-SK" sz="2000" dirty="0" smtClean="0"/>
              <a:t>, čo je v súlade aj s odporučeniami AHA, ACC</a:t>
            </a:r>
          </a:p>
        </p:txBody>
      </p:sp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2051720" y="6309320"/>
            <a:ext cx="689644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k-SK" sz="1000" b="0" i="1" u="none" strike="noStrike" cap="none" normalizeH="0" baseline="0" dirty="0" err="1" smtClean="0">
                <a:ln>
                  <a:noFill/>
                </a:ln>
                <a:solidFill>
                  <a:srgbClr val="0000FF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Meschia</a:t>
            </a:r>
            <a:r>
              <a:rPr kumimoji="0" lang="sk-SK" sz="1000" b="0" i="1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JF </a:t>
            </a:r>
            <a:r>
              <a:rPr kumimoji="0" lang="sk-SK" sz="1000" b="0" i="1" u="none" strike="noStrike" cap="none" normalizeH="0" baseline="0" dirty="0" err="1" smtClean="0">
                <a:ln>
                  <a:noFill/>
                </a:ln>
                <a:solidFill>
                  <a:srgbClr val="0000FF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et</a:t>
            </a:r>
            <a:r>
              <a:rPr kumimoji="0" lang="sk-SK" sz="1000" b="0" i="1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al. </a:t>
            </a:r>
            <a:r>
              <a:rPr kumimoji="0" lang="sk-SK" sz="1000" b="0" i="1" u="none" strike="noStrike" cap="none" normalizeH="0" baseline="0" dirty="0" err="1" smtClean="0">
                <a:ln>
                  <a:noFill/>
                </a:ln>
                <a:solidFill>
                  <a:srgbClr val="0000FF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Guidelines</a:t>
            </a:r>
            <a:r>
              <a:rPr kumimoji="0" lang="sk-SK" sz="1000" b="0" i="1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sk-SK" sz="1000" b="0" i="1" u="none" strike="noStrike" cap="none" normalizeH="0" baseline="0" dirty="0" err="1" smtClean="0">
                <a:ln>
                  <a:noFill/>
                </a:ln>
                <a:solidFill>
                  <a:srgbClr val="0000FF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for</a:t>
            </a:r>
            <a:r>
              <a:rPr kumimoji="0" lang="sk-SK" sz="1000" b="0" i="1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sk-SK" sz="1000" b="0" i="1" u="none" strike="noStrike" cap="none" normalizeH="0" baseline="0" dirty="0" err="1" smtClean="0">
                <a:ln>
                  <a:noFill/>
                </a:ln>
                <a:solidFill>
                  <a:srgbClr val="0000FF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the</a:t>
            </a:r>
            <a:r>
              <a:rPr kumimoji="0" lang="sk-SK" sz="1000" b="0" i="1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sk-SK" sz="1000" b="0" i="1" u="none" strike="noStrike" cap="none" normalizeH="0" baseline="0" dirty="0" err="1" smtClean="0">
                <a:ln>
                  <a:noFill/>
                </a:ln>
                <a:solidFill>
                  <a:srgbClr val="0000FF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primary</a:t>
            </a:r>
            <a:r>
              <a:rPr kumimoji="0" lang="sk-SK" sz="1000" b="0" i="1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sk-SK" sz="1000" b="0" i="1" u="none" strike="noStrike" cap="none" normalizeH="0" baseline="0" dirty="0" err="1" smtClean="0">
                <a:ln>
                  <a:noFill/>
                </a:ln>
                <a:solidFill>
                  <a:srgbClr val="0000FF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prevention</a:t>
            </a:r>
            <a:r>
              <a:rPr kumimoji="0" lang="sk-SK" sz="1000" b="0" i="1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sk-SK" sz="1000" b="0" i="1" u="none" strike="noStrike" cap="none" normalizeH="0" baseline="0" dirty="0" err="1" smtClean="0">
                <a:ln>
                  <a:noFill/>
                </a:ln>
                <a:solidFill>
                  <a:srgbClr val="0000FF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of</a:t>
            </a:r>
            <a:r>
              <a:rPr kumimoji="0" lang="sk-SK" sz="1000" b="0" i="1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sk-SK" sz="1000" b="0" i="1" u="none" strike="noStrike" cap="none" normalizeH="0" baseline="0" dirty="0" err="1" smtClean="0">
                <a:ln>
                  <a:noFill/>
                </a:ln>
                <a:solidFill>
                  <a:srgbClr val="0000FF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stroke</a:t>
            </a:r>
            <a:r>
              <a:rPr kumimoji="0" lang="sk-SK" sz="1000" b="0" i="1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. A</a:t>
            </a:r>
            <a:r>
              <a:rPr kumimoji="0" lang="sk-SK" sz="1000" b="0" i="1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Calibri"/>
                <a:ea typeface="Times New Roman" pitchFamily="18" charset="0"/>
                <a:cs typeface="Arial" pitchFamily="34" charset="0"/>
              </a:rPr>
              <a:t> </a:t>
            </a:r>
            <a:r>
              <a:rPr kumimoji="0" lang="sk-SK" sz="1000" b="0" i="1" u="none" strike="noStrike" cap="none" normalizeH="0" baseline="0" dirty="0" err="1" smtClean="0">
                <a:ln>
                  <a:noFill/>
                </a:ln>
                <a:solidFill>
                  <a:srgbClr val="0000FF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statement</a:t>
            </a:r>
            <a:r>
              <a:rPr kumimoji="0" lang="sk-SK" sz="1000" b="0" i="1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sk-SK" sz="1000" b="0" i="1" u="none" strike="noStrike" cap="none" normalizeH="0" baseline="0" dirty="0" err="1" smtClean="0">
                <a:ln>
                  <a:noFill/>
                </a:ln>
                <a:solidFill>
                  <a:srgbClr val="0000FF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for</a:t>
            </a:r>
            <a:r>
              <a:rPr kumimoji="0" lang="sk-SK" sz="1000" b="0" i="1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sk-SK" sz="1000" b="0" i="1" u="none" strike="noStrike" cap="none" normalizeH="0" baseline="0" dirty="0" err="1" smtClean="0">
                <a:ln>
                  <a:noFill/>
                </a:ln>
                <a:solidFill>
                  <a:srgbClr val="0000FF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the</a:t>
            </a:r>
            <a:r>
              <a:rPr kumimoji="0" lang="sk-SK" sz="1000" b="0" i="1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sk-SK" sz="1000" b="0" i="1" u="none" strike="noStrike" cap="none" normalizeH="0" baseline="0" dirty="0" err="1" smtClean="0">
                <a:ln>
                  <a:noFill/>
                </a:ln>
                <a:solidFill>
                  <a:srgbClr val="0000FF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healthcare</a:t>
            </a:r>
            <a:r>
              <a:rPr kumimoji="0" lang="sk-SK" sz="1000" b="0" i="1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sk-SK" sz="1000" b="0" i="1" u="none" strike="noStrike" cap="none" normalizeH="0" baseline="0" dirty="0" err="1" smtClean="0">
                <a:ln>
                  <a:noFill/>
                </a:ln>
                <a:solidFill>
                  <a:srgbClr val="0000FF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professionals</a:t>
            </a:r>
            <a:r>
              <a:rPr kumimoji="0" lang="sk-SK" sz="1000" b="0" i="1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sk-SK" sz="1000" b="0" i="1" u="none" strike="noStrike" cap="none" normalizeH="0" baseline="0" dirty="0" err="1" smtClean="0">
                <a:ln>
                  <a:noFill/>
                </a:ln>
                <a:solidFill>
                  <a:srgbClr val="0000FF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from</a:t>
            </a:r>
            <a:r>
              <a:rPr kumimoji="0" lang="sk-SK" sz="1000" b="0" i="1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sk-SK" sz="1000" b="0" i="1" u="none" strike="noStrike" cap="none" normalizeH="0" baseline="0" dirty="0" err="1" smtClean="0">
                <a:ln>
                  <a:noFill/>
                </a:ln>
                <a:solidFill>
                  <a:srgbClr val="0000FF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the</a:t>
            </a:r>
            <a:r>
              <a:rPr kumimoji="0" lang="sk-SK" sz="1000" b="0" i="1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k-SK" sz="1000" b="0" i="1" u="none" strike="noStrike" cap="none" normalizeH="0" baseline="0" dirty="0" err="1" smtClean="0">
                <a:ln>
                  <a:noFill/>
                </a:ln>
                <a:solidFill>
                  <a:srgbClr val="0000FF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American</a:t>
            </a:r>
            <a:r>
              <a:rPr kumimoji="0" lang="sk-SK" sz="1000" b="0" i="1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sk-SK" sz="1000" b="0" i="1" u="none" strike="noStrike" cap="none" normalizeH="0" baseline="0" dirty="0" err="1" smtClean="0">
                <a:ln>
                  <a:noFill/>
                </a:ln>
                <a:solidFill>
                  <a:srgbClr val="0000FF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heart</a:t>
            </a:r>
            <a:r>
              <a:rPr kumimoji="0" lang="sk-SK" sz="1000" b="0" i="1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sk-SK" sz="1000" b="0" i="1" u="none" strike="noStrike" cap="none" normalizeH="0" baseline="0" dirty="0" err="1" smtClean="0">
                <a:ln>
                  <a:noFill/>
                </a:ln>
                <a:solidFill>
                  <a:srgbClr val="0000FF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Association</a:t>
            </a:r>
            <a:r>
              <a:rPr kumimoji="0" lang="sk-SK" sz="1000" b="0" i="1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/</a:t>
            </a:r>
            <a:r>
              <a:rPr kumimoji="0" lang="sk-SK" sz="1000" b="0" i="1" u="none" strike="noStrike" cap="none" normalizeH="0" baseline="0" dirty="0" err="1" smtClean="0">
                <a:ln>
                  <a:noFill/>
                </a:ln>
                <a:solidFill>
                  <a:srgbClr val="0000FF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American</a:t>
            </a:r>
            <a:r>
              <a:rPr kumimoji="0" lang="sk-SK" sz="1000" b="0" i="1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sk-SK" sz="1000" b="0" i="1" u="none" strike="noStrike" cap="none" normalizeH="0" baseline="0" dirty="0" err="1" smtClean="0">
                <a:ln>
                  <a:noFill/>
                </a:ln>
                <a:solidFill>
                  <a:srgbClr val="0000FF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Stroke</a:t>
            </a:r>
            <a:r>
              <a:rPr kumimoji="0" lang="sk-SK" sz="1000" b="0" i="1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sk-SK" sz="1000" b="0" i="1" u="none" strike="noStrike" cap="none" normalizeH="0" baseline="0" dirty="0" err="1" smtClean="0">
                <a:ln>
                  <a:noFill/>
                </a:ln>
                <a:solidFill>
                  <a:srgbClr val="0000FF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Association</a:t>
            </a:r>
            <a:r>
              <a:rPr kumimoji="0" lang="sk-SK" sz="1000" b="0" i="1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. </a:t>
            </a:r>
            <a:r>
              <a:rPr kumimoji="0" lang="sk-SK" sz="1000" b="0" i="1" u="none" strike="noStrike" cap="none" normalizeH="0" baseline="0" dirty="0" err="1" smtClean="0">
                <a:ln>
                  <a:noFill/>
                </a:ln>
                <a:solidFill>
                  <a:srgbClr val="0000FF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Stroke</a:t>
            </a:r>
            <a:r>
              <a:rPr kumimoji="0" lang="sk-SK" sz="1000" b="0" i="1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2014</a:t>
            </a:r>
            <a:r>
              <a:rPr kumimoji="0" lang="en-US" sz="1000" b="0" i="1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;45:3754-3832. 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k-SK" sz="3600" dirty="0" err="1" smtClean="0">
                <a:solidFill>
                  <a:schemeClr val="accent1">
                    <a:lumMod val="50000"/>
                  </a:schemeClr>
                </a:solidFill>
              </a:rPr>
              <a:t>Arteriálna</a:t>
            </a:r>
            <a:r>
              <a:rPr lang="sk-SK" sz="3600" dirty="0" smtClean="0">
                <a:solidFill>
                  <a:schemeClr val="accent1">
                    <a:lumMod val="50000"/>
                  </a:schemeClr>
                </a:solidFill>
              </a:rPr>
              <a:t> hypertenzia</a:t>
            </a:r>
            <a:endParaRPr lang="sk-SK" sz="3600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sz="2000" dirty="0" smtClean="0"/>
              <a:t>Na základe viacerých štúdií hodnotiacich aj starších pacientov, „</a:t>
            </a:r>
            <a:r>
              <a:rPr lang="sk-SK" sz="2000" dirty="0" err="1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National</a:t>
            </a:r>
            <a:r>
              <a:rPr lang="sk-SK" sz="2000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 </a:t>
            </a:r>
            <a:r>
              <a:rPr lang="sk-SK" sz="2000" dirty="0" err="1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Heart</a:t>
            </a:r>
            <a:r>
              <a:rPr lang="sk-SK" sz="2000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, </a:t>
            </a:r>
            <a:r>
              <a:rPr lang="sk-SK" sz="2000" dirty="0" err="1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Lung</a:t>
            </a:r>
            <a:r>
              <a:rPr lang="sk-SK" sz="2000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, and </a:t>
            </a:r>
            <a:r>
              <a:rPr lang="sk-SK" sz="2000" dirty="0" err="1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Blood</a:t>
            </a:r>
            <a:r>
              <a:rPr lang="sk-SK" sz="2000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 </a:t>
            </a:r>
            <a:r>
              <a:rPr lang="sk-SK" sz="2000" dirty="0" err="1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Institue-appointed</a:t>
            </a:r>
            <a:r>
              <a:rPr lang="sk-SK" sz="2000" dirty="0" smtClean="0"/>
              <a:t>“ panel </a:t>
            </a:r>
          </a:p>
          <a:p>
            <a:r>
              <a:rPr lang="sk-SK" sz="2000" dirty="0" smtClean="0">
                <a:solidFill>
                  <a:srgbClr val="FF0000"/>
                </a:solidFill>
              </a:rPr>
              <a:t>odporúča cieľové hodnoty  &lt; 150/90 mm </a:t>
            </a:r>
            <a:r>
              <a:rPr lang="sk-SK" sz="2000" dirty="0" err="1" smtClean="0">
                <a:solidFill>
                  <a:srgbClr val="FF0000"/>
                </a:solidFill>
              </a:rPr>
              <a:t>Hg</a:t>
            </a:r>
            <a:r>
              <a:rPr lang="sk-SK" sz="2000" dirty="0" smtClean="0">
                <a:solidFill>
                  <a:srgbClr val="FF0000"/>
                </a:solidFill>
              </a:rPr>
              <a:t> pre pacientov ˃ 60 rokov</a:t>
            </a:r>
            <a:r>
              <a:rPr lang="sk-SK" sz="2000" dirty="0" smtClean="0"/>
              <a:t> </a:t>
            </a:r>
          </a:p>
          <a:p>
            <a:r>
              <a:rPr lang="sk-SK" sz="2000" dirty="0" smtClean="0"/>
              <a:t>a &lt; 140/90 mm </a:t>
            </a:r>
            <a:r>
              <a:rPr lang="sk-SK" sz="2000" dirty="0" err="1" smtClean="0"/>
              <a:t>Hg</a:t>
            </a:r>
            <a:r>
              <a:rPr lang="sk-SK" sz="2000" dirty="0" smtClean="0"/>
              <a:t> pre mladších pacientov</a:t>
            </a:r>
          </a:p>
          <a:p>
            <a:r>
              <a:rPr lang="sk-SK" sz="2000" dirty="0" smtClean="0"/>
              <a:t>Z každodennej klinickej praxe môžeme potvrdiť, že tieto hodnoty TK sú pacientmi lepšie tolerované </a:t>
            </a:r>
          </a:p>
          <a:p>
            <a:r>
              <a:rPr lang="sk-SK" sz="2000" dirty="0" smtClean="0"/>
              <a:t>Nízke hodnoty TK sú v každodennej praxi často sprevádzane pocitmi </a:t>
            </a:r>
            <a:r>
              <a:rPr lang="sk-SK" sz="2000" dirty="0" err="1" smtClean="0"/>
              <a:t>závrativosti</a:t>
            </a:r>
            <a:r>
              <a:rPr lang="sk-SK" sz="2000" dirty="0" smtClean="0"/>
              <a:t> </a:t>
            </a:r>
          </a:p>
          <a:p>
            <a:r>
              <a:rPr lang="sk-SK" sz="2000" dirty="0" smtClean="0"/>
              <a:t>V každodennej praxi - prudké znižovanie hodnôt tlaku, hlavne v akútnom štádiu </a:t>
            </a:r>
            <a:r>
              <a:rPr lang="sk-SK" sz="2000" dirty="0" err="1" smtClean="0"/>
              <a:t>iCMP</a:t>
            </a:r>
            <a:r>
              <a:rPr lang="sk-SK" sz="2000" dirty="0" smtClean="0"/>
              <a:t> – </a:t>
            </a:r>
            <a:r>
              <a:rPr lang="sk-SK" sz="2000" dirty="0" err="1" smtClean="0"/>
              <a:t>nežiadúce</a:t>
            </a:r>
            <a:r>
              <a:rPr lang="sk-SK" sz="2000" dirty="0" smtClean="0"/>
              <a:t>                </a:t>
            </a:r>
            <a:r>
              <a:rPr lang="sk-SK" sz="2000" dirty="0" err="1" smtClean="0"/>
              <a:t>hypoperfúzia</a:t>
            </a:r>
            <a:r>
              <a:rPr lang="sk-SK" sz="2000" dirty="0" smtClean="0"/>
              <a:t> mozgu.</a:t>
            </a:r>
            <a:r>
              <a:rPr lang="sk-SK" dirty="0" smtClean="0"/>
              <a:t> </a:t>
            </a:r>
          </a:p>
          <a:p>
            <a:endParaRPr lang="sk-SK" dirty="0"/>
          </a:p>
        </p:txBody>
      </p:sp>
      <p:sp>
        <p:nvSpPr>
          <p:cNvPr id="4" name="Šípka doprava 3"/>
          <p:cNvSpPr/>
          <p:nvPr/>
        </p:nvSpPr>
        <p:spPr>
          <a:xfrm>
            <a:off x="5148064" y="5589240"/>
            <a:ext cx="792088" cy="216024"/>
          </a:xfrm>
          <a:prstGeom prst="rightArrow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029" name="Rectangle 5"/>
          <p:cNvSpPr>
            <a:spLocks noChangeArrowheads="1"/>
          </p:cNvSpPr>
          <p:nvPr/>
        </p:nvSpPr>
        <p:spPr bwMode="auto">
          <a:xfrm>
            <a:off x="2843808" y="6453336"/>
            <a:ext cx="5976664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k-SK" sz="1000" b="0" i="1" u="none" strike="noStrike" cap="none" normalizeH="0" baseline="0" dirty="0" err="1" smtClean="0">
                <a:ln>
                  <a:noFill/>
                </a:ln>
                <a:solidFill>
                  <a:srgbClr val="0000FF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Feigin</a:t>
            </a:r>
            <a:r>
              <a:rPr kumimoji="0" lang="sk-SK" sz="1000" b="0" i="1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VL </a:t>
            </a:r>
            <a:r>
              <a:rPr kumimoji="0" lang="sk-SK" sz="1000" b="0" i="1" u="none" strike="noStrike" cap="none" normalizeH="0" baseline="0" dirty="0" err="1" smtClean="0">
                <a:ln>
                  <a:noFill/>
                </a:ln>
                <a:solidFill>
                  <a:srgbClr val="0000FF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et</a:t>
            </a:r>
            <a:r>
              <a:rPr kumimoji="0" lang="sk-SK" sz="1000" b="0" i="1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al.  </a:t>
            </a:r>
            <a:r>
              <a:rPr kumimoji="0" lang="sk-SK" sz="1000" b="0" i="1" u="none" strike="noStrike" cap="none" normalizeH="0" baseline="0" dirty="0" err="1" smtClean="0">
                <a:ln>
                  <a:noFill/>
                </a:ln>
                <a:solidFill>
                  <a:srgbClr val="0000FF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Neuroepidemiology</a:t>
            </a:r>
            <a:r>
              <a:rPr kumimoji="0" lang="sk-SK" sz="1000" b="0" i="1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2015;45:161</a:t>
            </a:r>
            <a:r>
              <a:rPr kumimoji="0" lang="sk-SK" sz="1000" b="0" i="1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Calibri"/>
                <a:ea typeface="Times New Roman" pitchFamily="18" charset="0"/>
                <a:cs typeface="Arial" pitchFamily="34" charset="0"/>
              </a:rPr>
              <a:t>–</a:t>
            </a:r>
            <a:r>
              <a:rPr kumimoji="0" lang="sk-SK" sz="1000" b="0" i="1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176; </a:t>
            </a:r>
            <a:r>
              <a:rPr kumimoji="0" lang="sk-SK" sz="1000" b="0" i="1" u="none" strike="noStrike" cap="none" normalizeH="0" baseline="0" dirty="0" err="1" smtClean="0">
                <a:ln>
                  <a:noFill/>
                </a:ln>
                <a:solidFill>
                  <a:srgbClr val="0000FF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Feigin</a:t>
            </a:r>
            <a:r>
              <a:rPr kumimoji="0" lang="sk-SK" sz="1000" b="0" i="1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VL </a:t>
            </a:r>
            <a:r>
              <a:rPr kumimoji="0" lang="sk-SK" sz="1000" b="0" i="1" u="none" strike="noStrike" cap="none" normalizeH="0" baseline="0" dirty="0" err="1" smtClean="0">
                <a:ln>
                  <a:noFill/>
                </a:ln>
                <a:solidFill>
                  <a:srgbClr val="0000FF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et</a:t>
            </a:r>
            <a:r>
              <a:rPr kumimoji="0" lang="sk-SK" sz="1000" b="0" i="1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al.,  </a:t>
            </a:r>
            <a:r>
              <a:rPr kumimoji="0" lang="sk-SK" sz="1000" b="0" i="1" u="none" strike="noStrike" cap="none" normalizeH="0" baseline="0" dirty="0" err="1" smtClean="0">
                <a:ln>
                  <a:noFill/>
                </a:ln>
                <a:solidFill>
                  <a:srgbClr val="0000FF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Lancet</a:t>
            </a:r>
            <a:r>
              <a:rPr kumimoji="0" lang="sk-SK" sz="1000" b="0" i="1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sk-SK" sz="1000" b="0" i="1" u="none" strike="noStrike" cap="none" normalizeH="0" baseline="0" dirty="0" err="1" smtClean="0">
                <a:ln>
                  <a:noFill/>
                </a:ln>
                <a:solidFill>
                  <a:srgbClr val="0000FF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Neurol</a:t>
            </a:r>
            <a:r>
              <a:rPr kumimoji="0" lang="sk-SK" sz="1000" b="0" i="1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2009;8:355-369.</a:t>
            </a:r>
            <a:endParaRPr kumimoji="0" lang="sk-SK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443089" y="195263"/>
            <a:ext cx="8229600" cy="1371600"/>
          </a:xfrm>
        </p:spPr>
        <p:txBody>
          <a:bodyPr/>
          <a:lstStyle/>
          <a:p>
            <a:pPr eaLnBrk="1" hangingPunct="1"/>
            <a:r>
              <a:rPr lang="sk-SK" sz="4000" smtClean="0">
                <a:solidFill>
                  <a:schemeClr val="bg2"/>
                </a:solidFill>
              </a:rPr>
              <a:t>Ateroskleróza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69901" y="1638300"/>
            <a:ext cx="4089400" cy="1801586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400" dirty="0" err="1" smtClean="0"/>
              <a:t>Riziko</a:t>
            </a:r>
            <a:r>
              <a:rPr lang="en-US" sz="2400" dirty="0" smtClean="0"/>
              <a:t> </a:t>
            </a:r>
            <a:r>
              <a:rPr lang="en-US" sz="2400" dirty="0" err="1" smtClean="0"/>
              <a:t>tromb</a:t>
            </a:r>
            <a:r>
              <a:rPr lang="sk-SK" sz="2400" dirty="0" err="1" smtClean="0"/>
              <a:t>ózy</a:t>
            </a:r>
            <a:r>
              <a:rPr lang="sk-SK" sz="2400" dirty="0" smtClean="0"/>
              <a:t>, následnej </a:t>
            </a:r>
            <a:r>
              <a:rPr lang="sk-SK" sz="2400" dirty="0" err="1" smtClean="0"/>
              <a:t>tromboembólie</a:t>
            </a:r>
            <a:r>
              <a:rPr lang="sk-SK" sz="2400" dirty="0" smtClean="0"/>
              <a:t> a </a:t>
            </a:r>
            <a:r>
              <a:rPr lang="sk-SK" sz="2400" dirty="0" err="1" smtClean="0"/>
              <a:t>iCMP</a:t>
            </a:r>
            <a:r>
              <a:rPr lang="sk-SK" sz="2400" dirty="0" smtClean="0"/>
              <a:t> je viac závislé od stability plátu ako od rozsahu </a:t>
            </a:r>
            <a:r>
              <a:rPr lang="sk-SK" sz="2400" dirty="0" err="1" smtClean="0"/>
              <a:t>stenózy</a:t>
            </a:r>
            <a:endParaRPr lang="sk-SK" sz="2400" dirty="0" smtClean="0"/>
          </a:p>
          <a:p>
            <a:pPr eaLnBrk="1" hangingPunct="1">
              <a:lnSpc>
                <a:spcPct val="90000"/>
              </a:lnSpc>
            </a:pPr>
            <a:endParaRPr lang="sk-SK" sz="2400" dirty="0" smtClean="0"/>
          </a:p>
          <a:p>
            <a:pPr eaLnBrk="1" hangingPunct="1">
              <a:lnSpc>
                <a:spcPct val="90000"/>
              </a:lnSpc>
            </a:pPr>
            <a:endParaRPr lang="sk-SK" sz="2400" dirty="0" smtClean="0"/>
          </a:p>
        </p:txBody>
      </p:sp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24500" y="3908425"/>
            <a:ext cx="2871611" cy="2189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5"/>
          <p:cNvGrpSpPr>
            <a:grpSpLocks noChangeAspect="1"/>
          </p:cNvGrpSpPr>
          <p:nvPr/>
        </p:nvGrpSpPr>
        <p:grpSpPr bwMode="auto">
          <a:xfrm>
            <a:off x="5547078" y="1509713"/>
            <a:ext cx="2794000" cy="2082800"/>
            <a:chOff x="3494" y="1079"/>
            <a:chExt cx="1760" cy="1312"/>
          </a:xfrm>
        </p:grpSpPr>
        <p:sp>
          <p:nvSpPr>
            <p:cNvPr id="9223" name="AutoShape 6"/>
            <p:cNvSpPr>
              <a:spLocks noChangeAspect="1" noChangeArrowheads="1" noTextEdit="1"/>
            </p:cNvSpPr>
            <p:nvPr/>
          </p:nvSpPr>
          <p:spPr bwMode="auto">
            <a:xfrm>
              <a:off x="3494" y="1079"/>
              <a:ext cx="1760" cy="13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sk-SK"/>
            </a:p>
          </p:txBody>
        </p:sp>
        <p:pic>
          <p:nvPicPr>
            <p:cNvPr id="9224" name="Picture 7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494" y="1079"/>
              <a:ext cx="1766" cy="13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9222" name="Rectangle 8"/>
          <p:cNvSpPr>
            <a:spLocks noChangeArrowheads="1"/>
          </p:cNvSpPr>
          <p:nvPr/>
        </p:nvSpPr>
        <p:spPr bwMode="auto">
          <a:xfrm>
            <a:off x="6516216" y="6525344"/>
            <a:ext cx="236475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sk-SK" sz="1000" i="1" dirty="0" err="1">
                <a:solidFill>
                  <a:srgbClr val="0000FF"/>
                </a:solidFill>
              </a:rPr>
              <a:t>Spagnoli</a:t>
            </a:r>
            <a:r>
              <a:rPr lang="sk-SK" sz="1000" i="1" dirty="0">
                <a:solidFill>
                  <a:srgbClr val="0000FF"/>
                </a:solidFill>
              </a:rPr>
              <a:t> L.G. </a:t>
            </a:r>
            <a:r>
              <a:rPr lang="sk-SK" sz="1000" i="1" dirty="0" err="1">
                <a:solidFill>
                  <a:srgbClr val="0000FF"/>
                </a:solidFill>
              </a:rPr>
              <a:t>et</a:t>
            </a:r>
            <a:r>
              <a:rPr lang="sk-SK" sz="1000" i="1" dirty="0">
                <a:solidFill>
                  <a:srgbClr val="0000FF"/>
                </a:solidFill>
              </a:rPr>
              <a:t> al.: J </a:t>
            </a:r>
            <a:r>
              <a:rPr lang="sk-SK" sz="1000" i="1" dirty="0" err="1">
                <a:solidFill>
                  <a:srgbClr val="0000FF"/>
                </a:solidFill>
              </a:rPr>
              <a:t>Nucl</a:t>
            </a:r>
            <a:r>
              <a:rPr lang="sk-SK" sz="1000" i="1" dirty="0">
                <a:solidFill>
                  <a:srgbClr val="0000FF"/>
                </a:solidFill>
              </a:rPr>
              <a:t> Med, 2007</a:t>
            </a:r>
            <a:r>
              <a:rPr lang="sk-SK" sz="1000" i="1" dirty="0">
                <a:solidFill>
                  <a:srgbClr val="0000FF"/>
                </a:solidFill>
                <a:latin typeface="Arial" charset="0"/>
              </a:rPr>
              <a:t> </a:t>
            </a: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60765" y="3539444"/>
            <a:ext cx="3180644" cy="278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k-SK" sz="3600" dirty="0" smtClean="0">
                <a:solidFill>
                  <a:schemeClr val="accent1">
                    <a:lumMod val="50000"/>
                  </a:schemeClr>
                </a:solidFill>
              </a:rPr>
              <a:t>Cievne mozgové príhody (CMP)</a:t>
            </a:r>
            <a:endParaRPr lang="sk-SK" sz="3600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sz="2400" dirty="0" smtClean="0"/>
              <a:t>Pri celosvetovom porovnaní počtu DALY (</a:t>
            </a:r>
            <a:r>
              <a:rPr lang="sk-SK" sz="2400" dirty="0" err="1" smtClean="0">
                <a:solidFill>
                  <a:srgbClr val="FF0000"/>
                </a:solidFill>
              </a:rPr>
              <a:t>Disability-Adjusted</a:t>
            </a:r>
            <a:r>
              <a:rPr lang="sk-SK" sz="2400" dirty="0" smtClean="0">
                <a:solidFill>
                  <a:srgbClr val="FF0000"/>
                </a:solidFill>
              </a:rPr>
              <a:t> </a:t>
            </a:r>
            <a:r>
              <a:rPr lang="sk-SK" sz="2400" dirty="0" err="1" smtClean="0">
                <a:solidFill>
                  <a:srgbClr val="FF0000"/>
                </a:solidFill>
              </a:rPr>
              <a:t>Life</a:t>
            </a:r>
            <a:r>
              <a:rPr lang="sk-SK" sz="2400" dirty="0" smtClean="0">
                <a:solidFill>
                  <a:srgbClr val="FF0000"/>
                </a:solidFill>
              </a:rPr>
              <a:t> </a:t>
            </a:r>
            <a:r>
              <a:rPr lang="sk-SK" sz="2400" dirty="0" err="1" smtClean="0">
                <a:solidFill>
                  <a:srgbClr val="FF0000"/>
                </a:solidFill>
              </a:rPr>
              <a:t>Years</a:t>
            </a:r>
            <a:r>
              <a:rPr lang="sk-SK" sz="2400" dirty="0" smtClean="0"/>
              <a:t>) a úmrtí na CMP v porovnaní s inými ochoreniami v roku 1990 a 2013 došlo k nárastu v obidvoch ukazovateľoch</a:t>
            </a:r>
          </a:p>
          <a:p>
            <a:r>
              <a:rPr lang="sk-SK" sz="2400" dirty="0" smtClean="0"/>
              <a:t>z 3,54% na 4,62% </a:t>
            </a:r>
          </a:p>
          <a:p>
            <a:r>
              <a:rPr lang="sk-SK" sz="2400" dirty="0" smtClean="0"/>
              <a:t>z 9,66% na 11,75%, </a:t>
            </a:r>
          </a:p>
          <a:p>
            <a:r>
              <a:rPr lang="sk-SK" sz="2400" dirty="0" smtClean="0"/>
              <a:t>výraznejšie sa na tom podieľali ekonomicky menej rozvinuté krajiny</a:t>
            </a:r>
            <a:endParaRPr lang="sk-SK" sz="2400" dirty="0"/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2843808" y="6453336"/>
            <a:ext cx="5976664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k-SK" sz="1000" b="0" i="1" u="none" strike="noStrike" cap="none" normalizeH="0" baseline="0" dirty="0" err="1" smtClean="0">
                <a:ln>
                  <a:noFill/>
                </a:ln>
                <a:solidFill>
                  <a:srgbClr val="0000FF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Feigin</a:t>
            </a:r>
            <a:r>
              <a:rPr kumimoji="0" lang="sk-SK" sz="1000" b="0" i="1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VL </a:t>
            </a:r>
            <a:r>
              <a:rPr kumimoji="0" lang="sk-SK" sz="1000" b="0" i="1" u="none" strike="noStrike" cap="none" normalizeH="0" baseline="0" dirty="0" err="1" smtClean="0">
                <a:ln>
                  <a:noFill/>
                </a:ln>
                <a:solidFill>
                  <a:srgbClr val="0000FF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et</a:t>
            </a:r>
            <a:r>
              <a:rPr kumimoji="0" lang="sk-SK" sz="1000" b="0" i="1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al.  </a:t>
            </a:r>
            <a:r>
              <a:rPr kumimoji="0" lang="sk-SK" sz="1000" b="0" i="1" u="none" strike="noStrike" cap="none" normalizeH="0" baseline="0" dirty="0" err="1" smtClean="0">
                <a:ln>
                  <a:noFill/>
                </a:ln>
                <a:solidFill>
                  <a:srgbClr val="0000FF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Neuroepidemiology</a:t>
            </a:r>
            <a:r>
              <a:rPr kumimoji="0" lang="sk-SK" sz="1000" b="0" i="1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2015;45:161</a:t>
            </a:r>
            <a:r>
              <a:rPr kumimoji="0" lang="sk-SK" sz="1000" b="0" i="1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Calibri"/>
                <a:ea typeface="Times New Roman" pitchFamily="18" charset="0"/>
                <a:cs typeface="Arial" pitchFamily="34" charset="0"/>
              </a:rPr>
              <a:t>–</a:t>
            </a:r>
            <a:r>
              <a:rPr kumimoji="0" lang="sk-SK" sz="1000" b="0" i="1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176; </a:t>
            </a:r>
            <a:r>
              <a:rPr kumimoji="0" lang="sk-SK" sz="1000" b="0" i="1" u="none" strike="noStrike" cap="none" normalizeH="0" baseline="0" dirty="0" err="1" smtClean="0">
                <a:ln>
                  <a:noFill/>
                </a:ln>
                <a:solidFill>
                  <a:srgbClr val="0000FF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Feigin</a:t>
            </a:r>
            <a:r>
              <a:rPr kumimoji="0" lang="sk-SK" sz="1000" b="0" i="1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VL </a:t>
            </a:r>
            <a:r>
              <a:rPr kumimoji="0" lang="sk-SK" sz="1000" b="0" i="1" u="none" strike="noStrike" cap="none" normalizeH="0" baseline="0" dirty="0" err="1" smtClean="0">
                <a:ln>
                  <a:noFill/>
                </a:ln>
                <a:solidFill>
                  <a:srgbClr val="0000FF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et</a:t>
            </a:r>
            <a:r>
              <a:rPr kumimoji="0" lang="sk-SK" sz="1000" b="0" i="1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al.,  </a:t>
            </a:r>
            <a:r>
              <a:rPr kumimoji="0" lang="sk-SK" sz="1000" b="0" i="1" u="none" strike="noStrike" cap="none" normalizeH="0" baseline="0" dirty="0" err="1" smtClean="0">
                <a:ln>
                  <a:noFill/>
                </a:ln>
                <a:solidFill>
                  <a:srgbClr val="0000FF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Lancet</a:t>
            </a:r>
            <a:r>
              <a:rPr kumimoji="0" lang="sk-SK" sz="1000" b="0" i="1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sk-SK" sz="1000" b="0" i="1" u="none" strike="noStrike" cap="none" normalizeH="0" baseline="0" dirty="0" err="1" smtClean="0">
                <a:ln>
                  <a:noFill/>
                </a:ln>
                <a:solidFill>
                  <a:srgbClr val="0000FF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Neurol</a:t>
            </a:r>
            <a:r>
              <a:rPr kumimoji="0" lang="sk-SK" sz="1000" b="0" i="1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2009;8:355-369.</a:t>
            </a:r>
            <a:endParaRPr kumimoji="0" lang="sk-SK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399345" y="495300"/>
            <a:ext cx="8033455" cy="1123950"/>
          </a:xfrm>
        </p:spPr>
        <p:txBody>
          <a:bodyPr/>
          <a:lstStyle/>
          <a:p>
            <a:pPr eaLnBrk="1" hangingPunct="1"/>
            <a:r>
              <a:rPr lang="sk-SK" sz="2800" dirty="0" smtClean="0">
                <a:solidFill>
                  <a:schemeClr val="bg2"/>
                </a:solidFill>
              </a:rPr>
              <a:t>Pacienti po CMP/TIA     2011 EFNS </a:t>
            </a:r>
            <a:r>
              <a:rPr lang="sk-SK" sz="2800" dirty="0" err="1" smtClean="0">
                <a:solidFill>
                  <a:schemeClr val="bg2"/>
                </a:solidFill>
              </a:rPr>
              <a:t>guidelines</a:t>
            </a:r>
            <a:endParaRPr lang="sk-SK" sz="2800" dirty="0" smtClean="0">
              <a:solidFill>
                <a:schemeClr val="bg2"/>
              </a:solidFill>
            </a:endParaRPr>
          </a:p>
        </p:txBody>
      </p:sp>
      <p:pic>
        <p:nvPicPr>
          <p:cNvPr id="28675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/>
          <a:srcRect l="54379" t="14941" r="8005" b="3894"/>
          <a:stretch>
            <a:fillRect/>
          </a:stretch>
        </p:blipFill>
        <p:spPr>
          <a:xfrm>
            <a:off x="746478" y="1557338"/>
            <a:ext cx="4041422" cy="5040312"/>
          </a:xfrm>
        </p:spPr>
      </p:pic>
      <p:sp>
        <p:nvSpPr>
          <p:cNvPr id="28676" name="AutoShape 4"/>
          <p:cNvSpPr>
            <a:spLocks noChangeArrowheads="1"/>
          </p:cNvSpPr>
          <p:nvPr/>
        </p:nvSpPr>
        <p:spPr bwMode="auto">
          <a:xfrm>
            <a:off x="5363634" y="2006601"/>
            <a:ext cx="3169356" cy="2574925"/>
          </a:xfrm>
          <a:prstGeom prst="wedgeRectCallout">
            <a:avLst>
              <a:gd name="adj1" fmla="val -65759"/>
              <a:gd name="adj2" fmla="val 73551"/>
            </a:avLst>
          </a:prstGeom>
          <a:solidFill>
            <a:schemeClr val="bg1"/>
          </a:solidFill>
          <a:ln w="12700">
            <a:solidFill>
              <a:schemeClr val="tx2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endParaRPr lang="sk-SK" sz="2000" b="0" i="0">
              <a:latin typeface="Verdana" pitchFamily="34" charset="0"/>
            </a:endParaRPr>
          </a:p>
        </p:txBody>
      </p:sp>
      <p:sp>
        <p:nvSpPr>
          <p:cNvPr id="28677" name="Text Box 5"/>
          <p:cNvSpPr txBox="1">
            <a:spLocks noChangeArrowheads="1"/>
          </p:cNvSpPr>
          <p:nvPr/>
        </p:nvSpPr>
        <p:spPr bwMode="auto">
          <a:xfrm>
            <a:off x="5374923" y="2147888"/>
            <a:ext cx="3145366" cy="203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sk-SK" b="0" i="0">
                <a:latin typeface="Verdana" pitchFamily="34" charset="0"/>
              </a:rPr>
              <a:t>Statínová liečba </a:t>
            </a:r>
          </a:p>
          <a:p>
            <a:pPr algn="ctr"/>
            <a:r>
              <a:rPr lang="sk-SK" b="0" i="0">
                <a:latin typeface="Verdana" pitchFamily="34" charset="0"/>
              </a:rPr>
              <a:t>sa odporúča</a:t>
            </a:r>
          </a:p>
          <a:p>
            <a:pPr algn="ctr"/>
            <a:r>
              <a:rPr lang="sk-SK" b="0" i="0">
                <a:latin typeface="Verdana" pitchFamily="34" charset="0"/>
              </a:rPr>
              <a:t>u pacientov po </a:t>
            </a:r>
          </a:p>
          <a:p>
            <a:pPr algn="ctr"/>
            <a:r>
              <a:rPr lang="sk-SK" b="0" i="0">
                <a:latin typeface="Verdana" pitchFamily="34" charset="0"/>
              </a:rPr>
              <a:t>nekardioembolickej </a:t>
            </a:r>
          </a:p>
          <a:p>
            <a:pPr algn="ctr"/>
            <a:r>
              <a:rPr lang="sk-SK" b="0" i="0">
                <a:latin typeface="Verdana" pitchFamily="34" charset="0"/>
              </a:rPr>
              <a:t> mozgovej príhode</a:t>
            </a:r>
          </a:p>
          <a:p>
            <a:pPr algn="ctr"/>
            <a:r>
              <a:rPr lang="sk-SK" b="0" i="0">
                <a:solidFill>
                  <a:srgbClr val="FF0000"/>
                </a:solidFill>
                <a:latin typeface="Verdana" pitchFamily="34" charset="0"/>
              </a:rPr>
              <a:t>Trieda IA</a:t>
            </a:r>
          </a:p>
          <a:p>
            <a:pPr algn="ctr"/>
            <a:endParaRPr lang="sk-SK" b="0" i="0">
              <a:latin typeface="Verdana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476375" y="1052513"/>
            <a:ext cx="6324600" cy="4792662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101"/>
          <p:cNvSpPr>
            <a:spLocks noGrp="1" noChangeArrowheads="1"/>
          </p:cNvSpPr>
          <p:nvPr>
            <p:ph type="title" idx="4294967295"/>
          </p:nvPr>
        </p:nvSpPr>
        <p:spPr>
          <a:xfrm>
            <a:off x="250825" y="549275"/>
            <a:ext cx="8893175" cy="889000"/>
          </a:xfrm>
        </p:spPr>
        <p:txBody>
          <a:bodyPr lIns="0" anchor="b"/>
          <a:lstStyle/>
          <a:p>
            <a:pPr algn="ctr" eaLnBrk="1" hangingPunct="1">
              <a:buClr>
                <a:srgbClr val="00498B"/>
              </a:buClr>
              <a:buFont typeface="ＭＳ Ｐゴシック" pitchFamily="34" charset="-128"/>
              <a:buNone/>
            </a:pPr>
            <a:r>
              <a:rPr lang="sk-SK" altLang="sk-SK" sz="2400" dirty="0" smtClean="0">
                <a:solidFill>
                  <a:schemeClr val="accent1">
                    <a:lumMod val="50000"/>
                  </a:schemeClr>
                </a:solidFill>
              </a:rPr>
              <a:t>FP 5-násobne zvyšuje riziko </a:t>
            </a:r>
            <a:r>
              <a:rPr lang="sk-SK" altLang="sk-SK" sz="2400" dirty="0" err="1" smtClean="0">
                <a:solidFill>
                  <a:schemeClr val="accent1">
                    <a:lumMod val="50000"/>
                  </a:schemeClr>
                </a:solidFill>
              </a:rPr>
              <a:t>iCMP</a:t>
            </a:r>
            <a:r>
              <a:rPr lang="sk-SK" altLang="sk-SK" sz="2400" dirty="0" smtClean="0">
                <a:solidFill>
                  <a:schemeClr val="accent1">
                    <a:lumMod val="50000"/>
                  </a:schemeClr>
                </a:solidFill>
              </a:rPr>
              <a:t/>
            </a:r>
            <a:br>
              <a:rPr lang="sk-SK" altLang="sk-SK" sz="2400" dirty="0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en-US" altLang="sk-SK" sz="2400" dirty="0" smtClean="0">
                <a:solidFill>
                  <a:schemeClr val="accent1">
                    <a:lumMod val="50000"/>
                  </a:schemeClr>
                </a:solidFill>
              </a:rPr>
              <a:t>FP </a:t>
            </a:r>
            <a:r>
              <a:rPr lang="sk-SK" altLang="sk-SK" sz="2400" dirty="0" smtClean="0">
                <a:solidFill>
                  <a:schemeClr val="accent1">
                    <a:lumMod val="50000"/>
                  </a:schemeClr>
                </a:solidFill>
              </a:rPr>
              <a:t>zvyšuje riziko </a:t>
            </a:r>
            <a:r>
              <a:rPr lang="sk-SK" altLang="sk-SK" sz="2400" dirty="0" err="1" smtClean="0">
                <a:solidFill>
                  <a:schemeClr val="accent1">
                    <a:lumMod val="50000"/>
                  </a:schemeClr>
                </a:solidFill>
              </a:rPr>
              <a:t>rekurentnej</a:t>
            </a:r>
            <a:r>
              <a:rPr lang="sk-SK" altLang="sk-SK" sz="2400" dirty="0" smtClean="0">
                <a:solidFill>
                  <a:schemeClr val="accent1">
                    <a:lumMod val="50000"/>
                  </a:schemeClr>
                </a:solidFill>
              </a:rPr>
              <a:t> mozgovej príhody</a:t>
            </a:r>
            <a:endParaRPr lang="en-US" altLang="sk-SK" sz="2400" dirty="0" smtClean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099" name="Text Placeholder 51"/>
          <p:cNvSpPr>
            <a:spLocks noGrp="1"/>
          </p:cNvSpPr>
          <p:nvPr>
            <p:ph type="body" sz="quarter" idx="4294967295"/>
          </p:nvPr>
        </p:nvSpPr>
        <p:spPr>
          <a:xfrm>
            <a:off x="5580063" y="6453188"/>
            <a:ext cx="3241675" cy="260350"/>
          </a:xfrm>
        </p:spPr>
        <p:txBody>
          <a:bodyPr lIns="0" anchor="b"/>
          <a:lstStyle/>
          <a:p>
            <a:pPr marL="0" indent="0" eaLnBrk="1" hangingPunct="1">
              <a:buClr>
                <a:srgbClr val="00498B"/>
              </a:buClr>
              <a:buFont typeface="Wingdings" pitchFamily="2" charset="2"/>
              <a:buNone/>
            </a:pPr>
            <a:r>
              <a:rPr lang="en-US" altLang="sk-SK" sz="1200" i="1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Marini C et al. Stroke 2005;36:1115–9</a:t>
            </a:r>
          </a:p>
        </p:txBody>
      </p:sp>
      <p:grpSp>
        <p:nvGrpSpPr>
          <p:cNvPr id="2" name="Group 51"/>
          <p:cNvGrpSpPr>
            <a:grpSpLocks/>
          </p:cNvGrpSpPr>
          <p:nvPr/>
        </p:nvGrpSpPr>
        <p:grpSpPr bwMode="auto">
          <a:xfrm>
            <a:off x="468313" y="1665288"/>
            <a:ext cx="8042275" cy="4703762"/>
            <a:chOff x="330" y="864"/>
            <a:chExt cx="5066" cy="2963"/>
          </a:xfrm>
        </p:grpSpPr>
        <p:grpSp>
          <p:nvGrpSpPr>
            <p:cNvPr id="3" name="Group 2"/>
            <p:cNvGrpSpPr>
              <a:grpSpLocks/>
            </p:cNvGrpSpPr>
            <p:nvPr/>
          </p:nvGrpSpPr>
          <p:grpSpPr bwMode="auto">
            <a:xfrm>
              <a:off x="826" y="2288"/>
              <a:ext cx="3350" cy="1119"/>
              <a:chOff x="826" y="2288"/>
              <a:chExt cx="3350" cy="1119"/>
            </a:xfrm>
          </p:grpSpPr>
          <p:sp>
            <p:nvSpPr>
              <p:cNvPr id="4142" name="Freeform 3"/>
              <p:cNvSpPr>
                <a:spLocks/>
              </p:cNvSpPr>
              <p:nvPr/>
            </p:nvSpPr>
            <p:spPr bwMode="auto">
              <a:xfrm>
                <a:off x="826" y="2933"/>
                <a:ext cx="820" cy="474"/>
              </a:xfrm>
              <a:custGeom>
                <a:avLst/>
                <a:gdLst>
                  <a:gd name="T0" fmla="*/ 0 w 1245"/>
                  <a:gd name="T1" fmla="*/ 1 h 688"/>
                  <a:gd name="T2" fmla="*/ 1 w 1245"/>
                  <a:gd name="T3" fmla="*/ 1 h 688"/>
                  <a:gd name="T4" fmla="*/ 1 w 1245"/>
                  <a:gd name="T5" fmla="*/ 1 h 688"/>
                  <a:gd name="T6" fmla="*/ 1 w 1245"/>
                  <a:gd name="T7" fmla="*/ 1 h 688"/>
                  <a:gd name="T8" fmla="*/ 1 w 1245"/>
                  <a:gd name="T9" fmla="*/ 1 h 688"/>
                  <a:gd name="T10" fmla="*/ 1 w 1245"/>
                  <a:gd name="T11" fmla="*/ 1 h 688"/>
                  <a:gd name="T12" fmla="*/ 1 w 1245"/>
                  <a:gd name="T13" fmla="*/ 1 h 688"/>
                  <a:gd name="T14" fmla="*/ 1 w 1245"/>
                  <a:gd name="T15" fmla="*/ 1 h 688"/>
                  <a:gd name="T16" fmla="*/ 1 w 1245"/>
                  <a:gd name="T17" fmla="*/ 1 h 688"/>
                  <a:gd name="T18" fmla="*/ 1 w 1245"/>
                  <a:gd name="T19" fmla="*/ 1 h 688"/>
                  <a:gd name="T20" fmla="*/ 1 w 1245"/>
                  <a:gd name="T21" fmla="*/ 1 h 688"/>
                  <a:gd name="T22" fmla="*/ 1 w 1245"/>
                  <a:gd name="T23" fmla="*/ 1 h 688"/>
                  <a:gd name="T24" fmla="*/ 1 w 1245"/>
                  <a:gd name="T25" fmla="*/ 1 h 688"/>
                  <a:gd name="T26" fmla="*/ 1 w 1245"/>
                  <a:gd name="T27" fmla="*/ 1 h 688"/>
                  <a:gd name="T28" fmla="*/ 1 w 1245"/>
                  <a:gd name="T29" fmla="*/ 1 h 688"/>
                  <a:gd name="T30" fmla="*/ 1 w 1245"/>
                  <a:gd name="T31" fmla="*/ 1 h 688"/>
                  <a:gd name="T32" fmla="*/ 1 w 1245"/>
                  <a:gd name="T33" fmla="*/ 1 h 688"/>
                  <a:gd name="T34" fmla="*/ 1 w 1245"/>
                  <a:gd name="T35" fmla="*/ 1 h 688"/>
                  <a:gd name="T36" fmla="*/ 1 w 1245"/>
                  <a:gd name="T37" fmla="*/ 1 h 688"/>
                  <a:gd name="T38" fmla="*/ 1 w 1245"/>
                  <a:gd name="T39" fmla="*/ 1 h 688"/>
                  <a:gd name="T40" fmla="*/ 1 w 1245"/>
                  <a:gd name="T41" fmla="*/ 1 h 688"/>
                  <a:gd name="T42" fmla="*/ 1 w 1245"/>
                  <a:gd name="T43" fmla="*/ 1 h 688"/>
                  <a:gd name="T44" fmla="*/ 1 w 1245"/>
                  <a:gd name="T45" fmla="*/ 1 h 688"/>
                  <a:gd name="T46" fmla="*/ 1 w 1245"/>
                  <a:gd name="T47" fmla="*/ 1 h 688"/>
                  <a:gd name="T48" fmla="*/ 1 w 1245"/>
                  <a:gd name="T49" fmla="*/ 1 h 688"/>
                  <a:gd name="T50" fmla="*/ 1 w 1245"/>
                  <a:gd name="T51" fmla="*/ 1 h 688"/>
                  <a:gd name="T52" fmla="*/ 1 w 1245"/>
                  <a:gd name="T53" fmla="*/ 1 h 688"/>
                  <a:gd name="T54" fmla="*/ 1 w 1245"/>
                  <a:gd name="T55" fmla="*/ 1 h 688"/>
                  <a:gd name="T56" fmla="*/ 1 w 1245"/>
                  <a:gd name="T57" fmla="*/ 1 h 688"/>
                  <a:gd name="T58" fmla="*/ 1 w 1245"/>
                  <a:gd name="T59" fmla="*/ 1 h 688"/>
                  <a:gd name="T60" fmla="*/ 1 w 1245"/>
                  <a:gd name="T61" fmla="*/ 1 h 688"/>
                  <a:gd name="T62" fmla="*/ 1 w 1245"/>
                  <a:gd name="T63" fmla="*/ 1 h 688"/>
                  <a:gd name="T64" fmla="*/ 1 w 1245"/>
                  <a:gd name="T65" fmla="*/ 1 h 688"/>
                  <a:gd name="T66" fmla="*/ 1 w 1245"/>
                  <a:gd name="T67" fmla="*/ 1 h 688"/>
                  <a:gd name="T68" fmla="*/ 1 w 1245"/>
                  <a:gd name="T69" fmla="*/ 1 h 688"/>
                  <a:gd name="T70" fmla="*/ 1 w 1245"/>
                  <a:gd name="T71" fmla="*/ 1 h 688"/>
                  <a:gd name="T72" fmla="*/ 1 w 1245"/>
                  <a:gd name="T73" fmla="*/ 1 h 688"/>
                  <a:gd name="T74" fmla="*/ 1 w 1245"/>
                  <a:gd name="T75" fmla="*/ 1 h 688"/>
                  <a:gd name="T76" fmla="*/ 1 w 1245"/>
                  <a:gd name="T77" fmla="*/ 1 h 688"/>
                  <a:gd name="T78" fmla="*/ 1 w 1245"/>
                  <a:gd name="T79" fmla="*/ 1 h 688"/>
                  <a:gd name="T80" fmla="*/ 1 w 1245"/>
                  <a:gd name="T81" fmla="*/ 0 h 688"/>
                  <a:gd name="T82" fmla="*/ 1 w 1245"/>
                  <a:gd name="T83" fmla="*/ 0 h 688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1245"/>
                  <a:gd name="T127" fmla="*/ 0 h 688"/>
                  <a:gd name="T128" fmla="*/ 1245 w 1245"/>
                  <a:gd name="T129" fmla="*/ 688 h 688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1245" h="688">
                    <a:moveTo>
                      <a:pt x="0" y="688"/>
                    </a:moveTo>
                    <a:lnTo>
                      <a:pt x="63" y="688"/>
                    </a:lnTo>
                    <a:lnTo>
                      <a:pt x="75" y="664"/>
                    </a:lnTo>
                    <a:lnTo>
                      <a:pt x="103" y="664"/>
                    </a:lnTo>
                    <a:lnTo>
                      <a:pt x="103" y="628"/>
                    </a:lnTo>
                    <a:lnTo>
                      <a:pt x="121" y="589"/>
                    </a:lnTo>
                    <a:lnTo>
                      <a:pt x="157" y="562"/>
                    </a:lnTo>
                    <a:lnTo>
                      <a:pt x="195" y="544"/>
                    </a:lnTo>
                    <a:lnTo>
                      <a:pt x="198" y="523"/>
                    </a:lnTo>
                    <a:lnTo>
                      <a:pt x="217" y="490"/>
                    </a:lnTo>
                    <a:lnTo>
                      <a:pt x="235" y="478"/>
                    </a:lnTo>
                    <a:lnTo>
                      <a:pt x="288" y="478"/>
                    </a:lnTo>
                    <a:lnTo>
                      <a:pt x="312" y="469"/>
                    </a:lnTo>
                    <a:lnTo>
                      <a:pt x="348" y="427"/>
                    </a:lnTo>
                    <a:lnTo>
                      <a:pt x="373" y="399"/>
                    </a:lnTo>
                    <a:lnTo>
                      <a:pt x="414" y="376"/>
                    </a:lnTo>
                    <a:lnTo>
                      <a:pt x="442" y="376"/>
                    </a:lnTo>
                    <a:lnTo>
                      <a:pt x="487" y="307"/>
                    </a:lnTo>
                    <a:lnTo>
                      <a:pt x="514" y="271"/>
                    </a:lnTo>
                    <a:lnTo>
                      <a:pt x="577" y="247"/>
                    </a:lnTo>
                    <a:lnTo>
                      <a:pt x="607" y="232"/>
                    </a:lnTo>
                    <a:lnTo>
                      <a:pt x="652" y="234"/>
                    </a:lnTo>
                    <a:lnTo>
                      <a:pt x="673" y="211"/>
                    </a:lnTo>
                    <a:lnTo>
                      <a:pt x="753" y="211"/>
                    </a:lnTo>
                    <a:lnTo>
                      <a:pt x="769" y="201"/>
                    </a:lnTo>
                    <a:lnTo>
                      <a:pt x="789" y="199"/>
                    </a:lnTo>
                    <a:lnTo>
                      <a:pt x="799" y="166"/>
                    </a:lnTo>
                    <a:lnTo>
                      <a:pt x="837" y="166"/>
                    </a:lnTo>
                    <a:lnTo>
                      <a:pt x="861" y="150"/>
                    </a:lnTo>
                    <a:lnTo>
                      <a:pt x="861" y="136"/>
                    </a:lnTo>
                    <a:lnTo>
                      <a:pt x="876" y="117"/>
                    </a:lnTo>
                    <a:lnTo>
                      <a:pt x="924" y="117"/>
                    </a:lnTo>
                    <a:lnTo>
                      <a:pt x="937" y="82"/>
                    </a:lnTo>
                    <a:lnTo>
                      <a:pt x="987" y="82"/>
                    </a:lnTo>
                    <a:lnTo>
                      <a:pt x="1005" y="73"/>
                    </a:lnTo>
                    <a:lnTo>
                      <a:pt x="1065" y="73"/>
                    </a:lnTo>
                    <a:lnTo>
                      <a:pt x="1080" y="60"/>
                    </a:lnTo>
                    <a:lnTo>
                      <a:pt x="1107" y="52"/>
                    </a:lnTo>
                    <a:lnTo>
                      <a:pt x="1119" y="39"/>
                    </a:lnTo>
                    <a:lnTo>
                      <a:pt x="1183" y="39"/>
                    </a:lnTo>
                    <a:lnTo>
                      <a:pt x="1216" y="0"/>
                    </a:lnTo>
                    <a:lnTo>
                      <a:pt x="1245" y="0"/>
                    </a:lnTo>
                  </a:path>
                </a:pathLst>
              </a:custGeom>
              <a:noFill/>
              <a:ln w="25400">
                <a:solidFill>
                  <a:schemeClr val="hlink"/>
                </a:solidFill>
                <a:round/>
                <a:headEnd/>
                <a:tailEnd/>
              </a:ln>
            </p:spPr>
            <p:txBody>
              <a:bodyPr lIns="91414" tIns="45708" rIns="91414" bIns="45708" anchor="ctr"/>
              <a:lstStyle/>
              <a:p>
                <a:endParaRPr lang="sk-SK"/>
              </a:p>
            </p:txBody>
          </p:sp>
          <p:sp>
            <p:nvSpPr>
              <p:cNvPr id="4143" name="Freeform 4"/>
              <p:cNvSpPr>
                <a:spLocks/>
              </p:cNvSpPr>
              <p:nvPr/>
            </p:nvSpPr>
            <p:spPr bwMode="auto">
              <a:xfrm>
                <a:off x="1631" y="2648"/>
                <a:ext cx="884" cy="285"/>
              </a:xfrm>
              <a:custGeom>
                <a:avLst/>
                <a:gdLst>
                  <a:gd name="T0" fmla="*/ 0 w 1342"/>
                  <a:gd name="T1" fmla="*/ 1 h 414"/>
                  <a:gd name="T2" fmla="*/ 1 w 1342"/>
                  <a:gd name="T3" fmla="*/ 1 h 414"/>
                  <a:gd name="T4" fmla="*/ 1 w 1342"/>
                  <a:gd name="T5" fmla="*/ 1 h 414"/>
                  <a:gd name="T6" fmla="*/ 1 w 1342"/>
                  <a:gd name="T7" fmla="*/ 1 h 414"/>
                  <a:gd name="T8" fmla="*/ 1 w 1342"/>
                  <a:gd name="T9" fmla="*/ 1 h 414"/>
                  <a:gd name="T10" fmla="*/ 1 w 1342"/>
                  <a:gd name="T11" fmla="*/ 1 h 414"/>
                  <a:gd name="T12" fmla="*/ 1 w 1342"/>
                  <a:gd name="T13" fmla="*/ 1 h 414"/>
                  <a:gd name="T14" fmla="*/ 1 w 1342"/>
                  <a:gd name="T15" fmla="*/ 1 h 414"/>
                  <a:gd name="T16" fmla="*/ 1 w 1342"/>
                  <a:gd name="T17" fmla="*/ 1 h 414"/>
                  <a:gd name="T18" fmla="*/ 1 w 1342"/>
                  <a:gd name="T19" fmla="*/ 1 h 414"/>
                  <a:gd name="T20" fmla="*/ 1 w 1342"/>
                  <a:gd name="T21" fmla="*/ 1 h 414"/>
                  <a:gd name="T22" fmla="*/ 1 w 1342"/>
                  <a:gd name="T23" fmla="*/ 1 h 414"/>
                  <a:gd name="T24" fmla="*/ 1 w 1342"/>
                  <a:gd name="T25" fmla="*/ 1 h 414"/>
                  <a:gd name="T26" fmla="*/ 1 w 1342"/>
                  <a:gd name="T27" fmla="*/ 1 h 414"/>
                  <a:gd name="T28" fmla="*/ 1 w 1342"/>
                  <a:gd name="T29" fmla="*/ 1 h 414"/>
                  <a:gd name="T30" fmla="*/ 1 w 1342"/>
                  <a:gd name="T31" fmla="*/ 1 h 414"/>
                  <a:gd name="T32" fmla="*/ 1 w 1342"/>
                  <a:gd name="T33" fmla="*/ 1 h 414"/>
                  <a:gd name="T34" fmla="*/ 1 w 1342"/>
                  <a:gd name="T35" fmla="*/ 1 h 414"/>
                  <a:gd name="T36" fmla="*/ 1 w 1342"/>
                  <a:gd name="T37" fmla="*/ 1 h 414"/>
                  <a:gd name="T38" fmla="*/ 1 w 1342"/>
                  <a:gd name="T39" fmla="*/ 1 h 414"/>
                  <a:gd name="T40" fmla="*/ 1 w 1342"/>
                  <a:gd name="T41" fmla="*/ 1 h 414"/>
                  <a:gd name="T42" fmla="*/ 1 w 1342"/>
                  <a:gd name="T43" fmla="*/ 1 h 414"/>
                  <a:gd name="T44" fmla="*/ 1 w 1342"/>
                  <a:gd name="T45" fmla="*/ 1 h 414"/>
                  <a:gd name="T46" fmla="*/ 1 w 1342"/>
                  <a:gd name="T47" fmla="*/ 1 h 414"/>
                  <a:gd name="T48" fmla="*/ 1 w 1342"/>
                  <a:gd name="T49" fmla="*/ 1 h 414"/>
                  <a:gd name="T50" fmla="*/ 1 w 1342"/>
                  <a:gd name="T51" fmla="*/ 1 h 414"/>
                  <a:gd name="T52" fmla="*/ 1 w 1342"/>
                  <a:gd name="T53" fmla="*/ 1 h 414"/>
                  <a:gd name="T54" fmla="*/ 1 w 1342"/>
                  <a:gd name="T55" fmla="*/ 1 h 414"/>
                  <a:gd name="T56" fmla="*/ 1 w 1342"/>
                  <a:gd name="T57" fmla="*/ 1 h 414"/>
                  <a:gd name="T58" fmla="*/ 1 w 1342"/>
                  <a:gd name="T59" fmla="*/ 1 h 414"/>
                  <a:gd name="T60" fmla="*/ 1 w 1342"/>
                  <a:gd name="T61" fmla="*/ 1 h 414"/>
                  <a:gd name="T62" fmla="*/ 1 w 1342"/>
                  <a:gd name="T63" fmla="*/ 1 h 414"/>
                  <a:gd name="T64" fmla="*/ 1 w 1342"/>
                  <a:gd name="T65" fmla="*/ 1 h 414"/>
                  <a:gd name="T66" fmla="*/ 1 w 1342"/>
                  <a:gd name="T67" fmla="*/ 1 h 414"/>
                  <a:gd name="T68" fmla="*/ 1 w 1342"/>
                  <a:gd name="T69" fmla="*/ 1 h 414"/>
                  <a:gd name="T70" fmla="*/ 1 w 1342"/>
                  <a:gd name="T71" fmla="*/ 1 h 414"/>
                  <a:gd name="T72" fmla="*/ 1 w 1342"/>
                  <a:gd name="T73" fmla="*/ 0 h 414"/>
                  <a:gd name="T74" fmla="*/ 1 w 1342"/>
                  <a:gd name="T75" fmla="*/ 1 h 414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1342"/>
                  <a:gd name="T115" fmla="*/ 0 h 414"/>
                  <a:gd name="T116" fmla="*/ 1342 w 1342"/>
                  <a:gd name="T117" fmla="*/ 414 h 414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1342" h="414">
                    <a:moveTo>
                      <a:pt x="0" y="414"/>
                    </a:moveTo>
                    <a:lnTo>
                      <a:pt x="25" y="414"/>
                    </a:lnTo>
                    <a:lnTo>
                      <a:pt x="34" y="402"/>
                    </a:lnTo>
                    <a:lnTo>
                      <a:pt x="64" y="402"/>
                    </a:lnTo>
                    <a:lnTo>
                      <a:pt x="78" y="384"/>
                    </a:lnTo>
                    <a:lnTo>
                      <a:pt x="120" y="384"/>
                    </a:lnTo>
                    <a:lnTo>
                      <a:pt x="145" y="354"/>
                    </a:lnTo>
                    <a:lnTo>
                      <a:pt x="220" y="354"/>
                    </a:lnTo>
                    <a:lnTo>
                      <a:pt x="231" y="343"/>
                    </a:lnTo>
                    <a:lnTo>
                      <a:pt x="271" y="321"/>
                    </a:lnTo>
                    <a:lnTo>
                      <a:pt x="298" y="321"/>
                    </a:lnTo>
                    <a:lnTo>
                      <a:pt x="322" y="297"/>
                    </a:lnTo>
                    <a:lnTo>
                      <a:pt x="352" y="297"/>
                    </a:lnTo>
                    <a:lnTo>
                      <a:pt x="370" y="282"/>
                    </a:lnTo>
                    <a:lnTo>
                      <a:pt x="415" y="283"/>
                    </a:lnTo>
                    <a:lnTo>
                      <a:pt x="441" y="255"/>
                    </a:lnTo>
                    <a:lnTo>
                      <a:pt x="468" y="247"/>
                    </a:lnTo>
                    <a:lnTo>
                      <a:pt x="498" y="247"/>
                    </a:lnTo>
                    <a:lnTo>
                      <a:pt x="511" y="238"/>
                    </a:lnTo>
                    <a:lnTo>
                      <a:pt x="576" y="238"/>
                    </a:lnTo>
                    <a:lnTo>
                      <a:pt x="601" y="213"/>
                    </a:lnTo>
                    <a:lnTo>
                      <a:pt x="643" y="213"/>
                    </a:lnTo>
                    <a:lnTo>
                      <a:pt x="654" y="202"/>
                    </a:lnTo>
                    <a:lnTo>
                      <a:pt x="708" y="202"/>
                    </a:lnTo>
                    <a:lnTo>
                      <a:pt x="715" y="190"/>
                    </a:lnTo>
                    <a:lnTo>
                      <a:pt x="774" y="190"/>
                    </a:lnTo>
                    <a:lnTo>
                      <a:pt x="798" y="172"/>
                    </a:lnTo>
                    <a:lnTo>
                      <a:pt x="855" y="172"/>
                    </a:lnTo>
                    <a:lnTo>
                      <a:pt x="879" y="154"/>
                    </a:lnTo>
                    <a:lnTo>
                      <a:pt x="931" y="154"/>
                    </a:lnTo>
                    <a:lnTo>
                      <a:pt x="963" y="118"/>
                    </a:lnTo>
                    <a:lnTo>
                      <a:pt x="1041" y="120"/>
                    </a:lnTo>
                    <a:lnTo>
                      <a:pt x="1071" y="94"/>
                    </a:lnTo>
                    <a:lnTo>
                      <a:pt x="1107" y="48"/>
                    </a:lnTo>
                    <a:lnTo>
                      <a:pt x="1222" y="48"/>
                    </a:lnTo>
                    <a:lnTo>
                      <a:pt x="1279" y="22"/>
                    </a:lnTo>
                    <a:lnTo>
                      <a:pt x="1296" y="0"/>
                    </a:lnTo>
                    <a:lnTo>
                      <a:pt x="1342" y="1"/>
                    </a:lnTo>
                  </a:path>
                </a:pathLst>
              </a:custGeom>
              <a:noFill/>
              <a:ln w="25400">
                <a:solidFill>
                  <a:schemeClr val="hlink"/>
                </a:solidFill>
                <a:round/>
                <a:headEnd/>
                <a:tailEnd/>
              </a:ln>
            </p:spPr>
            <p:txBody>
              <a:bodyPr lIns="91414" tIns="45708" rIns="91414" bIns="45708" anchor="ctr"/>
              <a:lstStyle/>
              <a:p>
                <a:endParaRPr lang="sk-SK"/>
              </a:p>
            </p:txBody>
          </p:sp>
          <p:sp>
            <p:nvSpPr>
              <p:cNvPr id="4144" name="Freeform 5"/>
              <p:cNvSpPr>
                <a:spLocks/>
              </p:cNvSpPr>
              <p:nvPr/>
            </p:nvSpPr>
            <p:spPr bwMode="auto">
              <a:xfrm>
                <a:off x="2494" y="2455"/>
                <a:ext cx="998" cy="194"/>
              </a:xfrm>
              <a:custGeom>
                <a:avLst/>
                <a:gdLst>
                  <a:gd name="T0" fmla="*/ 0 w 1513"/>
                  <a:gd name="T1" fmla="*/ 1 h 282"/>
                  <a:gd name="T2" fmla="*/ 1 w 1513"/>
                  <a:gd name="T3" fmla="*/ 1 h 282"/>
                  <a:gd name="T4" fmla="*/ 1 w 1513"/>
                  <a:gd name="T5" fmla="*/ 1 h 282"/>
                  <a:gd name="T6" fmla="*/ 1 w 1513"/>
                  <a:gd name="T7" fmla="*/ 1 h 282"/>
                  <a:gd name="T8" fmla="*/ 1 w 1513"/>
                  <a:gd name="T9" fmla="*/ 1 h 282"/>
                  <a:gd name="T10" fmla="*/ 1 w 1513"/>
                  <a:gd name="T11" fmla="*/ 1 h 282"/>
                  <a:gd name="T12" fmla="*/ 1 w 1513"/>
                  <a:gd name="T13" fmla="*/ 1 h 282"/>
                  <a:gd name="T14" fmla="*/ 1 w 1513"/>
                  <a:gd name="T15" fmla="*/ 1 h 282"/>
                  <a:gd name="T16" fmla="*/ 1 w 1513"/>
                  <a:gd name="T17" fmla="*/ 1 h 282"/>
                  <a:gd name="T18" fmla="*/ 1 w 1513"/>
                  <a:gd name="T19" fmla="*/ 1 h 282"/>
                  <a:gd name="T20" fmla="*/ 1 w 1513"/>
                  <a:gd name="T21" fmla="*/ 1 h 282"/>
                  <a:gd name="T22" fmla="*/ 1 w 1513"/>
                  <a:gd name="T23" fmla="*/ 1 h 282"/>
                  <a:gd name="T24" fmla="*/ 1 w 1513"/>
                  <a:gd name="T25" fmla="*/ 1 h 282"/>
                  <a:gd name="T26" fmla="*/ 1 w 1513"/>
                  <a:gd name="T27" fmla="*/ 1 h 282"/>
                  <a:gd name="T28" fmla="*/ 1 w 1513"/>
                  <a:gd name="T29" fmla="*/ 1 h 282"/>
                  <a:gd name="T30" fmla="*/ 1 w 1513"/>
                  <a:gd name="T31" fmla="*/ 1 h 282"/>
                  <a:gd name="T32" fmla="*/ 1 w 1513"/>
                  <a:gd name="T33" fmla="*/ 1 h 282"/>
                  <a:gd name="T34" fmla="*/ 1 w 1513"/>
                  <a:gd name="T35" fmla="*/ 1 h 282"/>
                  <a:gd name="T36" fmla="*/ 1 w 1513"/>
                  <a:gd name="T37" fmla="*/ 1 h 282"/>
                  <a:gd name="T38" fmla="*/ 1 w 1513"/>
                  <a:gd name="T39" fmla="*/ 1 h 282"/>
                  <a:gd name="T40" fmla="*/ 1 w 1513"/>
                  <a:gd name="T41" fmla="*/ 1 h 282"/>
                  <a:gd name="T42" fmla="*/ 1 w 1513"/>
                  <a:gd name="T43" fmla="*/ 0 h 282"/>
                  <a:gd name="T44" fmla="*/ 1 w 1513"/>
                  <a:gd name="T45" fmla="*/ 0 h 282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1513"/>
                  <a:gd name="T70" fmla="*/ 0 h 282"/>
                  <a:gd name="T71" fmla="*/ 1513 w 1513"/>
                  <a:gd name="T72" fmla="*/ 282 h 282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1513" h="282">
                    <a:moveTo>
                      <a:pt x="0" y="282"/>
                    </a:moveTo>
                    <a:lnTo>
                      <a:pt x="39" y="282"/>
                    </a:lnTo>
                    <a:lnTo>
                      <a:pt x="85" y="230"/>
                    </a:lnTo>
                    <a:lnTo>
                      <a:pt x="394" y="228"/>
                    </a:lnTo>
                    <a:lnTo>
                      <a:pt x="424" y="216"/>
                    </a:lnTo>
                    <a:lnTo>
                      <a:pt x="480" y="216"/>
                    </a:lnTo>
                    <a:lnTo>
                      <a:pt x="511" y="176"/>
                    </a:lnTo>
                    <a:lnTo>
                      <a:pt x="535" y="162"/>
                    </a:lnTo>
                    <a:lnTo>
                      <a:pt x="580" y="162"/>
                    </a:lnTo>
                    <a:lnTo>
                      <a:pt x="603" y="146"/>
                    </a:lnTo>
                    <a:lnTo>
                      <a:pt x="664" y="146"/>
                    </a:lnTo>
                    <a:lnTo>
                      <a:pt x="714" y="108"/>
                    </a:lnTo>
                    <a:lnTo>
                      <a:pt x="921" y="108"/>
                    </a:lnTo>
                    <a:lnTo>
                      <a:pt x="939" y="92"/>
                    </a:lnTo>
                    <a:lnTo>
                      <a:pt x="1032" y="92"/>
                    </a:lnTo>
                    <a:lnTo>
                      <a:pt x="1062" y="56"/>
                    </a:lnTo>
                    <a:lnTo>
                      <a:pt x="1132" y="56"/>
                    </a:lnTo>
                    <a:lnTo>
                      <a:pt x="1167" y="32"/>
                    </a:lnTo>
                    <a:lnTo>
                      <a:pt x="1231" y="32"/>
                    </a:lnTo>
                    <a:lnTo>
                      <a:pt x="1251" y="23"/>
                    </a:lnTo>
                    <a:lnTo>
                      <a:pt x="1371" y="23"/>
                    </a:lnTo>
                    <a:lnTo>
                      <a:pt x="1404" y="0"/>
                    </a:lnTo>
                    <a:lnTo>
                      <a:pt x="1513" y="0"/>
                    </a:lnTo>
                  </a:path>
                </a:pathLst>
              </a:custGeom>
              <a:noFill/>
              <a:ln w="25400">
                <a:solidFill>
                  <a:schemeClr val="hlink"/>
                </a:solidFill>
                <a:round/>
                <a:headEnd/>
                <a:tailEnd/>
              </a:ln>
            </p:spPr>
            <p:txBody>
              <a:bodyPr lIns="91414" tIns="45708" rIns="91414" bIns="45708" anchor="ctr"/>
              <a:lstStyle/>
              <a:p>
                <a:endParaRPr lang="sk-SK"/>
              </a:p>
            </p:txBody>
          </p:sp>
          <p:sp>
            <p:nvSpPr>
              <p:cNvPr id="4145" name="Freeform 6"/>
              <p:cNvSpPr>
                <a:spLocks/>
              </p:cNvSpPr>
              <p:nvPr/>
            </p:nvSpPr>
            <p:spPr bwMode="auto">
              <a:xfrm>
                <a:off x="3447" y="2288"/>
                <a:ext cx="729" cy="167"/>
              </a:xfrm>
              <a:custGeom>
                <a:avLst/>
                <a:gdLst>
                  <a:gd name="T0" fmla="*/ 0 w 1105"/>
                  <a:gd name="T1" fmla="*/ 1 h 243"/>
                  <a:gd name="T2" fmla="*/ 1 w 1105"/>
                  <a:gd name="T3" fmla="*/ 1 h 243"/>
                  <a:gd name="T4" fmla="*/ 1 w 1105"/>
                  <a:gd name="T5" fmla="*/ 1 h 243"/>
                  <a:gd name="T6" fmla="*/ 1 w 1105"/>
                  <a:gd name="T7" fmla="*/ 1 h 243"/>
                  <a:gd name="T8" fmla="*/ 1 w 1105"/>
                  <a:gd name="T9" fmla="*/ 1 h 243"/>
                  <a:gd name="T10" fmla="*/ 1 w 1105"/>
                  <a:gd name="T11" fmla="*/ 1 h 243"/>
                  <a:gd name="T12" fmla="*/ 1 w 1105"/>
                  <a:gd name="T13" fmla="*/ 1 h 243"/>
                  <a:gd name="T14" fmla="*/ 1 w 1105"/>
                  <a:gd name="T15" fmla="*/ 1 h 243"/>
                  <a:gd name="T16" fmla="*/ 1 w 1105"/>
                  <a:gd name="T17" fmla="*/ 1 h 243"/>
                  <a:gd name="T18" fmla="*/ 1 w 1105"/>
                  <a:gd name="T19" fmla="*/ 1 h 243"/>
                  <a:gd name="T20" fmla="*/ 1 w 1105"/>
                  <a:gd name="T21" fmla="*/ 1 h 243"/>
                  <a:gd name="T22" fmla="*/ 1 w 1105"/>
                  <a:gd name="T23" fmla="*/ 1 h 243"/>
                  <a:gd name="T24" fmla="*/ 1 w 1105"/>
                  <a:gd name="T25" fmla="*/ 1 h 243"/>
                  <a:gd name="T26" fmla="*/ 1 w 1105"/>
                  <a:gd name="T27" fmla="*/ 1 h 243"/>
                  <a:gd name="T28" fmla="*/ 1 w 1105"/>
                  <a:gd name="T29" fmla="*/ 1 h 243"/>
                  <a:gd name="T30" fmla="*/ 1 w 1105"/>
                  <a:gd name="T31" fmla="*/ 1 h 243"/>
                  <a:gd name="T32" fmla="*/ 1 w 1105"/>
                  <a:gd name="T33" fmla="*/ 1 h 243"/>
                  <a:gd name="T34" fmla="*/ 1 w 1105"/>
                  <a:gd name="T35" fmla="*/ 0 h 243"/>
                  <a:gd name="T36" fmla="*/ 1 w 1105"/>
                  <a:gd name="T37" fmla="*/ 0 h 243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105"/>
                  <a:gd name="T58" fmla="*/ 0 h 243"/>
                  <a:gd name="T59" fmla="*/ 1105 w 1105"/>
                  <a:gd name="T60" fmla="*/ 243 h 243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105" h="243">
                    <a:moveTo>
                      <a:pt x="0" y="243"/>
                    </a:moveTo>
                    <a:lnTo>
                      <a:pt x="291" y="243"/>
                    </a:lnTo>
                    <a:lnTo>
                      <a:pt x="324" y="228"/>
                    </a:lnTo>
                    <a:lnTo>
                      <a:pt x="355" y="192"/>
                    </a:lnTo>
                    <a:lnTo>
                      <a:pt x="411" y="192"/>
                    </a:lnTo>
                    <a:lnTo>
                      <a:pt x="447" y="170"/>
                    </a:lnTo>
                    <a:lnTo>
                      <a:pt x="505" y="171"/>
                    </a:lnTo>
                    <a:lnTo>
                      <a:pt x="526" y="156"/>
                    </a:lnTo>
                    <a:lnTo>
                      <a:pt x="556" y="158"/>
                    </a:lnTo>
                    <a:lnTo>
                      <a:pt x="582" y="147"/>
                    </a:lnTo>
                    <a:lnTo>
                      <a:pt x="595" y="116"/>
                    </a:lnTo>
                    <a:lnTo>
                      <a:pt x="640" y="92"/>
                    </a:lnTo>
                    <a:lnTo>
                      <a:pt x="688" y="72"/>
                    </a:lnTo>
                    <a:lnTo>
                      <a:pt x="849" y="72"/>
                    </a:lnTo>
                    <a:lnTo>
                      <a:pt x="879" y="30"/>
                    </a:lnTo>
                    <a:lnTo>
                      <a:pt x="1024" y="30"/>
                    </a:lnTo>
                    <a:lnTo>
                      <a:pt x="1057" y="14"/>
                    </a:lnTo>
                    <a:lnTo>
                      <a:pt x="1077" y="0"/>
                    </a:lnTo>
                    <a:lnTo>
                      <a:pt x="1105" y="0"/>
                    </a:lnTo>
                  </a:path>
                </a:pathLst>
              </a:custGeom>
              <a:noFill/>
              <a:ln w="25400">
                <a:solidFill>
                  <a:schemeClr val="hlink"/>
                </a:solidFill>
                <a:round/>
                <a:headEnd/>
                <a:tailEnd/>
              </a:ln>
            </p:spPr>
            <p:txBody>
              <a:bodyPr lIns="91414" tIns="45708" rIns="91414" bIns="45708" anchor="ctr"/>
              <a:lstStyle/>
              <a:p>
                <a:endParaRPr lang="sk-SK"/>
              </a:p>
            </p:txBody>
          </p:sp>
        </p:grpSp>
        <p:grpSp>
          <p:nvGrpSpPr>
            <p:cNvPr id="4" name="Group 7"/>
            <p:cNvGrpSpPr>
              <a:grpSpLocks/>
            </p:cNvGrpSpPr>
            <p:nvPr/>
          </p:nvGrpSpPr>
          <p:grpSpPr bwMode="auto">
            <a:xfrm>
              <a:off x="827" y="1754"/>
              <a:ext cx="3345" cy="1652"/>
              <a:chOff x="827" y="1754"/>
              <a:chExt cx="3345" cy="1652"/>
            </a:xfrm>
          </p:grpSpPr>
          <p:sp>
            <p:nvSpPr>
              <p:cNvPr id="4138" name="Freeform 8"/>
              <p:cNvSpPr>
                <a:spLocks/>
              </p:cNvSpPr>
              <p:nvPr/>
            </p:nvSpPr>
            <p:spPr bwMode="auto">
              <a:xfrm>
                <a:off x="827" y="2773"/>
                <a:ext cx="683" cy="633"/>
              </a:xfrm>
              <a:custGeom>
                <a:avLst/>
                <a:gdLst>
                  <a:gd name="T0" fmla="*/ 0 w 1037"/>
                  <a:gd name="T1" fmla="*/ 1 h 920"/>
                  <a:gd name="T2" fmla="*/ 1 w 1037"/>
                  <a:gd name="T3" fmla="*/ 1 h 920"/>
                  <a:gd name="T4" fmla="*/ 1 w 1037"/>
                  <a:gd name="T5" fmla="*/ 1 h 920"/>
                  <a:gd name="T6" fmla="*/ 1 w 1037"/>
                  <a:gd name="T7" fmla="*/ 1 h 920"/>
                  <a:gd name="T8" fmla="*/ 1 w 1037"/>
                  <a:gd name="T9" fmla="*/ 1 h 920"/>
                  <a:gd name="T10" fmla="*/ 1 w 1037"/>
                  <a:gd name="T11" fmla="*/ 1 h 920"/>
                  <a:gd name="T12" fmla="*/ 1 w 1037"/>
                  <a:gd name="T13" fmla="*/ 1 h 920"/>
                  <a:gd name="T14" fmla="*/ 1 w 1037"/>
                  <a:gd name="T15" fmla="*/ 1 h 920"/>
                  <a:gd name="T16" fmla="*/ 1 w 1037"/>
                  <a:gd name="T17" fmla="*/ 1 h 920"/>
                  <a:gd name="T18" fmla="*/ 1 w 1037"/>
                  <a:gd name="T19" fmla="*/ 1 h 920"/>
                  <a:gd name="T20" fmla="*/ 1 w 1037"/>
                  <a:gd name="T21" fmla="*/ 1 h 920"/>
                  <a:gd name="T22" fmla="*/ 1 w 1037"/>
                  <a:gd name="T23" fmla="*/ 1 h 920"/>
                  <a:gd name="T24" fmla="*/ 1 w 1037"/>
                  <a:gd name="T25" fmla="*/ 1 h 920"/>
                  <a:gd name="T26" fmla="*/ 1 w 1037"/>
                  <a:gd name="T27" fmla="*/ 1 h 920"/>
                  <a:gd name="T28" fmla="*/ 1 w 1037"/>
                  <a:gd name="T29" fmla="*/ 1 h 920"/>
                  <a:gd name="T30" fmla="*/ 1 w 1037"/>
                  <a:gd name="T31" fmla="*/ 1 h 920"/>
                  <a:gd name="T32" fmla="*/ 1 w 1037"/>
                  <a:gd name="T33" fmla="*/ 1 h 920"/>
                  <a:gd name="T34" fmla="*/ 1 w 1037"/>
                  <a:gd name="T35" fmla="*/ 1 h 920"/>
                  <a:gd name="T36" fmla="*/ 1 w 1037"/>
                  <a:gd name="T37" fmla="*/ 1 h 920"/>
                  <a:gd name="T38" fmla="*/ 1 w 1037"/>
                  <a:gd name="T39" fmla="*/ 1 h 920"/>
                  <a:gd name="T40" fmla="*/ 1 w 1037"/>
                  <a:gd name="T41" fmla="*/ 1 h 920"/>
                  <a:gd name="T42" fmla="*/ 1 w 1037"/>
                  <a:gd name="T43" fmla="*/ 1 h 920"/>
                  <a:gd name="T44" fmla="*/ 1 w 1037"/>
                  <a:gd name="T45" fmla="*/ 1 h 920"/>
                  <a:gd name="T46" fmla="*/ 1 w 1037"/>
                  <a:gd name="T47" fmla="*/ 1 h 920"/>
                  <a:gd name="T48" fmla="*/ 1 w 1037"/>
                  <a:gd name="T49" fmla="*/ 0 h 920"/>
                  <a:gd name="T50" fmla="*/ 1 w 1037"/>
                  <a:gd name="T51" fmla="*/ 0 h 920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037"/>
                  <a:gd name="T79" fmla="*/ 0 h 920"/>
                  <a:gd name="T80" fmla="*/ 1037 w 1037"/>
                  <a:gd name="T81" fmla="*/ 920 h 920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037" h="920">
                    <a:moveTo>
                      <a:pt x="0" y="920"/>
                    </a:moveTo>
                    <a:lnTo>
                      <a:pt x="39" y="920"/>
                    </a:lnTo>
                    <a:lnTo>
                      <a:pt x="66" y="894"/>
                    </a:lnTo>
                    <a:lnTo>
                      <a:pt x="69" y="833"/>
                    </a:lnTo>
                    <a:lnTo>
                      <a:pt x="125" y="833"/>
                    </a:lnTo>
                    <a:lnTo>
                      <a:pt x="125" y="788"/>
                    </a:lnTo>
                    <a:lnTo>
                      <a:pt x="257" y="788"/>
                    </a:lnTo>
                    <a:lnTo>
                      <a:pt x="275" y="726"/>
                    </a:lnTo>
                    <a:lnTo>
                      <a:pt x="333" y="726"/>
                    </a:lnTo>
                    <a:lnTo>
                      <a:pt x="354" y="609"/>
                    </a:lnTo>
                    <a:lnTo>
                      <a:pt x="456" y="609"/>
                    </a:lnTo>
                    <a:lnTo>
                      <a:pt x="480" y="497"/>
                    </a:lnTo>
                    <a:lnTo>
                      <a:pt x="590" y="497"/>
                    </a:lnTo>
                    <a:lnTo>
                      <a:pt x="605" y="431"/>
                    </a:lnTo>
                    <a:lnTo>
                      <a:pt x="701" y="431"/>
                    </a:lnTo>
                    <a:lnTo>
                      <a:pt x="711" y="314"/>
                    </a:lnTo>
                    <a:lnTo>
                      <a:pt x="782" y="314"/>
                    </a:lnTo>
                    <a:lnTo>
                      <a:pt x="795" y="251"/>
                    </a:lnTo>
                    <a:lnTo>
                      <a:pt x="815" y="233"/>
                    </a:lnTo>
                    <a:lnTo>
                      <a:pt x="822" y="180"/>
                    </a:lnTo>
                    <a:lnTo>
                      <a:pt x="878" y="180"/>
                    </a:lnTo>
                    <a:lnTo>
                      <a:pt x="893" y="126"/>
                    </a:lnTo>
                    <a:lnTo>
                      <a:pt x="944" y="126"/>
                    </a:lnTo>
                    <a:lnTo>
                      <a:pt x="963" y="41"/>
                    </a:lnTo>
                    <a:lnTo>
                      <a:pt x="977" y="0"/>
                    </a:lnTo>
                    <a:lnTo>
                      <a:pt x="1037" y="0"/>
                    </a:lnTo>
                  </a:path>
                </a:pathLst>
              </a:custGeom>
              <a:noFill/>
              <a:ln w="25400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 lIns="91414" tIns="45708" rIns="91414" bIns="45708" anchor="ctr"/>
              <a:lstStyle/>
              <a:p>
                <a:endParaRPr lang="sk-SK"/>
              </a:p>
            </p:txBody>
          </p:sp>
          <p:sp>
            <p:nvSpPr>
              <p:cNvPr id="4139" name="Freeform 9"/>
              <p:cNvSpPr>
                <a:spLocks/>
              </p:cNvSpPr>
              <p:nvPr/>
            </p:nvSpPr>
            <p:spPr bwMode="auto">
              <a:xfrm>
                <a:off x="1487" y="2310"/>
                <a:ext cx="921" cy="463"/>
              </a:xfrm>
              <a:custGeom>
                <a:avLst/>
                <a:gdLst>
                  <a:gd name="T0" fmla="*/ 0 w 1398"/>
                  <a:gd name="T1" fmla="*/ 1 h 672"/>
                  <a:gd name="T2" fmla="*/ 1 w 1398"/>
                  <a:gd name="T3" fmla="*/ 1 h 672"/>
                  <a:gd name="T4" fmla="*/ 1 w 1398"/>
                  <a:gd name="T5" fmla="*/ 1 h 672"/>
                  <a:gd name="T6" fmla="*/ 1 w 1398"/>
                  <a:gd name="T7" fmla="*/ 1 h 672"/>
                  <a:gd name="T8" fmla="*/ 1 w 1398"/>
                  <a:gd name="T9" fmla="*/ 1 h 672"/>
                  <a:gd name="T10" fmla="*/ 1 w 1398"/>
                  <a:gd name="T11" fmla="*/ 1 h 672"/>
                  <a:gd name="T12" fmla="*/ 1 w 1398"/>
                  <a:gd name="T13" fmla="*/ 1 h 672"/>
                  <a:gd name="T14" fmla="*/ 1 w 1398"/>
                  <a:gd name="T15" fmla="*/ 1 h 672"/>
                  <a:gd name="T16" fmla="*/ 1 w 1398"/>
                  <a:gd name="T17" fmla="*/ 1 h 672"/>
                  <a:gd name="T18" fmla="*/ 1 w 1398"/>
                  <a:gd name="T19" fmla="*/ 1 h 672"/>
                  <a:gd name="T20" fmla="*/ 1 w 1398"/>
                  <a:gd name="T21" fmla="*/ 1 h 672"/>
                  <a:gd name="T22" fmla="*/ 1 w 1398"/>
                  <a:gd name="T23" fmla="*/ 1 h 672"/>
                  <a:gd name="T24" fmla="*/ 1 w 1398"/>
                  <a:gd name="T25" fmla="*/ 1 h 672"/>
                  <a:gd name="T26" fmla="*/ 1 w 1398"/>
                  <a:gd name="T27" fmla="*/ 1 h 672"/>
                  <a:gd name="T28" fmla="*/ 1 w 1398"/>
                  <a:gd name="T29" fmla="*/ 1 h 672"/>
                  <a:gd name="T30" fmla="*/ 1 w 1398"/>
                  <a:gd name="T31" fmla="*/ 1 h 672"/>
                  <a:gd name="T32" fmla="*/ 1 w 1398"/>
                  <a:gd name="T33" fmla="*/ 1 h 672"/>
                  <a:gd name="T34" fmla="*/ 1 w 1398"/>
                  <a:gd name="T35" fmla="*/ 1 h 672"/>
                  <a:gd name="T36" fmla="*/ 1 w 1398"/>
                  <a:gd name="T37" fmla="*/ 1 h 672"/>
                  <a:gd name="T38" fmla="*/ 1 w 1398"/>
                  <a:gd name="T39" fmla="*/ 1 h 672"/>
                  <a:gd name="T40" fmla="*/ 1 w 1398"/>
                  <a:gd name="T41" fmla="*/ 0 h 672"/>
                  <a:gd name="T42" fmla="*/ 1 w 1398"/>
                  <a:gd name="T43" fmla="*/ 0 h 672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1398"/>
                  <a:gd name="T67" fmla="*/ 0 h 672"/>
                  <a:gd name="T68" fmla="*/ 1398 w 1398"/>
                  <a:gd name="T69" fmla="*/ 672 h 672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1398" h="672">
                    <a:moveTo>
                      <a:pt x="0" y="672"/>
                    </a:moveTo>
                    <a:lnTo>
                      <a:pt x="78" y="672"/>
                    </a:lnTo>
                    <a:lnTo>
                      <a:pt x="99" y="603"/>
                    </a:lnTo>
                    <a:lnTo>
                      <a:pt x="176" y="603"/>
                    </a:lnTo>
                    <a:lnTo>
                      <a:pt x="191" y="540"/>
                    </a:lnTo>
                    <a:lnTo>
                      <a:pt x="306" y="539"/>
                    </a:lnTo>
                    <a:lnTo>
                      <a:pt x="315" y="477"/>
                    </a:lnTo>
                    <a:lnTo>
                      <a:pt x="413" y="477"/>
                    </a:lnTo>
                    <a:lnTo>
                      <a:pt x="429" y="405"/>
                    </a:lnTo>
                    <a:lnTo>
                      <a:pt x="540" y="405"/>
                    </a:lnTo>
                    <a:lnTo>
                      <a:pt x="555" y="344"/>
                    </a:lnTo>
                    <a:lnTo>
                      <a:pt x="654" y="344"/>
                    </a:lnTo>
                    <a:lnTo>
                      <a:pt x="671" y="272"/>
                    </a:lnTo>
                    <a:lnTo>
                      <a:pt x="791" y="272"/>
                    </a:lnTo>
                    <a:lnTo>
                      <a:pt x="812" y="207"/>
                    </a:lnTo>
                    <a:lnTo>
                      <a:pt x="923" y="207"/>
                    </a:lnTo>
                    <a:lnTo>
                      <a:pt x="938" y="140"/>
                    </a:lnTo>
                    <a:lnTo>
                      <a:pt x="1064" y="140"/>
                    </a:lnTo>
                    <a:lnTo>
                      <a:pt x="1073" y="74"/>
                    </a:lnTo>
                    <a:lnTo>
                      <a:pt x="1292" y="72"/>
                    </a:lnTo>
                    <a:lnTo>
                      <a:pt x="1307" y="0"/>
                    </a:lnTo>
                    <a:lnTo>
                      <a:pt x="1398" y="0"/>
                    </a:lnTo>
                  </a:path>
                </a:pathLst>
              </a:custGeom>
              <a:noFill/>
              <a:ln w="25400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 lIns="91414" tIns="45708" rIns="91414" bIns="45708" anchor="ctr"/>
              <a:lstStyle/>
              <a:p>
                <a:endParaRPr lang="sk-SK"/>
              </a:p>
            </p:txBody>
          </p:sp>
          <p:sp>
            <p:nvSpPr>
              <p:cNvPr id="4140" name="Freeform 10"/>
              <p:cNvSpPr>
                <a:spLocks/>
              </p:cNvSpPr>
              <p:nvPr/>
            </p:nvSpPr>
            <p:spPr bwMode="auto">
              <a:xfrm>
                <a:off x="2394" y="2017"/>
                <a:ext cx="976" cy="293"/>
              </a:xfrm>
              <a:custGeom>
                <a:avLst/>
                <a:gdLst>
                  <a:gd name="T0" fmla="*/ 0 w 1481"/>
                  <a:gd name="T1" fmla="*/ 1 h 426"/>
                  <a:gd name="T2" fmla="*/ 1 w 1481"/>
                  <a:gd name="T3" fmla="*/ 1 h 426"/>
                  <a:gd name="T4" fmla="*/ 1 w 1481"/>
                  <a:gd name="T5" fmla="*/ 1 h 426"/>
                  <a:gd name="T6" fmla="*/ 1 w 1481"/>
                  <a:gd name="T7" fmla="*/ 1 h 426"/>
                  <a:gd name="T8" fmla="*/ 1 w 1481"/>
                  <a:gd name="T9" fmla="*/ 1 h 426"/>
                  <a:gd name="T10" fmla="*/ 1 w 1481"/>
                  <a:gd name="T11" fmla="*/ 1 h 426"/>
                  <a:gd name="T12" fmla="*/ 1 w 1481"/>
                  <a:gd name="T13" fmla="*/ 1 h 426"/>
                  <a:gd name="T14" fmla="*/ 1 w 1481"/>
                  <a:gd name="T15" fmla="*/ 1 h 426"/>
                  <a:gd name="T16" fmla="*/ 1 w 1481"/>
                  <a:gd name="T17" fmla="*/ 1 h 426"/>
                  <a:gd name="T18" fmla="*/ 1 w 1481"/>
                  <a:gd name="T19" fmla="*/ 1 h 426"/>
                  <a:gd name="T20" fmla="*/ 1 w 1481"/>
                  <a:gd name="T21" fmla="*/ 1 h 426"/>
                  <a:gd name="T22" fmla="*/ 1 w 1481"/>
                  <a:gd name="T23" fmla="*/ 0 h 426"/>
                  <a:gd name="T24" fmla="*/ 1 w 1481"/>
                  <a:gd name="T25" fmla="*/ 0 h 42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1481"/>
                  <a:gd name="T40" fmla="*/ 0 h 426"/>
                  <a:gd name="T41" fmla="*/ 1481 w 1481"/>
                  <a:gd name="T42" fmla="*/ 426 h 42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1481" h="426">
                    <a:moveTo>
                      <a:pt x="0" y="426"/>
                    </a:moveTo>
                    <a:lnTo>
                      <a:pt x="161" y="426"/>
                    </a:lnTo>
                    <a:lnTo>
                      <a:pt x="182" y="358"/>
                    </a:lnTo>
                    <a:lnTo>
                      <a:pt x="278" y="358"/>
                    </a:lnTo>
                    <a:lnTo>
                      <a:pt x="290" y="286"/>
                    </a:lnTo>
                    <a:lnTo>
                      <a:pt x="488" y="286"/>
                    </a:lnTo>
                    <a:lnTo>
                      <a:pt x="512" y="216"/>
                    </a:lnTo>
                    <a:lnTo>
                      <a:pt x="726" y="216"/>
                    </a:lnTo>
                    <a:lnTo>
                      <a:pt x="750" y="145"/>
                    </a:lnTo>
                    <a:lnTo>
                      <a:pt x="1319" y="144"/>
                    </a:lnTo>
                    <a:lnTo>
                      <a:pt x="1340" y="79"/>
                    </a:lnTo>
                    <a:lnTo>
                      <a:pt x="1352" y="0"/>
                    </a:lnTo>
                    <a:lnTo>
                      <a:pt x="1481" y="0"/>
                    </a:lnTo>
                  </a:path>
                </a:pathLst>
              </a:custGeom>
              <a:noFill/>
              <a:ln w="25400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 lIns="91414" tIns="45708" rIns="91414" bIns="45708" anchor="ctr"/>
              <a:lstStyle/>
              <a:p>
                <a:endParaRPr lang="sk-SK"/>
              </a:p>
            </p:txBody>
          </p:sp>
          <p:sp>
            <p:nvSpPr>
              <p:cNvPr id="4141" name="Freeform 11"/>
              <p:cNvSpPr>
                <a:spLocks/>
              </p:cNvSpPr>
              <p:nvPr/>
            </p:nvSpPr>
            <p:spPr bwMode="auto">
              <a:xfrm>
                <a:off x="3320" y="1754"/>
                <a:ext cx="852" cy="261"/>
              </a:xfrm>
              <a:custGeom>
                <a:avLst/>
                <a:gdLst>
                  <a:gd name="T0" fmla="*/ 0 w 1293"/>
                  <a:gd name="T1" fmla="*/ 1 h 379"/>
                  <a:gd name="T2" fmla="*/ 1 w 1293"/>
                  <a:gd name="T3" fmla="*/ 1 h 379"/>
                  <a:gd name="T4" fmla="*/ 1 w 1293"/>
                  <a:gd name="T5" fmla="*/ 1 h 379"/>
                  <a:gd name="T6" fmla="*/ 1 w 1293"/>
                  <a:gd name="T7" fmla="*/ 1 h 379"/>
                  <a:gd name="T8" fmla="*/ 1 w 1293"/>
                  <a:gd name="T9" fmla="*/ 1 h 379"/>
                  <a:gd name="T10" fmla="*/ 1 w 1293"/>
                  <a:gd name="T11" fmla="*/ 1 h 379"/>
                  <a:gd name="T12" fmla="*/ 1 w 1293"/>
                  <a:gd name="T13" fmla="*/ 0 h 379"/>
                  <a:gd name="T14" fmla="*/ 1 w 1293"/>
                  <a:gd name="T15" fmla="*/ 1 h 379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293"/>
                  <a:gd name="T25" fmla="*/ 0 h 379"/>
                  <a:gd name="T26" fmla="*/ 1293 w 1293"/>
                  <a:gd name="T27" fmla="*/ 379 h 379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293" h="379">
                    <a:moveTo>
                      <a:pt x="0" y="379"/>
                    </a:moveTo>
                    <a:lnTo>
                      <a:pt x="725" y="378"/>
                    </a:lnTo>
                    <a:lnTo>
                      <a:pt x="741" y="306"/>
                    </a:lnTo>
                    <a:lnTo>
                      <a:pt x="1025" y="306"/>
                    </a:lnTo>
                    <a:lnTo>
                      <a:pt x="1035" y="228"/>
                    </a:lnTo>
                    <a:lnTo>
                      <a:pt x="1056" y="228"/>
                    </a:lnTo>
                    <a:lnTo>
                      <a:pt x="1133" y="0"/>
                    </a:lnTo>
                    <a:lnTo>
                      <a:pt x="1293" y="1"/>
                    </a:lnTo>
                  </a:path>
                </a:pathLst>
              </a:custGeom>
              <a:noFill/>
              <a:ln w="25400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 lIns="91414" tIns="45708" rIns="91414" bIns="45708" anchor="ctr"/>
              <a:lstStyle/>
              <a:p>
                <a:endParaRPr lang="sk-SK"/>
              </a:p>
            </p:txBody>
          </p:sp>
        </p:grpSp>
        <p:sp>
          <p:nvSpPr>
            <p:cNvPr id="4103" name="Rectangle 23"/>
            <p:cNvSpPr>
              <a:spLocks noChangeArrowheads="1"/>
            </p:cNvSpPr>
            <p:nvPr/>
          </p:nvSpPr>
          <p:spPr bwMode="auto">
            <a:xfrm>
              <a:off x="4341" y="1655"/>
              <a:ext cx="867" cy="1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0000" tIns="46800" rIns="90000" bIns="46800">
              <a:spAutoFit/>
            </a:bodyPr>
            <a:lstStyle/>
            <a:p>
              <a:pPr algn="ctr">
                <a:lnSpc>
                  <a:spcPct val="85000"/>
                </a:lnSpc>
                <a:buClr>
                  <a:srgbClr val="CD1543"/>
                </a:buClr>
                <a:buFont typeface="Arial" pitchFamily="34" charset="0"/>
                <a:buNone/>
              </a:pPr>
              <a:r>
                <a:rPr lang="sk-SK" altLang="sk-SK" sz="1600">
                  <a:solidFill>
                    <a:srgbClr val="CD1543"/>
                  </a:solidFill>
                </a:rPr>
                <a:t>Pacienti s</a:t>
              </a:r>
              <a:r>
                <a:rPr lang="en-US" altLang="sk-SK" sz="1600">
                  <a:solidFill>
                    <a:srgbClr val="CD1543"/>
                  </a:solidFill>
                </a:rPr>
                <a:t> FP</a:t>
              </a:r>
            </a:p>
          </p:txBody>
        </p:sp>
        <p:sp>
          <p:nvSpPr>
            <p:cNvPr id="4104" name="Rectangle 24"/>
            <p:cNvSpPr>
              <a:spLocks noChangeArrowheads="1"/>
            </p:cNvSpPr>
            <p:nvPr/>
          </p:nvSpPr>
          <p:spPr bwMode="auto">
            <a:xfrm>
              <a:off x="4215" y="2153"/>
              <a:ext cx="1009" cy="1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0000" tIns="46800" rIns="90000" bIns="46800">
              <a:spAutoFit/>
            </a:bodyPr>
            <a:lstStyle/>
            <a:p>
              <a:pPr>
                <a:lnSpc>
                  <a:spcPct val="85000"/>
                </a:lnSpc>
                <a:buClr>
                  <a:srgbClr val="0084CB"/>
                </a:buClr>
                <a:buFont typeface="Arial" pitchFamily="34" charset="0"/>
                <a:buNone/>
              </a:pPr>
              <a:r>
                <a:rPr lang="sk-SK" altLang="sk-SK" sz="1600">
                  <a:solidFill>
                    <a:srgbClr val="0084CB"/>
                  </a:solidFill>
                </a:rPr>
                <a:t>Pacienti bez </a:t>
              </a:r>
              <a:r>
                <a:rPr lang="en-US" altLang="sk-SK" sz="1600">
                  <a:solidFill>
                    <a:srgbClr val="0084CB"/>
                  </a:solidFill>
                </a:rPr>
                <a:t>FP</a:t>
              </a:r>
            </a:p>
          </p:txBody>
        </p:sp>
        <p:grpSp>
          <p:nvGrpSpPr>
            <p:cNvPr id="5" name="Group 50"/>
            <p:cNvGrpSpPr>
              <a:grpSpLocks/>
            </p:cNvGrpSpPr>
            <p:nvPr/>
          </p:nvGrpSpPr>
          <p:grpSpPr bwMode="auto">
            <a:xfrm>
              <a:off x="330" y="864"/>
              <a:ext cx="5066" cy="2963"/>
              <a:chOff x="330" y="864"/>
              <a:chExt cx="5066" cy="2963"/>
            </a:xfrm>
          </p:grpSpPr>
          <p:sp>
            <p:nvSpPr>
              <p:cNvPr id="4107" name="Rectangle 14"/>
              <p:cNvSpPr>
                <a:spLocks noChangeArrowheads="1"/>
              </p:cNvSpPr>
              <p:nvPr/>
            </p:nvSpPr>
            <p:spPr bwMode="auto">
              <a:xfrm>
                <a:off x="912" y="864"/>
                <a:ext cx="4484" cy="20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91414" tIns="45708" rIns="91414" bIns="45708">
                <a:spAutoFit/>
              </a:bodyPr>
              <a:lstStyle/>
              <a:p>
                <a:pPr>
                  <a:lnSpc>
                    <a:spcPct val="85000"/>
                  </a:lnSpc>
                  <a:spcBef>
                    <a:spcPct val="50000"/>
                  </a:spcBef>
                  <a:buClr>
                    <a:srgbClr val="00498B"/>
                  </a:buClr>
                  <a:buFont typeface="Arial" pitchFamily="34" charset="0"/>
                  <a:buNone/>
                </a:pPr>
                <a:r>
                  <a:rPr lang="sk-SK" altLang="sk-SK" b="1">
                    <a:solidFill>
                      <a:srgbClr val="FF0000"/>
                    </a:solidFill>
                  </a:rPr>
                  <a:t>Rekurentná mozgová príhoda po ischemickej mozgovej príhode</a:t>
                </a:r>
                <a:endParaRPr lang="en-US" altLang="sk-SK" b="1">
                  <a:solidFill>
                    <a:srgbClr val="FF0000"/>
                  </a:solidFill>
                </a:endParaRPr>
              </a:p>
            </p:txBody>
          </p:sp>
          <p:sp>
            <p:nvSpPr>
              <p:cNvPr id="4108" name="Text Box 15"/>
              <p:cNvSpPr txBox="1">
                <a:spLocks noChangeArrowheads="1"/>
              </p:cNvSpPr>
              <p:nvPr/>
            </p:nvSpPr>
            <p:spPr bwMode="auto">
              <a:xfrm>
                <a:off x="1435" y="3630"/>
                <a:ext cx="2134" cy="19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90000" tIns="46800" rIns="90000" bIns="46800">
                <a:spAutoFit/>
              </a:bodyPr>
              <a:lstStyle/>
              <a:p>
                <a:pPr algn="ctr">
                  <a:lnSpc>
                    <a:spcPct val="90000"/>
                  </a:lnSpc>
                  <a:buClr>
                    <a:srgbClr val="00498B"/>
                  </a:buClr>
                  <a:buFont typeface="Arial" pitchFamily="34" charset="0"/>
                  <a:buNone/>
                  <a:tabLst>
                    <a:tab pos="177800" algn="l"/>
                    <a:tab pos="361950" algn="l"/>
                  </a:tabLst>
                </a:pPr>
                <a:r>
                  <a:rPr lang="sk-SK" altLang="sk-SK" sz="1600">
                    <a:solidFill>
                      <a:srgbClr val="00498B"/>
                    </a:solidFill>
                  </a:rPr>
                  <a:t>Mesiace po prvej mozgovej príhode</a:t>
                </a:r>
                <a:endParaRPr lang="en-US" altLang="sk-SK" sz="1600">
                  <a:solidFill>
                    <a:srgbClr val="00498B"/>
                  </a:solidFill>
                </a:endParaRPr>
              </a:p>
            </p:txBody>
          </p:sp>
          <p:sp>
            <p:nvSpPr>
              <p:cNvPr id="4109" name="Text Box 16"/>
              <p:cNvSpPr txBox="1">
                <a:spLocks noChangeArrowheads="1"/>
              </p:cNvSpPr>
              <p:nvPr/>
            </p:nvSpPr>
            <p:spPr bwMode="auto">
              <a:xfrm rot="-5400000">
                <a:off x="-941" y="2143"/>
                <a:ext cx="2732" cy="18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91414" tIns="45708" rIns="91414" bIns="45708">
                <a:spAutoFit/>
              </a:bodyPr>
              <a:lstStyle/>
              <a:p>
                <a:pPr algn="ctr">
                  <a:lnSpc>
                    <a:spcPct val="85000"/>
                  </a:lnSpc>
                  <a:buClr>
                    <a:srgbClr val="00498B"/>
                  </a:buClr>
                  <a:buFont typeface="Arial" pitchFamily="34" charset="0"/>
                  <a:buNone/>
                </a:pPr>
                <a:r>
                  <a:rPr lang="sk-SK" altLang="sk-SK" sz="1600">
                    <a:solidFill>
                      <a:srgbClr val="00498B"/>
                    </a:solidFill>
                  </a:rPr>
                  <a:t>Kumulatívna pravdepodobnosť rekurencie (</a:t>
                </a:r>
                <a:r>
                  <a:rPr lang="en-US" altLang="sk-SK" sz="1600">
                    <a:solidFill>
                      <a:srgbClr val="00498B"/>
                    </a:solidFill>
                  </a:rPr>
                  <a:t>%)</a:t>
                </a:r>
              </a:p>
            </p:txBody>
          </p:sp>
          <p:sp>
            <p:nvSpPr>
              <p:cNvPr id="4110" name="Rectangle 17"/>
              <p:cNvSpPr>
                <a:spLocks noChangeArrowheads="1"/>
              </p:cNvSpPr>
              <p:nvPr/>
            </p:nvSpPr>
            <p:spPr bwMode="auto">
              <a:xfrm>
                <a:off x="501" y="975"/>
                <a:ext cx="256" cy="19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90000" tIns="46800" rIns="90000" bIns="46800">
                <a:spAutoFit/>
              </a:bodyPr>
              <a:lstStyle/>
              <a:p>
                <a:pPr algn="r">
                  <a:lnSpc>
                    <a:spcPct val="85000"/>
                  </a:lnSpc>
                  <a:buClr>
                    <a:srgbClr val="00498B"/>
                  </a:buClr>
                  <a:buFont typeface="Arial" pitchFamily="34" charset="0"/>
                  <a:buNone/>
                </a:pPr>
                <a:r>
                  <a:rPr lang="en-US" altLang="sk-SK" sz="1600">
                    <a:solidFill>
                      <a:srgbClr val="00498B"/>
                    </a:solidFill>
                  </a:rPr>
                  <a:t>10</a:t>
                </a:r>
              </a:p>
            </p:txBody>
          </p:sp>
          <p:sp>
            <p:nvSpPr>
              <p:cNvPr id="4111" name="Rectangle 18"/>
              <p:cNvSpPr>
                <a:spLocks noChangeArrowheads="1"/>
              </p:cNvSpPr>
              <p:nvPr/>
            </p:nvSpPr>
            <p:spPr bwMode="auto">
              <a:xfrm>
                <a:off x="4064" y="3437"/>
                <a:ext cx="256" cy="19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90000" tIns="46800" rIns="90000" bIns="46800">
                <a:spAutoFit/>
              </a:bodyPr>
              <a:lstStyle/>
              <a:p>
                <a:pPr>
                  <a:lnSpc>
                    <a:spcPct val="85000"/>
                  </a:lnSpc>
                  <a:buClr>
                    <a:srgbClr val="00498B"/>
                  </a:buClr>
                  <a:buFont typeface="Arial" pitchFamily="34" charset="0"/>
                  <a:buNone/>
                </a:pPr>
                <a:r>
                  <a:rPr lang="en-US" altLang="sk-SK" sz="1600">
                    <a:solidFill>
                      <a:srgbClr val="00498B"/>
                    </a:solidFill>
                  </a:rPr>
                  <a:t>12</a:t>
                </a:r>
              </a:p>
            </p:txBody>
          </p:sp>
          <p:sp>
            <p:nvSpPr>
              <p:cNvPr id="4112" name="Line 19"/>
              <p:cNvSpPr>
                <a:spLocks noChangeShapeType="1"/>
              </p:cNvSpPr>
              <p:nvPr/>
            </p:nvSpPr>
            <p:spPr bwMode="auto">
              <a:xfrm>
                <a:off x="826" y="3407"/>
                <a:ext cx="3365" cy="0"/>
              </a:xfrm>
              <a:prstGeom prst="line">
                <a:avLst/>
              </a:prstGeom>
              <a:noFill/>
              <a:ln w="19050">
                <a:solidFill>
                  <a:srgbClr val="00498B"/>
                </a:solidFill>
                <a:round/>
                <a:headEnd/>
                <a:tailEnd/>
              </a:ln>
            </p:spPr>
            <p:txBody>
              <a:bodyPr lIns="91414" tIns="45708" rIns="91414" bIns="45708" anchor="ctr"/>
              <a:lstStyle/>
              <a:p>
                <a:endParaRPr lang="sk-SK"/>
              </a:p>
            </p:txBody>
          </p:sp>
          <p:sp>
            <p:nvSpPr>
              <p:cNvPr id="4113" name="Line 20"/>
              <p:cNvSpPr>
                <a:spLocks noChangeShapeType="1"/>
              </p:cNvSpPr>
              <p:nvPr/>
            </p:nvSpPr>
            <p:spPr bwMode="auto">
              <a:xfrm>
                <a:off x="826" y="1069"/>
                <a:ext cx="0" cy="2338"/>
              </a:xfrm>
              <a:prstGeom prst="line">
                <a:avLst/>
              </a:prstGeom>
              <a:noFill/>
              <a:ln w="19050">
                <a:solidFill>
                  <a:srgbClr val="00498B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sk-SK"/>
              </a:p>
            </p:txBody>
          </p:sp>
          <p:sp>
            <p:nvSpPr>
              <p:cNvPr id="4114" name="Line 21"/>
              <p:cNvSpPr>
                <a:spLocks noChangeShapeType="1"/>
              </p:cNvSpPr>
              <p:nvPr/>
            </p:nvSpPr>
            <p:spPr bwMode="auto">
              <a:xfrm>
                <a:off x="4191" y="3407"/>
                <a:ext cx="0" cy="42"/>
              </a:xfrm>
              <a:prstGeom prst="line">
                <a:avLst/>
              </a:prstGeom>
              <a:noFill/>
              <a:ln w="19050">
                <a:solidFill>
                  <a:srgbClr val="00498B"/>
                </a:solidFill>
                <a:round/>
                <a:headEnd/>
                <a:tailEnd/>
              </a:ln>
            </p:spPr>
            <p:txBody>
              <a:bodyPr lIns="91414" tIns="45708" rIns="91414" bIns="45708" anchor="ctr"/>
              <a:lstStyle/>
              <a:p>
                <a:endParaRPr lang="sk-SK"/>
              </a:p>
            </p:txBody>
          </p:sp>
          <p:sp>
            <p:nvSpPr>
              <p:cNvPr id="4115" name="Line 22"/>
              <p:cNvSpPr>
                <a:spLocks noChangeShapeType="1"/>
              </p:cNvSpPr>
              <p:nvPr/>
            </p:nvSpPr>
            <p:spPr bwMode="auto">
              <a:xfrm>
                <a:off x="781" y="1069"/>
                <a:ext cx="45" cy="0"/>
              </a:xfrm>
              <a:prstGeom prst="line">
                <a:avLst/>
              </a:prstGeom>
              <a:noFill/>
              <a:ln w="19050">
                <a:solidFill>
                  <a:srgbClr val="00498B"/>
                </a:solidFill>
                <a:round/>
                <a:headEnd/>
                <a:tailEnd/>
              </a:ln>
            </p:spPr>
            <p:txBody>
              <a:bodyPr lIns="91414" tIns="45708" rIns="91414" bIns="45708" anchor="ctr"/>
              <a:lstStyle/>
              <a:p>
                <a:endParaRPr lang="sk-SK"/>
              </a:p>
            </p:txBody>
          </p:sp>
          <p:sp>
            <p:nvSpPr>
              <p:cNvPr id="4116" name="Line 25"/>
              <p:cNvSpPr>
                <a:spLocks noChangeShapeType="1"/>
              </p:cNvSpPr>
              <p:nvPr/>
            </p:nvSpPr>
            <p:spPr bwMode="auto">
              <a:xfrm>
                <a:off x="781" y="1536"/>
                <a:ext cx="45" cy="0"/>
              </a:xfrm>
              <a:prstGeom prst="line">
                <a:avLst/>
              </a:prstGeom>
              <a:noFill/>
              <a:ln w="19050">
                <a:solidFill>
                  <a:srgbClr val="00498B"/>
                </a:solidFill>
                <a:round/>
                <a:headEnd/>
                <a:tailEnd/>
              </a:ln>
            </p:spPr>
            <p:txBody>
              <a:bodyPr lIns="91414" tIns="45708" rIns="91414" bIns="45708" anchor="ctr"/>
              <a:lstStyle/>
              <a:p>
                <a:endParaRPr lang="sk-SK"/>
              </a:p>
            </p:txBody>
          </p:sp>
          <p:sp>
            <p:nvSpPr>
              <p:cNvPr id="4117" name="Line 26"/>
              <p:cNvSpPr>
                <a:spLocks noChangeShapeType="1"/>
              </p:cNvSpPr>
              <p:nvPr/>
            </p:nvSpPr>
            <p:spPr bwMode="auto">
              <a:xfrm>
                <a:off x="781" y="2004"/>
                <a:ext cx="45" cy="0"/>
              </a:xfrm>
              <a:prstGeom prst="line">
                <a:avLst/>
              </a:prstGeom>
              <a:noFill/>
              <a:ln w="19050">
                <a:solidFill>
                  <a:srgbClr val="00498B"/>
                </a:solidFill>
                <a:round/>
                <a:headEnd/>
                <a:tailEnd/>
              </a:ln>
            </p:spPr>
            <p:txBody>
              <a:bodyPr lIns="91414" tIns="45708" rIns="91414" bIns="45708" anchor="ctr"/>
              <a:lstStyle/>
              <a:p>
                <a:endParaRPr lang="sk-SK"/>
              </a:p>
            </p:txBody>
          </p:sp>
          <p:sp>
            <p:nvSpPr>
              <p:cNvPr id="4118" name="Line 27"/>
              <p:cNvSpPr>
                <a:spLocks noChangeShapeType="1"/>
              </p:cNvSpPr>
              <p:nvPr/>
            </p:nvSpPr>
            <p:spPr bwMode="auto">
              <a:xfrm>
                <a:off x="781" y="2471"/>
                <a:ext cx="45" cy="0"/>
              </a:xfrm>
              <a:prstGeom prst="line">
                <a:avLst/>
              </a:prstGeom>
              <a:noFill/>
              <a:ln w="19050">
                <a:solidFill>
                  <a:srgbClr val="00498B"/>
                </a:solidFill>
                <a:round/>
                <a:headEnd/>
                <a:tailEnd/>
              </a:ln>
            </p:spPr>
            <p:txBody>
              <a:bodyPr lIns="91414" tIns="45708" rIns="91414" bIns="45708" anchor="ctr"/>
              <a:lstStyle/>
              <a:p>
                <a:endParaRPr lang="sk-SK"/>
              </a:p>
            </p:txBody>
          </p:sp>
          <p:sp>
            <p:nvSpPr>
              <p:cNvPr id="4119" name="Line 28"/>
              <p:cNvSpPr>
                <a:spLocks noChangeShapeType="1"/>
              </p:cNvSpPr>
              <p:nvPr/>
            </p:nvSpPr>
            <p:spPr bwMode="auto">
              <a:xfrm>
                <a:off x="781" y="2939"/>
                <a:ext cx="45" cy="0"/>
              </a:xfrm>
              <a:prstGeom prst="line">
                <a:avLst/>
              </a:prstGeom>
              <a:noFill/>
              <a:ln w="19050">
                <a:solidFill>
                  <a:srgbClr val="00498B"/>
                </a:solidFill>
                <a:round/>
                <a:headEnd/>
                <a:tailEnd/>
              </a:ln>
            </p:spPr>
            <p:txBody>
              <a:bodyPr lIns="91414" tIns="45708" rIns="91414" bIns="45708" anchor="ctr"/>
              <a:lstStyle/>
              <a:p>
                <a:endParaRPr lang="sk-SK"/>
              </a:p>
            </p:txBody>
          </p:sp>
          <p:sp>
            <p:nvSpPr>
              <p:cNvPr id="4120" name="Line 29"/>
              <p:cNvSpPr>
                <a:spLocks noChangeShapeType="1"/>
              </p:cNvSpPr>
              <p:nvPr/>
            </p:nvSpPr>
            <p:spPr bwMode="auto">
              <a:xfrm>
                <a:off x="781" y="3407"/>
                <a:ext cx="45" cy="0"/>
              </a:xfrm>
              <a:prstGeom prst="line">
                <a:avLst/>
              </a:prstGeom>
              <a:noFill/>
              <a:ln w="19050">
                <a:solidFill>
                  <a:srgbClr val="00498B"/>
                </a:solidFill>
                <a:round/>
                <a:headEnd/>
                <a:tailEnd/>
              </a:ln>
            </p:spPr>
            <p:txBody>
              <a:bodyPr lIns="91414" tIns="45708" rIns="91414" bIns="45708" anchor="ctr"/>
              <a:lstStyle/>
              <a:p>
                <a:endParaRPr lang="sk-SK"/>
              </a:p>
            </p:txBody>
          </p:sp>
          <p:sp>
            <p:nvSpPr>
              <p:cNvPr id="4121" name="Rectangle 30"/>
              <p:cNvSpPr>
                <a:spLocks noChangeArrowheads="1"/>
              </p:cNvSpPr>
              <p:nvPr/>
            </p:nvSpPr>
            <p:spPr bwMode="auto">
              <a:xfrm>
                <a:off x="572" y="1442"/>
                <a:ext cx="185" cy="19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90000" tIns="46800" rIns="90000" bIns="46800">
                <a:spAutoFit/>
              </a:bodyPr>
              <a:lstStyle/>
              <a:p>
                <a:pPr algn="r">
                  <a:lnSpc>
                    <a:spcPct val="85000"/>
                  </a:lnSpc>
                  <a:buClr>
                    <a:srgbClr val="00498B"/>
                  </a:buClr>
                  <a:buFont typeface="Arial" pitchFamily="34" charset="0"/>
                  <a:buNone/>
                </a:pPr>
                <a:r>
                  <a:rPr lang="en-US" altLang="sk-SK" sz="1600">
                    <a:solidFill>
                      <a:srgbClr val="00498B"/>
                    </a:solidFill>
                  </a:rPr>
                  <a:t>8</a:t>
                </a:r>
              </a:p>
            </p:txBody>
          </p:sp>
          <p:sp>
            <p:nvSpPr>
              <p:cNvPr id="4122" name="Rectangle 31"/>
              <p:cNvSpPr>
                <a:spLocks noChangeArrowheads="1"/>
              </p:cNvSpPr>
              <p:nvPr/>
            </p:nvSpPr>
            <p:spPr bwMode="auto">
              <a:xfrm>
                <a:off x="572" y="1909"/>
                <a:ext cx="185" cy="19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90000" tIns="46800" rIns="90000" bIns="46800">
                <a:spAutoFit/>
              </a:bodyPr>
              <a:lstStyle/>
              <a:p>
                <a:pPr algn="r">
                  <a:lnSpc>
                    <a:spcPct val="85000"/>
                  </a:lnSpc>
                  <a:buClr>
                    <a:srgbClr val="00498B"/>
                  </a:buClr>
                  <a:buFont typeface="Arial" pitchFamily="34" charset="0"/>
                  <a:buNone/>
                </a:pPr>
                <a:r>
                  <a:rPr lang="en-US" altLang="sk-SK" sz="1600">
                    <a:solidFill>
                      <a:srgbClr val="00498B"/>
                    </a:solidFill>
                  </a:rPr>
                  <a:t>6</a:t>
                </a:r>
              </a:p>
            </p:txBody>
          </p:sp>
          <p:sp>
            <p:nvSpPr>
              <p:cNvPr id="4123" name="Rectangle 32"/>
              <p:cNvSpPr>
                <a:spLocks noChangeArrowheads="1"/>
              </p:cNvSpPr>
              <p:nvPr/>
            </p:nvSpPr>
            <p:spPr bwMode="auto">
              <a:xfrm>
                <a:off x="572" y="2377"/>
                <a:ext cx="185" cy="19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90000" tIns="46800" rIns="90000" bIns="46800">
                <a:spAutoFit/>
              </a:bodyPr>
              <a:lstStyle/>
              <a:p>
                <a:pPr algn="r">
                  <a:lnSpc>
                    <a:spcPct val="85000"/>
                  </a:lnSpc>
                  <a:buClr>
                    <a:srgbClr val="00498B"/>
                  </a:buClr>
                  <a:buFont typeface="Arial" pitchFamily="34" charset="0"/>
                  <a:buNone/>
                </a:pPr>
                <a:r>
                  <a:rPr lang="en-US" altLang="sk-SK" sz="1600">
                    <a:solidFill>
                      <a:srgbClr val="00498B"/>
                    </a:solidFill>
                  </a:rPr>
                  <a:t>4</a:t>
                </a:r>
              </a:p>
            </p:txBody>
          </p:sp>
          <p:sp>
            <p:nvSpPr>
              <p:cNvPr id="4124" name="Rectangle 33"/>
              <p:cNvSpPr>
                <a:spLocks noChangeArrowheads="1"/>
              </p:cNvSpPr>
              <p:nvPr/>
            </p:nvSpPr>
            <p:spPr bwMode="auto">
              <a:xfrm>
                <a:off x="572" y="2844"/>
                <a:ext cx="185" cy="19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90000" tIns="46800" rIns="90000" bIns="46800">
                <a:spAutoFit/>
              </a:bodyPr>
              <a:lstStyle/>
              <a:p>
                <a:pPr algn="r">
                  <a:lnSpc>
                    <a:spcPct val="85000"/>
                  </a:lnSpc>
                  <a:buClr>
                    <a:srgbClr val="00498B"/>
                  </a:buClr>
                  <a:buFont typeface="Arial" pitchFamily="34" charset="0"/>
                  <a:buNone/>
                </a:pPr>
                <a:r>
                  <a:rPr lang="en-US" altLang="sk-SK" sz="1600">
                    <a:solidFill>
                      <a:srgbClr val="00498B"/>
                    </a:solidFill>
                  </a:rPr>
                  <a:t>2</a:t>
                </a:r>
              </a:p>
            </p:txBody>
          </p:sp>
          <p:sp>
            <p:nvSpPr>
              <p:cNvPr id="4125" name="Rectangle 34"/>
              <p:cNvSpPr>
                <a:spLocks noChangeArrowheads="1"/>
              </p:cNvSpPr>
              <p:nvPr/>
            </p:nvSpPr>
            <p:spPr bwMode="auto">
              <a:xfrm>
                <a:off x="572" y="3312"/>
                <a:ext cx="185" cy="19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90000" tIns="46800" rIns="90000" bIns="46800">
                <a:spAutoFit/>
              </a:bodyPr>
              <a:lstStyle/>
              <a:p>
                <a:pPr algn="r">
                  <a:lnSpc>
                    <a:spcPct val="85000"/>
                  </a:lnSpc>
                  <a:buClr>
                    <a:srgbClr val="00498B"/>
                  </a:buClr>
                  <a:buFont typeface="Arial" pitchFamily="34" charset="0"/>
                  <a:buNone/>
                </a:pPr>
                <a:r>
                  <a:rPr lang="en-US" altLang="sk-SK" sz="1600">
                    <a:solidFill>
                      <a:srgbClr val="00498B"/>
                    </a:solidFill>
                  </a:rPr>
                  <a:t>0</a:t>
                </a:r>
              </a:p>
            </p:txBody>
          </p:sp>
          <p:sp>
            <p:nvSpPr>
              <p:cNvPr id="4126" name="Line 35"/>
              <p:cNvSpPr>
                <a:spLocks noChangeShapeType="1"/>
              </p:cNvSpPr>
              <p:nvPr/>
            </p:nvSpPr>
            <p:spPr bwMode="auto">
              <a:xfrm>
                <a:off x="826" y="3407"/>
                <a:ext cx="0" cy="42"/>
              </a:xfrm>
              <a:prstGeom prst="line">
                <a:avLst/>
              </a:prstGeom>
              <a:noFill/>
              <a:ln w="19050">
                <a:solidFill>
                  <a:srgbClr val="00498B"/>
                </a:solidFill>
                <a:round/>
                <a:headEnd/>
                <a:tailEnd/>
              </a:ln>
            </p:spPr>
            <p:txBody>
              <a:bodyPr lIns="91414" tIns="45708" rIns="91414" bIns="45708" anchor="ctr"/>
              <a:lstStyle/>
              <a:p>
                <a:endParaRPr lang="sk-SK"/>
              </a:p>
            </p:txBody>
          </p:sp>
          <p:sp>
            <p:nvSpPr>
              <p:cNvPr id="4127" name="Line 36"/>
              <p:cNvSpPr>
                <a:spLocks noChangeShapeType="1"/>
              </p:cNvSpPr>
              <p:nvPr/>
            </p:nvSpPr>
            <p:spPr bwMode="auto">
              <a:xfrm>
                <a:off x="1386" y="3407"/>
                <a:ext cx="0" cy="42"/>
              </a:xfrm>
              <a:prstGeom prst="line">
                <a:avLst/>
              </a:prstGeom>
              <a:noFill/>
              <a:ln w="19050">
                <a:solidFill>
                  <a:srgbClr val="00498B"/>
                </a:solidFill>
                <a:round/>
                <a:headEnd/>
                <a:tailEnd/>
              </a:ln>
            </p:spPr>
            <p:txBody>
              <a:bodyPr lIns="91414" tIns="45708" rIns="91414" bIns="45708" anchor="ctr"/>
              <a:lstStyle/>
              <a:p>
                <a:endParaRPr lang="sk-SK"/>
              </a:p>
            </p:txBody>
          </p:sp>
          <p:sp>
            <p:nvSpPr>
              <p:cNvPr id="4128" name="Line 37"/>
              <p:cNvSpPr>
                <a:spLocks noChangeShapeType="1"/>
              </p:cNvSpPr>
              <p:nvPr/>
            </p:nvSpPr>
            <p:spPr bwMode="auto">
              <a:xfrm>
                <a:off x="1947" y="3407"/>
                <a:ext cx="0" cy="42"/>
              </a:xfrm>
              <a:prstGeom prst="line">
                <a:avLst/>
              </a:prstGeom>
              <a:noFill/>
              <a:ln w="19050">
                <a:solidFill>
                  <a:srgbClr val="00498B"/>
                </a:solidFill>
                <a:round/>
                <a:headEnd/>
                <a:tailEnd/>
              </a:ln>
            </p:spPr>
            <p:txBody>
              <a:bodyPr lIns="91414" tIns="45708" rIns="91414" bIns="45708" anchor="ctr"/>
              <a:lstStyle/>
              <a:p>
                <a:endParaRPr lang="sk-SK"/>
              </a:p>
            </p:txBody>
          </p:sp>
          <p:sp>
            <p:nvSpPr>
              <p:cNvPr id="4129" name="Line 38"/>
              <p:cNvSpPr>
                <a:spLocks noChangeShapeType="1"/>
              </p:cNvSpPr>
              <p:nvPr/>
            </p:nvSpPr>
            <p:spPr bwMode="auto">
              <a:xfrm>
                <a:off x="2508" y="3407"/>
                <a:ext cx="0" cy="42"/>
              </a:xfrm>
              <a:prstGeom prst="line">
                <a:avLst/>
              </a:prstGeom>
              <a:noFill/>
              <a:ln w="19050">
                <a:solidFill>
                  <a:srgbClr val="00498B"/>
                </a:solidFill>
                <a:round/>
                <a:headEnd/>
                <a:tailEnd/>
              </a:ln>
            </p:spPr>
            <p:txBody>
              <a:bodyPr lIns="91414" tIns="45708" rIns="91414" bIns="45708" anchor="ctr"/>
              <a:lstStyle/>
              <a:p>
                <a:endParaRPr lang="sk-SK"/>
              </a:p>
            </p:txBody>
          </p:sp>
          <p:sp>
            <p:nvSpPr>
              <p:cNvPr id="4130" name="Line 39"/>
              <p:cNvSpPr>
                <a:spLocks noChangeShapeType="1"/>
              </p:cNvSpPr>
              <p:nvPr/>
            </p:nvSpPr>
            <p:spPr bwMode="auto">
              <a:xfrm>
                <a:off x="3069" y="3407"/>
                <a:ext cx="0" cy="42"/>
              </a:xfrm>
              <a:prstGeom prst="line">
                <a:avLst/>
              </a:prstGeom>
              <a:noFill/>
              <a:ln w="19050">
                <a:solidFill>
                  <a:srgbClr val="00498B"/>
                </a:solidFill>
                <a:round/>
                <a:headEnd/>
                <a:tailEnd/>
              </a:ln>
            </p:spPr>
            <p:txBody>
              <a:bodyPr lIns="91414" tIns="45708" rIns="91414" bIns="45708" anchor="ctr"/>
              <a:lstStyle/>
              <a:p>
                <a:endParaRPr lang="sk-SK"/>
              </a:p>
            </p:txBody>
          </p:sp>
          <p:sp>
            <p:nvSpPr>
              <p:cNvPr id="4131" name="Line 40"/>
              <p:cNvSpPr>
                <a:spLocks noChangeShapeType="1"/>
              </p:cNvSpPr>
              <p:nvPr/>
            </p:nvSpPr>
            <p:spPr bwMode="auto">
              <a:xfrm>
                <a:off x="3630" y="3407"/>
                <a:ext cx="0" cy="42"/>
              </a:xfrm>
              <a:prstGeom prst="line">
                <a:avLst/>
              </a:prstGeom>
              <a:noFill/>
              <a:ln w="19050">
                <a:solidFill>
                  <a:srgbClr val="00498B"/>
                </a:solidFill>
                <a:round/>
                <a:headEnd/>
                <a:tailEnd/>
              </a:ln>
            </p:spPr>
            <p:txBody>
              <a:bodyPr lIns="91414" tIns="45708" rIns="91414" bIns="45708" anchor="ctr"/>
              <a:lstStyle/>
              <a:p>
                <a:endParaRPr lang="sk-SK"/>
              </a:p>
            </p:txBody>
          </p:sp>
          <p:sp>
            <p:nvSpPr>
              <p:cNvPr id="4132" name="Rectangle 41"/>
              <p:cNvSpPr>
                <a:spLocks noChangeArrowheads="1"/>
              </p:cNvSpPr>
              <p:nvPr/>
            </p:nvSpPr>
            <p:spPr bwMode="auto">
              <a:xfrm>
                <a:off x="730" y="3437"/>
                <a:ext cx="185" cy="19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90000" tIns="46800" rIns="90000" bIns="46800">
                <a:spAutoFit/>
              </a:bodyPr>
              <a:lstStyle/>
              <a:p>
                <a:pPr>
                  <a:lnSpc>
                    <a:spcPct val="85000"/>
                  </a:lnSpc>
                  <a:buClr>
                    <a:srgbClr val="00498B"/>
                  </a:buClr>
                  <a:buFont typeface="Arial" pitchFamily="34" charset="0"/>
                  <a:buNone/>
                </a:pPr>
                <a:r>
                  <a:rPr lang="en-US" altLang="sk-SK" sz="1600">
                    <a:solidFill>
                      <a:srgbClr val="00498B"/>
                    </a:solidFill>
                  </a:rPr>
                  <a:t>0</a:t>
                </a:r>
              </a:p>
            </p:txBody>
          </p:sp>
          <p:sp>
            <p:nvSpPr>
              <p:cNvPr id="4133" name="Rectangle 42"/>
              <p:cNvSpPr>
                <a:spLocks noChangeArrowheads="1"/>
              </p:cNvSpPr>
              <p:nvPr/>
            </p:nvSpPr>
            <p:spPr bwMode="auto">
              <a:xfrm>
                <a:off x="1294" y="3437"/>
                <a:ext cx="185" cy="19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90000" tIns="46800" rIns="90000" bIns="46800">
                <a:spAutoFit/>
              </a:bodyPr>
              <a:lstStyle/>
              <a:p>
                <a:pPr>
                  <a:lnSpc>
                    <a:spcPct val="85000"/>
                  </a:lnSpc>
                  <a:buClr>
                    <a:srgbClr val="00498B"/>
                  </a:buClr>
                  <a:buFont typeface="Arial" pitchFamily="34" charset="0"/>
                  <a:buNone/>
                </a:pPr>
                <a:r>
                  <a:rPr lang="en-US" altLang="sk-SK" sz="1600">
                    <a:solidFill>
                      <a:srgbClr val="00498B"/>
                    </a:solidFill>
                  </a:rPr>
                  <a:t>2</a:t>
                </a:r>
              </a:p>
            </p:txBody>
          </p:sp>
          <p:sp>
            <p:nvSpPr>
              <p:cNvPr id="4134" name="Rectangle 43"/>
              <p:cNvSpPr>
                <a:spLocks noChangeArrowheads="1"/>
              </p:cNvSpPr>
              <p:nvPr/>
            </p:nvSpPr>
            <p:spPr bwMode="auto">
              <a:xfrm>
                <a:off x="1855" y="3437"/>
                <a:ext cx="185" cy="19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90000" tIns="46800" rIns="90000" bIns="46800">
                <a:spAutoFit/>
              </a:bodyPr>
              <a:lstStyle/>
              <a:p>
                <a:pPr>
                  <a:lnSpc>
                    <a:spcPct val="85000"/>
                  </a:lnSpc>
                  <a:buClr>
                    <a:srgbClr val="00498B"/>
                  </a:buClr>
                  <a:buFont typeface="Arial" pitchFamily="34" charset="0"/>
                  <a:buNone/>
                </a:pPr>
                <a:r>
                  <a:rPr lang="en-US" altLang="sk-SK" sz="1600">
                    <a:solidFill>
                      <a:srgbClr val="00498B"/>
                    </a:solidFill>
                  </a:rPr>
                  <a:t>4</a:t>
                </a:r>
              </a:p>
            </p:txBody>
          </p:sp>
          <p:sp>
            <p:nvSpPr>
              <p:cNvPr id="4135" name="Rectangle 44"/>
              <p:cNvSpPr>
                <a:spLocks noChangeArrowheads="1"/>
              </p:cNvSpPr>
              <p:nvPr/>
            </p:nvSpPr>
            <p:spPr bwMode="auto">
              <a:xfrm>
                <a:off x="2416" y="3437"/>
                <a:ext cx="185" cy="19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90000" tIns="46800" rIns="90000" bIns="46800">
                <a:spAutoFit/>
              </a:bodyPr>
              <a:lstStyle/>
              <a:p>
                <a:pPr>
                  <a:lnSpc>
                    <a:spcPct val="85000"/>
                  </a:lnSpc>
                  <a:buClr>
                    <a:srgbClr val="00498B"/>
                  </a:buClr>
                  <a:buFont typeface="Arial" pitchFamily="34" charset="0"/>
                  <a:buNone/>
                </a:pPr>
                <a:r>
                  <a:rPr lang="en-US" altLang="sk-SK" sz="1600">
                    <a:solidFill>
                      <a:srgbClr val="00498B"/>
                    </a:solidFill>
                  </a:rPr>
                  <a:t>6</a:t>
                </a:r>
              </a:p>
            </p:txBody>
          </p:sp>
          <p:sp>
            <p:nvSpPr>
              <p:cNvPr id="4136" name="Rectangle 45"/>
              <p:cNvSpPr>
                <a:spLocks noChangeArrowheads="1"/>
              </p:cNvSpPr>
              <p:nvPr/>
            </p:nvSpPr>
            <p:spPr bwMode="auto">
              <a:xfrm>
                <a:off x="2977" y="3437"/>
                <a:ext cx="185" cy="19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90000" tIns="46800" rIns="90000" bIns="46800">
                <a:spAutoFit/>
              </a:bodyPr>
              <a:lstStyle/>
              <a:p>
                <a:pPr>
                  <a:lnSpc>
                    <a:spcPct val="85000"/>
                  </a:lnSpc>
                  <a:buClr>
                    <a:srgbClr val="00498B"/>
                  </a:buClr>
                  <a:buFont typeface="Arial" pitchFamily="34" charset="0"/>
                  <a:buNone/>
                </a:pPr>
                <a:r>
                  <a:rPr lang="en-US" altLang="sk-SK" sz="1600">
                    <a:solidFill>
                      <a:srgbClr val="00498B"/>
                    </a:solidFill>
                  </a:rPr>
                  <a:t>8</a:t>
                </a:r>
              </a:p>
            </p:txBody>
          </p:sp>
          <p:sp>
            <p:nvSpPr>
              <p:cNvPr id="4137" name="Rectangle 46"/>
              <p:cNvSpPr>
                <a:spLocks noChangeArrowheads="1"/>
              </p:cNvSpPr>
              <p:nvPr/>
            </p:nvSpPr>
            <p:spPr bwMode="auto">
              <a:xfrm>
                <a:off x="3503" y="3437"/>
                <a:ext cx="256" cy="19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90000" tIns="46800" rIns="90000" bIns="46800">
                <a:spAutoFit/>
              </a:bodyPr>
              <a:lstStyle/>
              <a:p>
                <a:pPr>
                  <a:lnSpc>
                    <a:spcPct val="85000"/>
                  </a:lnSpc>
                  <a:buClr>
                    <a:srgbClr val="00498B"/>
                  </a:buClr>
                  <a:buFont typeface="Arial" pitchFamily="34" charset="0"/>
                  <a:buNone/>
                </a:pPr>
                <a:r>
                  <a:rPr lang="en-US" altLang="sk-SK" sz="1600">
                    <a:solidFill>
                      <a:srgbClr val="00498B"/>
                    </a:solidFill>
                  </a:rPr>
                  <a:t>10</a:t>
                </a:r>
              </a:p>
            </p:txBody>
          </p:sp>
        </p:grpSp>
        <p:sp>
          <p:nvSpPr>
            <p:cNvPr id="4106" name="Text Box 47"/>
            <p:cNvSpPr txBox="1">
              <a:spLocks noChangeArrowheads="1"/>
            </p:cNvSpPr>
            <p:nvPr/>
          </p:nvSpPr>
          <p:spPr bwMode="auto">
            <a:xfrm>
              <a:off x="3442" y="2730"/>
              <a:ext cx="667" cy="1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1414" tIns="45708" rIns="91414" bIns="45708">
              <a:spAutoFit/>
            </a:bodyPr>
            <a:lstStyle/>
            <a:p>
              <a:pPr>
                <a:lnSpc>
                  <a:spcPct val="85000"/>
                </a:lnSpc>
                <a:buClr>
                  <a:srgbClr val="00498B"/>
                </a:buClr>
                <a:buFont typeface="Arial" pitchFamily="34" charset="0"/>
                <a:buNone/>
              </a:pPr>
              <a:r>
                <a:rPr lang="en-US" altLang="sk-SK" sz="1600">
                  <a:solidFill>
                    <a:srgbClr val="00498B"/>
                  </a:solidFill>
                </a:rPr>
                <a:t>P=0</a:t>
              </a:r>
              <a:r>
                <a:rPr lang="sk-SK" altLang="sk-SK" sz="1600">
                  <a:solidFill>
                    <a:srgbClr val="00498B"/>
                  </a:solidFill>
                </a:rPr>
                <a:t>,</a:t>
              </a:r>
              <a:r>
                <a:rPr lang="en-US" altLang="sk-SK" sz="1600">
                  <a:solidFill>
                    <a:srgbClr val="00498B"/>
                  </a:solidFill>
                </a:rPr>
                <a:t>0398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6"/>
          <p:cNvSpPr>
            <a:spLocks noGrp="1" noChangeArrowheads="1"/>
          </p:cNvSpPr>
          <p:nvPr>
            <p:ph type="title"/>
          </p:nvPr>
        </p:nvSpPr>
        <p:spPr>
          <a:xfrm>
            <a:off x="457200" y="457200"/>
            <a:ext cx="8458200" cy="1371600"/>
          </a:xfrm>
        </p:spPr>
        <p:txBody>
          <a:bodyPr/>
          <a:lstStyle/>
          <a:p>
            <a:pPr algn="ctr" eaLnBrk="1" hangingPunct="1"/>
            <a:r>
              <a:rPr lang="sk-SK" altLang="sk-SK" sz="3600" smtClean="0">
                <a:latin typeface="Times New Roman" pitchFamily="18" charset="0"/>
              </a:rPr>
              <a:t>Kardiálne ochorenia </a:t>
            </a:r>
            <a:br>
              <a:rPr lang="sk-SK" altLang="sk-SK" sz="3600" smtClean="0">
                <a:latin typeface="Times New Roman" pitchFamily="18" charset="0"/>
              </a:rPr>
            </a:br>
            <a:r>
              <a:rPr lang="en-US" altLang="sk-SK" sz="2800" smtClean="0">
                <a:solidFill>
                  <a:srgbClr val="0000FF"/>
                </a:solidFill>
                <a:latin typeface="Times New Roman" pitchFamily="18" charset="0"/>
              </a:rPr>
              <a:t>Prevalencia fibril</a:t>
            </a:r>
            <a:r>
              <a:rPr lang="sk-SK" altLang="sk-SK" sz="2800" smtClean="0">
                <a:solidFill>
                  <a:srgbClr val="0000FF"/>
                </a:solidFill>
                <a:latin typeface="Times New Roman" pitchFamily="18" charset="0"/>
              </a:rPr>
              <a:t>á</a:t>
            </a:r>
            <a:r>
              <a:rPr lang="en-US" altLang="sk-SK" sz="2800" smtClean="0">
                <a:solidFill>
                  <a:srgbClr val="0000FF"/>
                </a:solidFill>
                <a:latin typeface="Times New Roman" pitchFamily="18" charset="0"/>
              </a:rPr>
              <a:t>cie</a:t>
            </a:r>
            <a:r>
              <a:rPr lang="sk-SK" altLang="sk-SK" sz="2800" smtClean="0">
                <a:solidFill>
                  <a:srgbClr val="0000FF"/>
                </a:solidFill>
                <a:latin typeface="Times New Roman" pitchFamily="18" charset="0"/>
              </a:rPr>
              <a:t> (FP) predsiení v závislosti od veku</a:t>
            </a:r>
          </a:p>
        </p:txBody>
      </p:sp>
      <p:pic>
        <p:nvPicPr>
          <p:cNvPr id="28675" name="Picture 5" descr="F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14450" y="2224088"/>
            <a:ext cx="5324475" cy="3589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6" name="Rectangle 7"/>
          <p:cNvSpPr>
            <a:spLocks noChangeArrowheads="1"/>
          </p:cNvSpPr>
          <p:nvPr/>
        </p:nvSpPr>
        <p:spPr bwMode="auto">
          <a:xfrm>
            <a:off x="4953000" y="6283325"/>
            <a:ext cx="3924300" cy="31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None/>
            </a:pPr>
            <a:r>
              <a:rPr lang="sk-SK" altLang="sk-SK" b="1" i="1">
                <a:solidFill>
                  <a:srgbClr val="0000FF"/>
                </a:solidFill>
                <a:latin typeface="Times New Roman" pitchFamily="18" charset="0"/>
              </a:rPr>
              <a:t>Feinberg W</a:t>
            </a:r>
            <a:r>
              <a:rPr lang="en-US" altLang="sk-SK" b="1" i="1">
                <a:solidFill>
                  <a:srgbClr val="0000FF"/>
                </a:solidFill>
                <a:latin typeface="Times New Roman" pitchFamily="18" charset="0"/>
              </a:rPr>
              <a:t>.</a:t>
            </a:r>
            <a:r>
              <a:rPr lang="sk-SK" altLang="sk-SK" b="1" i="1">
                <a:solidFill>
                  <a:srgbClr val="0000FF"/>
                </a:solidFill>
                <a:latin typeface="Times New Roman" pitchFamily="18" charset="0"/>
              </a:rPr>
              <a:t>M</a:t>
            </a:r>
            <a:r>
              <a:rPr lang="en-US" altLang="sk-SK" b="1" i="1">
                <a:solidFill>
                  <a:srgbClr val="0000FF"/>
                </a:solidFill>
                <a:latin typeface="Times New Roman" pitchFamily="18" charset="0"/>
              </a:rPr>
              <a:t>.,</a:t>
            </a:r>
            <a:r>
              <a:rPr lang="sk-SK" altLang="sk-SK">
                <a:solidFill>
                  <a:srgbClr val="0000FF"/>
                </a:solidFill>
              </a:rPr>
              <a:t> </a:t>
            </a:r>
            <a:r>
              <a:rPr lang="sk-SK" altLang="sk-SK" b="1" i="1">
                <a:solidFill>
                  <a:srgbClr val="0000FF"/>
                </a:solidFill>
                <a:latin typeface="Times New Roman" pitchFamily="18" charset="0"/>
              </a:rPr>
              <a:t>Arch Intern Med 1995</a:t>
            </a:r>
            <a:r>
              <a:rPr lang="sk-SK" altLang="sk-SK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sk-SK" altLang="sk-SK" sz="4000" smtClean="0">
                <a:latin typeface="Times New Roman" pitchFamily="18" charset="0"/>
              </a:rPr>
              <a:t>Kardiálne ochorenia </a:t>
            </a:r>
            <a:br>
              <a:rPr lang="sk-SK" altLang="sk-SK" sz="4000" smtClean="0">
                <a:latin typeface="Times New Roman" pitchFamily="18" charset="0"/>
              </a:rPr>
            </a:br>
            <a:r>
              <a:rPr lang="en-US" altLang="sk-SK" sz="3600" smtClean="0">
                <a:solidFill>
                  <a:srgbClr val="0000FF"/>
                </a:solidFill>
                <a:latin typeface="Times New Roman" pitchFamily="18" charset="0"/>
              </a:rPr>
              <a:t>F</a:t>
            </a:r>
            <a:r>
              <a:rPr lang="sk-SK" altLang="sk-SK" sz="3600" smtClean="0">
                <a:solidFill>
                  <a:srgbClr val="0000FF"/>
                </a:solidFill>
                <a:latin typeface="Times New Roman" pitchFamily="18" charset="0"/>
              </a:rPr>
              <a:t>ibrilácia pred</a:t>
            </a:r>
            <a:r>
              <a:rPr lang="en-US" altLang="sk-SK" sz="3600" smtClean="0">
                <a:solidFill>
                  <a:srgbClr val="0000FF"/>
                </a:solidFill>
                <a:latin typeface="Times New Roman" pitchFamily="18" charset="0"/>
              </a:rPr>
              <a:t>si</a:t>
            </a:r>
            <a:r>
              <a:rPr lang="sk-SK" altLang="sk-SK" sz="3600" smtClean="0">
                <a:solidFill>
                  <a:srgbClr val="0000FF"/>
                </a:solidFill>
                <a:latin typeface="Times New Roman" pitchFamily="18" charset="0"/>
              </a:rPr>
              <a:t>ení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981200"/>
            <a:ext cx="8229600" cy="4114800"/>
          </a:xfrm>
        </p:spPr>
        <p:txBody>
          <a:bodyPr/>
          <a:lstStyle/>
          <a:p>
            <a:pPr eaLnBrk="1" hangingPunct="1"/>
            <a:r>
              <a:rPr lang="sk-SK" altLang="sk-SK" sz="2000" dirty="0" smtClean="0">
                <a:latin typeface="Times New Roman" pitchFamily="18" charset="0"/>
              </a:rPr>
              <a:t>FP zvyšuje riziko </a:t>
            </a:r>
            <a:r>
              <a:rPr lang="sk-SK" altLang="sk-SK" sz="2000" dirty="0" err="1" smtClean="0">
                <a:latin typeface="Times New Roman" pitchFamily="18" charset="0"/>
              </a:rPr>
              <a:t>iCMP</a:t>
            </a:r>
            <a:r>
              <a:rPr lang="sk-SK" altLang="sk-SK" sz="2000" dirty="0" smtClean="0">
                <a:latin typeface="Times New Roman" pitchFamily="18" charset="0"/>
              </a:rPr>
              <a:t> 5-6-násobne</a:t>
            </a:r>
          </a:p>
          <a:p>
            <a:pPr eaLnBrk="1" hangingPunct="1"/>
            <a:r>
              <a:rPr lang="sk-SK" altLang="sk-SK" sz="2000" dirty="0" smtClean="0">
                <a:latin typeface="Times New Roman" pitchFamily="18" charset="0"/>
              </a:rPr>
              <a:t>Určenie rizika </a:t>
            </a:r>
            <a:r>
              <a:rPr lang="sk-SK" altLang="sk-SK" sz="2000" dirty="0" err="1" smtClean="0">
                <a:latin typeface="Times New Roman" pitchFamily="18" charset="0"/>
              </a:rPr>
              <a:t>iCMP</a:t>
            </a:r>
            <a:r>
              <a:rPr lang="sk-SK" altLang="sk-SK" sz="2000" dirty="0" smtClean="0">
                <a:latin typeface="Times New Roman" pitchFamily="18" charset="0"/>
              </a:rPr>
              <a:t> – skóre</a:t>
            </a:r>
          </a:p>
          <a:p>
            <a:pPr eaLnBrk="1" hangingPunct="1"/>
            <a:r>
              <a:rPr lang="sk-SK" altLang="sk-SK" sz="2000" dirty="0" smtClean="0">
                <a:latin typeface="Times New Roman" pitchFamily="18" charset="0"/>
              </a:rPr>
              <a:t>CHADS</a:t>
            </a:r>
            <a:r>
              <a:rPr lang="sk-SK" altLang="sk-SK" sz="2000" baseline="-25000" dirty="0" smtClean="0">
                <a:latin typeface="Times New Roman" pitchFamily="18" charset="0"/>
              </a:rPr>
              <a:t>2</a:t>
            </a:r>
            <a:r>
              <a:rPr lang="sk-SK" altLang="sk-SK" sz="2000" dirty="0" smtClean="0">
                <a:latin typeface="Times New Roman" pitchFamily="18" charset="0"/>
              </a:rPr>
              <a:t> – (kardiálna nedostatočnosť, hypertenzia, vek, diabetes, prekonaná </a:t>
            </a:r>
            <a:r>
              <a:rPr lang="sk-SK" altLang="sk-SK" sz="2000" dirty="0" err="1" smtClean="0">
                <a:latin typeface="Times New Roman" pitchFamily="18" charset="0"/>
              </a:rPr>
              <a:t>iCMP</a:t>
            </a:r>
            <a:r>
              <a:rPr lang="sk-SK" altLang="sk-SK" sz="2000" dirty="0" smtClean="0">
                <a:latin typeface="Times New Roman" pitchFamily="18" charset="0"/>
              </a:rPr>
              <a:t>) </a:t>
            </a:r>
          </a:p>
          <a:p>
            <a:pPr eaLnBrk="1" hangingPunct="1">
              <a:buFont typeface="Wingdings" pitchFamily="2" charset="2"/>
              <a:buNone/>
            </a:pPr>
            <a:r>
              <a:rPr lang="sk-SK" altLang="sk-SK" sz="2000" dirty="0" smtClean="0">
                <a:latin typeface="Times New Roman" pitchFamily="18" charset="0"/>
                <a:sym typeface="Symbol" pitchFamily="18" charset="2"/>
              </a:rPr>
              <a:t>		</a:t>
            </a:r>
            <a:r>
              <a:rPr lang="sk-SK" altLang="sk-SK" sz="2000" dirty="0" smtClean="0">
                <a:solidFill>
                  <a:srgbClr val="FF0000"/>
                </a:solidFill>
                <a:latin typeface="Times New Roman" pitchFamily="18" charset="0"/>
                <a:sym typeface="Symbol" pitchFamily="18" charset="2"/>
              </a:rPr>
              <a:t> 2 – vysoké riziko</a:t>
            </a:r>
          </a:p>
          <a:p>
            <a:pPr eaLnBrk="1" hangingPunct="1">
              <a:buFont typeface="Wingdings" pitchFamily="2" charset="2"/>
              <a:buNone/>
            </a:pPr>
            <a:endParaRPr lang="sk-SK" altLang="sk-SK" sz="2000" dirty="0" smtClean="0">
              <a:solidFill>
                <a:srgbClr val="FF0000"/>
              </a:solidFill>
              <a:latin typeface="Times New Roman" pitchFamily="18" charset="0"/>
              <a:sym typeface="Symbol" pitchFamily="18" charset="2"/>
            </a:endParaRPr>
          </a:p>
          <a:p>
            <a:pPr eaLnBrk="1" hangingPunct="1">
              <a:buClr>
                <a:srgbClr val="FF0000"/>
              </a:buClr>
            </a:pPr>
            <a:r>
              <a:rPr lang="sk-SK" altLang="sk-SK" sz="2000" dirty="0" smtClean="0">
                <a:solidFill>
                  <a:srgbClr val="FF0000"/>
                </a:solidFill>
                <a:latin typeface="Times New Roman" pitchFamily="18" charset="0"/>
                <a:sym typeface="Symbol" pitchFamily="18" charset="2"/>
              </a:rPr>
              <a:t>NOAK - Inhibítor </a:t>
            </a:r>
            <a:r>
              <a:rPr lang="sk-SK" altLang="sk-SK" sz="2000" dirty="0" err="1" smtClean="0">
                <a:solidFill>
                  <a:srgbClr val="FF0000"/>
                </a:solidFill>
                <a:latin typeface="Times New Roman" pitchFamily="18" charset="0"/>
                <a:sym typeface="Symbol" pitchFamily="18" charset="2"/>
              </a:rPr>
              <a:t>trombínu</a:t>
            </a:r>
            <a:r>
              <a:rPr lang="sk-SK" altLang="sk-SK" sz="2000" dirty="0" smtClean="0">
                <a:solidFill>
                  <a:srgbClr val="FF0000"/>
                </a:solidFill>
                <a:latin typeface="Times New Roman" pitchFamily="18" charset="0"/>
                <a:sym typeface="Symbol" pitchFamily="18" charset="2"/>
              </a:rPr>
              <a:t> - </a:t>
            </a:r>
            <a:r>
              <a:rPr lang="sk-SK" altLang="sk-SK" sz="2000" dirty="0" err="1" smtClean="0">
                <a:solidFill>
                  <a:srgbClr val="FF0000"/>
                </a:solidFill>
                <a:latin typeface="Times New Roman" pitchFamily="18" charset="0"/>
                <a:sym typeface="Symbol" pitchFamily="18" charset="2"/>
              </a:rPr>
              <a:t>Dabigatran</a:t>
            </a:r>
            <a:r>
              <a:rPr lang="sk-SK" altLang="sk-SK" sz="2000" dirty="0" smtClean="0">
                <a:solidFill>
                  <a:srgbClr val="FF0000"/>
                </a:solidFill>
                <a:latin typeface="Times New Roman" pitchFamily="18" charset="0"/>
                <a:sym typeface="Symbol" pitchFamily="18" charset="2"/>
              </a:rPr>
              <a:t>, inhibítory faktora </a:t>
            </a:r>
            <a:r>
              <a:rPr lang="sk-SK" altLang="sk-SK" sz="2000" dirty="0" err="1" smtClean="0">
                <a:solidFill>
                  <a:srgbClr val="FF0000"/>
                </a:solidFill>
                <a:latin typeface="Times New Roman" pitchFamily="18" charset="0"/>
                <a:sym typeface="Symbol" pitchFamily="18" charset="2"/>
              </a:rPr>
              <a:t>Xa</a:t>
            </a:r>
            <a:r>
              <a:rPr lang="sk-SK" altLang="sk-SK" sz="2000" dirty="0" smtClean="0">
                <a:solidFill>
                  <a:srgbClr val="FF0000"/>
                </a:solidFill>
                <a:latin typeface="Times New Roman" pitchFamily="18" charset="0"/>
                <a:sym typeface="Symbol" pitchFamily="18" charset="2"/>
              </a:rPr>
              <a:t> – </a:t>
            </a:r>
            <a:r>
              <a:rPr lang="sk-SK" altLang="sk-SK" sz="2000" dirty="0" err="1" smtClean="0">
                <a:solidFill>
                  <a:srgbClr val="FF0000"/>
                </a:solidFill>
                <a:latin typeface="Times New Roman" pitchFamily="18" charset="0"/>
                <a:sym typeface="Symbol" pitchFamily="18" charset="2"/>
              </a:rPr>
              <a:t>Rivaroxaban</a:t>
            </a:r>
            <a:r>
              <a:rPr lang="sk-SK" altLang="sk-SK" sz="2000" dirty="0" smtClean="0">
                <a:solidFill>
                  <a:srgbClr val="FF0000"/>
                </a:solidFill>
                <a:latin typeface="Times New Roman" pitchFamily="18" charset="0"/>
                <a:sym typeface="Symbol" pitchFamily="18" charset="2"/>
              </a:rPr>
              <a:t>, </a:t>
            </a:r>
            <a:r>
              <a:rPr lang="sk-SK" altLang="sk-SK" sz="2000" dirty="0" err="1" smtClean="0">
                <a:solidFill>
                  <a:srgbClr val="FF0000"/>
                </a:solidFill>
                <a:latin typeface="Times New Roman" pitchFamily="18" charset="0"/>
                <a:sym typeface="Symbol" pitchFamily="18" charset="2"/>
              </a:rPr>
              <a:t>Apixaban</a:t>
            </a:r>
            <a:r>
              <a:rPr lang="sk-SK" altLang="sk-SK" sz="2000" dirty="0" smtClean="0">
                <a:solidFill>
                  <a:srgbClr val="FF0000"/>
                </a:solidFill>
                <a:latin typeface="Times New Roman" pitchFamily="18" charset="0"/>
                <a:sym typeface="Symbol" pitchFamily="18" charset="2"/>
              </a:rPr>
              <a:t>, </a:t>
            </a:r>
            <a:r>
              <a:rPr lang="sk-SK" altLang="sk-SK" sz="2000" dirty="0" err="1" smtClean="0">
                <a:solidFill>
                  <a:srgbClr val="FF0000"/>
                </a:solidFill>
                <a:latin typeface="Times New Roman" pitchFamily="18" charset="0"/>
                <a:sym typeface="Symbol" pitchFamily="18" charset="2"/>
              </a:rPr>
              <a:t>Edoxaban</a:t>
            </a:r>
            <a:endParaRPr lang="sk-SK" altLang="sk-SK" sz="2000" dirty="0" smtClean="0">
              <a:solidFill>
                <a:srgbClr val="FF0000"/>
              </a:solidFill>
              <a:latin typeface="Times New Roman" pitchFamily="18" charset="0"/>
              <a:sym typeface="Symbol" pitchFamily="18" charset="2"/>
            </a:endParaRPr>
          </a:p>
          <a:p>
            <a:pPr eaLnBrk="1" hangingPunct="1">
              <a:buClrTx/>
            </a:pPr>
            <a:r>
              <a:rPr lang="sk-SK" altLang="sk-SK" sz="2000" dirty="0" smtClean="0">
                <a:latin typeface="Times New Roman" pitchFamily="18" charset="0"/>
              </a:rPr>
              <a:t>HAS-BLED – skóre rizika krvácania </a:t>
            </a:r>
            <a:r>
              <a:rPr lang="sk-SK" altLang="sk-SK" sz="2000" dirty="0" smtClean="0">
                <a:solidFill>
                  <a:srgbClr val="FF0000"/>
                </a:solidFill>
                <a:latin typeface="Times New Roman" pitchFamily="18" charset="0"/>
                <a:sym typeface="Symbol" pitchFamily="18" charset="2"/>
              </a:rPr>
              <a:t> 3 – vysoké riziko</a:t>
            </a:r>
          </a:p>
          <a:p>
            <a:pPr eaLnBrk="1" hangingPunct="1">
              <a:buClrTx/>
            </a:pPr>
            <a:r>
              <a:rPr lang="sk-SK" altLang="sk-SK" sz="2000" dirty="0">
                <a:latin typeface="Times New Roman" pitchFamily="18" charset="0"/>
              </a:rPr>
              <a:t>Riziko krvácania – </a:t>
            </a:r>
            <a:r>
              <a:rPr lang="sk-SK" altLang="sk-SK" sz="2000" dirty="0">
                <a:solidFill>
                  <a:srgbClr val="FF0000"/>
                </a:solidFill>
                <a:latin typeface="Times New Roman" pitchFamily="18" charset="0"/>
              </a:rPr>
              <a:t>INR: 3,5 – 4,0</a:t>
            </a:r>
          </a:p>
          <a:p>
            <a:pPr marL="0" indent="0" eaLnBrk="1" hangingPunct="1">
              <a:buClrTx/>
              <a:buNone/>
            </a:pPr>
            <a:endParaRPr lang="sk-SK" altLang="sk-SK" sz="2000" dirty="0" smtClean="0">
              <a:solidFill>
                <a:srgbClr val="FF0000"/>
              </a:solidFill>
              <a:latin typeface="Times New Roman" pitchFamily="18" charset="0"/>
              <a:sym typeface="Symbol" pitchFamily="18" charset="2"/>
            </a:endParaRPr>
          </a:p>
          <a:p>
            <a:pPr eaLnBrk="1" hangingPunct="1">
              <a:buClr>
                <a:srgbClr val="FF0000"/>
              </a:buClr>
            </a:pPr>
            <a:endParaRPr lang="sk-SK" altLang="sk-SK" sz="1800" dirty="0" smtClean="0"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124744"/>
            <a:ext cx="8829675" cy="283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Obdĺžnik 4"/>
          <p:cNvSpPr/>
          <p:nvPr/>
        </p:nvSpPr>
        <p:spPr>
          <a:xfrm>
            <a:off x="7164288" y="1556792"/>
            <a:ext cx="1728192" cy="1584176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988840"/>
            <a:ext cx="4057650" cy="404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1988840"/>
            <a:ext cx="4029075" cy="315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39752" y="1052736"/>
            <a:ext cx="4333875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Obdĺžnik 7"/>
          <p:cNvSpPr/>
          <p:nvPr/>
        </p:nvSpPr>
        <p:spPr>
          <a:xfrm>
            <a:off x="4572000" y="2780928"/>
            <a:ext cx="3888432" cy="648072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9" name="Obdĺžnik 8"/>
          <p:cNvSpPr/>
          <p:nvPr/>
        </p:nvSpPr>
        <p:spPr>
          <a:xfrm>
            <a:off x="539552" y="5085184"/>
            <a:ext cx="3960440" cy="1008112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 descr="F:\Fečík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1700808"/>
            <a:ext cx="3580656" cy="3580656"/>
          </a:xfrm>
          <a:prstGeom prst="rect">
            <a:avLst/>
          </a:prstGeom>
          <a:noFill/>
        </p:spPr>
      </p:pic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371600"/>
          </a:xfrm>
        </p:spPr>
        <p:txBody>
          <a:bodyPr/>
          <a:lstStyle/>
          <a:p>
            <a:pPr algn="ctr"/>
            <a:r>
              <a:rPr lang="sk-SK" sz="3600" dirty="0" smtClean="0">
                <a:solidFill>
                  <a:schemeClr val="accent1">
                    <a:lumMod val="50000"/>
                  </a:schemeClr>
                </a:solidFill>
              </a:rPr>
              <a:t>71-ročný muž</a:t>
            </a:r>
            <a:endParaRPr lang="sk-SK" sz="36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5" name="Zástupný symbol obsahu 4"/>
          <p:cNvSpPr>
            <a:spLocks noGrp="1"/>
          </p:cNvSpPr>
          <p:nvPr>
            <p:ph sz="half" idx="2"/>
          </p:nvPr>
        </p:nvSpPr>
        <p:spPr>
          <a:xfrm>
            <a:off x="4644008" y="1700808"/>
            <a:ext cx="4038600" cy="3886200"/>
          </a:xfrm>
        </p:spPr>
        <p:txBody>
          <a:bodyPr/>
          <a:lstStyle/>
          <a:p>
            <a:r>
              <a:rPr lang="sk-SK" sz="2400" dirty="0" smtClean="0"/>
              <a:t>ICHS</a:t>
            </a:r>
          </a:p>
          <a:p>
            <a:r>
              <a:rPr lang="sk-SK" sz="2400" dirty="0" err="1" smtClean="0"/>
              <a:t>Fibrilácia</a:t>
            </a:r>
            <a:r>
              <a:rPr lang="sk-SK" sz="2400" dirty="0" smtClean="0"/>
              <a:t> predsiení</a:t>
            </a:r>
          </a:p>
          <a:p>
            <a:r>
              <a:rPr lang="sk-SK" sz="2400" dirty="0" smtClean="0"/>
              <a:t>Artériová hypertenzia</a:t>
            </a:r>
          </a:p>
          <a:p>
            <a:r>
              <a:rPr lang="sk-SK" sz="2400" dirty="0" smtClean="0"/>
              <a:t>Stav po TIA</a:t>
            </a:r>
          </a:p>
          <a:p>
            <a:r>
              <a:rPr lang="sk-SK" sz="2400" dirty="0" err="1" smtClean="0"/>
              <a:t>Hypercholesterolémia</a:t>
            </a:r>
            <a:endParaRPr lang="sk-SK" sz="2400" dirty="0" smtClean="0"/>
          </a:p>
          <a:p>
            <a:pPr>
              <a:buClr>
                <a:srgbClr val="FF0000"/>
              </a:buClr>
            </a:pPr>
            <a:r>
              <a:rPr lang="sk-SK" sz="2400" dirty="0" smtClean="0">
                <a:solidFill>
                  <a:srgbClr val="FF0000"/>
                </a:solidFill>
              </a:rPr>
              <a:t>CHADS</a:t>
            </a:r>
            <a:r>
              <a:rPr lang="sk-SK" sz="2400" baseline="-25000" dirty="0" smtClean="0">
                <a:solidFill>
                  <a:srgbClr val="FF0000"/>
                </a:solidFill>
              </a:rPr>
              <a:t>2 </a:t>
            </a:r>
            <a:r>
              <a:rPr lang="sk-SK" sz="2400" dirty="0" smtClean="0">
                <a:solidFill>
                  <a:srgbClr val="FF0000"/>
                </a:solidFill>
              </a:rPr>
              <a:t>= 3</a:t>
            </a:r>
          </a:p>
          <a:p>
            <a:r>
              <a:rPr lang="sk-SK" sz="2400" dirty="0" smtClean="0"/>
              <a:t>Liečba – </a:t>
            </a:r>
            <a:r>
              <a:rPr lang="sk-SK" sz="2400" dirty="0" smtClean="0">
                <a:solidFill>
                  <a:srgbClr val="FF0000"/>
                </a:solidFill>
              </a:rPr>
              <a:t>ANP 100 mg, </a:t>
            </a:r>
            <a:r>
              <a:rPr lang="sk-SK" sz="2400" dirty="0" err="1" smtClean="0"/>
              <a:t>Corvitol</a:t>
            </a:r>
            <a:r>
              <a:rPr lang="sk-SK" sz="2400" dirty="0" smtClean="0"/>
              <a:t>, </a:t>
            </a:r>
            <a:r>
              <a:rPr lang="sk-SK" sz="2400" dirty="0" err="1" smtClean="0"/>
              <a:t>Dicardin</a:t>
            </a:r>
            <a:r>
              <a:rPr lang="sk-SK" sz="2400" dirty="0" smtClean="0"/>
              <a:t>, </a:t>
            </a:r>
            <a:r>
              <a:rPr lang="sk-SK" sz="2400" dirty="0" err="1" smtClean="0"/>
              <a:t>Rasilez</a:t>
            </a:r>
            <a:endParaRPr lang="sk-SK" sz="2400" dirty="0"/>
          </a:p>
        </p:txBody>
      </p:sp>
      <p:sp>
        <p:nvSpPr>
          <p:cNvPr id="6" name="Obdĺžnik 5"/>
          <p:cNvSpPr/>
          <p:nvPr/>
        </p:nvSpPr>
        <p:spPr>
          <a:xfrm>
            <a:off x="683568" y="5805264"/>
            <a:ext cx="80648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09600" indent="-609600" eaLnBrk="1" hangingPunct="1">
              <a:buFont typeface="Wingdings" pitchFamily="2" charset="2"/>
              <a:buAutoNum type="alphaLcParenR" startAt="5"/>
            </a:pPr>
            <a:r>
              <a:rPr lang="sk-SK" altLang="sk-SK" dirty="0" smtClean="0">
                <a:solidFill>
                  <a:srgbClr val="002060"/>
                </a:solidFill>
              </a:rPr>
              <a:t>vek ≥ 65 rokov s jedným z nasledovných ochorení: diabetes </a:t>
            </a:r>
            <a:r>
              <a:rPr lang="sk-SK" altLang="sk-SK" dirty="0" err="1" smtClean="0">
                <a:solidFill>
                  <a:srgbClr val="002060"/>
                </a:solidFill>
              </a:rPr>
              <a:t>mellitus</a:t>
            </a:r>
            <a:r>
              <a:rPr lang="sk-SK" altLang="sk-SK" dirty="0" smtClean="0">
                <a:solidFill>
                  <a:srgbClr val="002060"/>
                </a:solidFill>
              </a:rPr>
              <a:t>, ochorenie koronárnych artérií alebo hypertenzia.</a:t>
            </a:r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4716016" y="6453336"/>
            <a:ext cx="4105274" cy="261367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sk-SK" sz="1200" i="1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Archív Neurologickej kliniky UNLP  a LF UPJŠ Košice</a:t>
            </a:r>
            <a:r>
              <a:rPr lang="en-US" sz="1200" i="1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 </a:t>
            </a:r>
            <a:endParaRPr lang="en-US" sz="1200" i="1" dirty="0">
              <a:solidFill>
                <a:schemeClr val="bg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9" name="Obdĺžnik 8"/>
          <p:cNvSpPr/>
          <p:nvPr/>
        </p:nvSpPr>
        <p:spPr>
          <a:xfrm>
            <a:off x="5004048" y="3068960"/>
            <a:ext cx="2016224" cy="432048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 descr="F:\Fečik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2060848"/>
            <a:ext cx="3600400" cy="3600400"/>
          </a:xfrm>
          <a:prstGeom prst="rect">
            <a:avLst/>
          </a:prstGeom>
          <a:noFill/>
        </p:spPr>
      </p:pic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k-SK" sz="3600" dirty="0" smtClean="0">
                <a:solidFill>
                  <a:schemeClr val="accent1">
                    <a:lumMod val="50000"/>
                  </a:schemeClr>
                </a:solidFill>
              </a:rPr>
              <a:t>71-ročný muž</a:t>
            </a:r>
            <a:endParaRPr lang="sk-SK" sz="36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" name="Zástupný symbol obsahu 4"/>
          <p:cNvSpPr txBox="1">
            <a:spLocks/>
          </p:cNvSpPr>
          <p:nvPr/>
        </p:nvSpPr>
        <p:spPr>
          <a:xfrm>
            <a:off x="4648200" y="1981200"/>
            <a:ext cx="4038600" cy="4400128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buChar char="n"/>
              <a:tabLst/>
              <a:defRPr/>
            </a:pPr>
            <a:r>
              <a:rPr kumimoji="0" lang="sk-SK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Po </a:t>
            </a:r>
            <a:r>
              <a:rPr kumimoji="0" lang="sk-SK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iv</a:t>
            </a:r>
            <a:r>
              <a:rPr kumimoji="0" lang="sk-SK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sk-SK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trombolýze</a:t>
            </a:r>
            <a:endParaRPr kumimoji="0" lang="sk-SK" sz="20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buChar char="n"/>
              <a:tabLst/>
              <a:defRPr/>
            </a:pPr>
            <a:r>
              <a:rPr lang="sk-SK" sz="2000" kern="0" dirty="0" smtClean="0">
                <a:latin typeface="+mn-lt"/>
              </a:rPr>
              <a:t>Po </a:t>
            </a:r>
            <a:r>
              <a:rPr lang="sk-SK" sz="2000" kern="0" dirty="0" err="1" smtClean="0">
                <a:latin typeface="+mn-lt"/>
              </a:rPr>
              <a:t>trombektómii</a:t>
            </a:r>
            <a:endParaRPr lang="sk-SK" sz="2000" kern="0" dirty="0" smtClean="0">
              <a:latin typeface="+mn-lt"/>
            </a:endParaRPr>
          </a:p>
          <a:p>
            <a:pPr marL="342900" lvl="0" indent="-342900"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</a:pPr>
            <a:r>
              <a:rPr lang="sk-SK" sz="2000" kern="0" dirty="0" err="1" smtClean="0">
                <a:latin typeface="+mn-lt"/>
              </a:rPr>
              <a:t>mRS</a:t>
            </a:r>
            <a:r>
              <a:rPr lang="sk-SK" sz="2000" kern="0" dirty="0" smtClean="0">
                <a:latin typeface="+mn-lt"/>
              </a:rPr>
              <a:t> týždeň po CMP </a:t>
            </a:r>
            <a:r>
              <a:rPr kumimoji="0" lang="sk-SK" sz="20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– 4 body</a:t>
            </a:r>
          </a:p>
          <a:p>
            <a:pPr marL="342900" lvl="0" indent="-342900"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</a:pPr>
            <a:r>
              <a:rPr kumimoji="0" lang="sk-SK" sz="20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</a:p>
          <a:p>
            <a:pPr marL="342900" lvl="0" indent="-342900" eaLnBrk="0" hangingPunct="0">
              <a:spcBef>
                <a:spcPct val="20000"/>
              </a:spcBef>
              <a:buClr>
                <a:srgbClr val="FF0000"/>
              </a:buClr>
              <a:buSzPct val="75000"/>
              <a:buFont typeface="Wingdings" pitchFamily="2" charset="2"/>
              <a:buChar char="n"/>
            </a:pPr>
            <a:r>
              <a:rPr lang="sk-SK" sz="2000" kern="0" dirty="0" err="1" smtClean="0">
                <a:solidFill>
                  <a:srgbClr val="FF0000"/>
                </a:solidFill>
                <a:latin typeface="+mn-lt"/>
              </a:rPr>
              <a:t>Kardioembolická</a:t>
            </a:r>
            <a:r>
              <a:rPr lang="sk-SK" sz="2000" kern="0" dirty="0" smtClean="0">
                <a:solidFill>
                  <a:srgbClr val="FF0000"/>
                </a:solidFill>
                <a:latin typeface="+mn-lt"/>
              </a:rPr>
              <a:t> CMP </a:t>
            </a:r>
            <a:r>
              <a:rPr lang="sk-SK" sz="2000" kern="0" dirty="0" smtClean="0">
                <a:latin typeface="+mn-lt"/>
              </a:rPr>
              <a:t>aj pri adekvátnej liečbe v akútnej fáze môže mať </a:t>
            </a:r>
            <a:r>
              <a:rPr lang="sk-SK" sz="2000" kern="0" dirty="0" smtClean="0">
                <a:solidFill>
                  <a:srgbClr val="FF0000"/>
                </a:solidFill>
                <a:latin typeface="+mn-lt"/>
              </a:rPr>
              <a:t>nepriaznivý výsledný stav </a:t>
            </a:r>
          </a:p>
          <a:p>
            <a:pPr marL="342900" lvl="0" indent="-342900" eaLnBrk="0" hangingPunct="0">
              <a:spcBef>
                <a:spcPct val="20000"/>
              </a:spcBef>
              <a:buClr>
                <a:srgbClr val="FF0000"/>
              </a:buClr>
              <a:buSzPct val="75000"/>
              <a:buFont typeface="Wingdings" pitchFamily="2" charset="2"/>
              <a:buChar char="n"/>
            </a:pPr>
            <a:r>
              <a:rPr kumimoji="0" lang="sk-SK" sz="2000" b="0" i="0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Prevencia ↓ výskyt CMP</a:t>
            </a:r>
          </a:p>
          <a:p>
            <a:pPr marL="342900" lvl="0" indent="-342900" eaLnBrk="0" hangingPunct="0">
              <a:spcBef>
                <a:spcPct val="20000"/>
              </a:spcBef>
              <a:buClr>
                <a:srgbClr val="FF0000"/>
              </a:buClr>
              <a:buSzPct val="75000"/>
            </a:pPr>
            <a:r>
              <a:rPr lang="sk-SK" sz="2000" kern="0" dirty="0" smtClean="0">
                <a:solidFill>
                  <a:srgbClr val="FF0000"/>
                </a:solidFill>
                <a:latin typeface="+mn-lt"/>
              </a:rPr>
              <a:t>	a zlepší výsledný stav</a:t>
            </a:r>
            <a:endParaRPr kumimoji="0" lang="sk-SK" sz="2000" b="0" i="0" u="none" strike="noStrike" kern="0" cap="none" spc="0" normalizeH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lvl="0" indent="-342900"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</a:pPr>
            <a:endParaRPr kumimoji="0" lang="sk-SK" sz="24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4716016" y="6453336"/>
            <a:ext cx="4105274" cy="261367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sk-SK" sz="1200" i="1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Archív Neurologickej kliniky UNLP  a LF UPJŠ Košice</a:t>
            </a:r>
            <a:r>
              <a:rPr lang="en-US" sz="1200" i="1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 </a:t>
            </a:r>
            <a:endParaRPr lang="en-US" sz="1200" i="1" dirty="0">
              <a:solidFill>
                <a:schemeClr val="bg2">
                  <a:lumMod val="60000"/>
                  <a:lumOff val="4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 descr="F:\Hronská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2060848"/>
            <a:ext cx="3456384" cy="3456384"/>
          </a:xfrm>
          <a:prstGeom prst="rect">
            <a:avLst/>
          </a:prstGeom>
          <a:noFill/>
        </p:spPr>
      </p:pic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k-SK" sz="3600" dirty="0" smtClean="0">
                <a:solidFill>
                  <a:schemeClr val="accent1">
                    <a:lumMod val="50000"/>
                  </a:schemeClr>
                </a:solidFill>
              </a:rPr>
              <a:t>79-ročná žena </a:t>
            </a:r>
            <a:endParaRPr lang="sk-SK" sz="36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" name="Zástupný symbol obsahu 4"/>
          <p:cNvSpPr txBox="1">
            <a:spLocks/>
          </p:cNvSpPr>
          <p:nvPr/>
        </p:nvSpPr>
        <p:spPr>
          <a:xfrm>
            <a:off x="4644008" y="1916832"/>
            <a:ext cx="4038600" cy="3744416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buChar char="n"/>
              <a:tabLst/>
              <a:defRPr/>
            </a:pPr>
            <a:r>
              <a:rPr kumimoji="0" lang="sk-SK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ICHS so stabilnou AP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buChar char="n"/>
              <a:tabLst/>
              <a:defRPr/>
            </a:pPr>
            <a:r>
              <a:rPr kumimoji="0" lang="sk-SK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Permanentná </a:t>
            </a:r>
            <a:r>
              <a:rPr kumimoji="0" lang="sk-SK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fibrilácia</a:t>
            </a:r>
            <a:r>
              <a:rPr kumimoji="0" lang="sk-SK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predsiení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buChar char="n"/>
              <a:tabLst/>
              <a:defRPr/>
            </a:pPr>
            <a:r>
              <a:rPr kumimoji="0" lang="sk-SK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Ľahká Mi </a:t>
            </a:r>
            <a:r>
              <a:rPr kumimoji="0" lang="sk-SK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stenóza</a:t>
            </a:r>
            <a:r>
              <a:rPr kumimoji="0" lang="sk-SK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s ťažkou </a:t>
            </a:r>
            <a:r>
              <a:rPr kumimoji="0" lang="sk-SK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trikuspidálnou</a:t>
            </a:r>
            <a:r>
              <a:rPr kumimoji="0" lang="sk-SK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sk-SK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insuficienciou</a:t>
            </a:r>
            <a:endParaRPr kumimoji="0" lang="sk-SK" sz="20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buChar char="n"/>
              <a:tabLst/>
              <a:defRPr/>
            </a:pPr>
            <a:r>
              <a:rPr kumimoji="0" lang="sk-SK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Stav po TEP pred mesiacom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buChar char="n"/>
              <a:tabLst/>
              <a:defRPr/>
            </a:pPr>
            <a:r>
              <a:rPr lang="sk-SK" sz="2000" dirty="0" smtClean="0">
                <a:solidFill>
                  <a:srgbClr val="FF0000"/>
                </a:solidFill>
              </a:rPr>
              <a:t>CHADS</a:t>
            </a:r>
            <a:r>
              <a:rPr lang="sk-SK" sz="2000" baseline="-25000" dirty="0" smtClean="0">
                <a:solidFill>
                  <a:srgbClr val="FF0000"/>
                </a:solidFill>
              </a:rPr>
              <a:t>2 </a:t>
            </a:r>
            <a:r>
              <a:rPr lang="sk-SK" sz="2000" dirty="0" smtClean="0">
                <a:solidFill>
                  <a:srgbClr val="FF0000"/>
                </a:solidFill>
              </a:rPr>
              <a:t>= 3</a:t>
            </a:r>
          </a:p>
          <a:p>
            <a:pPr marL="342900" lvl="0" indent="-342900"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</a:pPr>
            <a:r>
              <a:rPr lang="sk-SK" sz="2000" dirty="0" smtClean="0"/>
              <a:t>Liečba – </a:t>
            </a:r>
            <a:r>
              <a:rPr lang="sk-SK" sz="2000" dirty="0" smtClean="0">
                <a:solidFill>
                  <a:srgbClr val="FF0000"/>
                </a:solidFill>
              </a:rPr>
              <a:t> LMWH od TEP, </a:t>
            </a:r>
            <a:r>
              <a:rPr lang="sk-SK" sz="2000" dirty="0" err="1" smtClean="0"/>
              <a:t>Isoptin</a:t>
            </a:r>
            <a:r>
              <a:rPr lang="sk-SK" sz="2000" dirty="0" smtClean="0"/>
              <a:t>, </a:t>
            </a:r>
            <a:r>
              <a:rPr lang="sk-SK" sz="2000" dirty="0" err="1" smtClean="0"/>
              <a:t>Digoxin</a:t>
            </a:r>
            <a:r>
              <a:rPr lang="sk-SK" sz="2000" dirty="0" smtClean="0"/>
              <a:t>, </a:t>
            </a:r>
            <a:r>
              <a:rPr lang="sk-SK" sz="2000" dirty="0" err="1" smtClean="0"/>
              <a:t>Furosemid</a:t>
            </a:r>
            <a:r>
              <a:rPr lang="sk-SK" sz="2000" dirty="0" smtClean="0"/>
              <a:t>, </a:t>
            </a:r>
            <a:r>
              <a:rPr lang="sk-SK" sz="2000" dirty="0" err="1" smtClean="0"/>
              <a:t>Cardilan</a:t>
            </a:r>
            <a:r>
              <a:rPr lang="sk-SK" sz="2000" dirty="0" smtClean="0"/>
              <a:t>, </a:t>
            </a:r>
            <a:r>
              <a:rPr lang="sk-SK" sz="2000" dirty="0" err="1" smtClean="0"/>
              <a:t>Zyllt</a:t>
            </a:r>
            <a:endParaRPr lang="sk-SK" sz="2000" dirty="0" smtClean="0"/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buChar char="n"/>
              <a:tabLst/>
              <a:defRPr/>
            </a:pPr>
            <a:endParaRPr kumimoji="0" lang="sk-SK" sz="24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sk-SK" altLang="sk-SK" smtClean="0">
                <a:solidFill>
                  <a:schemeClr val="bg2"/>
                </a:solidFill>
                <a:latin typeface="Times New Roman" pitchFamily="18" charset="0"/>
              </a:rPr>
              <a:t>Cievne mozgové príhody (CMP)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sk-SK" altLang="sk-SK" dirty="0" smtClean="0">
                <a:latin typeface="Times New Roman" pitchFamily="18" charset="0"/>
              </a:rPr>
              <a:t>predstavujú skupinu ochorení charakterizovanú </a:t>
            </a:r>
            <a:r>
              <a:rPr lang="sk-SK" altLang="sk-SK" dirty="0" smtClean="0">
                <a:solidFill>
                  <a:srgbClr val="FF0000"/>
                </a:solidFill>
                <a:latin typeface="Times New Roman" pitchFamily="18" charset="0"/>
              </a:rPr>
              <a:t>náhle </a:t>
            </a:r>
            <a:r>
              <a:rPr lang="sk-SK" altLang="sk-SK" smtClean="0">
                <a:solidFill>
                  <a:srgbClr val="FF0000"/>
                </a:solidFill>
                <a:latin typeface="Times New Roman" pitchFamily="18" charset="0"/>
              </a:rPr>
              <a:t>vzniknutou a </a:t>
            </a:r>
            <a:r>
              <a:rPr lang="sk-SK" altLang="sk-SK" dirty="0" smtClean="0">
                <a:solidFill>
                  <a:srgbClr val="FF0000"/>
                </a:solidFill>
                <a:latin typeface="Times New Roman" pitchFamily="18" charset="0"/>
              </a:rPr>
              <a:t>rýchlo sa rozvíjajúcou  ložiskovou stratou mozgových funkcií,</a:t>
            </a:r>
            <a:r>
              <a:rPr lang="sk-SK" altLang="sk-SK" dirty="0" smtClean="0">
                <a:latin typeface="Times New Roman" pitchFamily="18" charset="0"/>
              </a:rPr>
              <a:t> následkom poruchy funkcie ciev mozgu. Cievna porucha má buď charakter </a:t>
            </a:r>
            <a:endParaRPr lang="en-US" altLang="sk-SK" dirty="0" smtClean="0">
              <a:latin typeface="Times New Roman" pitchFamily="18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sk-SK" altLang="sk-SK" dirty="0" smtClean="0">
                <a:solidFill>
                  <a:srgbClr val="FF0000"/>
                </a:solidFill>
                <a:latin typeface="Times New Roman" pitchFamily="18" charset="0"/>
              </a:rPr>
              <a:t>ischémie (</a:t>
            </a:r>
            <a:r>
              <a:rPr lang="sk-SK" altLang="sk-SK" dirty="0" err="1" smtClean="0">
                <a:solidFill>
                  <a:srgbClr val="FF0000"/>
                </a:solidFill>
                <a:latin typeface="Times New Roman" pitchFamily="18" charset="0"/>
              </a:rPr>
              <a:t>nedokrvenia</a:t>
            </a:r>
            <a:r>
              <a:rPr lang="sk-SK" altLang="sk-SK" dirty="0" smtClean="0">
                <a:solidFill>
                  <a:srgbClr val="FF0000"/>
                </a:solidFill>
                <a:latin typeface="Times New Roman" pitchFamily="18" charset="0"/>
              </a:rPr>
              <a:t>) alebo </a:t>
            </a:r>
            <a:endParaRPr lang="en-US" altLang="sk-SK" dirty="0" smtClean="0">
              <a:solidFill>
                <a:srgbClr val="FF0000"/>
              </a:solidFill>
              <a:latin typeface="Times New Roman" pitchFamily="18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sk-SK" altLang="sk-SK" dirty="0" err="1" smtClean="0">
                <a:solidFill>
                  <a:srgbClr val="FF0000"/>
                </a:solidFill>
                <a:latin typeface="Times New Roman" pitchFamily="18" charset="0"/>
              </a:rPr>
              <a:t>hemoragie</a:t>
            </a:r>
            <a:r>
              <a:rPr lang="sk-SK" altLang="sk-SK" dirty="0" smtClean="0">
                <a:solidFill>
                  <a:srgbClr val="FF0000"/>
                </a:solidFill>
                <a:latin typeface="Times New Roman" pitchFamily="18" charset="0"/>
              </a:rPr>
              <a:t> (krvácania).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 descr="F:\Hronská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988840"/>
            <a:ext cx="3888432" cy="3888432"/>
          </a:xfrm>
          <a:prstGeom prst="rect">
            <a:avLst/>
          </a:prstGeom>
          <a:noFill/>
        </p:spPr>
      </p:pic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k-SK" sz="3600" dirty="0" smtClean="0">
                <a:solidFill>
                  <a:schemeClr val="accent1">
                    <a:lumMod val="50000"/>
                  </a:schemeClr>
                </a:solidFill>
              </a:rPr>
              <a:t>79-ročná žena </a:t>
            </a:r>
            <a:endParaRPr lang="sk-SK" sz="36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0" name="Zástupný symbol obsahu 9"/>
          <p:cNvSpPr>
            <a:spLocks noGrp="1"/>
          </p:cNvSpPr>
          <p:nvPr>
            <p:ph sz="half" idx="2"/>
          </p:nvPr>
        </p:nvSpPr>
        <p:spPr>
          <a:xfrm>
            <a:off x="4427984" y="1916832"/>
            <a:ext cx="4392488" cy="4032448"/>
          </a:xfrm>
        </p:spPr>
        <p:txBody>
          <a:bodyPr/>
          <a:lstStyle/>
          <a:p>
            <a:r>
              <a:rPr lang="sk-SK" sz="2400" dirty="0" err="1" smtClean="0"/>
              <a:t>Prefrontálny</a:t>
            </a:r>
            <a:r>
              <a:rPr lang="sk-SK" sz="2400" dirty="0" smtClean="0"/>
              <a:t> syndróm, apatia, stredne ťažká </a:t>
            </a:r>
            <a:r>
              <a:rPr lang="sk-SK" sz="2400" dirty="0" err="1" smtClean="0"/>
              <a:t>monoparéza</a:t>
            </a:r>
            <a:r>
              <a:rPr lang="sk-SK" sz="2400" dirty="0" smtClean="0"/>
              <a:t> ĽDK, neskôr </a:t>
            </a:r>
            <a:r>
              <a:rPr lang="sk-SK" sz="2400" dirty="0" err="1" smtClean="0"/>
              <a:t>hemiparéza</a:t>
            </a:r>
            <a:r>
              <a:rPr lang="sk-SK" sz="2400" dirty="0" smtClean="0"/>
              <a:t>, obrna </a:t>
            </a:r>
            <a:r>
              <a:rPr lang="sk-SK" sz="2400" dirty="0" err="1" smtClean="0"/>
              <a:t>konjugovaného</a:t>
            </a:r>
            <a:r>
              <a:rPr lang="sk-SK" sz="2400" dirty="0" smtClean="0"/>
              <a:t> pohľadu</a:t>
            </a:r>
          </a:p>
          <a:p>
            <a:endParaRPr lang="sk-SK" sz="2400" dirty="0" smtClean="0"/>
          </a:p>
          <a:p>
            <a:r>
              <a:rPr lang="sk-SK" sz="2400" dirty="0" smtClean="0"/>
              <a:t>Bez IVT a TE  - mimo časového okna</a:t>
            </a:r>
          </a:p>
          <a:p>
            <a:endParaRPr lang="sk-SK" sz="2400" dirty="0" smtClean="0"/>
          </a:p>
          <a:p>
            <a:r>
              <a:rPr lang="sk-SK" sz="2400" dirty="0" err="1" smtClean="0"/>
              <a:t>mRS</a:t>
            </a:r>
            <a:r>
              <a:rPr lang="sk-SK" sz="2400" dirty="0" smtClean="0"/>
              <a:t> – 4 </a:t>
            </a:r>
            <a:r>
              <a:rPr lang="sk-SK" sz="2400" dirty="0" smtClean="0">
                <a:sym typeface="Wingdings 3"/>
              </a:rPr>
              <a:t> 5  6 (po 2M)</a:t>
            </a:r>
            <a:endParaRPr lang="sk-SK" sz="2400" dirty="0" smtClean="0"/>
          </a:p>
          <a:p>
            <a:endParaRPr lang="sk-SK" sz="2400" dirty="0" smtClean="0"/>
          </a:p>
          <a:p>
            <a:endParaRPr lang="sk-SK" sz="24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124744"/>
            <a:ext cx="8128557" cy="3736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5085184"/>
            <a:ext cx="8640960" cy="1080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Obdĺžnik 7"/>
          <p:cNvSpPr/>
          <p:nvPr/>
        </p:nvSpPr>
        <p:spPr>
          <a:xfrm>
            <a:off x="3779912" y="5661248"/>
            <a:ext cx="5112568" cy="288032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0" name="Obdĺžnik 9"/>
          <p:cNvSpPr/>
          <p:nvPr/>
        </p:nvSpPr>
        <p:spPr>
          <a:xfrm>
            <a:off x="251520" y="5877272"/>
            <a:ext cx="2520280" cy="288032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k-SK" sz="3600" dirty="0" err="1" smtClean="0">
                <a:solidFill>
                  <a:schemeClr val="accent1">
                    <a:lumMod val="50000"/>
                  </a:schemeClr>
                </a:solidFill>
              </a:rPr>
              <a:t>Kryptogénna</a:t>
            </a:r>
            <a:r>
              <a:rPr lang="sk-SK" sz="3600" dirty="0" smtClean="0">
                <a:solidFill>
                  <a:schemeClr val="accent1">
                    <a:lumMod val="50000"/>
                  </a:schemeClr>
                </a:solidFill>
              </a:rPr>
              <a:t> CMP </a:t>
            </a:r>
            <a:endParaRPr lang="sk-SK" sz="36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395536" y="1700808"/>
            <a:ext cx="8229600" cy="3886200"/>
          </a:xfrm>
        </p:spPr>
        <p:txBody>
          <a:bodyPr/>
          <a:lstStyle/>
          <a:p>
            <a:r>
              <a:rPr lang="sk-SK" sz="2400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CMP neznámej etiológie</a:t>
            </a:r>
          </a:p>
          <a:p>
            <a:r>
              <a:rPr lang="sk-SK" sz="2400" dirty="0" smtClean="0"/>
              <a:t>Aktuálne - </a:t>
            </a:r>
            <a:r>
              <a:rPr lang="sk-SK" sz="2400" dirty="0" err="1" smtClean="0"/>
              <a:t>prevalencia</a:t>
            </a:r>
            <a:r>
              <a:rPr lang="sk-SK" sz="2400" dirty="0" smtClean="0"/>
              <a:t> FP u pacientov s </a:t>
            </a:r>
            <a:r>
              <a:rPr lang="sk-SK" sz="2400" dirty="0" err="1" smtClean="0"/>
              <a:t>kryptogénnou</a:t>
            </a:r>
            <a:r>
              <a:rPr lang="sk-SK" sz="2400" dirty="0" smtClean="0"/>
              <a:t> CMP – 4,9-9,2%</a:t>
            </a:r>
          </a:p>
          <a:p>
            <a:r>
              <a:rPr lang="sk-SK" sz="2400" dirty="0" smtClean="0"/>
              <a:t>Predpoklad – lepšia detekcia FP – </a:t>
            </a:r>
            <a:r>
              <a:rPr lang="sk-SK" sz="2400" dirty="0" err="1" smtClean="0"/>
              <a:t>prevalencia</a:t>
            </a:r>
            <a:r>
              <a:rPr lang="sk-SK" sz="2400" dirty="0" smtClean="0"/>
              <a:t> okolo 25%</a:t>
            </a:r>
          </a:p>
          <a:p>
            <a:r>
              <a:rPr lang="sk-SK" sz="2400" dirty="0" smtClean="0"/>
              <a:t>Najvhodnejšia metóda detekcie FP?</a:t>
            </a:r>
          </a:p>
          <a:p>
            <a:r>
              <a:rPr lang="sk-SK" sz="2400" dirty="0" smtClean="0"/>
              <a:t>Dĺžka trvania FP – 30 sek? 6 min?</a:t>
            </a:r>
          </a:p>
        </p:txBody>
      </p:sp>
      <p:sp>
        <p:nvSpPr>
          <p:cNvPr id="4" name="Obdĺžnik 3"/>
          <p:cNvSpPr/>
          <p:nvPr/>
        </p:nvSpPr>
        <p:spPr>
          <a:xfrm>
            <a:off x="2411760" y="6165304"/>
            <a:ext cx="655272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sz="1400" i="1" dirty="0" err="1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Brachmann</a:t>
            </a:r>
            <a:r>
              <a:rPr lang="sk-SK" sz="1400" i="1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 J. </a:t>
            </a:r>
            <a:r>
              <a:rPr lang="sk-SK" sz="1400" i="1" dirty="0" err="1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et</a:t>
            </a:r>
            <a:r>
              <a:rPr lang="sk-SK" sz="1400" i="1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 al.: </a:t>
            </a:r>
            <a:r>
              <a:rPr lang="sk-SK" sz="1400" i="1" dirty="0" err="1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Circ</a:t>
            </a:r>
            <a:r>
              <a:rPr lang="sk-SK" sz="1400" i="1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 </a:t>
            </a:r>
            <a:r>
              <a:rPr lang="sk-SK" sz="1400" i="1" dirty="0" err="1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Arrhytm</a:t>
            </a:r>
            <a:r>
              <a:rPr lang="sk-SK" sz="1400" i="1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 </a:t>
            </a:r>
            <a:r>
              <a:rPr lang="sk-SK" sz="1400" i="1" dirty="0" err="1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Electrophysiol</a:t>
            </a:r>
            <a:r>
              <a:rPr lang="sk-SK" sz="1400" i="1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, 2016; 9:e003333. </a:t>
            </a:r>
          </a:p>
          <a:p>
            <a:r>
              <a:rPr lang="sk-SK" sz="1400" i="1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DOI:10.1161/CIRCEP.115.003333 ; </a:t>
            </a:r>
            <a:r>
              <a:rPr lang="sk-SK" sz="1400" i="1" dirty="0" err="1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Healey</a:t>
            </a:r>
            <a:r>
              <a:rPr lang="sk-SK" sz="1400" i="1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 JS </a:t>
            </a:r>
            <a:r>
              <a:rPr lang="sk-SK" sz="1400" i="1" dirty="0" err="1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et</a:t>
            </a:r>
            <a:r>
              <a:rPr lang="sk-SK" sz="1400" i="1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 al., NEJM 2012</a:t>
            </a:r>
            <a:r>
              <a:rPr lang="sk-SK" sz="1400" i="1" dirty="0">
                <a:solidFill>
                  <a:schemeClr val="bg2">
                    <a:lumMod val="60000"/>
                    <a:lumOff val="40000"/>
                  </a:schemeClr>
                </a:solidFill>
              </a:rPr>
              <a:t> </a:t>
            </a:r>
            <a:r>
              <a:rPr lang="sk-SK" sz="1400" i="1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; 366:120-129.</a:t>
            </a:r>
            <a:endParaRPr lang="sk-SK" sz="1400" i="1" dirty="0">
              <a:solidFill>
                <a:schemeClr val="bg2">
                  <a:lumMod val="60000"/>
                  <a:lumOff val="4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883568"/>
          </a:xfrm>
        </p:spPr>
        <p:txBody>
          <a:bodyPr/>
          <a:lstStyle/>
          <a:p>
            <a:pPr algn="ctr"/>
            <a:r>
              <a:rPr lang="sk-SK" sz="3600" dirty="0" smtClean="0">
                <a:solidFill>
                  <a:schemeClr val="bg2"/>
                </a:solidFill>
              </a:rPr>
              <a:t>77-ročná žena</a:t>
            </a:r>
            <a:endParaRPr lang="sk-SK" sz="3600" dirty="0">
              <a:solidFill>
                <a:schemeClr val="bg2"/>
              </a:solidFill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467544" y="1484784"/>
            <a:ext cx="8229600" cy="3886200"/>
          </a:xfrm>
        </p:spPr>
        <p:txBody>
          <a:bodyPr/>
          <a:lstStyle/>
          <a:p>
            <a:r>
              <a:rPr lang="sk-SK" sz="2000" b="1" dirty="0" smtClean="0"/>
              <a:t>OA: </a:t>
            </a:r>
            <a:r>
              <a:rPr lang="sk-SK" sz="2000" dirty="0" smtClean="0"/>
              <a:t>lieči sa na srdce a srdcovú </a:t>
            </a:r>
            <a:r>
              <a:rPr lang="sk-SK" sz="2000" dirty="0" err="1" smtClean="0"/>
              <a:t>arytmiu</a:t>
            </a:r>
            <a:r>
              <a:rPr lang="sk-SK" sz="2000" dirty="0" smtClean="0"/>
              <a:t> </a:t>
            </a:r>
            <a:r>
              <a:rPr lang="en-US" sz="2000" dirty="0" smtClean="0"/>
              <a:t>(</a:t>
            </a:r>
            <a:r>
              <a:rPr lang="sk-SK" sz="2000" u="sng" dirty="0" smtClean="0"/>
              <a:t>údajne </a:t>
            </a:r>
            <a:r>
              <a:rPr lang="sk-SK" sz="2000" u="sng" dirty="0" err="1" smtClean="0"/>
              <a:t>Holter</a:t>
            </a:r>
            <a:r>
              <a:rPr lang="sk-SK" sz="2000" u="sng" dirty="0" smtClean="0"/>
              <a:t> EKG </a:t>
            </a:r>
            <a:r>
              <a:rPr lang="sk-SK" sz="2000" dirty="0" smtClean="0"/>
              <a:t>realizovaný v minulosti s </a:t>
            </a:r>
            <a:r>
              <a:rPr lang="sk-SK" sz="2000" u="sng" dirty="0" smtClean="0"/>
              <a:t>negatívnym</a:t>
            </a:r>
            <a:r>
              <a:rPr lang="sk-SK" sz="2000" dirty="0" smtClean="0"/>
              <a:t> výsledkom</a:t>
            </a:r>
            <a:r>
              <a:rPr lang="en-US" sz="2000" dirty="0" smtClean="0"/>
              <a:t>)</a:t>
            </a:r>
            <a:r>
              <a:rPr lang="sk-SK" sz="2000" dirty="0" smtClean="0"/>
              <a:t>, vysoký krvný tlak, operácie: žlčník, cisársky rez, </a:t>
            </a:r>
          </a:p>
          <a:p>
            <a:r>
              <a:rPr lang="sk-SK" sz="2000" b="1" dirty="0" smtClean="0"/>
              <a:t>LA:</a:t>
            </a:r>
            <a:r>
              <a:rPr lang="sk-SK" sz="2000" dirty="0" smtClean="0"/>
              <a:t> </a:t>
            </a:r>
            <a:r>
              <a:rPr lang="sk-SK" sz="2000" dirty="0" err="1" smtClean="0"/>
              <a:t>Coronal</a:t>
            </a:r>
            <a:r>
              <a:rPr lang="sk-SK" sz="2000" dirty="0" smtClean="0"/>
              <a:t>, </a:t>
            </a:r>
            <a:r>
              <a:rPr lang="sk-SK" sz="2000" dirty="0" err="1" smtClean="0"/>
              <a:t>Irbesartan</a:t>
            </a:r>
            <a:r>
              <a:rPr lang="sk-SK" sz="2000" dirty="0" smtClean="0"/>
              <a:t>/</a:t>
            </a:r>
            <a:r>
              <a:rPr lang="sk-SK" sz="2000" dirty="0" err="1" smtClean="0"/>
              <a:t>Hydrochlorothiazid</a:t>
            </a:r>
            <a:r>
              <a:rPr lang="sk-SK" sz="2000" dirty="0" smtClean="0"/>
              <a:t>, </a:t>
            </a:r>
            <a:r>
              <a:rPr lang="sk-SK" sz="2000" dirty="0" err="1" smtClean="0"/>
              <a:t>Anopyrin</a:t>
            </a:r>
            <a:r>
              <a:rPr lang="sk-SK" sz="2000" dirty="0" smtClean="0"/>
              <a:t> 100mg, </a:t>
            </a:r>
            <a:r>
              <a:rPr lang="sk-SK" sz="2000" dirty="0" err="1" smtClean="0"/>
              <a:t>Torvacard</a:t>
            </a:r>
            <a:r>
              <a:rPr lang="sk-SK" sz="2000" dirty="0" smtClean="0"/>
              <a:t> 10mg, </a:t>
            </a:r>
            <a:r>
              <a:rPr lang="sk-SK" sz="2000" dirty="0" err="1" smtClean="0"/>
              <a:t>Stilnox</a:t>
            </a:r>
            <a:endParaRPr lang="sk-SK" sz="2000" dirty="0" smtClean="0"/>
          </a:p>
          <a:p>
            <a:r>
              <a:rPr lang="sk-SK" sz="2000" b="1" dirty="0" smtClean="0"/>
              <a:t>TO:</a:t>
            </a:r>
            <a:r>
              <a:rPr lang="sk-SK" sz="2000" dirty="0" smtClean="0"/>
              <a:t> po zobudení bolesti hlavy, nevie dobre chytiť predmety do ruky, porucha orientácie, </a:t>
            </a:r>
            <a:r>
              <a:rPr lang="sk-SK" sz="2000" u="sng" dirty="0" smtClean="0"/>
              <a:t>zle rozpoznáva veci na pravej strane</a:t>
            </a:r>
          </a:p>
          <a:p>
            <a:r>
              <a:rPr lang="sk-SK" sz="2000" b="1" dirty="0" smtClean="0"/>
              <a:t>CT mozgu: </a:t>
            </a:r>
            <a:r>
              <a:rPr lang="sk-SK" sz="2000" dirty="0" smtClean="0"/>
              <a:t>Vľavo P a T zníženie </a:t>
            </a:r>
            <a:r>
              <a:rPr lang="sk-SK" sz="2000" dirty="0" err="1" smtClean="0"/>
              <a:t>denzity</a:t>
            </a:r>
            <a:r>
              <a:rPr lang="sk-SK" sz="2000" dirty="0" smtClean="0"/>
              <a:t> </a:t>
            </a:r>
            <a:r>
              <a:rPr lang="sk-SK" sz="2000" dirty="0" err="1" smtClean="0"/>
              <a:t>gyriformného</a:t>
            </a:r>
            <a:r>
              <a:rPr lang="sk-SK" sz="2000" dirty="0" smtClean="0"/>
              <a:t> charakteru so </a:t>
            </a:r>
            <a:r>
              <a:rPr lang="sk-SK" sz="2000" dirty="0" err="1" smtClean="0"/>
              <a:t>zneostrením</a:t>
            </a:r>
            <a:r>
              <a:rPr lang="sk-SK" sz="2000" dirty="0" smtClean="0"/>
              <a:t>  </a:t>
            </a:r>
            <a:r>
              <a:rPr lang="sk-SK" sz="2000" dirty="0" err="1" smtClean="0"/>
              <a:t>kortikosubkortikálneho</a:t>
            </a:r>
            <a:r>
              <a:rPr lang="sk-SK" sz="2000" dirty="0" smtClean="0"/>
              <a:t> rozhrania.</a:t>
            </a:r>
          </a:p>
          <a:p>
            <a:r>
              <a:rPr lang="sk-SK" sz="2000" b="1" dirty="0" smtClean="0"/>
              <a:t>EKG </a:t>
            </a:r>
            <a:r>
              <a:rPr lang="sk-SK" sz="2000" b="1" dirty="0" err="1" smtClean="0"/>
              <a:t>holter</a:t>
            </a:r>
            <a:r>
              <a:rPr lang="sk-SK" sz="2000" b="1" dirty="0" smtClean="0"/>
              <a:t>: </a:t>
            </a:r>
            <a:r>
              <a:rPr lang="sk-SK" sz="2000" dirty="0" smtClean="0"/>
              <a:t>základný rytmus sínusový, </a:t>
            </a:r>
            <a:r>
              <a:rPr lang="sk-SK" sz="2000" dirty="0" err="1" smtClean="0"/>
              <a:t>min.SF</a:t>
            </a:r>
            <a:r>
              <a:rPr lang="sk-SK" sz="2000" dirty="0" smtClean="0"/>
              <a:t> 47/min, max SF 100 / min, priem 65/min, od poslednej 1/4 záznamu prvého dňa prítomná </a:t>
            </a:r>
            <a:r>
              <a:rPr lang="sk-SK" sz="2000" dirty="0" err="1" smtClean="0">
                <a:solidFill>
                  <a:srgbClr val="FF0000"/>
                </a:solidFill>
              </a:rPr>
              <a:t>fibrilácia</a:t>
            </a:r>
            <a:r>
              <a:rPr lang="sk-SK" sz="2000" dirty="0" smtClean="0">
                <a:solidFill>
                  <a:srgbClr val="FF0000"/>
                </a:solidFill>
              </a:rPr>
              <a:t> predsiení pretrvávajúca až do konca monitorovania.</a:t>
            </a:r>
            <a:r>
              <a:rPr lang="sk-SK" sz="2000" dirty="0" smtClean="0"/>
              <a:t> </a:t>
            </a:r>
          </a:p>
          <a:p>
            <a:pPr>
              <a:buNone/>
            </a:pPr>
            <a:r>
              <a:rPr lang="sk-SK" sz="2000" b="1" dirty="0" smtClean="0"/>
              <a:t>	</a:t>
            </a:r>
            <a:r>
              <a:rPr lang="en-US" sz="2000" b="1" dirty="0" smtClean="0">
                <a:solidFill>
                  <a:srgbClr val="FF0000"/>
                </a:solidFill>
              </a:rPr>
              <a:t>Z: </a:t>
            </a:r>
            <a:r>
              <a:rPr lang="en-US" sz="2000" dirty="0" err="1" smtClean="0">
                <a:solidFill>
                  <a:srgbClr val="FF0000"/>
                </a:solidFill>
              </a:rPr>
              <a:t>paroxyzm</a:t>
            </a:r>
            <a:r>
              <a:rPr lang="sk-SK" sz="2000" dirty="0" err="1" smtClean="0">
                <a:solidFill>
                  <a:srgbClr val="FF0000"/>
                </a:solidFill>
              </a:rPr>
              <a:t>álna</a:t>
            </a:r>
            <a:r>
              <a:rPr lang="sk-SK" sz="2000" dirty="0" smtClean="0">
                <a:solidFill>
                  <a:srgbClr val="FF0000"/>
                </a:solidFill>
              </a:rPr>
              <a:t> </a:t>
            </a:r>
            <a:r>
              <a:rPr lang="sk-SK" sz="2000" dirty="0" err="1" smtClean="0">
                <a:solidFill>
                  <a:srgbClr val="FF0000"/>
                </a:solidFill>
              </a:rPr>
              <a:t>fibrilácia</a:t>
            </a:r>
            <a:r>
              <a:rPr lang="sk-SK" sz="2000" dirty="0" smtClean="0">
                <a:solidFill>
                  <a:srgbClr val="FF0000"/>
                </a:solidFill>
              </a:rPr>
              <a:t> predsiení </a:t>
            </a:r>
            <a:r>
              <a:rPr lang="sk-SK" sz="2000" dirty="0" smtClean="0"/>
              <a:t>  </a:t>
            </a:r>
            <a:endParaRPr lang="sk-SK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 cstate="print"/>
          <a:srcRect t="20827" b="5673"/>
          <a:stretch>
            <a:fillRect/>
          </a:stretch>
        </p:blipFill>
        <p:spPr bwMode="auto">
          <a:xfrm>
            <a:off x="611560" y="1579279"/>
            <a:ext cx="7920880" cy="46580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467544" y="548680"/>
            <a:ext cx="8229600" cy="936104"/>
          </a:xfrm>
        </p:spPr>
        <p:txBody>
          <a:bodyPr/>
          <a:lstStyle/>
          <a:p>
            <a:pPr algn="ctr"/>
            <a:r>
              <a:rPr lang="sk-SK" dirty="0" smtClean="0">
                <a:solidFill>
                  <a:schemeClr val="bg2"/>
                </a:solidFill>
              </a:rPr>
              <a:t>77-ročná žena</a:t>
            </a:r>
            <a:endParaRPr lang="sk-SK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39552" y="116632"/>
            <a:ext cx="8229600" cy="1371600"/>
          </a:xfrm>
        </p:spPr>
        <p:txBody>
          <a:bodyPr/>
          <a:lstStyle/>
          <a:p>
            <a:pPr algn="ctr"/>
            <a:r>
              <a:rPr lang="sk-SK" sz="3600" dirty="0" smtClean="0">
                <a:solidFill>
                  <a:schemeClr val="bg2"/>
                </a:solidFill>
              </a:rPr>
              <a:t>77-ročný muž</a:t>
            </a:r>
            <a:endParaRPr lang="sk-SK" sz="3600" dirty="0">
              <a:solidFill>
                <a:schemeClr val="bg2"/>
              </a:solidFill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539552" y="1340768"/>
            <a:ext cx="8229600" cy="4464496"/>
          </a:xfrm>
        </p:spPr>
        <p:txBody>
          <a:bodyPr/>
          <a:lstStyle/>
          <a:p>
            <a:r>
              <a:rPr lang="sk-SK" sz="2000" b="1" dirty="0" smtClean="0"/>
              <a:t>Osobná anamnéza: </a:t>
            </a:r>
          </a:p>
          <a:p>
            <a:pPr>
              <a:buFont typeface="Arial" pitchFamily="34" charset="0"/>
              <a:buChar char="•"/>
            </a:pPr>
            <a:r>
              <a:rPr lang="cs-CZ" sz="2000" dirty="0" err="1" smtClean="0"/>
              <a:t>st.p.DF</a:t>
            </a:r>
            <a:r>
              <a:rPr lang="cs-CZ" sz="2000" dirty="0" smtClean="0"/>
              <a:t> Q IM, </a:t>
            </a:r>
            <a:r>
              <a:rPr lang="cs-CZ" sz="2000" dirty="0" err="1" smtClean="0"/>
              <a:t>znížená</a:t>
            </a:r>
            <a:r>
              <a:rPr lang="cs-CZ" sz="2000" dirty="0" smtClean="0"/>
              <a:t> EF 40-45%, </a:t>
            </a:r>
          </a:p>
          <a:p>
            <a:pPr>
              <a:buFont typeface="Arial" pitchFamily="34" charset="0"/>
              <a:buChar char="•"/>
            </a:pPr>
            <a:r>
              <a:rPr lang="en-US" sz="2000" dirty="0" smtClean="0"/>
              <a:t>a</a:t>
            </a:r>
            <a:r>
              <a:rPr lang="cs-CZ" sz="2000" dirty="0" err="1" smtClean="0"/>
              <a:t>rt.hypertenzia</a:t>
            </a:r>
            <a:r>
              <a:rPr lang="cs-CZ" sz="2000" dirty="0" smtClean="0"/>
              <a:t> III st., </a:t>
            </a:r>
          </a:p>
          <a:p>
            <a:pPr>
              <a:buFont typeface="Arial" pitchFamily="34" charset="0"/>
              <a:buChar char="•"/>
            </a:pPr>
            <a:r>
              <a:rPr lang="cs-CZ" sz="2000" dirty="0" err="1" smtClean="0"/>
              <a:t>incip</a:t>
            </a:r>
            <a:r>
              <a:rPr lang="cs-CZ" sz="2000" dirty="0" smtClean="0"/>
              <a:t>. CHRI na podklade </a:t>
            </a:r>
            <a:r>
              <a:rPr lang="cs-CZ" sz="2000" dirty="0" err="1" smtClean="0"/>
              <a:t>vaskulárnej</a:t>
            </a:r>
            <a:r>
              <a:rPr lang="cs-CZ" sz="2000" dirty="0" smtClean="0"/>
              <a:t> nefrosklerózy a </a:t>
            </a:r>
            <a:r>
              <a:rPr lang="cs-CZ" sz="2000" dirty="0" err="1" smtClean="0"/>
              <a:t>diabetickej</a:t>
            </a:r>
            <a:r>
              <a:rPr lang="cs-CZ" sz="2000" dirty="0" smtClean="0"/>
              <a:t> nefropatie, </a:t>
            </a:r>
          </a:p>
          <a:p>
            <a:pPr>
              <a:buFont typeface="Arial" pitchFamily="34" charset="0"/>
              <a:buChar char="•"/>
            </a:pPr>
            <a:r>
              <a:rPr lang="cs-CZ" sz="2000" dirty="0" smtClean="0"/>
              <a:t>Mi </a:t>
            </a:r>
            <a:r>
              <a:rPr lang="cs-CZ" sz="2000" dirty="0" err="1" smtClean="0"/>
              <a:t>reg</a:t>
            </a:r>
            <a:r>
              <a:rPr lang="cs-CZ" sz="2000" dirty="0" smtClean="0"/>
              <a:t> I.</a:t>
            </a:r>
            <a:r>
              <a:rPr lang="cs-CZ" sz="2000" dirty="0" err="1" smtClean="0"/>
              <a:t>st</a:t>
            </a:r>
            <a:r>
              <a:rPr lang="cs-CZ" sz="2000" dirty="0" smtClean="0"/>
              <a:t> s </a:t>
            </a:r>
            <a:r>
              <a:rPr lang="cs-CZ" sz="2000" dirty="0" err="1" smtClean="0"/>
              <a:t>mierne</a:t>
            </a:r>
            <a:r>
              <a:rPr lang="cs-CZ" sz="2000" dirty="0" smtClean="0"/>
              <a:t> </a:t>
            </a:r>
            <a:r>
              <a:rPr lang="cs-CZ" sz="2000" dirty="0" err="1" smtClean="0"/>
              <a:t>dilatovaou</a:t>
            </a:r>
            <a:r>
              <a:rPr lang="cs-CZ" sz="2000" dirty="0" smtClean="0"/>
              <a:t> ĽP, </a:t>
            </a:r>
          </a:p>
          <a:p>
            <a:pPr>
              <a:buFont typeface="Arial" pitchFamily="34" charset="0"/>
              <a:buChar char="•"/>
            </a:pPr>
            <a:r>
              <a:rPr lang="cs-CZ" sz="2000" dirty="0" err="1" smtClean="0"/>
              <a:t>Trireg</a:t>
            </a:r>
            <a:r>
              <a:rPr lang="cs-CZ" sz="2000" dirty="0" smtClean="0"/>
              <a:t>. I st. bez </a:t>
            </a:r>
            <a:r>
              <a:rPr lang="cs-CZ" sz="2000" dirty="0" err="1" smtClean="0"/>
              <a:t>významnejšej</a:t>
            </a:r>
            <a:r>
              <a:rPr lang="cs-CZ" sz="2000" dirty="0" smtClean="0"/>
              <a:t> PH, </a:t>
            </a:r>
          </a:p>
          <a:p>
            <a:pPr>
              <a:buFont typeface="Arial" pitchFamily="34" charset="0"/>
              <a:buChar char="•"/>
            </a:pPr>
            <a:r>
              <a:rPr lang="cs-CZ" sz="2000" dirty="0" err="1" smtClean="0"/>
              <a:t>Dyslipidémia</a:t>
            </a:r>
            <a:r>
              <a:rPr lang="cs-CZ" sz="2000" dirty="0" smtClean="0"/>
              <a:t> </a:t>
            </a:r>
          </a:p>
          <a:p>
            <a:pPr>
              <a:buFont typeface="Arial" pitchFamily="34" charset="0"/>
              <a:buChar char="•"/>
            </a:pPr>
            <a:r>
              <a:rPr lang="cs-CZ" sz="2000" dirty="0" smtClean="0"/>
              <a:t>DM 2. typu na inzulíne s </a:t>
            </a:r>
            <a:r>
              <a:rPr lang="cs-CZ" sz="2000" dirty="0" err="1" smtClean="0"/>
              <a:t>komplikáciami</a:t>
            </a:r>
            <a:r>
              <a:rPr lang="cs-CZ" sz="2000" dirty="0" smtClean="0"/>
              <a:t>, </a:t>
            </a:r>
          </a:p>
          <a:p>
            <a:pPr>
              <a:buFont typeface="Arial" pitchFamily="34" charset="0"/>
              <a:buChar char="•"/>
            </a:pPr>
            <a:r>
              <a:rPr lang="sk-SK" sz="2000" dirty="0" smtClean="0"/>
              <a:t>Primárna </a:t>
            </a:r>
            <a:r>
              <a:rPr lang="sk-SK" sz="2000" dirty="0" err="1" smtClean="0"/>
              <a:t>hypotyreóza</a:t>
            </a:r>
            <a:r>
              <a:rPr lang="sk-SK" sz="2000" dirty="0" smtClean="0"/>
              <a:t>  na podklade </a:t>
            </a:r>
            <a:r>
              <a:rPr lang="sk-SK" sz="2000" dirty="0" err="1" smtClean="0"/>
              <a:t>dif</a:t>
            </a:r>
            <a:r>
              <a:rPr lang="sk-SK" sz="2000" dirty="0" smtClean="0"/>
              <a:t>. </a:t>
            </a:r>
            <a:r>
              <a:rPr lang="sk-SK" sz="2000" dirty="0" err="1" smtClean="0"/>
              <a:t>lymfocyt</a:t>
            </a:r>
            <a:r>
              <a:rPr lang="sk-SK" sz="2000" dirty="0" smtClean="0"/>
              <a:t>. </a:t>
            </a:r>
            <a:r>
              <a:rPr lang="sk-SK" sz="2000" dirty="0" err="1" smtClean="0"/>
              <a:t>tyreoiditídy</a:t>
            </a:r>
            <a:r>
              <a:rPr lang="sk-SK" sz="2000" dirty="0" smtClean="0"/>
              <a:t> v substitučnej liečbe,</a:t>
            </a:r>
          </a:p>
          <a:p>
            <a:r>
              <a:rPr lang="sk-SK" sz="2000" b="1" dirty="0" smtClean="0"/>
              <a:t>LA:</a:t>
            </a:r>
            <a:r>
              <a:rPr lang="sk-SK" sz="2000" dirty="0" smtClean="0"/>
              <a:t> m</a:t>
            </a:r>
            <a:r>
              <a:rPr lang="cs-CZ" sz="2000" dirty="0" err="1" smtClean="0"/>
              <a:t>etoprolol</a:t>
            </a:r>
            <a:r>
              <a:rPr lang="cs-CZ" sz="2000" dirty="0" smtClean="0"/>
              <a:t>, Co-</a:t>
            </a:r>
            <a:r>
              <a:rPr lang="cs-CZ" sz="2000" dirty="0" err="1" smtClean="0"/>
              <a:t>Valsacor</a:t>
            </a:r>
            <a:r>
              <a:rPr lang="cs-CZ" sz="2000" dirty="0" smtClean="0"/>
              <a:t>, </a:t>
            </a:r>
            <a:r>
              <a:rPr lang="cs-CZ" sz="2000" dirty="0" err="1" smtClean="0"/>
              <a:t>Trimetazidin</a:t>
            </a:r>
            <a:r>
              <a:rPr lang="cs-CZ" sz="2000" dirty="0" smtClean="0"/>
              <a:t> SR 35mg, </a:t>
            </a:r>
            <a:r>
              <a:rPr lang="cs-CZ" sz="2000" dirty="0" err="1" smtClean="0"/>
              <a:t>Anopyrin</a:t>
            </a:r>
            <a:r>
              <a:rPr lang="cs-CZ" sz="2000" dirty="0" smtClean="0"/>
              <a:t> 100 mg, </a:t>
            </a:r>
            <a:r>
              <a:rPr lang="cs-CZ" sz="2000" dirty="0" err="1" smtClean="0"/>
              <a:t>Ezetrol</a:t>
            </a:r>
            <a:r>
              <a:rPr lang="cs-CZ" sz="2000" dirty="0" smtClean="0"/>
              <a:t>, </a:t>
            </a:r>
            <a:r>
              <a:rPr lang="cs-CZ" sz="2000" dirty="0" err="1" smtClean="0"/>
              <a:t>Atoris</a:t>
            </a:r>
            <a:r>
              <a:rPr lang="cs-CZ" sz="2000" dirty="0" smtClean="0"/>
              <a:t> 20 mg, </a:t>
            </a:r>
            <a:r>
              <a:rPr lang="cs-CZ" sz="2000" dirty="0" err="1" smtClean="0"/>
              <a:t>Euthyrox</a:t>
            </a:r>
            <a:r>
              <a:rPr lang="cs-CZ" sz="2000" dirty="0" smtClean="0"/>
              <a:t>, Inzulíny: </a:t>
            </a:r>
            <a:r>
              <a:rPr lang="cs-CZ" sz="2000" dirty="0" err="1" smtClean="0"/>
              <a:t>Novorapid</a:t>
            </a:r>
            <a:r>
              <a:rPr lang="cs-CZ" sz="2000" dirty="0" smtClean="0"/>
              <a:t> </a:t>
            </a:r>
            <a:r>
              <a:rPr lang="cs-CZ" sz="2000" dirty="0" err="1" smtClean="0"/>
              <a:t>Penfil</a:t>
            </a:r>
            <a:r>
              <a:rPr lang="cs-CZ" sz="2000" dirty="0" smtClean="0"/>
              <a:t>   3x5 </a:t>
            </a:r>
            <a:r>
              <a:rPr lang="cs-CZ" sz="2000" dirty="0" err="1" smtClean="0"/>
              <a:t>jj</a:t>
            </a:r>
            <a:r>
              <a:rPr lang="cs-CZ" sz="2000" dirty="0" smtClean="0"/>
              <a:t> s.</a:t>
            </a:r>
            <a:r>
              <a:rPr lang="cs-CZ" sz="2000" dirty="0" err="1" smtClean="0"/>
              <a:t>c</a:t>
            </a:r>
            <a:r>
              <a:rPr lang="cs-CZ" sz="2000" dirty="0" smtClean="0"/>
              <a:t>., inzulín </a:t>
            </a:r>
            <a:r>
              <a:rPr lang="cs-CZ" sz="2000" dirty="0" err="1" smtClean="0"/>
              <a:t>Lantus</a:t>
            </a:r>
            <a:r>
              <a:rPr lang="cs-CZ" sz="2000" dirty="0" smtClean="0"/>
              <a:t>   2 x 16  </a:t>
            </a:r>
            <a:r>
              <a:rPr lang="cs-CZ" sz="2000" dirty="0" err="1" smtClean="0"/>
              <a:t>jj</a:t>
            </a:r>
            <a:r>
              <a:rPr lang="cs-CZ" sz="2000" dirty="0" smtClean="0"/>
              <a:t> s.</a:t>
            </a:r>
            <a:r>
              <a:rPr lang="cs-CZ" sz="2000" dirty="0" err="1" smtClean="0"/>
              <a:t>c</a:t>
            </a:r>
            <a:r>
              <a:rPr lang="cs-CZ" sz="2000" dirty="0" smtClean="0"/>
              <a:t>. </a:t>
            </a:r>
          </a:p>
          <a:p>
            <a:endParaRPr lang="cs-CZ" sz="2000" dirty="0" smtClean="0"/>
          </a:p>
          <a:p>
            <a:endParaRPr lang="sk-SK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k-SK" sz="3600" dirty="0" smtClean="0">
                <a:solidFill>
                  <a:schemeClr val="bg2"/>
                </a:solidFill>
              </a:rPr>
              <a:t>77-ročný muž</a:t>
            </a:r>
            <a:endParaRPr lang="sk-SK" sz="3600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000" b="1" dirty="0" smtClean="0"/>
              <a:t>TO: </a:t>
            </a:r>
            <a:r>
              <a:rPr lang="sk-SK" sz="2000" dirty="0" smtClean="0"/>
              <a:t>včera  ráno, keď  sa zobudil, všimol  si, že  </a:t>
            </a:r>
            <a:r>
              <a:rPr lang="sk-SK" sz="2000" u="sng" dirty="0" smtClean="0"/>
              <a:t>nevidí predmety na pravej  strane, </a:t>
            </a:r>
            <a:r>
              <a:rPr lang="sk-SK" sz="2000" dirty="0" smtClean="0"/>
              <a:t>spozoroval  od  včera  bolesti  hlavy, ktoré  prakticky  neustupujú, zle spal,  potil sa, okrem  toho má  pocit, že  nemá  istý  krok - pocit, </a:t>
            </a:r>
            <a:r>
              <a:rPr lang="sk-SK" sz="2000" u="sng" dirty="0" smtClean="0"/>
              <a:t>akoby sa motal</a:t>
            </a:r>
            <a:r>
              <a:rPr lang="sk-SK" sz="2000" dirty="0" smtClean="0"/>
              <a:t>. </a:t>
            </a:r>
          </a:p>
          <a:p>
            <a:r>
              <a:rPr lang="sk-SK" sz="2000" b="1" dirty="0" smtClean="0"/>
              <a:t>CT mozgu:  </a:t>
            </a:r>
            <a:r>
              <a:rPr lang="sk-SK" sz="2000" dirty="0" smtClean="0"/>
              <a:t>Vľavo </a:t>
            </a:r>
            <a:r>
              <a:rPr lang="sk-SK" sz="2000" dirty="0" err="1" smtClean="0"/>
              <a:t>mediookcipitálne</a:t>
            </a:r>
            <a:r>
              <a:rPr lang="sk-SK" sz="2000" dirty="0" smtClean="0"/>
              <a:t> </a:t>
            </a:r>
            <a:r>
              <a:rPr lang="sk-SK" sz="2000" dirty="0" err="1" smtClean="0"/>
              <a:t>kortikosubkortikálne</a:t>
            </a:r>
            <a:r>
              <a:rPr lang="sk-SK" sz="2000" dirty="0" smtClean="0"/>
              <a:t> - ischemické zmeny v štádiu </a:t>
            </a:r>
            <a:r>
              <a:rPr lang="sk-SK" sz="2000" dirty="0" err="1" smtClean="0"/>
              <a:t>cytotoxického</a:t>
            </a:r>
            <a:r>
              <a:rPr lang="sk-SK" sz="2000" dirty="0" smtClean="0"/>
              <a:t> edému.</a:t>
            </a:r>
          </a:p>
          <a:p>
            <a:endParaRPr lang="sk-SK" sz="2000" dirty="0" smtClean="0"/>
          </a:p>
          <a:p>
            <a:r>
              <a:rPr lang="sk-SK" sz="2000" b="1" dirty="0" smtClean="0"/>
              <a:t>EKG </a:t>
            </a:r>
            <a:r>
              <a:rPr lang="sk-SK" sz="2000" b="1" dirty="0" err="1" smtClean="0"/>
              <a:t>Holter</a:t>
            </a:r>
            <a:r>
              <a:rPr lang="sk-SK" sz="2000" b="1" dirty="0" smtClean="0"/>
              <a:t>:</a:t>
            </a:r>
            <a:r>
              <a:rPr lang="sk-SK" sz="2000" dirty="0" smtClean="0"/>
              <a:t> striedanie </a:t>
            </a:r>
            <a:r>
              <a:rPr lang="sk-SK" sz="2000" dirty="0" err="1" smtClean="0">
                <a:solidFill>
                  <a:srgbClr val="FF0000"/>
                </a:solidFill>
              </a:rPr>
              <a:t>fibrilácie</a:t>
            </a:r>
            <a:r>
              <a:rPr lang="sk-SK" sz="2000" dirty="0" smtClean="0">
                <a:solidFill>
                  <a:srgbClr val="FF0000"/>
                </a:solidFill>
              </a:rPr>
              <a:t> predsiení </a:t>
            </a:r>
            <a:r>
              <a:rPr lang="sk-SK" sz="2000" dirty="0" smtClean="0"/>
              <a:t>so SR, opakované RR nad 2500 </a:t>
            </a:r>
            <a:r>
              <a:rPr lang="sk-SK" sz="2000" dirty="0" err="1" smtClean="0"/>
              <a:t>ms</a:t>
            </a:r>
            <a:r>
              <a:rPr lang="sk-SK" sz="2000" dirty="0" smtClean="0"/>
              <a:t>, max. RR </a:t>
            </a:r>
            <a:r>
              <a:rPr lang="en-GB" sz="2000" dirty="0" smtClean="0"/>
              <a:t>&gt;</a:t>
            </a:r>
            <a:r>
              <a:rPr lang="sk-SK" sz="2000" dirty="0" smtClean="0"/>
              <a:t> 4000ms, min. frekvencie pod 30/min. </a:t>
            </a:r>
            <a:r>
              <a:rPr lang="sk-SK" sz="2000" dirty="0" err="1" smtClean="0"/>
              <a:t>Komor</a:t>
            </a:r>
            <a:r>
              <a:rPr lang="sk-SK" sz="2000" dirty="0" smtClean="0"/>
              <a:t>. </a:t>
            </a:r>
            <a:r>
              <a:rPr lang="sk-SK" sz="2000" dirty="0" err="1" smtClean="0"/>
              <a:t>ektópia</a:t>
            </a:r>
            <a:r>
              <a:rPr lang="sk-SK" sz="2000" dirty="0" smtClean="0"/>
              <a:t> je ojedinelá. ST/T bez </a:t>
            </a:r>
            <a:r>
              <a:rPr lang="sk-SK" sz="2000" dirty="0" err="1" smtClean="0"/>
              <a:t>signif</a:t>
            </a:r>
            <a:r>
              <a:rPr lang="sk-SK" sz="2000" dirty="0" smtClean="0"/>
              <a:t>. dynamických zmien - </a:t>
            </a:r>
            <a:r>
              <a:rPr lang="sk-SK" sz="2000" dirty="0" err="1" smtClean="0">
                <a:solidFill>
                  <a:srgbClr val="FF0000"/>
                </a:solidFill>
              </a:rPr>
              <a:t>sinonodálna</a:t>
            </a:r>
            <a:r>
              <a:rPr lang="sk-SK" sz="2000" dirty="0" smtClean="0">
                <a:solidFill>
                  <a:srgbClr val="FF0000"/>
                </a:solidFill>
              </a:rPr>
              <a:t> dysfunkcia s indikáciou na implantáciu KS.</a:t>
            </a:r>
          </a:p>
          <a:p>
            <a:r>
              <a:rPr lang="sk-SK" sz="2000" b="1" dirty="0" err="1" smtClean="0"/>
              <a:t>Odp</a:t>
            </a:r>
            <a:r>
              <a:rPr lang="sk-SK" sz="2000" b="1" dirty="0" smtClean="0"/>
              <a:t>. </a:t>
            </a:r>
            <a:r>
              <a:rPr lang="sk-SK" sz="2000" dirty="0" smtClean="0"/>
              <a:t>Implantácia TKS</a:t>
            </a:r>
          </a:p>
          <a:p>
            <a:pPr>
              <a:buNone/>
            </a:pPr>
            <a:r>
              <a:rPr lang="sk-SK" sz="2000" dirty="0" smtClean="0"/>
              <a:t>  </a:t>
            </a:r>
          </a:p>
          <a:p>
            <a:endParaRPr lang="sk-SK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 cstate="print">
            <a:lum bright="10000" contrast="10000"/>
          </a:blip>
          <a:srcRect l="9747" t="11185" r="13723" b="29134"/>
          <a:stretch>
            <a:fillRect/>
          </a:stretch>
        </p:blipFill>
        <p:spPr bwMode="auto">
          <a:xfrm>
            <a:off x="467544" y="1332180"/>
            <a:ext cx="8208912" cy="5121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Nadpis 1"/>
          <p:cNvSpPr txBox="1">
            <a:spLocks/>
          </p:cNvSpPr>
          <p:nvPr/>
        </p:nvSpPr>
        <p:spPr>
          <a:xfrm>
            <a:off x="457200" y="457200"/>
            <a:ext cx="8229600" cy="739552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3600" b="0" i="0" u="none" strike="noStrike" kern="0" cap="none" spc="0" normalizeH="0" baseline="0" noProof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77-ročný muž</a:t>
            </a:r>
            <a:endParaRPr kumimoji="0" lang="sk-SK" sz="36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1008112"/>
          </a:xfrm>
        </p:spPr>
        <p:txBody>
          <a:bodyPr/>
          <a:lstStyle/>
          <a:p>
            <a:pPr algn="ctr"/>
            <a:r>
              <a:rPr lang="sk-SK" sz="3600" dirty="0" smtClean="0">
                <a:solidFill>
                  <a:schemeClr val="accent1">
                    <a:lumMod val="50000"/>
                  </a:schemeClr>
                </a:solidFill>
              </a:rPr>
              <a:t>Vysoký vek</a:t>
            </a:r>
            <a:endParaRPr lang="sk-SK" sz="36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467544" y="1484784"/>
            <a:ext cx="8229600" cy="1807840"/>
          </a:xfrm>
        </p:spPr>
        <p:txBody>
          <a:bodyPr/>
          <a:lstStyle/>
          <a:p>
            <a:r>
              <a:rPr lang="sk-SK" sz="2000" dirty="0" smtClean="0"/>
              <a:t>10% pacientov nad 75 rokov má FP</a:t>
            </a:r>
          </a:p>
          <a:p>
            <a:r>
              <a:rPr lang="sk-SK" sz="2000" dirty="0" smtClean="0"/>
              <a:t>Napriek tomu </a:t>
            </a:r>
            <a:r>
              <a:rPr lang="sk-SK" sz="2000" dirty="0" err="1" smtClean="0"/>
              <a:t>podúživanie</a:t>
            </a:r>
            <a:r>
              <a:rPr lang="sk-SK" sz="2000" dirty="0" smtClean="0"/>
              <a:t> AK vo vyššom veku</a:t>
            </a:r>
          </a:p>
          <a:p>
            <a:r>
              <a:rPr lang="sk-SK" sz="2000" dirty="0" smtClean="0"/>
              <a:t>Vo veku &lt; 75 rokov užívalo po CMP AK 75% pacientov, kým vo veku ˃ 85 rokov 33% pacientov </a:t>
            </a:r>
          </a:p>
          <a:p>
            <a:r>
              <a:rPr lang="sk-SK" sz="2000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Najväčší klinický </a:t>
            </a:r>
            <a:r>
              <a:rPr lang="sk-SK" sz="2000" dirty="0" err="1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benefit</a:t>
            </a:r>
            <a:r>
              <a:rPr lang="sk-SK" sz="2000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 vo veku ˃ 85 rokov </a:t>
            </a:r>
            <a:endParaRPr lang="sk-SK" sz="2000" dirty="0">
              <a:solidFill>
                <a:schemeClr val="bg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3933056"/>
            <a:ext cx="7062637" cy="19518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Obdĺžnik 4"/>
          <p:cNvSpPr/>
          <p:nvPr/>
        </p:nvSpPr>
        <p:spPr>
          <a:xfrm>
            <a:off x="1115616" y="6021288"/>
            <a:ext cx="328166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sz="1400" dirty="0" smtClean="0"/>
              <a:t>Pre </a:t>
            </a:r>
            <a:r>
              <a:rPr lang="sk-SK" sz="1400" dirty="0" err="1" smtClean="0"/>
              <a:t>Edoxaban</a:t>
            </a:r>
            <a:r>
              <a:rPr lang="sk-SK" sz="1400" dirty="0" smtClean="0"/>
              <a:t> je uvádzaný HR nie RR </a:t>
            </a:r>
            <a:endParaRPr lang="sk-SK" sz="1400" dirty="0"/>
          </a:p>
        </p:txBody>
      </p:sp>
      <p:sp>
        <p:nvSpPr>
          <p:cNvPr id="6" name="Obdĺžnik 5"/>
          <p:cNvSpPr/>
          <p:nvPr/>
        </p:nvSpPr>
        <p:spPr>
          <a:xfrm>
            <a:off x="1907704" y="3933056"/>
            <a:ext cx="648072" cy="792088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7" name="Obdĺžnik 6"/>
          <p:cNvSpPr/>
          <p:nvPr/>
        </p:nvSpPr>
        <p:spPr>
          <a:xfrm>
            <a:off x="1835696" y="6381328"/>
            <a:ext cx="712879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altLang="sk-SK" sz="1000" i="1" dirty="0" err="1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Hobs</a:t>
            </a:r>
            <a:r>
              <a:rPr lang="sk-SK" altLang="sk-SK" sz="1000" i="1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 FDR </a:t>
            </a:r>
            <a:r>
              <a:rPr lang="sk-SK" altLang="sk-SK" sz="1000" i="1" dirty="0" err="1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et</a:t>
            </a:r>
            <a:r>
              <a:rPr lang="sk-SK" altLang="sk-SK" sz="1000" i="1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 al., </a:t>
            </a:r>
            <a:r>
              <a:rPr lang="sk-SK" altLang="sk-SK" sz="1000" i="1" dirty="0" err="1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Health</a:t>
            </a:r>
            <a:r>
              <a:rPr lang="sk-SK" altLang="sk-SK" sz="1000" i="1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 </a:t>
            </a:r>
            <a:r>
              <a:rPr lang="sk-SK" altLang="sk-SK" sz="1000" i="1" dirty="0" err="1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Technol</a:t>
            </a:r>
            <a:r>
              <a:rPr lang="sk-SK" altLang="sk-SK" sz="1000" i="1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 </a:t>
            </a:r>
            <a:r>
              <a:rPr lang="sk-SK" altLang="sk-SK" sz="1000" i="1" dirty="0" err="1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Assess</a:t>
            </a:r>
            <a:r>
              <a:rPr lang="sk-SK" altLang="sk-SK" sz="1000" i="1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 </a:t>
            </a:r>
            <a:r>
              <a:rPr lang="sk-SK" altLang="sk-SK" sz="1000" i="1" dirty="0" err="1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Winch</a:t>
            </a:r>
            <a:r>
              <a:rPr lang="sk-SK" altLang="sk-SK" sz="1000" i="1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 </a:t>
            </a:r>
            <a:r>
              <a:rPr lang="sk-SK" altLang="sk-SK" sz="1000" i="1" dirty="0" err="1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Engl</a:t>
            </a:r>
            <a:r>
              <a:rPr lang="sk-SK" altLang="sk-SK" sz="1000" i="1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 2005, 9:1-74; </a:t>
            </a:r>
            <a:r>
              <a:rPr lang="sk-SK" altLang="sk-SK" sz="1000" i="1" dirty="0" err="1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Partington</a:t>
            </a:r>
            <a:r>
              <a:rPr lang="sk-SK" altLang="sk-SK" sz="1000" i="1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 SL </a:t>
            </a:r>
            <a:r>
              <a:rPr lang="sk-SK" altLang="sk-SK" sz="1000" i="1" dirty="0" err="1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et</a:t>
            </a:r>
            <a:r>
              <a:rPr lang="sk-SK" altLang="sk-SK" sz="1000" i="1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 al., 2007, </a:t>
            </a:r>
            <a:r>
              <a:rPr lang="sk-SK" altLang="sk-SK" sz="1000" i="1" dirty="0" err="1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Thromb</a:t>
            </a:r>
            <a:r>
              <a:rPr lang="sk-SK" altLang="sk-SK" sz="1000" i="1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 </a:t>
            </a:r>
            <a:r>
              <a:rPr lang="sk-SK" altLang="sk-SK" sz="1000" i="1" dirty="0" err="1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res</a:t>
            </a:r>
            <a:r>
              <a:rPr lang="sk-SK" altLang="sk-SK" sz="1000" i="1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 120:663-669; LIP GYH., WILEY, </a:t>
            </a:r>
            <a:r>
              <a:rPr lang="sk-SK" altLang="sk-SK" sz="1000" i="1" dirty="0" err="1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The</a:t>
            </a:r>
            <a:r>
              <a:rPr lang="sk-SK" altLang="sk-SK" sz="1000" i="1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 </a:t>
            </a:r>
            <a:r>
              <a:rPr lang="sk-SK" altLang="sk-SK" sz="1000" i="1" dirty="0" err="1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Int</a:t>
            </a:r>
            <a:r>
              <a:rPr lang="sk-SK" altLang="sk-SK" sz="1000" i="1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 </a:t>
            </a:r>
            <a:r>
              <a:rPr lang="sk-SK" altLang="sk-SK" sz="1000" i="1" dirty="0" err="1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Journal</a:t>
            </a:r>
            <a:r>
              <a:rPr lang="sk-SK" altLang="sk-SK" sz="1000" i="1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 </a:t>
            </a:r>
            <a:r>
              <a:rPr lang="sk-SK" altLang="sk-SK" sz="1000" i="1" dirty="0" err="1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of</a:t>
            </a:r>
            <a:r>
              <a:rPr lang="sk-SK" altLang="sk-SK" sz="1000" i="1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 </a:t>
            </a:r>
            <a:r>
              <a:rPr lang="sk-SK" altLang="sk-SK" sz="1000" i="1" dirty="0" err="1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Clinical</a:t>
            </a:r>
            <a:r>
              <a:rPr lang="sk-SK" altLang="sk-SK" sz="1000" i="1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 </a:t>
            </a:r>
            <a:r>
              <a:rPr lang="sk-SK" altLang="sk-SK" sz="1000" i="1" dirty="0" err="1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Practice</a:t>
            </a:r>
            <a:r>
              <a:rPr lang="sk-SK" altLang="sk-SK" sz="1000" i="1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 2018, 1-14; </a:t>
            </a:r>
            <a:r>
              <a:rPr lang="sk-SK" altLang="sk-SK" sz="1000" i="1" dirty="0" err="1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Singer</a:t>
            </a:r>
            <a:r>
              <a:rPr lang="sk-SK" altLang="sk-SK" sz="1000" i="1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 DE </a:t>
            </a:r>
            <a:r>
              <a:rPr lang="sk-SK" altLang="sk-SK" sz="1000" i="1" dirty="0" err="1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et</a:t>
            </a:r>
            <a:r>
              <a:rPr lang="sk-SK" altLang="sk-SK" sz="1000" i="1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 al., 2009, </a:t>
            </a:r>
            <a:r>
              <a:rPr lang="sk-SK" altLang="sk-SK" sz="1000" i="1" dirty="0" err="1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Ann</a:t>
            </a:r>
            <a:r>
              <a:rPr lang="sk-SK" altLang="sk-SK" sz="1000" i="1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 </a:t>
            </a:r>
            <a:r>
              <a:rPr lang="sk-SK" altLang="sk-SK" sz="1000" i="1" dirty="0" err="1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Intern</a:t>
            </a:r>
            <a:r>
              <a:rPr lang="sk-SK" altLang="sk-SK" sz="1000" i="1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 med 151:297-305 </a:t>
            </a:r>
            <a:endParaRPr lang="sk-SK" sz="1000" dirty="0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sk-SK" altLang="sk-SK" sz="4000" smtClean="0">
                <a:latin typeface="Times New Roman" pitchFamily="18" charset="0"/>
              </a:rPr>
              <a:t>Diabetes mellitus (DM)</a:t>
            </a:r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981200"/>
            <a:ext cx="8229600" cy="4117975"/>
          </a:xfrm>
        </p:spPr>
        <p:txBody>
          <a:bodyPr/>
          <a:lstStyle/>
          <a:p>
            <a:pPr eaLnBrk="1" hangingPunct="1"/>
            <a:r>
              <a:rPr lang="sk-SK" altLang="sk-SK" sz="2800" dirty="0" smtClean="0">
                <a:latin typeface="Times New Roman" pitchFamily="18" charset="0"/>
              </a:rPr>
              <a:t>Riziko </a:t>
            </a:r>
            <a:r>
              <a:rPr lang="sk-SK" altLang="sk-SK" sz="2800" dirty="0" err="1" smtClean="0">
                <a:latin typeface="Times New Roman" pitchFamily="18" charset="0"/>
              </a:rPr>
              <a:t>aterotrombotického</a:t>
            </a:r>
            <a:r>
              <a:rPr lang="sk-SK" altLang="sk-SK" sz="2800" dirty="0" smtClean="0">
                <a:latin typeface="Times New Roman" pitchFamily="18" charset="0"/>
              </a:rPr>
              <a:t> infarktu </a:t>
            </a:r>
          </a:p>
          <a:p>
            <a:pPr eaLnBrk="1" hangingPunct="1"/>
            <a:r>
              <a:rPr lang="sk-SK" altLang="sk-SK" sz="2800" dirty="0" smtClean="0">
                <a:solidFill>
                  <a:srgbClr val="0000FF"/>
                </a:solidFill>
                <a:latin typeface="Times New Roman" pitchFamily="18" charset="0"/>
              </a:rPr>
              <a:t>Riziko </a:t>
            </a:r>
            <a:r>
              <a:rPr lang="sk-SK" altLang="sk-SK" sz="2800" dirty="0" err="1" smtClean="0">
                <a:solidFill>
                  <a:srgbClr val="0000FF"/>
                </a:solidFill>
                <a:latin typeface="Times New Roman" pitchFamily="18" charset="0"/>
              </a:rPr>
              <a:t>lakún</a:t>
            </a:r>
            <a:r>
              <a:rPr lang="sk-SK" altLang="sk-SK" sz="2800" dirty="0" smtClean="0">
                <a:solidFill>
                  <a:srgbClr val="0000FF"/>
                </a:solidFill>
                <a:latin typeface="Times New Roman" pitchFamily="18" charset="0"/>
              </a:rPr>
              <a:t> (11-29%)</a:t>
            </a:r>
          </a:p>
          <a:p>
            <a:pPr eaLnBrk="1" hangingPunct="1"/>
            <a:r>
              <a:rPr lang="sk-SK" altLang="sk-SK" sz="2800" dirty="0" smtClean="0">
                <a:latin typeface="Times New Roman" pitchFamily="18" charset="0"/>
              </a:rPr>
              <a:t>Riziko kognitívneho deficitu 16%, 40%</a:t>
            </a:r>
          </a:p>
          <a:p>
            <a:pPr eaLnBrk="1" hangingPunct="1"/>
            <a:r>
              <a:rPr lang="sk-SK" altLang="sk-SK" sz="2800" dirty="0" smtClean="0">
                <a:latin typeface="Times New Roman" pitchFamily="18" charset="0"/>
              </a:rPr>
              <a:t>Horšia obnova funkčného stavu</a:t>
            </a:r>
          </a:p>
          <a:p>
            <a:pPr eaLnBrk="1" hangingPunct="1"/>
            <a:r>
              <a:rPr lang="sk-SK" altLang="sk-SK" sz="2800" dirty="0" smtClean="0">
                <a:latin typeface="Times New Roman" pitchFamily="18" charset="0"/>
              </a:rPr>
              <a:t>Riziko krvácania</a:t>
            </a:r>
          </a:p>
          <a:p>
            <a:pPr eaLnBrk="1" hangingPunct="1"/>
            <a:r>
              <a:rPr lang="sk-SK" altLang="sk-SK" sz="2800" dirty="0" smtClean="0">
                <a:latin typeface="Times New Roman" pitchFamily="18" charset="0"/>
              </a:rPr>
              <a:t>Mechanizmus – ochorenie malých ciev, priamy toxický efekt</a:t>
            </a:r>
            <a:r>
              <a:rPr lang="sk-SK" altLang="sk-SK" dirty="0" smtClean="0"/>
              <a:t>, </a:t>
            </a:r>
            <a:r>
              <a:rPr lang="sk-SK" altLang="sk-SK" sz="2800" dirty="0" smtClean="0">
                <a:solidFill>
                  <a:srgbClr val="FF0000"/>
                </a:solidFill>
                <a:latin typeface="Times New Roman" pitchFamily="18" charset="0"/>
              </a:rPr>
              <a:t>akumulácia pokročilých </a:t>
            </a:r>
            <a:r>
              <a:rPr lang="sk-SK" altLang="sk-SK" sz="2800" dirty="0" err="1" smtClean="0">
                <a:solidFill>
                  <a:srgbClr val="FF0000"/>
                </a:solidFill>
                <a:latin typeface="Times New Roman" pitchFamily="18" charset="0"/>
              </a:rPr>
              <a:t>glykovaných</a:t>
            </a:r>
            <a:r>
              <a:rPr lang="sk-SK" altLang="sk-SK" sz="2800" dirty="0" smtClean="0">
                <a:solidFill>
                  <a:srgbClr val="FF0000"/>
                </a:solidFill>
                <a:latin typeface="Times New Roman" pitchFamily="18" charset="0"/>
              </a:rPr>
              <a:t> koncových produktov  (</a:t>
            </a:r>
            <a:r>
              <a:rPr lang="sk-SK" altLang="sk-SK" sz="2800" dirty="0" err="1" smtClean="0">
                <a:solidFill>
                  <a:srgbClr val="FF0000"/>
                </a:solidFill>
                <a:latin typeface="Times New Roman" pitchFamily="18" charset="0"/>
              </a:rPr>
              <a:t>AGEs</a:t>
            </a:r>
            <a:r>
              <a:rPr lang="sk-SK" altLang="sk-SK" sz="2800" dirty="0" smtClean="0">
                <a:solidFill>
                  <a:srgbClr val="FF0000"/>
                </a:solidFill>
                <a:latin typeface="Times New Roman" pitchFamily="18" charset="0"/>
              </a:rPr>
              <a:t>)</a:t>
            </a:r>
            <a:endParaRPr lang="sk-SK" altLang="sk-SK" sz="2800" dirty="0" smtClean="0">
              <a:latin typeface="Times New Roman" pitchFamily="18" charset="0"/>
            </a:endParaRPr>
          </a:p>
        </p:txBody>
      </p:sp>
      <p:sp>
        <p:nvSpPr>
          <p:cNvPr id="32772" name="Rectangle 4"/>
          <p:cNvSpPr>
            <a:spLocks noChangeArrowheads="1"/>
          </p:cNvSpPr>
          <p:nvPr/>
        </p:nvSpPr>
        <p:spPr bwMode="auto">
          <a:xfrm>
            <a:off x="2754313" y="6064250"/>
            <a:ext cx="61722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sk-SK" altLang="sk-SK" b="1" i="1">
                <a:solidFill>
                  <a:srgbClr val="0000FF"/>
                </a:solidFill>
                <a:latin typeface="Times New Roman" pitchFamily="18" charset="0"/>
                <a:cs typeface="Arial" charset="0"/>
              </a:rPr>
              <a:t>Kumari M., A Biol Sci Med Sci, 2000</a:t>
            </a:r>
            <a:r>
              <a:rPr lang="en-US" altLang="sk-SK" b="1" i="1">
                <a:solidFill>
                  <a:srgbClr val="0000FF"/>
                </a:solidFill>
                <a:latin typeface="Times New Roman" pitchFamily="18" charset="0"/>
                <a:cs typeface="Arial" charset="0"/>
              </a:rPr>
              <a:t>;</a:t>
            </a:r>
            <a:r>
              <a:rPr lang="sk-SK" altLang="sk-SK" b="1" i="1">
                <a:solidFill>
                  <a:srgbClr val="0000FF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sk-SK" altLang="sk-SK" b="1" i="1">
                <a:solidFill>
                  <a:srgbClr val="0000FF"/>
                </a:solidFill>
                <a:latin typeface="Times New Roman" pitchFamily="18" charset="0"/>
              </a:rPr>
              <a:t>Yaffe K., JAMA, 2004</a:t>
            </a:r>
            <a:r>
              <a:rPr lang="en-US" altLang="sk-SK" b="1" i="1">
                <a:solidFill>
                  <a:srgbClr val="0000FF"/>
                </a:solidFill>
                <a:latin typeface="Times New Roman" pitchFamily="18" charset="0"/>
                <a:cs typeface="Arial" charset="0"/>
              </a:rPr>
              <a:t>;</a:t>
            </a:r>
            <a:r>
              <a:rPr lang="sk-SK" altLang="sk-SK" b="1" i="1">
                <a:solidFill>
                  <a:srgbClr val="0000FF"/>
                </a:solidFill>
                <a:latin typeface="Times New Roman" pitchFamily="18" charset="0"/>
                <a:cs typeface="Arial" charset="0"/>
              </a:rPr>
              <a:t> </a:t>
            </a:r>
            <a:endParaRPr lang="en-US" altLang="sk-SK" b="1" i="1">
              <a:solidFill>
                <a:srgbClr val="0000FF"/>
              </a:solidFill>
              <a:latin typeface="Times New Roman" pitchFamily="18" charset="0"/>
              <a:cs typeface="Arial" charset="0"/>
            </a:endParaRPr>
          </a:p>
          <a:p>
            <a:r>
              <a:rPr lang="sk-SK" altLang="sk-SK" b="1" i="1">
                <a:solidFill>
                  <a:srgbClr val="0000FF"/>
                </a:solidFill>
                <a:latin typeface="Times New Roman" pitchFamily="18" charset="0"/>
                <a:cs typeface="Arial" charset="0"/>
              </a:rPr>
              <a:t>Qui W.Q., Neurobiol Aging, 2</a:t>
            </a:r>
            <a:r>
              <a:rPr lang="sk-SK" altLang="sk-SK" b="1" i="1">
                <a:solidFill>
                  <a:srgbClr val="0000FF"/>
                </a:solidFill>
                <a:latin typeface="Times New Roman" pitchFamily="18" charset="0"/>
              </a:rPr>
              <a:t>006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3" name="Obrázo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977" y="1712302"/>
            <a:ext cx="8449408" cy="4698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896455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US" altLang="sk-SK" sz="4000" smtClean="0">
                <a:latin typeface="Times New Roman" pitchFamily="18" charset="0"/>
              </a:rPr>
              <a:t>Hyperglyk</a:t>
            </a:r>
            <a:r>
              <a:rPr lang="sk-SK" altLang="sk-SK" sz="4000" smtClean="0">
                <a:latin typeface="Times New Roman" pitchFamily="18" charset="0"/>
              </a:rPr>
              <a:t>é</a:t>
            </a:r>
            <a:r>
              <a:rPr lang="en-US" altLang="sk-SK" sz="4000" smtClean="0">
                <a:latin typeface="Times New Roman" pitchFamily="18" charset="0"/>
              </a:rPr>
              <a:t>mia</a:t>
            </a:r>
            <a:endParaRPr lang="sk-SK" altLang="sk-SK" sz="4000" smtClean="0">
              <a:latin typeface="Times New Roman" pitchFamily="18" charset="0"/>
            </a:endParaRPr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SzPct val="85000"/>
            </a:pPr>
            <a:r>
              <a:rPr lang="sk-SK" altLang="sk-SK" sz="2800" smtClean="0">
                <a:latin typeface="Times New Roman" pitchFamily="18" charset="0"/>
              </a:rPr>
              <a:t>Hyperglykémia zvyšuje riziko krvácania pri podaní rTPA, </a:t>
            </a:r>
            <a:r>
              <a:rPr lang="nl-NL" altLang="sk-SK" sz="2800" smtClean="0">
                <a:latin typeface="Times New Roman" pitchFamily="18" charset="0"/>
              </a:rPr>
              <a:t>glyk</a:t>
            </a:r>
            <a:r>
              <a:rPr lang="sk-SK" altLang="sk-SK" sz="2800" smtClean="0">
                <a:latin typeface="Times New Roman" pitchFamily="18" charset="0"/>
              </a:rPr>
              <a:t>é</a:t>
            </a:r>
            <a:r>
              <a:rPr lang="nl-NL" altLang="sk-SK" sz="2800" smtClean="0">
                <a:latin typeface="Times New Roman" pitchFamily="18" charset="0"/>
              </a:rPr>
              <a:t>mi</a:t>
            </a:r>
            <a:r>
              <a:rPr lang="sk-SK" altLang="sk-SK" sz="2800" smtClean="0">
                <a:latin typeface="Times New Roman" pitchFamily="18" charset="0"/>
              </a:rPr>
              <a:t>a </a:t>
            </a:r>
            <a:r>
              <a:rPr lang="sk-SK" altLang="sk-SK" sz="2800" smtClean="0">
                <a:latin typeface="Times New Roman" pitchFamily="18" charset="0"/>
                <a:sym typeface="Symbol" pitchFamily="18" charset="2"/>
              </a:rPr>
              <a:t> </a:t>
            </a:r>
            <a:r>
              <a:rPr lang="nl-NL" altLang="sk-SK" sz="2800" smtClean="0">
                <a:latin typeface="Times New Roman" pitchFamily="18" charset="0"/>
              </a:rPr>
              <a:t>11.1</a:t>
            </a:r>
            <a:r>
              <a:rPr lang="sk-SK" altLang="sk-SK" sz="2800" smtClean="0">
                <a:latin typeface="Times New Roman" pitchFamily="18" charset="0"/>
              </a:rPr>
              <a:t> mmol/l</a:t>
            </a:r>
            <a:r>
              <a:rPr lang="nl-NL" altLang="sk-SK" sz="2800" smtClean="0">
                <a:latin typeface="Times New Roman" pitchFamily="18" charset="0"/>
              </a:rPr>
              <a:t> - 25% SICH</a:t>
            </a:r>
            <a:r>
              <a:rPr lang="sk-SK" altLang="sk-SK" sz="2800" smtClean="0">
                <a:latin typeface="Times New Roman" pitchFamily="18" charset="0"/>
              </a:rPr>
              <a:t>. </a:t>
            </a:r>
          </a:p>
          <a:p>
            <a:pPr eaLnBrk="1" hangingPunct="1">
              <a:buClr>
                <a:srgbClr val="FF0000"/>
              </a:buClr>
              <a:buSzPct val="85000"/>
            </a:pPr>
            <a:r>
              <a:rPr lang="nl-NL" altLang="sk-SK" sz="2800" smtClean="0">
                <a:solidFill>
                  <a:srgbClr val="FF0000"/>
                </a:solidFill>
                <a:latin typeface="Times New Roman" pitchFamily="18" charset="0"/>
              </a:rPr>
              <a:t>Hyperglyk</a:t>
            </a:r>
            <a:r>
              <a:rPr lang="sk-SK" altLang="sk-SK" sz="2800" smtClean="0">
                <a:solidFill>
                  <a:srgbClr val="FF0000"/>
                </a:solidFill>
                <a:latin typeface="Times New Roman" pitchFamily="18" charset="0"/>
              </a:rPr>
              <a:t>é</a:t>
            </a:r>
            <a:r>
              <a:rPr lang="nl-NL" altLang="sk-SK" sz="2800" smtClean="0">
                <a:solidFill>
                  <a:srgbClr val="FF0000"/>
                </a:solidFill>
                <a:latin typeface="Times New Roman" pitchFamily="18" charset="0"/>
              </a:rPr>
              <a:t>mia indukuje biochemick</a:t>
            </a:r>
            <a:r>
              <a:rPr lang="sk-SK" altLang="sk-SK" sz="2800" smtClean="0">
                <a:solidFill>
                  <a:srgbClr val="FF0000"/>
                </a:solidFill>
                <a:latin typeface="Times New Roman" pitchFamily="18" charset="0"/>
              </a:rPr>
              <a:t>é</a:t>
            </a:r>
            <a:r>
              <a:rPr lang="nl-NL" altLang="sk-SK" sz="2800" smtClean="0">
                <a:solidFill>
                  <a:srgbClr val="FF0000"/>
                </a:solidFill>
                <a:latin typeface="Times New Roman" pitchFamily="18" charset="0"/>
              </a:rPr>
              <a:t> zmeny endotelov</a:t>
            </a:r>
            <a:r>
              <a:rPr lang="sk-SK" altLang="sk-SK" sz="2800" smtClean="0">
                <a:solidFill>
                  <a:srgbClr val="FF0000"/>
                </a:solidFill>
                <a:latin typeface="Times New Roman" pitchFamily="18" charset="0"/>
              </a:rPr>
              <a:t>ý</a:t>
            </a:r>
            <a:r>
              <a:rPr lang="nl-NL" altLang="sk-SK" sz="2800" smtClean="0">
                <a:solidFill>
                  <a:srgbClr val="FF0000"/>
                </a:solidFill>
                <a:latin typeface="Times New Roman" pitchFamily="18" charset="0"/>
              </a:rPr>
              <a:t>ch buniek, </a:t>
            </a:r>
            <a:r>
              <a:rPr lang="sk-SK" altLang="sk-SK" sz="2800" smtClean="0">
                <a:latin typeface="Times New Roman" pitchFamily="18" charset="0"/>
              </a:rPr>
              <a:t>č</a:t>
            </a:r>
            <a:r>
              <a:rPr lang="nl-NL" altLang="sk-SK" sz="2800" smtClean="0">
                <a:latin typeface="Times New Roman" pitchFamily="18" charset="0"/>
              </a:rPr>
              <a:t>o akceleruje po</a:t>
            </a:r>
            <a:r>
              <a:rPr lang="sk-SK" altLang="sk-SK" sz="2800" smtClean="0">
                <a:latin typeface="Times New Roman" pitchFamily="18" charset="0"/>
              </a:rPr>
              <a:t>š</a:t>
            </a:r>
            <a:r>
              <a:rPr lang="nl-NL" altLang="sk-SK" sz="2800" smtClean="0">
                <a:latin typeface="Times New Roman" pitchFamily="18" charset="0"/>
              </a:rPr>
              <a:t>kodenie ciev v ischemickej oblasti</a:t>
            </a:r>
            <a:r>
              <a:rPr lang="sk-SK" altLang="sk-SK" sz="2800" smtClean="0">
                <a:latin typeface="Times New Roman" pitchFamily="18" charset="0"/>
              </a:rPr>
              <a:t>.</a:t>
            </a:r>
            <a:r>
              <a:rPr lang="sk-SK" altLang="sk-SK" smtClean="0">
                <a:latin typeface="Times New Roman" pitchFamily="18" charset="0"/>
              </a:rPr>
              <a:t> </a:t>
            </a:r>
            <a:r>
              <a:rPr lang="sk-SK" altLang="sk-SK" sz="1800" b="1" i="1" smtClean="0">
                <a:solidFill>
                  <a:srgbClr val="0000FF"/>
                </a:solidFill>
                <a:latin typeface="Times New Roman" pitchFamily="18" charset="0"/>
              </a:rPr>
              <a:t>(DeKeyser, J., Gdovinová Z., Luijckx, G.J. et al.: Stroke, 2007)</a:t>
            </a:r>
            <a:endParaRPr lang="sk-SK" altLang="sk-SK" sz="1800" smtClean="0"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sk-SK" altLang="sk-SK" sz="4000" smtClean="0">
                <a:latin typeface="Times New Roman" pitchFamily="18" charset="0"/>
              </a:rPr>
              <a:t>Trombofilné stavy</a:t>
            </a:r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44500" y="1981200"/>
            <a:ext cx="8242300" cy="40513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sk-SK" altLang="sk-SK" sz="2800" smtClean="0">
                <a:latin typeface="Times New Roman" pitchFamily="18" charset="0"/>
              </a:rPr>
              <a:t>Prevalencia vrodených trombofilných stavov u iCMP  0 – 23%</a:t>
            </a:r>
            <a:r>
              <a:rPr lang="sk-SK" altLang="sk-SK" smtClean="0">
                <a:latin typeface="Times New Roman" pitchFamily="18" charset="0"/>
              </a:rPr>
              <a:t> </a:t>
            </a:r>
            <a:r>
              <a:rPr lang="sk-SK" altLang="sk-SK" sz="1800" b="1" i="1" smtClean="0">
                <a:solidFill>
                  <a:srgbClr val="0000FF"/>
                </a:solidFill>
                <a:latin typeface="Times New Roman" pitchFamily="18" charset="0"/>
              </a:rPr>
              <a:t>(Bushnell C.D. et Goldstein L.B., Stroke, 2000)</a:t>
            </a:r>
          </a:p>
          <a:p>
            <a:pPr eaLnBrk="1" hangingPunct="1">
              <a:lnSpc>
                <a:spcPct val="90000"/>
              </a:lnSpc>
            </a:pPr>
            <a:endParaRPr lang="sk-SK" altLang="sk-SK" sz="1800" b="1" i="1" smtClean="0">
              <a:solidFill>
                <a:srgbClr val="0000FF"/>
              </a:solidFill>
              <a:latin typeface="Times New Roman" pitchFamily="18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sk-SK" altLang="sk-SK" sz="2800" smtClean="0">
                <a:latin typeface="Times New Roman" pitchFamily="18" charset="0"/>
                <a:sym typeface="Symbol" pitchFamily="18" charset="2"/>
              </a:rPr>
              <a:t>Viaceré štúdie nepotvrdili jednoznačne súvislosť s iCMP</a:t>
            </a:r>
            <a:r>
              <a:rPr lang="sk-SK" altLang="sk-SK" sz="2800" smtClean="0">
                <a:latin typeface="Times New Roman" pitchFamily="18" charset="0"/>
              </a:rPr>
              <a:t> </a:t>
            </a:r>
          </a:p>
          <a:p>
            <a:pPr eaLnBrk="1" hangingPunct="1">
              <a:lnSpc>
                <a:spcPct val="90000"/>
              </a:lnSpc>
            </a:pPr>
            <a:endParaRPr lang="sk-SK" altLang="sk-SK" sz="2800" smtClean="0">
              <a:latin typeface="Times New Roman" pitchFamily="18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sk-SK" altLang="sk-SK" sz="2800" smtClean="0">
                <a:latin typeface="Times New Roman" pitchFamily="18" charset="0"/>
              </a:rPr>
              <a:t>Nebola zistená asociácia s FVL a PTM u starších pacientov – </a:t>
            </a:r>
            <a:r>
              <a:rPr lang="sk-SK" altLang="sk-SK" sz="2800" smtClean="0">
                <a:solidFill>
                  <a:srgbClr val="FF0000"/>
                </a:solidFill>
                <a:latin typeface="Times New Roman" pitchFamily="18" charset="0"/>
              </a:rPr>
              <a:t>pacientov </a:t>
            </a:r>
            <a:r>
              <a:rPr lang="sk-SK" altLang="sk-SK" sz="2800" smtClean="0">
                <a:solidFill>
                  <a:srgbClr val="FF0000"/>
                </a:solidFill>
                <a:latin typeface="Times New Roman" pitchFamily="18" charset="0"/>
                <a:sym typeface="Symbol" pitchFamily="18" charset="2"/>
              </a:rPr>
              <a:t> 60 rokov nie je potrebné testovať</a:t>
            </a:r>
            <a:r>
              <a:rPr lang="en-US" altLang="sk-SK" smtClean="0">
                <a:latin typeface="Times New Roman" pitchFamily="18" charset="0"/>
                <a:sym typeface="Symbol" pitchFamily="18" charset="2"/>
              </a:rPr>
              <a:t> </a:t>
            </a:r>
            <a:r>
              <a:rPr lang="sk-SK" altLang="sk-SK" sz="1800" b="1" i="1" smtClean="0">
                <a:solidFill>
                  <a:srgbClr val="0000FF"/>
                </a:solidFill>
                <a:latin typeface="Times New Roman" pitchFamily="18" charset="0"/>
                <a:sym typeface="Symbol" pitchFamily="18" charset="2"/>
              </a:rPr>
              <a:t>(</a:t>
            </a:r>
            <a:r>
              <a:rPr lang="en-US" altLang="sk-SK" sz="1800" b="1" i="1" smtClean="0">
                <a:solidFill>
                  <a:srgbClr val="0000FF"/>
                </a:solidFill>
                <a:latin typeface="Times New Roman" pitchFamily="18" charset="0"/>
                <a:sym typeface="Symbol" pitchFamily="18" charset="2"/>
              </a:rPr>
              <a:t>Morris</a:t>
            </a:r>
            <a:r>
              <a:rPr lang="sk-SK" altLang="sk-SK" sz="1800" b="1" i="1" smtClean="0">
                <a:solidFill>
                  <a:srgbClr val="0000FF"/>
                </a:solidFill>
                <a:latin typeface="Times New Roman" pitchFamily="18" charset="0"/>
                <a:sym typeface="Symbol" pitchFamily="18" charset="2"/>
              </a:rPr>
              <a:t> J.G. et al., Stroke, 2010)</a:t>
            </a:r>
            <a:endParaRPr lang="sk-SK" altLang="sk-SK" sz="1800" smtClean="0">
              <a:latin typeface="Times New Roman" pitchFamily="18" charset="0"/>
              <a:sym typeface="Symbol" pitchFamily="18" charset="2"/>
            </a:endParaRP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endParaRPr lang="sk-SK" altLang="sk-SK" sz="1800" b="1" i="1" smtClean="0">
              <a:solidFill>
                <a:schemeClr val="bg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sk-SK" sz="3400" smtClean="0">
                <a:latin typeface="Times New Roman" pitchFamily="18" charset="0"/>
              </a:rPr>
              <a:t>Z.K., žena, 25 rokov</a:t>
            </a:r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359150" y="1981200"/>
            <a:ext cx="5500688" cy="1419225"/>
          </a:xfrm>
          <a:ln>
            <a:solidFill>
              <a:schemeClr val="hlink"/>
            </a:solidFill>
          </a:ln>
        </p:spPr>
        <p:txBody>
          <a:bodyPr/>
          <a:lstStyle/>
          <a:p>
            <a:pPr eaLnBrk="1" hangingPunct="1"/>
            <a:r>
              <a:rPr lang="cs-CZ" altLang="sk-SK" sz="2200" b="1" smtClean="0">
                <a:solidFill>
                  <a:schemeClr val="bg2"/>
                </a:solidFill>
                <a:latin typeface="Times New Roman" pitchFamily="18" charset="0"/>
              </a:rPr>
              <a:t>Vznik 3 dni po pôrode</a:t>
            </a:r>
          </a:p>
          <a:p>
            <a:pPr eaLnBrk="1" hangingPunct="1"/>
            <a:r>
              <a:rPr lang="cs-CZ" altLang="sk-SK" sz="2200" b="1" smtClean="0">
                <a:solidFill>
                  <a:schemeClr val="bg2"/>
                </a:solidFill>
                <a:latin typeface="Times New Roman" pitchFamily="18" charset="0"/>
              </a:rPr>
              <a:t>Pozitívna rodinná anamnéza</a:t>
            </a:r>
          </a:p>
          <a:p>
            <a:pPr eaLnBrk="1" hangingPunct="1">
              <a:buClr>
                <a:srgbClr val="FF0000"/>
              </a:buClr>
            </a:pPr>
            <a:r>
              <a:rPr lang="cs-CZ" altLang="sk-SK" sz="2200" b="1" smtClean="0">
                <a:solidFill>
                  <a:srgbClr val="FF0000"/>
                </a:solidFill>
                <a:latin typeface="Times New Roman" pitchFamily="18" charset="0"/>
              </a:rPr>
              <a:t>Deficit AT III</a:t>
            </a:r>
            <a:r>
              <a:rPr lang="cs-CZ" altLang="sk-SK" sz="2200" smtClean="0"/>
              <a:t> </a:t>
            </a:r>
          </a:p>
        </p:txBody>
      </p:sp>
      <p:pic>
        <p:nvPicPr>
          <p:cNvPr id="36868" name="Picture 4" descr="MRI vaskulopatia mozgu pri DM 026"/>
          <p:cNvPicPr>
            <a:picLocks noChangeAspect="1" noChangeArrowheads="1"/>
          </p:cNvPicPr>
          <p:nvPr/>
        </p:nvPicPr>
        <p:blipFill>
          <a:blip r:embed="rId2" cstate="print"/>
          <a:srcRect l="16980" t="3464" r="23959" b="1672"/>
          <a:stretch>
            <a:fillRect/>
          </a:stretch>
        </p:blipFill>
        <p:spPr bwMode="auto">
          <a:xfrm>
            <a:off x="2597150" y="4267200"/>
            <a:ext cx="1860550" cy="1995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6869" name="Picture 5" descr="MRI vaskulopatia mozgu pri DM 028"/>
          <p:cNvPicPr>
            <a:picLocks noChangeAspect="1" noChangeArrowheads="1"/>
          </p:cNvPicPr>
          <p:nvPr/>
        </p:nvPicPr>
        <p:blipFill>
          <a:blip r:embed="rId3" cstate="print"/>
          <a:srcRect l="15903" t="4538" r="26912" b="3827"/>
          <a:stretch>
            <a:fillRect/>
          </a:stretch>
        </p:blipFill>
        <p:spPr bwMode="auto">
          <a:xfrm>
            <a:off x="4513263" y="4267200"/>
            <a:ext cx="1944687" cy="194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0" name="Picture 6" descr="P8080118"/>
          <p:cNvPicPr>
            <a:picLocks noChangeAspect="1" noChangeArrowheads="1"/>
          </p:cNvPicPr>
          <p:nvPr/>
        </p:nvPicPr>
        <p:blipFill>
          <a:blip r:embed="rId4" cstate="print"/>
          <a:srcRect l="18324" t="9912" r="27989" b="4538"/>
          <a:stretch>
            <a:fillRect/>
          </a:stretch>
        </p:blipFill>
        <p:spPr bwMode="auto">
          <a:xfrm>
            <a:off x="627063" y="4252913"/>
            <a:ext cx="1903412" cy="2017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1" name="Picture 7" descr="P8080116"/>
          <p:cNvPicPr>
            <a:picLocks noChangeAspect="1" noChangeArrowheads="1"/>
          </p:cNvPicPr>
          <p:nvPr/>
        </p:nvPicPr>
        <p:blipFill>
          <a:blip r:embed="rId5" cstate="print"/>
          <a:srcRect l="16176" t="10266" r="25841" b="3110"/>
          <a:stretch>
            <a:fillRect/>
          </a:stretch>
        </p:blipFill>
        <p:spPr bwMode="auto">
          <a:xfrm>
            <a:off x="6543675" y="4265613"/>
            <a:ext cx="1873250" cy="1944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72" name="Text Box 8"/>
          <p:cNvSpPr txBox="1">
            <a:spLocks noChangeArrowheads="1"/>
          </p:cNvSpPr>
          <p:nvPr/>
        </p:nvSpPr>
        <p:spPr bwMode="auto">
          <a:xfrm>
            <a:off x="2124075" y="4005263"/>
            <a:ext cx="360363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sk-SK" sz="1200">
                <a:solidFill>
                  <a:schemeClr val="bg1"/>
                </a:solidFill>
                <a:cs typeface="Arial" charset="0"/>
              </a:rPr>
              <a:t>3a</a:t>
            </a:r>
          </a:p>
        </p:txBody>
      </p:sp>
      <p:sp>
        <p:nvSpPr>
          <p:cNvPr id="36873" name="Text Box 9"/>
          <p:cNvSpPr txBox="1">
            <a:spLocks noChangeArrowheads="1"/>
          </p:cNvSpPr>
          <p:nvPr/>
        </p:nvSpPr>
        <p:spPr bwMode="auto">
          <a:xfrm>
            <a:off x="4067175" y="4005263"/>
            <a:ext cx="433388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sk-SK" sz="1200">
                <a:solidFill>
                  <a:schemeClr val="bg1"/>
                </a:solidFill>
                <a:cs typeface="Arial" charset="0"/>
              </a:rPr>
              <a:t>3b</a:t>
            </a:r>
          </a:p>
        </p:txBody>
      </p:sp>
      <p:sp>
        <p:nvSpPr>
          <p:cNvPr id="36874" name="Text Box 10"/>
          <p:cNvSpPr txBox="1">
            <a:spLocks noChangeArrowheads="1"/>
          </p:cNvSpPr>
          <p:nvPr/>
        </p:nvSpPr>
        <p:spPr bwMode="auto">
          <a:xfrm>
            <a:off x="5940425" y="4005263"/>
            <a:ext cx="576263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sk-SK" sz="1200">
                <a:solidFill>
                  <a:schemeClr val="bg1"/>
                </a:solidFill>
                <a:cs typeface="Arial" charset="0"/>
              </a:rPr>
              <a:t>     3c</a:t>
            </a:r>
          </a:p>
        </p:txBody>
      </p:sp>
      <p:sp>
        <p:nvSpPr>
          <p:cNvPr id="36875" name="Text Box 11"/>
          <p:cNvSpPr txBox="1">
            <a:spLocks noChangeArrowheads="1"/>
          </p:cNvSpPr>
          <p:nvPr/>
        </p:nvSpPr>
        <p:spPr bwMode="auto">
          <a:xfrm>
            <a:off x="7956550" y="4005263"/>
            <a:ext cx="576263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sk-SK" sz="1200">
                <a:solidFill>
                  <a:schemeClr val="bg1"/>
                </a:solidFill>
                <a:cs typeface="Arial" charset="0"/>
              </a:rPr>
              <a:t>       4</a:t>
            </a:r>
          </a:p>
        </p:txBody>
      </p:sp>
      <p:pic>
        <p:nvPicPr>
          <p:cNvPr id="36876" name="Picture 12" descr="MRI vaskulopatia mozgu pri DM 038"/>
          <p:cNvPicPr>
            <a:picLocks noChangeAspect="1" noChangeArrowheads="1"/>
          </p:cNvPicPr>
          <p:nvPr/>
        </p:nvPicPr>
        <p:blipFill>
          <a:blip r:embed="rId6" cstate="print"/>
          <a:srcRect l="20738" t="4901" r="28522" b="9193"/>
          <a:stretch>
            <a:fillRect/>
          </a:stretch>
        </p:blipFill>
        <p:spPr bwMode="auto">
          <a:xfrm>
            <a:off x="608013" y="1701800"/>
            <a:ext cx="2079625" cy="2197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77" name="Rectangle 13"/>
          <p:cNvSpPr>
            <a:spLocks noChangeArrowheads="1"/>
          </p:cNvSpPr>
          <p:nvPr/>
        </p:nvSpPr>
        <p:spPr bwMode="auto">
          <a:xfrm>
            <a:off x="3611563" y="6338888"/>
            <a:ext cx="52705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sk-SK" altLang="sk-SK" b="1" i="1">
                <a:solidFill>
                  <a:srgbClr val="0000FF"/>
                </a:solidFill>
                <a:latin typeface="Times New Roman" pitchFamily="18" charset="0"/>
              </a:rPr>
              <a:t>Szilasiová J., .....Gdovinová Z.: Cerebrovasc Dis, 2007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sk-SK" sz="3600" smtClean="0">
                <a:latin typeface="Times New Roman" pitchFamily="18" charset="0"/>
              </a:rPr>
              <a:t>L.T., muž, 55 rokov</a:t>
            </a:r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15938" y="1749425"/>
            <a:ext cx="8170862" cy="1998663"/>
          </a:xfrm>
          <a:ln>
            <a:solidFill>
              <a:schemeClr val="hlink"/>
            </a:solidFill>
          </a:ln>
        </p:spPr>
        <p:txBody>
          <a:bodyPr/>
          <a:lstStyle/>
          <a:p>
            <a:pPr eaLnBrk="1" hangingPunct="1"/>
            <a:r>
              <a:rPr lang="cs-CZ" altLang="sk-SK" sz="2200" smtClean="0">
                <a:latin typeface="Times New Roman" pitchFamily="18" charset="0"/>
              </a:rPr>
              <a:t>recidivujúca CMP - ľavostranná hemiparéza (2003, 2005), sekundárna epilepsia (Jacksonské motorické epileptické paroxyzmy)</a:t>
            </a:r>
          </a:p>
          <a:p>
            <a:pPr eaLnBrk="1" hangingPunct="1"/>
            <a:r>
              <a:rPr lang="cs-CZ" altLang="sk-SK" sz="2200" smtClean="0">
                <a:latin typeface="Times New Roman" pitchFamily="18" charset="0"/>
              </a:rPr>
              <a:t>Pozitívna rodinná anamnéza</a:t>
            </a:r>
          </a:p>
          <a:p>
            <a:pPr eaLnBrk="1" hangingPunct="1">
              <a:buClr>
                <a:srgbClr val="FF0000"/>
              </a:buClr>
            </a:pPr>
            <a:r>
              <a:rPr lang="cs-CZ" altLang="sk-SK" sz="2200" smtClean="0">
                <a:solidFill>
                  <a:srgbClr val="FF0000"/>
                </a:solidFill>
                <a:latin typeface="Times New Roman" pitchFamily="18" charset="0"/>
              </a:rPr>
              <a:t>FV Leiden, MTHFR homozygot</a:t>
            </a:r>
          </a:p>
        </p:txBody>
      </p:sp>
      <p:pic>
        <p:nvPicPr>
          <p:cNvPr id="37892" name="Picture 4" descr="P8080133"/>
          <p:cNvPicPr>
            <a:picLocks noChangeAspect="1" noChangeArrowheads="1"/>
          </p:cNvPicPr>
          <p:nvPr/>
        </p:nvPicPr>
        <p:blipFill>
          <a:blip r:embed="rId2" cstate="print"/>
          <a:srcRect l="21544" t="18498" r="23958" b="4901"/>
          <a:stretch>
            <a:fillRect/>
          </a:stretch>
        </p:blipFill>
        <p:spPr bwMode="auto">
          <a:xfrm>
            <a:off x="6662738" y="4076700"/>
            <a:ext cx="1914525" cy="2017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3" name="Picture 5" descr="P8080132"/>
          <p:cNvPicPr>
            <a:picLocks noChangeAspect="1" noChangeArrowheads="1"/>
          </p:cNvPicPr>
          <p:nvPr/>
        </p:nvPicPr>
        <p:blipFill>
          <a:blip r:embed="rId3" cstate="print"/>
          <a:srcRect l="21005" t="13849" r="22615" b="2754"/>
          <a:stretch>
            <a:fillRect/>
          </a:stretch>
        </p:blipFill>
        <p:spPr bwMode="auto">
          <a:xfrm>
            <a:off x="4572000" y="4076700"/>
            <a:ext cx="1816100" cy="2014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4" name="Picture 6" descr="P8080131"/>
          <p:cNvPicPr>
            <a:picLocks noChangeAspect="1" noChangeArrowheads="1"/>
          </p:cNvPicPr>
          <p:nvPr/>
        </p:nvPicPr>
        <p:blipFill>
          <a:blip r:embed="rId4" cstate="print"/>
          <a:srcRect l="20738" t="8475" r="22615" b="4901"/>
          <a:stretch>
            <a:fillRect/>
          </a:stretch>
        </p:blipFill>
        <p:spPr bwMode="auto">
          <a:xfrm>
            <a:off x="2555875" y="4076700"/>
            <a:ext cx="1757363" cy="201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5" name="Picture 7" descr="P8080130"/>
          <p:cNvPicPr>
            <a:picLocks noChangeAspect="1" noChangeArrowheads="1"/>
          </p:cNvPicPr>
          <p:nvPr/>
        </p:nvPicPr>
        <p:blipFill>
          <a:blip r:embed="rId5" cstate="print"/>
          <a:srcRect l="23692" t="10985" r="21809" b="3827"/>
          <a:stretch>
            <a:fillRect/>
          </a:stretch>
        </p:blipFill>
        <p:spPr bwMode="auto">
          <a:xfrm>
            <a:off x="539750" y="4076700"/>
            <a:ext cx="1719263" cy="201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6" name="Rectangle 8"/>
          <p:cNvSpPr>
            <a:spLocks noChangeArrowheads="1"/>
          </p:cNvSpPr>
          <p:nvPr/>
        </p:nvSpPr>
        <p:spPr bwMode="auto">
          <a:xfrm>
            <a:off x="3611563" y="6280150"/>
            <a:ext cx="52705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sk-SK" altLang="sk-SK" b="1" i="1">
                <a:solidFill>
                  <a:srgbClr val="0000FF"/>
                </a:solidFill>
                <a:latin typeface="Times New Roman" pitchFamily="18" charset="0"/>
              </a:rPr>
              <a:t>Szilasiová J., .....Gdovinová Z.: Cerebrovasc Dis, 2007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US" altLang="sk-SK" sz="3600" smtClean="0">
                <a:latin typeface="Times New Roman" pitchFamily="18" charset="0"/>
              </a:rPr>
              <a:t>S</a:t>
            </a:r>
            <a:r>
              <a:rPr lang="sk-SK" altLang="sk-SK" sz="3600" smtClean="0">
                <a:latin typeface="Times New Roman" pitchFamily="18" charset="0"/>
              </a:rPr>
              <a:t>yndróm obštrukčného spánkového apnoe (OSA)</a:t>
            </a:r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sk-SK" altLang="sk-SK" sz="3600" smtClean="0">
                <a:latin typeface="Times New Roman" pitchFamily="18" charset="0"/>
              </a:rPr>
              <a:t>zvyšuje závažnosť iných rizikových faktorov – </a:t>
            </a:r>
            <a:r>
              <a:rPr lang="sk-SK" altLang="sk-SK" smtClean="0">
                <a:latin typeface="Times New Roman" pitchFamily="18" charset="0"/>
              </a:rPr>
              <a:t>arteriálna hypertenzia, koagulopatie, je rizikom kardiálneho zlyhania, fibrilácie predsiení, pľúcnej hypertenzie</a:t>
            </a:r>
          </a:p>
          <a:p>
            <a:pPr eaLnBrk="1" hangingPunct="1">
              <a:buFont typeface="Wingdings" pitchFamily="2" charset="2"/>
              <a:buNone/>
            </a:pPr>
            <a:endParaRPr lang="sk-SK" altLang="sk-SK" sz="2400" smtClean="0">
              <a:latin typeface="Times New Roman" pitchFamily="18" charset="0"/>
            </a:endParaRPr>
          </a:p>
          <a:p>
            <a:pPr eaLnBrk="1" hangingPunct="1">
              <a:buFont typeface="Wingdings" pitchFamily="2" charset="2"/>
              <a:buNone/>
            </a:pPr>
            <a:endParaRPr lang="sk-SK" altLang="sk-SK" sz="3600" smtClean="0">
              <a:latin typeface="Times New Roman" pitchFamily="18" charset="0"/>
              <a:sym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k-SK" sz="3600" dirty="0" err="1" smtClean="0">
                <a:solidFill>
                  <a:schemeClr val="accent1">
                    <a:lumMod val="50000"/>
                  </a:schemeClr>
                </a:solidFill>
              </a:rPr>
              <a:t>Tranzitórny</a:t>
            </a:r>
            <a:r>
              <a:rPr lang="sk-SK" sz="3600" dirty="0" smtClean="0">
                <a:solidFill>
                  <a:schemeClr val="accent1">
                    <a:lumMod val="50000"/>
                  </a:schemeClr>
                </a:solidFill>
              </a:rPr>
              <a:t> ischemický atak</a:t>
            </a:r>
            <a:endParaRPr lang="sk-SK" sz="36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sz="2400" dirty="0" smtClean="0"/>
              <a:t>Krátka epizóda neurologickej dysfunkcie zapríčinená ložiskovou ischémiou mozgu, miechy, sietnice, ktorej príznaky trvajú &lt; 1 hodinu bez dôkazu infarktu zobrazovacími vyšetreniami </a:t>
            </a:r>
          </a:p>
          <a:p>
            <a:r>
              <a:rPr lang="sk-SK" sz="2400" dirty="0" smtClean="0">
                <a:solidFill>
                  <a:srgbClr val="FF0000"/>
                </a:solidFill>
              </a:rPr>
              <a:t>Akútny stav, riziko recidívy CMP do 1 mesiaca 8%</a:t>
            </a:r>
          </a:p>
          <a:p>
            <a:r>
              <a:rPr lang="sk-SK" sz="2400" dirty="0" err="1" smtClean="0"/>
              <a:t>Odp</a:t>
            </a:r>
            <a:r>
              <a:rPr lang="sk-SK" sz="2400" dirty="0" smtClean="0"/>
              <a:t>. </a:t>
            </a:r>
            <a:r>
              <a:rPr lang="sk-SK" sz="2400" dirty="0" err="1" smtClean="0"/>
              <a:t>vyš</a:t>
            </a:r>
            <a:r>
              <a:rPr lang="sk-SK" sz="2400" dirty="0" smtClean="0"/>
              <a:t>. – Duplexné vyšetrenie mozgových ciev, CT mozgu + CT AG, MR mozgu, ECHO srdca, </a:t>
            </a:r>
            <a:r>
              <a:rPr lang="sk-SK" sz="2400" dirty="0" err="1" smtClean="0"/>
              <a:t>Holter</a:t>
            </a:r>
            <a:r>
              <a:rPr lang="sk-SK" sz="2400" dirty="0" smtClean="0"/>
              <a:t> monitoring, TEE?</a:t>
            </a:r>
          </a:p>
          <a:p>
            <a:endParaRPr lang="sk-SK" dirty="0"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CustomShape 1"/>
          <p:cNvSpPr/>
          <p:nvPr/>
        </p:nvSpPr>
        <p:spPr>
          <a:xfrm>
            <a:off x="457200" y="457200"/>
            <a:ext cx="8228880" cy="137088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sk-SK" sz="3600" b="0" strike="noStrike" spc="-1">
                <a:solidFill>
                  <a:srgbClr val="000072"/>
                </a:solidFill>
                <a:latin typeface="Arial"/>
                <a:ea typeface="DejaVu Sans"/>
              </a:rPr>
              <a:t>Tranzitórny ischemický atak</a:t>
            </a:r>
            <a:endParaRPr lang="sk-SK" sz="3600" b="0" strike="noStrike" spc="-1">
              <a:latin typeface="Arial"/>
            </a:endParaRPr>
          </a:p>
        </p:txBody>
      </p:sp>
      <p:sp>
        <p:nvSpPr>
          <p:cNvPr id="266" name="CustomShape 2"/>
          <p:cNvSpPr/>
          <p:nvPr/>
        </p:nvSpPr>
        <p:spPr>
          <a:xfrm>
            <a:off x="457200" y="1981080"/>
            <a:ext cx="8228880" cy="388548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marL="343080" indent="-342360">
              <a:lnSpc>
                <a:spcPct val="100000"/>
              </a:lnSpc>
              <a:spcBef>
                <a:spcPts val="479"/>
              </a:spcBef>
              <a:buClr>
                <a:srgbClr val="00007D"/>
              </a:buClr>
              <a:buSzPct val="75000"/>
              <a:buFont typeface="Wingdings" charset="2"/>
              <a:buChar char=""/>
            </a:pPr>
            <a:r>
              <a:rPr lang="sk-SK" sz="2400" b="0" strike="noStrike" spc="-1">
                <a:solidFill>
                  <a:srgbClr val="FF0000"/>
                </a:solidFill>
                <a:latin typeface="Arial"/>
                <a:ea typeface="DejaVu Sans"/>
              </a:rPr>
              <a:t>Správna a včasná diagnostika TIA  </a:t>
            </a:r>
            <a:r>
              <a:rPr lang="sk-SK" sz="2400" b="0" strike="noStrike" spc="-1">
                <a:solidFill>
                  <a:srgbClr val="FF0000"/>
                </a:solidFill>
                <a:latin typeface="Wingdings 3"/>
                <a:ea typeface="DejaVu Sans"/>
              </a:rPr>
              <a:t></a:t>
            </a:r>
            <a:r>
              <a:rPr lang="sk-SK" sz="2400" b="0" strike="noStrike" spc="-1">
                <a:solidFill>
                  <a:srgbClr val="FF0000"/>
                </a:solidFill>
                <a:latin typeface="Arial"/>
                <a:ea typeface="DejaVu Sans"/>
              </a:rPr>
              <a:t> prognostický význam </a:t>
            </a:r>
            <a:endParaRPr lang="sk-SK" sz="2400" b="0" strike="noStrike" spc="-1">
              <a:latin typeface="Arial"/>
            </a:endParaRPr>
          </a:p>
          <a:p>
            <a:pPr>
              <a:lnSpc>
                <a:spcPct val="100000"/>
              </a:lnSpc>
              <a:spcBef>
                <a:spcPts val="479"/>
              </a:spcBef>
            </a:pPr>
            <a:endParaRPr lang="sk-SK" sz="2400" b="0" strike="noStrike" spc="-1">
              <a:latin typeface="Arial"/>
            </a:endParaRPr>
          </a:p>
          <a:p>
            <a:pPr marL="343080" indent="-342360">
              <a:lnSpc>
                <a:spcPct val="100000"/>
              </a:lnSpc>
              <a:spcBef>
                <a:spcPts val="479"/>
              </a:spcBef>
              <a:buClr>
                <a:srgbClr val="00007D"/>
              </a:buClr>
              <a:buSzPct val="75000"/>
              <a:buFont typeface="Wingdings" charset="2"/>
              <a:buChar char=""/>
            </a:pPr>
            <a:r>
              <a:rPr lang="sk-SK" sz="2400" b="0" strike="noStrike" spc="-1">
                <a:solidFill>
                  <a:srgbClr val="000000"/>
                </a:solidFill>
                <a:latin typeface="Arial"/>
                <a:ea typeface="DejaVu Sans"/>
              </a:rPr>
              <a:t>Včasné riziko (7 dní) CMP po TIA s pozitívnym zobrazovacím vyšetrením (TSI - transient symptoms with infarction) je 15-násobne vyššie ako riziko po CMP.</a:t>
            </a:r>
            <a:endParaRPr lang="sk-SK" sz="2400" b="0" strike="noStrike" spc="-1">
              <a:latin typeface="Arial"/>
            </a:endParaRPr>
          </a:p>
          <a:p>
            <a:pPr marL="343080" indent="-342360">
              <a:lnSpc>
                <a:spcPct val="100000"/>
              </a:lnSpc>
              <a:spcBef>
                <a:spcPts val="479"/>
              </a:spcBef>
            </a:pPr>
            <a:endParaRPr lang="sk-SK" sz="2400" b="0" strike="noStrike" spc="-1">
              <a:latin typeface="Arial"/>
            </a:endParaRPr>
          </a:p>
          <a:p>
            <a:pPr marL="343080" indent="-342360">
              <a:lnSpc>
                <a:spcPct val="100000"/>
              </a:lnSpc>
              <a:spcBef>
                <a:spcPts val="479"/>
              </a:spcBef>
              <a:buClr>
                <a:srgbClr val="00007D"/>
              </a:buClr>
              <a:buSzPct val="75000"/>
              <a:buFont typeface="Wingdings" charset="2"/>
              <a:buChar char=""/>
            </a:pPr>
            <a:r>
              <a:rPr lang="sk-SK" sz="2400" b="0" strike="noStrike" spc="-1">
                <a:solidFill>
                  <a:srgbClr val="000000"/>
                </a:solidFill>
                <a:latin typeface="Arial"/>
                <a:ea typeface="DejaVu Sans"/>
              </a:rPr>
              <a:t>7-dňové riziko CMP po TSI je 4-16%</a:t>
            </a:r>
            <a:endParaRPr lang="sk-SK" sz="2400" b="0" strike="noStrike" spc="-1">
              <a:latin typeface="Arial"/>
            </a:endParaRPr>
          </a:p>
          <a:p>
            <a:pPr marL="343080" indent="-342360">
              <a:lnSpc>
                <a:spcPct val="100000"/>
              </a:lnSpc>
              <a:spcBef>
                <a:spcPts val="479"/>
              </a:spcBef>
              <a:buClr>
                <a:srgbClr val="00007D"/>
              </a:buClr>
              <a:buSzPct val="75000"/>
              <a:buFont typeface="Wingdings" charset="2"/>
              <a:buChar char=""/>
            </a:pPr>
            <a:r>
              <a:rPr lang="sk-SK" sz="2400" b="0" strike="noStrike" spc="-1">
                <a:solidFill>
                  <a:srgbClr val="000000"/>
                </a:solidFill>
                <a:latin typeface="Arial"/>
                <a:ea typeface="DejaVu Sans"/>
              </a:rPr>
              <a:t>7-dňové riziko CMP CMP je 1-3%</a:t>
            </a:r>
            <a:endParaRPr lang="sk-SK" sz="2400" b="0" strike="noStrike" spc="-1">
              <a:latin typeface="Arial"/>
            </a:endParaRPr>
          </a:p>
        </p:txBody>
      </p:sp>
      <p:sp>
        <p:nvSpPr>
          <p:cNvPr id="267" name="CustomShape 3"/>
          <p:cNvSpPr/>
          <p:nvPr/>
        </p:nvSpPr>
        <p:spPr>
          <a:xfrm>
            <a:off x="2123640" y="6451560"/>
            <a:ext cx="6792840" cy="23148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360" tIns="44280" rIns="90360" bIns="44280" anchor="b">
            <a:noAutofit/>
          </a:bodyPr>
          <a:lstStyle/>
          <a:p>
            <a:pPr marL="171360" indent="-171000">
              <a:lnSpc>
                <a:spcPct val="95000"/>
              </a:lnSpc>
            </a:pPr>
            <a:r>
              <a:rPr lang="sk-SK" sz="1200" b="0" i="1" strike="noStrike" spc="-1" dirty="0" err="1">
                <a:solidFill>
                  <a:srgbClr val="1818FF"/>
                </a:solidFill>
                <a:latin typeface="Arial"/>
                <a:ea typeface="DejaVu Sans"/>
              </a:rPr>
              <a:t>Sacco</a:t>
            </a:r>
            <a:r>
              <a:rPr lang="sk-SK" sz="1200" b="0" i="1" strike="noStrike" spc="-1" dirty="0">
                <a:solidFill>
                  <a:srgbClr val="1818FF"/>
                </a:solidFill>
                <a:latin typeface="Arial"/>
                <a:ea typeface="DejaVu Sans"/>
              </a:rPr>
              <a:t> RL </a:t>
            </a:r>
            <a:r>
              <a:rPr lang="sk-SK" sz="1200" b="0" i="1" strike="noStrike" spc="-1" dirty="0" err="1">
                <a:solidFill>
                  <a:srgbClr val="1818FF"/>
                </a:solidFill>
                <a:latin typeface="Arial"/>
                <a:ea typeface="DejaVu Sans"/>
              </a:rPr>
              <a:t>et</a:t>
            </a:r>
            <a:r>
              <a:rPr lang="sk-SK" sz="1200" b="0" i="1" strike="noStrike" spc="-1" dirty="0">
                <a:solidFill>
                  <a:srgbClr val="1818FF"/>
                </a:solidFill>
                <a:latin typeface="Arial"/>
                <a:ea typeface="DejaVu Sans"/>
              </a:rPr>
              <a:t> al., </a:t>
            </a:r>
            <a:r>
              <a:rPr lang="sk-SK" sz="1200" b="0" i="1" strike="noStrike" spc="-1" dirty="0" err="1">
                <a:solidFill>
                  <a:srgbClr val="1818FF"/>
                </a:solidFill>
                <a:latin typeface="Arial"/>
                <a:ea typeface="DejaVu Sans"/>
              </a:rPr>
              <a:t>Stroke</a:t>
            </a:r>
            <a:r>
              <a:rPr lang="sk-SK" sz="1200" b="0" i="1" strike="noStrike" spc="-1" dirty="0">
                <a:solidFill>
                  <a:srgbClr val="1818FF"/>
                </a:solidFill>
                <a:latin typeface="Arial"/>
                <a:ea typeface="DejaVu Sans"/>
              </a:rPr>
              <a:t> </a:t>
            </a:r>
            <a:r>
              <a:rPr lang="sk-SK" sz="1200" b="0" i="1" strike="noStrike" spc="-1" dirty="0" smtClean="0">
                <a:solidFill>
                  <a:srgbClr val="1818FF"/>
                </a:solidFill>
                <a:latin typeface="Arial"/>
                <a:ea typeface="DejaVu Sans"/>
              </a:rPr>
              <a:t>2013, </a:t>
            </a:r>
            <a:r>
              <a:rPr lang="sk-SK" sz="1200" b="0" i="1" strike="noStrike" spc="-1" dirty="0">
                <a:solidFill>
                  <a:srgbClr val="1818FF"/>
                </a:solidFill>
                <a:latin typeface="Arial"/>
                <a:ea typeface="DejaVu Sans"/>
              </a:rPr>
              <a:t>44:2064-2089; </a:t>
            </a:r>
            <a:r>
              <a:rPr lang="sk-SK" sz="1200" b="0" i="1" strike="noStrike" spc="-1" dirty="0" err="1">
                <a:solidFill>
                  <a:srgbClr val="1818FF"/>
                </a:solidFill>
                <a:latin typeface="Arial"/>
                <a:ea typeface="DejaVu Sans"/>
              </a:rPr>
              <a:t>Easton</a:t>
            </a:r>
            <a:r>
              <a:rPr lang="sk-SK" sz="1200" b="0" i="1" strike="noStrike" spc="-1" dirty="0">
                <a:solidFill>
                  <a:srgbClr val="1818FF"/>
                </a:solidFill>
                <a:latin typeface="Arial"/>
                <a:ea typeface="DejaVu Sans"/>
              </a:rPr>
              <a:t> JD </a:t>
            </a:r>
            <a:r>
              <a:rPr lang="sk-SK" sz="1200" b="0" i="1" strike="noStrike" spc="-1" dirty="0" err="1">
                <a:solidFill>
                  <a:srgbClr val="1818FF"/>
                </a:solidFill>
                <a:latin typeface="Arial"/>
                <a:ea typeface="DejaVu Sans"/>
              </a:rPr>
              <a:t>et</a:t>
            </a:r>
            <a:r>
              <a:rPr lang="sk-SK" sz="1200" b="0" i="1" strike="noStrike" spc="-1" dirty="0">
                <a:solidFill>
                  <a:srgbClr val="1818FF"/>
                </a:solidFill>
                <a:latin typeface="Arial"/>
                <a:ea typeface="DejaVu Sans"/>
              </a:rPr>
              <a:t> al. </a:t>
            </a:r>
            <a:r>
              <a:rPr lang="sk-SK" sz="1200" b="0" i="1" strike="noStrike" spc="-1" dirty="0" err="1">
                <a:solidFill>
                  <a:srgbClr val="1818FF"/>
                </a:solidFill>
                <a:latin typeface="Arial"/>
                <a:ea typeface="DejaVu Sans"/>
              </a:rPr>
              <a:t>Stroke</a:t>
            </a:r>
            <a:r>
              <a:rPr lang="sk-SK" sz="1200" b="0" i="1" strike="noStrike" spc="-1" dirty="0">
                <a:solidFill>
                  <a:srgbClr val="1818FF"/>
                </a:solidFill>
                <a:latin typeface="Arial"/>
                <a:ea typeface="DejaVu Sans"/>
              </a:rPr>
              <a:t> 2009, 40:2276-2293</a:t>
            </a:r>
            <a:endParaRPr lang="sk-SK" sz="1200" b="0" strike="noStrike" spc="-1" dirty="0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CustomShape 1"/>
          <p:cNvSpPr/>
          <p:nvPr/>
        </p:nvSpPr>
        <p:spPr>
          <a:xfrm>
            <a:off x="467640" y="476640"/>
            <a:ext cx="8228880" cy="95508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sk-SK" sz="3600" b="0" strike="noStrike" spc="-1">
                <a:solidFill>
                  <a:srgbClr val="000072"/>
                </a:solidFill>
                <a:latin typeface="Arial"/>
                <a:ea typeface="DejaVu Sans"/>
              </a:rPr>
              <a:t>Tranzitórny ischemický atak - postup</a:t>
            </a:r>
            <a:endParaRPr lang="sk-SK" sz="3600" b="0" strike="noStrike" spc="-1">
              <a:latin typeface="Arial"/>
            </a:endParaRPr>
          </a:p>
        </p:txBody>
      </p:sp>
      <p:sp>
        <p:nvSpPr>
          <p:cNvPr id="416" name="CustomShape 2"/>
          <p:cNvSpPr/>
          <p:nvPr/>
        </p:nvSpPr>
        <p:spPr>
          <a:xfrm>
            <a:off x="467640" y="1556640"/>
            <a:ext cx="7858800" cy="475200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marL="343080" indent="-342360">
              <a:lnSpc>
                <a:spcPct val="100000"/>
              </a:lnSpc>
              <a:spcBef>
                <a:spcPts val="479"/>
              </a:spcBef>
              <a:buClr>
                <a:srgbClr val="00007D"/>
              </a:buClr>
              <a:buSzPct val="75000"/>
              <a:buFont typeface="Wingdings" charset="2"/>
              <a:buChar char=""/>
            </a:pPr>
            <a:r>
              <a:rPr lang="sk-SK" sz="2000" b="0" strike="noStrike" spc="-1">
                <a:solidFill>
                  <a:srgbClr val="000000"/>
                </a:solidFill>
                <a:latin typeface="Arial"/>
                <a:ea typeface="DejaVu Sans"/>
              </a:rPr>
              <a:t>Neurologické vyšetrenie, TK, pulz</a:t>
            </a:r>
            <a:endParaRPr lang="sk-SK" sz="2000" b="0" strike="noStrike" spc="-1">
              <a:latin typeface="Arial"/>
            </a:endParaRPr>
          </a:p>
          <a:p>
            <a:pPr marL="343080" indent="-342360">
              <a:lnSpc>
                <a:spcPct val="100000"/>
              </a:lnSpc>
              <a:spcBef>
                <a:spcPts val="479"/>
              </a:spcBef>
              <a:buClr>
                <a:srgbClr val="00007D"/>
              </a:buClr>
              <a:buSzPct val="75000"/>
              <a:buFont typeface="Wingdings" charset="2"/>
              <a:buChar char=""/>
            </a:pPr>
            <a:r>
              <a:rPr lang="sk-SK" sz="2000" b="0" strike="noStrike" spc="-1">
                <a:solidFill>
                  <a:srgbClr val="000000"/>
                </a:solidFill>
                <a:latin typeface="Arial"/>
                <a:ea typeface="DejaVu Sans"/>
              </a:rPr>
              <a:t>Kompletné základné laboratórne vyšetrenie (KO + biochémia), podľa výsledkov doplnené o ďalšie potrebné vyšetrenia</a:t>
            </a:r>
            <a:endParaRPr lang="sk-SK" sz="2000" b="0" strike="noStrike" spc="-1">
              <a:latin typeface="Arial"/>
            </a:endParaRPr>
          </a:p>
          <a:p>
            <a:pPr marL="343080" indent="-342360">
              <a:lnSpc>
                <a:spcPct val="100000"/>
              </a:lnSpc>
              <a:spcBef>
                <a:spcPts val="479"/>
              </a:spcBef>
              <a:buClr>
                <a:srgbClr val="00007D"/>
              </a:buClr>
              <a:buSzPct val="75000"/>
              <a:buFont typeface="Wingdings" charset="2"/>
              <a:buChar char=""/>
            </a:pPr>
            <a:r>
              <a:rPr lang="sk-SK" sz="2000" b="0" strike="noStrike" spc="-1">
                <a:solidFill>
                  <a:srgbClr val="000000"/>
                </a:solidFill>
                <a:latin typeface="Arial"/>
                <a:ea typeface="DejaVu Sans"/>
              </a:rPr>
              <a:t>Duplexný ultrazvuk extrakraniálnych ciev mozgu</a:t>
            </a:r>
            <a:endParaRPr lang="sk-SK" sz="2000" b="0" strike="noStrike" spc="-1">
              <a:latin typeface="Arial"/>
            </a:endParaRPr>
          </a:p>
          <a:p>
            <a:pPr marL="343080" indent="-342360">
              <a:lnSpc>
                <a:spcPct val="100000"/>
              </a:lnSpc>
              <a:spcBef>
                <a:spcPts val="479"/>
              </a:spcBef>
              <a:buClr>
                <a:srgbClr val="00007D"/>
              </a:buClr>
              <a:buSzPct val="75000"/>
              <a:buFont typeface="Wingdings" charset="2"/>
              <a:buChar char=""/>
            </a:pPr>
            <a:r>
              <a:rPr lang="sk-SK" sz="2000" b="0" strike="noStrike" spc="-1">
                <a:solidFill>
                  <a:srgbClr val="000000"/>
                </a:solidFill>
                <a:latin typeface="Arial"/>
                <a:ea typeface="DejaVu Sans"/>
              </a:rPr>
              <a:t>CT mozgu, CT AG, ak negat. MR mozgu</a:t>
            </a:r>
            <a:endParaRPr lang="sk-SK" sz="2000" b="0" strike="noStrike" spc="-1">
              <a:latin typeface="Arial"/>
            </a:endParaRPr>
          </a:p>
          <a:p>
            <a:pPr marL="343080" indent="-342360">
              <a:lnSpc>
                <a:spcPct val="100000"/>
              </a:lnSpc>
              <a:spcBef>
                <a:spcPts val="479"/>
              </a:spcBef>
              <a:buClr>
                <a:srgbClr val="00007D"/>
              </a:buClr>
              <a:buSzPct val="75000"/>
              <a:buFont typeface="Wingdings" charset="2"/>
              <a:buChar char=""/>
            </a:pPr>
            <a:r>
              <a:rPr lang="sk-SK" sz="2000" b="0" strike="noStrike" spc="-1">
                <a:solidFill>
                  <a:srgbClr val="000000"/>
                </a:solidFill>
                <a:latin typeface="Arial"/>
                <a:ea typeface="DejaVu Sans"/>
              </a:rPr>
              <a:t>Holter monitoring, skríning FP</a:t>
            </a:r>
            <a:endParaRPr lang="sk-SK" sz="2000" b="0" strike="noStrike" spc="-1">
              <a:latin typeface="Arial"/>
            </a:endParaRPr>
          </a:p>
          <a:p>
            <a:pPr marL="343080" indent="-342360">
              <a:lnSpc>
                <a:spcPct val="100000"/>
              </a:lnSpc>
              <a:spcBef>
                <a:spcPts val="479"/>
              </a:spcBef>
              <a:buClr>
                <a:srgbClr val="00007D"/>
              </a:buClr>
              <a:buSzPct val="75000"/>
              <a:buFont typeface="Wingdings" charset="2"/>
              <a:buChar char=""/>
            </a:pPr>
            <a:r>
              <a:rPr lang="sk-SK" sz="2000" b="0" strike="noStrike" spc="-1">
                <a:solidFill>
                  <a:srgbClr val="000000"/>
                </a:solidFill>
                <a:latin typeface="Arial"/>
                <a:ea typeface="DejaVu Sans"/>
              </a:rPr>
              <a:t>Vyšetrenie pravoľavého skratu</a:t>
            </a:r>
            <a:endParaRPr lang="sk-SK" sz="2000" b="0" strike="noStrike" spc="-1">
              <a:latin typeface="Arial"/>
            </a:endParaRPr>
          </a:p>
          <a:p>
            <a:pPr marL="343080" indent="-342360">
              <a:lnSpc>
                <a:spcPct val="100000"/>
              </a:lnSpc>
              <a:spcBef>
                <a:spcPts val="479"/>
              </a:spcBef>
              <a:buClr>
                <a:srgbClr val="00007D"/>
              </a:buClr>
              <a:buSzPct val="75000"/>
              <a:buFont typeface="Wingdings" charset="2"/>
              <a:buChar char=""/>
            </a:pPr>
            <a:r>
              <a:rPr lang="sk-SK" sz="2000" b="0" strike="noStrike" spc="-1">
                <a:solidFill>
                  <a:srgbClr val="000000"/>
                </a:solidFill>
                <a:latin typeface="Arial"/>
                <a:ea typeface="DejaVu Sans"/>
              </a:rPr>
              <a:t>ECHO srdca (TTE, p.p. TEE)</a:t>
            </a:r>
            <a:endParaRPr lang="sk-SK" sz="2000" b="0" strike="noStrike" spc="-1">
              <a:latin typeface="Arial"/>
            </a:endParaRPr>
          </a:p>
          <a:p>
            <a:pPr marL="343080" indent="-342360">
              <a:lnSpc>
                <a:spcPct val="100000"/>
              </a:lnSpc>
              <a:spcBef>
                <a:spcPts val="479"/>
              </a:spcBef>
              <a:buClr>
                <a:srgbClr val="00007D"/>
              </a:buClr>
              <a:buSzPct val="75000"/>
              <a:buFont typeface="Wingdings" charset="2"/>
              <a:buChar char=""/>
            </a:pPr>
            <a:r>
              <a:rPr lang="sk-SK" sz="2000" b="0" strike="noStrike" spc="-1">
                <a:solidFill>
                  <a:srgbClr val="000000"/>
                </a:solidFill>
                <a:latin typeface="Arial"/>
                <a:ea typeface="DejaVu Sans"/>
              </a:rPr>
              <a:t>Interné, kardiologické vyšetrenie</a:t>
            </a:r>
            <a:endParaRPr lang="sk-SK" sz="2000" b="0" strike="noStrike" spc="-1">
              <a:latin typeface="Arial"/>
            </a:endParaRPr>
          </a:p>
          <a:p>
            <a:pPr marL="343080" indent="-342360">
              <a:lnSpc>
                <a:spcPct val="100000"/>
              </a:lnSpc>
              <a:spcBef>
                <a:spcPts val="479"/>
              </a:spcBef>
              <a:buClr>
                <a:srgbClr val="00007D"/>
              </a:buClr>
              <a:buSzPct val="75000"/>
              <a:buFont typeface="Wingdings" charset="2"/>
              <a:buChar char=""/>
            </a:pPr>
            <a:r>
              <a:rPr lang="sk-SK" sz="2000" b="0" strike="noStrike" spc="-1">
                <a:solidFill>
                  <a:srgbClr val="000000"/>
                </a:solidFill>
                <a:latin typeface="Arial"/>
                <a:ea typeface="DejaVu Sans"/>
              </a:rPr>
              <a:t>Hematologické vyšetrenie – skríning trombofilného stavu (&lt; 60r)</a:t>
            </a:r>
            <a:endParaRPr lang="sk-SK" sz="2000" b="0" strike="noStrike" spc="-1">
              <a:latin typeface="Arial"/>
            </a:endParaRPr>
          </a:p>
          <a:p>
            <a:pPr marL="343080" indent="-342360">
              <a:lnSpc>
                <a:spcPct val="100000"/>
              </a:lnSpc>
              <a:spcBef>
                <a:spcPts val="479"/>
              </a:spcBef>
              <a:buClr>
                <a:srgbClr val="00007D"/>
              </a:buClr>
              <a:buSzPct val="75000"/>
              <a:buFont typeface="Wingdings" charset="2"/>
              <a:buChar char=""/>
            </a:pPr>
            <a:r>
              <a:rPr lang="sk-SK" sz="2000" b="0" strike="noStrike" spc="-1">
                <a:solidFill>
                  <a:srgbClr val="000000"/>
                </a:solidFill>
                <a:latin typeface="Arial"/>
                <a:ea typeface="DejaVu Sans"/>
              </a:rPr>
              <a:t>Antiagregačná liečba, antikoagulačná liečba (FP), v indikovaných prípadoch chirurgická liečba </a:t>
            </a:r>
            <a:endParaRPr lang="sk-SK" sz="2000" b="0" strike="noStrike" spc="-1">
              <a:latin typeface="Arial"/>
            </a:endParaRPr>
          </a:p>
          <a:p>
            <a:pPr marL="343080" indent="-342360">
              <a:lnSpc>
                <a:spcPct val="100000"/>
              </a:lnSpc>
              <a:spcBef>
                <a:spcPts val="479"/>
              </a:spcBef>
              <a:buClr>
                <a:srgbClr val="00007D"/>
              </a:buClr>
              <a:buSzPct val="75000"/>
              <a:buFont typeface="Wingdings" charset="2"/>
              <a:buChar char=""/>
            </a:pPr>
            <a:r>
              <a:rPr lang="sk-SK" sz="2000" b="0" strike="noStrike" spc="-1">
                <a:solidFill>
                  <a:srgbClr val="000000"/>
                </a:solidFill>
                <a:latin typeface="Arial"/>
                <a:ea typeface="DejaVu Sans"/>
              </a:rPr>
              <a:t>Dispenzarizácia</a:t>
            </a:r>
            <a:endParaRPr lang="sk-SK" sz="2000" b="0" strike="noStrike" spc="-1">
              <a:latin typeface="Arial"/>
            </a:endParaRPr>
          </a:p>
          <a:p>
            <a:pPr>
              <a:lnSpc>
                <a:spcPct val="100000"/>
              </a:lnSpc>
              <a:spcBef>
                <a:spcPts val="479"/>
              </a:spcBef>
            </a:pPr>
            <a:endParaRPr lang="sk-SK" sz="2000" b="0" strike="noStrike" spc="-1">
              <a:latin typeface="Arial"/>
            </a:endParaRPr>
          </a:p>
          <a:p>
            <a:pPr>
              <a:lnSpc>
                <a:spcPct val="100000"/>
              </a:lnSpc>
              <a:spcBef>
                <a:spcPts val="479"/>
              </a:spcBef>
            </a:pPr>
            <a:endParaRPr lang="sk-SK" sz="2000" b="0" strike="noStrike" spc="-1">
              <a:latin typeface="Arial"/>
            </a:endParaRPr>
          </a:p>
          <a:p>
            <a:pPr>
              <a:lnSpc>
                <a:spcPct val="100000"/>
              </a:lnSpc>
              <a:spcBef>
                <a:spcPts val="479"/>
              </a:spcBef>
            </a:pPr>
            <a:endParaRPr lang="sk-SK" sz="2000" b="0" strike="noStrike" spc="-1">
              <a:latin typeface="Arial"/>
            </a:endParaRPr>
          </a:p>
          <a:p>
            <a:pPr>
              <a:lnSpc>
                <a:spcPct val="100000"/>
              </a:lnSpc>
              <a:spcBef>
                <a:spcPts val="479"/>
              </a:spcBef>
            </a:pPr>
            <a:endParaRPr lang="sk-SK" sz="20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CustomShape 1"/>
          <p:cNvSpPr/>
          <p:nvPr/>
        </p:nvSpPr>
        <p:spPr>
          <a:xfrm>
            <a:off x="457200" y="457200"/>
            <a:ext cx="8228880" cy="137088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sk-SK" sz="3600" b="0" strike="noStrike" spc="-1">
                <a:solidFill>
                  <a:srgbClr val="000000"/>
                </a:solidFill>
                <a:latin typeface="Arial"/>
                <a:ea typeface="DejaVu Sans"/>
              </a:rPr>
              <a:t>42-ročný muž Š.L.</a:t>
            </a:r>
            <a:endParaRPr lang="sk-SK" sz="3600" b="0" strike="noStrike" spc="-1">
              <a:latin typeface="Arial"/>
            </a:endParaRPr>
          </a:p>
        </p:txBody>
      </p:sp>
      <p:sp>
        <p:nvSpPr>
          <p:cNvPr id="269" name="CustomShape 2"/>
          <p:cNvSpPr/>
          <p:nvPr/>
        </p:nvSpPr>
        <p:spPr>
          <a:xfrm>
            <a:off x="457200" y="1981080"/>
            <a:ext cx="5626440" cy="411192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marL="343080" indent="-342360">
              <a:lnSpc>
                <a:spcPct val="100000"/>
              </a:lnSpc>
              <a:spcBef>
                <a:spcPts val="479"/>
              </a:spcBef>
              <a:buClr>
                <a:srgbClr val="00007D"/>
              </a:buClr>
              <a:buSzPct val="75000"/>
              <a:buFont typeface="Wingdings" charset="2"/>
              <a:buChar char=""/>
            </a:pPr>
            <a:r>
              <a:rPr lang="sk-SK" sz="2400" b="0" strike="noStrike" spc="-1">
                <a:solidFill>
                  <a:srgbClr val="000000"/>
                </a:solidFill>
                <a:latin typeface="Arial"/>
                <a:ea typeface="DejaVu Sans"/>
              </a:rPr>
              <a:t>Prechodná porucha reči asi 30 minút </a:t>
            </a:r>
            <a:endParaRPr lang="sk-SK" sz="2400" b="0" strike="noStrike" spc="-1">
              <a:latin typeface="Arial"/>
            </a:endParaRPr>
          </a:p>
          <a:p>
            <a:pPr marL="343080" indent="-342360">
              <a:lnSpc>
                <a:spcPct val="100000"/>
              </a:lnSpc>
              <a:spcBef>
                <a:spcPts val="479"/>
              </a:spcBef>
              <a:buClr>
                <a:srgbClr val="00007D"/>
              </a:buClr>
              <a:buSzPct val="75000"/>
              <a:buFont typeface="Wingdings" charset="2"/>
              <a:buChar char=""/>
            </a:pPr>
            <a:r>
              <a:rPr lang="sk-SK" sz="2400" b="0" strike="noStrike" spc="-1">
                <a:solidFill>
                  <a:srgbClr val="000000"/>
                </a:solidFill>
                <a:latin typeface="Arial"/>
                <a:ea typeface="DejaVu Sans"/>
              </a:rPr>
              <a:t>CT mozgu negat., </a:t>
            </a:r>
            <a:r>
              <a:rPr lang="sk-SK" sz="2400" b="0" strike="noStrike" spc="-1">
                <a:solidFill>
                  <a:srgbClr val="FF0000"/>
                </a:solidFill>
                <a:latin typeface="Arial"/>
                <a:ea typeface="DejaVu Sans"/>
              </a:rPr>
              <a:t>žiadané CTAG – zamietnuté</a:t>
            </a:r>
            <a:endParaRPr lang="sk-SK" sz="2400" b="0" strike="noStrike" spc="-1">
              <a:latin typeface="Arial"/>
            </a:endParaRPr>
          </a:p>
          <a:p>
            <a:pPr marL="343080" indent="-342360">
              <a:lnSpc>
                <a:spcPct val="100000"/>
              </a:lnSpc>
              <a:spcBef>
                <a:spcPts val="479"/>
              </a:spcBef>
              <a:buClr>
                <a:srgbClr val="00007D"/>
              </a:buClr>
              <a:buSzPct val="75000"/>
              <a:buFont typeface="Wingdings" charset="2"/>
              <a:buChar char=""/>
            </a:pPr>
            <a:r>
              <a:rPr lang="sk-SK" sz="2400" b="0" strike="noStrike" spc="-1">
                <a:solidFill>
                  <a:srgbClr val="000000"/>
                </a:solidFill>
                <a:latin typeface="Arial"/>
                <a:ea typeface="DejaVu Sans"/>
              </a:rPr>
              <a:t>Cca o 2 hodiny opäť porucha reči, </a:t>
            </a:r>
            <a:endParaRPr lang="sk-SK" sz="2400" b="0" strike="noStrike" spc="-1">
              <a:latin typeface="Arial"/>
            </a:endParaRPr>
          </a:p>
          <a:p>
            <a:pPr marL="343080" indent="-342360">
              <a:lnSpc>
                <a:spcPct val="100000"/>
              </a:lnSpc>
              <a:spcBef>
                <a:spcPts val="479"/>
              </a:spcBef>
              <a:buClr>
                <a:srgbClr val="00007D"/>
              </a:buClr>
              <a:buSzPct val="75000"/>
              <a:buFont typeface="Wingdings" charset="2"/>
              <a:buChar char=""/>
            </a:pPr>
            <a:r>
              <a:rPr lang="sk-SK" sz="2400" b="0" strike="noStrike" spc="-1">
                <a:solidFill>
                  <a:srgbClr val="000000"/>
                </a:solidFill>
                <a:latin typeface="Arial"/>
                <a:ea typeface="DejaVu Sans"/>
              </a:rPr>
              <a:t>CTAG – stenóza MCA l.sin., pacient odoslaný do UNLP Košice</a:t>
            </a:r>
            <a:endParaRPr lang="sk-SK" sz="2400" b="0" strike="noStrike" spc="-1">
              <a:latin typeface="Arial"/>
            </a:endParaRPr>
          </a:p>
          <a:p>
            <a:pPr marL="343080" indent="-342360">
              <a:lnSpc>
                <a:spcPct val="100000"/>
              </a:lnSpc>
              <a:spcBef>
                <a:spcPts val="479"/>
              </a:spcBef>
              <a:buClr>
                <a:srgbClr val="00007D"/>
              </a:buClr>
              <a:buSzPct val="75000"/>
              <a:buFont typeface="Wingdings" charset="2"/>
              <a:buChar char=""/>
            </a:pPr>
            <a:r>
              <a:rPr lang="sk-SK" sz="2400" b="0" strike="noStrike" spc="-1">
                <a:solidFill>
                  <a:srgbClr val="000000"/>
                </a:solidFill>
                <a:latin typeface="Arial"/>
                <a:ea typeface="DejaVu Sans"/>
              </a:rPr>
              <a:t>DSA – uzáver M2 MCA l.sin. </a:t>
            </a:r>
            <a:endParaRPr lang="sk-SK" sz="2400" b="0" strike="noStrike" spc="-1">
              <a:latin typeface="Arial"/>
            </a:endParaRPr>
          </a:p>
        </p:txBody>
      </p:sp>
      <p:pic>
        <p:nvPicPr>
          <p:cNvPr id="270" name="Picture 2" descr="F:\MR Lazar\Snímka AG 1.PNG"/>
          <p:cNvPicPr/>
          <p:nvPr/>
        </p:nvPicPr>
        <p:blipFill>
          <a:blip r:embed="rId2" cstate="print"/>
          <a:stretch/>
        </p:blipFill>
        <p:spPr>
          <a:xfrm>
            <a:off x="6372360" y="1196640"/>
            <a:ext cx="2592000" cy="2553840"/>
          </a:xfrm>
          <a:prstGeom prst="rect">
            <a:avLst/>
          </a:prstGeom>
          <a:ln w="9360">
            <a:noFill/>
          </a:ln>
        </p:spPr>
      </p:pic>
      <p:pic>
        <p:nvPicPr>
          <p:cNvPr id="271" name="Picture 6" descr="F:\MR Lazar\Snímka AG 2.PNG"/>
          <p:cNvPicPr/>
          <p:nvPr/>
        </p:nvPicPr>
        <p:blipFill>
          <a:blip r:embed="rId3" cstate="print"/>
          <a:stretch/>
        </p:blipFill>
        <p:spPr>
          <a:xfrm>
            <a:off x="6660360" y="4077000"/>
            <a:ext cx="2247480" cy="2204640"/>
          </a:xfrm>
          <a:prstGeom prst="rect">
            <a:avLst/>
          </a:prstGeom>
          <a:ln w="9360">
            <a:noFill/>
          </a:ln>
        </p:spPr>
      </p:pic>
      <p:sp>
        <p:nvSpPr>
          <p:cNvPr id="272" name="CustomShape 3"/>
          <p:cNvSpPr/>
          <p:nvPr/>
        </p:nvSpPr>
        <p:spPr>
          <a:xfrm>
            <a:off x="4427640" y="6453360"/>
            <a:ext cx="4571640" cy="303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sk-SK" sz="1400" b="0" i="1" strike="noStrike" spc="-1">
                <a:solidFill>
                  <a:srgbClr val="1818FF"/>
                </a:solidFill>
                <a:latin typeface="Arial"/>
                <a:ea typeface="DejaVu Sans"/>
              </a:rPr>
              <a:t>Archív Neurologickej kliniky UNLP a LF UPJŠ Košice </a:t>
            </a:r>
            <a:endParaRPr lang="sk-SK" sz="14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TextShape 1"/>
          <p:cNvSpPr txBox="1"/>
          <p:nvPr/>
        </p:nvSpPr>
        <p:spPr>
          <a:xfrm>
            <a:off x="457200" y="457200"/>
            <a:ext cx="8229240" cy="7390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sk-SK" sz="3600" b="0" strike="noStrike" spc="-1">
                <a:solidFill>
                  <a:srgbClr val="000000"/>
                </a:solidFill>
                <a:latin typeface="Arial"/>
              </a:rPr>
              <a:t>42-ročný muž Š.L.</a:t>
            </a:r>
            <a:r>
              <a:rPr lang="sk-SK" sz="3600" b="0" strike="noStrike" spc="-1">
                <a:solidFill>
                  <a:srgbClr val="00007D"/>
                </a:solidFill>
                <a:latin typeface="Arial"/>
              </a:rPr>
              <a:t> </a:t>
            </a:r>
            <a:endParaRPr lang="sk-SK" sz="36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74" name="Picture 3" descr="F:\MR Lazar\Snímka DWI 2.PNG"/>
          <p:cNvPicPr/>
          <p:nvPr/>
        </p:nvPicPr>
        <p:blipFill>
          <a:blip r:embed="rId2" cstate="print"/>
          <a:stretch/>
        </p:blipFill>
        <p:spPr>
          <a:xfrm>
            <a:off x="3564000" y="1557360"/>
            <a:ext cx="2303280" cy="2060280"/>
          </a:xfrm>
          <a:prstGeom prst="rect">
            <a:avLst/>
          </a:prstGeom>
          <a:ln w="9360">
            <a:noFill/>
          </a:ln>
        </p:spPr>
      </p:pic>
      <p:pic>
        <p:nvPicPr>
          <p:cNvPr id="275" name="Picture 4" descr="F:\MR Lazar\Snímka DWI 3.PNG"/>
          <p:cNvPicPr/>
          <p:nvPr/>
        </p:nvPicPr>
        <p:blipFill>
          <a:blip r:embed="rId3" cstate="print"/>
          <a:stretch/>
        </p:blipFill>
        <p:spPr>
          <a:xfrm>
            <a:off x="6012000" y="1557360"/>
            <a:ext cx="2207880" cy="2015640"/>
          </a:xfrm>
          <a:prstGeom prst="rect">
            <a:avLst/>
          </a:prstGeom>
          <a:ln w="9360">
            <a:noFill/>
          </a:ln>
        </p:spPr>
      </p:pic>
      <p:pic>
        <p:nvPicPr>
          <p:cNvPr id="276" name="Picture 5" descr="F:\MR Lazar\Snímka DWI 4.PNG"/>
          <p:cNvPicPr/>
          <p:nvPr/>
        </p:nvPicPr>
        <p:blipFill>
          <a:blip r:embed="rId4" cstate="print"/>
          <a:stretch/>
        </p:blipFill>
        <p:spPr>
          <a:xfrm>
            <a:off x="3564000" y="4005360"/>
            <a:ext cx="2428560" cy="2195280"/>
          </a:xfrm>
          <a:prstGeom prst="rect">
            <a:avLst/>
          </a:prstGeom>
          <a:ln w="9360">
            <a:noFill/>
          </a:ln>
        </p:spPr>
      </p:pic>
      <p:sp>
        <p:nvSpPr>
          <p:cNvPr id="277" name="CustomShape 2"/>
          <p:cNvSpPr/>
          <p:nvPr/>
        </p:nvSpPr>
        <p:spPr>
          <a:xfrm>
            <a:off x="4427640" y="6453360"/>
            <a:ext cx="4571640" cy="303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sk-SK" sz="1400" b="0" i="1" strike="noStrike" spc="-1" dirty="0">
                <a:solidFill>
                  <a:srgbClr val="1818FF"/>
                </a:solidFill>
                <a:latin typeface="Arial"/>
                <a:ea typeface="DejaVu Sans"/>
              </a:rPr>
              <a:t>Archív Neurologickej kliniky UNLP a LF UPJŠ Košice </a:t>
            </a:r>
            <a:endParaRPr lang="sk-SK" sz="1400" b="0" strike="noStrike" spc="-1" dirty="0">
              <a:latin typeface="Arial"/>
            </a:endParaRPr>
          </a:p>
        </p:txBody>
      </p:sp>
      <p:sp>
        <p:nvSpPr>
          <p:cNvPr id="278" name="CustomShape 3"/>
          <p:cNvSpPr/>
          <p:nvPr/>
        </p:nvSpPr>
        <p:spPr>
          <a:xfrm>
            <a:off x="4145760" y="1125360"/>
            <a:ext cx="1109160" cy="36468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sk-SK" sz="1800" b="0" strike="noStrike" spc="-1">
                <a:solidFill>
                  <a:srgbClr val="00007D"/>
                </a:solidFill>
                <a:latin typeface="Arial"/>
                <a:ea typeface="DejaVu Sans"/>
              </a:rPr>
              <a:t>DWI MRI</a:t>
            </a:r>
            <a:endParaRPr lang="sk-SK" sz="1800" b="0" strike="noStrike" spc="-1">
              <a:latin typeface="Arial"/>
            </a:endParaRPr>
          </a:p>
        </p:txBody>
      </p:sp>
      <p:sp>
        <p:nvSpPr>
          <p:cNvPr id="279" name="CustomShape 4"/>
          <p:cNvSpPr/>
          <p:nvPr/>
        </p:nvSpPr>
        <p:spPr>
          <a:xfrm>
            <a:off x="4145760" y="3645000"/>
            <a:ext cx="1109160" cy="36468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sk-SK" sz="1800" b="0" strike="noStrike" spc="-1">
                <a:solidFill>
                  <a:srgbClr val="00007D"/>
                </a:solidFill>
                <a:latin typeface="Arial"/>
                <a:ea typeface="DejaVu Sans"/>
              </a:rPr>
              <a:t>DWI MRI</a:t>
            </a:r>
            <a:endParaRPr lang="sk-SK" sz="1800" b="0" strike="noStrike" spc="-1">
              <a:latin typeface="Arial"/>
            </a:endParaRPr>
          </a:p>
        </p:txBody>
      </p:sp>
      <p:sp>
        <p:nvSpPr>
          <p:cNvPr id="280" name="CustomShape 5"/>
          <p:cNvSpPr/>
          <p:nvPr/>
        </p:nvSpPr>
        <p:spPr>
          <a:xfrm>
            <a:off x="6522120" y="1125360"/>
            <a:ext cx="1109160" cy="36468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sk-SK" sz="1800" b="0" strike="noStrike" spc="-1">
                <a:solidFill>
                  <a:srgbClr val="00007D"/>
                </a:solidFill>
                <a:latin typeface="Arial"/>
                <a:ea typeface="DejaVu Sans"/>
              </a:rPr>
              <a:t>DWI MRI</a:t>
            </a:r>
            <a:endParaRPr lang="sk-SK" sz="1800" b="0" strike="noStrike" spc="-1">
              <a:latin typeface="Arial"/>
            </a:endParaRPr>
          </a:p>
        </p:txBody>
      </p:sp>
      <p:sp>
        <p:nvSpPr>
          <p:cNvPr id="281" name="CustomShape 6"/>
          <p:cNvSpPr/>
          <p:nvPr/>
        </p:nvSpPr>
        <p:spPr>
          <a:xfrm>
            <a:off x="467640" y="1556640"/>
            <a:ext cx="2903040" cy="507685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indent="-216000">
              <a:lnSpc>
                <a:spcPct val="100000"/>
              </a:lnSpc>
              <a:buClr>
                <a:srgbClr val="000000"/>
              </a:buClr>
              <a:buFont typeface="Wingdings" charset="2"/>
              <a:buChar char=""/>
            </a:pPr>
            <a:r>
              <a:rPr lang="sk-SK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Doplnené MR mozgu</a:t>
            </a:r>
            <a:endParaRPr lang="sk-SK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sk-SK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   Vykreslené ischemické </a:t>
            </a:r>
            <a:endParaRPr lang="sk-SK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sk-SK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   ložisko v povodí MCA </a:t>
            </a:r>
            <a:endParaRPr lang="sk-SK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sk-SK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   </a:t>
            </a:r>
            <a:r>
              <a:rPr lang="sk-SK" sz="18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l.sin</a:t>
            </a:r>
            <a:r>
              <a:rPr lang="sk-SK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+ drobné menšie </a:t>
            </a:r>
            <a:endParaRPr lang="sk-SK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sk-SK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   ischémie </a:t>
            </a:r>
            <a:r>
              <a:rPr lang="sk-SK" sz="18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kortikálne</a:t>
            </a:r>
            <a:r>
              <a:rPr lang="sk-SK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 </a:t>
            </a:r>
            <a:endParaRPr lang="sk-SK" sz="1800" b="0" strike="noStrike" spc="-1" dirty="0">
              <a:latin typeface="Arial"/>
            </a:endParaRPr>
          </a:p>
          <a:p>
            <a:pPr indent="-216000">
              <a:lnSpc>
                <a:spcPct val="100000"/>
              </a:lnSpc>
              <a:buClr>
                <a:srgbClr val="000000"/>
              </a:buClr>
              <a:buFont typeface="Wingdings" charset="2"/>
              <a:buChar char=""/>
            </a:pPr>
            <a:r>
              <a:rPr lang="sk-SK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TE nerealizovaná </a:t>
            </a:r>
            <a:endParaRPr lang="sk-SK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sk-SK" sz="1800" b="0" strike="noStrike" spc="-1" dirty="0">
              <a:latin typeface="Arial"/>
            </a:endParaRPr>
          </a:p>
          <a:p>
            <a:pPr indent="-216000">
              <a:lnSpc>
                <a:spcPct val="100000"/>
              </a:lnSpc>
              <a:buClr>
                <a:srgbClr val="000000"/>
              </a:buClr>
              <a:buFont typeface="Wingdings" charset="2"/>
              <a:buChar char=""/>
            </a:pPr>
            <a:r>
              <a:rPr lang="sk-SK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sk-SK" sz="1800" b="0" strike="noStrike" spc="-1" dirty="0">
                <a:solidFill>
                  <a:srgbClr val="FF0000"/>
                </a:solidFill>
                <a:latin typeface="Arial"/>
                <a:ea typeface="DejaVu Sans"/>
              </a:rPr>
              <a:t>Doplnené </a:t>
            </a:r>
            <a:endParaRPr lang="sk-SK" sz="1800" b="0" strike="noStrike" spc="-1" dirty="0">
              <a:latin typeface="Arial"/>
            </a:endParaRPr>
          </a:p>
          <a:p>
            <a:pPr indent="-216000">
              <a:lnSpc>
                <a:spcPct val="100000"/>
              </a:lnSpc>
              <a:buClr>
                <a:srgbClr val="000000"/>
              </a:buClr>
              <a:buFont typeface="Wingdings" charset="2"/>
              <a:buChar char=""/>
            </a:pPr>
            <a:r>
              <a:rPr lang="sk-SK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Duplexný UZ </a:t>
            </a:r>
            <a:r>
              <a:rPr lang="sk-SK" sz="18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karotíd</a:t>
            </a:r>
            <a:endParaRPr lang="sk-SK" sz="1800" b="0" strike="noStrike" spc="-1" dirty="0">
              <a:latin typeface="Arial"/>
            </a:endParaRPr>
          </a:p>
          <a:p>
            <a:pPr indent="-216000">
              <a:lnSpc>
                <a:spcPct val="100000"/>
              </a:lnSpc>
              <a:buClr>
                <a:srgbClr val="000000"/>
              </a:buClr>
              <a:buFont typeface="Wingdings" charset="2"/>
              <a:buChar char=""/>
            </a:pPr>
            <a:r>
              <a:rPr lang="sk-SK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sk-SK" sz="18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vyš</a:t>
            </a:r>
            <a:r>
              <a:rPr lang="sk-SK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. PĽ skratu</a:t>
            </a:r>
            <a:endParaRPr lang="sk-SK" sz="1800" b="0" strike="noStrike" spc="-1" dirty="0">
              <a:latin typeface="Arial"/>
            </a:endParaRPr>
          </a:p>
          <a:p>
            <a:pPr indent="-216000">
              <a:lnSpc>
                <a:spcPct val="100000"/>
              </a:lnSpc>
              <a:buClr>
                <a:srgbClr val="000000"/>
              </a:buClr>
              <a:buFont typeface="Wingdings" charset="2"/>
              <a:buChar char=""/>
            </a:pPr>
            <a:r>
              <a:rPr lang="sk-SK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sk-SK" sz="18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Holter</a:t>
            </a:r>
            <a:r>
              <a:rPr lang="sk-SK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monitoring</a:t>
            </a:r>
            <a:endParaRPr lang="sk-SK" sz="1800" b="0" strike="noStrike" spc="-1" dirty="0">
              <a:latin typeface="Arial"/>
            </a:endParaRPr>
          </a:p>
          <a:p>
            <a:pPr indent="-216000">
              <a:lnSpc>
                <a:spcPct val="100000"/>
              </a:lnSpc>
              <a:buClr>
                <a:srgbClr val="000000"/>
              </a:buClr>
              <a:buFont typeface="Wingdings" charset="2"/>
              <a:buChar char=""/>
            </a:pPr>
            <a:r>
              <a:rPr lang="sk-SK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TEE</a:t>
            </a:r>
            <a:endParaRPr lang="sk-SK" sz="1800" b="0" strike="noStrike" spc="-1" dirty="0">
              <a:latin typeface="Arial"/>
            </a:endParaRPr>
          </a:p>
          <a:p>
            <a:pPr indent="-216000">
              <a:lnSpc>
                <a:spcPct val="100000"/>
              </a:lnSpc>
              <a:buClr>
                <a:srgbClr val="000000"/>
              </a:buClr>
              <a:buFont typeface="Wingdings" charset="2"/>
              <a:buChar char=""/>
            </a:pPr>
            <a:r>
              <a:rPr lang="sk-SK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Hematologické </a:t>
            </a:r>
            <a:r>
              <a:rPr lang="sk-SK" sz="18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vyš</a:t>
            </a:r>
            <a:r>
              <a:rPr lang="sk-SK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.</a:t>
            </a:r>
            <a:endParaRPr lang="sk-SK" sz="1800" b="0" strike="noStrike" spc="-1" dirty="0">
              <a:latin typeface="Arial"/>
            </a:endParaRPr>
          </a:p>
          <a:p>
            <a:pPr indent="-216000">
              <a:lnSpc>
                <a:spcPct val="100000"/>
              </a:lnSpc>
              <a:buClr>
                <a:srgbClr val="000000"/>
              </a:buClr>
              <a:buFont typeface="Wingdings" charset="2"/>
              <a:buChar char=""/>
            </a:pPr>
            <a:r>
              <a:rPr lang="sk-SK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sk-SK" sz="1800" b="0" strike="noStrike" spc="-1" dirty="0">
                <a:solidFill>
                  <a:srgbClr val="FF0000"/>
                </a:solidFill>
                <a:latin typeface="Arial"/>
                <a:ea typeface="DejaVu Sans"/>
              </a:rPr>
              <a:t>Záver: ESUS, </a:t>
            </a:r>
            <a:r>
              <a:rPr lang="sk-SK" sz="1800" b="0" strike="noStrike" spc="-1" dirty="0">
                <a:solidFill>
                  <a:srgbClr val="1818FF"/>
                </a:solidFill>
                <a:latin typeface="Arial"/>
                <a:ea typeface="DejaVu Sans"/>
              </a:rPr>
              <a:t>zaradený </a:t>
            </a:r>
            <a:endParaRPr lang="sk-SK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sk-SK" sz="1800" b="0" strike="noStrike" spc="-1" dirty="0">
                <a:solidFill>
                  <a:srgbClr val="1818FF"/>
                </a:solidFill>
                <a:latin typeface="Arial"/>
                <a:ea typeface="DejaVu Sans"/>
              </a:rPr>
              <a:t>    do štúdie RESPECT-</a:t>
            </a:r>
            <a:endParaRPr lang="sk-SK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sk-SK" sz="1800" b="0" strike="noStrike" spc="-1" dirty="0">
                <a:solidFill>
                  <a:srgbClr val="1818FF"/>
                </a:solidFill>
                <a:latin typeface="Arial"/>
                <a:ea typeface="DejaVu Sans"/>
              </a:rPr>
              <a:t>    ESUS</a:t>
            </a:r>
            <a:endParaRPr lang="sk-SK" sz="1800" b="0" strike="noStrike" spc="-1" dirty="0">
              <a:latin typeface="Arial"/>
            </a:endParaRPr>
          </a:p>
          <a:p>
            <a:pPr indent="-216000">
              <a:lnSpc>
                <a:spcPct val="100000"/>
              </a:lnSpc>
              <a:buClr>
                <a:srgbClr val="000000"/>
              </a:buClr>
              <a:buFont typeface="Wingdings" charset="2"/>
              <a:buChar char=""/>
            </a:pPr>
            <a:r>
              <a:rPr lang="sk-SK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Afázia, neskôr </a:t>
            </a:r>
            <a:endParaRPr lang="sk-SK" sz="1800" b="0" strike="noStrike" spc="-1" dirty="0" smtClean="0">
              <a:solidFill>
                <a:srgbClr val="000000"/>
              </a:solidFill>
              <a:latin typeface="Arial"/>
              <a:ea typeface="DejaVu Sans"/>
            </a:endParaRPr>
          </a:p>
          <a:p>
            <a:pPr>
              <a:lnSpc>
                <a:spcPct val="100000"/>
              </a:lnSpc>
              <a:buClr>
                <a:srgbClr val="000000"/>
              </a:buClr>
            </a:pPr>
            <a:r>
              <a:rPr lang="sk-SK" spc="-1" dirty="0" smtClean="0">
                <a:solidFill>
                  <a:srgbClr val="000000"/>
                </a:solidFill>
                <a:latin typeface="Arial"/>
                <a:ea typeface="DejaVu Sans"/>
              </a:rPr>
              <a:t>    </a:t>
            </a:r>
            <a:r>
              <a:rPr lang="sk-SK" sz="1800" b="0" strike="noStrike" spc="-1" dirty="0" smtClean="0">
                <a:solidFill>
                  <a:srgbClr val="000000"/>
                </a:solidFill>
                <a:latin typeface="Arial"/>
                <a:ea typeface="DejaVu Sans"/>
              </a:rPr>
              <a:t>upravená</a:t>
            </a:r>
            <a:endParaRPr lang="sk-SK" sz="1800" b="0" strike="noStrike" spc="-1" dirty="0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3" name="Obrázo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6092" y="1973140"/>
            <a:ext cx="5380892" cy="4734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8454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CustomShape 1"/>
          <p:cNvSpPr/>
          <p:nvPr/>
        </p:nvSpPr>
        <p:spPr>
          <a:xfrm>
            <a:off x="457200" y="457200"/>
            <a:ext cx="8228880" cy="95508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sk-SK" sz="3600" b="0" strike="noStrike" spc="-1">
                <a:solidFill>
                  <a:srgbClr val="000000"/>
                </a:solidFill>
                <a:latin typeface="Arial"/>
                <a:ea typeface="DejaVu Sans"/>
              </a:rPr>
              <a:t>67-ročný muž L.K.</a:t>
            </a:r>
            <a:endParaRPr lang="sk-SK" sz="3600" b="0" strike="noStrike" spc="-1">
              <a:latin typeface="Arial"/>
            </a:endParaRPr>
          </a:p>
        </p:txBody>
      </p:sp>
      <p:sp>
        <p:nvSpPr>
          <p:cNvPr id="295" name="CustomShape 2"/>
          <p:cNvSpPr/>
          <p:nvPr/>
        </p:nvSpPr>
        <p:spPr>
          <a:xfrm>
            <a:off x="457200" y="1981080"/>
            <a:ext cx="4834440" cy="439992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marL="343080" indent="-342360">
              <a:lnSpc>
                <a:spcPct val="100000"/>
              </a:lnSpc>
              <a:spcBef>
                <a:spcPts val="479"/>
              </a:spcBef>
              <a:buClr>
                <a:srgbClr val="00007D"/>
              </a:buClr>
              <a:buSzPct val="75000"/>
              <a:buFont typeface="Wingdings" charset="2"/>
              <a:buChar char=""/>
            </a:pPr>
            <a:r>
              <a:rPr lang="sk-SK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Anamnéza: DM na PAD, AH, preliečený ca močového mechúra, údajne pred mesiacom CMP. 3 mesiace tŕpnutie PHK a PDK akrálne. </a:t>
            </a:r>
            <a:endParaRPr lang="sk-SK" sz="1800" b="0" strike="noStrike" spc="-1">
              <a:latin typeface="Arial"/>
            </a:endParaRPr>
          </a:p>
          <a:p>
            <a:pPr>
              <a:lnSpc>
                <a:spcPct val="100000"/>
              </a:lnSpc>
              <a:spcBef>
                <a:spcPts val="479"/>
              </a:spcBef>
            </a:pPr>
            <a:endParaRPr lang="sk-SK" sz="1800" b="0" strike="noStrike" spc="-1">
              <a:latin typeface="Arial"/>
            </a:endParaRPr>
          </a:p>
          <a:p>
            <a:pPr marL="343080" indent="-342360">
              <a:lnSpc>
                <a:spcPct val="100000"/>
              </a:lnSpc>
              <a:spcBef>
                <a:spcPts val="479"/>
              </a:spcBef>
              <a:buClr>
                <a:srgbClr val="00007D"/>
              </a:buClr>
              <a:buSzPct val="75000"/>
              <a:buFont typeface="Wingdings" charset="2"/>
              <a:buChar char=""/>
            </a:pPr>
            <a:r>
              <a:rPr lang="sk-SK" sz="1800" b="0" strike="noStrike" spc="-1">
                <a:solidFill>
                  <a:srgbClr val="FF0000"/>
                </a:solidFill>
                <a:latin typeface="Arial"/>
                <a:ea typeface="DejaVu Sans"/>
              </a:rPr>
              <a:t>31.12. 2019 </a:t>
            </a:r>
            <a:r>
              <a:rPr lang="sk-SK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po obede o 11:40 dusenie, kašeľ, nevedel rozprávať, dal vnučke telefón aby zavolala mamu. Trvanie afázie 5-6 minút. Pri príchode na urgent o 12:38 takmer bez poruchy reči. TK:214/115 Torr.</a:t>
            </a:r>
            <a:endParaRPr lang="sk-SK" sz="1800" b="0" strike="noStrike" spc="-1">
              <a:latin typeface="Arial"/>
            </a:endParaRPr>
          </a:p>
          <a:p>
            <a:pPr>
              <a:lnSpc>
                <a:spcPct val="100000"/>
              </a:lnSpc>
              <a:spcBef>
                <a:spcPts val="479"/>
              </a:spcBef>
            </a:pPr>
            <a:endParaRPr lang="sk-SK" sz="1800" b="0" strike="noStrike" spc="-1">
              <a:latin typeface="Arial"/>
            </a:endParaRPr>
          </a:p>
          <a:p>
            <a:pPr marL="343080" indent="-342360">
              <a:lnSpc>
                <a:spcPct val="100000"/>
              </a:lnSpc>
              <a:spcBef>
                <a:spcPts val="479"/>
              </a:spcBef>
              <a:buClr>
                <a:srgbClr val="00007D"/>
              </a:buClr>
              <a:buSzPct val="75000"/>
              <a:buFont typeface="Wingdings" charset="2"/>
              <a:buChar char=""/>
            </a:pPr>
            <a:r>
              <a:rPr lang="sk-SK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CT mozgu o 13:00 – staršie ischemické zmeny </a:t>
            </a:r>
            <a:endParaRPr lang="sk-SK" sz="1800" b="0" strike="noStrike" spc="-1">
              <a:latin typeface="Arial"/>
            </a:endParaRPr>
          </a:p>
          <a:p>
            <a:pPr>
              <a:lnSpc>
                <a:spcPct val="100000"/>
              </a:lnSpc>
              <a:spcBef>
                <a:spcPts val="479"/>
              </a:spcBef>
            </a:pPr>
            <a:endParaRPr lang="sk-SK" sz="1800" b="0" strike="noStrike" spc="-1">
              <a:latin typeface="Arial"/>
            </a:endParaRPr>
          </a:p>
        </p:txBody>
      </p:sp>
      <p:pic>
        <p:nvPicPr>
          <p:cNvPr id="296" name="Obrázok 295"/>
          <p:cNvPicPr/>
          <p:nvPr/>
        </p:nvPicPr>
        <p:blipFill>
          <a:blip r:embed="rId2" cstate="print"/>
          <a:stretch/>
        </p:blipFill>
        <p:spPr>
          <a:xfrm>
            <a:off x="5940000" y="1412640"/>
            <a:ext cx="2592000" cy="2376000"/>
          </a:xfrm>
          <a:prstGeom prst="rect">
            <a:avLst/>
          </a:prstGeom>
          <a:ln>
            <a:noFill/>
          </a:ln>
        </p:spPr>
      </p:pic>
      <p:pic>
        <p:nvPicPr>
          <p:cNvPr id="297" name="Obrázok 294"/>
          <p:cNvPicPr/>
          <p:nvPr/>
        </p:nvPicPr>
        <p:blipFill>
          <a:blip r:embed="rId3" cstate="print"/>
          <a:stretch/>
        </p:blipFill>
        <p:spPr>
          <a:xfrm>
            <a:off x="5940000" y="4008348"/>
            <a:ext cx="2592000" cy="2448000"/>
          </a:xfrm>
          <a:prstGeom prst="rect">
            <a:avLst/>
          </a:prstGeom>
          <a:ln>
            <a:noFill/>
          </a:ln>
        </p:spPr>
      </p:pic>
      <p:sp>
        <p:nvSpPr>
          <p:cNvPr id="6" name="CustomShape 2"/>
          <p:cNvSpPr/>
          <p:nvPr/>
        </p:nvSpPr>
        <p:spPr>
          <a:xfrm>
            <a:off x="4644008" y="6531696"/>
            <a:ext cx="4258096" cy="27532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sk-SK" sz="1200" b="0" i="1" strike="noStrike" spc="-1" dirty="0">
                <a:solidFill>
                  <a:srgbClr val="1818FF"/>
                </a:solidFill>
                <a:latin typeface="Arial"/>
                <a:ea typeface="DejaVu Sans"/>
              </a:rPr>
              <a:t>Archív Neurologickej kliniky UNLP a LF UPJŠ Košice </a:t>
            </a:r>
            <a:endParaRPr lang="sk-SK" sz="1200" b="0" strike="noStrike" spc="-1" dirty="0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CustomShape 1"/>
          <p:cNvSpPr/>
          <p:nvPr/>
        </p:nvSpPr>
        <p:spPr>
          <a:xfrm>
            <a:off x="457200" y="457200"/>
            <a:ext cx="8228880" cy="95508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sk-SK" sz="3600" b="0" strike="noStrike" spc="-1">
                <a:solidFill>
                  <a:srgbClr val="000000"/>
                </a:solidFill>
                <a:latin typeface="Arial"/>
                <a:ea typeface="DejaVu Sans"/>
              </a:rPr>
              <a:t>67-ročný muž L.K.</a:t>
            </a:r>
            <a:endParaRPr lang="sk-SK" sz="3600" b="0" strike="noStrike" spc="-1">
              <a:latin typeface="Arial"/>
            </a:endParaRPr>
          </a:p>
        </p:txBody>
      </p:sp>
      <p:sp>
        <p:nvSpPr>
          <p:cNvPr id="299" name="CustomShape 2"/>
          <p:cNvSpPr/>
          <p:nvPr/>
        </p:nvSpPr>
        <p:spPr>
          <a:xfrm>
            <a:off x="194762" y="1916832"/>
            <a:ext cx="4258440" cy="439992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marL="343080" indent="-342360">
              <a:lnSpc>
                <a:spcPct val="100000"/>
              </a:lnSpc>
              <a:spcBef>
                <a:spcPts val="479"/>
              </a:spcBef>
              <a:buClr>
                <a:srgbClr val="00007D"/>
              </a:buClr>
              <a:buSzPct val="75000"/>
              <a:buFont typeface="Wingdings" charset="2"/>
              <a:buChar char=""/>
            </a:pPr>
            <a:r>
              <a:rPr lang="sk-SK" sz="20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CT AG – </a:t>
            </a:r>
            <a:r>
              <a:rPr lang="sk-SK" sz="20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subtotálna</a:t>
            </a:r>
            <a:r>
              <a:rPr lang="sk-SK" sz="20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sk-SK" sz="20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stenóza</a:t>
            </a:r>
            <a:r>
              <a:rPr lang="sk-SK" sz="20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ICA </a:t>
            </a:r>
            <a:r>
              <a:rPr lang="sk-SK" sz="20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l.sin</a:t>
            </a:r>
            <a:r>
              <a:rPr lang="sk-SK" sz="20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., cca 50% </a:t>
            </a:r>
            <a:r>
              <a:rPr lang="sk-SK" sz="20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stenóza</a:t>
            </a:r>
            <a:r>
              <a:rPr lang="sk-SK" sz="20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ICA </a:t>
            </a:r>
            <a:r>
              <a:rPr lang="sk-SK" sz="20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l.dx</a:t>
            </a:r>
            <a:r>
              <a:rPr lang="sk-SK" sz="20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.</a:t>
            </a:r>
            <a:endParaRPr lang="sk-SK" sz="2000" b="0" strike="noStrike" spc="-1" dirty="0">
              <a:latin typeface="Arial"/>
            </a:endParaRPr>
          </a:p>
          <a:p>
            <a:pPr>
              <a:lnSpc>
                <a:spcPct val="100000"/>
              </a:lnSpc>
              <a:spcBef>
                <a:spcPts val="479"/>
              </a:spcBef>
            </a:pPr>
            <a:endParaRPr lang="sk-SK" sz="2000" b="0" strike="noStrike" spc="-1" dirty="0">
              <a:latin typeface="Arial"/>
            </a:endParaRPr>
          </a:p>
          <a:p>
            <a:pPr marL="343080" indent="-342360">
              <a:lnSpc>
                <a:spcPct val="100000"/>
              </a:lnSpc>
              <a:spcBef>
                <a:spcPts val="479"/>
              </a:spcBef>
              <a:buClr>
                <a:srgbClr val="00007D"/>
              </a:buClr>
              <a:buSzPct val="75000"/>
              <a:buFont typeface="Wingdings" charset="2"/>
              <a:buChar char=""/>
            </a:pPr>
            <a:r>
              <a:rPr lang="sk-SK" sz="20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Dodatočná anamnéza – v decembri 2019 vo VÚSCH – </a:t>
            </a:r>
            <a:r>
              <a:rPr lang="sk-SK" sz="20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duplex</a:t>
            </a:r>
            <a:r>
              <a:rPr lang="sk-SK" sz="20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UZ </a:t>
            </a:r>
            <a:r>
              <a:rPr lang="sk-SK" sz="20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karotíd</a:t>
            </a:r>
            <a:r>
              <a:rPr lang="sk-SK" sz="20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so záverom: Uzáver ICA </a:t>
            </a:r>
            <a:r>
              <a:rPr lang="sk-SK" sz="20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l.sin</a:t>
            </a:r>
            <a:r>
              <a:rPr lang="sk-SK" sz="20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., </a:t>
            </a:r>
            <a:r>
              <a:rPr lang="sk-SK" sz="20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endarterektómia</a:t>
            </a:r>
            <a:r>
              <a:rPr lang="sk-SK" sz="20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neindikovaná</a:t>
            </a:r>
            <a:endParaRPr lang="sk-SK" sz="2000" b="0" strike="noStrike" spc="-1" dirty="0">
              <a:latin typeface="Arial"/>
            </a:endParaRPr>
          </a:p>
          <a:p>
            <a:pPr>
              <a:lnSpc>
                <a:spcPct val="100000"/>
              </a:lnSpc>
              <a:spcBef>
                <a:spcPts val="479"/>
              </a:spcBef>
            </a:pPr>
            <a:endParaRPr lang="sk-SK" sz="2000" b="0" strike="noStrike" spc="-1" dirty="0">
              <a:latin typeface="Arial"/>
            </a:endParaRPr>
          </a:p>
          <a:p>
            <a:pPr marL="343080" indent="-342360">
              <a:lnSpc>
                <a:spcPct val="100000"/>
              </a:lnSpc>
              <a:spcBef>
                <a:spcPts val="479"/>
              </a:spcBef>
              <a:buClr>
                <a:srgbClr val="00007D"/>
              </a:buClr>
              <a:buSzPct val="75000"/>
              <a:buFont typeface="Wingdings" charset="2"/>
              <a:buChar char=""/>
            </a:pPr>
            <a:r>
              <a:rPr lang="sk-SK" sz="20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Opätovná konzultácia VÚSCH 1.1.2020 o 01.00 – akútny výkon neindikovaný, ale preklad do VÚSCH, cievna chirurgia</a:t>
            </a:r>
            <a:endParaRPr lang="sk-SK" sz="2000" b="0" strike="noStrike" spc="-1" dirty="0">
              <a:latin typeface="Arial"/>
            </a:endParaRPr>
          </a:p>
        </p:txBody>
      </p:sp>
      <p:pic>
        <p:nvPicPr>
          <p:cNvPr id="300" name="Obrázok 293"/>
          <p:cNvPicPr/>
          <p:nvPr/>
        </p:nvPicPr>
        <p:blipFill>
          <a:blip r:embed="rId2" cstate="print"/>
          <a:stretch/>
        </p:blipFill>
        <p:spPr>
          <a:xfrm>
            <a:off x="6336000" y="1224000"/>
            <a:ext cx="2350080" cy="2389666"/>
          </a:xfrm>
          <a:prstGeom prst="rect">
            <a:avLst/>
          </a:prstGeom>
          <a:ln>
            <a:noFill/>
          </a:ln>
        </p:spPr>
      </p:pic>
      <p:pic>
        <p:nvPicPr>
          <p:cNvPr id="301" name="Obrázok 300"/>
          <p:cNvPicPr/>
          <p:nvPr/>
        </p:nvPicPr>
        <p:blipFill>
          <a:blip r:embed="rId3" cstate="print"/>
          <a:stretch/>
        </p:blipFill>
        <p:spPr>
          <a:xfrm>
            <a:off x="4554191" y="3717742"/>
            <a:ext cx="1944000" cy="2296440"/>
          </a:xfrm>
          <a:prstGeom prst="rect">
            <a:avLst/>
          </a:prstGeom>
          <a:ln>
            <a:noFill/>
          </a:ln>
        </p:spPr>
      </p:pic>
      <p:sp>
        <p:nvSpPr>
          <p:cNvPr id="6" name="Obdĺžnik 5"/>
          <p:cNvSpPr/>
          <p:nvPr/>
        </p:nvSpPr>
        <p:spPr>
          <a:xfrm>
            <a:off x="6041837" y="6084028"/>
            <a:ext cx="10299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spc="-1" dirty="0">
                <a:solidFill>
                  <a:srgbClr val="000000"/>
                </a:solidFill>
              </a:rPr>
              <a:t>ICA </a:t>
            </a:r>
            <a:r>
              <a:rPr lang="sk-SK" spc="-1" dirty="0" err="1">
                <a:solidFill>
                  <a:srgbClr val="000000"/>
                </a:solidFill>
              </a:rPr>
              <a:t>l.sin</a:t>
            </a:r>
            <a:endParaRPr lang="sk-SK" dirty="0"/>
          </a:p>
        </p:txBody>
      </p:sp>
      <p:sp>
        <p:nvSpPr>
          <p:cNvPr id="7" name="Obdĺžnik 6"/>
          <p:cNvSpPr/>
          <p:nvPr/>
        </p:nvSpPr>
        <p:spPr>
          <a:xfrm>
            <a:off x="5292080" y="3140968"/>
            <a:ext cx="9787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spc="-1" dirty="0">
                <a:solidFill>
                  <a:srgbClr val="000000"/>
                </a:solidFill>
              </a:rPr>
              <a:t>ICA </a:t>
            </a:r>
            <a:r>
              <a:rPr lang="sk-SK" spc="-1" dirty="0" err="1">
                <a:solidFill>
                  <a:srgbClr val="000000"/>
                </a:solidFill>
              </a:rPr>
              <a:t>l.dx</a:t>
            </a:r>
            <a:endParaRPr lang="sk-SK" dirty="0"/>
          </a:p>
        </p:txBody>
      </p:sp>
      <p:cxnSp>
        <p:nvCxnSpPr>
          <p:cNvPr id="11" name="Rovná spojovacia šípka 10"/>
          <p:cNvCxnSpPr/>
          <p:nvPr/>
        </p:nvCxnSpPr>
        <p:spPr>
          <a:xfrm rot="5760000">
            <a:off x="6417486" y="5202478"/>
            <a:ext cx="914400" cy="914400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Obrázok 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556818" y="3766478"/>
            <a:ext cx="2295478" cy="2247704"/>
          </a:xfrm>
          <a:prstGeom prst="rect">
            <a:avLst/>
          </a:prstGeom>
        </p:spPr>
      </p:pic>
      <p:sp>
        <p:nvSpPr>
          <p:cNvPr id="12" name="CustomShape 2"/>
          <p:cNvSpPr/>
          <p:nvPr/>
        </p:nvSpPr>
        <p:spPr>
          <a:xfrm>
            <a:off x="4427640" y="6453360"/>
            <a:ext cx="4571640" cy="303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sk-SK" sz="1400" b="0" i="1" strike="noStrike" spc="-1" dirty="0">
                <a:solidFill>
                  <a:srgbClr val="1818FF"/>
                </a:solidFill>
                <a:latin typeface="Arial"/>
                <a:ea typeface="DejaVu Sans"/>
              </a:rPr>
              <a:t>Archív Neurologickej kliniky UNLP a LF UPJŠ Košice </a:t>
            </a:r>
            <a:endParaRPr lang="sk-SK" sz="1400" b="0" strike="noStrike" spc="-1" dirty="0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CustomShape 1"/>
          <p:cNvSpPr/>
          <p:nvPr/>
        </p:nvSpPr>
        <p:spPr>
          <a:xfrm>
            <a:off x="457200" y="457200"/>
            <a:ext cx="8228880" cy="137088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sk-SK" sz="3600" b="0" strike="noStrike" spc="-1">
                <a:solidFill>
                  <a:srgbClr val="000000"/>
                </a:solidFill>
                <a:latin typeface="Arial"/>
                <a:ea typeface="DejaVu Sans"/>
              </a:rPr>
              <a:t>DSA – ICA l.sin. a l.dx.</a:t>
            </a:r>
            <a:endParaRPr lang="sk-SK" sz="3600" b="0" strike="noStrike" spc="-1">
              <a:latin typeface="Arial"/>
            </a:endParaRPr>
          </a:p>
        </p:txBody>
      </p:sp>
      <p:pic>
        <p:nvPicPr>
          <p:cNvPr id="303" name="Picture 3"/>
          <p:cNvPicPr/>
          <p:nvPr/>
        </p:nvPicPr>
        <p:blipFill>
          <a:blip r:embed="rId2" cstate="print"/>
          <a:stretch/>
        </p:blipFill>
        <p:spPr>
          <a:xfrm>
            <a:off x="154800" y="1998000"/>
            <a:ext cx="4408560" cy="4103640"/>
          </a:xfrm>
          <a:prstGeom prst="rect">
            <a:avLst/>
          </a:prstGeom>
          <a:ln w="9360">
            <a:noFill/>
          </a:ln>
        </p:spPr>
      </p:pic>
      <p:pic>
        <p:nvPicPr>
          <p:cNvPr id="304" name="Picture 6"/>
          <p:cNvPicPr/>
          <p:nvPr/>
        </p:nvPicPr>
        <p:blipFill>
          <a:blip r:embed="rId3" cstate="print"/>
          <a:stretch/>
        </p:blipFill>
        <p:spPr>
          <a:xfrm>
            <a:off x="4716000" y="1983240"/>
            <a:ext cx="4319640" cy="4156200"/>
          </a:xfrm>
          <a:prstGeom prst="rect">
            <a:avLst/>
          </a:prstGeom>
          <a:ln w="9360">
            <a:noFill/>
          </a:ln>
        </p:spPr>
      </p:pic>
      <p:sp>
        <p:nvSpPr>
          <p:cNvPr id="305" name="CustomShape 2"/>
          <p:cNvSpPr/>
          <p:nvPr/>
        </p:nvSpPr>
        <p:spPr>
          <a:xfrm>
            <a:off x="5802840" y="6453360"/>
            <a:ext cx="3210840" cy="272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sk-SK" sz="1200" b="0" i="1" strike="noStrike" spc="-1">
                <a:solidFill>
                  <a:srgbClr val="1818FF"/>
                </a:solidFill>
                <a:latin typeface="Arial"/>
                <a:ea typeface="DejaVu Sans"/>
              </a:rPr>
              <a:t>VÚSCH, cievna chirurgia Moščovič, Sihotský</a:t>
            </a:r>
            <a:endParaRPr lang="sk-SK" sz="1200" b="0" strike="noStrike" spc="-1">
              <a:latin typeface="Arial"/>
            </a:endParaRPr>
          </a:p>
        </p:txBody>
      </p:sp>
      <p:sp>
        <p:nvSpPr>
          <p:cNvPr id="306" name="CustomShape 3"/>
          <p:cNvSpPr/>
          <p:nvPr/>
        </p:nvSpPr>
        <p:spPr>
          <a:xfrm>
            <a:off x="184680" y="6165360"/>
            <a:ext cx="1019160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sk-SK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ICA l.sin</a:t>
            </a:r>
            <a:endParaRPr lang="sk-SK" sz="1800" b="0" strike="noStrike" spc="-1">
              <a:latin typeface="Arial"/>
            </a:endParaRPr>
          </a:p>
        </p:txBody>
      </p:sp>
      <p:sp>
        <p:nvSpPr>
          <p:cNvPr id="307" name="CustomShape 4"/>
          <p:cNvSpPr/>
          <p:nvPr/>
        </p:nvSpPr>
        <p:spPr>
          <a:xfrm>
            <a:off x="4061880" y="3244320"/>
            <a:ext cx="1019160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sk-SK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ICA l.sin</a:t>
            </a:r>
            <a:endParaRPr lang="sk-SK" sz="1800" b="0" strike="noStrike" spc="-1">
              <a:latin typeface="Arial"/>
            </a:endParaRPr>
          </a:p>
        </p:txBody>
      </p:sp>
      <p:sp>
        <p:nvSpPr>
          <p:cNvPr id="308" name="CustomShape 5"/>
          <p:cNvSpPr/>
          <p:nvPr/>
        </p:nvSpPr>
        <p:spPr>
          <a:xfrm>
            <a:off x="4720680" y="6165360"/>
            <a:ext cx="969120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sk-SK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ICA l.dx</a:t>
            </a:r>
            <a:endParaRPr lang="sk-SK" sz="18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CustomShape 1"/>
          <p:cNvSpPr/>
          <p:nvPr/>
        </p:nvSpPr>
        <p:spPr>
          <a:xfrm>
            <a:off x="457200" y="457200"/>
            <a:ext cx="8228880" cy="95508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sk-SK" sz="3600" b="0" strike="noStrike" spc="-1">
                <a:solidFill>
                  <a:srgbClr val="000000"/>
                </a:solidFill>
                <a:latin typeface="Arial"/>
                <a:ea typeface="DejaVu Sans"/>
              </a:rPr>
              <a:t>67-ročný muž L.K.</a:t>
            </a:r>
            <a:endParaRPr lang="sk-SK" sz="3600" b="0" strike="noStrike" spc="-1">
              <a:latin typeface="Arial"/>
            </a:endParaRPr>
          </a:p>
        </p:txBody>
      </p:sp>
      <p:sp>
        <p:nvSpPr>
          <p:cNvPr id="310" name="CustomShape 2"/>
          <p:cNvSpPr/>
          <p:nvPr/>
        </p:nvSpPr>
        <p:spPr>
          <a:xfrm>
            <a:off x="457200" y="1981080"/>
            <a:ext cx="7786800" cy="439992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marL="343080" indent="-342360">
              <a:lnSpc>
                <a:spcPct val="100000"/>
              </a:lnSpc>
              <a:spcBef>
                <a:spcPts val="479"/>
              </a:spcBef>
              <a:buClr>
                <a:srgbClr val="00007D"/>
              </a:buClr>
              <a:buSzPct val="75000"/>
              <a:buFont typeface="Wingdings" charset="2"/>
              <a:buChar char=""/>
            </a:pPr>
            <a:r>
              <a:rPr lang="sk-SK" sz="2400" b="0" strike="noStrike" spc="-1">
                <a:solidFill>
                  <a:srgbClr val="000000"/>
                </a:solidFill>
                <a:latin typeface="Arial"/>
                <a:ea typeface="DejaVu Sans"/>
              </a:rPr>
              <a:t>Subtotálna stenóza? Pseudooklúzia?</a:t>
            </a:r>
            <a:endParaRPr lang="sk-SK" sz="2400" b="0" strike="noStrike" spc="-1">
              <a:latin typeface="Arial"/>
            </a:endParaRPr>
          </a:p>
          <a:p>
            <a:pPr>
              <a:lnSpc>
                <a:spcPct val="100000"/>
              </a:lnSpc>
              <a:spcBef>
                <a:spcPts val="479"/>
              </a:spcBef>
            </a:pPr>
            <a:endParaRPr lang="sk-SK" sz="2400" b="0" strike="noStrike" spc="-1">
              <a:latin typeface="Arial"/>
            </a:endParaRPr>
          </a:p>
          <a:p>
            <a:pPr marL="343080" indent="-342360">
              <a:lnSpc>
                <a:spcPct val="100000"/>
              </a:lnSpc>
              <a:spcBef>
                <a:spcPts val="479"/>
              </a:spcBef>
              <a:buClr>
                <a:srgbClr val="00007D"/>
              </a:buClr>
              <a:buSzPct val="75000"/>
              <a:buFont typeface="Wingdings" charset="2"/>
              <a:buChar char=""/>
            </a:pPr>
            <a:r>
              <a:rPr lang="sk-SK" sz="2400" b="0" strike="noStrike" spc="-1">
                <a:solidFill>
                  <a:srgbClr val="000000"/>
                </a:solidFill>
                <a:latin typeface="Arial"/>
                <a:ea typeface="DejaVu Sans"/>
              </a:rPr>
              <a:t>Vzhľadom na akútne príznaky z ICA l.sin. – TIA v ľavom karotickom povodí - subtotálna stenóza a indikovaná karotická endarterektómia</a:t>
            </a:r>
            <a:endParaRPr lang="sk-SK" sz="2400" b="0" strike="noStrike" spc="-1">
              <a:latin typeface="Arial"/>
            </a:endParaRPr>
          </a:p>
          <a:p>
            <a:pPr>
              <a:lnSpc>
                <a:spcPct val="100000"/>
              </a:lnSpc>
              <a:spcBef>
                <a:spcPts val="479"/>
              </a:spcBef>
            </a:pPr>
            <a:endParaRPr lang="sk-SK" sz="2400" b="0" strike="noStrike" spc="-1">
              <a:latin typeface="Arial"/>
            </a:endParaRPr>
          </a:p>
          <a:p>
            <a:pPr marL="343080" indent="-342360">
              <a:lnSpc>
                <a:spcPct val="100000"/>
              </a:lnSpc>
              <a:spcBef>
                <a:spcPts val="479"/>
              </a:spcBef>
              <a:buClr>
                <a:srgbClr val="00007D"/>
              </a:buClr>
              <a:buSzPct val="75000"/>
              <a:buFont typeface="Wingdings" charset="2"/>
              <a:buChar char=""/>
            </a:pPr>
            <a:r>
              <a:rPr lang="sk-SK" sz="2400" b="0" strike="noStrike" spc="-1">
                <a:solidFill>
                  <a:srgbClr val="000000"/>
                </a:solidFill>
                <a:latin typeface="Arial"/>
                <a:ea typeface="DejaVu Sans"/>
              </a:rPr>
              <a:t>Stav komplikovaný ťažko korigovateľnou arteriálnou hypertenziou </a:t>
            </a:r>
            <a:endParaRPr lang="sk-SK" sz="24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CustomShape 1"/>
          <p:cNvSpPr/>
          <p:nvPr/>
        </p:nvSpPr>
        <p:spPr>
          <a:xfrm>
            <a:off x="457200" y="457200"/>
            <a:ext cx="8228880" cy="137088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sk-SK" sz="3200" b="0" strike="noStrike" spc="-1">
                <a:solidFill>
                  <a:srgbClr val="000000"/>
                </a:solidFill>
                <a:latin typeface="Arial"/>
                <a:ea typeface="DejaVu Sans"/>
              </a:rPr>
              <a:t>Odstránený sklerotický plát</a:t>
            </a:r>
            <a:endParaRPr lang="sk-SK" sz="3200" b="0" strike="noStrike" spc="-1">
              <a:latin typeface="Arial"/>
            </a:endParaRPr>
          </a:p>
        </p:txBody>
      </p:sp>
      <p:pic>
        <p:nvPicPr>
          <p:cNvPr id="312" name="Picture 2" descr="F:\Kusnir\8.13..JPG"/>
          <p:cNvPicPr/>
          <p:nvPr/>
        </p:nvPicPr>
        <p:blipFill>
          <a:blip r:embed="rId2" cstate="print"/>
          <a:stretch/>
        </p:blipFill>
        <p:spPr>
          <a:xfrm>
            <a:off x="2483640" y="1700640"/>
            <a:ext cx="4058640" cy="4636800"/>
          </a:xfrm>
          <a:prstGeom prst="rect">
            <a:avLst/>
          </a:prstGeom>
          <a:ln>
            <a:noFill/>
          </a:ln>
        </p:spPr>
      </p:pic>
      <p:sp>
        <p:nvSpPr>
          <p:cNvPr id="313" name="CustomShape 2"/>
          <p:cNvSpPr/>
          <p:nvPr/>
        </p:nvSpPr>
        <p:spPr>
          <a:xfrm>
            <a:off x="6264000" y="6609240"/>
            <a:ext cx="2879640" cy="22932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360" tIns="44280" rIns="90360" bIns="44280" anchor="b">
            <a:noAutofit/>
          </a:bodyPr>
          <a:lstStyle/>
          <a:p>
            <a:pPr marL="171360" indent="-170640">
              <a:lnSpc>
                <a:spcPct val="95000"/>
              </a:lnSpc>
            </a:pPr>
            <a:r>
              <a:rPr lang="sk-SK" sz="1200" b="0" i="1" strike="noStrike" spc="-1">
                <a:solidFill>
                  <a:srgbClr val="1818FF"/>
                </a:solidFill>
                <a:latin typeface="Arial"/>
                <a:ea typeface="DejaVu Sans"/>
              </a:rPr>
              <a:t>VUSCH, V. Sihotský, M. Moščovič </a:t>
            </a:r>
            <a:endParaRPr lang="sk-SK" sz="12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CustomShape 1"/>
          <p:cNvSpPr/>
          <p:nvPr/>
        </p:nvSpPr>
        <p:spPr>
          <a:xfrm>
            <a:off x="457200" y="457200"/>
            <a:ext cx="8228880" cy="137088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sk-SK" sz="3200" b="0" strike="noStrike" spc="-1">
                <a:solidFill>
                  <a:srgbClr val="000000"/>
                </a:solidFill>
                <a:latin typeface="Arial"/>
                <a:ea typeface="DejaVu Sans"/>
              </a:rPr>
              <a:t>ACC po odstránení plátu</a:t>
            </a:r>
            <a:endParaRPr lang="sk-SK" sz="3200" b="0" strike="noStrike" spc="-1">
              <a:latin typeface="Arial"/>
            </a:endParaRPr>
          </a:p>
        </p:txBody>
      </p:sp>
      <p:pic>
        <p:nvPicPr>
          <p:cNvPr id="315" name="Picture 3" descr="F:\Kusnir\8.15..JPG"/>
          <p:cNvPicPr/>
          <p:nvPr/>
        </p:nvPicPr>
        <p:blipFill>
          <a:blip r:embed="rId2" cstate="print"/>
          <a:stretch/>
        </p:blipFill>
        <p:spPr>
          <a:xfrm>
            <a:off x="1763640" y="1772640"/>
            <a:ext cx="5676840" cy="4516920"/>
          </a:xfrm>
          <a:prstGeom prst="rect">
            <a:avLst/>
          </a:prstGeom>
          <a:ln>
            <a:noFill/>
          </a:ln>
        </p:spPr>
      </p:pic>
      <p:sp>
        <p:nvSpPr>
          <p:cNvPr id="316" name="CustomShape 2"/>
          <p:cNvSpPr/>
          <p:nvPr/>
        </p:nvSpPr>
        <p:spPr>
          <a:xfrm>
            <a:off x="7092360" y="6525360"/>
            <a:ext cx="1799640" cy="22932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360" tIns="44280" rIns="90360" bIns="44280" anchor="b">
            <a:noAutofit/>
          </a:bodyPr>
          <a:lstStyle/>
          <a:p>
            <a:pPr marL="171360" indent="-170640">
              <a:lnSpc>
                <a:spcPct val="95000"/>
              </a:lnSpc>
            </a:pPr>
            <a:r>
              <a:rPr lang="sk-SK" sz="1200" b="0" i="1" strike="noStrike" spc="-1">
                <a:solidFill>
                  <a:srgbClr val="1818FF"/>
                </a:solidFill>
                <a:latin typeface="Arial"/>
                <a:ea typeface="DejaVu Sans"/>
              </a:rPr>
              <a:t>VUSCH, V. Sihotský</a:t>
            </a:r>
            <a:endParaRPr lang="sk-SK" sz="12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CustomShape 1"/>
          <p:cNvSpPr/>
          <p:nvPr/>
        </p:nvSpPr>
        <p:spPr>
          <a:xfrm>
            <a:off x="457200" y="457200"/>
            <a:ext cx="8228880" cy="95508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sk-SK" sz="3600" b="0" strike="noStrike" spc="-1">
                <a:solidFill>
                  <a:srgbClr val="00005E"/>
                </a:solidFill>
                <a:latin typeface="Arial"/>
                <a:ea typeface="DejaVu Sans"/>
              </a:rPr>
              <a:t>CT mozgu po CEA</a:t>
            </a:r>
            <a:endParaRPr lang="sk-SK" sz="3600" b="0" strike="noStrike" spc="-1">
              <a:latin typeface="Arial"/>
            </a:endParaRPr>
          </a:p>
        </p:txBody>
      </p:sp>
      <p:sp>
        <p:nvSpPr>
          <p:cNvPr id="318" name="CustomShape 2"/>
          <p:cNvSpPr/>
          <p:nvPr/>
        </p:nvSpPr>
        <p:spPr>
          <a:xfrm>
            <a:off x="457200" y="4725000"/>
            <a:ext cx="8228880" cy="15116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marL="343080" indent="-342360">
              <a:lnSpc>
                <a:spcPct val="100000"/>
              </a:lnSpc>
              <a:spcBef>
                <a:spcPts val="479"/>
              </a:spcBef>
              <a:buClr>
                <a:srgbClr val="00007D"/>
              </a:buClr>
              <a:buSzPct val="75000"/>
              <a:buFont typeface="Wingdings" charset="2"/>
              <a:buChar char=""/>
            </a:pPr>
            <a:r>
              <a:rPr lang="sk-SK" sz="2000" b="0" strike="noStrike" spc="-1">
                <a:solidFill>
                  <a:srgbClr val="000000"/>
                </a:solidFill>
                <a:latin typeface="Arial"/>
                <a:ea typeface="DejaVu Sans"/>
              </a:rPr>
              <a:t>Pri zle korigovanej arteriálnej hypertenzii zakrvácanie do ischemického ložiska vľavo</a:t>
            </a:r>
            <a:endParaRPr lang="sk-SK" sz="2000" b="0" strike="noStrike" spc="-1">
              <a:latin typeface="Arial"/>
            </a:endParaRPr>
          </a:p>
          <a:p>
            <a:pPr marL="343080" indent="-342360">
              <a:lnSpc>
                <a:spcPct val="100000"/>
              </a:lnSpc>
              <a:spcBef>
                <a:spcPts val="479"/>
              </a:spcBef>
              <a:buClr>
                <a:srgbClr val="00007D"/>
              </a:buClr>
              <a:buSzPct val="75000"/>
              <a:buFont typeface="Wingdings" charset="2"/>
              <a:buChar char=""/>
            </a:pPr>
            <a:r>
              <a:rPr lang="sk-SK" sz="2000" b="0" strike="noStrike" spc="-1">
                <a:solidFill>
                  <a:srgbClr val="000000"/>
                </a:solidFill>
                <a:latin typeface="Arial"/>
                <a:ea typeface="DejaVu Sans"/>
              </a:rPr>
              <a:t>Po 2 týždňoch prepustený, mRS 0-1, veľmi diskrétna pravostranná hemiparéza, plne samoobslužný</a:t>
            </a:r>
            <a:endParaRPr lang="sk-SK" sz="2000" b="0" strike="noStrike" spc="-1">
              <a:latin typeface="Arial"/>
            </a:endParaRPr>
          </a:p>
        </p:txBody>
      </p:sp>
      <p:pic>
        <p:nvPicPr>
          <p:cNvPr id="319" name="Picture 3"/>
          <p:cNvPicPr/>
          <p:nvPr/>
        </p:nvPicPr>
        <p:blipFill>
          <a:blip r:embed="rId2" cstate="print"/>
          <a:stretch/>
        </p:blipFill>
        <p:spPr>
          <a:xfrm>
            <a:off x="683640" y="1340640"/>
            <a:ext cx="3528000" cy="3130200"/>
          </a:xfrm>
          <a:prstGeom prst="rect">
            <a:avLst/>
          </a:prstGeom>
          <a:ln w="9360">
            <a:noFill/>
          </a:ln>
        </p:spPr>
      </p:pic>
      <p:pic>
        <p:nvPicPr>
          <p:cNvPr id="320" name="Picture 6"/>
          <p:cNvPicPr/>
          <p:nvPr/>
        </p:nvPicPr>
        <p:blipFill>
          <a:blip r:embed="rId3" cstate="print"/>
          <a:stretch/>
        </p:blipFill>
        <p:spPr>
          <a:xfrm>
            <a:off x="4788000" y="1357920"/>
            <a:ext cx="3600000" cy="3112920"/>
          </a:xfrm>
          <a:prstGeom prst="rect">
            <a:avLst/>
          </a:prstGeom>
          <a:ln w="9360">
            <a:noFill/>
          </a:ln>
        </p:spPr>
      </p:pic>
      <p:sp>
        <p:nvSpPr>
          <p:cNvPr id="321" name="CustomShape 3"/>
          <p:cNvSpPr/>
          <p:nvPr/>
        </p:nvSpPr>
        <p:spPr>
          <a:xfrm>
            <a:off x="7092360" y="6525360"/>
            <a:ext cx="1799640" cy="22932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360" tIns="44280" rIns="90360" bIns="44280" anchor="b">
            <a:noAutofit/>
          </a:bodyPr>
          <a:lstStyle/>
          <a:p>
            <a:pPr marL="171360" indent="-170640">
              <a:lnSpc>
                <a:spcPct val="95000"/>
              </a:lnSpc>
            </a:pPr>
            <a:r>
              <a:rPr lang="sk-SK" sz="1200" b="0" i="1" strike="noStrike" spc="-1">
                <a:solidFill>
                  <a:srgbClr val="1818FF"/>
                </a:solidFill>
                <a:latin typeface="Arial"/>
                <a:ea typeface="DejaVu Sans"/>
              </a:rPr>
              <a:t>VUSCH, V. Sihotský</a:t>
            </a:r>
            <a:endParaRPr lang="sk-SK" sz="12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sk-SK" altLang="sk-SK" b="1" smtClean="0">
                <a:latin typeface="Times New Roman" pitchFamily="18" charset="0"/>
              </a:rPr>
              <a:t>Rozdelenie CMP podľa lokalizácie</a:t>
            </a:r>
          </a:p>
        </p:txBody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sk-SK" altLang="sk-SK" sz="2800" dirty="0" smtClean="0">
                <a:latin typeface="Times New Roman" pitchFamily="18" charset="0"/>
              </a:rPr>
              <a:t>Povodie a. </a:t>
            </a:r>
            <a:r>
              <a:rPr lang="sk-SK" altLang="sk-SK" sz="2800" dirty="0" err="1" smtClean="0">
                <a:latin typeface="Times New Roman" pitchFamily="18" charset="0"/>
              </a:rPr>
              <a:t>cerebri</a:t>
            </a:r>
            <a:r>
              <a:rPr lang="sk-SK" altLang="sk-SK" sz="2800" dirty="0" smtClean="0">
                <a:latin typeface="Times New Roman" pitchFamily="18" charset="0"/>
              </a:rPr>
              <a:t> </a:t>
            </a:r>
            <a:r>
              <a:rPr lang="sk-SK" altLang="sk-SK" sz="2800" dirty="0" err="1" smtClean="0">
                <a:latin typeface="Times New Roman" pitchFamily="18" charset="0"/>
              </a:rPr>
              <a:t>media</a:t>
            </a:r>
            <a:endParaRPr lang="sk-SK" altLang="sk-SK" sz="2800" dirty="0" smtClean="0">
              <a:latin typeface="Times New Roman" pitchFamily="18" charset="0"/>
            </a:endParaRPr>
          </a:p>
          <a:p>
            <a:pPr eaLnBrk="1" hangingPunct="1"/>
            <a:r>
              <a:rPr lang="sk-SK" altLang="sk-SK" sz="2800" dirty="0" smtClean="0">
                <a:latin typeface="Times New Roman" pitchFamily="18" charset="0"/>
              </a:rPr>
              <a:t>Povodie a. </a:t>
            </a:r>
            <a:r>
              <a:rPr lang="sk-SK" altLang="sk-SK" sz="2800" dirty="0" err="1" smtClean="0">
                <a:latin typeface="Times New Roman" pitchFamily="18" charset="0"/>
              </a:rPr>
              <a:t>cerebri</a:t>
            </a:r>
            <a:r>
              <a:rPr lang="sk-SK" altLang="sk-SK" sz="2800" dirty="0" smtClean="0">
                <a:latin typeface="Times New Roman" pitchFamily="18" charset="0"/>
              </a:rPr>
              <a:t> </a:t>
            </a:r>
            <a:r>
              <a:rPr lang="sk-SK" altLang="sk-SK" sz="2800" dirty="0" err="1" smtClean="0">
                <a:latin typeface="Times New Roman" pitchFamily="18" charset="0"/>
              </a:rPr>
              <a:t>anterior</a:t>
            </a:r>
            <a:endParaRPr lang="sk-SK" altLang="sk-SK" sz="2800" dirty="0" smtClean="0">
              <a:latin typeface="Times New Roman" pitchFamily="18" charset="0"/>
            </a:endParaRPr>
          </a:p>
          <a:p>
            <a:pPr eaLnBrk="1" hangingPunct="1"/>
            <a:r>
              <a:rPr lang="sk-SK" altLang="sk-SK" sz="2800" dirty="0" smtClean="0">
                <a:latin typeface="Times New Roman" pitchFamily="18" charset="0"/>
              </a:rPr>
              <a:t>Povodie a. </a:t>
            </a:r>
            <a:r>
              <a:rPr lang="sk-SK" altLang="sk-SK" sz="2800" dirty="0" err="1" smtClean="0">
                <a:latin typeface="Times New Roman" pitchFamily="18" charset="0"/>
              </a:rPr>
              <a:t>cerebri</a:t>
            </a:r>
            <a:r>
              <a:rPr lang="sk-SK" altLang="sk-SK" sz="2800" dirty="0" smtClean="0">
                <a:latin typeface="Times New Roman" pitchFamily="18" charset="0"/>
              </a:rPr>
              <a:t> </a:t>
            </a:r>
            <a:r>
              <a:rPr lang="sk-SK" altLang="sk-SK" sz="2800" dirty="0" err="1" smtClean="0">
                <a:latin typeface="Times New Roman" pitchFamily="18" charset="0"/>
              </a:rPr>
              <a:t>posterior</a:t>
            </a:r>
            <a:endParaRPr lang="sk-SK" altLang="sk-SK" sz="2800" dirty="0" smtClean="0">
              <a:latin typeface="Times New Roman" pitchFamily="18" charset="0"/>
            </a:endParaRPr>
          </a:p>
          <a:p>
            <a:pPr eaLnBrk="1" hangingPunct="1"/>
            <a:r>
              <a:rPr lang="sk-SK" altLang="sk-SK" sz="2800" dirty="0" smtClean="0">
                <a:latin typeface="Times New Roman" pitchFamily="18" charset="0"/>
              </a:rPr>
              <a:t>Povodie a. </a:t>
            </a:r>
            <a:r>
              <a:rPr lang="sk-SK" altLang="sk-SK" sz="2800" dirty="0" err="1" smtClean="0">
                <a:latin typeface="Times New Roman" pitchFamily="18" charset="0"/>
              </a:rPr>
              <a:t>bazilaris</a:t>
            </a:r>
            <a:r>
              <a:rPr lang="sk-SK" altLang="sk-SK" sz="2800" dirty="0" smtClean="0">
                <a:latin typeface="Times New Roman" pitchFamily="18" charset="0"/>
              </a:rPr>
              <a:t> (</a:t>
            </a:r>
            <a:r>
              <a:rPr lang="sk-SK" altLang="sk-SK" sz="2800" dirty="0" err="1" smtClean="0">
                <a:latin typeface="Times New Roman" pitchFamily="18" charset="0"/>
              </a:rPr>
              <a:t>vertebrobazilárne</a:t>
            </a:r>
            <a:r>
              <a:rPr lang="sk-SK" altLang="sk-SK" sz="2800" dirty="0" smtClean="0">
                <a:latin typeface="Times New Roman" pitchFamily="18" charset="0"/>
              </a:rPr>
              <a:t> povodie)</a:t>
            </a:r>
          </a:p>
          <a:p>
            <a:pPr eaLnBrk="1" hangingPunct="1"/>
            <a:r>
              <a:rPr lang="sk-SK" altLang="sk-SK" sz="2800" dirty="0" smtClean="0">
                <a:latin typeface="Times New Roman" pitchFamily="18" charset="0"/>
              </a:rPr>
              <a:t>Povodie a. </a:t>
            </a:r>
            <a:r>
              <a:rPr lang="sk-SK" altLang="sk-SK" sz="2800" dirty="0" err="1" smtClean="0">
                <a:latin typeface="Times New Roman" pitchFamily="18" charset="0"/>
              </a:rPr>
              <a:t>carotis</a:t>
            </a:r>
            <a:r>
              <a:rPr lang="sk-SK" altLang="sk-SK" sz="2800" dirty="0" smtClean="0">
                <a:latin typeface="Times New Roman" pitchFamily="18" charset="0"/>
              </a:rPr>
              <a:t> </a:t>
            </a:r>
            <a:r>
              <a:rPr lang="sk-SK" altLang="sk-SK" sz="2800" dirty="0" err="1" smtClean="0">
                <a:latin typeface="Times New Roman" pitchFamily="18" charset="0"/>
              </a:rPr>
              <a:t>interna</a:t>
            </a:r>
            <a:r>
              <a:rPr lang="sk-SK" altLang="sk-SK" sz="2800" dirty="0" smtClean="0">
                <a:latin typeface="Times New Roman" pitchFamily="18" charset="0"/>
              </a:rPr>
              <a:t> </a:t>
            </a:r>
          </a:p>
          <a:p>
            <a:pPr eaLnBrk="1" hangingPunct="1"/>
            <a:r>
              <a:rPr lang="sk-SK" altLang="sk-SK" sz="2800" dirty="0" smtClean="0">
                <a:latin typeface="Times New Roman" pitchFamily="18" charset="0"/>
              </a:rPr>
              <a:t>Povodie a. </a:t>
            </a:r>
            <a:r>
              <a:rPr lang="sk-SK" altLang="sk-SK" sz="2800" dirty="0" err="1" smtClean="0">
                <a:latin typeface="Times New Roman" pitchFamily="18" charset="0"/>
              </a:rPr>
              <a:t>carotis</a:t>
            </a:r>
            <a:r>
              <a:rPr lang="sk-SK" altLang="sk-SK" sz="2800" dirty="0" smtClean="0">
                <a:latin typeface="Times New Roman" pitchFamily="18" charset="0"/>
              </a:rPr>
              <a:t> </a:t>
            </a:r>
            <a:r>
              <a:rPr lang="sk-SK" altLang="sk-SK" sz="2800" dirty="0" err="1" smtClean="0">
                <a:latin typeface="Times New Roman" pitchFamily="18" charset="0"/>
              </a:rPr>
              <a:t>communis</a:t>
            </a:r>
            <a:endParaRPr lang="sk-SK" altLang="sk-SK" sz="2800" dirty="0" smtClean="0"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i484b8328def30" descr="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70050" y="465138"/>
            <a:ext cx="3101975" cy="6065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131" name="Rectangle 5"/>
          <p:cNvSpPr>
            <a:spLocks noChangeArrowheads="1"/>
          </p:cNvSpPr>
          <p:nvPr/>
        </p:nvSpPr>
        <p:spPr bwMode="auto">
          <a:xfrm>
            <a:off x="5284788" y="1758950"/>
            <a:ext cx="3525837" cy="3113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r>
              <a:rPr lang="sk-SK" altLang="sk-SK" dirty="0">
                <a:solidFill>
                  <a:srgbClr val="FF0000"/>
                </a:solidFill>
              </a:rPr>
              <a:t>ACA – </a:t>
            </a:r>
            <a:r>
              <a:rPr lang="sk-SK" altLang="sk-SK" dirty="0" err="1">
                <a:solidFill>
                  <a:srgbClr val="FF0000"/>
                </a:solidFill>
              </a:rPr>
              <a:t>arteria</a:t>
            </a:r>
            <a:r>
              <a:rPr lang="sk-SK" altLang="sk-SK" dirty="0">
                <a:solidFill>
                  <a:srgbClr val="FF0000"/>
                </a:solidFill>
              </a:rPr>
              <a:t> </a:t>
            </a:r>
            <a:r>
              <a:rPr lang="sk-SK" altLang="sk-SK" dirty="0" err="1">
                <a:solidFill>
                  <a:srgbClr val="FF0000"/>
                </a:solidFill>
              </a:rPr>
              <a:t>cerebri</a:t>
            </a:r>
            <a:r>
              <a:rPr lang="sk-SK" altLang="sk-SK" dirty="0">
                <a:solidFill>
                  <a:srgbClr val="FF0000"/>
                </a:solidFill>
              </a:rPr>
              <a:t> </a:t>
            </a:r>
            <a:r>
              <a:rPr lang="sk-SK" altLang="sk-SK" dirty="0" err="1">
                <a:solidFill>
                  <a:srgbClr val="FF0000"/>
                </a:solidFill>
              </a:rPr>
              <a:t>anterior</a:t>
            </a:r>
            <a:r>
              <a:rPr lang="sk-SK" altLang="sk-SK" dirty="0">
                <a:solidFill>
                  <a:srgbClr val="FF0000"/>
                </a:solidFill>
              </a:rPr>
              <a:t>, MCA – </a:t>
            </a:r>
            <a:r>
              <a:rPr lang="sk-SK" altLang="sk-SK" dirty="0" err="1">
                <a:solidFill>
                  <a:srgbClr val="FF0000"/>
                </a:solidFill>
              </a:rPr>
              <a:t>arteria</a:t>
            </a:r>
            <a:r>
              <a:rPr lang="sk-SK" altLang="sk-SK" dirty="0">
                <a:solidFill>
                  <a:srgbClr val="FF0000"/>
                </a:solidFill>
              </a:rPr>
              <a:t> </a:t>
            </a:r>
            <a:r>
              <a:rPr lang="sk-SK" altLang="sk-SK" dirty="0" err="1">
                <a:solidFill>
                  <a:srgbClr val="FF0000"/>
                </a:solidFill>
              </a:rPr>
              <a:t>cerebri</a:t>
            </a:r>
            <a:r>
              <a:rPr lang="sk-SK" altLang="sk-SK" dirty="0">
                <a:solidFill>
                  <a:srgbClr val="FF0000"/>
                </a:solidFill>
              </a:rPr>
              <a:t> </a:t>
            </a:r>
            <a:r>
              <a:rPr lang="sk-SK" altLang="sk-SK" dirty="0" err="1">
                <a:solidFill>
                  <a:srgbClr val="FF0000"/>
                </a:solidFill>
              </a:rPr>
              <a:t>media</a:t>
            </a:r>
            <a:r>
              <a:rPr lang="sk-SK" altLang="sk-SK" dirty="0">
                <a:solidFill>
                  <a:srgbClr val="FF0000"/>
                </a:solidFill>
              </a:rPr>
              <a:t>, PCA –</a:t>
            </a:r>
            <a:r>
              <a:rPr lang="sk-SK" altLang="sk-SK" dirty="0" err="1">
                <a:solidFill>
                  <a:srgbClr val="FF0000"/>
                </a:solidFill>
              </a:rPr>
              <a:t>arteria</a:t>
            </a:r>
            <a:r>
              <a:rPr lang="sk-SK" altLang="sk-SK" dirty="0">
                <a:solidFill>
                  <a:srgbClr val="FF0000"/>
                </a:solidFill>
              </a:rPr>
              <a:t> </a:t>
            </a:r>
            <a:r>
              <a:rPr lang="sk-SK" altLang="sk-SK" dirty="0" err="1">
                <a:solidFill>
                  <a:srgbClr val="FF0000"/>
                </a:solidFill>
              </a:rPr>
              <a:t>cerebri</a:t>
            </a:r>
            <a:r>
              <a:rPr lang="sk-SK" altLang="sk-SK" dirty="0">
                <a:solidFill>
                  <a:srgbClr val="FF0000"/>
                </a:solidFill>
              </a:rPr>
              <a:t> </a:t>
            </a:r>
            <a:r>
              <a:rPr lang="sk-SK" altLang="sk-SK" dirty="0" err="1">
                <a:solidFill>
                  <a:srgbClr val="FF0000"/>
                </a:solidFill>
              </a:rPr>
              <a:t>posterior</a:t>
            </a:r>
            <a:r>
              <a:rPr lang="sk-SK" altLang="sk-SK" dirty="0">
                <a:solidFill>
                  <a:srgbClr val="FF0000"/>
                </a:solidFill>
              </a:rPr>
              <a:t>, </a:t>
            </a:r>
            <a:r>
              <a:rPr lang="sk-SK" altLang="sk-SK" dirty="0" err="1"/>
              <a:t>AChA</a:t>
            </a:r>
            <a:r>
              <a:rPr lang="sk-SK" altLang="sk-SK" dirty="0"/>
              <a:t> – </a:t>
            </a:r>
            <a:r>
              <a:rPr lang="sk-SK" altLang="sk-SK" dirty="0" err="1"/>
              <a:t>arteria</a:t>
            </a:r>
            <a:r>
              <a:rPr lang="sk-SK" altLang="sk-SK" dirty="0"/>
              <a:t> </a:t>
            </a:r>
            <a:r>
              <a:rPr lang="sk-SK" altLang="sk-SK" dirty="0" err="1"/>
              <a:t>chorioidea</a:t>
            </a:r>
            <a:r>
              <a:rPr lang="sk-SK" altLang="sk-SK" dirty="0"/>
              <a:t> </a:t>
            </a:r>
            <a:r>
              <a:rPr lang="sk-SK" altLang="sk-SK" dirty="0" err="1"/>
              <a:t>anterior</a:t>
            </a:r>
            <a:r>
              <a:rPr lang="sk-SK" altLang="sk-SK" dirty="0"/>
              <a:t>, </a:t>
            </a:r>
          </a:p>
          <a:p>
            <a:r>
              <a:rPr lang="sk-SK" altLang="sk-SK" dirty="0"/>
              <a:t>SCA – </a:t>
            </a:r>
            <a:r>
              <a:rPr lang="sk-SK" altLang="sk-SK" dirty="0" err="1"/>
              <a:t>arteria</a:t>
            </a:r>
            <a:r>
              <a:rPr lang="sk-SK" altLang="sk-SK" dirty="0"/>
              <a:t> </a:t>
            </a:r>
            <a:r>
              <a:rPr lang="sk-SK" altLang="sk-SK" dirty="0" err="1"/>
              <a:t>cerebelli</a:t>
            </a:r>
            <a:r>
              <a:rPr lang="sk-SK" altLang="sk-SK" dirty="0"/>
              <a:t> </a:t>
            </a:r>
            <a:r>
              <a:rPr lang="sk-SK" altLang="sk-SK" dirty="0" err="1"/>
              <a:t>superior</a:t>
            </a:r>
            <a:r>
              <a:rPr lang="sk-SK" altLang="sk-SK" dirty="0"/>
              <a:t>, AICA – </a:t>
            </a:r>
            <a:r>
              <a:rPr lang="sk-SK" altLang="sk-SK" dirty="0" err="1"/>
              <a:t>arteria</a:t>
            </a:r>
            <a:r>
              <a:rPr lang="sk-SK" altLang="sk-SK" dirty="0"/>
              <a:t> </a:t>
            </a:r>
            <a:r>
              <a:rPr lang="sk-SK" altLang="sk-SK" dirty="0" err="1"/>
              <a:t>cerebelli</a:t>
            </a:r>
            <a:r>
              <a:rPr lang="sk-SK" altLang="sk-SK" dirty="0"/>
              <a:t> </a:t>
            </a:r>
            <a:r>
              <a:rPr lang="sk-SK" altLang="sk-SK" dirty="0" err="1"/>
              <a:t>anterior</a:t>
            </a:r>
            <a:r>
              <a:rPr lang="sk-SK" altLang="sk-SK" dirty="0"/>
              <a:t> </a:t>
            </a:r>
            <a:r>
              <a:rPr lang="sk-SK" altLang="sk-SK" dirty="0" err="1"/>
              <a:t>inferior</a:t>
            </a:r>
            <a:r>
              <a:rPr lang="sk-SK" altLang="sk-SK" dirty="0"/>
              <a:t>, </a:t>
            </a:r>
          </a:p>
          <a:p>
            <a:r>
              <a:rPr lang="sk-SK" altLang="sk-SK" dirty="0"/>
              <a:t>PICA – </a:t>
            </a:r>
            <a:r>
              <a:rPr lang="sk-SK" altLang="sk-SK" dirty="0" err="1"/>
              <a:t>arteria</a:t>
            </a:r>
            <a:r>
              <a:rPr lang="sk-SK" altLang="sk-SK" dirty="0"/>
              <a:t> </a:t>
            </a:r>
            <a:r>
              <a:rPr lang="sk-SK" altLang="sk-SK" dirty="0" err="1"/>
              <a:t>cerebelli</a:t>
            </a:r>
            <a:r>
              <a:rPr lang="sk-SK" altLang="sk-SK" dirty="0"/>
              <a:t> </a:t>
            </a:r>
            <a:r>
              <a:rPr lang="sk-SK" altLang="sk-SK" dirty="0" err="1"/>
              <a:t>inferior</a:t>
            </a:r>
            <a:r>
              <a:rPr lang="sk-SK" altLang="sk-SK" dirty="0"/>
              <a:t> </a:t>
            </a:r>
            <a:r>
              <a:rPr lang="sk-SK" altLang="sk-SK" dirty="0" err="1"/>
              <a:t>posterior</a:t>
            </a:r>
            <a:r>
              <a:rPr lang="sk-SK" altLang="sk-SK" dirty="0"/>
              <a:t>, </a:t>
            </a:r>
          </a:p>
          <a:p>
            <a:r>
              <a:rPr lang="sk-SK" altLang="sk-SK" dirty="0"/>
              <a:t>LSA – </a:t>
            </a:r>
            <a:r>
              <a:rPr lang="sk-SK" altLang="sk-SK" dirty="0" err="1"/>
              <a:t>lentikulostriatálne</a:t>
            </a:r>
            <a:r>
              <a:rPr lang="sk-SK" altLang="sk-SK" dirty="0"/>
              <a:t> artérie.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sk-SK" altLang="sk-SK" b="1" dirty="0" smtClean="0">
                <a:solidFill>
                  <a:schemeClr val="bg2"/>
                </a:solidFill>
                <a:latin typeface="Times New Roman" pitchFamily="18" charset="0"/>
              </a:rPr>
              <a:t>Klinická </a:t>
            </a:r>
            <a:r>
              <a:rPr lang="sk-SK" altLang="sk-SK" b="1" dirty="0" err="1" smtClean="0">
                <a:solidFill>
                  <a:schemeClr val="bg2"/>
                </a:solidFill>
                <a:latin typeface="Times New Roman" pitchFamily="18" charset="0"/>
              </a:rPr>
              <a:t>symptomatológia</a:t>
            </a:r>
            <a:endParaRPr lang="sk-SK" altLang="sk-SK" b="1" dirty="0" smtClean="0">
              <a:solidFill>
                <a:schemeClr val="bg2"/>
              </a:solidFill>
              <a:latin typeface="Times New Roman" pitchFamily="18" charset="0"/>
            </a:endParaRPr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sk-SK" altLang="sk-SK" dirty="0" smtClean="0">
                <a:latin typeface="Times New Roman" pitchFamily="18" charset="0"/>
              </a:rPr>
              <a:t>Koncové cievy – ACA, MCA, PCA – závažnejšie postihnutie</a:t>
            </a:r>
          </a:p>
          <a:p>
            <a:pPr eaLnBrk="1" hangingPunct="1"/>
            <a:r>
              <a:rPr lang="sk-SK" altLang="sk-SK" dirty="0" smtClean="0">
                <a:latin typeface="Times New Roman" pitchFamily="18" charset="0"/>
              </a:rPr>
              <a:t>A. </a:t>
            </a:r>
            <a:r>
              <a:rPr lang="sk-SK" altLang="sk-SK" dirty="0" err="1" smtClean="0">
                <a:latin typeface="Times New Roman" pitchFamily="18" charset="0"/>
              </a:rPr>
              <a:t>carotis</a:t>
            </a:r>
            <a:r>
              <a:rPr lang="sk-SK" altLang="sk-SK" dirty="0" smtClean="0">
                <a:latin typeface="Times New Roman" pitchFamily="18" charset="0"/>
              </a:rPr>
              <a:t> </a:t>
            </a:r>
            <a:r>
              <a:rPr lang="sk-SK" altLang="sk-SK" dirty="0" err="1" smtClean="0">
                <a:latin typeface="Times New Roman" pitchFamily="18" charset="0"/>
              </a:rPr>
              <a:t>interna</a:t>
            </a:r>
            <a:r>
              <a:rPr lang="sk-SK" altLang="sk-SK" dirty="0" smtClean="0">
                <a:latin typeface="Times New Roman" pitchFamily="18" charset="0"/>
              </a:rPr>
              <a:t> – závisí od </a:t>
            </a:r>
            <a:r>
              <a:rPr lang="sk-SK" altLang="sk-SK" dirty="0" err="1" smtClean="0">
                <a:latin typeface="Times New Roman" pitchFamily="18" charset="0"/>
              </a:rPr>
              <a:t>kolaterálneho</a:t>
            </a:r>
            <a:r>
              <a:rPr lang="sk-SK" altLang="sk-SK" dirty="0" smtClean="0">
                <a:latin typeface="Times New Roman" pitchFamily="18" charset="0"/>
              </a:rPr>
              <a:t> obehu</a:t>
            </a:r>
          </a:p>
          <a:p>
            <a:pPr eaLnBrk="1" hangingPunct="1"/>
            <a:r>
              <a:rPr lang="sk-SK" altLang="sk-SK" dirty="0" smtClean="0">
                <a:latin typeface="Times New Roman" pitchFamily="18" charset="0"/>
              </a:rPr>
              <a:t>A. bazilaris – najviac ohrozený na živote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457200"/>
            <a:ext cx="8229600" cy="991772"/>
          </a:xfrm>
        </p:spPr>
        <p:txBody>
          <a:bodyPr/>
          <a:lstStyle/>
          <a:p>
            <a:pPr algn="ctr" eaLnBrk="1" hangingPunct="1"/>
            <a:r>
              <a:rPr lang="sk-SK" altLang="sk-SK" dirty="0" smtClean="0">
                <a:solidFill>
                  <a:schemeClr val="bg2"/>
                </a:solidFill>
                <a:latin typeface="Times New Roman" pitchFamily="18" charset="0"/>
              </a:rPr>
              <a:t>CMP</a:t>
            </a:r>
          </a:p>
        </p:txBody>
      </p:sp>
      <p:pic>
        <p:nvPicPr>
          <p:cNvPr id="7171" name="Picture 6" descr="230px-Subarachnoid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21088" y="2249488"/>
            <a:ext cx="2435225" cy="280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2" name="Picture 8" descr="C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16663" y="2249488"/>
            <a:ext cx="2333625" cy="280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3" name="Rectangle 9"/>
          <p:cNvSpPr>
            <a:spLocks noChangeArrowheads="1"/>
          </p:cNvSpPr>
          <p:nvPr/>
        </p:nvSpPr>
        <p:spPr bwMode="auto">
          <a:xfrm>
            <a:off x="3714750" y="5197475"/>
            <a:ext cx="224790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sk-SK" altLang="sk-SK" b="1"/>
              <a:t>Subarachnoidálne </a:t>
            </a:r>
          </a:p>
          <a:p>
            <a:r>
              <a:rPr lang="sk-SK" altLang="sk-SK" b="1"/>
              <a:t>krvácanie</a:t>
            </a:r>
          </a:p>
        </p:txBody>
      </p:sp>
      <p:sp>
        <p:nvSpPr>
          <p:cNvPr id="7174" name="Rectangle 10"/>
          <p:cNvSpPr>
            <a:spLocks noChangeArrowheads="1"/>
          </p:cNvSpPr>
          <p:nvPr/>
        </p:nvSpPr>
        <p:spPr bwMode="auto">
          <a:xfrm>
            <a:off x="6524625" y="5181600"/>
            <a:ext cx="1916113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sk-SK" altLang="sk-SK" b="1"/>
              <a:t>Intracerebrálne </a:t>
            </a:r>
          </a:p>
          <a:p>
            <a:r>
              <a:rPr lang="sk-SK" altLang="sk-SK" b="1"/>
              <a:t>krvácanie</a:t>
            </a:r>
          </a:p>
        </p:txBody>
      </p:sp>
      <p:pic>
        <p:nvPicPr>
          <p:cNvPr id="7175" name="Picture 4" descr="P119579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2625" y="2249488"/>
            <a:ext cx="2592388" cy="280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6" name="Rectangle 9"/>
          <p:cNvSpPr>
            <a:spLocks noChangeArrowheads="1"/>
          </p:cNvSpPr>
          <p:nvPr/>
        </p:nvSpPr>
        <p:spPr bwMode="auto">
          <a:xfrm>
            <a:off x="854075" y="5197475"/>
            <a:ext cx="220980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sk-SK" altLang="sk-SK" b="1"/>
              <a:t>Mozgový infarkt</a:t>
            </a:r>
          </a:p>
          <a:p>
            <a:r>
              <a:rPr lang="sk-SK" altLang="sk-SK" b="1"/>
              <a:t>- ischemická CMP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57200"/>
            <a:ext cx="8229600" cy="668215"/>
          </a:xfrm>
        </p:spPr>
        <p:txBody>
          <a:bodyPr/>
          <a:lstStyle/>
          <a:p>
            <a:pPr algn="ctr" eaLnBrk="1" hangingPunct="1"/>
            <a:r>
              <a:rPr lang="sk-SK" altLang="sk-SK" sz="2000" b="1" dirty="0" smtClean="0">
                <a:latin typeface="Times New Roman" pitchFamily="18" charset="0"/>
              </a:rPr>
              <a:t>Povodie </a:t>
            </a:r>
            <a:r>
              <a:rPr lang="sk-SK" altLang="sk-SK" sz="2000" b="1" dirty="0" smtClean="0">
                <a:solidFill>
                  <a:schemeClr val="bg2"/>
                </a:solidFill>
                <a:latin typeface="Times New Roman" pitchFamily="18" charset="0"/>
              </a:rPr>
              <a:t>a. cerebri media</a:t>
            </a:r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1" y="1981200"/>
            <a:ext cx="4396154" cy="3886200"/>
          </a:xfrm>
        </p:spPr>
        <p:txBody>
          <a:bodyPr/>
          <a:lstStyle/>
          <a:p>
            <a:pPr eaLnBrk="1" hangingPunct="1"/>
            <a:r>
              <a:rPr lang="sk-SK" altLang="sk-SK" sz="2800" dirty="0" smtClean="0">
                <a:latin typeface="Times New Roman" pitchFamily="18" charset="0"/>
              </a:rPr>
              <a:t>Najčastejšie embolická etiológia</a:t>
            </a:r>
          </a:p>
          <a:p>
            <a:pPr eaLnBrk="1" hangingPunct="1"/>
            <a:r>
              <a:rPr lang="sk-SK" altLang="sk-SK" sz="2800" dirty="0" err="1" smtClean="0">
                <a:latin typeface="Times New Roman" pitchFamily="18" charset="0"/>
              </a:rPr>
              <a:t>Fatické</a:t>
            </a:r>
            <a:r>
              <a:rPr lang="sk-SK" altLang="sk-SK" sz="2800" dirty="0" smtClean="0">
                <a:latin typeface="Times New Roman" pitchFamily="18" charset="0"/>
              </a:rPr>
              <a:t> poruchy, hemiparéza (výraznejšia na HK) + centrálna lézia n. VII.</a:t>
            </a:r>
          </a:p>
          <a:p>
            <a:pPr eaLnBrk="1" hangingPunct="1"/>
            <a:r>
              <a:rPr lang="sk-SK" altLang="sk-SK" sz="2800" dirty="0" err="1" smtClean="0">
                <a:latin typeface="Times New Roman" pitchFamily="18" charset="0"/>
              </a:rPr>
              <a:t>Wernicke</a:t>
            </a:r>
            <a:r>
              <a:rPr lang="sk-SK" altLang="sk-SK" sz="2800" dirty="0" smtClean="0">
                <a:latin typeface="Times New Roman" pitchFamily="18" charset="0"/>
              </a:rPr>
              <a:t> – </a:t>
            </a:r>
            <a:r>
              <a:rPr lang="sk-SK" altLang="sk-SK" sz="2800" dirty="0" err="1" smtClean="0">
                <a:latin typeface="Times New Roman" pitchFamily="18" charset="0"/>
              </a:rPr>
              <a:t>Mannovo</a:t>
            </a:r>
            <a:r>
              <a:rPr lang="sk-SK" altLang="sk-SK" sz="2800" dirty="0" smtClean="0">
                <a:latin typeface="Times New Roman" pitchFamily="18" charset="0"/>
              </a:rPr>
              <a:t> držanie</a:t>
            </a:r>
          </a:p>
          <a:p>
            <a:pPr eaLnBrk="1" hangingPunct="1"/>
            <a:endParaRPr lang="sk-SK" altLang="sk-SK" dirty="0" smtClean="0"/>
          </a:p>
        </p:txBody>
      </p:sp>
      <p:pic>
        <p:nvPicPr>
          <p:cNvPr id="50180" name="Picture 4" descr="P119579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14830" y="791307"/>
            <a:ext cx="2436813" cy="248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Obrázo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7625" y="3402623"/>
            <a:ext cx="1422105" cy="3292353"/>
          </a:xfrm>
          <a:prstGeom prst="rect">
            <a:avLst/>
          </a:prstGeom>
        </p:spPr>
      </p:pic>
      <p:pic>
        <p:nvPicPr>
          <p:cNvPr id="4" name="Obrázok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24000" y="3924300"/>
            <a:ext cx="1974781" cy="19431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sk-SK" altLang="sk-SK" b="1" dirty="0" smtClean="0">
                <a:latin typeface="Times New Roman" pitchFamily="18" charset="0"/>
              </a:rPr>
              <a:t>Povodie </a:t>
            </a:r>
            <a:r>
              <a:rPr lang="sk-SK" altLang="sk-SK" b="1" dirty="0" smtClean="0">
                <a:solidFill>
                  <a:schemeClr val="bg2"/>
                </a:solidFill>
                <a:latin typeface="Times New Roman" pitchFamily="18" charset="0"/>
              </a:rPr>
              <a:t>a. cerebri anterior</a:t>
            </a:r>
          </a:p>
        </p:txBody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4501662"/>
            <a:ext cx="6787662" cy="1934306"/>
          </a:xfrm>
        </p:spPr>
        <p:txBody>
          <a:bodyPr/>
          <a:lstStyle/>
          <a:p>
            <a:pPr eaLnBrk="1" hangingPunct="1"/>
            <a:r>
              <a:rPr lang="sk-SK" altLang="sk-SK" dirty="0" smtClean="0">
                <a:latin typeface="Times New Roman" pitchFamily="18" charset="0"/>
              </a:rPr>
              <a:t>Centrálna obrna prevažne DK</a:t>
            </a:r>
          </a:p>
          <a:p>
            <a:pPr eaLnBrk="1" hangingPunct="1"/>
            <a:r>
              <a:rPr lang="sk-SK" altLang="sk-SK" dirty="0" smtClean="0">
                <a:latin typeface="Times New Roman" pitchFamily="18" charset="0"/>
              </a:rPr>
              <a:t>Poruchy správania – </a:t>
            </a:r>
            <a:r>
              <a:rPr lang="sk-SK" altLang="sk-SK" dirty="0" err="1" smtClean="0">
                <a:latin typeface="Times New Roman" pitchFamily="18" charset="0"/>
              </a:rPr>
              <a:t>prefrontálny</a:t>
            </a:r>
            <a:r>
              <a:rPr lang="sk-SK" altLang="sk-SK" dirty="0" smtClean="0">
                <a:latin typeface="Times New Roman" pitchFamily="18" charset="0"/>
              </a:rPr>
              <a:t> </a:t>
            </a:r>
          </a:p>
          <a:p>
            <a:pPr marL="0" indent="0" eaLnBrk="1" hangingPunct="1">
              <a:buNone/>
            </a:pPr>
            <a:r>
              <a:rPr lang="sk-SK" altLang="sk-SK" dirty="0">
                <a:latin typeface="Times New Roman" pitchFamily="18" charset="0"/>
              </a:rPr>
              <a:t> </a:t>
            </a:r>
            <a:r>
              <a:rPr lang="sk-SK" altLang="sk-SK" dirty="0" smtClean="0">
                <a:latin typeface="Times New Roman" pitchFamily="18" charset="0"/>
              </a:rPr>
              <a:t>   </a:t>
            </a:r>
            <a:r>
              <a:rPr lang="sk-SK" altLang="sk-SK" dirty="0" err="1" smtClean="0">
                <a:latin typeface="Times New Roman" pitchFamily="18" charset="0"/>
              </a:rPr>
              <a:t>sy</a:t>
            </a:r>
            <a:endParaRPr lang="sk-SK" altLang="sk-SK" dirty="0" smtClean="0">
              <a:latin typeface="Times New Roman" pitchFamily="18" charset="0"/>
            </a:endParaRPr>
          </a:p>
        </p:txBody>
      </p:sp>
      <p:pic>
        <p:nvPicPr>
          <p:cNvPr id="51204" name="Picture 4" descr="aca+infarc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2697" y="1828800"/>
            <a:ext cx="3320189" cy="1994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Obrázo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44862" y="2364398"/>
            <a:ext cx="1323975" cy="32194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sk-SK" altLang="sk-SK" b="1" dirty="0" smtClean="0">
                <a:latin typeface="Times New Roman" pitchFamily="18" charset="0"/>
              </a:rPr>
              <a:t>Povodie </a:t>
            </a:r>
            <a:r>
              <a:rPr lang="sk-SK" altLang="sk-SK" b="1" dirty="0" smtClean="0">
                <a:solidFill>
                  <a:schemeClr val="bg2"/>
                </a:solidFill>
                <a:latin typeface="Times New Roman" pitchFamily="18" charset="0"/>
              </a:rPr>
              <a:t>a. cerebri post</a:t>
            </a:r>
            <a:r>
              <a:rPr lang="en-US" altLang="sk-SK" b="1" dirty="0" err="1" smtClean="0">
                <a:solidFill>
                  <a:schemeClr val="bg2"/>
                </a:solidFill>
                <a:latin typeface="Times New Roman" pitchFamily="18" charset="0"/>
              </a:rPr>
              <a:t>er</a:t>
            </a:r>
            <a:r>
              <a:rPr lang="sk-SK" altLang="sk-SK" b="1" dirty="0" err="1" smtClean="0">
                <a:solidFill>
                  <a:schemeClr val="bg2"/>
                </a:solidFill>
                <a:latin typeface="Times New Roman" pitchFamily="18" charset="0"/>
              </a:rPr>
              <a:t>ior</a:t>
            </a:r>
            <a:endParaRPr lang="sk-SK" altLang="sk-SK" b="1" dirty="0" smtClean="0">
              <a:solidFill>
                <a:schemeClr val="bg2"/>
              </a:solidFill>
              <a:latin typeface="Times New Roman" pitchFamily="18" charset="0"/>
            </a:endParaRPr>
          </a:p>
        </p:txBody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sk-SK" altLang="sk-SK" b="1" dirty="0" smtClean="0">
              <a:latin typeface="Times New Roman" pitchFamily="18" charset="0"/>
            </a:endParaRPr>
          </a:p>
          <a:p>
            <a:pPr eaLnBrk="1" hangingPunct="1"/>
            <a:r>
              <a:rPr lang="sk-SK" altLang="sk-SK" dirty="0" smtClean="0">
                <a:latin typeface="Times New Roman" pitchFamily="18" charset="0"/>
              </a:rPr>
              <a:t>Poruchy zraku – homonymná </a:t>
            </a:r>
            <a:r>
              <a:rPr lang="sk-SK" altLang="sk-SK" dirty="0" err="1" smtClean="0">
                <a:latin typeface="Times New Roman" pitchFamily="18" charset="0"/>
              </a:rPr>
              <a:t>hemianopsia</a:t>
            </a:r>
            <a:endParaRPr lang="sk-SK" altLang="sk-SK" dirty="0" smtClean="0">
              <a:latin typeface="Times New Roman" pitchFamily="18" charset="0"/>
            </a:endParaRPr>
          </a:p>
        </p:txBody>
      </p:sp>
      <p:pic>
        <p:nvPicPr>
          <p:cNvPr id="52228" name="Picture 4" descr="Unenhanced head computed tomography (CT) scan dem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5013" y="3459896"/>
            <a:ext cx="2333625" cy="271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Obrázo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2973" y="3847367"/>
            <a:ext cx="4869492" cy="193968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sk-SK" altLang="sk-SK" b="1" dirty="0" smtClean="0">
                <a:latin typeface="Times New Roman" pitchFamily="18" charset="0"/>
              </a:rPr>
              <a:t>Povodie </a:t>
            </a:r>
            <a:r>
              <a:rPr lang="sk-SK" altLang="sk-SK" dirty="0" smtClean="0">
                <a:solidFill>
                  <a:schemeClr val="bg2"/>
                </a:solidFill>
                <a:latin typeface="Times New Roman" pitchFamily="18" charset="0"/>
              </a:rPr>
              <a:t>a. bazilaris </a:t>
            </a:r>
            <a:r>
              <a:rPr lang="sk-SK" altLang="sk-SK" b="1" dirty="0" smtClean="0">
                <a:latin typeface="Times New Roman" pitchFamily="18" charset="0"/>
              </a:rPr>
              <a:t>(</a:t>
            </a:r>
            <a:r>
              <a:rPr lang="sk-SK" altLang="sk-SK" b="1" dirty="0" err="1" smtClean="0">
                <a:latin typeface="Times New Roman" pitchFamily="18" charset="0"/>
              </a:rPr>
              <a:t>vertebrobazilárne</a:t>
            </a:r>
            <a:r>
              <a:rPr lang="sk-SK" altLang="sk-SK" b="1" dirty="0" smtClean="0">
                <a:latin typeface="Times New Roman" pitchFamily="18" charset="0"/>
              </a:rPr>
              <a:t> povodie)</a:t>
            </a:r>
          </a:p>
        </p:txBody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sk-SK" altLang="sk-SK" b="1" dirty="0" smtClean="0">
              <a:latin typeface="Times New Roman" pitchFamily="18" charset="0"/>
            </a:endParaRPr>
          </a:p>
          <a:p>
            <a:pPr eaLnBrk="1" hangingPunct="1"/>
            <a:r>
              <a:rPr lang="sk-SK" altLang="sk-SK" dirty="0" smtClean="0">
                <a:latin typeface="Times New Roman" pitchFamily="18" charset="0"/>
              </a:rPr>
              <a:t>Závraty, </a:t>
            </a:r>
            <a:r>
              <a:rPr lang="sk-SK" altLang="sk-SK" dirty="0" err="1" smtClean="0">
                <a:latin typeface="Times New Roman" pitchFamily="18" charset="0"/>
              </a:rPr>
              <a:t>diplopia</a:t>
            </a:r>
            <a:r>
              <a:rPr lang="sk-SK" altLang="sk-SK" dirty="0" smtClean="0">
                <a:latin typeface="Times New Roman" pitchFamily="18" charset="0"/>
              </a:rPr>
              <a:t>, </a:t>
            </a:r>
            <a:r>
              <a:rPr lang="sk-SK" altLang="sk-SK" dirty="0" err="1" smtClean="0">
                <a:latin typeface="Times New Roman" pitchFamily="18" charset="0"/>
              </a:rPr>
              <a:t>nystagmus</a:t>
            </a:r>
            <a:r>
              <a:rPr lang="sk-SK" altLang="sk-SK" dirty="0" smtClean="0">
                <a:latin typeface="Times New Roman" pitchFamily="18" charset="0"/>
              </a:rPr>
              <a:t>,  hemiparéza alebo </a:t>
            </a:r>
            <a:r>
              <a:rPr lang="sk-SK" altLang="sk-SK" dirty="0" err="1" smtClean="0">
                <a:latin typeface="Times New Roman" pitchFamily="18" charset="0"/>
              </a:rPr>
              <a:t>kvadruparéza</a:t>
            </a:r>
            <a:r>
              <a:rPr lang="sk-SK" altLang="sk-SK" dirty="0" smtClean="0">
                <a:latin typeface="Times New Roman" pitchFamily="18" charset="0"/>
              </a:rPr>
              <a:t>, alternujúce obrny, lézia hlavových nervov, poruchy reči, hltania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sk-SK" altLang="sk-SK" sz="4000" b="1" dirty="0" smtClean="0">
                <a:solidFill>
                  <a:schemeClr val="bg2"/>
                </a:solidFill>
                <a:latin typeface="Times New Roman" pitchFamily="18" charset="0"/>
              </a:rPr>
              <a:t>Rozdelenie CMP podľa veľkosti ischemického ložiska</a:t>
            </a:r>
          </a:p>
        </p:txBody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sk-SK" altLang="sk-SK" b="1" smtClean="0">
              <a:latin typeface="Times New Roman" pitchFamily="18" charset="0"/>
            </a:endParaRPr>
          </a:p>
          <a:p>
            <a:pPr eaLnBrk="1" hangingPunct="1"/>
            <a:r>
              <a:rPr lang="sk-SK" altLang="sk-SK" b="1" smtClean="0">
                <a:latin typeface="Times New Roman" pitchFamily="18" charset="0"/>
              </a:rPr>
              <a:t>Mozgový infarkt</a:t>
            </a:r>
          </a:p>
          <a:p>
            <a:pPr eaLnBrk="1" hangingPunct="1"/>
            <a:r>
              <a:rPr lang="sk-SK" altLang="sk-SK" b="1" smtClean="0">
                <a:latin typeface="Times New Roman" pitchFamily="18" charset="0"/>
              </a:rPr>
              <a:t>Lakunárny iktus – priemer do niekoľko mm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sk-SK" altLang="sk-SK" b="1" dirty="0" smtClean="0">
                <a:solidFill>
                  <a:schemeClr val="bg2"/>
                </a:solidFill>
                <a:latin typeface="Times New Roman" pitchFamily="18" charset="0"/>
              </a:rPr>
              <a:t>Diagnostika CMP</a:t>
            </a:r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sk-SK" altLang="sk-SK" b="1" smtClean="0">
                <a:solidFill>
                  <a:srgbClr val="0000FF"/>
                </a:solidFill>
                <a:latin typeface="Times New Roman" pitchFamily="18" charset="0"/>
              </a:rPr>
              <a:t>Klinický obraz</a:t>
            </a:r>
          </a:p>
          <a:p>
            <a:pPr eaLnBrk="1" hangingPunct="1">
              <a:lnSpc>
                <a:spcPct val="90000"/>
              </a:lnSpc>
            </a:pPr>
            <a:r>
              <a:rPr lang="sk-SK" altLang="sk-SK" b="1" smtClean="0">
                <a:solidFill>
                  <a:srgbClr val="0000FF"/>
                </a:solidFill>
                <a:latin typeface="Times New Roman" pitchFamily="18" charset="0"/>
              </a:rPr>
              <a:t>CT mozgu</a:t>
            </a:r>
          </a:p>
          <a:p>
            <a:pPr eaLnBrk="1" hangingPunct="1">
              <a:lnSpc>
                <a:spcPct val="90000"/>
              </a:lnSpc>
            </a:pPr>
            <a:r>
              <a:rPr lang="sk-SK" altLang="sk-SK" b="1" smtClean="0">
                <a:solidFill>
                  <a:srgbClr val="0000FF"/>
                </a:solidFill>
                <a:latin typeface="Times New Roman" pitchFamily="18" charset="0"/>
              </a:rPr>
              <a:t>Laboratórne vyšetrenie</a:t>
            </a:r>
            <a:r>
              <a:rPr lang="sk-SK" altLang="sk-SK" b="1" smtClean="0">
                <a:latin typeface="Times New Roman" pitchFamily="18" charset="0"/>
              </a:rPr>
              <a:t> – KO, FW, APK, RČ, fibrinogén, Na, K, glykémia, urea, kreatinín, cholesterol, triglyceridy, </a:t>
            </a:r>
            <a:r>
              <a:rPr lang="sk-SK" altLang="sk-SK" b="1" smtClean="0">
                <a:solidFill>
                  <a:schemeClr val="hlink"/>
                </a:solidFill>
                <a:latin typeface="Times New Roman" pitchFamily="18" charset="0"/>
              </a:rPr>
              <a:t>CRP, </a:t>
            </a:r>
            <a:r>
              <a:rPr lang="sk-SK" altLang="sk-SK" b="1" smtClean="0">
                <a:solidFill>
                  <a:srgbClr val="009999"/>
                </a:solidFill>
                <a:latin typeface="Times New Roman" pitchFamily="18" charset="0"/>
              </a:rPr>
              <a:t>TPIT</a:t>
            </a:r>
          </a:p>
          <a:p>
            <a:pPr eaLnBrk="1" hangingPunct="1">
              <a:lnSpc>
                <a:spcPct val="90000"/>
              </a:lnSpc>
            </a:pPr>
            <a:r>
              <a:rPr lang="sk-SK" altLang="sk-SK" b="1" smtClean="0">
                <a:solidFill>
                  <a:srgbClr val="0000FF"/>
                </a:solidFill>
                <a:latin typeface="Times New Roman" pitchFamily="18" charset="0"/>
              </a:rPr>
              <a:t>Duplex karotíd</a:t>
            </a:r>
          </a:p>
          <a:p>
            <a:pPr eaLnBrk="1" hangingPunct="1">
              <a:lnSpc>
                <a:spcPct val="90000"/>
              </a:lnSpc>
            </a:pPr>
            <a:r>
              <a:rPr lang="sk-SK" altLang="sk-SK" b="1" smtClean="0">
                <a:solidFill>
                  <a:srgbClr val="0000FF"/>
                </a:solidFill>
                <a:latin typeface="Times New Roman" pitchFamily="18" charset="0"/>
              </a:rPr>
              <a:t>ECHO srdca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13183" y="0"/>
            <a:ext cx="8229600" cy="732962"/>
          </a:xfrm>
        </p:spPr>
        <p:txBody>
          <a:bodyPr/>
          <a:lstStyle/>
          <a:p>
            <a:pPr algn="ctr"/>
            <a:r>
              <a:rPr lang="sk-SK" sz="2000" dirty="0" smtClean="0"/>
              <a:t>Pacient s CMP - </a:t>
            </a:r>
            <a:r>
              <a:rPr lang="sk-SK" sz="2000" dirty="0" smtClean="0">
                <a:solidFill>
                  <a:srgbClr val="FF0000"/>
                </a:solidFill>
              </a:rPr>
              <a:t>CT mozgu – základ pre rozhodnutie o liečbe </a:t>
            </a:r>
            <a:endParaRPr lang="sk-SK" sz="2000" dirty="0">
              <a:solidFill>
                <a:srgbClr val="FF0000"/>
              </a:solidFill>
            </a:endParaRPr>
          </a:p>
        </p:txBody>
      </p:sp>
      <p:pic>
        <p:nvPicPr>
          <p:cNvPr id="4" name="Picture 5" descr="cmp 1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740631" y="1665486"/>
            <a:ext cx="2143093" cy="2001443"/>
          </a:xfrm>
          <a:noFill/>
        </p:spPr>
      </p:pic>
      <p:pic>
        <p:nvPicPr>
          <p:cNvPr id="5" name="Picture 5" descr="cmp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17677" y="1629622"/>
            <a:ext cx="1937443" cy="20641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8242" name="Picture 2" descr="Výsledok vyhľadávania obrázkov pre dopyt brain C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55986" y="1647729"/>
            <a:ext cx="1797759" cy="2037030"/>
          </a:xfrm>
          <a:prstGeom prst="rect">
            <a:avLst/>
          </a:prstGeom>
          <a:noFill/>
        </p:spPr>
      </p:pic>
      <p:pic>
        <p:nvPicPr>
          <p:cNvPr id="138244" name="Picture 4" descr="Výsledok vyhľadávania obrázkov pre dopyt brain CT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65437" y="4581055"/>
            <a:ext cx="2987958" cy="1785984"/>
          </a:xfrm>
          <a:prstGeom prst="rect">
            <a:avLst/>
          </a:prstGeom>
          <a:noFill/>
        </p:spPr>
      </p:pic>
      <p:sp>
        <p:nvSpPr>
          <p:cNvPr id="8" name="Obdĺžnik 7"/>
          <p:cNvSpPr/>
          <p:nvPr/>
        </p:nvSpPr>
        <p:spPr>
          <a:xfrm>
            <a:off x="2495678" y="3823756"/>
            <a:ext cx="608083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sz="1400" dirty="0" smtClean="0"/>
              <a:t>a/ negatívne CT, </a:t>
            </a:r>
            <a:r>
              <a:rPr lang="sk-SK" sz="1400" dirty="0" err="1" smtClean="0"/>
              <a:t>b-c</a:t>
            </a:r>
            <a:r>
              <a:rPr lang="sk-SK" sz="1400" dirty="0" smtClean="0"/>
              <a:t>/ včasné známky ischémie –  </a:t>
            </a:r>
            <a:r>
              <a:rPr lang="sk-SK" sz="1400" dirty="0" err="1" smtClean="0"/>
              <a:t>a-c</a:t>
            </a:r>
            <a:r>
              <a:rPr lang="sk-SK" sz="1400" dirty="0" smtClean="0"/>
              <a:t>/ Môžeme podať IVT, </a:t>
            </a:r>
          </a:p>
          <a:p>
            <a:r>
              <a:rPr lang="sk-SK" sz="1400" dirty="0" smtClean="0"/>
              <a:t>c/ + indikovaná </a:t>
            </a:r>
            <a:r>
              <a:rPr lang="sk-SK" sz="1400" dirty="0" err="1" smtClean="0"/>
              <a:t>trombektómia</a:t>
            </a:r>
            <a:endParaRPr lang="sk-SK" sz="1400" dirty="0"/>
          </a:p>
        </p:txBody>
      </p:sp>
      <p:sp>
        <p:nvSpPr>
          <p:cNvPr id="9" name="Obdĺžnik 8"/>
          <p:cNvSpPr/>
          <p:nvPr/>
        </p:nvSpPr>
        <p:spPr>
          <a:xfrm>
            <a:off x="2157538" y="3300317"/>
            <a:ext cx="3129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dirty="0" smtClean="0"/>
              <a:t>a</a:t>
            </a:r>
            <a:endParaRPr lang="sk-SK" dirty="0"/>
          </a:p>
        </p:txBody>
      </p:sp>
      <p:sp>
        <p:nvSpPr>
          <p:cNvPr id="10" name="Obdĺžnik 9"/>
          <p:cNvSpPr/>
          <p:nvPr/>
        </p:nvSpPr>
        <p:spPr>
          <a:xfrm>
            <a:off x="4266257" y="3272326"/>
            <a:ext cx="3129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dirty="0" smtClean="0"/>
              <a:t>b</a:t>
            </a:r>
            <a:endParaRPr lang="sk-SK" dirty="0"/>
          </a:p>
        </p:txBody>
      </p:sp>
      <p:sp>
        <p:nvSpPr>
          <p:cNvPr id="11" name="Obdĺžnik 10"/>
          <p:cNvSpPr/>
          <p:nvPr/>
        </p:nvSpPr>
        <p:spPr>
          <a:xfrm>
            <a:off x="6474693" y="3318979"/>
            <a:ext cx="300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dirty="0" smtClean="0"/>
              <a:t>c</a:t>
            </a:r>
            <a:endParaRPr lang="sk-SK" dirty="0"/>
          </a:p>
        </p:txBody>
      </p:sp>
      <p:pic>
        <p:nvPicPr>
          <p:cNvPr id="13" name="Picture 6" descr="230px-SubarachnoidP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90124" y="4125487"/>
            <a:ext cx="1602464" cy="1846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Obdĺžnik 14"/>
          <p:cNvSpPr/>
          <p:nvPr/>
        </p:nvSpPr>
        <p:spPr>
          <a:xfrm>
            <a:off x="154130" y="6132389"/>
            <a:ext cx="244329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sz="1400" dirty="0" err="1" smtClean="0"/>
              <a:t>Subarachnoidálne</a:t>
            </a:r>
            <a:r>
              <a:rPr lang="sk-SK" sz="1400" dirty="0" smtClean="0"/>
              <a:t> krvácanie</a:t>
            </a:r>
          </a:p>
          <a:p>
            <a:r>
              <a:rPr lang="sk-SK" sz="1400" dirty="0" smtClean="0">
                <a:solidFill>
                  <a:srgbClr val="FF0000"/>
                </a:solidFill>
              </a:rPr>
              <a:t>CT AG !!! </a:t>
            </a:r>
            <a:endParaRPr lang="sk-SK" sz="1400" dirty="0">
              <a:solidFill>
                <a:srgbClr val="FF0000"/>
              </a:solidFill>
            </a:endParaRPr>
          </a:p>
        </p:txBody>
      </p:sp>
      <p:pic>
        <p:nvPicPr>
          <p:cNvPr id="16" name="Picture 9" descr="https://images.radiopaedia.org/images/538311/2a959553948cf9abe0b07904f444dd_thumb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77219" y="1685831"/>
            <a:ext cx="1871662" cy="188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Obdĺžnik 16"/>
          <p:cNvSpPr/>
          <p:nvPr/>
        </p:nvSpPr>
        <p:spPr>
          <a:xfrm>
            <a:off x="3277035" y="6404692"/>
            <a:ext cx="505548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sz="1400" dirty="0" smtClean="0"/>
              <a:t>Ischemická CMP – rozsiahle ložisko  - nemôžeme podať IVT </a:t>
            </a:r>
            <a:endParaRPr lang="sk-SK" sz="1400" dirty="0"/>
          </a:p>
        </p:txBody>
      </p:sp>
      <p:cxnSp>
        <p:nvCxnSpPr>
          <p:cNvPr id="20" name="Rovná spojovacia šípka 19"/>
          <p:cNvCxnSpPr/>
          <p:nvPr/>
        </p:nvCxnSpPr>
        <p:spPr>
          <a:xfrm>
            <a:off x="2808514" y="653143"/>
            <a:ext cx="746449" cy="447869"/>
          </a:xfrm>
          <a:prstGeom prst="straightConnector1">
            <a:avLst/>
          </a:prstGeom>
          <a:ln>
            <a:solidFill>
              <a:schemeClr val="bg2">
                <a:lumMod val="60000"/>
                <a:lumOff val="4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Rovná spojovacia šípka 25"/>
          <p:cNvCxnSpPr/>
          <p:nvPr/>
        </p:nvCxnSpPr>
        <p:spPr>
          <a:xfrm flipH="1">
            <a:off x="1371600" y="587828"/>
            <a:ext cx="513185" cy="48519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Obdĺžnik 28"/>
          <p:cNvSpPr/>
          <p:nvPr/>
        </p:nvSpPr>
        <p:spPr>
          <a:xfrm>
            <a:off x="2470209" y="1135616"/>
            <a:ext cx="31772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dirty="0" smtClean="0"/>
              <a:t>Ischemická CMP – </a:t>
            </a:r>
            <a:r>
              <a:rPr lang="sk-SK" dirty="0" smtClean="0">
                <a:solidFill>
                  <a:srgbClr val="FF0000"/>
                </a:solidFill>
              </a:rPr>
              <a:t>CT AG !!! </a:t>
            </a:r>
          </a:p>
        </p:txBody>
      </p:sp>
      <p:sp>
        <p:nvSpPr>
          <p:cNvPr id="30" name="Obdĺžnik 29"/>
          <p:cNvSpPr/>
          <p:nvPr/>
        </p:nvSpPr>
        <p:spPr>
          <a:xfrm>
            <a:off x="154776" y="1210260"/>
            <a:ext cx="195117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sz="1600" dirty="0" smtClean="0"/>
              <a:t>Mozgové krvácanie</a:t>
            </a:r>
            <a:endParaRPr lang="sk-SK" sz="1600" dirty="0"/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sk-SK" altLang="sk-SK" sz="4000" b="1" dirty="0" smtClean="0">
                <a:solidFill>
                  <a:schemeClr val="bg2"/>
                </a:solidFill>
                <a:latin typeface="Times New Roman" pitchFamily="18" charset="0"/>
              </a:rPr>
              <a:t>CT mozgu </a:t>
            </a:r>
            <a:r>
              <a:rPr lang="sk-SK" altLang="sk-SK" sz="4000" b="1" dirty="0" smtClean="0">
                <a:latin typeface="Times New Roman" pitchFamily="18" charset="0"/>
              </a:rPr>
              <a:t>– včasné známky ischémie</a:t>
            </a:r>
            <a:r>
              <a:rPr lang="sk-SK" altLang="sk-SK" dirty="0" smtClean="0"/>
              <a:t> </a:t>
            </a:r>
          </a:p>
        </p:txBody>
      </p:sp>
      <p:pic>
        <p:nvPicPr>
          <p:cNvPr id="4099" name="Picture 5" descr="cmp 1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411413" y="2227263"/>
            <a:ext cx="4635500" cy="4329112"/>
          </a:xfrm>
          <a:noFill/>
        </p:spPr>
      </p:pic>
      <p:sp>
        <p:nvSpPr>
          <p:cNvPr id="4100" name="AutoShape 8"/>
          <p:cNvSpPr>
            <a:spLocks noChangeArrowheads="1"/>
          </p:cNvSpPr>
          <p:nvPr/>
        </p:nvSpPr>
        <p:spPr bwMode="auto">
          <a:xfrm rot="-5400000">
            <a:off x="5550694" y="3817144"/>
            <a:ext cx="647700" cy="446088"/>
          </a:xfrm>
          <a:custGeom>
            <a:avLst/>
            <a:gdLst>
              <a:gd name="T0" fmla="*/ 462656 w 21600"/>
              <a:gd name="T1" fmla="*/ 0 h 21600"/>
              <a:gd name="T2" fmla="*/ 277581 w 21600"/>
              <a:gd name="T3" fmla="*/ 148696 h 21600"/>
              <a:gd name="T4" fmla="*/ 0 w 21600"/>
              <a:gd name="T5" fmla="*/ 371761 h 21600"/>
              <a:gd name="T6" fmla="*/ 277581 w 21600"/>
              <a:gd name="T7" fmla="*/ 446088 h 21600"/>
              <a:gd name="T8" fmla="*/ 555163 w 21600"/>
              <a:gd name="T9" fmla="*/ 309783 h 21600"/>
              <a:gd name="T10" fmla="*/ 647700 w 21600"/>
              <a:gd name="T11" fmla="*/ 148696 h 21600"/>
              <a:gd name="T12" fmla="*/ 17694720 60000 65536"/>
              <a:gd name="T13" fmla="*/ 11796480 60000 65536"/>
              <a:gd name="T14" fmla="*/ 11796480 60000 65536"/>
              <a:gd name="T15" fmla="*/ 5898240 60000 65536"/>
              <a:gd name="T16" fmla="*/ 0 60000 65536"/>
              <a:gd name="T17" fmla="*/ 0 60000 65536"/>
              <a:gd name="T18" fmla="*/ 0 w 21600"/>
              <a:gd name="T19" fmla="*/ 14400 h 21600"/>
              <a:gd name="T20" fmla="*/ 18514 w 21600"/>
              <a:gd name="T21" fmla="*/ 21600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5429" y="0"/>
                </a:moveTo>
                <a:lnTo>
                  <a:pt x="9257" y="7200"/>
                </a:lnTo>
                <a:lnTo>
                  <a:pt x="12343" y="7200"/>
                </a:lnTo>
                <a:lnTo>
                  <a:pt x="12343" y="14400"/>
                </a:lnTo>
                <a:lnTo>
                  <a:pt x="0" y="14400"/>
                </a:lnTo>
                <a:lnTo>
                  <a:pt x="0" y="21600"/>
                </a:lnTo>
                <a:lnTo>
                  <a:pt x="18514" y="21600"/>
                </a:lnTo>
                <a:lnTo>
                  <a:pt x="18514" y="7200"/>
                </a:lnTo>
                <a:lnTo>
                  <a:pt x="21600" y="7200"/>
                </a:lnTo>
                <a:lnTo>
                  <a:pt x="15429" y="0"/>
                </a:lnTo>
                <a:close/>
              </a:path>
            </a:pathLst>
          </a:cu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sk-SK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sk-SK" altLang="sk-SK" sz="4000" b="1" dirty="0" smtClean="0">
                <a:solidFill>
                  <a:schemeClr val="bg2"/>
                </a:solidFill>
                <a:latin typeface="Times New Roman" pitchFamily="18" charset="0"/>
              </a:rPr>
              <a:t>CT mozgu </a:t>
            </a:r>
            <a:r>
              <a:rPr lang="sk-SK" altLang="sk-SK" sz="4000" b="1" dirty="0" smtClean="0">
                <a:latin typeface="Times New Roman" pitchFamily="18" charset="0"/>
              </a:rPr>
              <a:t>– včasné známky ischémie</a:t>
            </a:r>
          </a:p>
        </p:txBody>
      </p:sp>
      <p:pic>
        <p:nvPicPr>
          <p:cNvPr id="5123" name="Picture 5" descr="cmp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411413" y="2227263"/>
            <a:ext cx="4635500" cy="4329112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sk-SK" altLang="sk-SK" sz="4000" b="1" dirty="0" smtClean="0">
                <a:solidFill>
                  <a:schemeClr val="bg2"/>
                </a:solidFill>
                <a:latin typeface="Times New Roman" pitchFamily="18" charset="0"/>
              </a:rPr>
              <a:t>CT mozgu </a:t>
            </a:r>
            <a:r>
              <a:rPr lang="sk-SK" altLang="sk-SK" sz="4000" b="1" dirty="0" smtClean="0">
                <a:latin typeface="Times New Roman" pitchFamily="18" charset="0"/>
              </a:rPr>
              <a:t>– ischémia</a:t>
            </a:r>
          </a:p>
        </p:txBody>
      </p:sp>
      <p:pic>
        <p:nvPicPr>
          <p:cNvPr id="6147" name="Picture 5" descr="cmp7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684463" y="2205038"/>
            <a:ext cx="4054475" cy="4319587"/>
          </a:xfrm>
          <a:noFill/>
        </p:spPr>
      </p:pic>
      <p:sp>
        <p:nvSpPr>
          <p:cNvPr id="6148" name="AutoShape 14"/>
          <p:cNvSpPr>
            <a:spLocks noChangeArrowheads="1"/>
          </p:cNvSpPr>
          <p:nvPr/>
        </p:nvSpPr>
        <p:spPr bwMode="auto">
          <a:xfrm rot="-5400000">
            <a:off x="5479257" y="4250531"/>
            <a:ext cx="647700" cy="446087"/>
          </a:xfrm>
          <a:custGeom>
            <a:avLst/>
            <a:gdLst>
              <a:gd name="T0" fmla="*/ 462656 w 21600"/>
              <a:gd name="T1" fmla="*/ 0 h 21600"/>
              <a:gd name="T2" fmla="*/ 277581 w 21600"/>
              <a:gd name="T3" fmla="*/ 148696 h 21600"/>
              <a:gd name="T4" fmla="*/ 0 w 21600"/>
              <a:gd name="T5" fmla="*/ 371760 h 21600"/>
              <a:gd name="T6" fmla="*/ 277581 w 21600"/>
              <a:gd name="T7" fmla="*/ 446087 h 21600"/>
              <a:gd name="T8" fmla="*/ 555163 w 21600"/>
              <a:gd name="T9" fmla="*/ 309783 h 21600"/>
              <a:gd name="T10" fmla="*/ 647700 w 21600"/>
              <a:gd name="T11" fmla="*/ 148696 h 21600"/>
              <a:gd name="T12" fmla="*/ 17694720 60000 65536"/>
              <a:gd name="T13" fmla="*/ 11796480 60000 65536"/>
              <a:gd name="T14" fmla="*/ 11796480 60000 65536"/>
              <a:gd name="T15" fmla="*/ 5898240 60000 65536"/>
              <a:gd name="T16" fmla="*/ 0 60000 65536"/>
              <a:gd name="T17" fmla="*/ 0 60000 65536"/>
              <a:gd name="T18" fmla="*/ 0 w 21600"/>
              <a:gd name="T19" fmla="*/ 14400 h 21600"/>
              <a:gd name="T20" fmla="*/ 18514 w 21600"/>
              <a:gd name="T21" fmla="*/ 21600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5429" y="0"/>
                </a:moveTo>
                <a:lnTo>
                  <a:pt x="9257" y="7200"/>
                </a:lnTo>
                <a:lnTo>
                  <a:pt x="12343" y="7200"/>
                </a:lnTo>
                <a:lnTo>
                  <a:pt x="12343" y="14400"/>
                </a:lnTo>
                <a:lnTo>
                  <a:pt x="0" y="14400"/>
                </a:lnTo>
                <a:lnTo>
                  <a:pt x="0" y="21600"/>
                </a:lnTo>
                <a:lnTo>
                  <a:pt x="18514" y="21600"/>
                </a:lnTo>
                <a:lnTo>
                  <a:pt x="18514" y="7200"/>
                </a:lnTo>
                <a:lnTo>
                  <a:pt x="21600" y="7200"/>
                </a:lnTo>
                <a:lnTo>
                  <a:pt x="15429" y="0"/>
                </a:lnTo>
                <a:close/>
              </a:path>
            </a:pathLst>
          </a:cu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sk-SK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827088" y="214313"/>
            <a:ext cx="8116887" cy="1462087"/>
          </a:xfrm>
        </p:spPr>
        <p:txBody>
          <a:bodyPr/>
          <a:lstStyle/>
          <a:p>
            <a:pPr algn="ctr" eaLnBrk="1" hangingPunct="1"/>
            <a:r>
              <a:rPr lang="sk-SK" altLang="sk-SK" sz="4000" b="1" smtClean="0">
                <a:latin typeface="Times New Roman" pitchFamily="18" charset="0"/>
              </a:rPr>
              <a:t>Cievne mozgové príhody </a:t>
            </a:r>
            <a:br>
              <a:rPr lang="sk-SK" altLang="sk-SK" sz="4000" b="1" smtClean="0">
                <a:latin typeface="Times New Roman" pitchFamily="18" charset="0"/>
              </a:rPr>
            </a:br>
            <a:r>
              <a:rPr lang="sk-SK" altLang="sk-SK" sz="4000" b="1" smtClean="0">
                <a:latin typeface="Times New Roman" pitchFamily="18" charset="0"/>
              </a:rPr>
              <a:t> rozdelenie </a:t>
            </a:r>
          </a:p>
        </p:txBody>
      </p:sp>
      <p:sp>
        <p:nvSpPr>
          <p:cNvPr id="39939" name="Line 3"/>
          <p:cNvSpPr>
            <a:spLocks noChangeShapeType="1"/>
          </p:cNvSpPr>
          <p:nvPr/>
        </p:nvSpPr>
        <p:spPr bwMode="auto">
          <a:xfrm>
            <a:off x="4500563" y="2636838"/>
            <a:ext cx="0" cy="7207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sk-SK"/>
          </a:p>
        </p:txBody>
      </p:sp>
      <p:sp>
        <p:nvSpPr>
          <p:cNvPr id="39940" name="Rectangle 4"/>
          <p:cNvSpPr>
            <a:spLocks noChangeArrowheads="1"/>
          </p:cNvSpPr>
          <p:nvPr/>
        </p:nvSpPr>
        <p:spPr bwMode="auto">
          <a:xfrm>
            <a:off x="2339975" y="1916113"/>
            <a:ext cx="4032250" cy="576262"/>
          </a:xfrm>
          <a:prstGeom prst="rect">
            <a:avLst/>
          </a:prstGeom>
          <a:solidFill>
            <a:srgbClr val="99CC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sk-SK" altLang="sk-SK" sz="2800" b="1">
                <a:latin typeface="Times New Roman" pitchFamily="18" charset="0"/>
              </a:rPr>
              <a:t>Cievne mozgové príhody</a:t>
            </a:r>
          </a:p>
        </p:txBody>
      </p:sp>
      <p:sp>
        <p:nvSpPr>
          <p:cNvPr id="39941" name="Line 5"/>
          <p:cNvSpPr>
            <a:spLocks noChangeShapeType="1"/>
          </p:cNvSpPr>
          <p:nvPr/>
        </p:nvSpPr>
        <p:spPr bwMode="auto">
          <a:xfrm>
            <a:off x="4500563" y="2997200"/>
            <a:ext cx="208756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sk-SK"/>
          </a:p>
        </p:txBody>
      </p:sp>
      <p:sp>
        <p:nvSpPr>
          <p:cNvPr id="39942" name="Rectangle 6"/>
          <p:cNvSpPr>
            <a:spLocks noChangeArrowheads="1"/>
          </p:cNvSpPr>
          <p:nvPr/>
        </p:nvSpPr>
        <p:spPr bwMode="auto">
          <a:xfrm>
            <a:off x="6588125" y="2492375"/>
            <a:ext cx="2303463" cy="914400"/>
          </a:xfrm>
          <a:prstGeom prst="rect">
            <a:avLst/>
          </a:prstGeom>
          <a:solidFill>
            <a:srgbClr val="FF99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sk-SK" altLang="sk-SK" b="1">
                <a:latin typeface="Times New Roman" pitchFamily="18" charset="0"/>
              </a:rPr>
              <a:t>Primárne hemoragické</a:t>
            </a:r>
          </a:p>
          <a:p>
            <a:pPr algn="ctr">
              <a:buFontTx/>
              <a:buChar char="•"/>
            </a:pPr>
            <a:r>
              <a:rPr lang="sk-SK" altLang="sk-SK" b="1">
                <a:latin typeface="Times New Roman" pitchFamily="18" charset="0"/>
              </a:rPr>
              <a:t>Intracerebrálne</a:t>
            </a:r>
          </a:p>
          <a:p>
            <a:pPr algn="ctr">
              <a:buFontTx/>
              <a:buChar char="•"/>
            </a:pPr>
            <a:r>
              <a:rPr lang="sk-SK" altLang="sk-SK" b="1">
                <a:latin typeface="Times New Roman" pitchFamily="18" charset="0"/>
              </a:rPr>
              <a:t>subarachnoidálne</a:t>
            </a:r>
          </a:p>
        </p:txBody>
      </p:sp>
      <p:sp>
        <p:nvSpPr>
          <p:cNvPr id="39943" name="Rectangle 7"/>
          <p:cNvSpPr>
            <a:spLocks noChangeArrowheads="1"/>
          </p:cNvSpPr>
          <p:nvPr/>
        </p:nvSpPr>
        <p:spPr bwMode="auto">
          <a:xfrm>
            <a:off x="3779838" y="3357563"/>
            <a:ext cx="1439862" cy="503237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sk-SK" altLang="sk-SK" b="1">
                <a:latin typeface="Times New Roman" pitchFamily="18" charset="0"/>
              </a:rPr>
              <a:t>Ischemické </a:t>
            </a:r>
          </a:p>
        </p:txBody>
      </p:sp>
      <p:sp>
        <p:nvSpPr>
          <p:cNvPr id="39944" name="Line 8"/>
          <p:cNvSpPr>
            <a:spLocks noChangeShapeType="1"/>
          </p:cNvSpPr>
          <p:nvPr/>
        </p:nvSpPr>
        <p:spPr bwMode="auto">
          <a:xfrm>
            <a:off x="4500563" y="3860800"/>
            <a:ext cx="0" cy="2889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sk-SK"/>
          </a:p>
        </p:txBody>
      </p:sp>
      <p:sp>
        <p:nvSpPr>
          <p:cNvPr id="39945" name="Line 9"/>
          <p:cNvSpPr>
            <a:spLocks noChangeShapeType="1"/>
          </p:cNvSpPr>
          <p:nvPr/>
        </p:nvSpPr>
        <p:spPr bwMode="auto">
          <a:xfrm>
            <a:off x="971550" y="4149725"/>
            <a:ext cx="69135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sk-SK"/>
          </a:p>
        </p:txBody>
      </p:sp>
      <p:sp>
        <p:nvSpPr>
          <p:cNvPr id="39946" name="Line 10"/>
          <p:cNvSpPr>
            <a:spLocks noChangeShapeType="1"/>
          </p:cNvSpPr>
          <p:nvPr/>
        </p:nvSpPr>
        <p:spPr bwMode="auto">
          <a:xfrm>
            <a:off x="4572000" y="4149725"/>
            <a:ext cx="0" cy="3603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sk-SK"/>
          </a:p>
        </p:txBody>
      </p:sp>
      <p:sp>
        <p:nvSpPr>
          <p:cNvPr id="39947" name="Line 11"/>
          <p:cNvSpPr>
            <a:spLocks noChangeShapeType="1"/>
          </p:cNvSpPr>
          <p:nvPr/>
        </p:nvSpPr>
        <p:spPr bwMode="auto">
          <a:xfrm>
            <a:off x="7885113" y="4149725"/>
            <a:ext cx="0" cy="3603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sk-SK"/>
          </a:p>
        </p:txBody>
      </p:sp>
      <p:sp>
        <p:nvSpPr>
          <p:cNvPr id="39948" name="Line 12"/>
          <p:cNvSpPr>
            <a:spLocks noChangeShapeType="1"/>
          </p:cNvSpPr>
          <p:nvPr/>
        </p:nvSpPr>
        <p:spPr bwMode="auto">
          <a:xfrm>
            <a:off x="2771775" y="4149725"/>
            <a:ext cx="0" cy="3603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sk-SK"/>
          </a:p>
        </p:txBody>
      </p:sp>
      <p:sp>
        <p:nvSpPr>
          <p:cNvPr id="39949" name="Line 13"/>
          <p:cNvSpPr>
            <a:spLocks noChangeShapeType="1"/>
          </p:cNvSpPr>
          <p:nvPr/>
        </p:nvSpPr>
        <p:spPr bwMode="auto">
          <a:xfrm>
            <a:off x="6227763" y="4149725"/>
            <a:ext cx="0" cy="3603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sk-SK"/>
          </a:p>
        </p:txBody>
      </p:sp>
      <p:sp>
        <p:nvSpPr>
          <p:cNvPr id="39950" name="Line 14"/>
          <p:cNvSpPr>
            <a:spLocks noChangeShapeType="1"/>
          </p:cNvSpPr>
          <p:nvPr/>
        </p:nvSpPr>
        <p:spPr bwMode="auto">
          <a:xfrm>
            <a:off x="971550" y="4149725"/>
            <a:ext cx="0" cy="3603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sk-SK"/>
          </a:p>
        </p:txBody>
      </p:sp>
      <p:sp>
        <p:nvSpPr>
          <p:cNvPr id="39951" name="Rectangle 15"/>
          <p:cNvSpPr>
            <a:spLocks noChangeArrowheads="1"/>
          </p:cNvSpPr>
          <p:nvPr/>
        </p:nvSpPr>
        <p:spPr bwMode="auto">
          <a:xfrm>
            <a:off x="323850" y="4508500"/>
            <a:ext cx="1130300" cy="72072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sk-SK" altLang="sk-SK" b="1">
                <a:latin typeface="Times New Roman" pitchFamily="18" charset="0"/>
              </a:rPr>
              <a:t>Ateroskle</a:t>
            </a:r>
          </a:p>
          <a:p>
            <a:pPr algn="ctr"/>
            <a:r>
              <a:rPr lang="sk-SK" altLang="sk-SK" b="1">
                <a:latin typeface="Times New Roman" pitchFamily="18" charset="0"/>
              </a:rPr>
              <a:t>rotické</a:t>
            </a:r>
          </a:p>
        </p:txBody>
      </p:sp>
      <p:sp>
        <p:nvSpPr>
          <p:cNvPr id="39952" name="Rectangle 16"/>
          <p:cNvSpPr>
            <a:spLocks noChangeArrowheads="1"/>
          </p:cNvSpPr>
          <p:nvPr/>
        </p:nvSpPr>
        <p:spPr bwMode="auto">
          <a:xfrm>
            <a:off x="1619250" y="4508500"/>
            <a:ext cx="2232025" cy="100806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sk-SK" altLang="sk-SK" b="1">
                <a:latin typeface="Times New Roman" pitchFamily="18" charset="0"/>
              </a:rPr>
              <a:t>Ochorenie </a:t>
            </a:r>
          </a:p>
          <a:p>
            <a:pPr algn="ctr"/>
            <a:r>
              <a:rPr lang="sk-SK" altLang="sk-SK" b="1">
                <a:latin typeface="Times New Roman" pitchFamily="18" charset="0"/>
              </a:rPr>
              <a:t>penetrujúcich ciev </a:t>
            </a:r>
          </a:p>
          <a:p>
            <a:pPr algn="ctr"/>
            <a:r>
              <a:rPr lang="sk-SK" altLang="sk-SK" b="1">
                <a:latin typeface="Times New Roman" pitchFamily="18" charset="0"/>
              </a:rPr>
              <a:t>(lakunárne)</a:t>
            </a:r>
          </a:p>
        </p:txBody>
      </p:sp>
      <p:sp>
        <p:nvSpPr>
          <p:cNvPr id="39953" name="Rectangle 17"/>
          <p:cNvSpPr>
            <a:spLocks noChangeArrowheads="1"/>
          </p:cNvSpPr>
          <p:nvPr/>
        </p:nvSpPr>
        <p:spPr bwMode="auto">
          <a:xfrm>
            <a:off x="3924300" y="4508500"/>
            <a:ext cx="1439863" cy="20891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sk-SK" altLang="sk-SK" b="1">
                <a:latin typeface="Times New Roman" pitchFamily="18" charset="0"/>
              </a:rPr>
              <a:t>Kardiálne </a:t>
            </a:r>
          </a:p>
          <a:p>
            <a:pPr algn="ctr"/>
            <a:r>
              <a:rPr lang="sk-SK" altLang="sk-SK" b="1">
                <a:latin typeface="Times New Roman" pitchFamily="18" charset="0"/>
              </a:rPr>
              <a:t>embolické</a:t>
            </a:r>
          </a:p>
          <a:p>
            <a:pPr algn="ctr">
              <a:buFontTx/>
              <a:buChar char="•"/>
            </a:pPr>
            <a:r>
              <a:rPr lang="sk-SK" altLang="sk-SK" b="1">
                <a:latin typeface="Times New Roman" pitchFamily="18" charset="0"/>
              </a:rPr>
              <a:t>FP</a:t>
            </a:r>
          </a:p>
          <a:p>
            <a:pPr algn="ctr">
              <a:buFontTx/>
              <a:buChar char="•"/>
            </a:pPr>
            <a:r>
              <a:rPr lang="sk-SK" altLang="sk-SK" b="1">
                <a:latin typeface="Times New Roman" pitchFamily="18" charset="0"/>
              </a:rPr>
              <a:t>Ch.chlopní</a:t>
            </a:r>
          </a:p>
          <a:p>
            <a:pPr algn="ctr">
              <a:buFontTx/>
              <a:buChar char="•"/>
            </a:pPr>
            <a:r>
              <a:rPr lang="sk-SK" altLang="sk-SK" b="1">
                <a:latin typeface="Times New Roman" pitchFamily="18" charset="0"/>
              </a:rPr>
              <a:t>Predsieňové </a:t>
            </a:r>
          </a:p>
          <a:p>
            <a:pPr algn="ctr"/>
            <a:r>
              <a:rPr lang="sk-SK" altLang="sk-SK" b="1">
                <a:latin typeface="Times New Roman" pitchFamily="18" charset="0"/>
              </a:rPr>
              <a:t>tromby</a:t>
            </a:r>
          </a:p>
          <a:p>
            <a:pPr algn="ctr">
              <a:buFontTx/>
              <a:buChar char="•"/>
            </a:pPr>
            <a:r>
              <a:rPr lang="sk-SK" altLang="sk-SK" b="1">
                <a:latin typeface="Times New Roman" pitchFamily="18" charset="0"/>
              </a:rPr>
              <a:t>Iné</a:t>
            </a:r>
          </a:p>
        </p:txBody>
      </p:sp>
      <p:sp>
        <p:nvSpPr>
          <p:cNvPr id="39954" name="Rectangle 18"/>
          <p:cNvSpPr>
            <a:spLocks noChangeArrowheads="1"/>
          </p:cNvSpPr>
          <p:nvPr/>
        </p:nvSpPr>
        <p:spPr bwMode="auto">
          <a:xfrm>
            <a:off x="5580063" y="4508500"/>
            <a:ext cx="1368425" cy="72072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sk-SK" altLang="sk-SK" b="1">
                <a:latin typeface="Times New Roman" pitchFamily="18" charset="0"/>
              </a:rPr>
              <a:t>Kryptogénne</a:t>
            </a:r>
          </a:p>
        </p:txBody>
      </p:sp>
      <p:sp>
        <p:nvSpPr>
          <p:cNvPr id="39955" name="Rectangle 19"/>
          <p:cNvSpPr>
            <a:spLocks noChangeArrowheads="1"/>
          </p:cNvSpPr>
          <p:nvPr/>
        </p:nvSpPr>
        <p:spPr bwMode="auto">
          <a:xfrm>
            <a:off x="7092950" y="4508500"/>
            <a:ext cx="1727200" cy="20891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sk-SK" altLang="sk-SK" b="1">
                <a:latin typeface="Times New Roman" pitchFamily="18" charset="0"/>
              </a:rPr>
              <a:t>Iné zriedkavé</a:t>
            </a:r>
          </a:p>
          <a:p>
            <a:pPr algn="ctr"/>
            <a:r>
              <a:rPr lang="sk-SK" altLang="sk-SK" b="1">
                <a:latin typeface="Times New Roman" pitchFamily="18" charset="0"/>
              </a:rPr>
              <a:t>príčiny</a:t>
            </a:r>
          </a:p>
          <a:p>
            <a:pPr algn="ctr">
              <a:buFontTx/>
              <a:buChar char="•"/>
            </a:pPr>
            <a:r>
              <a:rPr lang="sk-SK" altLang="sk-SK" b="1">
                <a:latin typeface="Times New Roman" pitchFamily="18" charset="0"/>
              </a:rPr>
              <a:t>Protrombotické</a:t>
            </a:r>
          </a:p>
          <a:p>
            <a:pPr algn="ctr">
              <a:buFontTx/>
              <a:buChar char="•"/>
            </a:pPr>
            <a:r>
              <a:rPr lang="sk-SK" altLang="sk-SK" b="1">
                <a:latin typeface="Times New Roman" pitchFamily="18" charset="0"/>
              </a:rPr>
              <a:t>stavy</a:t>
            </a:r>
          </a:p>
          <a:p>
            <a:pPr algn="ctr">
              <a:buFontTx/>
              <a:buChar char="•"/>
            </a:pPr>
            <a:r>
              <a:rPr lang="sk-SK" altLang="sk-SK" b="1">
                <a:latin typeface="Times New Roman" pitchFamily="18" charset="0"/>
              </a:rPr>
              <a:t>Disekcie ciev</a:t>
            </a:r>
          </a:p>
          <a:p>
            <a:pPr algn="ctr">
              <a:buFontTx/>
              <a:buChar char="•"/>
            </a:pPr>
            <a:r>
              <a:rPr lang="sk-SK" altLang="sk-SK" b="1">
                <a:latin typeface="Times New Roman" pitchFamily="18" charset="0"/>
              </a:rPr>
              <a:t>Arteritída</a:t>
            </a:r>
          </a:p>
          <a:p>
            <a:pPr algn="ctr">
              <a:buFontTx/>
              <a:buChar char="•"/>
            </a:pPr>
            <a:r>
              <a:rPr lang="sk-SK" altLang="sk-SK" b="1">
                <a:latin typeface="Times New Roman" pitchFamily="18" charset="0"/>
              </a:rPr>
              <a:t>Iné</a:t>
            </a:r>
          </a:p>
        </p:txBody>
      </p:sp>
      <p:sp>
        <p:nvSpPr>
          <p:cNvPr id="39956" name="Rectangle 20"/>
          <p:cNvSpPr>
            <a:spLocks noChangeArrowheads="1"/>
          </p:cNvSpPr>
          <p:nvPr/>
        </p:nvSpPr>
        <p:spPr bwMode="auto">
          <a:xfrm>
            <a:off x="4932363" y="2636838"/>
            <a:ext cx="75088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sk-SK" altLang="sk-SK" b="1">
                <a:latin typeface="Tahoma" pitchFamily="34" charset="0"/>
              </a:rPr>
              <a:t>15%</a:t>
            </a:r>
          </a:p>
        </p:txBody>
      </p:sp>
      <p:sp>
        <p:nvSpPr>
          <p:cNvPr id="39957" name="Rectangle 21"/>
          <p:cNvSpPr>
            <a:spLocks noChangeArrowheads="1"/>
          </p:cNvSpPr>
          <p:nvPr/>
        </p:nvSpPr>
        <p:spPr bwMode="auto">
          <a:xfrm>
            <a:off x="3779838" y="2924175"/>
            <a:ext cx="750887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sk-SK" altLang="sk-SK" b="1">
                <a:latin typeface="Tahoma" pitchFamily="34" charset="0"/>
              </a:rPr>
              <a:t>85%</a:t>
            </a:r>
          </a:p>
        </p:txBody>
      </p:sp>
      <p:sp>
        <p:nvSpPr>
          <p:cNvPr id="39958" name="Rectangle 22"/>
          <p:cNvSpPr>
            <a:spLocks noChangeArrowheads="1"/>
          </p:cNvSpPr>
          <p:nvPr/>
        </p:nvSpPr>
        <p:spPr bwMode="auto">
          <a:xfrm>
            <a:off x="250825" y="4149725"/>
            <a:ext cx="75088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sk-SK" altLang="sk-SK" b="1">
                <a:latin typeface="Tahoma" pitchFamily="34" charset="0"/>
              </a:rPr>
              <a:t>20%</a:t>
            </a:r>
          </a:p>
        </p:txBody>
      </p:sp>
      <p:sp>
        <p:nvSpPr>
          <p:cNvPr id="39959" name="Rectangle 23"/>
          <p:cNvSpPr>
            <a:spLocks noChangeArrowheads="1"/>
          </p:cNvSpPr>
          <p:nvPr/>
        </p:nvSpPr>
        <p:spPr bwMode="auto">
          <a:xfrm>
            <a:off x="3851275" y="4149725"/>
            <a:ext cx="75088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sk-SK" altLang="sk-SK" b="1">
                <a:latin typeface="Tahoma" pitchFamily="34" charset="0"/>
              </a:rPr>
              <a:t>20%</a:t>
            </a:r>
          </a:p>
        </p:txBody>
      </p:sp>
      <p:sp>
        <p:nvSpPr>
          <p:cNvPr id="39960" name="Rectangle 24"/>
          <p:cNvSpPr>
            <a:spLocks noChangeArrowheads="1"/>
          </p:cNvSpPr>
          <p:nvPr/>
        </p:nvSpPr>
        <p:spPr bwMode="auto">
          <a:xfrm>
            <a:off x="2051050" y="4149725"/>
            <a:ext cx="75088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sk-SK" altLang="sk-SK" b="1">
                <a:latin typeface="Tahoma" pitchFamily="34" charset="0"/>
              </a:rPr>
              <a:t>25%</a:t>
            </a:r>
          </a:p>
        </p:txBody>
      </p:sp>
      <p:sp>
        <p:nvSpPr>
          <p:cNvPr id="39961" name="Rectangle 25"/>
          <p:cNvSpPr>
            <a:spLocks noChangeArrowheads="1"/>
          </p:cNvSpPr>
          <p:nvPr/>
        </p:nvSpPr>
        <p:spPr bwMode="auto">
          <a:xfrm>
            <a:off x="7308850" y="4149725"/>
            <a:ext cx="60483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sk-SK" altLang="sk-SK" b="1">
                <a:latin typeface="Tahoma" pitchFamily="34" charset="0"/>
              </a:rPr>
              <a:t>5%</a:t>
            </a:r>
          </a:p>
        </p:txBody>
      </p:sp>
      <p:sp>
        <p:nvSpPr>
          <p:cNvPr id="39962" name="Rectangle 26"/>
          <p:cNvSpPr>
            <a:spLocks noChangeArrowheads="1"/>
          </p:cNvSpPr>
          <p:nvPr/>
        </p:nvSpPr>
        <p:spPr bwMode="auto">
          <a:xfrm>
            <a:off x="5508625" y="4149725"/>
            <a:ext cx="75088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sk-SK" altLang="sk-SK" b="1">
                <a:latin typeface="Tahoma" pitchFamily="34" charset="0"/>
              </a:rPr>
              <a:t>30%</a:t>
            </a:r>
          </a:p>
        </p:txBody>
      </p:sp>
      <p:sp>
        <p:nvSpPr>
          <p:cNvPr id="39963" name="Line 27"/>
          <p:cNvSpPr>
            <a:spLocks noChangeShapeType="1"/>
          </p:cNvSpPr>
          <p:nvPr/>
        </p:nvSpPr>
        <p:spPr bwMode="auto">
          <a:xfrm>
            <a:off x="971550" y="5229225"/>
            <a:ext cx="0" cy="5762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sk-SK"/>
          </a:p>
        </p:txBody>
      </p:sp>
      <p:sp>
        <p:nvSpPr>
          <p:cNvPr id="39964" name="Line 28"/>
          <p:cNvSpPr>
            <a:spLocks noChangeShapeType="1"/>
          </p:cNvSpPr>
          <p:nvPr/>
        </p:nvSpPr>
        <p:spPr bwMode="auto">
          <a:xfrm>
            <a:off x="611188" y="5805488"/>
            <a:ext cx="11525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sk-SK"/>
          </a:p>
        </p:txBody>
      </p:sp>
      <p:sp>
        <p:nvSpPr>
          <p:cNvPr id="39965" name="Line 29"/>
          <p:cNvSpPr>
            <a:spLocks noChangeShapeType="1"/>
          </p:cNvSpPr>
          <p:nvPr/>
        </p:nvSpPr>
        <p:spPr bwMode="auto">
          <a:xfrm>
            <a:off x="611188" y="5805488"/>
            <a:ext cx="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sk-SK"/>
          </a:p>
        </p:txBody>
      </p:sp>
      <p:sp>
        <p:nvSpPr>
          <p:cNvPr id="39966" name="Line 30"/>
          <p:cNvSpPr>
            <a:spLocks noChangeShapeType="1"/>
          </p:cNvSpPr>
          <p:nvPr/>
        </p:nvSpPr>
        <p:spPr bwMode="auto">
          <a:xfrm>
            <a:off x="1763713" y="5805488"/>
            <a:ext cx="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sk-SK"/>
          </a:p>
        </p:txBody>
      </p:sp>
      <p:sp>
        <p:nvSpPr>
          <p:cNvPr id="39967" name="Rectangle 31"/>
          <p:cNvSpPr>
            <a:spLocks noChangeArrowheads="1"/>
          </p:cNvSpPr>
          <p:nvPr/>
        </p:nvSpPr>
        <p:spPr bwMode="auto">
          <a:xfrm>
            <a:off x="179388" y="6021388"/>
            <a:ext cx="914400" cy="57626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sk-SK" altLang="sk-SK" b="1">
                <a:latin typeface="Times New Roman" pitchFamily="18" charset="0"/>
              </a:rPr>
              <a:t>Hypo</a:t>
            </a:r>
          </a:p>
          <a:p>
            <a:pPr algn="ctr"/>
            <a:r>
              <a:rPr lang="sk-SK" altLang="sk-SK" b="1">
                <a:latin typeface="Times New Roman" pitchFamily="18" charset="0"/>
              </a:rPr>
              <a:t>perfúzia</a:t>
            </a:r>
          </a:p>
        </p:txBody>
      </p:sp>
      <p:sp>
        <p:nvSpPr>
          <p:cNvPr id="39968" name="Rectangle 32"/>
          <p:cNvSpPr>
            <a:spLocks noChangeArrowheads="1"/>
          </p:cNvSpPr>
          <p:nvPr/>
        </p:nvSpPr>
        <p:spPr bwMode="auto">
          <a:xfrm>
            <a:off x="1258888" y="6021388"/>
            <a:ext cx="1081087" cy="57626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sk-SK" altLang="sk-SK" b="1">
                <a:latin typeface="Times New Roman" pitchFamily="18" charset="0"/>
              </a:rPr>
              <a:t>AS</a:t>
            </a:r>
          </a:p>
          <a:p>
            <a:pPr algn="ctr"/>
            <a:r>
              <a:rPr lang="sk-SK" altLang="sk-SK" b="1">
                <a:latin typeface="Times New Roman" pitchFamily="18" charset="0"/>
              </a:rPr>
              <a:t>embolické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sk-SK" altLang="sk-SK" sz="4000" b="1" dirty="0" smtClean="0">
                <a:solidFill>
                  <a:schemeClr val="bg2"/>
                </a:solidFill>
                <a:latin typeface="Times New Roman" pitchFamily="18" charset="0"/>
              </a:rPr>
              <a:t>CT mozgu </a:t>
            </a:r>
            <a:r>
              <a:rPr lang="sk-SK" altLang="sk-SK" sz="4000" b="1" dirty="0" smtClean="0">
                <a:latin typeface="Times New Roman" pitchFamily="18" charset="0"/>
              </a:rPr>
              <a:t>– ischémia</a:t>
            </a:r>
          </a:p>
        </p:txBody>
      </p:sp>
      <p:pic>
        <p:nvPicPr>
          <p:cNvPr id="7171" name="Picture 5" descr="cmp11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627313" y="1989138"/>
            <a:ext cx="4202112" cy="4478337"/>
          </a:xfrm>
          <a:noFill/>
        </p:spPr>
      </p:pic>
      <p:sp>
        <p:nvSpPr>
          <p:cNvPr id="7172" name="AutoShape 8"/>
          <p:cNvSpPr>
            <a:spLocks noChangeArrowheads="1"/>
          </p:cNvSpPr>
          <p:nvPr/>
        </p:nvSpPr>
        <p:spPr bwMode="auto">
          <a:xfrm rot="-5400000">
            <a:off x="5766594" y="3817144"/>
            <a:ext cx="647700" cy="446088"/>
          </a:xfrm>
          <a:custGeom>
            <a:avLst/>
            <a:gdLst>
              <a:gd name="T0" fmla="*/ 462656 w 21600"/>
              <a:gd name="T1" fmla="*/ 0 h 21600"/>
              <a:gd name="T2" fmla="*/ 277581 w 21600"/>
              <a:gd name="T3" fmla="*/ 148696 h 21600"/>
              <a:gd name="T4" fmla="*/ 0 w 21600"/>
              <a:gd name="T5" fmla="*/ 371761 h 21600"/>
              <a:gd name="T6" fmla="*/ 277581 w 21600"/>
              <a:gd name="T7" fmla="*/ 446088 h 21600"/>
              <a:gd name="T8" fmla="*/ 555163 w 21600"/>
              <a:gd name="T9" fmla="*/ 309783 h 21600"/>
              <a:gd name="T10" fmla="*/ 647700 w 21600"/>
              <a:gd name="T11" fmla="*/ 148696 h 21600"/>
              <a:gd name="T12" fmla="*/ 17694720 60000 65536"/>
              <a:gd name="T13" fmla="*/ 11796480 60000 65536"/>
              <a:gd name="T14" fmla="*/ 11796480 60000 65536"/>
              <a:gd name="T15" fmla="*/ 5898240 60000 65536"/>
              <a:gd name="T16" fmla="*/ 0 60000 65536"/>
              <a:gd name="T17" fmla="*/ 0 60000 65536"/>
              <a:gd name="T18" fmla="*/ 0 w 21600"/>
              <a:gd name="T19" fmla="*/ 14400 h 21600"/>
              <a:gd name="T20" fmla="*/ 18514 w 21600"/>
              <a:gd name="T21" fmla="*/ 21600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5429" y="0"/>
                </a:moveTo>
                <a:lnTo>
                  <a:pt x="9257" y="7200"/>
                </a:lnTo>
                <a:lnTo>
                  <a:pt x="12343" y="7200"/>
                </a:lnTo>
                <a:lnTo>
                  <a:pt x="12343" y="14400"/>
                </a:lnTo>
                <a:lnTo>
                  <a:pt x="0" y="14400"/>
                </a:lnTo>
                <a:lnTo>
                  <a:pt x="0" y="21600"/>
                </a:lnTo>
                <a:lnTo>
                  <a:pt x="18514" y="21600"/>
                </a:lnTo>
                <a:lnTo>
                  <a:pt x="18514" y="7200"/>
                </a:lnTo>
                <a:lnTo>
                  <a:pt x="21600" y="7200"/>
                </a:lnTo>
                <a:lnTo>
                  <a:pt x="15429" y="0"/>
                </a:lnTo>
                <a:close/>
              </a:path>
            </a:pathLst>
          </a:cu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sk-SK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5" descr="cmp5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835275" y="2190750"/>
            <a:ext cx="4000500" cy="4262438"/>
          </a:xfrm>
          <a:noFill/>
        </p:spPr>
      </p:pic>
      <p:sp>
        <p:nvSpPr>
          <p:cNvPr id="8195" name="Rectangle 9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pPr algn="ctr" eaLnBrk="1" hangingPunct="1"/>
            <a:r>
              <a:rPr lang="sk-SK" altLang="sk-SK" b="1" dirty="0" smtClean="0">
                <a:solidFill>
                  <a:schemeClr val="bg2"/>
                </a:solidFill>
                <a:latin typeface="Times New Roman" pitchFamily="18" charset="0"/>
              </a:rPr>
              <a:t>CT mozgu </a:t>
            </a:r>
            <a:r>
              <a:rPr lang="sk-SK" altLang="sk-SK" b="1" dirty="0" smtClean="0">
                <a:latin typeface="Times New Roman" pitchFamily="18" charset="0"/>
              </a:rPr>
              <a:t>– ischémia</a:t>
            </a:r>
          </a:p>
        </p:txBody>
      </p:sp>
      <p:sp>
        <p:nvSpPr>
          <p:cNvPr id="8196" name="AutoShape 10"/>
          <p:cNvSpPr>
            <a:spLocks noChangeArrowheads="1"/>
          </p:cNvSpPr>
          <p:nvPr/>
        </p:nvSpPr>
        <p:spPr bwMode="auto">
          <a:xfrm rot="5400000" flipH="1">
            <a:off x="2958307" y="4106069"/>
            <a:ext cx="647700" cy="446087"/>
          </a:xfrm>
          <a:custGeom>
            <a:avLst/>
            <a:gdLst>
              <a:gd name="T0" fmla="*/ 462656 w 21600"/>
              <a:gd name="T1" fmla="*/ 0 h 21600"/>
              <a:gd name="T2" fmla="*/ 277581 w 21600"/>
              <a:gd name="T3" fmla="*/ 148696 h 21600"/>
              <a:gd name="T4" fmla="*/ 0 w 21600"/>
              <a:gd name="T5" fmla="*/ 371760 h 21600"/>
              <a:gd name="T6" fmla="*/ 277581 w 21600"/>
              <a:gd name="T7" fmla="*/ 446087 h 21600"/>
              <a:gd name="T8" fmla="*/ 555163 w 21600"/>
              <a:gd name="T9" fmla="*/ 309783 h 21600"/>
              <a:gd name="T10" fmla="*/ 647700 w 21600"/>
              <a:gd name="T11" fmla="*/ 148696 h 21600"/>
              <a:gd name="T12" fmla="*/ 17694720 60000 65536"/>
              <a:gd name="T13" fmla="*/ 11796480 60000 65536"/>
              <a:gd name="T14" fmla="*/ 11796480 60000 65536"/>
              <a:gd name="T15" fmla="*/ 5898240 60000 65536"/>
              <a:gd name="T16" fmla="*/ 0 60000 65536"/>
              <a:gd name="T17" fmla="*/ 0 60000 65536"/>
              <a:gd name="T18" fmla="*/ 0 w 21600"/>
              <a:gd name="T19" fmla="*/ 14400 h 21600"/>
              <a:gd name="T20" fmla="*/ 18514 w 21600"/>
              <a:gd name="T21" fmla="*/ 21600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5429" y="0"/>
                </a:moveTo>
                <a:lnTo>
                  <a:pt x="9257" y="7200"/>
                </a:lnTo>
                <a:lnTo>
                  <a:pt x="12343" y="7200"/>
                </a:lnTo>
                <a:lnTo>
                  <a:pt x="12343" y="14400"/>
                </a:lnTo>
                <a:lnTo>
                  <a:pt x="0" y="14400"/>
                </a:lnTo>
                <a:lnTo>
                  <a:pt x="0" y="21600"/>
                </a:lnTo>
                <a:lnTo>
                  <a:pt x="18514" y="21600"/>
                </a:lnTo>
                <a:lnTo>
                  <a:pt x="18514" y="7200"/>
                </a:lnTo>
                <a:lnTo>
                  <a:pt x="21600" y="7200"/>
                </a:lnTo>
                <a:lnTo>
                  <a:pt x="15429" y="0"/>
                </a:lnTo>
                <a:close/>
              </a:path>
            </a:pathLst>
          </a:cu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sk-SK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sk-SK" altLang="sk-SK" b="1" dirty="0" smtClean="0">
                <a:solidFill>
                  <a:schemeClr val="bg2"/>
                </a:solidFill>
                <a:latin typeface="Times New Roman" pitchFamily="18" charset="0"/>
              </a:rPr>
              <a:t>Liečba CMP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sk-SK" altLang="sk-SK" b="1" dirty="0" smtClean="0"/>
          </a:p>
          <a:p>
            <a:pPr eaLnBrk="1" hangingPunct="1">
              <a:buClr>
                <a:schemeClr val="hlink"/>
              </a:buClr>
            </a:pPr>
            <a:r>
              <a:rPr lang="sk-SK" altLang="sk-SK" b="1" dirty="0" smtClean="0">
                <a:solidFill>
                  <a:srgbClr val="FF0000"/>
                </a:solidFill>
              </a:rPr>
              <a:t>Akútna</a:t>
            </a:r>
          </a:p>
          <a:p>
            <a:pPr eaLnBrk="1" hangingPunct="1"/>
            <a:r>
              <a:rPr lang="sk-SK" altLang="sk-SK" b="1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Medikamentózna</a:t>
            </a:r>
          </a:p>
          <a:p>
            <a:pPr eaLnBrk="1" hangingPunct="1"/>
            <a:r>
              <a:rPr lang="sk-SK" altLang="sk-SK" b="1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Endovaskulárna</a:t>
            </a:r>
          </a:p>
          <a:p>
            <a:pPr eaLnBrk="1" hangingPunct="1"/>
            <a:r>
              <a:rPr lang="sk-SK" altLang="sk-SK" b="1" dirty="0" err="1" smtClean="0"/>
              <a:t>Karotická</a:t>
            </a:r>
            <a:r>
              <a:rPr lang="sk-SK" altLang="sk-SK" b="1" dirty="0" smtClean="0"/>
              <a:t> </a:t>
            </a:r>
            <a:r>
              <a:rPr lang="sk-SK" altLang="sk-SK" b="1" dirty="0" err="1" smtClean="0"/>
              <a:t>endarterektómia</a:t>
            </a:r>
            <a:r>
              <a:rPr lang="sk-SK" altLang="sk-SK" b="1" dirty="0" smtClean="0"/>
              <a:t> (CEA)</a:t>
            </a:r>
          </a:p>
          <a:p>
            <a:pPr eaLnBrk="1" hangingPunct="1"/>
            <a:r>
              <a:rPr lang="sk-SK" altLang="sk-SK" b="1" dirty="0" smtClean="0"/>
              <a:t>STENT (CAS)</a:t>
            </a:r>
            <a:endParaRPr lang="cs-CZ" altLang="sk-SK" b="1" dirty="0" smtClean="0"/>
          </a:p>
          <a:p>
            <a:pPr eaLnBrk="1" hangingPunct="1"/>
            <a:endParaRPr lang="sk-SK" altLang="sk-SK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el 8"/>
          <p:cNvSpPr>
            <a:spLocks noGrp="1"/>
          </p:cNvSpPr>
          <p:nvPr>
            <p:ph type="title" idx="4294967295"/>
          </p:nvPr>
        </p:nvSpPr>
        <p:spPr>
          <a:xfrm>
            <a:off x="468313" y="188913"/>
            <a:ext cx="8229600" cy="1371600"/>
          </a:xfrm>
        </p:spPr>
        <p:txBody>
          <a:bodyPr anchor="ctr"/>
          <a:lstStyle/>
          <a:p>
            <a:pPr eaLnBrk="1" hangingPunct="1"/>
            <a:r>
              <a:rPr lang="sk-SK" altLang="sk-SK" sz="3200" smtClean="0">
                <a:solidFill>
                  <a:schemeClr val="bg2"/>
                </a:solidFill>
              </a:rPr>
              <a:t>Možnosť úpravy neurologického poškodenia trombolytickou reperfúziou</a:t>
            </a:r>
            <a:endParaRPr lang="de-DE" altLang="sk-SK" sz="3200" smtClean="0">
              <a:solidFill>
                <a:schemeClr val="bg2"/>
              </a:solidFill>
            </a:endParaRPr>
          </a:p>
        </p:txBody>
      </p:sp>
      <p:sp>
        <p:nvSpPr>
          <p:cNvPr id="15363" name="Textplatzhalter 10"/>
          <p:cNvSpPr>
            <a:spLocks noGrp="1"/>
          </p:cNvSpPr>
          <p:nvPr>
            <p:ph type="body" sz="quarter" idx="4294967295"/>
          </p:nvPr>
        </p:nvSpPr>
        <p:spPr>
          <a:xfrm>
            <a:off x="1898650" y="6080125"/>
            <a:ext cx="6581775" cy="776288"/>
          </a:xfrm>
        </p:spPr>
        <p:txBody>
          <a:bodyPr/>
          <a:lstStyle/>
          <a:p>
            <a:pPr marL="0" indent="0" algn="r" eaLnBrk="1" hangingPunct="1">
              <a:spcBef>
                <a:spcPct val="0"/>
              </a:spcBef>
              <a:buFont typeface="Wingdings" pitchFamily="2" charset="2"/>
              <a:buNone/>
            </a:pPr>
            <a:r>
              <a:rPr lang="de-DE" altLang="sk-SK" sz="1400" b="1" i="1" smtClean="0">
                <a:solidFill>
                  <a:srgbClr val="0000CC"/>
                </a:solidFill>
              </a:rPr>
              <a:t>Saver. Stroke 2006;37:263-266.</a:t>
            </a:r>
          </a:p>
          <a:p>
            <a:pPr marL="0" indent="0" algn="r" eaLnBrk="1" hangingPunct="1">
              <a:spcBef>
                <a:spcPct val="0"/>
              </a:spcBef>
              <a:buFont typeface="Wingdings" pitchFamily="2" charset="2"/>
              <a:buNone/>
            </a:pPr>
            <a:r>
              <a:rPr lang="de-DE" altLang="sk-SK" sz="1400" b="1" i="1" smtClean="0">
                <a:solidFill>
                  <a:srgbClr val="0000CC"/>
                </a:solidFill>
              </a:rPr>
              <a:t>González. Am J Neuroradiol 2006;27:728-735.</a:t>
            </a:r>
          </a:p>
          <a:p>
            <a:pPr marL="0" indent="0" algn="r" eaLnBrk="1" hangingPunct="1">
              <a:spcBef>
                <a:spcPct val="0"/>
              </a:spcBef>
              <a:buFont typeface="Wingdings" pitchFamily="2" charset="2"/>
              <a:buNone/>
            </a:pPr>
            <a:r>
              <a:rPr lang="de-DE" altLang="sk-SK" sz="1400" b="1" i="1" smtClean="0">
                <a:solidFill>
                  <a:srgbClr val="0000CC"/>
                </a:solidFill>
              </a:rPr>
              <a:t>Donnan. Lancet Neurol 2002;1:417-425.</a:t>
            </a:r>
          </a:p>
        </p:txBody>
      </p:sp>
      <p:pic>
        <p:nvPicPr>
          <p:cNvPr id="15364" name="Picture 2" descr="C:\Users\Nic\Desktop\Bild1 Kopie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0950" y="1293813"/>
            <a:ext cx="6773863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5" name="Abgerundetes Rechteck 12"/>
          <p:cNvSpPr>
            <a:spLocks noChangeArrowheads="1"/>
          </p:cNvSpPr>
          <p:nvPr/>
        </p:nvSpPr>
        <p:spPr bwMode="auto">
          <a:xfrm>
            <a:off x="974725" y="4430713"/>
            <a:ext cx="3238500" cy="1331912"/>
          </a:xfrm>
          <a:prstGeom prst="roundRect">
            <a:avLst>
              <a:gd name="adj" fmla="val 0"/>
            </a:avLst>
          </a:prstGeom>
          <a:solidFill>
            <a:srgbClr val="3397B9"/>
          </a:solidFill>
          <a:ln w="12700">
            <a:solidFill>
              <a:schemeClr val="hlink"/>
            </a:solidFill>
            <a:round/>
            <a:headEnd/>
            <a:tailEnd/>
          </a:ln>
        </p:spPr>
        <p:txBody>
          <a:bodyPr anchor="ctr"/>
          <a:lstStyle/>
          <a:p>
            <a:pPr eaLnBrk="0" hangingPunct="0"/>
            <a:r>
              <a:rPr lang="sk-SK" altLang="sk-SK" sz="2000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</a:rPr>
              <a:t>Neliečný pacient stráca v ischemickej oblasti približne 1,9 milióna neurónov každú minútu</a:t>
            </a:r>
            <a:endParaRPr lang="en-GB" altLang="sk-SK" sz="2000" baseline="30000">
              <a:solidFill>
                <a:srgbClr val="FFFFFF"/>
              </a:solidFill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15366" name="Abgerundetes Rechteck 13"/>
          <p:cNvSpPr>
            <a:spLocks noChangeArrowheads="1"/>
          </p:cNvSpPr>
          <p:nvPr/>
        </p:nvSpPr>
        <p:spPr bwMode="auto">
          <a:xfrm>
            <a:off x="5078413" y="4430713"/>
            <a:ext cx="3238500" cy="1331912"/>
          </a:xfrm>
          <a:prstGeom prst="roundRect">
            <a:avLst>
              <a:gd name="adj" fmla="val 0"/>
            </a:avLst>
          </a:prstGeom>
          <a:solidFill>
            <a:srgbClr val="3397B9"/>
          </a:solidFill>
          <a:ln w="12700">
            <a:solidFill>
              <a:schemeClr val="hlink"/>
            </a:solidFill>
            <a:round/>
            <a:headEnd/>
            <a:tailEnd/>
          </a:ln>
        </p:spPr>
        <p:txBody>
          <a:bodyPr anchor="ctr"/>
          <a:lstStyle/>
          <a:p>
            <a:pPr eaLnBrk="0" hangingPunct="0"/>
            <a:r>
              <a:rPr lang="sk-SK" altLang="sk-SK" sz="2000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</a:rPr>
              <a:t>Reperfúzia ponúka možnosť redukcie rozsahu ischemického poškodenia</a:t>
            </a:r>
            <a:endParaRPr lang="en-GB" altLang="sk-SK" sz="2000">
              <a:solidFill>
                <a:srgbClr val="FFFFFF"/>
              </a:solidFill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15367" name="Rectangle 7"/>
          <p:cNvSpPr>
            <a:spLocks noChangeArrowheads="1"/>
          </p:cNvSpPr>
          <p:nvPr/>
        </p:nvSpPr>
        <p:spPr bwMode="auto">
          <a:xfrm>
            <a:off x="449263" y="2116138"/>
            <a:ext cx="2138362" cy="801687"/>
          </a:xfrm>
          <a:prstGeom prst="rect">
            <a:avLst/>
          </a:prstGeom>
          <a:solidFill>
            <a:srgbClr val="7BC23E"/>
          </a:solidFill>
          <a:ln w="12700">
            <a:noFill/>
            <a:miter lim="800000"/>
            <a:headEnd/>
            <a:tailEnd/>
          </a:ln>
        </p:spPr>
        <p:txBody>
          <a:bodyPr wrap="none" lIns="108000" tIns="72000" rIns="108000" bIns="72000" anchor="ctr"/>
          <a:lstStyle/>
          <a:p>
            <a:pPr algn="l" eaLnBrk="0" hangingPunct="0"/>
            <a:r>
              <a:rPr lang="sk-SK" altLang="sk-SK" sz="1600">
                <a:solidFill>
                  <a:srgbClr val="FFFFFF"/>
                </a:solidFill>
                <a:latin typeface="Arial" pitchFamily="34" charset="0"/>
                <a:ea typeface="ヒラギノ角ゴ Pro W3"/>
                <a:cs typeface="ヒラギノ角ゴ Pro W3"/>
              </a:rPr>
              <a:t>Ischemické jadro</a:t>
            </a:r>
            <a:endParaRPr lang="en-GB" altLang="sk-SK" sz="1600">
              <a:solidFill>
                <a:srgbClr val="FFFFFF"/>
              </a:solidFill>
              <a:latin typeface="Arial" pitchFamily="34" charset="0"/>
              <a:ea typeface="ヒラギノ角ゴ Pro W3"/>
              <a:cs typeface="ヒラギノ角ゴ Pro W3"/>
            </a:endParaRPr>
          </a:p>
          <a:p>
            <a:pPr algn="l" eaLnBrk="0" hangingPunct="0"/>
            <a:r>
              <a:rPr lang="en-GB" altLang="sk-SK" sz="1600">
                <a:solidFill>
                  <a:srgbClr val="FFFFFF"/>
                </a:solidFill>
                <a:latin typeface="Arial" pitchFamily="34" charset="0"/>
                <a:ea typeface="ヒラギノ角ゴ Pro W3"/>
                <a:cs typeface="ヒラギノ角ゴ Pro W3"/>
              </a:rPr>
              <a:t>(</a:t>
            </a:r>
            <a:r>
              <a:rPr lang="sk-SK" altLang="sk-SK" sz="1600">
                <a:solidFill>
                  <a:srgbClr val="FFFFFF"/>
                </a:solidFill>
                <a:latin typeface="Arial" pitchFamily="34" charset="0"/>
                <a:ea typeface="ヒラギノ角ゴ Pro W3"/>
                <a:cs typeface="ヒラギノ角ゴ Pro W3"/>
              </a:rPr>
              <a:t>mozgové tkanivo</a:t>
            </a:r>
            <a:r>
              <a:rPr lang="en-GB" altLang="sk-SK" sz="1600">
                <a:solidFill>
                  <a:srgbClr val="FFFFFF"/>
                </a:solidFill>
                <a:latin typeface="Arial" pitchFamily="34" charset="0"/>
                <a:ea typeface="ヒラギノ角ゴ Pro W3"/>
                <a:cs typeface="ヒラギノ角ゴ Pro W3"/>
              </a:rPr>
              <a:t> </a:t>
            </a:r>
          </a:p>
          <a:p>
            <a:pPr algn="l" eaLnBrk="0" hangingPunct="0"/>
            <a:r>
              <a:rPr lang="sk-SK" altLang="sk-SK" sz="1600">
                <a:solidFill>
                  <a:srgbClr val="FFFFFF"/>
                </a:solidFill>
                <a:latin typeface="Arial" pitchFamily="34" charset="0"/>
                <a:ea typeface="ヒラギノ角ゴ Pro W3"/>
                <a:cs typeface="ヒラギノ角ゴ Pro W3"/>
              </a:rPr>
              <a:t>smerujúce k nekróze</a:t>
            </a:r>
            <a:r>
              <a:rPr lang="en-GB" altLang="sk-SK" sz="1600">
                <a:solidFill>
                  <a:srgbClr val="FFFFFF"/>
                </a:solidFill>
                <a:latin typeface="Arial" pitchFamily="34" charset="0"/>
                <a:ea typeface="ヒラギノ角ゴ Pro W3"/>
                <a:cs typeface="ヒラギノ角ゴ Pro W3"/>
              </a:rPr>
              <a:t>)</a:t>
            </a:r>
            <a:endParaRPr lang="de-DE" altLang="sk-SK" sz="1600">
              <a:solidFill>
                <a:srgbClr val="FFFFFF"/>
              </a:solidFill>
              <a:latin typeface="Arial" pitchFamily="34" charset="0"/>
              <a:ea typeface="ヒラギノ角ゴ Pro W3"/>
              <a:cs typeface="ヒラギノ角ゴ Pro W3"/>
            </a:endParaRPr>
          </a:p>
        </p:txBody>
      </p:sp>
      <p:sp>
        <p:nvSpPr>
          <p:cNvPr id="15368" name="Rectangle 7"/>
          <p:cNvSpPr>
            <a:spLocks noChangeArrowheads="1"/>
          </p:cNvSpPr>
          <p:nvPr/>
        </p:nvSpPr>
        <p:spPr bwMode="auto">
          <a:xfrm>
            <a:off x="465138" y="2992438"/>
            <a:ext cx="2127250" cy="793750"/>
          </a:xfrm>
          <a:prstGeom prst="rect">
            <a:avLst/>
          </a:prstGeom>
          <a:solidFill>
            <a:srgbClr val="7BC23E"/>
          </a:solidFill>
          <a:ln w="12700">
            <a:noFill/>
            <a:miter lim="800000"/>
            <a:headEnd/>
            <a:tailEnd/>
          </a:ln>
        </p:spPr>
        <p:txBody>
          <a:bodyPr wrap="none" lIns="108000" tIns="72000" rIns="108000" bIns="72000" anchor="ctr"/>
          <a:lstStyle/>
          <a:p>
            <a:pPr algn="l" eaLnBrk="0" hangingPunct="0"/>
            <a:r>
              <a:rPr lang="en-GB" altLang="sk-SK" sz="1600">
                <a:solidFill>
                  <a:srgbClr val="FFFFFF"/>
                </a:solidFill>
                <a:latin typeface="Arial" pitchFamily="34" charset="0"/>
                <a:ea typeface="ヒラギノ角ゴ Pro W3"/>
                <a:cs typeface="ヒラギノ角ゴ Pro W3"/>
              </a:rPr>
              <a:t>Penumbra </a:t>
            </a:r>
          </a:p>
          <a:p>
            <a:pPr algn="l" eaLnBrk="0" hangingPunct="0"/>
            <a:r>
              <a:rPr lang="en-GB" altLang="sk-SK" sz="1600">
                <a:solidFill>
                  <a:srgbClr val="FFFFFF"/>
                </a:solidFill>
                <a:latin typeface="Arial" pitchFamily="34" charset="0"/>
                <a:ea typeface="ヒラギノ角ゴ Pro W3"/>
                <a:cs typeface="ヒラギノ角ゴ Pro W3"/>
              </a:rPr>
              <a:t>(</a:t>
            </a:r>
            <a:r>
              <a:rPr lang="sk-SK" altLang="sk-SK" sz="1600">
                <a:solidFill>
                  <a:srgbClr val="FFFFFF"/>
                </a:solidFill>
                <a:latin typeface="Arial" pitchFamily="34" charset="0"/>
                <a:ea typeface="ヒラギノ角ゴ Pro W3"/>
                <a:cs typeface="ヒラギノ角ゴ Pro W3"/>
              </a:rPr>
              <a:t>zachrániteľná časť </a:t>
            </a:r>
            <a:r>
              <a:rPr lang="en-GB" altLang="sk-SK" sz="1600">
                <a:solidFill>
                  <a:srgbClr val="FFFFFF"/>
                </a:solidFill>
                <a:latin typeface="Arial" pitchFamily="34" charset="0"/>
                <a:ea typeface="ヒラギノ角ゴ Pro W3"/>
                <a:cs typeface="ヒラギノ角ゴ Pro W3"/>
              </a:rPr>
              <a:t> </a:t>
            </a:r>
          </a:p>
          <a:p>
            <a:pPr algn="l" eaLnBrk="0" hangingPunct="0"/>
            <a:r>
              <a:rPr lang="sk-SK" altLang="sk-SK" sz="1600">
                <a:solidFill>
                  <a:srgbClr val="FFFFFF"/>
                </a:solidFill>
                <a:latin typeface="Arial" pitchFamily="34" charset="0"/>
                <a:ea typeface="ヒラギノ角ゴ Pro W3"/>
                <a:cs typeface="ヒラギノ角ゴ Pro W3"/>
              </a:rPr>
              <a:t>mozgu</a:t>
            </a:r>
            <a:r>
              <a:rPr lang="en-GB" altLang="sk-SK" sz="1600">
                <a:solidFill>
                  <a:srgbClr val="FFFFFF"/>
                </a:solidFill>
                <a:latin typeface="Arial" pitchFamily="34" charset="0"/>
                <a:ea typeface="ヒラギノ角ゴ Pro W3"/>
                <a:cs typeface="ヒラギノ角ゴ Pro W3"/>
              </a:rPr>
              <a:t>)</a:t>
            </a:r>
            <a:endParaRPr lang="de-DE" altLang="sk-SK" sz="1600">
              <a:solidFill>
                <a:srgbClr val="FFFFFF"/>
              </a:solidFill>
              <a:latin typeface="Arial" pitchFamily="34" charset="0"/>
              <a:ea typeface="ヒラギノ角ゴ Pro W3"/>
              <a:cs typeface="ヒラギノ角ゴ Pro W3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sk-SK" altLang="sk-SK" b="1" dirty="0" smtClean="0">
                <a:solidFill>
                  <a:schemeClr val="bg2"/>
                </a:solidFill>
                <a:latin typeface="Times New Roman" pitchFamily="18" charset="0"/>
              </a:rPr>
              <a:t>Rozvoj ischémie</a:t>
            </a:r>
          </a:p>
        </p:txBody>
      </p:sp>
      <p:pic>
        <p:nvPicPr>
          <p:cNvPr id="17411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76400" y="1981200"/>
            <a:ext cx="5867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sk-SK" altLang="sk-SK" b="1" smtClean="0">
                <a:latin typeface="Times New Roman" pitchFamily="18" charset="0"/>
              </a:rPr>
              <a:t>Trombolýza</a:t>
            </a:r>
            <a:r>
              <a:rPr lang="sk-SK" altLang="sk-SK" smtClean="0"/>
              <a:t> </a:t>
            </a:r>
          </a:p>
        </p:txBody>
      </p:sp>
      <p:pic>
        <p:nvPicPr>
          <p:cNvPr id="21507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6375" y="2205038"/>
            <a:ext cx="64008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sk-SK" altLang="sk-SK" b="1" smtClean="0">
                <a:latin typeface="Times New Roman" pitchFamily="18" charset="0"/>
              </a:rPr>
              <a:t>Trombolytická liečba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55650" y="2017713"/>
            <a:ext cx="8199438" cy="4114800"/>
          </a:xfrm>
        </p:spPr>
        <p:txBody>
          <a:bodyPr/>
          <a:lstStyle/>
          <a:p>
            <a:pPr eaLnBrk="1" hangingPunct="1"/>
            <a:r>
              <a:rPr kumimoji="1" lang="sk-SK" altLang="sk-SK" b="1" dirty="0" err="1" smtClean="0">
                <a:solidFill>
                  <a:srgbClr val="FF0000"/>
                </a:solidFill>
                <a:latin typeface="Times New Roman" pitchFamily="18" charset="0"/>
              </a:rPr>
              <a:t>Trombolýza</a:t>
            </a:r>
            <a:r>
              <a:rPr kumimoji="1" lang="sk-SK" altLang="sk-SK" b="1" dirty="0" smtClean="0">
                <a:solidFill>
                  <a:srgbClr val="FF0000"/>
                </a:solidFill>
                <a:latin typeface="Times New Roman" pitchFamily="18" charset="0"/>
              </a:rPr>
              <a:t> - </a:t>
            </a:r>
            <a:r>
              <a:rPr kumimoji="1" lang="sk-SK" altLang="sk-SK" b="1" dirty="0" err="1" smtClean="0">
                <a:solidFill>
                  <a:srgbClr val="FF0000"/>
                </a:solidFill>
                <a:latin typeface="Times New Roman" pitchFamily="18" charset="0"/>
              </a:rPr>
              <a:t>rt-PA</a:t>
            </a:r>
            <a:endParaRPr kumimoji="1" lang="sk-SK" altLang="sk-SK" b="1" dirty="0" smtClean="0">
              <a:solidFill>
                <a:srgbClr val="FF0000"/>
              </a:solidFill>
              <a:latin typeface="Times New Roman" pitchFamily="18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kumimoji="1" lang="sk-SK" altLang="sk-SK" dirty="0" smtClean="0"/>
              <a:t>   </a:t>
            </a:r>
            <a:r>
              <a:rPr kumimoji="1" lang="sk-SK" altLang="sk-SK" b="1" dirty="0" smtClean="0">
                <a:latin typeface="Times New Roman" pitchFamily="18" charset="0"/>
              </a:rPr>
              <a:t>(</a:t>
            </a:r>
            <a:r>
              <a:rPr kumimoji="1" lang="sk-SK" altLang="sk-SK" b="1" dirty="0" err="1" smtClean="0">
                <a:latin typeface="Times New Roman" pitchFamily="18" charset="0"/>
              </a:rPr>
              <a:t>rekombinantný</a:t>
            </a:r>
            <a:r>
              <a:rPr kumimoji="1" lang="sk-SK" altLang="sk-SK" b="1" dirty="0" smtClean="0">
                <a:latin typeface="Times New Roman" pitchFamily="18" charset="0"/>
              </a:rPr>
              <a:t> tkanivový </a:t>
            </a:r>
            <a:r>
              <a:rPr kumimoji="1" lang="sk-SK" altLang="sk-SK" b="1" dirty="0" err="1" smtClean="0">
                <a:latin typeface="Times New Roman" pitchFamily="18" charset="0"/>
              </a:rPr>
              <a:t>plasminogen</a:t>
            </a:r>
            <a:endParaRPr kumimoji="1" lang="sk-SK" altLang="sk-SK" b="1" dirty="0" smtClean="0">
              <a:latin typeface="Times New Roman" pitchFamily="18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kumimoji="1" lang="sk-SK" altLang="sk-SK" b="1" dirty="0" smtClean="0">
                <a:latin typeface="Times New Roman" pitchFamily="18" charset="0"/>
              </a:rPr>
              <a:t>    </a:t>
            </a:r>
            <a:r>
              <a:rPr kumimoji="1" lang="sk-SK" altLang="sk-SK" b="1" dirty="0" err="1" smtClean="0">
                <a:latin typeface="Times New Roman" pitchFamily="18" charset="0"/>
              </a:rPr>
              <a:t>aktivátor</a:t>
            </a:r>
            <a:r>
              <a:rPr kumimoji="1" lang="sk-SK" altLang="sk-SK" b="1" dirty="0" smtClean="0">
                <a:latin typeface="Times New Roman" pitchFamily="18" charset="0"/>
              </a:rPr>
              <a:t>)</a:t>
            </a:r>
          </a:p>
          <a:p>
            <a:pPr eaLnBrk="1" hangingPunct="1"/>
            <a:r>
              <a:rPr kumimoji="1" lang="sk-SK" altLang="sk-SK" b="1" dirty="0" smtClean="0">
                <a:latin typeface="Times New Roman" pitchFamily="18" charset="0"/>
              </a:rPr>
              <a:t> NINDS  - </a:t>
            </a:r>
            <a:r>
              <a:rPr kumimoji="1" lang="sk-SK" altLang="sk-SK" b="1" dirty="0" err="1" smtClean="0">
                <a:latin typeface="Times New Roman" pitchFamily="18" charset="0"/>
              </a:rPr>
              <a:t>i.v</a:t>
            </a:r>
            <a:r>
              <a:rPr kumimoji="1" lang="sk-SK" altLang="sk-SK" b="1" dirty="0" smtClean="0">
                <a:latin typeface="Times New Roman" pitchFamily="18" charset="0"/>
              </a:rPr>
              <a:t>. </a:t>
            </a:r>
            <a:r>
              <a:rPr kumimoji="1" lang="sk-SK" altLang="sk-SK" b="1" dirty="0" err="1" smtClean="0">
                <a:latin typeface="Times New Roman" pitchFamily="18" charset="0"/>
              </a:rPr>
              <a:t>rt-PA</a:t>
            </a:r>
            <a:r>
              <a:rPr kumimoji="1" lang="sk-SK" altLang="sk-SK" b="1" dirty="0" smtClean="0">
                <a:latin typeface="Times New Roman" pitchFamily="18" charset="0"/>
              </a:rPr>
              <a:t> 0,9 mg/kg</a:t>
            </a:r>
          </a:p>
          <a:p>
            <a:pPr eaLnBrk="1" hangingPunct="1"/>
            <a:r>
              <a:rPr kumimoji="1" lang="sk-SK" altLang="sk-SK" b="1" dirty="0" smtClean="0">
                <a:solidFill>
                  <a:srgbClr val="FF0000"/>
                </a:solidFill>
                <a:latin typeface="Times New Roman" pitchFamily="18" charset="0"/>
              </a:rPr>
              <a:t>Do 4,5 hodiny od vzniku prvých príznakov </a:t>
            </a:r>
            <a:r>
              <a:rPr kumimoji="1" lang="en-US" altLang="sk-SK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!</a:t>
            </a:r>
          </a:p>
          <a:p>
            <a:pPr eaLnBrk="1" hangingPunct="1"/>
            <a:r>
              <a:rPr kumimoji="1" lang="sk-SK" altLang="sk-SK" b="1" dirty="0" smtClean="0">
                <a:latin typeface="Times New Roman" pitchFamily="18" charset="0"/>
              </a:rPr>
              <a:t>CT mozgu – negatívne, včasné príznaky ischémie</a:t>
            </a:r>
          </a:p>
          <a:p>
            <a:pPr eaLnBrk="1" hangingPunct="1"/>
            <a:endParaRPr lang="sk-SK" altLang="sk-SK" b="1" dirty="0" smtClean="0"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55600" y="381000"/>
            <a:ext cx="8229600" cy="1143000"/>
          </a:xfrm>
        </p:spPr>
        <p:txBody>
          <a:bodyPr anchor="ctr"/>
          <a:lstStyle/>
          <a:p>
            <a:pPr algn="ctr" eaLnBrk="1" hangingPunct="1"/>
            <a:r>
              <a:rPr lang="sk-SK" altLang="sk-SK" sz="3200" smtClean="0"/>
              <a:t>Endovaskulárna liečba</a:t>
            </a:r>
            <a:br>
              <a:rPr lang="sk-SK" altLang="sk-SK" sz="3200" smtClean="0"/>
            </a:br>
            <a:r>
              <a:rPr lang="sk-SK" altLang="sk-SK" sz="3200" smtClean="0">
                <a:solidFill>
                  <a:schemeClr val="bg2"/>
                </a:solidFill>
              </a:rPr>
              <a:t>Solitaire retriever, Trevo pro retriever</a:t>
            </a:r>
          </a:p>
        </p:txBody>
      </p:sp>
      <p:pic>
        <p:nvPicPr>
          <p:cNvPr id="22531" name="Picture 9" descr="579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89804" y="1785668"/>
            <a:ext cx="3553888" cy="24856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2" name="Picture 11" descr="Nataraj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3600" y="1524000"/>
            <a:ext cx="2360613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3" name="Picture 13" descr="Nataraj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71600" y="4495800"/>
            <a:ext cx="3267075" cy="2271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k-SK" altLang="sk-SK" sz="3600" smtClean="0">
                <a:solidFill>
                  <a:schemeClr val="bg2"/>
                </a:solidFill>
              </a:rPr>
              <a:t>Odborné usmernenie</a:t>
            </a:r>
            <a:endParaRPr lang="sk-SK" altLang="sk-SK" sz="3600" smtClean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sk-SK" sz="2000" dirty="0"/>
              <a:t>Súčasne </a:t>
            </a:r>
            <a:r>
              <a:rPr lang="sk-SK" sz="2000" dirty="0" smtClean="0"/>
              <a:t>- </a:t>
            </a:r>
            <a:r>
              <a:rPr lang="sk-SK" sz="2000" dirty="0"/>
              <a:t>vypracovaná sieť nemocníc  </a:t>
            </a:r>
            <a:endParaRPr lang="sk-SK" sz="2000" dirty="0" smtClean="0"/>
          </a:p>
          <a:p>
            <a:pPr>
              <a:defRPr/>
            </a:pPr>
            <a:r>
              <a:rPr lang="sk-SK" sz="2000" dirty="0" smtClean="0"/>
              <a:t>poskytujúcich </a:t>
            </a:r>
            <a:r>
              <a:rPr lang="sk-SK" sz="2000" u="sng" dirty="0"/>
              <a:t>primárnu starostlivosť,</a:t>
            </a:r>
            <a:r>
              <a:rPr lang="sk-SK" sz="2000" dirty="0"/>
              <a:t>  schopných  odborne a technicky zabezpečiť </a:t>
            </a:r>
            <a:r>
              <a:rPr lang="sk-SK" sz="2000" dirty="0">
                <a:solidFill>
                  <a:srgbClr val="FF0000"/>
                </a:solidFill>
              </a:rPr>
              <a:t>24 hodinovú včasnú diagnostiku a starostlivosť o pacientov s NCMP, vrátane intravenóznej </a:t>
            </a:r>
            <a:r>
              <a:rPr lang="sk-SK" sz="2000" dirty="0" err="1">
                <a:solidFill>
                  <a:srgbClr val="FF0000"/>
                </a:solidFill>
              </a:rPr>
              <a:t>trombolytickej</a:t>
            </a:r>
            <a:r>
              <a:rPr lang="sk-SK" sz="2000" dirty="0">
                <a:solidFill>
                  <a:srgbClr val="FF0000"/>
                </a:solidFill>
              </a:rPr>
              <a:t> liečby </a:t>
            </a:r>
            <a:r>
              <a:rPr lang="sk-SK" sz="2000" dirty="0" smtClean="0">
                <a:solidFill>
                  <a:srgbClr val="FF0000"/>
                </a:solidFill>
              </a:rPr>
              <a:t>(43)</a:t>
            </a:r>
          </a:p>
          <a:p>
            <a:pPr>
              <a:defRPr/>
            </a:pPr>
            <a:r>
              <a:rPr lang="sk-SK" sz="2000" dirty="0" smtClean="0"/>
              <a:t>nemocníc</a:t>
            </a:r>
            <a:r>
              <a:rPr lang="sk-SK" sz="2000" dirty="0"/>
              <a:t>, resp. pracovísk schopných poskytnúť </a:t>
            </a:r>
            <a:r>
              <a:rPr lang="sk-SK" sz="2000" u="sng" dirty="0" smtClean="0"/>
              <a:t>špecializovanú </a:t>
            </a:r>
            <a:r>
              <a:rPr lang="sk-SK" sz="2000" u="sng" dirty="0"/>
              <a:t>liečbu</a:t>
            </a:r>
            <a:r>
              <a:rPr lang="sk-SK" sz="2000" dirty="0"/>
              <a:t> (tzv. komplexné centrá), predovšetkým </a:t>
            </a:r>
            <a:r>
              <a:rPr lang="sk-SK" sz="2000" dirty="0" err="1">
                <a:solidFill>
                  <a:srgbClr val="FF0000"/>
                </a:solidFill>
              </a:rPr>
              <a:t>endovaskulárnu</a:t>
            </a:r>
            <a:r>
              <a:rPr lang="sk-SK" sz="2000" dirty="0">
                <a:solidFill>
                  <a:srgbClr val="FF0000"/>
                </a:solidFill>
              </a:rPr>
              <a:t> liečbu </a:t>
            </a:r>
            <a:r>
              <a:rPr lang="sk-SK" sz="2000" dirty="0" smtClean="0">
                <a:solidFill>
                  <a:srgbClr val="FF0000"/>
                </a:solidFill>
              </a:rPr>
              <a:t>v režime 24/7 tak </a:t>
            </a:r>
            <a:r>
              <a:rPr lang="sk-SK" sz="2000" dirty="0">
                <a:solidFill>
                  <a:srgbClr val="FF0000"/>
                </a:solidFill>
              </a:rPr>
              <a:t>ischemických ako aj </a:t>
            </a:r>
            <a:r>
              <a:rPr lang="sk-SK" sz="2000" dirty="0" err="1">
                <a:solidFill>
                  <a:srgbClr val="FF0000"/>
                </a:solidFill>
              </a:rPr>
              <a:t>hemoragických</a:t>
            </a:r>
            <a:r>
              <a:rPr lang="sk-SK" sz="2000" dirty="0">
                <a:solidFill>
                  <a:srgbClr val="FF0000"/>
                </a:solidFill>
              </a:rPr>
              <a:t> CMP </a:t>
            </a:r>
            <a:r>
              <a:rPr lang="sk-SK" sz="2000" dirty="0" smtClean="0"/>
              <a:t>s</a:t>
            </a:r>
            <a:r>
              <a:rPr lang="sk-SK" sz="2000" dirty="0"/>
              <a:t> napojením aj na pracoviská </a:t>
            </a:r>
            <a:r>
              <a:rPr lang="sk-SK" sz="2000" dirty="0" smtClean="0"/>
              <a:t>neurochirurgické </a:t>
            </a:r>
            <a:r>
              <a:rPr lang="sk-SK" sz="2000" dirty="0" smtClean="0">
                <a:solidFill>
                  <a:srgbClr val="FF0000"/>
                </a:solidFill>
              </a:rPr>
              <a:t>(8)</a:t>
            </a:r>
          </a:p>
          <a:p>
            <a:pPr>
              <a:defRPr/>
            </a:pPr>
            <a:r>
              <a:rPr lang="sk-SK" sz="2000" dirty="0" smtClean="0"/>
              <a:t>Súčasťou </a:t>
            </a:r>
            <a:r>
              <a:rPr lang="sk-SK" sz="2000" dirty="0"/>
              <a:t>odborného usmernenia sú jasné pravidlá spolupráce týchto pracovísk a </a:t>
            </a:r>
            <a:r>
              <a:rPr lang="sk-SK" sz="20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pravidlá prednemocničnej starostlivosti </a:t>
            </a:r>
            <a:r>
              <a:rPr lang="sk-SK" sz="2000" dirty="0"/>
              <a:t>(transport pacientov posádkami Zdravotníckej </a:t>
            </a:r>
            <a:r>
              <a:rPr lang="sk-SK" sz="2000" dirty="0" smtClean="0"/>
              <a:t>záchrannej služby</a:t>
            </a:r>
            <a:r>
              <a:rPr lang="sk-SK" sz="2000" dirty="0"/>
              <a:t>).</a:t>
            </a:r>
          </a:p>
          <a:p>
            <a:pPr>
              <a:defRPr/>
            </a:pPr>
            <a:endParaRPr lang="sk-SK" dirty="0"/>
          </a:p>
        </p:txBody>
      </p:sp>
      <p:sp>
        <p:nvSpPr>
          <p:cNvPr id="4" name="Rectangle 3"/>
          <p:cNvSpPr/>
          <p:nvPr/>
        </p:nvSpPr>
        <p:spPr>
          <a:xfrm>
            <a:off x="5076825" y="6365875"/>
            <a:ext cx="3898900" cy="492125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sk-SK" sz="1200" i="1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Výbor </a:t>
            </a:r>
            <a:r>
              <a:rPr lang="sk-SK" sz="1200" i="1" dirty="0" err="1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Cerebrovaskulárnej</a:t>
            </a:r>
            <a:r>
              <a:rPr lang="sk-SK" sz="1200" i="1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sekcie </a:t>
            </a:r>
            <a:r>
              <a:rPr lang="sk-SK" sz="1200" i="1" dirty="0" err="1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SNeS</a:t>
            </a:r>
            <a:r>
              <a:rPr lang="sk-SK" sz="1200" i="1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, 2017 - návrh </a:t>
            </a:r>
          </a:p>
          <a:p>
            <a:pPr>
              <a:defRPr/>
            </a:pPr>
            <a:endParaRPr lang="sk-SK" sz="1400" b="1" i="1" dirty="0">
              <a:solidFill>
                <a:schemeClr val="bg2">
                  <a:lumMod val="60000"/>
                  <a:lumOff val="4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539750" y="0"/>
            <a:ext cx="8229600" cy="1371600"/>
          </a:xfrm>
        </p:spPr>
        <p:txBody>
          <a:bodyPr/>
          <a:lstStyle/>
          <a:p>
            <a:pPr algn="ctr"/>
            <a:r>
              <a:rPr lang="sk-SK" altLang="sk-SK" sz="3600" smtClean="0">
                <a:solidFill>
                  <a:schemeClr val="bg2"/>
                </a:solidFill>
              </a:rPr>
              <a:t>Účinky </a:t>
            </a:r>
            <a:r>
              <a:rPr lang="en-US" altLang="sk-SK" sz="3600" smtClean="0">
                <a:solidFill>
                  <a:schemeClr val="bg2"/>
                </a:solidFill>
              </a:rPr>
              <a:t>rt-PA </a:t>
            </a:r>
            <a:r>
              <a:rPr lang="sk-SK" altLang="sk-SK" sz="3600" smtClean="0">
                <a:solidFill>
                  <a:schemeClr val="bg2"/>
                </a:solidFill>
              </a:rPr>
              <a:t>závisia od času</a:t>
            </a:r>
            <a:endParaRPr lang="en-US" altLang="sk-SK" sz="3600" smtClean="0">
              <a:solidFill>
                <a:schemeClr val="bg2"/>
              </a:solidFill>
            </a:endParaRPr>
          </a:p>
        </p:txBody>
      </p:sp>
      <p:sp>
        <p:nvSpPr>
          <p:cNvPr id="9219" name="Text Box 6"/>
          <p:cNvSpPr txBox="1">
            <a:spLocks noChangeArrowheads="1"/>
          </p:cNvSpPr>
          <p:nvPr/>
        </p:nvSpPr>
        <p:spPr bwMode="auto">
          <a:xfrm>
            <a:off x="755650" y="1052513"/>
            <a:ext cx="7834313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sk-SK" altLang="sk-SK">
                <a:solidFill>
                  <a:srgbClr val="000000"/>
                </a:solidFill>
                <a:ea typeface="MS PGothic" pitchFamily="34" charset="-128"/>
              </a:rPr>
              <a:t>Počet pacientov potrebných liečiť - </a:t>
            </a:r>
            <a:r>
              <a:rPr lang="en-US" altLang="sk-SK">
                <a:solidFill>
                  <a:srgbClr val="000000"/>
                </a:solidFill>
                <a:ea typeface="MS PGothic" pitchFamily="34" charset="-128"/>
              </a:rPr>
              <a:t>Numbers needed to treat (NNT) </a:t>
            </a:r>
            <a:r>
              <a:rPr lang="sk-SK" altLang="sk-SK">
                <a:solidFill>
                  <a:srgbClr val="000000"/>
                </a:solidFill>
                <a:ea typeface="MS PGothic" pitchFamily="34" charset="-128"/>
              </a:rPr>
              <a:t>na dosiahnutie modifikovaného </a:t>
            </a:r>
            <a:r>
              <a:rPr lang="en-US" altLang="sk-SK">
                <a:solidFill>
                  <a:srgbClr val="000000"/>
                </a:solidFill>
                <a:ea typeface="MS PGothic" pitchFamily="34" charset="-128"/>
              </a:rPr>
              <a:t>Rank</a:t>
            </a:r>
            <a:r>
              <a:rPr lang="sk-SK" altLang="sk-SK">
                <a:solidFill>
                  <a:srgbClr val="000000"/>
                </a:solidFill>
                <a:ea typeface="MS PGothic" pitchFamily="34" charset="-128"/>
              </a:rPr>
              <a:t>inovho skóre </a:t>
            </a:r>
            <a:r>
              <a:rPr lang="en-US" altLang="sk-SK">
                <a:solidFill>
                  <a:srgbClr val="000000"/>
                </a:solidFill>
                <a:ea typeface="MS PGothic" pitchFamily="34" charset="-128"/>
              </a:rPr>
              <a:t>0-1</a:t>
            </a:r>
          </a:p>
        </p:txBody>
      </p:sp>
      <p:pic>
        <p:nvPicPr>
          <p:cNvPr id="9220" name="Picture 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7600" y="1709738"/>
            <a:ext cx="6861175" cy="3679825"/>
          </a:xfrm>
          <a:prstGeom prst="rect">
            <a:avLst/>
          </a:prstGeom>
          <a:noFill/>
          <a:ln w="63500">
            <a:noFill/>
            <a:miter lim="800000"/>
            <a:headEnd/>
            <a:tailEnd/>
          </a:ln>
        </p:spPr>
      </p:pic>
      <p:sp>
        <p:nvSpPr>
          <p:cNvPr id="9221" name="Line 13"/>
          <p:cNvSpPr>
            <a:spLocks noChangeShapeType="1"/>
          </p:cNvSpPr>
          <p:nvPr/>
        </p:nvSpPr>
        <p:spPr bwMode="auto">
          <a:xfrm flipH="1" flipV="1">
            <a:off x="1863725" y="2581275"/>
            <a:ext cx="0" cy="2657475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endParaRPr lang="sk-SK"/>
          </a:p>
        </p:txBody>
      </p:sp>
      <p:sp>
        <p:nvSpPr>
          <p:cNvPr id="9222" name="Line 14"/>
          <p:cNvSpPr>
            <a:spLocks noChangeShapeType="1"/>
          </p:cNvSpPr>
          <p:nvPr/>
        </p:nvSpPr>
        <p:spPr bwMode="auto">
          <a:xfrm flipV="1">
            <a:off x="3762375" y="2581275"/>
            <a:ext cx="0" cy="2657475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endParaRPr lang="sk-SK"/>
          </a:p>
        </p:txBody>
      </p:sp>
      <p:sp>
        <p:nvSpPr>
          <p:cNvPr id="9223" name="Line 15"/>
          <p:cNvSpPr>
            <a:spLocks noChangeShapeType="1"/>
          </p:cNvSpPr>
          <p:nvPr/>
        </p:nvSpPr>
        <p:spPr bwMode="auto">
          <a:xfrm flipV="1">
            <a:off x="5667375" y="2581275"/>
            <a:ext cx="0" cy="2657475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endParaRPr lang="sk-SK"/>
          </a:p>
        </p:txBody>
      </p:sp>
      <p:sp>
        <p:nvSpPr>
          <p:cNvPr id="9224" name="Text Box 8"/>
          <p:cNvSpPr txBox="1">
            <a:spLocks noChangeArrowheads="1"/>
          </p:cNvSpPr>
          <p:nvPr/>
        </p:nvSpPr>
        <p:spPr bwMode="auto">
          <a:xfrm>
            <a:off x="4319588" y="2487613"/>
            <a:ext cx="790575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sk-SK" sz="1600" b="1">
                <a:solidFill>
                  <a:srgbClr val="000000"/>
                </a:solidFill>
                <a:ea typeface="MS PGothic" pitchFamily="34" charset="-128"/>
              </a:rPr>
              <a:t>NNT 14</a:t>
            </a:r>
          </a:p>
        </p:txBody>
      </p:sp>
      <p:sp>
        <p:nvSpPr>
          <p:cNvPr id="9225" name="Text Box 9"/>
          <p:cNvSpPr txBox="1">
            <a:spLocks noChangeArrowheads="1"/>
          </p:cNvSpPr>
          <p:nvPr/>
        </p:nvSpPr>
        <p:spPr bwMode="auto">
          <a:xfrm>
            <a:off x="1185863" y="2487613"/>
            <a:ext cx="693737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sk-SK" sz="1600" b="1">
                <a:solidFill>
                  <a:srgbClr val="000000"/>
                </a:solidFill>
                <a:ea typeface="MS PGothic" pitchFamily="34" charset="-128"/>
              </a:rPr>
              <a:t>NNT 4 - 5</a:t>
            </a:r>
          </a:p>
        </p:txBody>
      </p:sp>
      <p:sp>
        <p:nvSpPr>
          <p:cNvPr id="9226" name="Text Box 9"/>
          <p:cNvSpPr txBox="1">
            <a:spLocks noChangeArrowheads="1"/>
          </p:cNvSpPr>
          <p:nvPr/>
        </p:nvSpPr>
        <p:spPr bwMode="auto">
          <a:xfrm>
            <a:off x="2460625" y="2487613"/>
            <a:ext cx="704850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sk-SK" sz="1600" b="1">
                <a:solidFill>
                  <a:srgbClr val="000000"/>
                </a:solidFill>
                <a:ea typeface="MS PGothic" pitchFamily="34" charset="-128"/>
              </a:rPr>
              <a:t>NNT 9</a:t>
            </a:r>
          </a:p>
        </p:txBody>
      </p:sp>
      <p:sp>
        <p:nvSpPr>
          <p:cNvPr id="19" name="Inhaltsplatzhalter 2"/>
          <p:cNvSpPr txBox="1">
            <a:spLocks/>
          </p:cNvSpPr>
          <p:nvPr/>
        </p:nvSpPr>
        <p:spPr>
          <a:xfrm>
            <a:off x="819150" y="1738313"/>
            <a:ext cx="295275" cy="415925"/>
          </a:xfrm>
          <a:prstGeom prst="rect">
            <a:avLst/>
          </a:prstGeom>
          <a:solidFill>
            <a:schemeClr val="bg1"/>
          </a:solidFill>
        </p:spPr>
        <p:txBody>
          <a:bodyPr/>
          <a:lstStyle/>
          <a:p>
            <a:pPr indent="3175">
              <a:spcBef>
                <a:spcPct val="20000"/>
              </a:spcBef>
              <a:spcAft>
                <a:spcPts val="1200"/>
              </a:spcAft>
              <a:buClr>
                <a:srgbClr val="3397B9"/>
              </a:buClr>
              <a:defRPr/>
            </a:pPr>
            <a:r>
              <a:rPr lang="en-GB" sz="1600" kern="0" dirty="0">
                <a:solidFill>
                  <a:srgbClr val="000000"/>
                </a:solidFill>
                <a:latin typeface="Arial"/>
                <a:ea typeface="ＭＳ Ｐゴシック" pitchFamily="34" charset="-128"/>
                <a:cs typeface="ＭＳ Ｐゴシック" charset="0"/>
              </a:rPr>
              <a:t>5</a:t>
            </a:r>
          </a:p>
        </p:txBody>
      </p:sp>
      <p:sp>
        <p:nvSpPr>
          <p:cNvPr id="20" name="Inhaltsplatzhalter 2"/>
          <p:cNvSpPr txBox="1">
            <a:spLocks/>
          </p:cNvSpPr>
          <p:nvPr/>
        </p:nvSpPr>
        <p:spPr>
          <a:xfrm>
            <a:off x="819150" y="2401888"/>
            <a:ext cx="295275" cy="414337"/>
          </a:xfrm>
          <a:prstGeom prst="rect">
            <a:avLst/>
          </a:prstGeom>
          <a:solidFill>
            <a:schemeClr val="bg1"/>
          </a:solidFill>
        </p:spPr>
        <p:txBody>
          <a:bodyPr/>
          <a:lstStyle/>
          <a:p>
            <a:pPr indent="3175">
              <a:spcBef>
                <a:spcPct val="20000"/>
              </a:spcBef>
              <a:spcAft>
                <a:spcPts val="1200"/>
              </a:spcAft>
              <a:buClr>
                <a:srgbClr val="3397B9"/>
              </a:buClr>
              <a:defRPr/>
            </a:pPr>
            <a:r>
              <a:rPr lang="en-GB" sz="1600" kern="0" dirty="0">
                <a:solidFill>
                  <a:srgbClr val="000000"/>
                </a:solidFill>
                <a:latin typeface="Arial"/>
                <a:ea typeface="ＭＳ Ｐゴシック" pitchFamily="34" charset="-128"/>
                <a:cs typeface="ＭＳ Ｐゴシック" charset="0"/>
              </a:rPr>
              <a:t>4</a:t>
            </a:r>
          </a:p>
        </p:txBody>
      </p:sp>
      <p:sp>
        <p:nvSpPr>
          <p:cNvPr id="21" name="Inhaltsplatzhalter 2"/>
          <p:cNvSpPr txBox="1">
            <a:spLocks/>
          </p:cNvSpPr>
          <p:nvPr/>
        </p:nvSpPr>
        <p:spPr>
          <a:xfrm>
            <a:off x="819150" y="3063875"/>
            <a:ext cx="295275" cy="414338"/>
          </a:xfrm>
          <a:prstGeom prst="rect">
            <a:avLst/>
          </a:prstGeom>
          <a:solidFill>
            <a:schemeClr val="bg1"/>
          </a:solidFill>
        </p:spPr>
        <p:txBody>
          <a:bodyPr/>
          <a:lstStyle/>
          <a:p>
            <a:pPr indent="3175">
              <a:spcBef>
                <a:spcPct val="20000"/>
              </a:spcBef>
              <a:spcAft>
                <a:spcPts val="1200"/>
              </a:spcAft>
              <a:buClr>
                <a:srgbClr val="3397B9"/>
              </a:buClr>
              <a:defRPr/>
            </a:pPr>
            <a:r>
              <a:rPr lang="en-GB" sz="1600" kern="0" dirty="0">
                <a:solidFill>
                  <a:srgbClr val="000000"/>
                </a:solidFill>
                <a:latin typeface="Arial"/>
                <a:ea typeface="ＭＳ Ｐゴシック" pitchFamily="34" charset="-128"/>
                <a:cs typeface="ＭＳ Ｐゴシック" charset="0"/>
              </a:rPr>
              <a:t>3</a:t>
            </a:r>
          </a:p>
        </p:txBody>
      </p:sp>
      <p:sp>
        <p:nvSpPr>
          <p:cNvPr id="22" name="Inhaltsplatzhalter 2"/>
          <p:cNvSpPr txBox="1">
            <a:spLocks/>
          </p:cNvSpPr>
          <p:nvPr/>
        </p:nvSpPr>
        <p:spPr>
          <a:xfrm>
            <a:off x="819150" y="3725863"/>
            <a:ext cx="295275" cy="415925"/>
          </a:xfrm>
          <a:prstGeom prst="rect">
            <a:avLst/>
          </a:prstGeom>
          <a:solidFill>
            <a:schemeClr val="bg1"/>
          </a:solidFill>
        </p:spPr>
        <p:txBody>
          <a:bodyPr/>
          <a:lstStyle/>
          <a:p>
            <a:pPr indent="3175">
              <a:spcBef>
                <a:spcPct val="20000"/>
              </a:spcBef>
              <a:spcAft>
                <a:spcPts val="1200"/>
              </a:spcAft>
              <a:buClr>
                <a:srgbClr val="3397B9"/>
              </a:buClr>
              <a:defRPr/>
            </a:pPr>
            <a:r>
              <a:rPr lang="en-GB" sz="1600" kern="0" dirty="0">
                <a:solidFill>
                  <a:srgbClr val="000000"/>
                </a:solidFill>
                <a:latin typeface="Arial"/>
                <a:ea typeface="ＭＳ Ｐゴシック" pitchFamily="34" charset="-128"/>
                <a:cs typeface="ＭＳ Ｐゴシック" charset="0"/>
              </a:rPr>
              <a:t>2</a:t>
            </a:r>
          </a:p>
        </p:txBody>
      </p:sp>
      <p:sp>
        <p:nvSpPr>
          <p:cNvPr id="24" name="Inhaltsplatzhalter 2"/>
          <p:cNvSpPr txBox="1">
            <a:spLocks/>
          </p:cNvSpPr>
          <p:nvPr/>
        </p:nvSpPr>
        <p:spPr>
          <a:xfrm>
            <a:off x="819150" y="5053013"/>
            <a:ext cx="295275" cy="414337"/>
          </a:xfrm>
          <a:prstGeom prst="rect">
            <a:avLst/>
          </a:prstGeom>
          <a:solidFill>
            <a:schemeClr val="bg1"/>
          </a:solidFill>
        </p:spPr>
        <p:txBody>
          <a:bodyPr/>
          <a:lstStyle/>
          <a:p>
            <a:pPr indent="3175">
              <a:spcBef>
                <a:spcPct val="20000"/>
              </a:spcBef>
              <a:spcAft>
                <a:spcPts val="1200"/>
              </a:spcAft>
              <a:buClr>
                <a:srgbClr val="3397B9"/>
              </a:buClr>
              <a:defRPr/>
            </a:pPr>
            <a:r>
              <a:rPr lang="en-GB" sz="1600" kern="0" dirty="0">
                <a:solidFill>
                  <a:srgbClr val="000000"/>
                </a:solidFill>
                <a:latin typeface="Arial"/>
                <a:ea typeface="ＭＳ Ｐゴシック" pitchFamily="34" charset="-128"/>
                <a:cs typeface="ＭＳ Ｐゴシック" charset="0"/>
              </a:rPr>
              <a:t>0</a:t>
            </a:r>
          </a:p>
        </p:txBody>
      </p:sp>
      <p:sp>
        <p:nvSpPr>
          <p:cNvPr id="25" name="Inhaltsplatzhalter 2"/>
          <p:cNvSpPr txBox="1">
            <a:spLocks/>
          </p:cNvSpPr>
          <p:nvPr/>
        </p:nvSpPr>
        <p:spPr>
          <a:xfrm>
            <a:off x="4894263" y="1778000"/>
            <a:ext cx="3871912" cy="296863"/>
          </a:xfrm>
          <a:prstGeom prst="rect">
            <a:avLst/>
          </a:prstGeom>
          <a:solidFill>
            <a:schemeClr val="bg1"/>
          </a:solidFill>
        </p:spPr>
        <p:txBody>
          <a:bodyPr/>
          <a:lstStyle/>
          <a:p>
            <a:pPr indent="3175">
              <a:spcBef>
                <a:spcPct val="20000"/>
              </a:spcBef>
              <a:spcAft>
                <a:spcPts val="1200"/>
              </a:spcAft>
              <a:buClr>
                <a:srgbClr val="3397B9"/>
              </a:buClr>
              <a:defRPr/>
            </a:pPr>
            <a:r>
              <a:rPr lang="sk-SK" sz="1200" kern="0" dirty="0">
                <a:solidFill>
                  <a:srgbClr val="000000"/>
                </a:solidFill>
                <a:latin typeface="Arial"/>
                <a:ea typeface="ＭＳ Ｐゴシック" pitchFamily="34" charset="-128"/>
                <a:cs typeface="ＭＳ Ｐゴシック" charset="0"/>
              </a:rPr>
              <a:t>Percento pravdepodobnosti  odhadnuté </a:t>
            </a:r>
            <a:r>
              <a:rPr lang="en-GB" sz="1200" kern="0" dirty="0">
                <a:solidFill>
                  <a:srgbClr val="000000"/>
                </a:solidFill>
                <a:latin typeface="Arial"/>
                <a:ea typeface="ＭＳ Ｐゴシック" pitchFamily="34" charset="-128"/>
                <a:cs typeface="ＭＳ Ｐゴシック" charset="0"/>
              </a:rPr>
              <a:t>model</a:t>
            </a:r>
            <a:r>
              <a:rPr lang="sk-SK" sz="1200" kern="0" dirty="0" err="1">
                <a:solidFill>
                  <a:srgbClr val="000000"/>
                </a:solidFill>
                <a:latin typeface="Arial"/>
                <a:ea typeface="ＭＳ Ｐゴシック" pitchFamily="34" charset="-128"/>
                <a:cs typeface="ＭＳ Ｐゴシック" charset="0"/>
              </a:rPr>
              <a:t>om</a:t>
            </a:r>
            <a:endParaRPr lang="en-GB" sz="1200" kern="0" dirty="0">
              <a:solidFill>
                <a:srgbClr val="000000"/>
              </a:solidFill>
              <a:latin typeface="Arial"/>
              <a:ea typeface="ＭＳ Ｐゴシック" pitchFamily="34" charset="-128"/>
              <a:cs typeface="ＭＳ Ｐゴシック" charset="0"/>
            </a:endParaRPr>
          </a:p>
        </p:txBody>
      </p:sp>
      <p:sp>
        <p:nvSpPr>
          <p:cNvPr id="9233" name="Inhaltsplatzhalter 2"/>
          <p:cNvSpPr txBox="1">
            <a:spLocks/>
          </p:cNvSpPr>
          <p:nvPr/>
        </p:nvSpPr>
        <p:spPr bwMode="auto">
          <a:xfrm>
            <a:off x="4894263" y="2054225"/>
            <a:ext cx="3040062" cy="2825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indent="3175">
              <a:spcBef>
                <a:spcPct val="20000"/>
              </a:spcBef>
              <a:spcAft>
                <a:spcPts val="1200"/>
              </a:spcAft>
              <a:buClr>
                <a:srgbClr val="3397B9"/>
              </a:buClr>
            </a:pPr>
            <a:r>
              <a:rPr lang="en-GB" sz="1200">
                <a:solidFill>
                  <a:srgbClr val="000000"/>
                </a:solidFill>
                <a:ea typeface="MS PGothic" pitchFamily="34" charset="-128"/>
              </a:rPr>
              <a:t>95% </a:t>
            </a:r>
            <a:r>
              <a:rPr lang="sk-SK" sz="1200">
                <a:solidFill>
                  <a:srgbClr val="000000"/>
                </a:solidFill>
                <a:ea typeface="MS PGothic" pitchFamily="34" charset="-128"/>
              </a:rPr>
              <a:t>konfidenčný interval  pre odhadované percento pravdepodobnosti</a:t>
            </a:r>
            <a:endParaRPr lang="en-GB" sz="1200">
              <a:solidFill>
                <a:srgbClr val="000000"/>
              </a:solidFill>
              <a:ea typeface="MS PGothic" pitchFamily="34" charset="-128"/>
            </a:endParaRPr>
          </a:p>
        </p:txBody>
      </p:sp>
      <p:sp>
        <p:nvSpPr>
          <p:cNvPr id="27" name="Inhaltsplatzhalter 2"/>
          <p:cNvSpPr txBox="1">
            <a:spLocks/>
          </p:cNvSpPr>
          <p:nvPr/>
        </p:nvSpPr>
        <p:spPr>
          <a:xfrm>
            <a:off x="952500" y="5383213"/>
            <a:ext cx="576263" cy="312737"/>
          </a:xfrm>
          <a:prstGeom prst="rect">
            <a:avLst/>
          </a:prstGeom>
          <a:solidFill>
            <a:schemeClr val="bg1"/>
          </a:solidFill>
        </p:spPr>
        <p:txBody>
          <a:bodyPr/>
          <a:lstStyle/>
          <a:p>
            <a:pPr indent="3175" algn="ctr">
              <a:spcBef>
                <a:spcPct val="20000"/>
              </a:spcBef>
              <a:spcAft>
                <a:spcPts val="1200"/>
              </a:spcAft>
              <a:buClr>
                <a:srgbClr val="3397B9"/>
              </a:buClr>
              <a:defRPr/>
            </a:pPr>
            <a:r>
              <a:rPr lang="en-GB" sz="1600" kern="0" dirty="0">
                <a:solidFill>
                  <a:srgbClr val="000000"/>
                </a:solidFill>
                <a:latin typeface="Arial"/>
                <a:ea typeface="ＭＳ Ｐゴシック" pitchFamily="34" charset="-128"/>
                <a:cs typeface="ＭＳ Ｐゴシック" charset="0"/>
              </a:rPr>
              <a:t>60</a:t>
            </a:r>
          </a:p>
        </p:txBody>
      </p:sp>
      <p:sp>
        <p:nvSpPr>
          <p:cNvPr id="28" name="Inhaltsplatzhalter 2"/>
          <p:cNvSpPr txBox="1">
            <a:spLocks/>
          </p:cNvSpPr>
          <p:nvPr/>
        </p:nvSpPr>
        <p:spPr>
          <a:xfrm>
            <a:off x="1584325" y="5383213"/>
            <a:ext cx="576263" cy="312737"/>
          </a:xfrm>
          <a:prstGeom prst="rect">
            <a:avLst/>
          </a:prstGeom>
          <a:solidFill>
            <a:schemeClr val="bg1"/>
          </a:solidFill>
        </p:spPr>
        <p:txBody>
          <a:bodyPr/>
          <a:lstStyle/>
          <a:p>
            <a:pPr indent="3175" algn="ctr">
              <a:spcBef>
                <a:spcPct val="20000"/>
              </a:spcBef>
              <a:spcAft>
                <a:spcPts val="1200"/>
              </a:spcAft>
              <a:buClr>
                <a:srgbClr val="3397B9"/>
              </a:buClr>
              <a:defRPr/>
            </a:pPr>
            <a:r>
              <a:rPr lang="en-GB" sz="1600" kern="0" dirty="0">
                <a:solidFill>
                  <a:srgbClr val="000000"/>
                </a:solidFill>
                <a:latin typeface="Arial"/>
                <a:ea typeface="ＭＳ Ｐゴシック" pitchFamily="34" charset="-128"/>
                <a:cs typeface="ＭＳ Ｐゴシック" charset="0"/>
              </a:rPr>
              <a:t>90</a:t>
            </a:r>
          </a:p>
        </p:txBody>
      </p:sp>
      <p:sp>
        <p:nvSpPr>
          <p:cNvPr id="29" name="Inhaltsplatzhalter 2"/>
          <p:cNvSpPr txBox="1">
            <a:spLocks/>
          </p:cNvSpPr>
          <p:nvPr/>
        </p:nvSpPr>
        <p:spPr>
          <a:xfrm>
            <a:off x="2216150" y="5383213"/>
            <a:ext cx="574675" cy="312737"/>
          </a:xfrm>
          <a:prstGeom prst="rect">
            <a:avLst/>
          </a:prstGeom>
          <a:solidFill>
            <a:schemeClr val="bg1"/>
          </a:solidFill>
        </p:spPr>
        <p:txBody>
          <a:bodyPr/>
          <a:lstStyle/>
          <a:p>
            <a:pPr indent="3175" algn="ctr">
              <a:spcBef>
                <a:spcPct val="20000"/>
              </a:spcBef>
              <a:spcAft>
                <a:spcPts val="1200"/>
              </a:spcAft>
              <a:buClr>
                <a:srgbClr val="3397B9"/>
              </a:buClr>
              <a:defRPr/>
            </a:pPr>
            <a:r>
              <a:rPr lang="en-GB" sz="1600" kern="0" dirty="0">
                <a:solidFill>
                  <a:srgbClr val="000000"/>
                </a:solidFill>
                <a:latin typeface="Arial"/>
                <a:ea typeface="ＭＳ Ｐゴシック" pitchFamily="34" charset="-128"/>
                <a:cs typeface="ＭＳ Ｐゴシック" charset="0"/>
              </a:rPr>
              <a:t>120</a:t>
            </a:r>
          </a:p>
        </p:txBody>
      </p:sp>
      <p:sp>
        <p:nvSpPr>
          <p:cNvPr id="30" name="Inhaltsplatzhalter 2"/>
          <p:cNvSpPr txBox="1">
            <a:spLocks/>
          </p:cNvSpPr>
          <p:nvPr/>
        </p:nvSpPr>
        <p:spPr>
          <a:xfrm>
            <a:off x="2846388" y="5383213"/>
            <a:ext cx="576262" cy="312737"/>
          </a:xfrm>
          <a:prstGeom prst="rect">
            <a:avLst/>
          </a:prstGeom>
          <a:solidFill>
            <a:schemeClr val="bg1"/>
          </a:solidFill>
        </p:spPr>
        <p:txBody>
          <a:bodyPr/>
          <a:lstStyle/>
          <a:p>
            <a:pPr indent="3175" algn="ctr">
              <a:spcBef>
                <a:spcPct val="20000"/>
              </a:spcBef>
              <a:spcAft>
                <a:spcPts val="1200"/>
              </a:spcAft>
              <a:buClr>
                <a:srgbClr val="3397B9"/>
              </a:buClr>
              <a:defRPr/>
            </a:pPr>
            <a:r>
              <a:rPr lang="en-GB" sz="1600" kern="0" dirty="0">
                <a:solidFill>
                  <a:srgbClr val="000000"/>
                </a:solidFill>
                <a:latin typeface="Arial"/>
                <a:ea typeface="ＭＳ Ｐゴシック" pitchFamily="34" charset="-128"/>
                <a:cs typeface="ＭＳ Ｐゴシック" charset="0"/>
              </a:rPr>
              <a:t>150</a:t>
            </a:r>
          </a:p>
        </p:txBody>
      </p:sp>
      <p:sp>
        <p:nvSpPr>
          <p:cNvPr id="31" name="Inhaltsplatzhalter 2"/>
          <p:cNvSpPr txBox="1">
            <a:spLocks/>
          </p:cNvSpPr>
          <p:nvPr/>
        </p:nvSpPr>
        <p:spPr>
          <a:xfrm>
            <a:off x="7267575" y="5383213"/>
            <a:ext cx="576263" cy="312737"/>
          </a:xfrm>
          <a:prstGeom prst="rect">
            <a:avLst/>
          </a:prstGeom>
          <a:solidFill>
            <a:schemeClr val="bg1"/>
          </a:solidFill>
        </p:spPr>
        <p:txBody>
          <a:bodyPr/>
          <a:lstStyle/>
          <a:p>
            <a:pPr indent="3175" algn="ctr">
              <a:spcBef>
                <a:spcPct val="20000"/>
              </a:spcBef>
              <a:spcAft>
                <a:spcPts val="1200"/>
              </a:spcAft>
              <a:buClr>
                <a:srgbClr val="3397B9"/>
              </a:buClr>
              <a:defRPr/>
            </a:pPr>
            <a:r>
              <a:rPr lang="en-GB" sz="1600" kern="0" dirty="0">
                <a:solidFill>
                  <a:srgbClr val="000000"/>
                </a:solidFill>
                <a:latin typeface="Arial"/>
                <a:ea typeface="ＭＳ Ｐゴシック" pitchFamily="34" charset="-128"/>
                <a:cs typeface="ＭＳ Ｐゴシック" charset="0"/>
              </a:rPr>
              <a:t>360</a:t>
            </a:r>
          </a:p>
        </p:txBody>
      </p:sp>
      <p:sp>
        <p:nvSpPr>
          <p:cNvPr id="33" name="Inhaltsplatzhalter 2"/>
          <p:cNvSpPr txBox="1">
            <a:spLocks/>
          </p:cNvSpPr>
          <p:nvPr/>
        </p:nvSpPr>
        <p:spPr>
          <a:xfrm>
            <a:off x="6635750" y="5383213"/>
            <a:ext cx="576263" cy="312737"/>
          </a:xfrm>
          <a:prstGeom prst="rect">
            <a:avLst/>
          </a:prstGeom>
          <a:solidFill>
            <a:schemeClr val="bg1"/>
          </a:solidFill>
        </p:spPr>
        <p:txBody>
          <a:bodyPr/>
          <a:lstStyle/>
          <a:p>
            <a:pPr indent="3175" algn="ctr">
              <a:spcBef>
                <a:spcPct val="20000"/>
              </a:spcBef>
              <a:spcAft>
                <a:spcPts val="1200"/>
              </a:spcAft>
              <a:buClr>
                <a:srgbClr val="3397B9"/>
              </a:buClr>
              <a:defRPr/>
            </a:pPr>
            <a:r>
              <a:rPr lang="en-GB" sz="1600" kern="0" dirty="0">
                <a:solidFill>
                  <a:srgbClr val="000000"/>
                </a:solidFill>
                <a:latin typeface="Arial"/>
                <a:ea typeface="ＭＳ Ｐゴシック" pitchFamily="34" charset="-128"/>
                <a:cs typeface="ＭＳ Ｐゴシック" charset="0"/>
              </a:rPr>
              <a:t>330</a:t>
            </a:r>
          </a:p>
        </p:txBody>
      </p:sp>
      <p:sp>
        <p:nvSpPr>
          <p:cNvPr id="34" name="Inhaltsplatzhalter 2"/>
          <p:cNvSpPr txBox="1">
            <a:spLocks/>
          </p:cNvSpPr>
          <p:nvPr/>
        </p:nvSpPr>
        <p:spPr>
          <a:xfrm>
            <a:off x="6003925" y="5383213"/>
            <a:ext cx="576263" cy="312737"/>
          </a:xfrm>
          <a:prstGeom prst="rect">
            <a:avLst/>
          </a:prstGeom>
          <a:solidFill>
            <a:schemeClr val="bg1"/>
          </a:solidFill>
        </p:spPr>
        <p:txBody>
          <a:bodyPr/>
          <a:lstStyle/>
          <a:p>
            <a:pPr indent="3175" algn="ctr">
              <a:spcBef>
                <a:spcPct val="20000"/>
              </a:spcBef>
              <a:spcAft>
                <a:spcPts val="1200"/>
              </a:spcAft>
              <a:buClr>
                <a:srgbClr val="3397B9"/>
              </a:buClr>
              <a:defRPr/>
            </a:pPr>
            <a:r>
              <a:rPr lang="en-GB" sz="1600" kern="0" dirty="0">
                <a:solidFill>
                  <a:srgbClr val="000000"/>
                </a:solidFill>
                <a:latin typeface="Arial"/>
                <a:ea typeface="ＭＳ Ｐゴシック" pitchFamily="34" charset="-128"/>
                <a:cs typeface="ＭＳ Ｐゴシック" charset="0"/>
              </a:rPr>
              <a:t>300</a:t>
            </a:r>
          </a:p>
        </p:txBody>
      </p:sp>
      <p:sp>
        <p:nvSpPr>
          <p:cNvPr id="35" name="Inhaltsplatzhalter 2"/>
          <p:cNvSpPr txBox="1">
            <a:spLocks/>
          </p:cNvSpPr>
          <p:nvPr/>
        </p:nvSpPr>
        <p:spPr>
          <a:xfrm>
            <a:off x="5373688" y="5383213"/>
            <a:ext cx="574675" cy="312737"/>
          </a:xfrm>
          <a:prstGeom prst="rect">
            <a:avLst/>
          </a:prstGeom>
          <a:solidFill>
            <a:schemeClr val="bg1"/>
          </a:solidFill>
        </p:spPr>
        <p:txBody>
          <a:bodyPr/>
          <a:lstStyle/>
          <a:p>
            <a:pPr indent="3175" algn="ctr">
              <a:spcBef>
                <a:spcPct val="20000"/>
              </a:spcBef>
              <a:spcAft>
                <a:spcPts val="1200"/>
              </a:spcAft>
              <a:buClr>
                <a:srgbClr val="3397B9"/>
              </a:buClr>
              <a:defRPr/>
            </a:pPr>
            <a:r>
              <a:rPr lang="en-GB" sz="1600" kern="0" dirty="0">
                <a:solidFill>
                  <a:srgbClr val="000000"/>
                </a:solidFill>
                <a:latin typeface="Arial"/>
                <a:ea typeface="ＭＳ Ｐゴシック" pitchFamily="34" charset="-128"/>
                <a:cs typeface="ＭＳ Ｐゴシック" charset="0"/>
              </a:rPr>
              <a:t>270</a:t>
            </a:r>
          </a:p>
        </p:txBody>
      </p:sp>
      <p:sp>
        <p:nvSpPr>
          <p:cNvPr id="36" name="Inhaltsplatzhalter 2"/>
          <p:cNvSpPr txBox="1">
            <a:spLocks/>
          </p:cNvSpPr>
          <p:nvPr/>
        </p:nvSpPr>
        <p:spPr>
          <a:xfrm>
            <a:off x="4741863" y="5383213"/>
            <a:ext cx="576262" cy="312737"/>
          </a:xfrm>
          <a:prstGeom prst="rect">
            <a:avLst/>
          </a:prstGeom>
          <a:solidFill>
            <a:schemeClr val="bg1"/>
          </a:solidFill>
        </p:spPr>
        <p:txBody>
          <a:bodyPr/>
          <a:lstStyle/>
          <a:p>
            <a:pPr indent="3175" algn="ctr">
              <a:spcBef>
                <a:spcPct val="20000"/>
              </a:spcBef>
              <a:spcAft>
                <a:spcPts val="1200"/>
              </a:spcAft>
              <a:buClr>
                <a:srgbClr val="3397B9"/>
              </a:buClr>
              <a:defRPr/>
            </a:pPr>
            <a:r>
              <a:rPr lang="en-GB" sz="1600" kern="0" dirty="0">
                <a:solidFill>
                  <a:srgbClr val="000000"/>
                </a:solidFill>
                <a:latin typeface="Arial"/>
                <a:ea typeface="ＭＳ Ｐゴシック" pitchFamily="34" charset="-128"/>
                <a:cs typeface="ＭＳ Ｐゴシック" charset="0"/>
              </a:rPr>
              <a:t>240</a:t>
            </a:r>
          </a:p>
        </p:txBody>
      </p:sp>
      <p:sp>
        <p:nvSpPr>
          <p:cNvPr id="37" name="Inhaltsplatzhalter 2"/>
          <p:cNvSpPr txBox="1">
            <a:spLocks/>
          </p:cNvSpPr>
          <p:nvPr/>
        </p:nvSpPr>
        <p:spPr>
          <a:xfrm>
            <a:off x="4110038" y="5383213"/>
            <a:ext cx="576262" cy="312737"/>
          </a:xfrm>
          <a:prstGeom prst="rect">
            <a:avLst/>
          </a:prstGeom>
          <a:solidFill>
            <a:schemeClr val="bg1"/>
          </a:solidFill>
        </p:spPr>
        <p:txBody>
          <a:bodyPr/>
          <a:lstStyle/>
          <a:p>
            <a:pPr indent="3175" algn="ctr">
              <a:spcBef>
                <a:spcPct val="20000"/>
              </a:spcBef>
              <a:spcAft>
                <a:spcPts val="1200"/>
              </a:spcAft>
              <a:buClr>
                <a:srgbClr val="3397B9"/>
              </a:buClr>
              <a:defRPr/>
            </a:pPr>
            <a:r>
              <a:rPr lang="en-GB" sz="1600" kern="0" dirty="0">
                <a:solidFill>
                  <a:srgbClr val="000000"/>
                </a:solidFill>
                <a:latin typeface="Arial"/>
                <a:ea typeface="ＭＳ Ｐゴシック" pitchFamily="34" charset="-128"/>
                <a:cs typeface="ＭＳ Ｐゴシック" charset="0"/>
              </a:rPr>
              <a:t>210</a:t>
            </a:r>
          </a:p>
        </p:txBody>
      </p:sp>
      <p:sp>
        <p:nvSpPr>
          <p:cNvPr id="38" name="Inhaltsplatzhalter 2"/>
          <p:cNvSpPr txBox="1">
            <a:spLocks/>
          </p:cNvSpPr>
          <p:nvPr/>
        </p:nvSpPr>
        <p:spPr>
          <a:xfrm>
            <a:off x="3478213" y="5383213"/>
            <a:ext cx="576262" cy="312737"/>
          </a:xfrm>
          <a:prstGeom prst="rect">
            <a:avLst/>
          </a:prstGeom>
          <a:solidFill>
            <a:schemeClr val="bg1"/>
          </a:solidFill>
        </p:spPr>
        <p:txBody>
          <a:bodyPr/>
          <a:lstStyle/>
          <a:p>
            <a:pPr indent="3175" algn="ctr">
              <a:spcBef>
                <a:spcPct val="20000"/>
              </a:spcBef>
              <a:spcAft>
                <a:spcPts val="1200"/>
              </a:spcAft>
              <a:buClr>
                <a:srgbClr val="3397B9"/>
              </a:buClr>
              <a:defRPr/>
            </a:pPr>
            <a:r>
              <a:rPr lang="en-GB" sz="1600" kern="0" dirty="0">
                <a:solidFill>
                  <a:srgbClr val="000000"/>
                </a:solidFill>
                <a:latin typeface="Arial"/>
                <a:ea typeface="ＭＳ Ｐゴシック" pitchFamily="34" charset="-128"/>
                <a:cs typeface="ＭＳ Ｐゴシック" charset="0"/>
              </a:rPr>
              <a:t>180</a:t>
            </a:r>
          </a:p>
        </p:txBody>
      </p:sp>
      <p:sp>
        <p:nvSpPr>
          <p:cNvPr id="9245" name="Inhaltsplatzhalter 2"/>
          <p:cNvSpPr txBox="1">
            <a:spLocks/>
          </p:cNvSpPr>
          <p:nvPr/>
        </p:nvSpPr>
        <p:spPr bwMode="auto">
          <a:xfrm>
            <a:off x="1238250" y="5672138"/>
            <a:ext cx="6324600" cy="414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indent="3175" algn="ctr">
              <a:spcBef>
                <a:spcPct val="20000"/>
              </a:spcBef>
              <a:spcAft>
                <a:spcPts val="1200"/>
              </a:spcAft>
              <a:buClr>
                <a:srgbClr val="3397B9"/>
              </a:buClr>
            </a:pPr>
            <a:r>
              <a:rPr lang="sk-SK" sz="1600">
                <a:solidFill>
                  <a:srgbClr val="000000"/>
                </a:solidFill>
                <a:ea typeface="MS PGothic" pitchFamily="34" charset="-128"/>
              </a:rPr>
              <a:t>Čas od vzniku mozgovej príhody do začatia liečby </a:t>
            </a:r>
            <a:r>
              <a:rPr lang="en-GB" sz="1600">
                <a:solidFill>
                  <a:srgbClr val="000000"/>
                </a:solidFill>
                <a:ea typeface="MS PGothic" pitchFamily="34" charset="-128"/>
              </a:rPr>
              <a:t>(min)</a:t>
            </a:r>
          </a:p>
        </p:txBody>
      </p:sp>
      <p:sp>
        <p:nvSpPr>
          <p:cNvPr id="9246" name="Oval 31"/>
          <p:cNvSpPr>
            <a:spLocks noChangeArrowheads="1"/>
          </p:cNvSpPr>
          <p:nvPr/>
        </p:nvSpPr>
        <p:spPr bwMode="auto">
          <a:xfrm>
            <a:off x="3419475" y="5157788"/>
            <a:ext cx="720725" cy="576262"/>
          </a:xfrm>
          <a:prstGeom prst="ellips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sk-SK" altLang="sk-SK"/>
          </a:p>
        </p:txBody>
      </p:sp>
      <p:sp>
        <p:nvSpPr>
          <p:cNvPr id="32" name="Obdĺžnik 31"/>
          <p:cNvSpPr/>
          <p:nvPr/>
        </p:nvSpPr>
        <p:spPr>
          <a:xfrm>
            <a:off x="5651500" y="6308725"/>
            <a:ext cx="3313113" cy="4619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>
              <a:defRPr/>
            </a:pPr>
            <a:r>
              <a:rPr lang="en-US" altLang="sk-SK" sz="1200" i="1" dirty="0" err="1">
                <a:solidFill>
                  <a:schemeClr val="bg2">
                    <a:lumMod val="60000"/>
                    <a:lumOff val="40000"/>
                  </a:schemeClr>
                </a:solidFill>
              </a:rPr>
              <a:t>Wahlgren</a:t>
            </a:r>
            <a:r>
              <a:rPr lang="en-US" altLang="sk-SK" sz="1200" i="1" dirty="0">
                <a:solidFill>
                  <a:schemeClr val="bg2">
                    <a:lumMod val="60000"/>
                    <a:lumOff val="40000"/>
                  </a:schemeClr>
                </a:solidFill>
              </a:rPr>
              <a:t> et al. Lancet 2008;372:1303-1309.</a:t>
            </a:r>
          </a:p>
          <a:p>
            <a:pPr algn="r">
              <a:defRPr/>
            </a:pPr>
            <a:r>
              <a:rPr lang="en-US" altLang="sk-SK" sz="1200" i="1" dirty="0">
                <a:solidFill>
                  <a:schemeClr val="bg2">
                    <a:lumMod val="60000"/>
                    <a:lumOff val="40000"/>
                  </a:schemeClr>
                </a:solidFill>
              </a:rPr>
              <a:t>Lees et al. Lancet 2010;375:1695-1703.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4"/>
          <p:cNvSpPr>
            <a:spLocks noGrp="1" noChangeArrowheads="1"/>
          </p:cNvSpPr>
          <p:nvPr>
            <p:ph type="title"/>
          </p:nvPr>
        </p:nvSpPr>
        <p:spPr>
          <a:xfrm>
            <a:off x="914400" y="457200"/>
            <a:ext cx="8229600" cy="1371600"/>
          </a:xfrm>
        </p:spPr>
        <p:txBody>
          <a:bodyPr/>
          <a:lstStyle/>
          <a:p>
            <a:pPr eaLnBrk="1" hangingPunct="1"/>
            <a:r>
              <a:rPr lang="sk-SK" altLang="sk-SK" dirty="0" smtClean="0">
                <a:latin typeface="Times New Roman" pitchFamily="18" charset="0"/>
              </a:rPr>
              <a:t>Úrazy mozgu   </a:t>
            </a:r>
            <a:r>
              <a:rPr lang="sk-SK" altLang="sk-SK" b="1" dirty="0" smtClean="0">
                <a:solidFill>
                  <a:srgbClr val="FF0000"/>
                </a:solidFill>
                <a:latin typeface="Times New Roman" pitchFamily="18" charset="0"/>
              </a:rPr>
              <a:t>NIE sú </a:t>
            </a:r>
            <a:r>
              <a:rPr lang="sk-SK" altLang="sk-SK" dirty="0" smtClean="0">
                <a:latin typeface="Times New Roman" pitchFamily="18" charset="0"/>
              </a:rPr>
              <a:t>CMP</a:t>
            </a:r>
          </a:p>
        </p:txBody>
      </p:sp>
      <p:sp>
        <p:nvSpPr>
          <p:cNvPr id="8195" name="AutoShape 6" descr="9k="/>
          <p:cNvSpPr>
            <a:spLocks noChangeAspect="1" noChangeArrowheads="1"/>
          </p:cNvSpPr>
          <p:nvPr/>
        </p:nvSpPr>
        <p:spPr bwMode="auto">
          <a:xfrm>
            <a:off x="3533775" y="2328863"/>
            <a:ext cx="2076450" cy="220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sk-SK"/>
          </a:p>
        </p:txBody>
      </p:sp>
      <p:sp>
        <p:nvSpPr>
          <p:cNvPr id="8196" name="AutoShape 8" descr="9k="/>
          <p:cNvSpPr>
            <a:spLocks noChangeAspect="1" noChangeArrowheads="1"/>
          </p:cNvSpPr>
          <p:nvPr/>
        </p:nvSpPr>
        <p:spPr bwMode="auto">
          <a:xfrm>
            <a:off x="3533775" y="2328863"/>
            <a:ext cx="2076450" cy="220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sk-SK"/>
          </a:p>
        </p:txBody>
      </p:sp>
      <p:pic>
        <p:nvPicPr>
          <p:cNvPr id="8197" name="Picture 10" descr="230px-Trauma_subdural_arrow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2175" y="2452688"/>
            <a:ext cx="2814638" cy="343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8" name="Picture 12" descr="epidural_hematoma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29200" y="2417763"/>
            <a:ext cx="2714625" cy="347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9" name="Rectangle 13"/>
          <p:cNvSpPr>
            <a:spLocks noChangeArrowheads="1"/>
          </p:cNvSpPr>
          <p:nvPr/>
        </p:nvSpPr>
        <p:spPr bwMode="auto">
          <a:xfrm>
            <a:off x="915988" y="6135688"/>
            <a:ext cx="25209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sk-SK" altLang="sk-SK" b="1"/>
              <a:t>Subdurálny hematom</a:t>
            </a:r>
          </a:p>
        </p:txBody>
      </p:sp>
      <p:sp>
        <p:nvSpPr>
          <p:cNvPr id="8200" name="Rectangle 14"/>
          <p:cNvSpPr>
            <a:spLocks noChangeArrowheads="1"/>
          </p:cNvSpPr>
          <p:nvPr/>
        </p:nvSpPr>
        <p:spPr bwMode="auto">
          <a:xfrm>
            <a:off x="5016500" y="6157913"/>
            <a:ext cx="24447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sk-SK" altLang="sk-SK" b="1"/>
              <a:t>Epidurálny hematom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6" name="Object 3"/>
          <p:cNvGraphicFramePr>
            <a:graphicFrameLocks noChangeAspect="1"/>
          </p:cNvGraphicFramePr>
          <p:nvPr/>
        </p:nvGraphicFramePr>
        <p:xfrm>
          <a:off x="1403350" y="3860800"/>
          <a:ext cx="5705475" cy="2736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846" name="Graf" r:id="rId3" imgW="6762902" imgH="3247949" progId="Excel.Sheet.8">
                  <p:embed/>
                </p:oleObj>
              </mc:Choice>
              <mc:Fallback>
                <p:oleObj name="Graf" r:id="rId3" imgW="6762902" imgH="3247949" progId="Excel.Sheet.8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03350" y="3860800"/>
                        <a:ext cx="5705475" cy="27368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Curved Down Arrow 6"/>
          <p:cNvSpPr/>
          <p:nvPr/>
        </p:nvSpPr>
        <p:spPr>
          <a:xfrm rot="21107167">
            <a:off x="3182938" y="3733800"/>
            <a:ext cx="2308225" cy="881063"/>
          </a:xfrm>
          <a:prstGeom prst="curvedDownArrow">
            <a:avLst>
              <a:gd name="adj1" fmla="val 31979"/>
              <a:gd name="adj2" fmla="val 47850"/>
              <a:gd name="adj3" fmla="val 52931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pic>
        <p:nvPicPr>
          <p:cNvPr id="1028" name="Picture 10" descr="Súvisiaci obrázok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76375" y="620713"/>
            <a:ext cx="6638925" cy="292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9" name="Obdĺžnik 5"/>
          <p:cNvSpPr>
            <a:spLocks noChangeArrowheads="1"/>
          </p:cNvSpPr>
          <p:nvPr/>
        </p:nvSpPr>
        <p:spPr bwMode="auto">
          <a:xfrm>
            <a:off x="5437188" y="6453188"/>
            <a:ext cx="32385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sk-SK" altLang="sk-SK" sz="1200" i="1">
                <a:solidFill>
                  <a:srgbClr val="0000FF"/>
                </a:solidFill>
              </a:rPr>
              <a:t>Europen Stroke Organisation, 2008</a:t>
            </a:r>
            <a:endParaRPr lang="en-US" altLang="sk-SK" sz="1200" i="1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D:\FOTO\DCIM pariz barcelona kodan\104___05 ESO barc 2016\IMG_144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813" y="1028700"/>
            <a:ext cx="6048375" cy="51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3" name="Oval 31"/>
          <p:cNvSpPr>
            <a:spLocks noChangeArrowheads="1"/>
          </p:cNvSpPr>
          <p:nvPr/>
        </p:nvSpPr>
        <p:spPr bwMode="auto">
          <a:xfrm>
            <a:off x="5651500" y="4292600"/>
            <a:ext cx="865188" cy="576263"/>
          </a:xfrm>
          <a:prstGeom prst="ellips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sk-SK" altLang="sk-SK"/>
          </a:p>
        </p:txBody>
      </p:sp>
      <p:sp>
        <p:nvSpPr>
          <p:cNvPr id="10244" name="Oval 31"/>
          <p:cNvSpPr>
            <a:spLocks noChangeArrowheads="1"/>
          </p:cNvSpPr>
          <p:nvPr/>
        </p:nvSpPr>
        <p:spPr bwMode="auto">
          <a:xfrm>
            <a:off x="6732588" y="4221163"/>
            <a:ext cx="757237" cy="647700"/>
          </a:xfrm>
          <a:prstGeom prst="ellips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sk-SK" altLang="sk-SK"/>
          </a:p>
        </p:txBody>
      </p:sp>
      <p:sp>
        <p:nvSpPr>
          <p:cNvPr id="10245" name="Nadpis 4"/>
          <p:cNvSpPr>
            <a:spLocks noGrp="1"/>
          </p:cNvSpPr>
          <p:nvPr>
            <p:ph type="title"/>
          </p:nvPr>
        </p:nvSpPr>
        <p:spPr>
          <a:xfrm>
            <a:off x="1485900" y="457200"/>
            <a:ext cx="6172200" cy="1100138"/>
          </a:xfrm>
        </p:spPr>
        <p:txBody>
          <a:bodyPr/>
          <a:lstStyle/>
          <a:p>
            <a:pPr algn="ctr"/>
            <a:endParaRPr lang="sk-SK" altLang="sk-SK" sz="3600" smtClean="0">
              <a:solidFill>
                <a:schemeClr val="bg2"/>
              </a:solidFill>
            </a:endParaRPr>
          </a:p>
        </p:txBody>
      </p:sp>
      <p:sp>
        <p:nvSpPr>
          <p:cNvPr id="10246" name="Obdĺžnik 5"/>
          <p:cNvSpPr>
            <a:spLocks noChangeArrowheads="1"/>
          </p:cNvSpPr>
          <p:nvPr/>
        </p:nvSpPr>
        <p:spPr bwMode="auto">
          <a:xfrm>
            <a:off x="5437188" y="6453188"/>
            <a:ext cx="32385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sk-SK" altLang="sk-SK" sz="1200" i="1">
                <a:solidFill>
                  <a:srgbClr val="0000FF"/>
                </a:solidFill>
              </a:rPr>
              <a:t>Toni D., ESOC 2016, Copenhagen</a:t>
            </a:r>
            <a:endParaRPr lang="en-US" altLang="sk-SK" sz="1200" i="1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k-SK" altLang="sk-SK" sz="3200" smtClean="0">
                <a:solidFill>
                  <a:schemeClr val="bg2"/>
                </a:solidFill>
              </a:rPr>
              <a:t>Opatrenia vypracované na skrátenie času do podania liečby CMP.</a:t>
            </a:r>
            <a:endParaRPr lang="sk-SK" sz="3200" smtClean="0"/>
          </a:p>
        </p:txBody>
      </p:sp>
      <p:sp>
        <p:nvSpPr>
          <p:cNvPr id="2969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sz="2000" smtClean="0"/>
              <a:t>Neurozobrazovacie vyšetrenie a vyhodnotenie nálezu má absolútnu prioritu u všetkých pacientov s podozrením na NCMP. </a:t>
            </a:r>
          </a:p>
          <a:p>
            <a:r>
              <a:rPr lang="sk-SK" sz="2000" smtClean="0"/>
              <a:t>Rádiodiagnostické pracovisko je </a:t>
            </a:r>
            <a:r>
              <a:rPr lang="sk-SK" sz="2000" smtClean="0">
                <a:solidFill>
                  <a:srgbClr val="FF0000"/>
                </a:solidFill>
              </a:rPr>
              <a:t>povinné</a:t>
            </a:r>
            <a:r>
              <a:rPr lang="sk-SK" sz="2000" smtClean="0"/>
              <a:t> vykonať vyšetrenia bezodkladne v prvom poradí. </a:t>
            </a:r>
          </a:p>
          <a:p>
            <a:endParaRPr lang="sk-SK" sz="2000" smtClean="0"/>
          </a:p>
          <a:p>
            <a:r>
              <a:rPr lang="sk-SK" sz="2000" smtClean="0"/>
              <a:t>Ak by vnútronemocničný transport  oddialil podanie IVT , je </a:t>
            </a:r>
            <a:r>
              <a:rPr lang="sk-SK" sz="2000" smtClean="0">
                <a:solidFill>
                  <a:srgbClr val="FF0000"/>
                </a:solidFill>
              </a:rPr>
              <a:t>možné podať úvodnú dávku lieku na CT pracovisku</a:t>
            </a:r>
            <a:r>
              <a:rPr lang="sk-SK" sz="2000" smtClean="0"/>
              <a:t>. </a:t>
            </a:r>
          </a:p>
          <a:p>
            <a:endParaRPr lang="sk-SK" sz="2000" smtClean="0"/>
          </a:p>
          <a:p>
            <a:r>
              <a:rPr lang="sk-SK" sz="2000" smtClean="0"/>
              <a:t>U pacientov  </a:t>
            </a:r>
            <a:r>
              <a:rPr lang="sk-SK" sz="2000" smtClean="0">
                <a:solidFill>
                  <a:srgbClr val="FF0000"/>
                </a:solidFill>
              </a:rPr>
              <a:t>s dokázaným uzáverom veľkých mozgových ciev je indikovaná bezodkladná endovaskulárna liečba ktorá nesmie byť oddialená trombolýzou.</a:t>
            </a:r>
          </a:p>
        </p:txBody>
      </p:sp>
      <p:sp>
        <p:nvSpPr>
          <p:cNvPr id="4" name="Rectangle 3"/>
          <p:cNvSpPr/>
          <p:nvPr/>
        </p:nvSpPr>
        <p:spPr>
          <a:xfrm>
            <a:off x="4356100" y="6351588"/>
            <a:ext cx="4608513" cy="523875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sk-SK" sz="1400" i="1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Výbor </a:t>
            </a:r>
            <a:r>
              <a:rPr lang="sk-SK" sz="1400" i="1" dirty="0" err="1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Cerebrovaskulárnej</a:t>
            </a:r>
            <a:r>
              <a:rPr lang="sk-SK" sz="1400" i="1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sekcie </a:t>
            </a:r>
            <a:r>
              <a:rPr lang="sk-SK" sz="1400" i="1" dirty="0" err="1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SNeS</a:t>
            </a:r>
            <a:r>
              <a:rPr lang="sk-SK" sz="1400" i="1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, 2017 – návrh  </a:t>
            </a:r>
          </a:p>
          <a:p>
            <a:pPr>
              <a:defRPr/>
            </a:pPr>
            <a:endParaRPr lang="sk-SK" sz="1400" b="1" i="1" dirty="0">
              <a:solidFill>
                <a:schemeClr val="bg2">
                  <a:lumMod val="60000"/>
                  <a:lumOff val="4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k-SK" altLang="sk-SK" sz="3200" smtClean="0">
                <a:solidFill>
                  <a:schemeClr val="bg2"/>
                </a:solidFill>
              </a:rPr>
              <a:t>Opatrenia vypracované na skrátenie času do podania liečby CMP.</a:t>
            </a:r>
            <a:endParaRPr lang="sk-SK" sz="3200" smtClean="0"/>
          </a:p>
        </p:txBody>
      </p:sp>
      <p:sp>
        <p:nvSpPr>
          <p:cNvPr id="3072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sz="2400" smtClean="0"/>
              <a:t>Z laboratórnych vyšetrení - nutné </a:t>
            </a:r>
            <a:r>
              <a:rPr lang="sk-SK" sz="2400" smtClean="0">
                <a:solidFill>
                  <a:srgbClr val="FF0000"/>
                </a:solidFill>
              </a:rPr>
              <a:t>len vyšetrenie glykémie </a:t>
            </a:r>
            <a:r>
              <a:rPr lang="sk-SK" sz="2400" smtClean="0"/>
              <a:t>(stačí glukomerom), pretože hypoglykémia môže imitovať CMP.  </a:t>
            </a:r>
          </a:p>
          <a:p>
            <a:r>
              <a:rPr lang="sk-SK" sz="2000" smtClean="0"/>
              <a:t>U pacientov </a:t>
            </a:r>
            <a:r>
              <a:rPr lang="sk-SK" sz="2000" smtClean="0">
                <a:solidFill>
                  <a:srgbClr val="FF0000"/>
                </a:solidFill>
              </a:rPr>
              <a:t>so známou anamnézou, bez údajov o užívaní antikoagulačnej liečby, </a:t>
            </a:r>
            <a:r>
              <a:rPr lang="sk-SK" sz="2000" smtClean="0"/>
              <a:t>alebo bez údajov o známej trombocytopénii,  závažnej poruche hemokoagulácie </a:t>
            </a:r>
            <a:r>
              <a:rPr lang="sk-SK" sz="2400" smtClean="0"/>
              <a:t>je možné podať IVT ešte pred obdržaním výsledkov aPTT, PT (INR), počtu trombocytov. </a:t>
            </a:r>
          </a:p>
          <a:p>
            <a:r>
              <a:rPr lang="sk-SK" sz="2400" smtClean="0"/>
              <a:t>V prípade predĺženej doby krvácania je možné liečbu kedykoľvek zastaviť. </a:t>
            </a:r>
          </a:p>
          <a:p>
            <a:endParaRPr lang="sk-SK" sz="2400" smtClean="0"/>
          </a:p>
        </p:txBody>
      </p:sp>
      <p:sp>
        <p:nvSpPr>
          <p:cNvPr id="4" name="Rectangle 3"/>
          <p:cNvSpPr/>
          <p:nvPr/>
        </p:nvSpPr>
        <p:spPr>
          <a:xfrm>
            <a:off x="4211638" y="6351588"/>
            <a:ext cx="4475162" cy="523875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sk-SK" sz="1400" i="1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Výbor </a:t>
            </a:r>
            <a:r>
              <a:rPr lang="sk-SK" sz="1400" i="1" dirty="0" err="1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Cerebrovaskulárnej</a:t>
            </a:r>
            <a:r>
              <a:rPr lang="sk-SK" sz="1400" i="1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sekcie </a:t>
            </a:r>
            <a:r>
              <a:rPr lang="sk-SK" sz="1400" i="1" dirty="0" err="1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SNeS</a:t>
            </a:r>
            <a:r>
              <a:rPr lang="sk-SK" sz="1400" i="1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, 2017 - návrh </a:t>
            </a:r>
          </a:p>
          <a:p>
            <a:pPr>
              <a:defRPr/>
            </a:pPr>
            <a:endParaRPr lang="sk-SK" sz="1400" b="1" i="1" dirty="0">
              <a:solidFill>
                <a:schemeClr val="bg2">
                  <a:lumMod val="60000"/>
                  <a:lumOff val="4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k-SK" altLang="sk-SK" sz="3200" smtClean="0">
                <a:solidFill>
                  <a:schemeClr val="bg2"/>
                </a:solidFill>
              </a:rPr>
              <a:t>Opatrenia vypracované na skrátenie času do podania liečby CMP.</a:t>
            </a:r>
            <a:endParaRPr lang="sk-SK" sz="3200" smtClean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sk-SK" sz="2400" dirty="0" smtClean="0"/>
              <a:t>Ostatné vyšetrenia - EKG, KO, biochemický </a:t>
            </a:r>
            <a:r>
              <a:rPr lang="sk-SK" sz="2400" dirty="0" err="1" smtClean="0"/>
              <a:t>screening</a:t>
            </a:r>
            <a:r>
              <a:rPr lang="sk-SK" sz="2400" dirty="0" smtClean="0"/>
              <a:t> alebo ošetrovateľské postupy, ako napr. zavedenie močového permanentného katétra (PK), nesmú viesť k oddialeniu podania IVT.</a:t>
            </a:r>
          </a:p>
          <a:p>
            <a:pPr>
              <a:defRPr/>
            </a:pPr>
            <a:endParaRPr lang="sk-SK" sz="2400" dirty="0" smtClean="0"/>
          </a:p>
          <a:p>
            <a:pPr>
              <a:defRPr/>
            </a:pPr>
            <a:r>
              <a:rPr lang="sk-SK" sz="2400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Ľahký neurologický deficit, vysoký vek, epileptický záchvat pri potvrdení LIM už nie sú kontraindikáciou IVT. </a:t>
            </a:r>
          </a:p>
          <a:p>
            <a:pPr>
              <a:defRPr/>
            </a:pPr>
            <a:endParaRPr lang="sk-SK" dirty="0"/>
          </a:p>
        </p:txBody>
      </p:sp>
      <p:sp>
        <p:nvSpPr>
          <p:cNvPr id="4" name="Rectangle 3"/>
          <p:cNvSpPr/>
          <p:nvPr/>
        </p:nvSpPr>
        <p:spPr>
          <a:xfrm>
            <a:off x="4211638" y="6351588"/>
            <a:ext cx="4475162" cy="523875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sk-SK" sz="1400" i="1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Výbor </a:t>
            </a:r>
            <a:r>
              <a:rPr lang="sk-SK" sz="1400" i="1" dirty="0" err="1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Cerebrovaskulárnej</a:t>
            </a:r>
            <a:r>
              <a:rPr lang="sk-SK" sz="1400" i="1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sekcie </a:t>
            </a:r>
            <a:r>
              <a:rPr lang="sk-SK" sz="1400" i="1" dirty="0" err="1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SNeS</a:t>
            </a:r>
            <a:r>
              <a:rPr lang="sk-SK" sz="1400" i="1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, 2017 - návrh </a:t>
            </a:r>
          </a:p>
          <a:p>
            <a:pPr>
              <a:defRPr/>
            </a:pPr>
            <a:endParaRPr lang="sk-SK" sz="1400" b="1" i="1" dirty="0">
              <a:solidFill>
                <a:schemeClr val="bg2">
                  <a:lumMod val="60000"/>
                  <a:lumOff val="4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k-SK" sz="3600" smtClean="0">
                <a:solidFill>
                  <a:schemeClr val="bg2"/>
                </a:solidFill>
              </a:rPr>
              <a:t>Hodnotenie skóre ASPECTS</a:t>
            </a:r>
          </a:p>
        </p:txBody>
      </p:sp>
      <p:pic>
        <p:nvPicPr>
          <p:cNvPr id="32771" name="Picture 6" descr="http://cmp-manual.wbs.cz/skaly/aspects/aspects_form_origina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2988" y="4149725"/>
            <a:ext cx="5053012" cy="2203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2" name="Picture 8" descr="https://images.radiopaedia.org/images/16360928/ad76b7cc7527f803f50fddadd4f0cb_big_gallery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47813" y="1628775"/>
            <a:ext cx="2297112" cy="244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3" name="Picture 10" descr="https://images.radiopaedia.org/images/16360936/7b1a76c61e4adc9351db134a7fac49_big_gallery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59338" y="1628775"/>
            <a:ext cx="2297112" cy="244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Obdĺžnik 7"/>
          <p:cNvSpPr/>
          <p:nvPr/>
        </p:nvSpPr>
        <p:spPr>
          <a:xfrm>
            <a:off x="6156325" y="4437063"/>
            <a:ext cx="2863850" cy="147796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sk-SK" dirty="0">
                <a:solidFill>
                  <a:schemeClr val="bg2">
                    <a:lumMod val="60000"/>
                    <a:lumOff val="40000"/>
                  </a:schemeClr>
                </a:solidFill>
              </a:rPr>
              <a:t>Norma – 10 </a:t>
            </a:r>
          </a:p>
          <a:p>
            <a:pPr>
              <a:defRPr/>
            </a:pPr>
            <a:r>
              <a:rPr lang="sk-SK" dirty="0">
                <a:solidFill>
                  <a:schemeClr val="bg2">
                    <a:lumMod val="60000"/>
                    <a:lumOff val="40000"/>
                  </a:schemeClr>
                </a:solidFill>
              </a:rPr>
              <a:t>Za ischémiu v uvedenej </a:t>
            </a:r>
          </a:p>
          <a:p>
            <a:pPr>
              <a:defRPr/>
            </a:pPr>
            <a:r>
              <a:rPr lang="sk-SK" dirty="0">
                <a:solidFill>
                  <a:schemeClr val="bg2">
                    <a:lumMod val="60000"/>
                    <a:lumOff val="40000"/>
                  </a:schemeClr>
                </a:solidFill>
              </a:rPr>
              <a:t>oblasti – 1 bod </a:t>
            </a:r>
          </a:p>
          <a:p>
            <a:pPr>
              <a:defRPr/>
            </a:pPr>
            <a:endParaRPr lang="sk-SK" dirty="0">
              <a:solidFill>
                <a:schemeClr val="bg2">
                  <a:lumMod val="60000"/>
                  <a:lumOff val="40000"/>
                </a:schemeClr>
              </a:solidFill>
            </a:endParaRPr>
          </a:p>
          <a:p>
            <a:pPr>
              <a:defRPr/>
            </a:pPr>
            <a:r>
              <a:rPr lang="sk-SK" dirty="0">
                <a:solidFill>
                  <a:srgbClr val="FF0000"/>
                </a:solidFill>
              </a:rPr>
              <a:t>Skóre ≥ 7 lepšia prognóza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Nadpis 1"/>
          <p:cNvSpPr>
            <a:spLocks noGrp="1"/>
          </p:cNvSpPr>
          <p:nvPr>
            <p:ph type="title"/>
          </p:nvPr>
        </p:nvSpPr>
        <p:spPr>
          <a:xfrm>
            <a:off x="1403350" y="387350"/>
            <a:ext cx="3454400" cy="1143000"/>
          </a:xfrm>
        </p:spPr>
        <p:txBody>
          <a:bodyPr/>
          <a:lstStyle/>
          <a:p>
            <a:r>
              <a:rPr lang="sk-SK" altLang="sk-SK" sz="2800" dirty="0" smtClean="0"/>
              <a:t>Digitálna </a:t>
            </a:r>
            <a:r>
              <a:rPr lang="sk-SK" altLang="sk-SK" sz="2800" dirty="0" err="1" smtClean="0"/>
              <a:t>subtrakčná</a:t>
            </a:r>
            <a:r>
              <a:rPr lang="sk-SK" altLang="sk-SK" sz="2800" dirty="0" smtClean="0"/>
              <a:t> </a:t>
            </a:r>
            <a:r>
              <a:rPr lang="sk-SK" altLang="sk-SK" sz="2800" dirty="0" err="1" smtClean="0"/>
              <a:t>angiografia</a:t>
            </a:r>
            <a:r>
              <a:rPr lang="sk-SK" altLang="sk-SK" sz="2800" smtClean="0"/>
              <a:t>  </a:t>
            </a:r>
            <a:endParaRPr lang="sk-SK" altLang="sk-SK" sz="2800" dirty="0" smtClean="0"/>
          </a:p>
        </p:txBody>
      </p:sp>
      <p:pic>
        <p:nvPicPr>
          <p:cNvPr id="94211" name="Zástupný objekt pre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5288" y="2060575"/>
            <a:ext cx="3940175" cy="3897313"/>
          </a:xfrm>
        </p:spPr>
      </p:pic>
      <p:pic>
        <p:nvPicPr>
          <p:cNvPr id="94212" name="Obrázo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9275" y="2689225"/>
            <a:ext cx="253365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213" name="Obrázok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9275" y="609600"/>
            <a:ext cx="253365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214" name="Obrázok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9275" y="4768850"/>
            <a:ext cx="2466975" cy="184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69969571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6"/>
          <p:cNvSpPr>
            <a:spLocks noGrp="1" noChangeArrowheads="1"/>
          </p:cNvSpPr>
          <p:nvPr>
            <p:ph type="title" idx="4294967295"/>
          </p:nvPr>
        </p:nvSpPr>
        <p:spPr/>
        <p:txBody>
          <a:bodyPr anchor="ctr"/>
          <a:lstStyle/>
          <a:p>
            <a:pPr eaLnBrk="1" hangingPunct="1"/>
            <a:r>
              <a:rPr lang="sk-SK" altLang="sk-SK" sz="3600" smtClean="0">
                <a:solidFill>
                  <a:schemeClr val="bg2"/>
                </a:solidFill>
              </a:rPr>
              <a:t>O.R. 52-ročná žena, do príhody zdravá</a:t>
            </a:r>
          </a:p>
        </p:txBody>
      </p:sp>
      <p:sp>
        <p:nvSpPr>
          <p:cNvPr id="24579" name="Rectangle 8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4643438" y="2349500"/>
            <a:ext cx="4038600" cy="38862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sk-SK" altLang="sk-SK" sz="2400" smtClean="0"/>
              <a:t>Ráno sama vstala, 5.45 pád, prestala rozprávať, oslabla pravá polovica tela</a:t>
            </a:r>
          </a:p>
          <a:p>
            <a:pPr eaLnBrk="1" hangingPunct="1">
              <a:lnSpc>
                <a:spcPct val="90000"/>
              </a:lnSpc>
            </a:pPr>
            <a:r>
              <a:rPr lang="sk-SK" altLang="sk-SK" sz="2400" smtClean="0"/>
              <a:t>RZP</a:t>
            </a:r>
          </a:p>
          <a:p>
            <a:pPr eaLnBrk="1" hangingPunct="1">
              <a:lnSpc>
                <a:spcPct val="90000"/>
              </a:lnSpc>
            </a:pPr>
            <a:r>
              <a:rPr lang="sk-SK" altLang="sk-SK" sz="2400" smtClean="0"/>
              <a:t>6.50 – OUP, NIHSS - 11</a:t>
            </a:r>
          </a:p>
          <a:p>
            <a:pPr eaLnBrk="1" hangingPunct="1">
              <a:lnSpc>
                <a:spcPct val="90000"/>
              </a:lnSpc>
            </a:pPr>
            <a:r>
              <a:rPr lang="sk-SK" altLang="sk-SK" sz="2400" smtClean="0"/>
              <a:t>7.05 – CT mozgu</a:t>
            </a:r>
          </a:p>
          <a:p>
            <a:pPr eaLnBrk="1" hangingPunct="1">
              <a:lnSpc>
                <a:spcPct val="90000"/>
              </a:lnSpc>
            </a:pPr>
            <a:r>
              <a:rPr lang="sk-SK" altLang="sk-SK" sz="2400" smtClean="0"/>
              <a:t>7.45 – rTPA</a:t>
            </a:r>
          </a:p>
          <a:p>
            <a:pPr eaLnBrk="1" hangingPunct="1">
              <a:lnSpc>
                <a:spcPct val="90000"/>
              </a:lnSpc>
            </a:pPr>
            <a:r>
              <a:rPr lang="sk-SK" altLang="sk-SK" sz="2400" smtClean="0"/>
              <a:t>9.05 – DSA, trombektómia</a:t>
            </a:r>
          </a:p>
        </p:txBody>
      </p:sp>
      <p:pic>
        <p:nvPicPr>
          <p:cNvPr id="24580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00113" y="2492375"/>
            <a:ext cx="3130550" cy="360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539750" y="476250"/>
            <a:ext cx="8229600" cy="1371600"/>
          </a:xfrm>
        </p:spPr>
        <p:txBody>
          <a:bodyPr anchor="ctr"/>
          <a:lstStyle/>
          <a:p>
            <a:pPr eaLnBrk="1" hangingPunct="1"/>
            <a:r>
              <a:rPr lang="sk-SK" altLang="sk-SK" sz="3600" smtClean="0">
                <a:solidFill>
                  <a:schemeClr val="bg2"/>
                </a:solidFill>
              </a:rPr>
              <a:t>O.R. 52-ročná žena, do príhody zdravá</a:t>
            </a:r>
          </a:p>
        </p:txBody>
      </p:sp>
      <p:pic>
        <p:nvPicPr>
          <p:cNvPr id="25603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088" y="2349500"/>
            <a:ext cx="2808287" cy="3382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4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0563" y="2420938"/>
            <a:ext cx="3600450" cy="325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5" name="Rectangle 8"/>
          <p:cNvSpPr>
            <a:spLocks noChangeArrowheads="1"/>
          </p:cNvSpPr>
          <p:nvPr/>
        </p:nvSpPr>
        <p:spPr bwMode="auto">
          <a:xfrm>
            <a:off x="1403350" y="6092825"/>
            <a:ext cx="21526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sk-SK" altLang="sk-SK"/>
              <a:t>DSA pred výkonom</a:t>
            </a:r>
          </a:p>
        </p:txBody>
      </p:sp>
      <p:sp>
        <p:nvSpPr>
          <p:cNvPr id="25606" name="Rectangle 9"/>
          <p:cNvSpPr>
            <a:spLocks noChangeArrowheads="1"/>
          </p:cNvSpPr>
          <p:nvPr/>
        </p:nvSpPr>
        <p:spPr bwMode="auto">
          <a:xfrm>
            <a:off x="5364163" y="6092825"/>
            <a:ext cx="17589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sk-SK" altLang="sk-SK"/>
              <a:t>DSA po výkone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4"/>
          <p:cNvSpPr>
            <a:spLocks noGrp="1" noChangeArrowheads="1"/>
          </p:cNvSpPr>
          <p:nvPr>
            <p:ph type="title" idx="4294967295"/>
          </p:nvPr>
        </p:nvSpPr>
        <p:spPr/>
        <p:txBody>
          <a:bodyPr anchor="ctr"/>
          <a:lstStyle/>
          <a:p>
            <a:pPr eaLnBrk="1" hangingPunct="1"/>
            <a:r>
              <a:rPr lang="sk-SK" altLang="sk-SK" sz="3600" smtClean="0">
                <a:solidFill>
                  <a:schemeClr val="bg2"/>
                </a:solidFill>
              </a:rPr>
              <a:t>O.R. 52-ročná žena, do príhody zdravá</a:t>
            </a:r>
          </a:p>
        </p:txBody>
      </p:sp>
      <p:sp>
        <p:nvSpPr>
          <p:cNvPr id="26627" name="Rectangle 6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4643438" y="2133600"/>
            <a:ext cx="4038600" cy="3886200"/>
          </a:xfrm>
        </p:spPr>
        <p:txBody>
          <a:bodyPr/>
          <a:lstStyle/>
          <a:p>
            <a:pPr eaLnBrk="1" hangingPunct="1"/>
            <a:r>
              <a:rPr lang="sk-SK" altLang="sk-SK" sz="2800" smtClean="0"/>
              <a:t>CT mozgu po 24 hodinách</a:t>
            </a:r>
          </a:p>
          <a:p>
            <a:pPr eaLnBrk="1" hangingPunct="1"/>
            <a:r>
              <a:rPr lang="sk-SK" altLang="sk-SK" sz="2800" smtClean="0"/>
              <a:t>Pri prepustení </a:t>
            </a:r>
          </a:p>
          <a:p>
            <a:pPr eaLnBrk="1" hangingPunct="1">
              <a:buFont typeface="Wingdings" pitchFamily="2" charset="2"/>
              <a:buNone/>
            </a:pPr>
            <a:r>
              <a:rPr lang="sk-SK" altLang="sk-SK" sz="2800" smtClean="0"/>
              <a:t>	mRS – 0 </a:t>
            </a:r>
          </a:p>
        </p:txBody>
      </p:sp>
      <p:pic>
        <p:nvPicPr>
          <p:cNvPr id="26628" name="Picture 7"/>
          <p:cNvPicPr>
            <a:picLocks noGrp="1" noChangeAspect="1" noChangeArrowheads="1"/>
          </p:cNvPicPr>
          <p:nvPr>
            <p:ph type="body" sz="half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84213" y="2133600"/>
            <a:ext cx="3495675" cy="3886200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</p:tagLst>
</file>

<file path=ppt/theme/theme1.xml><?xml version="1.0" encoding="utf-8"?>
<a:theme xmlns:a="http://schemas.openxmlformats.org/drawingml/2006/main" name="Pixel">
  <a:themeElements>
    <a:clrScheme name="Pixel 12">
      <a:dk1>
        <a:srgbClr val="000000"/>
      </a:dk1>
      <a:lt1>
        <a:srgbClr val="FFFFFF"/>
      </a:lt1>
      <a:dk2>
        <a:srgbClr val="000000"/>
      </a:dk2>
      <a:lt2>
        <a:srgbClr val="00007D"/>
      </a:lt2>
      <a:accent1>
        <a:srgbClr val="9999FF"/>
      </a:accent1>
      <a:accent2>
        <a:srgbClr val="9999CC"/>
      </a:accent2>
      <a:accent3>
        <a:srgbClr val="FFFFFF"/>
      </a:accent3>
      <a:accent4>
        <a:srgbClr val="000000"/>
      </a:accent4>
      <a:accent5>
        <a:srgbClr val="CACAFF"/>
      </a:accent5>
      <a:accent6>
        <a:srgbClr val="8A8AB9"/>
      </a:accent6>
      <a:hlink>
        <a:srgbClr val="666699"/>
      </a:hlink>
      <a:folHlink>
        <a:srgbClr val="CCCCE6"/>
      </a:folHlink>
    </a:clrScheme>
    <a:fontScheme name="Pixe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Pixel 1">
        <a:dk1>
          <a:srgbClr val="0066FF"/>
        </a:dk1>
        <a:lt1>
          <a:srgbClr val="FFFFFF"/>
        </a:lt1>
        <a:dk2>
          <a:srgbClr val="000066"/>
        </a:dk2>
        <a:lt2>
          <a:srgbClr val="FFFFFF"/>
        </a:lt2>
        <a:accent1>
          <a:srgbClr val="6699FF"/>
        </a:accent1>
        <a:accent2>
          <a:srgbClr val="3333FF"/>
        </a:accent2>
        <a:accent3>
          <a:srgbClr val="AAAAB8"/>
        </a:accent3>
        <a:accent4>
          <a:srgbClr val="DADADA"/>
        </a:accent4>
        <a:accent5>
          <a:srgbClr val="B8CAFF"/>
        </a:accent5>
        <a:accent6>
          <a:srgbClr val="2D2DE7"/>
        </a:accent6>
        <a:hlink>
          <a:srgbClr val="FFCC00"/>
        </a:hlink>
        <a:folHlink>
          <a:srgbClr val="00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2">
        <a:dk1>
          <a:srgbClr val="009999"/>
        </a:dk1>
        <a:lt1>
          <a:srgbClr val="FFFFFF"/>
        </a:lt1>
        <a:dk2>
          <a:srgbClr val="334B49"/>
        </a:dk2>
        <a:lt2>
          <a:srgbClr val="FFFFFF"/>
        </a:lt2>
        <a:accent1>
          <a:srgbClr val="33CCCC"/>
        </a:accent1>
        <a:accent2>
          <a:srgbClr val="008080"/>
        </a:accent2>
        <a:accent3>
          <a:srgbClr val="ADB1B1"/>
        </a:accent3>
        <a:accent4>
          <a:srgbClr val="DADADA"/>
        </a:accent4>
        <a:accent5>
          <a:srgbClr val="ADE2E2"/>
        </a:accent5>
        <a:accent6>
          <a:srgbClr val="007373"/>
        </a:accent6>
        <a:hlink>
          <a:srgbClr val="FFCC00"/>
        </a:hlink>
        <a:folHlink>
          <a:srgbClr val="0066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3">
        <a:dk1>
          <a:srgbClr val="006699"/>
        </a:dk1>
        <a:lt1>
          <a:srgbClr val="FFFFFF"/>
        </a:lt1>
        <a:dk2>
          <a:srgbClr val="333399"/>
        </a:dk2>
        <a:lt2>
          <a:srgbClr val="FFFFFF"/>
        </a:lt2>
        <a:accent1>
          <a:srgbClr val="0099CC"/>
        </a:accent1>
        <a:accent2>
          <a:srgbClr val="0386AF"/>
        </a:accent2>
        <a:accent3>
          <a:srgbClr val="ADADCA"/>
        </a:accent3>
        <a:accent4>
          <a:srgbClr val="DADADA"/>
        </a:accent4>
        <a:accent5>
          <a:srgbClr val="AACAE2"/>
        </a:accent5>
        <a:accent6>
          <a:srgbClr val="02799E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4">
        <a:dk1>
          <a:srgbClr val="008080"/>
        </a:dk1>
        <a:lt1>
          <a:srgbClr val="FFFFFF"/>
        </a:lt1>
        <a:dk2>
          <a:srgbClr val="2F978D"/>
        </a:dk2>
        <a:lt2>
          <a:srgbClr val="FFFFFF"/>
        </a:lt2>
        <a:accent1>
          <a:srgbClr val="0099FF"/>
        </a:accent1>
        <a:accent2>
          <a:srgbClr val="009999"/>
        </a:accent2>
        <a:accent3>
          <a:srgbClr val="ADC9C5"/>
        </a:accent3>
        <a:accent4>
          <a:srgbClr val="DADADA"/>
        </a:accent4>
        <a:accent5>
          <a:srgbClr val="AACAFF"/>
        </a:accent5>
        <a:accent6>
          <a:srgbClr val="008A8A"/>
        </a:accent6>
        <a:hlink>
          <a:srgbClr val="FFFFCC"/>
        </a:hlink>
        <a:folHlink>
          <a:srgbClr val="70CAC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5">
        <a:dk1>
          <a:srgbClr val="822504"/>
        </a:dk1>
        <a:lt1>
          <a:srgbClr val="FFFFFF"/>
        </a:lt1>
        <a:dk2>
          <a:srgbClr val="330000"/>
        </a:dk2>
        <a:lt2>
          <a:srgbClr val="FFFFFF"/>
        </a:lt2>
        <a:accent1>
          <a:srgbClr val="FF9900"/>
        </a:accent1>
        <a:accent2>
          <a:srgbClr val="9E2A06"/>
        </a:accent2>
        <a:accent3>
          <a:srgbClr val="ADAAAA"/>
        </a:accent3>
        <a:accent4>
          <a:srgbClr val="DADADA"/>
        </a:accent4>
        <a:accent5>
          <a:srgbClr val="FFCAAA"/>
        </a:accent5>
        <a:accent6>
          <a:srgbClr val="8F2505"/>
        </a:accent6>
        <a:hlink>
          <a:srgbClr val="FF3300"/>
        </a:hlink>
        <a:folHlink>
          <a:srgbClr val="7C070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6">
        <a:dk1>
          <a:srgbClr val="336600"/>
        </a:dk1>
        <a:lt1>
          <a:srgbClr val="FFFFFF"/>
        </a:lt1>
        <a:dk2>
          <a:srgbClr val="4A7911"/>
        </a:dk2>
        <a:lt2>
          <a:srgbClr val="FFFFFF"/>
        </a:lt2>
        <a:accent1>
          <a:srgbClr val="666633"/>
        </a:accent1>
        <a:accent2>
          <a:srgbClr val="669900"/>
        </a:accent2>
        <a:accent3>
          <a:srgbClr val="B1BEAA"/>
        </a:accent3>
        <a:accent4>
          <a:srgbClr val="DADADA"/>
        </a:accent4>
        <a:accent5>
          <a:srgbClr val="B8B8AD"/>
        </a:accent5>
        <a:accent6>
          <a:srgbClr val="5C8A00"/>
        </a:accent6>
        <a:hlink>
          <a:srgbClr val="FFCC00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7">
        <a:dk1>
          <a:srgbClr val="000000"/>
        </a:dk1>
        <a:lt1>
          <a:srgbClr val="FFFFFF"/>
        </a:lt1>
        <a:dk2>
          <a:srgbClr val="000000"/>
        </a:dk2>
        <a:lt2>
          <a:srgbClr val="CC3300"/>
        </a:lt2>
        <a:accent1>
          <a:srgbClr val="FFCC00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8">
        <a:dk1>
          <a:srgbClr val="003300"/>
        </a:dk1>
        <a:lt1>
          <a:srgbClr val="FFFFFF"/>
        </a:lt1>
        <a:dk2>
          <a:srgbClr val="000000"/>
        </a:dk2>
        <a:lt2>
          <a:srgbClr val="336600"/>
        </a:lt2>
        <a:accent1>
          <a:srgbClr val="CCCC00"/>
        </a:accent1>
        <a:accent2>
          <a:srgbClr val="669900"/>
        </a:accent2>
        <a:accent3>
          <a:srgbClr val="FFFFFF"/>
        </a:accent3>
        <a:accent4>
          <a:srgbClr val="002A00"/>
        </a:accent4>
        <a:accent5>
          <a:srgbClr val="E2E2AA"/>
        </a:accent5>
        <a:accent6>
          <a:srgbClr val="5C8A00"/>
        </a:accent6>
        <a:hlink>
          <a:srgbClr val="333300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9">
        <a:dk1>
          <a:srgbClr val="000000"/>
        </a:dk1>
        <a:lt1>
          <a:srgbClr val="FFFFFF"/>
        </a:lt1>
        <a:dk2>
          <a:srgbClr val="000000"/>
        </a:dk2>
        <a:lt2>
          <a:srgbClr val="440044"/>
        </a:lt2>
        <a:accent1>
          <a:srgbClr val="FFCCCC"/>
        </a:accent1>
        <a:accent2>
          <a:srgbClr val="790571"/>
        </a:accent2>
        <a:accent3>
          <a:srgbClr val="FFFFFF"/>
        </a:accent3>
        <a:accent4>
          <a:srgbClr val="000000"/>
        </a:accent4>
        <a:accent5>
          <a:srgbClr val="FFE2E2"/>
        </a:accent5>
        <a:accent6>
          <a:srgbClr val="6D0466"/>
        </a:accent6>
        <a:hlink>
          <a:srgbClr val="993366"/>
        </a:hlink>
        <a:folHlink>
          <a:srgbClr val="9F839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0">
        <a:dk1>
          <a:srgbClr val="000000"/>
        </a:dk1>
        <a:lt1>
          <a:srgbClr val="FFFFFF"/>
        </a:lt1>
        <a:dk2>
          <a:srgbClr val="000000"/>
        </a:dk2>
        <a:lt2>
          <a:srgbClr val="FF9900"/>
        </a:lt2>
        <a:accent1>
          <a:srgbClr val="FFCC99"/>
        </a:accent1>
        <a:accent2>
          <a:srgbClr val="FBA313"/>
        </a:accent2>
        <a:accent3>
          <a:srgbClr val="FFFFFF"/>
        </a:accent3>
        <a:accent4>
          <a:srgbClr val="000000"/>
        </a:accent4>
        <a:accent5>
          <a:srgbClr val="FFE2CA"/>
        </a:accent5>
        <a:accent6>
          <a:srgbClr val="E39310"/>
        </a:accent6>
        <a:hlink>
          <a:srgbClr val="CC3300"/>
        </a:hlink>
        <a:folHlink>
          <a:srgbClr val="FCC6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1">
        <a:dk1>
          <a:srgbClr val="000000"/>
        </a:dk1>
        <a:lt1>
          <a:srgbClr val="FFFFFF"/>
        </a:lt1>
        <a:dk2>
          <a:srgbClr val="000000"/>
        </a:dk2>
        <a:lt2>
          <a:srgbClr val="779F92"/>
        </a:lt2>
        <a:accent1>
          <a:srgbClr val="33CCCC"/>
        </a:accent1>
        <a:accent2>
          <a:srgbClr val="9DC2D7"/>
        </a:accent2>
        <a:accent3>
          <a:srgbClr val="FFFFFF"/>
        </a:accent3>
        <a:accent4>
          <a:srgbClr val="000000"/>
        </a:accent4>
        <a:accent5>
          <a:srgbClr val="ADE2E2"/>
        </a:accent5>
        <a:accent6>
          <a:srgbClr val="8EB0C3"/>
        </a:accent6>
        <a:hlink>
          <a:srgbClr val="006666"/>
        </a:hlink>
        <a:folHlink>
          <a:srgbClr val="CC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2">
        <a:dk1>
          <a:srgbClr val="000000"/>
        </a:dk1>
        <a:lt1>
          <a:srgbClr val="FFFFFF"/>
        </a:lt1>
        <a:dk2>
          <a:srgbClr val="000000"/>
        </a:dk2>
        <a:lt2>
          <a:srgbClr val="00007D"/>
        </a:lt2>
        <a:accent1>
          <a:srgbClr val="9999FF"/>
        </a:accent1>
        <a:accent2>
          <a:srgbClr val="9999CC"/>
        </a:accent2>
        <a:accent3>
          <a:srgbClr val="FFFFFF"/>
        </a:accent3>
        <a:accent4>
          <a:srgbClr val="000000"/>
        </a:accent4>
        <a:accent5>
          <a:srgbClr val="CACAFF"/>
        </a:accent5>
        <a:accent6>
          <a:srgbClr val="8A8AB9"/>
        </a:accent6>
        <a:hlink>
          <a:srgbClr val="666699"/>
        </a:hlink>
        <a:folHlink>
          <a:srgbClr val="CCCCE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ív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Pixel</Template>
  <TotalTime>2754</TotalTime>
  <Words>4458</Words>
  <Application>Microsoft Office PowerPoint</Application>
  <PresentationFormat>Prezentácia na obrazovke (4:3)</PresentationFormat>
  <Paragraphs>816</Paragraphs>
  <Slides>152</Slides>
  <Notes>2</Notes>
  <HiddenSlides>0</HiddenSlides>
  <MMClips>0</MMClips>
  <ScaleCrop>false</ScaleCrop>
  <HeadingPairs>
    <vt:vector size="8" baseType="variant">
      <vt:variant>
        <vt:lpstr>Použité písma</vt:lpstr>
      </vt:variant>
      <vt:variant>
        <vt:i4>16</vt:i4>
      </vt:variant>
      <vt:variant>
        <vt:lpstr>Motív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snímok</vt:lpstr>
      </vt:variant>
      <vt:variant>
        <vt:i4>152</vt:i4>
      </vt:variant>
    </vt:vector>
  </HeadingPairs>
  <TitlesOfParts>
    <vt:vector size="170" baseType="lpstr">
      <vt:lpstr>MS PGothic</vt:lpstr>
      <vt:lpstr>MS PGothic</vt:lpstr>
      <vt:lpstr>Arial</vt:lpstr>
      <vt:lpstr>Arial Black</vt:lpstr>
      <vt:lpstr>BISansCond</vt:lpstr>
      <vt:lpstr>Calibri</vt:lpstr>
      <vt:lpstr>Comic Sans MS</vt:lpstr>
      <vt:lpstr>DejaVu Sans</vt:lpstr>
      <vt:lpstr>Monotype Sorts</vt:lpstr>
      <vt:lpstr>Symbol</vt:lpstr>
      <vt:lpstr>Tahoma</vt:lpstr>
      <vt:lpstr>Times New Roman</vt:lpstr>
      <vt:lpstr>Verdana</vt:lpstr>
      <vt:lpstr>Wingdings</vt:lpstr>
      <vt:lpstr>Wingdings 3</vt:lpstr>
      <vt:lpstr>ヒラギノ角ゴ Pro W3</vt:lpstr>
      <vt:lpstr>Pixel</vt:lpstr>
      <vt:lpstr>Graf</vt:lpstr>
      <vt:lpstr>Cievne mozgové príhody</vt:lpstr>
      <vt:lpstr>Cievne mozgové príhody (CMP)</vt:lpstr>
      <vt:lpstr>Cievne mozgové príhody (CMP)</vt:lpstr>
      <vt:lpstr>Cievne mozgové príhody (CMP)</vt:lpstr>
      <vt:lpstr>Prezentácia programu PowerPoint</vt:lpstr>
      <vt:lpstr>Prezentácia programu PowerPoint</vt:lpstr>
      <vt:lpstr>CMP</vt:lpstr>
      <vt:lpstr>Cievne mozgové príhody   rozdelenie </vt:lpstr>
      <vt:lpstr>Úrazy mozgu   NIE sú CMP</vt:lpstr>
      <vt:lpstr>Epidemiológia  cievnych mozgových príhod (CMP)</vt:lpstr>
      <vt:lpstr>Anatómia mozgových ciev</vt:lpstr>
      <vt:lpstr>Vertebrálne artérie </vt:lpstr>
      <vt:lpstr>Regulácia mozgovej cirkulácie </vt:lpstr>
      <vt:lpstr>Regulácia mozgovej cirkulácie</vt:lpstr>
      <vt:lpstr>Regulácia mozgovej cirkulácie</vt:lpstr>
      <vt:lpstr>Regulácia mozgovej cirkulácie</vt:lpstr>
      <vt:lpstr>Regulácia mozgovej cirkulácie</vt:lpstr>
      <vt:lpstr>Regulácia mozgovej cirkulácie</vt:lpstr>
      <vt:lpstr>Regulácia mozgovej cirkulácie</vt:lpstr>
      <vt:lpstr>Regulácia mozgovej cirkulácie</vt:lpstr>
      <vt:lpstr>Penumbra</vt:lpstr>
      <vt:lpstr>Regulácia mozgovej cirkulácie</vt:lpstr>
      <vt:lpstr>Regulácia mozgovej cirkulácie</vt:lpstr>
      <vt:lpstr>Rizikové faktory CMP</vt:lpstr>
      <vt:lpstr>Rizikové faktory ischemickej CMP  (iCMP)</vt:lpstr>
      <vt:lpstr>Neliečená arteriálna hypertenzia</vt:lpstr>
      <vt:lpstr>Arteriálna hypertenzia</vt:lpstr>
      <vt:lpstr>Arteriálna hypertenzia</vt:lpstr>
      <vt:lpstr>Ateroskleróza</vt:lpstr>
      <vt:lpstr>Pacienti po CMP/TIA     2011 EFNS guidelines</vt:lpstr>
      <vt:lpstr>Prezentácia programu PowerPoint</vt:lpstr>
      <vt:lpstr>FP 5-násobne zvyšuje riziko iCMP FP zvyšuje riziko rekurentnej mozgovej príhody</vt:lpstr>
      <vt:lpstr>Kardiálne ochorenia  Prevalencia fibrilácie (FP) predsiení v závislosti od veku</vt:lpstr>
      <vt:lpstr>Kardiálne ochorenia  Fibrilácia predsiení</vt:lpstr>
      <vt:lpstr>Prezentácia programu PowerPoint</vt:lpstr>
      <vt:lpstr>Prezentácia programu PowerPoint</vt:lpstr>
      <vt:lpstr>71-ročný muž</vt:lpstr>
      <vt:lpstr>71-ročný muž</vt:lpstr>
      <vt:lpstr>79-ročná žena </vt:lpstr>
      <vt:lpstr>79-ročná žena </vt:lpstr>
      <vt:lpstr>Prezentácia programu PowerPoint</vt:lpstr>
      <vt:lpstr>Kryptogénna CMP </vt:lpstr>
      <vt:lpstr>77-ročná žena</vt:lpstr>
      <vt:lpstr>77-ročná žena</vt:lpstr>
      <vt:lpstr>77-ročný muž</vt:lpstr>
      <vt:lpstr>77-ročný muž</vt:lpstr>
      <vt:lpstr>Prezentácia programu PowerPoint</vt:lpstr>
      <vt:lpstr>Vysoký vek</vt:lpstr>
      <vt:lpstr>Diabetes mellitus (DM)</vt:lpstr>
      <vt:lpstr>Hyperglykémia</vt:lpstr>
      <vt:lpstr>Trombofilné stavy</vt:lpstr>
      <vt:lpstr>Z.K., žena, 25 rokov</vt:lpstr>
      <vt:lpstr>L.T., muž, 55 rokov</vt:lpstr>
      <vt:lpstr>Syndróm obštrukčného spánkového apnoe (OSA)</vt:lpstr>
      <vt:lpstr>Tranzitórny ischemický atak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Rozdelenie CMP podľa lokalizácie</vt:lpstr>
      <vt:lpstr>Prezentácia programu PowerPoint</vt:lpstr>
      <vt:lpstr>Klinická symptomatológia</vt:lpstr>
      <vt:lpstr>Povodie a. cerebri media</vt:lpstr>
      <vt:lpstr>Povodie a. cerebri anterior</vt:lpstr>
      <vt:lpstr>Povodie a. cerebri posterior</vt:lpstr>
      <vt:lpstr>Povodie a. bazilaris (vertebrobazilárne povodie)</vt:lpstr>
      <vt:lpstr>Rozdelenie CMP podľa veľkosti ischemického ložiska</vt:lpstr>
      <vt:lpstr>Diagnostika CMP</vt:lpstr>
      <vt:lpstr>Pacient s CMP - CT mozgu – základ pre rozhodnutie o liečbe </vt:lpstr>
      <vt:lpstr>CT mozgu – včasné známky ischémie </vt:lpstr>
      <vt:lpstr>CT mozgu – včasné známky ischémie</vt:lpstr>
      <vt:lpstr>CT mozgu – ischémia</vt:lpstr>
      <vt:lpstr>CT mozgu – ischémia</vt:lpstr>
      <vt:lpstr>CT mozgu – ischémia</vt:lpstr>
      <vt:lpstr>Liečba CMP</vt:lpstr>
      <vt:lpstr>Možnosť úpravy neurologického poškodenia trombolytickou reperfúziou</vt:lpstr>
      <vt:lpstr>Rozvoj ischémie</vt:lpstr>
      <vt:lpstr>Trombolýza </vt:lpstr>
      <vt:lpstr>Trombolytická liečba</vt:lpstr>
      <vt:lpstr>Endovaskulárna liečba Solitaire retriever, Trevo pro retriever</vt:lpstr>
      <vt:lpstr>Odborné usmernenie</vt:lpstr>
      <vt:lpstr>Účinky rt-PA závisia od času</vt:lpstr>
      <vt:lpstr>Prezentácia programu PowerPoint</vt:lpstr>
      <vt:lpstr>Prezentácia programu PowerPoint</vt:lpstr>
      <vt:lpstr>Opatrenia vypracované na skrátenie času do podania liečby CMP.</vt:lpstr>
      <vt:lpstr>Opatrenia vypracované na skrátenie času do podania liečby CMP.</vt:lpstr>
      <vt:lpstr>Opatrenia vypracované na skrátenie času do podania liečby CMP.</vt:lpstr>
      <vt:lpstr>Hodnotenie skóre ASPECTS</vt:lpstr>
      <vt:lpstr>Digitálna subtrakčná angiografia  </vt:lpstr>
      <vt:lpstr>O.R. 52-ročná žena, do príhody zdravá</vt:lpstr>
      <vt:lpstr>O.R. 52-ročná žena, do príhody zdravá</vt:lpstr>
      <vt:lpstr>O.R. 52-ročná žena, do príhody zdravá</vt:lpstr>
      <vt:lpstr>„Wake-up stroke“</vt:lpstr>
      <vt:lpstr>Prezentácia programu PowerPoint</vt:lpstr>
      <vt:lpstr>Nový čas pre ženy – 11/2017 </vt:lpstr>
      <vt:lpstr>T.T. 37-ročný muž</vt:lpstr>
      <vt:lpstr>Angiografia</vt:lpstr>
      <vt:lpstr>Stav po trombektómii a  dekompresívnej kraniotómii</vt:lpstr>
      <vt:lpstr>Perfúzne CT mozgu – mismatch umožní liečť CMP aj mimo časového okna</vt:lpstr>
      <vt:lpstr>Perfúzne CT mozgu - mismatch</vt:lpstr>
      <vt:lpstr>Duplexný UZ - Stenóza ICA</vt:lpstr>
      <vt:lpstr>Duplexný UZ - Stenóza ICA</vt:lpstr>
      <vt:lpstr>Duplexný UZ - Stenóza ICA</vt:lpstr>
      <vt:lpstr>Duplexný UZ a AG</vt:lpstr>
      <vt:lpstr>Liečba po CMP</vt:lpstr>
      <vt:lpstr>Sekundárna prevencia</vt:lpstr>
      <vt:lpstr>Indikácie antikoagulačnej liečby u pacientov s FP </vt:lpstr>
      <vt:lpstr>Sekundárna prevencia</vt:lpstr>
      <vt:lpstr>   RELY – ARISTOTLE – ROCKET AF</vt:lpstr>
      <vt:lpstr>Karotická endarterektómia</vt:lpstr>
      <vt:lpstr>Karotická EA</vt:lpstr>
      <vt:lpstr>STENT</vt:lpstr>
      <vt:lpstr>STENT</vt:lpstr>
      <vt:lpstr>Indikácie STENT</vt:lpstr>
      <vt:lpstr>Výhody STENT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Cievne zásobenie miechy</vt:lpstr>
      <vt:lpstr>Myelomalácia</vt:lpstr>
      <vt:lpstr>Myelomalácia klinickýobraz</vt:lpstr>
      <vt:lpstr>Myelomalácia diagnostika a liečba</vt:lpstr>
      <vt:lpstr>Ischémia miechy - MRI</vt:lpstr>
      <vt:lpstr>Hematomyélia</vt:lpstr>
      <vt:lpstr>Hematomyélia</vt:lpstr>
      <vt:lpstr>Hematomyélia</vt:lpstr>
      <vt:lpstr>Intrakraniálna žilová trombóza</vt:lpstr>
      <vt:lpstr>Prezentácia programu PowerPoint</vt:lpstr>
      <vt:lpstr>Intrakraniálna žilová trombóza</vt:lpstr>
      <vt:lpstr>Intrakraniálna žilová trombóza</vt:lpstr>
      <vt:lpstr>Intrakraniálna žilová trombóza Klinický obraz</vt:lpstr>
      <vt:lpstr>Prezentácia programu PowerPoint</vt:lpstr>
      <vt:lpstr>Intrakraniálna žilová trombóza Klinický obraz</vt:lpstr>
      <vt:lpstr>Trombóza sinus cavernosus (SC) </vt:lpstr>
      <vt:lpstr>Trombóza sinus cavernosus (SC)  </vt:lpstr>
      <vt:lpstr>Trombóza sinus cavernosus (SC) </vt:lpstr>
      <vt:lpstr>Trombóza sinus cavernosus (SC)  - MRI</vt:lpstr>
      <vt:lpstr>Trombóza sinus transversus</vt:lpstr>
      <vt:lpstr>Trombóza sinus sagitalis superior </vt:lpstr>
      <vt:lpstr>Trombóza kortikálnej vény</vt:lpstr>
      <vt:lpstr>Diagnóza</vt:lpstr>
      <vt:lpstr>Liečba</vt:lpstr>
      <vt:lpstr>Prezentácia programu PowerPoint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Snímka 1</dc:title>
  <dc:creator>Užívateľ</dc:creator>
  <cp:lastModifiedBy>Gdovinova</cp:lastModifiedBy>
  <cp:revision>102</cp:revision>
  <cp:lastPrinted>2014-02-17T12:03:06Z</cp:lastPrinted>
  <dcterms:created xsi:type="dcterms:W3CDTF">2010-07-20T15:08:53Z</dcterms:created>
  <dcterms:modified xsi:type="dcterms:W3CDTF">2020-03-02T12:53:08Z</dcterms:modified>
</cp:coreProperties>
</file>