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diagrams/layout1.xml" ContentType="application/vnd.openxmlformats-officedocument.drawingml.diagram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31"/>
  </p:notesMasterIdLst>
  <p:handoutMasterIdLst>
    <p:handoutMasterId r:id="rId32"/>
  </p:handoutMasterIdLst>
  <p:sldIdLst>
    <p:sldId id="471" r:id="rId2"/>
    <p:sldId id="485" r:id="rId3"/>
    <p:sldId id="486" r:id="rId4"/>
    <p:sldId id="502" r:id="rId5"/>
    <p:sldId id="503" r:id="rId6"/>
    <p:sldId id="487" r:id="rId7"/>
    <p:sldId id="488" r:id="rId8"/>
    <p:sldId id="489" r:id="rId9"/>
    <p:sldId id="504" r:id="rId10"/>
    <p:sldId id="491" r:id="rId11"/>
    <p:sldId id="492" r:id="rId12"/>
    <p:sldId id="508" r:id="rId13"/>
    <p:sldId id="509" r:id="rId14"/>
    <p:sldId id="510" r:id="rId15"/>
    <p:sldId id="511" r:id="rId16"/>
    <p:sldId id="505" r:id="rId17"/>
    <p:sldId id="506" r:id="rId18"/>
    <p:sldId id="512" r:id="rId19"/>
    <p:sldId id="513" r:id="rId20"/>
    <p:sldId id="495" r:id="rId21"/>
    <p:sldId id="497" r:id="rId22"/>
    <p:sldId id="498" r:id="rId23"/>
    <p:sldId id="499" r:id="rId24"/>
    <p:sldId id="507" r:id="rId25"/>
    <p:sldId id="500" r:id="rId26"/>
    <p:sldId id="501" r:id="rId27"/>
    <p:sldId id="479" r:id="rId28"/>
    <p:sldId id="481" r:id="rId29"/>
    <p:sldId id="514" r:id="rId3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66"/>
    <a:srgbClr val="FFFFC9"/>
    <a:srgbClr val="FFFFCC"/>
    <a:srgbClr val="FFFF66"/>
    <a:srgbClr val="808000"/>
    <a:srgbClr val="CC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7155" autoAdjust="0"/>
    <p:restoredTop sz="94023" autoAdjust="0"/>
  </p:normalViewPr>
  <p:slideViewPr>
    <p:cSldViewPr>
      <p:cViewPr>
        <p:scale>
          <a:sx n="80" d="100"/>
          <a:sy n="80" d="100"/>
        </p:scale>
        <p:origin x="-804" y="3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1650" y="-7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E3BDB97-66CD-4D5F-AFFB-B51C1AFDB381}" type="doc">
      <dgm:prSet loTypeId="urn:microsoft.com/office/officeart/2005/8/layout/cycle3" loCatId="cycle" qsTypeId="urn:microsoft.com/office/officeart/2005/8/quickstyle/simple1" qsCatId="simple" csTypeId="urn:microsoft.com/office/officeart/2005/8/colors/accent6_1" csCatId="accent6" phldr="1"/>
      <dgm:spPr/>
      <dgm:t>
        <a:bodyPr/>
        <a:lstStyle/>
        <a:p>
          <a:endParaRPr lang="sk-SK"/>
        </a:p>
      </dgm:t>
    </dgm:pt>
    <dgm:pt modelId="{9809E84C-0630-4693-B6F5-FD49BA4832D9}">
      <dgm:prSet phldrT="[Text]" custT="1"/>
      <dgm:spPr/>
      <dgm:t>
        <a:bodyPr/>
        <a:lstStyle/>
        <a:p>
          <a:r>
            <a:rPr lang="sk-SK" sz="1800" b="1" dirty="0" smtClean="0"/>
            <a:t>Zodpovednosť vedenia</a:t>
          </a:r>
        </a:p>
        <a:p>
          <a:r>
            <a:rPr lang="sk-SK" sz="1400" b="0" dirty="0" smtClean="0"/>
            <a:t>(Vízia, poslanie, strategické ciele, plány a inovácie)</a:t>
          </a:r>
          <a:endParaRPr lang="sk-SK" sz="1400" b="0" dirty="0"/>
        </a:p>
      </dgm:t>
    </dgm:pt>
    <dgm:pt modelId="{97759AD0-3F43-474A-BD70-2530625DCD12}" type="parTrans" cxnId="{F2EDC9E8-AD5C-4FD3-86EB-A3043A131583}">
      <dgm:prSet/>
      <dgm:spPr/>
      <dgm:t>
        <a:bodyPr/>
        <a:lstStyle/>
        <a:p>
          <a:endParaRPr lang="sk-SK" sz="1800" b="1"/>
        </a:p>
      </dgm:t>
    </dgm:pt>
    <dgm:pt modelId="{BE4A518B-6D9A-4099-B0E3-408AA9D41500}" type="sibTrans" cxnId="{F2EDC9E8-AD5C-4FD3-86EB-A3043A131583}">
      <dgm:prSet/>
      <dgm:spPr/>
      <dgm:t>
        <a:bodyPr/>
        <a:lstStyle/>
        <a:p>
          <a:endParaRPr lang="sk-SK" sz="1800" b="1"/>
        </a:p>
      </dgm:t>
    </dgm:pt>
    <dgm:pt modelId="{677F95EB-893F-412E-8EA3-FC74CE2845A5}">
      <dgm:prSet phldrT="[Text]" custT="1"/>
      <dgm:spPr/>
      <dgm:t>
        <a:bodyPr/>
        <a:lstStyle/>
        <a:p>
          <a:r>
            <a:rPr lang="sk-SK" sz="1800" b="1" dirty="0" smtClean="0"/>
            <a:t>Riadenie zdrojov</a:t>
          </a:r>
        </a:p>
        <a:p>
          <a:r>
            <a:rPr lang="sk-SK" sz="1400" b="0" dirty="0" smtClean="0"/>
            <a:t>(Zamestnanci, financie, IS/IKT, znalosti)</a:t>
          </a:r>
          <a:endParaRPr lang="sk-SK" sz="1400" b="0" dirty="0"/>
        </a:p>
      </dgm:t>
    </dgm:pt>
    <dgm:pt modelId="{5E60A067-0577-47BB-AB33-13C0D555DDBD}" type="parTrans" cxnId="{186A3D22-2996-40E7-94A2-C5A45FC920EF}">
      <dgm:prSet/>
      <dgm:spPr/>
      <dgm:t>
        <a:bodyPr/>
        <a:lstStyle/>
        <a:p>
          <a:endParaRPr lang="sk-SK" sz="1800" b="1"/>
        </a:p>
      </dgm:t>
    </dgm:pt>
    <dgm:pt modelId="{5B165699-0527-47B7-A9C5-62749FA9A409}" type="sibTrans" cxnId="{186A3D22-2996-40E7-94A2-C5A45FC920EF}">
      <dgm:prSet/>
      <dgm:spPr/>
      <dgm:t>
        <a:bodyPr/>
        <a:lstStyle/>
        <a:p>
          <a:endParaRPr lang="sk-SK" sz="1800" b="1"/>
        </a:p>
      </dgm:t>
    </dgm:pt>
    <dgm:pt modelId="{EC5C0783-EE01-4FC8-B2B7-247A91660B46}">
      <dgm:prSet phldrT="[Text]" custT="1"/>
      <dgm:spPr/>
      <dgm:t>
        <a:bodyPr/>
        <a:lstStyle/>
        <a:p>
          <a:r>
            <a:rPr lang="sk-SK" sz="1800" b="1" dirty="0" smtClean="0"/>
            <a:t>Riadenie procesov</a:t>
          </a:r>
        </a:p>
        <a:p>
          <a:r>
            <a:rPr lang="sk-SK" sz="1400" b="0" dirty="0" smtClean="0"/>
            <a:t>(Vzdelávanie, veda a výskum, podnikanie, publikačná činnosť)</a:t>
          </a:r>
          <a:endParaRPr lang="sk-SK" sz="1400" b="0" dirty="0"/>
        </a:p>
      </dgm:t>
    </dgm:pt>
    <dgm:pt modelId="{525099DC-00FC-4A43-8AB9-ECA2B339DCCF}" type="parTrans" cxnId="{A8B0D528-1DB2-4147-8DF8-0FD271068AF9}">
      <dgm:prSet/>
      <dgm:spPr/>
      <dgm:t>
        <a:bodyPr/>
        <a:lstStyle/>
        <a:p>
          <a:endParaRPr lang="sk-SK" sz="1800" b="1"/>
        </a:p>
      </dgm:t>
    </dgm:pt>
    <dgm:pt modelId="{4496812C-11BA-4497-93A1-BEA92CC21B67}" type="sibTrans" cxnId="{A8B0D528-1DB2-4147-8DF8-0FD271068AF9}">
      <dgm:prSet/>
      <dgm:spPr/>
      <dgm:t>
        <a:bodyPr/>
        <a:lstStyle/>
        <a:p>
          <a:endParaRPr lang="sk-SK" sz="1800" b="1"/>
        </a:p>
      </dgm:t>
    </dgm:pt>
    <dgm:pt modelId="{FCFE8281-756F-4A82-B031-5E24CACF0802}">
      <dgm:prSet phldrT="[Text]" custT="1"/>
      <dgm:spPr/>
      <dgm:t>
        <a:bodyPr/>
        <a:lstStyle/>
        <a:p>
          <a:r>
            <a:rPr lang="sk-SK" sz="1800" b="1" dirty="0" smtClean="0"/>
            <a:t>Meranie, analýza a zlepšovanie</a:t>
          </a:r>
        </a:p>
        <a:p>
          <a:r>
            <a:rPr lang="sk-SK" sz="1400" b="0" dirty="0" smtClean="0"/>
            <a:t>(Akreditácia, </a:t>
          </a:r>
          <a:r>
            <a:rPr lang="sk-SK" sz="1400" b="0" dirty="0" err="1" smtClean="0"/>
            <a:t>evaulácia</a:t>
          </a:r>
          <a:r>
            <a:rPr lang="sk-SK" sz="1400" b="0" dirty="0" smtClean="0"/>
            <a:t>, audity, hodnotenie výkonnosti)</a:t>
          </a:r>
          <a:endParaRPr lang="sk-SK" sz="1400" b="0" dirty="0"/>
        </a:p>
      </dgm:t>
    </dgm:pt>
    <dgm:pt modelId="{43F0EF20-7D9D-4B81-9175-455DFA429E5D}" type="parTrans" cxnId="{AB934873-1181-44CB-9CF8-4D9BDBCBE4D8}">
      <dgm:prSet/>
      <dgm:spPr/>
      <dgm:t>
        <a:bodyPr/>
        <a:lstStyle/>
        <a:p>
          <a:endParaRPr lang="sk-SK" sz="1800" b="1"/>
        </a:p>
      </dgm:t>
    </dgm:pt>
    <dgm:pt modelId="{5F8A80B7-11D8-4C4E-81FA-5180B77FA09B}" type="sibTrans" cxnId="{AB934873-1181-44CB-9CF8-4D9BDBCBE4D8}">
      <dgm:prSet/>
      <dgm:spPr/>
      <dgm:t>
        <a:bodyPr/>
        <a:lstStyle/>
        <a:p>
          <a:endParaRPr lang="sk-SK" sz="1800" b="1"/>
        </a:p>
      </dgm:t>
    </dgm:pt>
    <dgm:pt modelId="{D97C5338-5F11-4B33-BA1F-CF40F9C561B8}" type="pres">
      <dgm:prSet presAssocID="{6E3BDB97-66CD-4D5F-AFFB-B51C1AFDB381}" presName="Name0" presStyleCnt="0">
        <dgm:presLayoutVars>
          <dgm:dir val="rev"/>
          <dgm:resizeHandles val="exact"/>
        </dgm:presLayoutVars>
      </dgm:prSet>
      <dgm:spPr/>
      <dgm:t>
        <a:bodyPr/>
        <a:lstStyle/>
        <a:p>
          <a:endParaRPr lang="sk-SK"/>
        </a:p>
      </dgm:t>
    </dgm:pt>
    <dgm:pt modelId="{A5A147E6-D007-4F2E-BEDF-F95B27366BA1}" type="pres">
      <dgm:prSet presAssocID="{6E3BDB97-66CD-4D5F-AFFB-B51C1AFDB381}" presName="cycle" presStyleCnt="0"/>
      <dgm:spPr/>
    </dgm:pt>
    <dgm:pt modelId="{7C51FDDC-5009-4766-A1EC-BDBB02DB18D0}" type="pres">
      <dgm:prSet presAssocID="{9809E84C-0630-4693-B6F5-FD49BA4832D9}" presName="nodeFirst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8CBA46E2-489A-483F-93FC-6FDDA3275D2A}" type="pres">
      <dgm:prSet presAssocID="{BE4A518B-6D9A-4099-B0E3-408AA9D41500}" presName="sibTransFirstNode" presStyleLbl="bgShp" presStyleIdx="0" presStyleCnt="1"/>
      <dgm:spPr/>
      <dgm:t>
        <a:bodyPr/>
        <a:lstStyle/>
        <a:p>
          <a:endParaRPr lang="sk-SK"/>
        </a:p>
      </dgm:t>
    </dgm:pt>
    <dgm:pt modelId="{4B04C834-5184-4020-B787-F481ADFD8F40}" type="pres">
      <dgm:prSet presAssocID="{677F95EB-893F-412E-8EA3-FC74CE2845A5}" presName="nodeFollowingNodes" presStyleLbl="node1" presStyleIdx="1" presStyleCnt="4" custRadScaleRad="103312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98E41B56-8960-4E98-A17B-338A4E0EA139}" type="pres">
      <dgm:prSet presAssocID="{EC5C0783-EE01-4FC8-B2B7-247A91660B46}" presName="nodeFollowingNodes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4CD05BE5-3AED-4BDE-AC0E-844BEA1058FF}" type="pres">
      <dgm:prSet presAssocID="{FCFE8281-756F-4A82-B031-5E24CACF0802}" presName="nodeFollowingNodes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</dgm:ptLst>
  <dgm:cxnLst>
    <dgm:cxn modelId="{186A3D22-2996-40E7-94A2-C5A45FC920EF}" srcId="{6E3BDB97-66CD-4D5F-AFFB-B51C1AFDB381}" destId="{677F95EB-893F-412E-8EA3-FC74CE2845A5}" srcOrd="1" destOrd="0" parTransId="{5E60A067-0577-47BB-AB33-13C0D555DDBD}" sibTransId="{5B165699-0527-47B7-A9C5-62749FA9A409}"/>
    <dgm:cxn modelId="{D621D155-8802-496D-ADBD-9450D805C84E}" type="presOf" srcId="{9809E84C-0630-4693-B6F5-FD49BA4832D9}" destId="{7C51FDDC-5009-4766-A1EC-BDBB02DB18D0}" srcOrd="0" destOrd="0" presId="urn:microsoft.com/office/officeart/2005/8/layout/cycle3"/>
    <dgm:cxn modelId="{F2EDC9E8-AD5C-4FD3-86EB-A3043A131583}" srcId="{6E3BDB97-66CD-4D5F-AFFB-B51C1AFDB381}" destId="{9809E84C-0630-4693-B6F5-FD49BA4832D9}" srcOrd="0" destOrd="0" parTransId="{97759AD0-3F43-474A-BD70-2530625DCD12}" sibTransId="{BE4A518B-6D9A-4099-B0E3-408AA9D41500}"/>
    <dgm:cxn modelId="{11E58E79-4929-4A94-A5A4-1AC5983DBF6F}" type="presOf" srcId="{BE4A518B-6D9A-4099-B0E3-408AA9D41500}" destId="{8CBA46E2-489A-483F-93FC-6FDDA3275D2A}" srcOrd="0" destOrd="0" presId="urn:microsoft.com/office/officeart/2005/8/layout/cycle3"/>
    <dgm:cxn modelId="{28ABA5FD-5E7E-42FE-BC6C-7BBA3C165A31}" type="presOf" srcId="{FCFE8281-756F-4A82-B031-5E24CACF0802}" destId="{4CD05BE5-3AED-4BDE-AC0E-844BEA1058FF}" srcOrd="0" destOrd="0" presId="urn:microsoft.com/office/officeart/2005/8/layout/cycle3"/>
    <dgm:cxn modelId="{CC9FA439-12B5-48E7-BF7E-9242245135C1}" type="presOf" srcId="{677F95EB-893F-412E-8EA3-FC74CE2845A5}" destId="{4B04C834-5184-4020-B787-F481ADFD8F40}" srcOrd="0" destOrd="0" presId="urn:microsoft.com/office/officeart/2005/8/layout/cycle3"/>
    <dgm:cxn modelId="{A8B0D528-1DB2-4147-8DF8-0FD271068AF9}" srcId="{6E3BDB97-66CD-4D5F-AFFB-B51C1AFDB381}" destId="{EC5C0783-EE01-4FC8-B2B7-247A91660B46}" srcOrd="2" destOrd="0" parTransId="{525099DC-00FC-4A43-8AB9-ECA2B339DCCF}" sibTransId="{4496812C-11BA-4497-93A1-BEA92CC21B67}"/>
    <dgm:cxn modelId="{AB934873-1181-44CB-9CF8-4D9BDBCBE4D8}" srcId="{6E3BDB97-66CD-4D5F-AFFB-B51C1AFDB381}" destId="{FCFE8281-756F-4A82-B031-5E24CACF0802}" srcOrd="3" destOrd="0" parTransId="{43F0EF20-7D9D-4B81-9175-455DFA429E5D}" sibTransId="{5F8A80B7-11D8-4C4E-81FA-5180B77FA09B}"/>
    <dgm:cxn modelId="{DF1052B9-7E7F-40AB-A1D9-3B2B82B3D636}" type="presOf" srcId="{EC5C0783-EE01-4FC8-B2B7-247A91660B46}" destId="{98E41B56-8960-4E98-A17B-338A4E0EA139}" srcOrd="0" destOrd="0" presId="urn:microsoft.com/office/officeart/2005/8/layout/cycle3"/>
    <dgm:cxn modelId="{EF007574-E038-4D04-AA0C-A9BC1ED958F1}" type="presOf" srcId="{6E3BDB97-66CD-4D5F-AFFB-B51C1AFDB381}" destId="{D97C5338-5F11-4B33-BA1F-CF40F9C561B8}" srcOrd="0" destOrd="0" presId="urn:microsoft.com/office/officeart/2005/8/layout/cycle3"/>
    <dgm:cxn modelId="{EC4463E4-B745-4FAA-A57B-D93E838D441A}" type="presParOf" srcId="{D97C5338-5F11-4B33-BA1F-CF40F9C561B8}" destId="{A5A147E6-D007-4F2E-BEDF-F95B27366BA1}" srcOrd="0" destOrd="0" presId="urn:microsoft.com/office/officeart/2005/8/layout/cycle3"/>
    <dgm:cxn modelId="{B8C09CFC-B582-4A60-95E1-215CF62665CD}" type="presParOf" srcId="{A5A147E6-D007-4F2E-BEDF-F95B27366BA1}" destId="{7C51FDDC-5009-4766-A1EC-BDBB02DB18D0}" srcOrd="0" destOrd="0" presId="urn:microsoft.com/office/officeart/2005/8/layout/cycle3"/>
    <dgm:cxn modelId="{D82646B6-0484-462B-9C3E-84349E0DF4FD}" type="presParOf" srcId="{A5A147E6-D007-4F2E-BEDF-F95B27366BA1}" destId="{8CBA46E2-489A-483F-93FC-6FDDA3275D2A}" srcOrd="1" destOrd="0" presId="urn:microsoft.com/office/officeart/2005/8/layout/cycle3"/>
    <dgm:cxn modelId="{C31EA715-E7D6-47BA-92D1-B4BD787605CC}" type="presParOf" srcId="{A5A147E6-D007-4F2E-BEDF-F95B27366BA1}" destId="{4B04C834-5184-4020-B787-F481ADFD8F40}" srcOrd="2" destOrd="0" presId="urn:microsoft.com/office/officeart/2005/8/layout/cycle3"/>
    <dgm:cxn modelId="{C20F51ED-67AC-4E21-ABE9-AF6DF6370A74}" type="presParOf" srcId="{A5A147E6-D007-4F2E-BEDF-F95B27366BA1}" destId="{98E41B56-8960-4E98-A17B-338A4E0EA139}" srcOrd="3" destOrd="0" presId="urn:microsoft.com/office/officeart/2005/8/layout/cycle3"/>
    <dgm:cxn modelId="{CF98A1E8-20A4-4370-A6B1-754F21077E0A}" type="presParOf" srcId="{A5A147E6-D007-4F2E-BEDF-F95B27366BA1}" destId="{4CD05BE5-3AED-4BDE-AC0E-844BEA1058FF}" srcOrd="4" destOrd="0" presId="urn:microsoft.com/office/officeart/2005/8/layout/cycle3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image" Target="../media/image6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6B265B31-77B3-4804-98F6-608AA439F2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42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65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Klepnutím lze upravit styly předlohy textu.</a:t>
            </a:r>
          </a:p>
          <a:p>
            <a:pPr lvl="1"/>
            <a:r>
              <a:rPr lang="en-US" noProof="0" smtClean="0"/>
              <a:t>Druhá úroveň</a:t>
            </a:r>
          </a:p>
          <a:p>
            <a:pPr lvl="2"/>
            <a:r>
              <a:rPr lang="en-US" noProof="0" smtClean="0"/>
              <a:t>Třetí úroveň</a:t>
            </a:r>
          </a:p>
          <a:p>
            <a:pPr lvl="3"/>
            <a:r>
              <a:rPr lang="en-US" noProof="0" smtClean="0"/>
              <a:t>Čtvrtá úroveň</a:t>
            </a:r>
          </a:p>
          <a:p>
            <a:pPr lvl="4"/>
            <a:r>
              <a:rPr lang="en-US" noProof="0" smtClean="0"/>
              <a:t>Pátá úroveň</a:t>
            </a:r>
          </a:p>
        </p:txBody>
      </p:sp>
      <p:sp>
        <p:nvSpPr>
          <p:cNvPr id="1065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65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C5F65E1-193B-4ED6-9EA2-2CED035DF7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Zástupný symbol obrazu snímky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1923" name="Zástupný symbol poznámok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sk-SK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0C8F861-6261-4B40-B4DD-D4F67C7C69C3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135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k-SK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Zástupný symbol obrazu snímky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3" name="Zástupný symbol poznámok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sk-SK" smtClean="0"/>
          </a:p>
        </p:txBody>
      </p:sp>
      <p:sp>
        <p:nvSpPr>
          <p:cNvPr id="46084" name="Zástupný symbol čísla snímky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0B4181E-1AAA-467C-B4A6-A50C13D29AD8}" type="slidenum">
              <a:rPr lang="cs-CZ" smtClean="0"/>
              <a:pPr/>
              <a:t>20</a:t>
            </a:fld>
            <a:endParaRPr lang="cs-CZ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D5B9DA-17E5-45F7-BE8D-E6F88A16A688}" type="slidenum">
              <a:rPr lang="sk-SK" smtClean="0"/>
              <a:pPr/>
              <a:t>21</a:t>
            </a:fld>
            <a:endParaRPr lang="sk-SK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D5B9DA-17E5-45F7-BE8D-E6F88A16A688}" type="slidenum">
              <a:rPr lang="sk-SK" smtClean="0"/>
              <a:pPr/>
              <a:t>22</a:t>
            </a:fld>
            <a:endParaRPr lang="sk-SK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D5B9DA-17E5-45F7-BE8D-E6F88A16A688}" type="slidenum">
              <a:rPr lang="sk-SK" smtClean="0"/>
              <a:pPr/>
              <a:t>23</a:t>
            </a:fld>
            <a:endParaRPr lang="sk-SK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D5B9DA-17E5-45F7-BE8D-E6F88A16A688}" type="slidenum">
              <a:rPr lang="sk-SK" smtClean="0"/>
              <a:pPr/>
              <a:t>25</a:t>
            </a:fld>
            <a:endParaRPr lang="sk-SK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D5B9DA-17E5-45F7-BE8D-E6F88A16A688}" type="slidenum">
              <a:rPr lang="sk-SK" smtClean="0"/>
              <a:pPr/>
              <a:t>26</a:t>
            </a:fld>
            <a:endParaRPr lang="sk-SK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D5B9DA-17E5-45F7-BE8D-E6F88A16A688}" type="slidenum">
              <a:rPr lang="sk-SK" smtClean="0"/>
              <a:pPr/>
              <a:t>4</a:t>
            </a:fld>
            <a:endParaRPr lang="sk-SK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D5B9DA-17E5-45F7-BE8D-E6F88A16A688}" type="slidenum">
              <a:rPr lang="sk-SK" smtClean="0"/>
              <a:pPr/>
              <a:t>5</a:t>
            </a:fld>
            <a:endParaRPr lang="sk-SK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C5F65E1-193B-4ED6-9EA2-2CED035DF735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B56288D-985B-44CD-9C52-EDBB6BFF0EDC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1218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18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k-SK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B56288D-985B-44CD-9C52-EDBB6BFF0EDC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1218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18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k-SK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B56288D-985B-44CD-9C52-EDBB6BFF0EDC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1218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18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k-SK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B56288D-985B-44CD-9C52-EDBB6BFF0EDC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1218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18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k-SK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0C8F861-6261-4B40-B4DD-D4F67C7C69C3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135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k-SK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Nadpis, obsah a 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95736" y="274638"/>
            <a:ext cx="6491064" cy="490066"/>
          </a:xfrm>
          <a:prstGeom prst="rect">
            <a:avLst/>
          </a:prstGeom>
        </p:spPr>
        <p:txBody>
          <a:bodyPr/>
          <a:lstStyle/>
          <a:p>
            <a:r>
              <a:rPr lang="sk-SK" dirty="0" smtClean="0"/>
              <a:t>Kliknite sem a upravte štýl predlohy nadpisov.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95736" y="274638"/>
            <a:ext cx="6491064" cy="490066"/>
          </a:xfrm>
          <a:prstGeom prst="rect">
            <a:avLst/>
          </a:prstGeom>
        </p:spPr>
        <p:txBody>
          <a:bodyPr/>
          <a:lstStyle/>
          <a:p>
            <a:r>
              <a:rPr lang="sk-SK" dirty="0" smtClean="0"/>
              <a:t>Kliknite sem a upravte štýl predlohy nadpisov.</a:t>
            </a:r>
            <a:endParaRPr lang="sk-SK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k-SK" noProof="0" smtClean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" name="Line 10"/>
          <p:cNvSpPr>
            <a:spLocks noChangeShapeType="1"/>
          </p:cNvSpPr>
          <p:nvPr userDrawn="1"/>
        </p:nvSpPr>
        <p:spPr bwMode="auto">
          <a:xfrm>
            <a:off x="179388" y="115888"/>
            <a:ext cx="124" cy="6625480"/>
          </a:xfrm>
          <a:prstGeom prst="line">
            <a:avLst/>
          </a:prstGeom>
          <a:noFill/>
          <a:ln w="38100">
            <a:solidFill>
              <a:srgbClr val="008080"/>
            </a:solidFill>
            <a:round/>
            <a:headEnd/>
            <a:tailEnd/>
          </a:ln>
        </p:spPr>
        <p:txBody>
          <a:bodyPr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sk-SK" sz="2400" b="1" kern="1200">
              <a:solidFill>
                <a:schemeClr val="accent2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1037" name="Text Box 13"/>
          <p:cNvSpPr txBox="1">
            <a:spLocks noChangeArrowheads="1"/>
          </p:cNvSpPr>
          <p:nvPr userDrawn="1"/>
        </p:nvSpPr>
        <p:spPr bwMode="auto">
          <a:xfrm>
            <a:off x="179263" y="6525344"/>
            <a:ext cx="8785225" cy="230832"/>
          </a:xfrm>
          <a:prstGeom prst="rect">
            <a:avLst/>
          </a:prstGeom>
          <a:solidFill>
            <a:srgbClr val="008080"/>
          </a:solidFill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sk-SK" sz="900" b="0" kern="1200" dirty="0" smtClean="0">
                <a:solidFill>
                  <a:schemeClr val="bg1"/>
                </a:solidFill>
                <a:latin typeface="Arial" charset="0"/>
                <a:ea typeface="+mn-ea"/>
                <a:cs typeface="Arial" charset="0"/>
              </a:rPr>
              <a:t>Univerzita Pavla Jozefa Šafárika v Košiciach                                            </a:t>
            </a:r>
            <a:r>
              <a:rPr lang="sk-SK" sz="900" b="1" kern="1200" dirty="0" smtClean="0">
                <a:solidFill>
                  <a:schemeClr val="bg1"/>
                </a:solidFill>
                <a:latin typeface="Arial" charset="0"/>
                <a:ea typeface="+mn-ea"/>
                <a:cs typeface="Arial" charset="0"/>
              </a:rPr>
              <a:t>Seminár „Riadenie kvality na</a:t>
            </a:r>
            <a:r>
              <a:rPr lang="sk-SK" sz="900" b="1" kern="1200" baseline="0" dirty="0" smtClean="0">
                <a:solidFill>
                  <a:schemeClr val="bg1"/>
                </a:solidFill>
                <a:latin typeface="Arial" charset="0"/>
                <a:ea typeface="+mn-ea"/>
                <a:cs typeface="Arial" charset="0"/>
              </a:rPr>
              <a:t> UPJŠ  v Košiciach“ </a:t>
            </a:r>
            <a:r>
              <a:rPr lang="sk-SK" sz="900" b="1" kern="1200" dirty="0" smtClean="0">
                <a:solidFill>
                  <a:schemeClr val="bg1"/>
                </a:solidFill>
                <a:latin typeface="Arial" charset="0"/>
                <a:ea typeface="+mn-ea"/>
                <a:cs typeface="Arial" charset="0"/>
              </a:rPr>
              <a:t>                                               </a:t>
            </a:r>
            <a:r>
              <a:rPr lang="sk-SK" sz="900" b="0" kern="1200" dirty="0" smtClean="0">
                <a:solidFill>
                  <a:schemeClr val="bg1"/>
                </a:solidFill>
                <a:latin typeface="Arial" charset="0"/>
                <a:ea typeface="+mn-ea"/>
                <a:cs typeface="Arial" charset="0"/>
              </a:rPr>
              <a:t>Snímok  č. </a:t>
            </a:r>
            <a:fld id="{F6CFD58C-0DAE-4272-A66F-D1DD4EC1701E}" type="slidenum">
              <a:rPr lang="sk-SK" sz="900" b="0" kern="1200" smtClean="0">
                <a:solidFill>
                  <a:schemeClr val="bg1"/>
                </a:solidFill>
                <a:latin typeface="Arial" charset="0"/>
                <a:ea typeface="+mn-ea"/>
                <a:cs typeface="Arial" charset="0"/>
              </a:rPr>
              <a:pPr algn="l" rtl="0" fontAlgn="base">
                <a:spcBef>
                  <a:spcPct val="50000"/>
                </a:spcBef>
                <a:spcAft>
                  <a:spcPct val="0"/>
                </a:spcAft>
                <a:defRPr/>
              </a:pPr>
              <a:t>‹#›</a:t>
            </a:fld>
            <a:endParaRPr lang="en-US" sz="900" b="0" kern="1200" dirty="0">
              <a:solidFill>
                <a:schemeClr val="bg1"/>
              </a:solidFill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1042" name="Rectangle 18"/>
          <p:cNvSpPr>
            <a:spLocks noChangeArrowheads="1"/>
          </p:cNvSpPr>
          <p:nvPr userDrawn="1"/>
        </p:nvSpPr>
        <p:spPr bwMode="auto">
          <a:xfrm>
            <a:off x="179388" y="115888"/>
            <a:ext cx="8785225" cy="649287"/>
          </a:xfrm>
          <a:prstGeom prst="rect">
            <a:avLst/>
          </a:prstGeom>
          <a:solidFill>
            <a:srgbClr val="00808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sk-SK" sz="2400" b="1" kern="1200">
              <a:solidFill>
                <a:schemeClr val="accent2"/>
              </a:solidFill>
              <a:latin typeface="Arial" charset="0"/>
              <a:ea typeface="+mn-ea"/>
              <a:cs typeface="+mn-cs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285750" y="214313"/>
            <a:ext cx="1857375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1400" b="1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200" b="1">
          <a:solidFill>
            <a:schemeClr val="accent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200" b="1">
          <a:solidFill>
            <a:schemeClr val="accent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200" b="1">
          <a:solidFill>
            <a:schemeClr val="accent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200" b="1">
          <a:solidFill>
            <a:schemeClr val="accent2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200" b="1">
          <a:solidFill>
            <a:schemeClr val="accent2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200" b="1">
          <a:solidFill>
            <a:schemeClr val="accent2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200" b="1">
          <a:solidFill>
            <a:schemeClr val="accent2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200" b="1">
          <a:solidFill>
            <a:schemeClr val="accent2"/>
          </a:solidFill>
          <a:latin typeface="+mn-lt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jsabol@bpmc.sk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oleObject" Target="file:///C:\Users\admin\Documents\_Dokumetny\_Praca\_Materi&#225;ly\ProcesneModelovanie\SkladARIS.vsd\Drawing\~Str&#225;nka-3\Proces.19" TargetMode="External"/><Relationship Id="rId4" Type="http://schemas.openxmlformats.org/officeDocument/2006/relationships/oleObject" Target="../embeddings/oleObject1.bin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10" Type="http://schemas.openxmlformats.org/officeDocument/2006/relationships/image" Target="../media/image15.png"/><Relationship Id="rId4" Type="http://schemas.openxmlformats.org/officeDocument/2006/relationships/image" Target="../media/image9.png"/><Relationship Id="rId9" Type="http://schemas.openxmlformats.org/officeDocument/2006/relationships/image" Target="../media/image14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3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4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179388" y="1124744"/>
            <a:ext cx="8785225" cy="122413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sk-SK" sz="3600" dirty="0" smtClean="0">
                <a:solidFill>
                  <a:schemeClr val="tx1"/>
                </a:solidFill>
              </a:rPr>
              <a:t>Systémy manažérstva kvality </a:t>
            </a:r>
            <a:br>
              <a:rPr lang="sk-SK" sz="3600" dirty="0" smtClean="0">
                <a:solidFill>
                  <a:schemeClr val="tx1"/>
                </a:solidFill>
              </a:rPr>
            </a:br>
            <a:r>
              <a:rPr lang="sk-SK" sz="3600" dirty="0" smtClean="0">
                <a:solidFill>
                  <a:schemeClr val="tx1"/>
                </a:solidFill>
              </a:rPr>
              <a:t>vo vzdelávaní</a:t>
            </a:r>
            <a:endParaRPr lang="sk-SK" sz="2400" dirty="0" smtClean="0">
              <a:solidFill>
                <a:schemeClr val="tx1"/>
              </a:solidFill>
            </a:endParaRPr>
          </a:p>
        </p:txBody>
      </p:sp>
      <p:sp>
        <p:nvSpPr>
          <p:cNvPr id="15363" name="Text Box 5"/>
          <p:cNvSpPr txBox="1">
            <a:spLocks noChangeArrowheads="1"/>
          </p:cNvSpPr>
          <p:nvPr/>
        </p:nvSpPr>
        <p:spPr bwMode="auto">
          <a:xfrm>
            <a:off x="1116013" y="3284538"/>
            <a:ext cx="2519362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sk-SK"/>
          </a:p>
        </p:txBody>
      </p:sp>
      <p:sp>
        <p:nvSpPr>
          <p:cNvPr id="15364" name="Text Box 6"/>
          <p:cNvSpPr txBox="1">
            <a:spLocks noChangeArrowheads="1"/>
          </p:cNvSpPr>
          <p:nvPr/>
        </p:nvSpPr>
        <p:spPr bwMode="auto">
          <a:xfrm>
            <a:off x="1095375" y="5943600"/>
            <a:ext cx="184150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endParaRPr lang="sk-SK" sz="2000">
              <a:solidFill>
                <a:srgbClr val="077F7C"/>
              </a:solidFill>
            </a:endParaRPr>
          </a:p>
        </p:txBody>
      </p:sp>
      <p:sp>
        <p:nvSpPr>
          <p:cNvPr id="15365" name="Rectangle 9"/>
          <p:cNvSpPr>
            <a:spLocks noChangeArrowheads="1"/>
          </p:cNvSpPr>
          <p:nvPr/>
        </p:nvSpPr>
        <p:spPr bwMode="auto">
          <a:xfrm>
            <a:off x="250825" y="5949950"/>
            <a:ext cx="8893175" cy="306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sk-SK" sz="1400" b="1" dirty="0"/>
              <a:t>Košice, </a:t>
            </a:r>
            <a:r>
              <a:rPr lang="sk-SK" sz="1400" b="1" dirty="0" smtClean="0"/>
              <a:t>11. apríla 2012</a:t>
            </a:r>
            <a:endParaRPr lang="sk-SK" sz="1400" b="1" dirty="0"/>
          </a:p>
        </p:txBody>
      </p:sp>
      <p:graphicFrame>
        <p:nvGraphicFramePr>
          <p:cNvPr id="6180" name="Group 36"/>
          <p:cNvGraphicFramePr>
            <a:graphicFrameLocks noGrp="1"/>
          </p:cNvGraphicFramePr>
          <p:nvPr/>
        </p:nvGraphicFramePr>
        <p:xfrm>
          <a:off x="5076056" y="2420888"/>
          <a:ext cx="3744416" cy="2448272"/>
        </p:xfrm>
        <a:graphic>
          <a:graphicData uri="http://schemas.openxmlformats.org/drawingml/2006/table">
            <a:tbl>
              <a:tblPr/>
              <a:tblGrid>
                <a:gridCol w="3744416"/>
              </a:tblGrid>
              <a:tr h="244827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34988" algn="l"/>
                        </a:tabLst>
                      </a:pPr>
                      <a:r>
                        <a:rPr kumimoji="0" lang="sk-SK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RNDr. Ján Sabol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34988" algn="l"/>
                        </a:tabLst>
                      </a:pPr>
                      <a:r>
                        <a:rPr kumimoji="0" lang="sk-SK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Riaditeľ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34988" algn="l"/>
                        </a:tabLst>
                      </a:pPr>
                      <a:r>
                        <a:rPr kumimoji="0" lang="sk-SK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BPM </a:t>
                      </a:r>
                      <a:r>
                        <a:rPr kumimoji="0" lang="sk-SK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Consulting</a:t>
                      </a:r>
                      <a:r>
                        <a:rPr kumimoji="0" lang="sk-SK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, s.r.o.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34988" algn="l"/>
                        </a:tabLst>
                      </a:pPr>
                      <a:r>
                        <a:rPr kumimoji="0" lang="sk-SK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E-mail: </a:t>
                      </a:r>
                      <a:r>
                        <a:rPr kumimoji="0" lang="sk-SK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hlinkClick r:id="rId3"/>
                        </a:rPr>
                        <a:t>jsabol@bpmc.sk</a:t>
                      </a:r>
                      <a:endParaRPr kumimoji="0" lang="sk-SK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34988" algn="l"/>
                        </a:tabLst>
                      </a:pPr>
                      <a:endParaRPr kumimoji="0" lang="sk-SK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34988" algn="l"/>
                        </a:tabLst>
                      </a:pPr>
                      <a:r>
                        <a:rPr kumimoji="0" lang="sk-SK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Ing. Ondrej Železník, PhD.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34988" algn="l"/>
                        </a:tabLst>
                      </a:pPr>
                      <a:r>
                        <a:rPr kumimoji="0" lang="sk-SK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Externý lektor a konzultant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34988" algn="l"/>
                        </a:tabLst>
                      </a:pPr>
                      <a:r>
                        <a:rPr kumimoji="0" lang="sk-SK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BPM Consulting, s.r.o.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34988" algn="l"/>
                        </a:tabLst>
                      </a:pPr>
                      <a:r>
                        <a:rPr kumimoji="0" lang="sk-SK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E-mail: </a:t>
                      </a:r>
                      <a:r>
                        <a:rPr kumimoji="0" lang="sk-SK" sz="14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  <a:hlinkClick r:id="rId3"/>
                        </a:rPr>
                        <a:t>ondrej.zeleznik@tuke.sk</a:t>
                      </a:r>
                      <a:endParaRPr kumimoji="0" lang="sk-SK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  <a:hlinkClick r:id="rId3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15" name="Picture 3" descr="i_supply_chain_management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3850" y="2420888"/>
            <a:ext cx="3095625" cy="2087562"/>
          </a:xfrm>
          <a:prstGeom prst="rect">
            <a:avLst/>
          </a:prstGeom>
          <a:noFill/>
          <a:effectLst>
            <a:outerShdw dist="143684" dir="2700000" algn="ctr" rotWithShape="0">
              <a:schemeClr val="bg2"/>
            </a:outerShdw>
          </a:effectLst>
        </p:spPr>
      </p:pic>
      <p:pic>
        <p:nvPicPr>
          <p:cNvPr id="136195" name="Picture 3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1560" y="4797152"/>
            <a:ext cx="1584176" cy="1584176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adpis 1"/>
          <p:cNvSpPr>
            <a:spLocks noGrp="1"/>
          </p:cNvSpPr>
          <p:nvPr>
            <p:ph type="title"/>
          </p:nvPr>
        </p:nvSpPr>
        <p:spPr bwMode="auto">
          <a:xfrm>
            <a:off x="2123728" y="274638"/>
            <a:ext cx="6805960" cy="58261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sk-SK" dirty="0" smtClean="0"/>
              <a:t>Interné a externé prostredie univerzít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052736"/>
            <a:ext cx="8435280" cy="1152128"/>
          </a:xfrm>
        </p:spPr>
        <p:txBody>
          <a:bodyPr/>
          <a:lstStyle/>
          <a:p>
            <a:pPr marL="0" indent="11113">
              <a:buFontTx/>
              <a:buNone/>
              <a:defRPr/>
            </a:pPr>
            <a:r>
              <a:rPr lang="sk-SK" sz="1800" b="0" dirty="0" smtClean="0">
                <a:solidFill>
                  <a:schemeClr val="tx1"/>
                </a:solidFill>
              </a:rPr>
              <a:t>Z pohľadu </a:t>
            </a:r>
            <a:r>
              <a:rPr lang="sk-SK" sz="1800" dirty="0" smtClean="0">
                <a:solidFill>
                  <a:schemeClr val="tx1"/>
                </a:solidFill>
              </a:rPr>
              <a:t>formovania kritérií kvality, procesov a úloh manažmentu </a:t>
            </a:r>
            <a:r>
              <a:rPr lang="sk-SK" sz="1800" b="0" dirty="0" smtClean="0">
                <a:solidFill>
                  <a:schemeClr val="tx1"/>
                </a:solidFill>
              </a:rPr>
              <a:t>je veľmi dôležité si uvedomiť (systémovo formulovať) interné a externé prostredie univerzít, t. j. špecifikovať účastníkov a zainteresované strany tohto prostredia.</a:t>
            </a:r>
          </a:p>
          <a:p>
            <a:pPr>
              <a:defRPr/>
            </a:pPr>
            <a:endParaRPr lang="sk-SK" dirty="0"/>
          </a:p>
        </p:txBody>
      </p:sp>
      <p:grpSp>
        <p:nvGrpSpPr>
          <p:cNvPr id="2" name="Skupina 49"/>
          <p:cNvGrpSpPr>
            <a:grpSpLocks/>
          </p:cNvGrpSpPr>
          <p:nvPr/>
        </p:nvGrpSpPr>
        <p:grpSpPr bwMode="auto">
          <a:xfrm>
            <a:off x="1233488" y="2132856"/>
            <a:ext cx="6910387" cy="4358102"/>
            <a:chOff x="1234222" y="2357430"/>
            <a:chExt cx="6909678" cy="4133521"/>
          </a:xfrm>
        </p:grpSpPr>
        <p:sp>
          <p:nvSpPr>
            <p:cNvPr id="7173" name="Text Box 25"/>
            <p:cNvSpPr txBox="1">
              <a:spLocks noChangeArrowheads="1"/>
            </p:cNvSpPr>
            <p:nvPr/>
          </p:nvSpPr>
          <p:spPr bwMode="auto">
            <a:xfrm>
              <a:off x="1234222" y="2357430"/>
              <a:ext cx="6888162" cy="4090988"/>
            </a:xfrm>
            <a:prstGeom prst="rect">
              <a:avLst/>
            </a:prstGeom>
            <a:solidFill>
              <a:srgbClr val="FFFF99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sk-SK" sz="1100" b="0">
                <a:latin typeface="Tahoma" pitchFamily="34" charset="0"/>
              </a:endParaRPr>
            </a:p>
            <a:p>
              <a:endParaRPr lang="sk-SK" sz="1100" b="0">
                <a:latin typeface="Times New Roman" pitchFamily="18" charset="0"/>
              </a:endParaRPr>
            </a:p>
            <a:p>
              <a:endParaRPr lang="sk-SK" sz="1100" b="0">
                <a:latin typeface="Times New Roman" pitchFamily="18" charset="0"/>
              </a:endParaRPr>
            </a:p>
            <a:p>
              <a:endParaRPr lang="sk-SK" sz="1100" b="0">
                <a:latin typeface="Times New Roman" pitchFamily="18" charset="0"/>
              </a:endParaRPr>
            </a:p>
            <a:p>
              <a:endParaRPr lang="sk-SK" sz="1100" b="0">
                <a:latin typeface="Times New Roman" pitchFamily="18" charset="0"/>
              </a:endParaRPr>
            </a:p>
            <a:p>
              <a:endParaRPr lang="sk-SK" sz="1100" b="0">
                <a:latin typeface="Times New Roman" pitchFamily="18" charset="0"/>
              </a:endParaRPr>
            </a:p>
            <a:p>
              <a:endParaRPr lang="sk-SK" sz="1100" b="0">
                <a:latin typeface="Times New Roman" pitchFamily="18" charset="0"/>
              </a:endParaRPr>
            </a:p>
            <a:p>
              <a:endParaRPr lang="sk-SK" sz="1100" b="0">
                <a:latin typeface="Times New Roman" pitchFamily="18" charset="0"/>
              </a:endParaRPr>
            </a:p>
            <a:p>
              <a:endParaRPr lang="sk-SK" sz="1100" b="0">
                <a:latin typeface="Times New Roman" pitchFamily="18" charset="0"/>
              </a:endParaRPr>
            </a:p>
            <a:p>
              <a:endParaRPr lang="sk-SK" sz="1100" b="0">
                <a:latin typeface="Times New Roman" pitchFamily="18" charset="0"/>
              </a:endParaRPr>
            </a:p>
            <a:p>
              <a:endParaRPr lang="sk-SK" sz="1100" b="0">
                <a:latin typeface="Times New Roman" pitchFamily="18" charset="0"/>
              </a:endParaRPr>
            </a:p>
            <a:p>
              <a:endParaRPr lang="sk-SK" sz="1100" b="0">
                <a:latin typeface="Times New Roman" pitchFamily="18" charset="0"/>
              </a:endParaRPr>
            </a:p>
            <a:p>
              <a:endParaRPr lang="sk-SK" sz="1100" b="0">
                <a:latin typeface="Times New Roman" pitchFamily="18" charset="0"/>
              </a:endParaRPr>
            </a:p>
            <a:p>
              <a:endParaRPr lang="sk-SK" sz="1100" b="0">
                <a:latin typeface="Times New Roman" pitchFamily="18" charset="0"/>
              </a:endParaRPr>
            </a:p>
            <a:p>
              <a:endParaRPr lang="sk-SK" sz="1100" b="0">
                <a:latin typeface="Times New Roman" pitchFamily="18" charset="0"/>
              </a:endParaRPr>
            </a:p>
            <a:p>
              <a:endParaRPr lang="sk-SK" sz="1100" b="0">
                <a:latin typeface="Times New Roman" pitchFamily="18" charset="0"/>
              </a:endParaRPr>
            </a:p>
            <a:p>
              <a:endParaRPr lang="sk-SK" sz="1100" b="0">
                <a:latin typeface="Times New Roman" pitchFamily="18" charset="0"/>
              </a:endParaRPr>
            </a:p>
          </p:txBody>
        </p:sp>
        <p:sp>
          <p:nvSpPr>
            <p:cNvPr id="7174" name="BlokTextu 27"/>
            <p:cNvSpPr txBox="1">
              <a:spLocks noChangeArrowheads="1"/>
            </p:cNvSpPr>
            <p:nvPr/>
          </p:nvSpPr>
          <p:spPr bwMode="auto">
            <a:xfrm>
              <a:off x="2586793" y="2405714"/>
              <a:ext cx="4143404" cy="5546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sk-SK" sz="1600" dirty="0">
                  <a:latin typeface="+mn-lt"/>
                </a:rPr>
                <a:t>Stav a trendy rozvoja vedy, techniky </a:t>
              </a:r>
              <a:br>
                <a:rPr lang="sk-SK" sz="1600" dirty="0">
                  <a:latin typeface="+mn-lt"/>
                </a:rPr>
              </a:br>
              <a:r>
                <a:rPr lang="sk-SK" sz="1600" dirty="0">
                  <a:latin typeface="+mn-lt"/>
                </a:rPr>
                <a:t>a </a:t>
              </a:r>
              <a:r>
                <a:rPr lang="sk-SK" sz="1600" dirty="0" smtClean="0">
                  <a:latin typeface="+mn-lt"/>
                </a:rPr>
                <a:t>technológií </a:t>
              </a:r>
              <a:r>
                <a:rPr lang="sk-SK" sz="1600" dirty="0">
                  <a:latin typeface="+mn-lt"/>
                </a:rPr>
                <a:t>vo svete</a:t>
              </a:r>
            </a:p>
          </p:txBody>
        </p:sp>
        <p:sp>
          <p:nvSpPr>
            <p:cNvPr id="7175" name="BlokTextu 28"/>
            <p:cNvSpPr txBox="1">
              <a:spLocks noChangeArrowheads="1"/>
            </p:cNvSpPr>
            <p:nvPr/>
          </p:nvSpPr>
          <p:spPr bwMode="auto">
            <a:xfrm>
              <a:off x="1548366" y="5906176"/>
              <a:ext cx="6336054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sk-SK" sz="1600" dirty="0">
                  <a:latin typeface="+mn-lt"/>
                </a:rPr>
                <a:t>Štátna </a:t>
              </a:r>
              <a:r>
                <a:rPr lang="sk-SK" sz="1600" dirty="0" smtClean="0">
                  <a:latin typeface="+mn-lt"/>
                </a:rPr>
                <a:t>správa, </a:t>
              </a:r>
              <a:r>
                <a:rPr lang="sk-SK" sz="1600" dirty="0">
                  <a:latin typeface="+mn-lt"/>
                </a:rPr>
                <a:t/>
              </a:r>
              <a:br>
                <a:rPr lang="sk-SK" sz="1600" dirty="0">
                  <a:latin typeface="+mn-lt"/>
                </a:rPr>
              </a:br>
              <a:r>
                <a:rPr lang="sk-SK" sz="1600" dirty="0" smtClean="0">
                  <a:latin typeface="+mn-lt"/>
                </a:rPr>
                <a:t>Európska, resp. svetová </a:t>
              </a:r>
              <a:r>
                <a:rPr lang="sk-SK" sz="1600" dirty="0">
                  <a:latin typeface="+mn-lt"/>
                </a:rPr>
                <a:t>politika a systémy vo vzdelávaní a </a:t>
              </a:r>
              <a:r>
                <a:rPr lang="sk-SK" sz="1600" dirty="0" smtClean="0">
                  <a:latin typeface="+mn-lt"/>
                </a:rPr>
                <a:t>vo vede</a:t>
              </a:r>
              <a:endParaRPr lang="sk-SK" sz="1600" dirty="0">
                <a:latin typeface="+mn-lt"/>
              </a:endParaRPr>
            </a:p>
          </p:txBody>
        </p:sp>
        <p:sp>
          <p:nvSpPr>
            <p:cNvPr id="19482" name="Text Box 26"/>
            <p:cNvSpPr txBox="1">
              <a:spLocks noChangeArrowheads="1"/>
            </p:cNvSpPr>
            <p:nvPr/>
          </p:nvSpPr>
          <p:spPr bwMode="auto">
            <a:xfrm>
              <a:off x="1285852" y="2636904"/>
              <a:ext cx="422275" cy="3252714"/>
            </a:xfrm>
            <a:prstGeom prst="rect">
              <a:avLst/>
            </a:prstGeom>
            <a:solidFill>
              <a:srgbClr val="FFFF99"/>
            </a:solidFill>
            <a:ln w="9525">
              <a:noFill/>
              <a:miter lim="800000"/>
              <a:headEnd/>
              <a:tailEnd/>
            </a:ln>
          </p:spPr>
          <p:txBody>
            <a:bodyPr vert="vert270"/>
            <a:lstStyle/>
            <a:p>
              <a:pPr>
                <a:defRPr/>
              </a:pPr>
              <a:r>
                <a:rPr lang="sk-SK" sz="1600" dirty="0">
                  <a:latin typeface="Tahoma" pitchFamily="34" charset="0"/>
                </a:rPr>
                <a:t>Verejná správa a obyvateľstvo</a:t>
              </a:r>
              <a:endParaRPr lang="sk-SK" sz="1600" dirty="0">
                <a:latin typeface="Arial" pitchFamily="34" charset="0"/>
              </a:endParaRPr>
            </a:p>
          </p:txBody>
        </p:sp>
        <p:sp>
          <p:nvSpPr>
            <p:cNvPr id="19483" name="Text Box 27"/>
            <p:cNvSpPr txBox="1">
              <a:spLocks noChangeArrowheads="1"/>
            </p:cNvSpPr>
            <p:nvPr/>
          </p:nvSpPr>
          <p:spPr bwMode="auto">
            <a:xfrm>
              <a:off x="7586640" y="2636905"/>
              <a:ext cx="557260" cy="33843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vert270" anchor="ctr"/>
            <a:lstStyle/>
            <a:p>
              <a:pPr>
                <a:defRPr/>
              </a:pPr>
              <a:r>
                <a:rPr lang="sk-SK" sz="1600" dirty="0">
                  <a:latin typeface="+mn-lt"/>
                </a:rPr>
                <a:t>Hospodárska a spoločenská prax</a:t>
              </a:r>
            </a:p>
          </p:txBody>
        </p:sp>
        <p:sp>
          <p:nvSpPr>
            <p:cNvPr id="7178" name="Text Box 28"/>
            <p:cNvSpPr txBox="1">
              <a:spLocks noChangeArrowheads="1"/>
            </p:cNvSpPr>
            <p:nvPr/>
          </p:nvSpPr>
          <p:spPr bwMode="auto">
            <a:xfrm>
              <a:off x="1785918" y="3000372"/>
              <a:ext cx="5813425" cy="2870200"/>
            </a:xfrm>
            <a:prstGeom prst="rect">
              <a:avLst/>
            </a:prstGeom>
            <a:solidFill>
              <a:srgbClr val="99CC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sk-SK" sz="1100" b="0">
                <a:latin typeface="Tahoma" pitchFamily="34" charset="0"/>
              </a:endParaRPr>
            </a:p>
            <a:p>
              <a:endParaRPr lang="sk-SK" sz="1100"/>
            </a:p>
            <a:p>
              <a:endParaRPr lang="sk-SK" sz="1100"/>
            </a:p>
            <a:p>
              <a:endParaRPr lang="sk-SK" sz="1100" b="0">
                <a:latin typeface="Times New Roman" pitchFamily="18" charset="0"/>
              </a:endParaRPr>
            </a:p>
            <a:p>
              <a:endParaRPr lang="sk-SK"/>
            </a:p>
          </p:txBody>
        </p:sp>
        <p:sp>
          <p:nvSpPr>
            <p:cNvPr id="7179" name="BlokTextu 32"/>
            <p:cNvSpPr txBox="1">
              <a:spLocks noChangeArrowheads="1"/>
            </p:cNvSpPr>
            <p:nvPr/>
          </p:nvSpPr>
          <p:spPr bwMode="auto">
            <a:xfrm>
              <a:off x="1836368" y="5572140"/>
              <a:ext cx="5760049" cy="2919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sk-SK" sz="1400" dirty="0">
                  <a:latin typeface="+mn-lt"/>
                </a:rPr>
                <a:t>Výskumný a vzdelávací systém (organizácia a riadenie </a:t>
              </a:r>
              <a:r>
                <a:rPr lang="sk-SK" sz="1400" dirty="0" smtClean="0">
                  <a:latin typeface="+mn-lt"/>
                </a:rPr>
                <a:t>univerzít)</a:t>
              </a:r>
              <a:endParaRPr lang="sk-SK" sz="1400" dirty="0">
                <a:latin typeface="+mn-lt"/>
              </a:endParaRPr>
            </a:p>
          </p:txBody>
        </p:sp>
        <p:sp>
          <p:nvSpPr>
            <p:cNvPr id="7180" name="BlokTextu 33"/>
            <p:cNvSpPr txBox="1">
              <a:spLocks noChangeArrowheads="1"/>
            </p:cNvSpPr>
            <p:nvPr/>
          </p:nvSpPr>
          <p:spPr bwMode="auto">
            <a:xfrm>
              <a:off x="2335176" y="2996944"/>
              <a:ext cx="4714908" cy="3112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sk-SK" sz="1400" dirty="0">
                  <a:latin typeface="+mn-lt"/>
                </a:rPr>
                <a:t>Personálne zabezpečenie poslania </a:t>
              </a:r>
              <a:r>
                <a:rPr lang="sk-SK" sz="1400" dirty="0" smtClean="0">
                  <a:latin typeface="+mn-lt"/>
                </a:rPr>
                <a:t>vysokých škôl</a:t>
              </a:r>
              <a:endParaRPr lang="sk-SK" sz="1400" dirty="0">
                <a:latin typeface="+mn-lt"/>
              </a:endParaRPr>
            </a:p>
          </p:txBody>
        </p:sp>
        <p:grpSp>
          <p:nvGrpSpPr>
            <p:cNvPr id="4" name="Skupina 42"/>
            <p:cNvGrpSpPr>
              <a:grpSpLocks/>
            </p:cNvGrpSpPr>
            <p:nvPr/>
          </p:nvGrpSpPr>
          <p:grpSpPr bwMode="auto">
            <a:xfrm>
              <a:off x="3384500" y="3524228"/>
              <a:ext cx="2616495" cy="1848987"/>
              <a:chOff x="3571868" y="3524228"/>
              <a:chExt cx="2071888" cy="1848987"/>
            </a:xfrm>
          </p:grpSpPr>
          <p:sp>
            <p:nvSpPr>
              <p:cNvPr id="7188" name="BlokTextu 34"/>
              <p:cNvSpPr txBox="1">
                <a:spLocks noChangeArrowheads="1"/>
              </p:cNvSpPr>
              <p:nvPr/>
            </p:nvSpPr>
            <p:spPr bwMode="auto">
              <a:xfrm>
                <a:off x="3571868" y="5096216"/>
                <a:ext cx="2071702" cy="276999"/>
              </a:xfrm>
              <a:prstGeom prst="rect">
                <a:avLst/>
              </a:prstGeom>
              <a:solidFill>
                <a:srgbClr val="FFFF99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sk-SK" sz="1200" dirty="0"/>
                  <a:t>Hodnotenie </a:t>
                </a:r>
                <a:r>
                  <a:rPr lang="sk-SK" sz="1200" dirty="0" smtClean="0"/>
                  <a:t>stratégie a cieľov</a:t>
                </a:r>
                <a:endParaRPr lang="sk-SK" sz="1200" dirty="0"/>
              </a:p>
            </p:txBody>
          </p:sp>
          <p:sp>
            <p:nvSpPr>
              <p:cNvPr id="7189" name="BlokTextu 35"/>
              <p:cNvSpPr txBox="1">
                <a:spLocks noChangeArrowheads="1"/>
              </p:cNvSpPr>
              <p:nvPr/>
            </p:nvSpPr>
            <p:spPr bwMode="auto">
              <a:xfrm>
                <a:off x="3571868" y="4834606"/>
                <a:ext cx="2071702" cy="276999"/>
              </a:xfrm>
              <a:prstGeom prst="rect">
                <a:avLst/>
              </a:prstGeom>
              <a:solidFill>
                <a:srgbClr val="FFFF99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sk-SK" sz="1200" dirty="0"/>
                  <a:t>Produkty</a:t>
                </a:r>
              </a:p>
            </p:txBody>
          </p:sp>
          <p:sp>
            <p:nvSpPr>
              <p:cNvPr id="37" name="BlokTextu 36"/>
              <p:cNvSpPr txBox="1"/>
              <p:nvPr/>
            </p:nvSpPr>
            <p:spPr>
              <a:xfrm>
                <a:off x="3572314" y="4567230"/>
                <a:ext cx="2071442" cy="276999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19050">
                <a:solidFill>
                  <a:schemeClr val="tx1"/>
                </a:solidFill>
              </a:ln>
            </p:spPr>
            <p:txBody>
              <a:bodyPr>
                <a:spAutoFit/>
              </a:bodyPr>
              <a:lstStyle/>
              <a:p>
                <a:pPr>
                  <a:defRPr/>
                </a:pPr>
                <a:r>
                  <a:rPr lang="sk-SK" sz="1200" dirty="0"/>
                  <a:t>Služby verejnosti</a:t>
                </a:r>
                <a:endParaRPr lang="sk-SK" sz="1200" b="0" dirty="0">
                  <a:latin typeface="Times New Roman" pitchFamily="18" charset="0"/>
                </a:endParaRPr>
              </a:p>
            </p:txBody>
          </p:sp>
          <p:sp>
            <p:nvSpPr>
              <p:cNvPr id="38" name="BlokTextu 37"/>
              <p:cNvSpPr txBox="1"/>
              <p:nvPr/>
            </p:nvSpPr>
            <p:spPr>
              <a:xfrm>
                <a:off x="3572314" y="4310055"/>
                <a:ext cx="2071442" cy="276999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19050">
                <a:solidFill>
                  <a:schemeClr val="tx1"/>
                </a:solidFill>
              </a:ln>
            </p:spPr>
            <p:txBody>
              <a:bodyPr>
                <a:spAutoFit/>
              </a:bodyPr>
              <a:lstStyle/>
              <a:p>
                <a:pPr>
                  <a:defRPr/>
                </a:pPr>
                <a:r>
                  <a:rPr lang="sk-SK" sz="1200" dirty="0"/>
                  <a:t>Vzdelávanie</a:t>
                </a:r>
                <a:endParaRPr lang="sk-SK" sz="1200" b="0" dirty="0">
                  <a:latin typeface="Times New Roman" pitchFamily="18" charset="0"/>
                </a:endParaRPr>
              </a:p>
            </p:txBody>
          </p:sp>
          <p:sp>
            <p:nvSpPr>
              <p:cNvPr id="39" name="BlokTextu 38"/>
              <p:cNvSpPr txBox="1"/>
              <p:nvPr/>
            </p:nvSpPr>
            <p:spPr>
              <a:xfrm>
                <a:off x="3572314" y="4048117"/>
                <a:ext cx="2071442" cy="262725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19050">
                <a:solidFill>
                  <a:schemeClr val="tx1"/>
                </a:solidFill>
              </a:ln>
            </p:spPr>
            <p:txBody>
              <a:bodyPr>
                <a:spAutoFit/>
              </a:bodyPr>
              <a:lstStyle/>
              <a:p>
                <a:pPr>
                  <a:defRPr/>
                </a:pPr>
                <a:r>
                  <a:rPr lang="sk-SK" sz="1200" dirty="0" smtClean="0"/>
                  <a:t>Veda a výskum</a:t>
                </a:r>
                <a:endParaRPr lang="sk-SK" sz="1200" b="0" dirty="0">
                  <a:latin typeface="Times New Roman" pitchFamily="18" charset="0"/>
                </a:endParaRPr>
              </a:p>
            </p:txBody>
          </p:sp>
          <p:sp>
            <p:nvSpPr>
              <p:cNvPr id="40" name="BlokTextu 39"/>
              <p:cNvSpPr txBox="1"/>
              <p:nvPr/>
            </p:nvSpPr>
            <p:spPr>
              <a:xfrm>
                <a:off x="3572314" y="3786180"/>
                <a:ext cx="2071442" cy="276999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19050">
                <a:solidFill>
                  <a:schemeClr val="tx1"/>
                </a:solidFill>
              </a:ln>
            </p:spPr>
            <p:txBody>
              <a:bodyPr>
                <a:spAutoFit/>
              </a:bodyPr>
              <a:lstStyle/>
              <a:p>
                <a:pPr>
                  <a:defRPr/>
                </a:pPr>
                <a:r>
                  <a:rPr lang="sk-SK" sz="1200" dirty="0" smtClean="0"/>
                  <a:t>Poslanie</a:t>
                </a:r>
                <a:endParaRPr lang="sk-SK" sz="1200" b="0" dirty="0">
                  <a:latin typeface="Times New Roman" pitchFamily="18" charset="0"/>
                </a:endParaRPr>
              </a:p>
            </p:txBody>
          </p:sp>
          <p:sp>
            <p:nvSpPr>
              <p:cNvPr id="7194" name="BlokTextu 40"/>
              <p:cNvSpPr txBox="1">
                <a:spLocks noChangeArrowheads="1"/>
              </p:cNvSpPr>
              <p:nvPr/>
            </p:nvSpPr>
            <p:spPr bwMode="auto">
              <a:xfrm>
                <a:off x="3571868" y="3524228"/>
                <a:ext cx="2071702" cy="276999"/>
              </a:xfrm>
              <a:prstGeom prst="rect">
                <a:avLst/>
              </a:prstGeom>
              <a:solidFill>
                <a:srgbClr val="FFFF99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sk-SK" sz="1200" dirty="0"/>
                  <a:t>Stratégia rozvoja</a:t>
                </a:r>
                <a:endParaRPr lang="sk-SK" sz="1200" b="0" dirty="0">
                  <a:latin typeface="Times New Roman" pitchFamily="18" charset="0"/>
                </a:endParaRPr>
              </a:p>
            </p:txBody>
          </p:sp>
        </p:grpSp>
        <p:sp>
          <p:nvSpPr>
            <p:cNvPr id="19485" name="Text Box 29"/>
            <p:cNvSpPr txBox="1">
              <a:spLocks noChangeArrowheads="1"/>
            </p:cNvSpPr>
            <p:nvPr/>
          </p:nvSpPr>
          <p:spPr bwMode="auto">
            <a:xfrm>
              <a:off x="1928794" y="3284977"/>
              <a:ext cx="501650" cy="2155385"/>
            </a:xfrm>
            <a:prstGeom prst="rect">
              <a:avLst/>
            </a:prstGeom>
            <a:solidFill>
              <a:srgbClr val="99CCFF"/>
            </a:solidFill>
            <a:ln w="9525">
              <a:noFill/>
              <a:miter lim="800000"/>
              <a:headEnd/>
              <a:tailEnd/>
            </a:ln>
          </p:spPr>
          <p:txBody>
            <a:bodyPr vert="vert270" lIns="54000" tIns="10800" rIns="54000" bIns="10800" anchor="ctr"/>
            <a:lstStyle/>
            <a:p>
              <a:pPr>
                <a:spcAft>
                  <a:spcPts val="0"/>
                </a:spcAft>
                <a:defRPr/>
              </a:pPr>
              <a:r>
                <a:rPr lang="sk-SK" sz="1400" dirty="0">
                  <a:latin typeface="+mn-lt"/>
                </a:rPr>
                <a:t>Uchádzači (stredné školy</a:t>
              </a:r>
              <a:r>
                <a:rPr lang="sk-SK" sz="1400" dirty="0" smtClean="0">
                  <a:latin typeface="+mn-lt"/>
                </a:rPr>
                <a:t>),</a:t>
              </a:r>
              <a:endParaRPr lang="sk-SK" sz="1400" dirty="0">
                <a:latin typeface="+mn-lt"/>
              </a:endParaRPr>
            </a:p>
            <a:p>
              <a:pPr>
                <a:spcAft>
                  <a:spcPts val="0"/>
                </a:spcAft>
                <a:defRPr/>
              </a:pPr>
              <a:r>
                <a:rPr lang="sk-SK" sz="1400" dirty="0" smtClean="0">
                  <a:latin typeface="+mn-lt"/>
                </a:rPr>
                <a:t>Požiadavky</a:t>
              </a:r>
              <a:endParaRPr lang="sk-SK" sz="1400" dirty="0">
                <a:latin typeface="+mn-lt"/>
              </a:endParaRPr>
            </a:p>
          </p:txBody>
        </p:sp>
        <p:sp>
          <p:nvSpPr>
            <p:cNvPr id="19486" name="Text Box 30"/>
            <p:cNvSpPr txBox="1">
              <a:spLocks noChangeArrowheads="1"/>
            </p:cNvSpPr>
            <p:nvPr/>
          </p:nvSpPr>
          <p:spPr bwMode="auto">
            <a:xfrm>
              <a:off x="6951644" y="3861040"/>
              <a:ext cx="501650" cy="1008112"/>
            </a:xfrm>
            <a:prstGeom prst="rect">
              <a:avLst/>
            </a:prstGeom>
            <a:solidFill>
              <a:srgbClr val="99CCFF"/>
            </a:solidFill>
            <a:ln w="9525">
              <a:noFill/>
              <a:miter lim="800000"/>
              <a:headEnd/>
              <a:tailEnd/>
            </a:ln>
          </p:spPr>
          <p:txBody>
            <a:bodyPr vert="vert270" anchor="ctr"/>
            <a:lstStyle/>
            <a:p>
              <a:pPr>
                <a:spcAft>
                  <a:spcPts val="0"/>
                </a:spcAft>
                <a:defRPr/>
              </a:pPr>
              <a:r>
                <a:rPr lang="sk-SK" sz="1400" dirty="0">
                  <a:latin typeface="Tahoma" pitchFamily="34" charset="0"/>
                </a:rPr>
                <a:t>Absolventi</a:t>
              </a:r>
              <a:endParaRPr lang="sk-SK" sz="1400" dirty="0">
                <a:latin typeface="Arial" pitchFamily="34" charset="0"/>
              </a:endParaRPr>
            </a:p>
          </p:txBody>
        </p:sp>
        <p:sp>
          <p:nvSpPr>
            <p:cNvPr id="7184" name="AutoShape 31"/>
            <p:cNvSpPr>
              <a:spLocks noChangeArrowheads="1"/>
            </p:cNvSpPr>
            <p:nvPr/>
          </p:nvSpPr>
          <p:spPr bwMode="auto">
            <a:xfrm>
              <a:off x="6500826" y="4286256"/>
              <a:ext cx="358775" cy="287338"/>
            </a:xfrm>
            <a:prstGeom prst="leftRightArrow">
              <a:avLst>
                <a:gd name="adj1" fmla="val 50000"/>
                <a:gd name="adj2" fmla="val 24972"/>
              </a:avLst>
            </a:prstGeom>
            <a:solidFill>
              <a:srgbClr val="FF0000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7185" name="AutoShape 31"/>
            <p:cNvSpPr>
              <a:spLocks noChangeArrowheads="1"/>
            </p:cNvSpPr>
            <p:nvPr/>
          </p:nvSpPr>
          <p:spPr bwMode="auto">
            <a:xfrm>
              <a:off x="2643174" y="4286256"/>
              <a:ext cx="358775" cy="287338"/>
            </a:xfrm>
            <a:prstGeom prst="leftRightArrow">
              <a:avLst>
                <a:gd name="adj1" fmla="val 50000"/>
                <a:gd name="adj2" fmla="val 24972"/>
              </a:avLst>
            </a:prstGeom>
            <a:solidFill>
              <a:srgbClr val="FF0000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7186" name="AutoShape 31"/>
            <p:cNvSpPr>
              <a:spLocks noChangeArrowheads="1"/>
            </p:cNvSpPr>
            <p:nvPr/>
          </p:nvSpPr>
          <p:spPr bwMode="auto">
            <a:xfrm rot="16200000">
              <a:off x="4548961" y="3213100"/>
              <a:ext cx="287338" cy="287338"/>
            </a:xfrm>
            <a:prstGeom prst="leftRightArrow">
              <a:avLst>
                <a:gd name="adj1" fmla="val 50000"/>
                <a:gd name="adj2" fmla="val 24972"/>
              </a:avLst>
            </a:prstGeom>
            <a:solidFill>
              <a:srgbClr val="FF0000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7187" name="AutoShape 31"/>
            <p:cNvSpPr>
              <a:spLocks noChangeArrowheads="1"/>
            </p:cNvSpPr>
            <p:nvPr/>
          </p:nvSpPr>
          <p:spPr bwMode="auto">
            <a:xfrm rot="-5400000">
              <a:off x="4548961" y="5357826"/>
              <a:ext cx="287338" cy="287338"/>
            </a:xfrm>
            <a:prstGeom prst="leftRightArrow">
              <a:avLst>
                <a:gd name="adj1" fmla="val 50000"/>
                <a:gd name="adj2" fmla="val 24972"/>
              </a:avLst>
            </a:prstGeom>
            <a:solidFill>
              <a:srgbClr val="FF0000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sk-SK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dpis 1"/>
          <p:cNvSpPr>
            <a:spLocks noGrp="1"/>
          </p:cNvSpPr>
          <p:nvPr>
            <p:ph type="title"/>
          </p:nvPr>
        </p:nvSpPr>
        <p:spPr bwMode="auto">
          <a:xfrm>
            <a:off x="2071688" y="274638"/>
            <a:ext cx="6858000" cy="58261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sk-SK" dirty="0" smtClean="0"/>
              <a:t>Rámec kvality na univerzitách</a:t>
            </a:r>
          </a:p>
        </p:txBody>
      </p:sp>
      <p:grpSp>
        <p:nvGrpSpPr>
          <p:cNvPr id="2" name="Skupina 45"/>
          <p:cNvGrpSpPr>
            <a:grpSpLocks/>
          </p:cNvGrpSpPr>
          <p:nvPr/>
        </p:nvGrpSpPr>
        <p:grpSpPr bwMode="auto">
          <a:xfrm>
            <a:off x="3779912" y="836711"/>
            <a:ext cx="5221213" cy="5592663"/>
            <a:chOff x="2241571" y="65611"/>
            <a:chExt cx="5259387" cy="6712990"/>
          </a:xfrm>
        </p:grpSpPr>
        <p:sp>
          <p:nvSpPr>
            <p:cNvPr id="10245" name="Rectangle 3"/>
            <p:cNvSpPr>
              <a:spLocks noChangeArrowheads="1"/>
            </p:cNvSpPr>
            <p:nvPr/>
          </p:nvSpPr>
          <p:spPr bwMode="auto">
            <a:xfrm>
              <a:off x="2573696" y="5800793"/>
              <a:ext cx="4648480" cy="977808"/>
            </a:xfrm>
            <a:prstGeom prst="rect">
              <a:avLst/>
            </a:prstGeom>
            <a:solidFill>
              <a:srgbClr val="FFFF00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sk-SK" sz="1000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10246" name="Rectangle 4"/>
            <p:cNvSpPr>
              <a:spLocks noChangeArrowheads="1"/>
            </p:cNvSpPr>
            <p:nvPr/>
          </p:nvSpPr>
          <p:spPr bwMode="auto">
            <a:xfrm>
              <a:off x="2573696" y="65611"/>
              <a:ext cx="4648480" cy="5435091"/>
            </a:xfrm>
            <a:prstGeom prst="rect">
              <a:avLst/>
            </a:prstGeom>
            <a:solidFill>
              <a:srgbClr val="FFFF00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sk-SK" sz="900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10247" name="Text Box 5"/>
            <p:cNvSpPr txBox="1">
              <a:spLocks noChangeArrowheads="1"/>
            </p:cNvSpPr>
            <p:nvPr/>
          </p:nvSpPr>
          <p:spPr bwMode="auto">
            <a:xfrm>
              <a:off x="3544035" y="137758"/>
              <a:ext cx="2743365" cy="457157"/>
            </a:xfrm>
            <a:prstGeom prst="rect">
              <a:avLst/>
            </a:prstGeom>
            <a:solidFill>
              <a:srgbClr val="CCFF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sk-SK" sz="1100" dirty="0">
                  <a:latin typeface="+mn-lt"/>
                  <a:cs typeface="Tahoma" pitchFamily="34" charset="0"/>
                </a:rPr>
                <a:t>Strategické riadenie</a:t>
              </a:r>
            </a:p>
            <a:p>
              <a:pPr algn="ctr"/>
              <a:r>
                <a:rPr lang="sk-SK" sz="1100" dirty="0">
                  <a:latin typeface="+mn-lt"/>
                  <a:cs typeface="Tahoma" pitchFamily="34" charset="0"/>
                </a:rPr>
                <a:t>Vízia – poslanie – plány - inovácia</a:t>
              </a:r>
            </a:p>
          </p:txBody>
        </p:sp>
        <p:sp>
          <p:nvSpPr>
            <p:cNvPr id="10248" name="AutoShape 6"/>
            <p:cNvSpPr>
              <a:spLocks noChangeArrowheads="1"/>
            </p:cNvSpPr>
            <p:nvPr/>
          </p:nvSpPr>
          <p:spPr bwMode="auto">
            <a:xfrm>
              <a:off x="4787439" y="594915"/>
              <a:ext cx="257191" cy="342868"/>
            </a:xfrm>
            <a:prstGeom prst="downArrow">
              <a:avLst>
                <a:gd name="adj1" fmla="val 50000"/>
                <a:gd name="adj2" fmla="val 33334"/>
              </a:avLst>
            </a:prstGeom>
            <a:solidFill>
              <a:srgbClr val="FF0000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sk-SK" sz="1000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10249" name="Text Box 7"/>
            <p:cNvSpPr txBox="1">
              <a:spLocks noChangeArrowheads="1"/>
            </p:cNvSpPr>
            <p:nvPr/>
          </p:nvSpPr>
          <p:spPr bwMode="auto">
            <a:xfrm>
              <a:off x="3544035" y="937783"/>
              <a:ext cx="2743365" cy="342868"/>
            </a:xfrm>
            <a:prstGeom prst="rect">
              <a:avLst/>
            </a:prstGeom>
            <a:solidFill>
              <a:srgbClr val="CCFF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sk-SK" sz="1100" dirty="0">
                  <a:latin typeface="+mn-lt"/>
                  <a:cs typeface="Tahoma" pitchFamily="34" charset="0"/>
                </a:rPr>
                <a:t>Taktické a operatívne riadenie</a:t>
              </a:r>
            </a:p>
          </p:txBody>
        </p:sp>
        <p:sp>
          <p:nvSpPr>
            <p:cNvPr id="10250" name="AutoShape 8"/>
            <p:cNvSpPr>
              <a:spLocks noChangeArrowheads="1"/>
            </p:cNvSpPr>
            <p:nvPr/>
          </p:nvSpPr>
          <p:spPr bwMode="auto">
            <a:xfrm>
              <a:off x="4787439" y="1280651"/>
              <a:ext cx="257191" cy="342868"/>
            </a:xfrm>
            <a:prstGeom prst="downArrow">
              <a:avLst>
                <a:gd name="adj1" fmla="val 50000"/>
                <a:gd name="adj2" fmla="val 33334"/>
              </a:avLst>
            </a:prstGeom>
            <a:solidFill>
              <a:srgbClr val="FF0000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sk-SK" sz="1000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10251" name="Text Box 9"/>
            <p:cNvSpPr txBox="1">
              <a:spLocks noChangeArrowheads="1"/>
            </p:cNvSpPr>
            <p:nvPr/>
          </p:nvSpPr>
          <p:spPr bwMode="auto">
            <a:xfrm>
              <a:off x="2915347" y="1623519"/>
              <a:ext cx="4000741" cy="1485761"/>
            </a:xfrm>
            <a:prstGeom prst="rect">
              <a:avLst/>
            </a:prstGeom>
            <a:solidFill>
              <a:srgbClr val="CCFF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anchor="b"/>
            <a:lstStyle/>
            <a:p>
              <a:r>
                <a:rPr lang="sk-SK" sz="1100" i="1" dirty="0">
                  <a:latin typeface="+mn-lt"/>
                  <a:cs typeface="Tahoma" pitchFamily="34" charset="0"/>
                </a:rPr>
                <a:t>Logistika </a:t>
              </a:r>
              <a:r>
                <a:rPr lang="sk-SK" sz="1100" i="1" dirty="0" smtClean="0">
                  <a:latin typeface="+mn-lt"/>
                  <a:cs typeface="Tahoma" pitchFamily="34" charset="0"/>
                </a:rPr>
                <a:t>hlavných </a:t>
              </a:r>
              <a:r>
                <a:rPr lang="sk-SK" sz="1100" i="1" dirty="0">
                  <a:latin typeface="+mn-lt"/>
                  <a:cs typeface="Tahoma" pitchFamily="34" charset="0"/>
                </a:rPr>
                <a:t>procesov</a:t>
              </a:r>
            </a:p>
          </p:txBody>
        </p:sp>
        <p:sp>
          <p:nvSpPr>
            <p:cNvPr id="10252" name="Text Box 10"/>
            <p:cNvSpPr txBox="1">
              <a:spLocks noChangeArrowheads="1"/>
            </p:cNvSpPr>
            <p:nvPr/>
          </p:nvSpPr>
          <p:spPr bwMode="auto">
            <a:xfrm>
              <a:off x="3096484" y="2500306"/>
              <a:ext cx="3657820" cy="342868"/>
            </a:xfrm>
            <a:prstGeom prst="rect">
              <a:avLst/>
            </a:prstGeom>
            <a:solidFill>
              <a:srgbClr val="99CC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sk-SK" sz="1100" dirty="0">
                  <a:latin typeface="+mn-lt"/>
                  <a:cs typeface="Tahoma" pitchFamily="34" charset="0"/>
                </a:rPr>
                <a:t>Zdroje a ich riadenie</a:t>
              </a:r>
            </a:p>
          </p:txBody>
        </p:sp>
        <p:grpSp>
          <p:nvGrpSpPr>
            <p:cNvPr id="3" name="Group 11"/>
            <p:cNvGrpSpPr>
              <a:grpSpLocks/>
            </p:cNvGrpSpPr>
            <p:nvPr/>
          </p:nvGrpSpPr>
          <p:grpSpPr bwMode="auto">
            <a:xfrm>
              <a:off x="3058865" y="1737808"/>
              <a:ext cx="3714974" cy="571446"/>
              <a:chOff x="3577" y="3757"/>
              <a:chExt cx="5850" cy="900"/>
            </a:xfrm>
          </p:grpSpPr>
          <p:sp>
            <p:nvSpPr>
              <p:cNvPr id="10276" name="Text Box 12"/>
              <p:cNvSpPr txBox="1">
                <a:spLocks noChangeArrowheads="1"/>
              </p:cNvSpPr>
              <p:nvPr/>
            </p:nvSpPr>
            <p:spPr bwMode="auto">
              <a:xfrm>
                <a:off x="3577" y="3757"/>
                <a:ext cx="1440" cy="720"/>
              </a:xfrm>
              <a:prstGeom prst="rect">
                <a:avLst/>
              </a:prstGeom>
              <a:solidFill>
                <a:srgbClr val="99CC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/>
                <a:r>
                  <a:rPr lang="sk-SK" sz="1100" dirty="0">
                    <a:latin typeface="+mn-lt"/>
                    <a:cs typeface="Tahoma" pitchFamily="34" charset="0"/>
                  </a:rPr>
                  <a:t>Výskumné produkty</a:t>
                </a:r>
              </a:p>
            </p:txBody>
          </p:sp>
          <p:sp>
            <p:nvSpPr>
              <p:cNvPr id="10277" name="Text Box 13"/>
              <p:cNvSpPr txBox="1">
                <a:spLocks noChangeArrowheads="1"/>
              </p:cNvSpPr>
              <p:nvPr/>
            </p:nvSpPr>
            <p:spPr bwMode="auto">
              <a:xfrm>
                <a:off x="5422" y="3757"/>
                <a:ext cx="1620" cy="720"/>
              </a:xfrm>
              <a:prstGeom prst="rect">
                <a:avLst/>
              </a:prstGeom>
              <a:solidFill>
                <a:srgbClr val="99CC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/>
                <a:r>
                  <a:rPr lang="sk-SK" sz="1100" dirty="0">
                    <a:latin typeface="+mn-lt"/>
                    <a:cs typeface="Tahoma" pitchFamily="34" charset="0"/>
                  </a:rPr>
                  <a:t>Vzdelávacie produkty</a:t>
                </a:r>
              </a:p>
            </p:txBody>
          </p:sp>
          <p:sp>
            <p:nvSpPr>
              <p:cNvPr id="10278" name="Text Box 14"/>
              <p:cNvSpPr txBox="1">
                <a:spLocks noChangeArrowheads="1"/>
              </p:cNvSpPr>
              <p:nvPr/>
            </p:nvSpPr>
            <p:spPr bwMode="auto">
              <a:xfrm>
                <a:off x="7447" y="3757"/>
                <a:ext cx="1980" cy="720"/>
              </a:xfrm>
              <a:prstGeom prst="rect">
                <a:avLst/>
              </a:prstGeom>
              <a:solidFill>
                <a:srgbClr val="99CC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/>
                <a:r>
                  <a:rPr lang="sk-SK" sz="1100" dirty="0">
                    <a:latin typeface="+mn-lt"/>
                    <a:cs typeface="Tahoma" pitchFamily="34" charset="0"/>
                  </a:rPr>
                  <a:t>Produkty služieb verejnosti</a:t>
                </a:r>
              </a:p>
            </p:txBody>
          </p:sp>
          <p:grpSp>
            <p:nvGrpSpPr>
              <p:cNvPr id="4" name="Group 15"/>
              <p:cNvGrpSpPr>
                <a:grpSpLocks/>
              </p:cNvGrpSpPr>
              <p:nvPr/>
            </p:nvGrpSpPr>
            <p:grpSpPr bwMode="auto">
              <a:xfrm>
                <a:off x="4197" y="4477"/>
                <a:ext cx="4320" cy="180"/>
                <a:chOff x="4117" y="4477"/>
                <a:chExt cx="4320" cy="180"/>
              </a:xfrm>
            </p:grpSpPr>
            <p:sp>
              <p:nvSpPr>
                <p:cNvPr id="10280" name="Line 16"/>
                <p:cNvSpPr>
                  <a:spLocks noChangeShapeType="1"/>
                </p:cNvSpPr>
                <p:nvPr/>
              </p:nvSpPr>
              <p:spPr bwMode="auto">
                <a:xfrm>
                  <a:off x="4117" y="4657"/>
                  <a:ext cx="4320" cy="0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k-SK"/>
                </a:p>
              </p:txBody>
            </p:sp>
            <p:sp>
              <p:nvSpPr>
                <p:cNvPr id="10281" name="Line 17"/>
                <p:cNvSpPr>
                  <a:spLocks noChangeShapeType="1"/>
                </p:cNvSpPr>
                <p:nvPr/>
              </p:nvSpPr>
              <p:spPr bwMode="auto">
                <a:xfrm>
                  <a:off x="4117" y="4477"/>
                  <a:ext cx="0" cy="180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k-SK"/>
                </a:p>
              </p:txBody>
            </p:sp>
            <p:sp>
              <p:nvSpPr>
                <p:cNvPr id="10282" name="Line 18"/>
                <p:cNvSpPr>
                  <a:spLocks noChangeShapeType="1"/>
                </p:cNvSpPr>
                <p:nvPr/>
              </p:nvSpPr>
              <p:spPr bwMode="auto">
                <a:xfrm>
                  <a:off x="6097" y="4477"/>
                  <a:ext cx="0" cy="180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k-SK"/>
                </a:p>
              </p:txBody>
            </p:sp>
            <p:sp>
              <p:nvSpPr>
                <p:cNvPr id="10283" name="Line 19"/>
                <p:cNvSpPr>
                  <a:spLocks noChangeShapeType="1"/>
                </p:cNvSpPr>
                <p:nvPr/>
              </p:nvSpPr>
              <p:spPr bwMode="auto">
                <a:xfrm>
                  <a:off x="8437" y="4477"/>
                  <a:ext cx="0" cy="180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k-SK"/>
                </a:p>
              </p:txBody>
            </p:sp>
          </p:grpSp>
        </p:grpSp>
        <p:sp>
          <p:nvSpPr>
            <p:cNvPr id="10254" name="AutoShape 20"/>
            <p:cNvSpPr>
              <a:spLocks noChangeArrowheads="1"/>
            </p:cNvSpPr>
            <p:nvPr/>
          </p:nvSpPr>
          <p:spPr bwMode="auto">
            <a:xfrm rot="10800000">
              <a:off x="4801410" y="2309255"/>
              <a:ext cx="228614" cy="228579"/>
            </a:xfrm>
            <a:prstGeom prst="downArrow">
              <a:avLst>
                <a:gd name="adj1" fmla="val 50120"/>
                <a:gd name="adj2" fmla="val 19444"/>
              </a:avLst>
            </a:prstGeom>
            <a:solidFill>
              <a:srgbClr val="FF0000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sk-SK" sz="1000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10255" name="Text Box 21"/>
            <p:cNvSpPr txBox="1">
              <a:spLocks noChangeArrowheads="1"/>
            </p:cNvSpPr>
            <p:nvPr/>
          </p:nvSpPr>
          <p:spPr bwMode="auto">
            <a:xfrm>
              <a:off x="2915347" y="3337858"/>
              <a:ext cx="4000741" cy="342868"/>
            </a:xfrm>
            <a:prstGeom prst="rect">
              <a:avLst/>
            </a:prstGeom>
            <a:solidFill>
              <a:srgbClr val="CCFF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sk-SK" sz="1100" dirty="0">
                  <a:latin typeface="+mn-lt"/>
                  <a:cs typeface="Tahoma" pitchFamily="34" charset="0"/>
                </a:rPr>
                <a:t>Monitorovanie, analýza, hodnotenie</a:t>
              </a:r>
            </a:p>
          </p:txBody>
        </p:sp>
        <p:sp>
          <p:nvSpPr>
            <p:cNvPr id="10256" name="AutoShape 22"/>
            <p:cNvSpPr>
              <a:spLocks noChangeArrowheads="1"/>
            </p:cNvSpPr>
            <p:nvPr/>
          </p:nvSpPr>
          <p:spPr bwMode="auto">
            <a:xfrm>
              <a:off x="4858564" y="3109280"/>
              <a:ext cx="114307" cy="228579"/>
            </a:xfrm>
            <a:prstGeom prst="flowChartProcess">
              <a:avLst/>
            </a:prstGeom>
            <a:solidFill>
              <a:srgbClr val="FF0000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sk-SK" sz="1000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10257" name="Text Box 23"/>
            <p:cNvSpPr txBox="1">
              <a:spLocks noChangeArrowheads="1"/>
            </p:cNvSpPr>
            <p:nvPr/>
          </p:nvSpPr>
          <p:spPr bwMode="auto">
            <a:xfrm>
              <a:off x="2915347" y="3680726"/>
              <a:ext cx="4000741" cy="342868"/>
            </a:xfrm>
            <a:prstGeom prst="rect">
              <a:avLst/>
            </a:prstGeom>
            <a:solidFill>
              <a:srgbClr val="CCFF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sk-SK" sz="1100" dirty="0">
                  <a:latin typeface="+mn-lt"/>
                  <a:cs typeface="Tahoma" pitchFamily="34" charset="0"/>
                </a:rPr>
                <a:t>Operatívny </a:t>
              </a:r>
              <a:r>
                <a:rPr lang="sk-SK" sz="1100" dirty="0" err="1">
                  <a:latin typeface="+mn-lt"/>
                  <a:cs typeface="Tahoma" pitchFamily="34" charset="0"/>
                </a:rPr>
                <a:t>kontroling</a:t>
              </a:r>
              <a:endParaRPr lang="sk-SK" sz="1100" dirty="0">
                <a:latin typeface="+mn-lt"/>
                <a:cs typeface="Tahoma" pitchFamily="34" charset="0"/>
              </a:endParaRPr>
            </a:p>
          </p:txBody>
        </p:sp>
        <p:sp>
          <p:nvSpPr>
            <p:cNvPr id="10258" name="AutoShape 24"/>
            <p:cNvSpPr>
              <a:spLocks noChangeArrowheads="1"/>
            </p:cNvSpPr>
            <p:nvPr/>
          </p:nvSpPr>
          <p:spPr bwMode="auto">
            <a:xfrm>
              <a:off x="4858564" y="4023594"/>
              <a:ext cx="114307" cy="228579"/>
            </a:xfrm>
            <a:prstGeom prst="flowChartProcess">
              <a:avLst/>
            </a:prstGeom>
            <a:solidFill>
              <a:srgbClr val="FF0000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sk-SK" sz="1000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10259" name="Text Box 25"/>
            <p:cNvSpPr txBox="1">
              <a:spLocks noChangeArrowheads="1"/>
            </p:cNvSpPr>
            <p:nvPr/>
          </p:nvSpPr>
          <p:spPr bwMode="auto">
            <a:xfrm>
              <a:off x="2915347" y="4137883"/>
              <a:ext cx="4000741" cy="362687"/>
            </a:xfrm>
            <a:prstGeom prst="rect">
              <a:avLst/>
            </a:prstGeom>
            <a:solidFill>
              <a:srgbClr val="CCFF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sk-SK" sz="1100" dirty="0" smtClean="0">
                  <a:latin typeface="+mn-lt"/>
                  <a:cs typeface="Tahoma" pitchFamily="34" charset="0"/>
                </a:rPr>
                <a:t>Strategický </a:t>
              </a:r>
              <a:r>
                <a:rPr lang="sk-SK" sz="1100" dirty="0" err="1">
                  <a:latin typeface="+mn-lt"/>
                  <a:cs typeface="Tahoma" pitchFamily="34" charset="0"/>
                </a:rPr>
                <a:t>kontroling</a:t>
              </a:r>
              <a:endParaRPr lang="sk-SK" sz="1100" dirty="0">
                <a:latin typeface="+mn-lt"/>
                <a:cs typeface="Tahoma" pitchFamily="34" charset="0"/>
              </a:endParaRPr>
            </a:p>
          </p:txBody>
        </p:sp>
        <p:sp>
          <p:nvSpPr>
            <p:cNvPr id="10260" name="Text Box 27"/>
            <p:cNvSpPr txBox="1">
              <a:spLocks noChangeArrowheads="1"/>
            </p:cNvSpPr>
            <p:nvPr/>
          </p:nvSpPr>
          <p:spPr bwMode="auto">
            <a:xfrm>
              <a:off x="2241571" y="4937908"/>
              <a:ext cx="1117667" cy="342868"/>
            </a:xfrm>
            <a:prstGeom prst="rect">
              <a:avLst/>
            </a:prstGeom>
            <a:solidFill>
              <a:srgbClr val="99CC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sk-SK" sz="1100" dirty="0" smtClean="0">
                  <a:latin typeface="+mn-lt"/>
                  <a:cs typeface="Tahoma" pitchFamily="34" charset="0"/>
                </a:rPr>
                <a:t>Požiadavky</a:t>
              </a:r>
              <a:endParaRPr lang="sk-SK" sz="1100" dirty="0">
                <a:latin typeface="+mn-lt"/>
                <a:cs typeface="Tahoma" pitchFamily="34" charset="0"/>
              </a:endParaRPr>
            </a:p>
          </p:txBody>
        </p:sp>
        <p:sp>
          <p:nvSpPr>
            <p:cNvPr id="10261" name="Text Box 28"/>
            <p:cNvSpPr txBox="1">
              <a:spLocks noChangeArrowheads="1"/>
            </p:cNvSpPr>
            <p:nvPr/>
          </p:nvSpPr>
          <p:spPr bwMode="auto">
            <a:xfrm>
              <a:off x="6343918" y="4937908"/>
              <a:ext cx="1028762" cy="342868"/>
            </a:xfrm>
            <a:prstGeom prst="rect">
              <a:avLst/>
            </a:prstGeom>
            <a:solidFill>
              <a:srgbClr val="99CC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sk-SK" sz="1100" dirty="0" smtClean="0">
                  <a:latin typeface="+mn-lt"/>
                  <a:cs typeface="Tahoma" pitchFamily="34" charset="0"/>
                </a:rPr>
                <a:t>Spokojnosť</a:t>
              </a:r>
            </a:p>
          </p:txBody>
        </p:sp>
        <p:sp>
          <p:nvSpPr>
            <p:cNvPr id="10262" name="AutoShape 29"/>
            <p:cNvSpPr>
              <a:spLocks noChangeArrowheads="1"/>
            </p:cNvSpPr>
            <p:nvPr/>
          </p:nvSpPr>
          <p:spPr bwMode="auto">
            <a:xfrm>
              <a:off x="4744257" y="5280776"/>
              <a:ext cx="342921" cy="457157"/>
            </a:xfrm>
            <a:prstGeom prst="upDownArrow">
              <a:avLst>
                <a:gd name="adj1" fmla="val 50000"/>
                <a:gd name="adj2" fmla="val 26669"/>
              </a:avLst>
            </a:prstGeom>
            <a:solidFill>
              <a:srgbClr val="FF0000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sk-SK" sz="1000">
                <a:latin typeface="Tahoma" pitchFamily="34" charset="0"/>
                <a:cs typeface="Tahoma" pitchFamily="34" charset="0"/>
              </a:endParaRPr>
            </a:p>
          </p:txBody>
        </p:sp>
        <p:grpSp>
          <p:nvGrpSpPr>
            <p:cNvPr id="5" name="Group 30"/>
            <p:cNvGrpSpPr>
              <a:grpSpLocks/>
            </p:cNvGrpSpPr>
            <p:nvPr/>
          </p:nvGrpSpPr>
          <p:grpSpPr bwMode="auto">
            <a:xfrm>
              <a:off x="3156661" y="5966512"/>
              <a:ext cx="3518112" cy="685736"/>
              <a:chOff x="3038" y="10417"/>
              <a:chExt cx="6661" cy="1080"/>
            </a:xfrm>
          </p:grpSpPr>
          <p:sp>
            <p:nvSpPr>
              <p:cNvPr id="10274" name="Text Box 31"/>
              <p:cNvSpPr txBox="1">
                <a:spLocks noChangeArrowheads="1"/>
              </p:cNvSpPr>
              <p:nvPr/>
            </p:nvSpPr>
            <p:spPr bwMode="auto">
              <a:xfrm>
                <a:off x="3038" y="10417"/>
                <a:ext cx="6660" cy="1080"/>
              </a:xfrm>
              <a:prstGeom prst="rect">
                <a:avLst/>
              </a:prstGeom>
              <a:solidFill>
                <a:srgbClr val="CC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/>
                <a:r>
                  <a:rPr lang="sk-SK" sz="1100" dirty="0" smtClean="0">
                    <a:latin typeface="+mn-lt"/>
                    <a:cs typeface="Tahoma" pitchFamily="34" charset="0"/>
                  </a:rPr>
                  <a:t>Hodnotenie, Akreditácia</a:t>
                </a:r>
                <a:endParaRPr lang="sk-SK" sz="1100" b="0" dirty="0">
                  <a:latin typeface="+mn-lt"/>
                  <a:cs typeface="Tahoma" pitchFamily="34" charset="0"/>
                </a:endParaRPr>
              </a:p>
              <a:p>
                <a:endParaRPr lang="sk-SK" sz="1000" b="0" dirty="0">
                  <a:latin typeface="Tahoma" pitchFamily="34" charset="0"/>
                  <a:cs typeface="Tahoma" pitchFamily="34" charset="0"/>
                </a:endParaRPr>
              </a:p>
              <a:p>
                <a:pPr algn="ctr"/>
                <a:r>
                  <a:rPr lang="sk-SK" sz="1100" dirty="0" smtClean="0">
                    <a:latin typeface="+mn-lt"/>
                    <a:cs typeface="Tahoma" pitchFamily="34" charset="0"/>
                  </a:rPr>
                  <a:t>Externý </a:t>
                </a:r>
                <a:r>
                  <a:rPr lang="sk-SK" sz="1100" dirty="0">
                    <a:latin typeface="+mn-lt"/>
                    <a:cs typeface="Tahoma" pitchFamily="34" charset="0"/>
                  </a:rPr>
                  <a:t>audit</a:t>
                </a:r>
              </a:p>
            </p:txBody>
          </p:sp>
          <p:sp>
            <p:nvSpPr>
              <p:cNvPr id="10275" name="Line 32"/>
              <p:cNvSpPr>
                <a:spLocks noChangeShapeType="1"/>
              </p:cNvSpPr>
              <p:nvPr/>
            </p:nvSpPr>
            <p:spPr bwMode="auto">
              <a:xfrm>
                <a:off x="3039" y="10957"/>
                <a:ext cx="6660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</p:grpSp>
        <p:sp>
          <p:nvSpPr>
            <p:cNvPr id="10264" name="Freeform 33"/>
            <p:cNvSpPr>
              <a:spLocks/>
            </p:cNvSpPr>
            <p:nvPr/>
          </p:nvSpPr>
          <p:spPr bwMode="auto">
            <a:xfrm>
              <a:off x="6282320" y="393639"/>
              <a:ext cx="787447" cy="4101716"/>
            </a:xfrm>
            <a:custGeom>
              <a:avLst/>
              <a:gdLst>
                <a:gd name="T0" fmla="*/ 2147483647 w 1240"/>
                <a:gd name="T1" fmla="*/ 2147483647 h 6460"/>
                <a:gd name="T2" fmla="*/ 2147483647 w 1240"/>
                <a:gd name="T3" fmla="*/ 2147483647 h 6460"/>
                <a:gd name="T4" fmla="*/ 2147483647 w 1240"/>
                <a:gd name="T5" fmla="*/ 0 h 6460"/>
                <a:gd name="T6" fmla="*/ 0 w 1240"/>
                <a:gd name="T7" fmla="*/ 0 h 646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240"/>
                <a:gd name="T13" fmla="*/ 0 h 6460"/>
                <a:gd name="T14" fmla="*/ 1240 w 1240"/>
                <a:gd name="T15" fmla="*/ 6460 h 646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240" h="6460">
                  <a:moveTo>
                    <a:pt x="980" y="6460"/>
                  </a:moveTo>
                  <a:lnTo>
                    <a:pt x="1240" y="6460"/>
                  </a:lnTo>
                  <a:lnTo>
                    <a:pt x="1240" y="0"/>
                  </a:lnTo>
                  <a:lnTo>
                    <a:pt x="0" y="0"/>
                  </a:ln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sk-SK" sz="1000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10265" name="AutoShape 34"/>
            <p:cNvSpPr>
              <a:spLocks noChangeArrowheads="1"/>
            </p:cNvSpPr>
            <p:nvPr/>
          </p:nvSpPr>
          <p:spPr bwMode="auto">
            <a:xfrm rot="-5400000">
              <a:off x="7046931" y="2183503"/>
              <a:ext cx="323820" cy="431826"/>
            </a:xfrm>
            <a:prstGeom prst="downArrow">
              <a:avLst>
                <a:gd name="adj1" fmla="val 50000"/>
                <a:gd name="adj2" fmla="val 33332"/>
              </a:avLst>
            </a:prstGeom>
            <a:solidFill>
              <a:srgbClr val="FF0000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sk-SK" sz="1000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10266" name="AutoShape 35"/>
            <p:cNvSpPr>
              <a:spLocks noChangeArrowheads="1"/>
            </p:cNvSpPr>
            <p:nvPr/>
          </p:nvSpPr>
          <p:spPr bwMode="auto">
            <a:xfrm rot="-5400000">
              <a:off x="2461954" y="2183503"/>
              <a:ext cx="323820" cy="431826"/>
            </a:xfrm>
            <a:prstGeom prst="downArrow">
              <a:avLst>
                <a:gd name="adj1" fmla="val 50000"/>
                <a:gd name="adj2" fmla="val 33332"/>
              </a:avLst>
            </a:prstGeom>
            <a:solidFill>
              <a:srgbClr val="FF0000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sk-SK" sz="1000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10267" name="AutoShape 36"/>
            <p:cNvSpPr>
              <a:spLocks noChangeArrowheads="1"/>
            </p:cNvSpPr>
            <p:nvPr/>
          </p:nvSpPr>
          <p:spPr bwMode="auto">
            <a:xfrm rot="-5400000">
              <a:off x="2461954" y="3834349"/>
              <a:ext cx="323820" cy="431826"/>
            </a:xfrm>
            <a:prstGeom prst="downArrow">
              <a:avLst>
                <a:gd name="adj1" fmla="val 50000"/>
                <a:gd name="adj2" fmla="val 33332"/>
              </a:avLst>
            </a:prstGeom>
            <a:solidFill>
              <a:srgbClr val="FF0000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sk-SK" sz="1000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10268" name="AutoShape 37"/>
            <p:cNvSpPr>
              <a:spLocks noChangeArrowheads="1"/>
            </p:cNvSpPr>
            <p:nvPr/>
          </p:nvSpPr>
          <p:spPr bwMode="auto">
            <a:xfrm rot="5400000" flipH="1">
              <a:off x="7123135" y="3834349"/>
              <a:ext cx="323820" cy="431826"/>
            </a:xfrm>
            <a:prstGeom prst="downArrow">
              <a:avLst>
                <a:gd name="adj1" fmla="val 50000"/>
                <a:gd name="adj2" fmla="val 33332"/>
              </a:avLst>
            </a:prstGeom>
            <a:solidFill>
              <a:srgbClr val="FF0000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sk-SK" sz="1000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10269" name="AutoShape 38"/>
            <p:cNvSpPr>
              <a:spLocks noChangeArrowheads="1"/>
            </p:cNvSpPr>
            <p:nvPr/>
          </p:nvSpPr>
          <p:spPr bwMode="auto">
            <a:xfrm rot="5400000" flipH="1">
              <a:off x="7123135" y="545357"/>
              <a:ext cx="323820" cy="431826"/>
            </a:xfrm>
            <a:prstGeom prst="downArrow">
              <a:avLst>
                <a:gd name="adj1" fmla="val 50000"/>
                <a:gd name="adj2" fmla="val 33332"/>
              </a:avLst>
            </a:prstGeom>
            <a:solidFill>
              <a:srgbClr val="FF0000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sk-SK" sz="1000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10270" name="AutoShape 39"/>
            <p:cNvSpPr>
              <a:spLocks noChangeArrowheads="1"/>
            </p:cNvSpPr>
            <p:nvPr/>
          </p:nvSpPr>
          <p:spPr bwMode="auto">
            <a:xfrm rot="5400000" flipH="1">
              <a:off x="2411151" y="545357"/>
              <a:ext cx="323820" cy="431826"/>
            </a:xfrm>
            <a:prstGeom prst="downArrow">
              <a:avLst>
                <a:gd name="adj1" fmla="val 50000"/>
                <a:gd name="adj2" fmla="val 33332"/>
              </a:avLst>
            </a:prstGeom>
            <a:solidFill>
              <a:srgbClr val="FF0000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sk-SK" sz="1000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10271" name="AutoShape 40"/>
            <p:cNvSpPr>
              <a:spLocks noChangeArrowheads="1"/>
            </p:cNvSpPr>
            <p:nvPr/>
          </p:nvSpPr>
          <p:spPr bwMode="auto">
            <a:xfrm rot="5400000" flipH="1">
              <a:off x="6780214" y="6107436"/>
              <a:ext cx="323820" cy="431826"/>
            </a:xfrm>
            <a:prstGeom prst="upDownArrow">
              <a:avLst>
                <a:gd name="adj1" fmla="val 50000"/>
                <a:gd name="adj2" fmla="val 26665"/>
              </a:avLst>
            </a:prstGeom>
            <a:solidFill>
              <a:srgbClr val="FF0000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sk-SK" sz="1000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10272" name="AutoShape 41"/>
            <p:cNvSpPr>
              <a:spLocks noChangeArrowheads="1"/>
            </p:cNvSpPr>
            <p:nvPr/>
          </p:nvSpPr>
          <p:spPr bwMode="auto">
            <a:xfrm rot="5400000" flipH="1">
              <a:off x="2715970" y="6107436"/>
              <a:ext cx="323820" cy="431826"/>
            </a:xfrm>
            <a:prstGeom prst="upDownArrow">
              <a:avLst>
                <a:gd name="adj1" fmla="val 50000"/>
                <a:gd name="adj2" fmla="val 26665"/>
              </a:avLst>
            </a:prstGeom>
            <a:solidFill>
              <a:srgbClr val="FF0000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sk-SK" sz="1000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10273" name="Text Box 25"/>
            <p:cNvSpPr txBox="1">
              <a:spLocks noChangeArrowheads="1"/>
            </p:cNvSpPr>
            <p:nvPr/>
          </p:nvSpPr>
          <p:spPr bwMode="auto">
            <a:xfrm>
              <a:off x="2915347" y="4500570"/>
              <a:ext cx="4000741" cy="362687"/>
            </a:xfrm>
            <a:prstGeom prst="rect">
              <a:avLst/>
            </a:prstGeom>
            <a:solidFill>
              <a:srgbClr val="CCFF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sk-SK" sz="1100" dirty="0" smtClean="0">
                  <a:latin typeface="+mn-lt"/>
                  <a:cs typeface="Tahoma" pitchFamily="34" charset="0"/>
                </a:rPr>
                <a:t>Interný audit</a:t>
              </a:r>
            </a:p>
          </p:txBody>
        </p:sp>
      </p:grpSp>
      <p:sp>
        <p:nvSpPr>
          <p:cNvPr id="47" name="BlokTextu 46"/>
          <p:cNvSpPr txBox="1"/>
          <p:nvPr/>
        </p:nvSpPr>
        <p:spPr>
          <a:xfrm>
            <a:off x="251521" y="1071563"/>
            <a:ext cx="3528391" cy="52629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80975" indent="-180975" algn="just">
              <a:buFont typeface="Arial" pitchFamily="34" charset="0"/>
              <a:buChar char="•"/>
              <a:defRPr/>
            </a:pPr>
            <a:r>
              <a:rPr lang="sk-SK" sz="1600" dirty="0"/>
              <a:t>Rámec, v ktorom je formovaný systém </a:t>
            </a:r>
            <a:r>
              <a:rPr lang="sk-SK" sz="1600" dirty="0" smtClean="0"/>
              <a:t>manažérstva kvality, </a:t>
            </a:r>
            <a:r>
              <a:rPr lang="sk-SK" sz="1600" dirty="0"/>
              <a:t>je základom pre vytvorenie </a:t>
            </a:r>
            <a:r>
              <a:rPr lang="sk-SK" sz="1600" b="1" dirty="0"/>
              <a:t>stratégie,</a:t>
            </a:r>
            <a:r>
              <a:rPr lang="sk-SK" sz="1600" dirty="0"/>
              <a:t> </a:t>
            </a:r>
            <a:r>
              <a:rPr lang="sk-SK" sz="1600" b="1" dirty="0"/>
              <a:t>poslania a politiky </a:t>
            </a:r>
            <a:r>
              <a:rPr lang="sk-SK" sz="1600" b="1" dirty="0" smtClean="0"/>
              <a:t>kvality </a:t>
            </a:r>
            <a:r>
              <a:rPr lang="sk-SK" sz="1600" dirty="0"/>
              <a:t>na </a:t>
            </a:r>
            <a:r>
              <a:rPr lang="sk-SK" sz="1600" dirty="0" smtClean="0"/>
              <a:t>univerzitách,</a:t>
            </a:r>
            <a:endParaRPr lang="sk-SK" sz="1600" dirty="0"/>
          </a:p>
          <a:p>
            <a:pPr marL="355600" indent="-355600" algn="just">
              <a:buFont typeface="Arial" pitchFamily="34" charset="0"/>
              <a:buChar char="•"/>
              <a:defRPr/>
            </a:pPr>
            <a:endParaRPr lang="sk-SK" sz="1600" dirty="0"/>
          </a:p>
          <a:p>
            <a:pPr marL="180975" indent="-180975" algn="just">
              <a:buFont typeface="Arial" pitchFamily="34" charset="0"/>
              <a:buChar char="•"/>
              <a:defRPr/>
            </a:pPr>
            <a:r>
              <a:rPr lang="sk-SK" sz="1600" dirty="0"/>
              <a:t>Hlavné </a:t>
            </a:r>
            <a:r>
              <a:rPr lang="sk-SK" sz="1600" dirty="0" smtClean="0"/>
              <a:t>činnosti </a:t>
            </a:r>
            <a:r>
              <a:rPr lang="sk-SK" sz="1600" dirty="0"/>
              <a:t>spolu so zdrojmi pre ich zabezpečenie formujú </a:t>
            </a:r>
            <a:r>
              <a:rPr lang="sk-SK" sz="1600" b="1" dirty="0" smtClean="0"/>
              <a:t>základné (hlavné) </a:t>
            </a:r>
            <a:r>
              <a:rPr lang="sk-SK" sz="1600" b="1" dirty="0"/>
              <a:t>procesy </a:t>
            </a:r>
            <a:r>
              <a:rPr lang="sk-SK" sz="1600" dirty="0"/>
              <a:t>na </a:t>
            </a:r>
            <a:r>
              <a:rPr lang="sk-SK" sz="1600" dirty="0" smtClean="0"/>
              <a:t>univerzitách,</a:t>
            </a:r>
            <a:endParaRPr lang="sk-SK" sz="1600" dirty="0"/>
          </a:p>
          <a:p>
            <a:pPr marL="355600" indent="-355600" algn="just">
              <a:buFont typeface="Arial" pitchFamily="34" charset="0"/>
              <a:buChar char="•"/>
              <a:defRPr/>
            </a:pPr>
            <a:endParaRPr lang="sk-SK" sz="1600" dirty="0"/>
          </a:p>
          <a:p>
            <a:pPr marL="180975" indent="-180975" algn="just">
              <a:buFont typeface="Arial" pitchFamily="34" charset="0"/>
              <a:buChar char="•"/>
              <a:defRPr/>
            </a:pPr>
            <a:r>
              <a:rPr lang="sk-SK" sz="1600" dirty="0"/>
              <a:t>Z pohľadu domácej a zahraničnej legislatívy a doporučení pre mobilitu študentov, učiteľov a výskumníkov sú veľmi potrebné inštitúty </a:t>
            </a:r>
            <a:r>
              <a:rPr lang="sk-SK" sz="1600" b="1" dirty="0"/>
              <a:t>interného a externého </a:t>
            </a:r>
            <a:r>
              <a:rPr lang="sk-SK" sz="1600" b="1" dirty="0" smtClean="0"/>
              <a:t>auditu</a:t>
            </a:r>
            <a:r>
              <a:rPr lang="sk-SK" sz="1600" dirty="0" smtClean="0"/>
              <a:t>, ktoré si </a:t>
            </a:r>
            <a:r>
              <a:rPr lang="sk-SK" sz="1600" dirty="0"/>
              <a:t>vyžadujú adekvátne systémy zabezpečenia, sledovania a hodnotenia kvality procesov a produktov na </a:t>
            </a:r>
            <a:r>
              <a:rPr lang="sk-SK" sz="1600" dirty="0" smtClean="0"/>
              <a:t>univerzitách.</a:t>
            </a:r>
            <a:endParaRPr lang="sk-SK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2123728" y="188913"/>
            <a:ext cx="6840760" cy="5037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sk-SK" b="1" dirty="0" smtClean="0">
                <a:solidFill>
                  <a:schemeClr val="bg1"/>
                </a:solidFill>
              </a:rPr>
              <a:t>Proces</a:t>
            </a:r>
            <a:endParaRPr lang="sk-SK" b="1" dirty="0">
              <a:solidFill>
                <a:schemeClr val="bg1"/>
              </a:solidFill>
            </a:endParaRPr>
          </a:p>
        </p:txBody>
      </p:sp>
      <p:sp>
        <p:nvSpPr>
          <p:cNvPr id="6" name="Text Box 14"/>
          <p:cNvSpPr txBox="1">
            <a:spLocks noChangeArrowheads="1"/>
          </p:cNvSpPr>
          <p:nvPr/>
        </p:nvSpPr>
        <p:spPr bwMode="auto">
          <a:xfrm>
            <a:off x="322138" y="1052736"/>
            <a:ext cx="8497888" cy="83099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prstShdw prst="shdw18" dist="17961" dir="135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>
            <a:spAutoFit/>
          </a:bodyPr>
          <a:lstStyle/>
          <a:p>
            <a:r>
              <a:rPr lang="sk-SK" sz="1600" b="1" dirty="0">
                <a:effectLst/>
              </a:rPr>
              <a:t>Proces</a:t>
            </a:r>
            <a:r>
              <a:rPr lang="sk-SK" sz="1600" dirty="0">
                <a:effectLst/>
              </a:rPr>
              <a:t> je chápaný ako sekvencia </a:t>
            </a:r>
            <a:r>
              <a:rPr lang="sk-SK" sz="1600" dirty="0" smtClean="0">
                <a:effectLst/>
              </a:rPr>
              <a:t>aktivít (činností) </a:t>
            </a:r>
            <a:r>
              <a:rPr lang="sk-SK" sz="1600" dirty="0">
                <a:effectLst/>
              </a:rPr>
              <a:t>realizovaná nad vstupmi do procesu tak, aby sa dosiahol výstup žiadaný zákazníkom (konzumentom) procesu. Pre proces je definovaný dodávateľ, vlastník procesu, </a:t>
            </a:r>
            <a:r>
              <a:rPr lang="sk-SK" sz="1600" dirty="0" smtClean="0">
                <a:effectLst/>
              </a:rPr>
              <a:t>zákazník, </a:t>
            </a:r>
            <a:r>
              <a:rPr lang="sk-SK" sz="1600" dirty="0">
                <a:effectLst/>
              </a:rPr>
              <a:t>ako aj kritériá jeho hodnotenia. </a:t>
            </a:r>
          </a:p>
        </p:txBody>
      </p:sp>
      <p:sp>
        <p:nvSpPr>
          <p:cNvPr id="54295" name="Rectangle 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graphicFrame>
        <p:nvGraphicFramePr>
          <p:cNvPr id="54310" name="Object 38"/>
          <p:cNvGraphicFramePr>
            <a:graphicFrameLocks noChangeAspect="1"/>
          </p:cNvGraphicFramePr>
          <p:nvPr/>
        </p:nvGraphicFramePr>
        <p:xfrm>
          <a:off x="383081" y="4581128"/>
          <a:ext cx="8643053" cy="1080120"/>
        </p:xfrm>
        <a:graphic>
          <a:graphicData uri="http://schemas.openxmlformats.org/presentationml/2006/ole">
            <p:oleObj spid="_x0000_s247810" name="Visio" r:id="rId4" imgW="6541830" imgH="817892" progId="">
              <p:embed/>
            </p:oleObj>
          </a:graphicData>
        </a:graphic>
      </p:graphicFrame>
      <p:graphicFrame>
        <p:nvGraphicFramePr>
          <p:cNvPr id="54311" name="Object 39"/>
          <p:cNvGraphicFramePr>
            <a:graphicFrameLocks noChangeAspect="1"/>
          </p:cNvGraphicFramePr>
          <p:nvPr/>
        </p:nvGraphicFramePr>
        <p:xfrm>
          <a:off x="3847060" y="3280915"/>
          <a:ext cx="1484901" cy="771813"/>
        </p:xfrm>
        <a:graphic>
          <a:graphicData uri="http://schemas.openxmlformats.org/presentationml/2006/ole">
            <p:oleObj spid="_x0000_s247811" name="Visio" r:id="rId5" imgW="1123740" imgH="583900" progId="Visio.Drawing.11">
              <p:link updateAutomatic="1"/>
            </p:oleObj>
          </a:graphicData>
        </a:graphic>
      </p:graphicFrame>
      <p:sp>
        <p:nvSpPr>
          <p:cNvPr id="40" name="Šípka dolu 39"/>
          <p:cNvSpPr/>
          <p:nvPr/>
        </p:nvSpPr>
        <p:spPr>
          <a:xfrm>
            <a:off x="4427984" y="4077072"/>
            <a:ext cx="360040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grpSp>
        <p:nvGrpSpPr>
          <p:cNvPr id="2" name="Skupina 44"/>
          <p:cNvGrpSpPr/>
          <p:nvPr/>
        </p:nvGrpSpPr>
        <p:grpSpPr>
          <a:xfrm>
            <a:off x="1907704" y="2564904"/>
            <a:ext cx="1584176" cy="1584176"/>
            <a:chOff x="5580112" y="2204864"/>
            <a:chExt cx="1584176" cy="1584176"/>
          </a:xfrm>
        </p:grpSpPr>
        <p:sp>
          <p:nvSpPr>
            <p:cNvPr id="42" name="Obdĺžnik 41"/>
            <p:cNvSpPr/>
            <p:nvPr/>
          </p:nvSpPr>
          <p:spPr>
            <a:xfrm>
              <a:off x="5580112" y="2204864"/>
              <a:ext cx="1440160" cy="158417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>
                <a:solidFill>
                  <a:schemeClr val="accent1">
                    <a:lumMod val="10000"/>
                  </a:schemeClr>
                </a:solidFill>
              </a:endParaRPr>
            </a:p>
          </p:txBody>
        </p:sp>
        <p:sp>
          <p:nvSpPr>
            <p:cNvPr id="43" name="BlokTextu 42"/>
            <p:cNvSpPr txBox="1"/>
            <p:nvPr/>
          </p:nvSpPr>
          <p:spPr>
            <a:xfrm>
              <a:off x="5580112" y="2204864"/>
              <a:ext cx="144016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k-SK" sz="1200" b="1" dirty="0" smtClean="0">
                  <a:solidFill>
                    <a:schemeClr val="accent1">
                      <a:lumMod val="10000"/>
                    </a:schemeClr>
                  </a:solidFill>
                </a:rPr>
                <a:t>Atribúty procesu</a:t>
              </a:r>
              <a:endParaRPr lang="sk-SK" sz="1200" b="1" dirty="0">
                <a:solidFill>
                  <a:schemeClr val="accent1">
                    <a:lumMod val="10000"/>
                  </a:schemeClr>
                </a:solidFill>
              </a:endParaRPr>
            </a:p>
          </p:txBody>
        </p:sp>
        <p:sp>
          <p:nvSpPr>
            <p:cNvPr id="44" name="BlokTextu 43"/>
            <p:cNvSpPr txBox="1"/>
            <p:nvPr/>
          </p:nvSpPr>
          <p:spPr>
            <a:xfrm>
              <a:off x="5580112" y="2564904"/>
              <a:ext cx="1584176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k-SK" sz="1200" dirty="0" smtClean="0">
                  <a:solidFill>
                    <a:schemeClr val="accent1">
                      <a:lumMod val="10000"/>
                    </a:schemeClr>
                  </a:solidFill>
                </a:rPr>
                <a:t>Vlastník procesu</a:t>
              </a:r>
            </a:p>
            <a:p>
              <a:r>
                <a:rPr lang="sk-SK" sz="1200" dirty="0" smtClean="0">
                  <a:solidFill>
                    <a:schemeClr val="accent1">
                      <a:lumMod val="10000"/>
                    </a:schemeClr>
                  </a:solidFill>
                </a:rPr>
                <a:t>Typ procesu</a:t>
              </a:r>
            </a:p>
            <a:p>
              <a:r>
                <a:rPr lang="sk-SK" sz="1200" dirty="0" smtClean="0">
                  <a:solidFill>
                    <a:schemeClr val="accent1">
                      <a:lumMod val="10000"/>
                    </a:schemeClr>
                  </a:solidFill>
                </a:rPr>
                <a:t>Vstupy do procesu</a:t>
              </a:r>
            </a:p>
            <a:p>
              <a:r>
                <a:rPr lang="sk-SK" sz="1200" dirty="0" smtClean="0">
                  <a:solidFill>
                    <a:schemeClr val="accent1">
                      <a:lumMod val="10000"/>
                    </a:schemeClr>
                  </a:solidFill>
                </a:rPr>
                <a:t>Výstupy z procesu</a:t>
              </a:r>
            </a:p>
            <a:p>
              <a:r>
                <a:rPr lang="sk-SK" sz="1200" dirty="0" smtClean="0">
                  <a:solidFill>
                    <a:schemeClr val="accent1">
                      <a:lumMod val="10000"/>
                    </a:schemeClr>
                  </a:solidFill>
                </a:rPr>
                <a:t>Externý dodávateľ</a:t>
              </a:r>
            </a:p>
            <a:p>
              <a:r>
                <a:rPr lang="sk-SK" sz="1200" dirty="0" smtClean="0">
                  <a:solidFill>
                    <a:schemeClr val="accent1">
                      <a:lumMod val="10000"/>
                    </a:schemeClr>
                  </a:solidFill>
                </a:rPr>
                <a:t>Externý zákazník</a:t>
              </a:r>
              <a:endParaRPr lang="sk-SK" sz="1200" dirty="0">
                <a:solidFill>
                  <a:schemeClr val="accent1">
                    <a:lumMod val="10000"/>
                  </a:schemeClr>
                </a:solidFill>
              </a:endParaRPr>
            </a:p>
          </p:txBody>
        </p:sp>
      </p:grpSp>
      <p:cxnSp>
        <p:nvCxnSpPr>
          <p:cNvPr id="47" name="Rovná spojovacia šípka 46"/>
          <p:cNvCxnSpPr/>
          <p:nvPr/>
        </p:nvCxnSpPr>
        <p:spPr>
          <a:xfrm rot="10800000">
            <a:off x="3419872" y="3356992"/>
            <a:ext cx="576064" cy="288032"/>
          </a:xfrm>
          <a:prstGeom prst="straightConnector1">
            <a:avLst/>
          </a:prstGeom>
          <a:ln w="28575">
            <a:solidFill>
              <a:schemeClr val="accent5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Skupina 48"/>
          <p:cNvGrpSpPr/>
          <p:nvPr/>
        </p:nvGrpSpPr>
        <p:grpSpPr>
          <a:xfrm>
            <a:off x="6588224" y="2780928"/>
            <a:ext cx="1584176" cy="1584176"/>
            <a:chOff x="5580112" y="2204864"/>
            <a:chExt cx="1584176" cy="1584176"/>
          </a:xfrm>
        </p:grpSpPr>
        <p:sp>
          <p:nvSpPr>
            <p:cNvPr id="50" name="Obdĺžnik 49"/>
            <p:cNvSpPr/>
            <p:nvPr/>
          </p:nvSpPr>
          <p:spPr>
            <a:xfrm>
              <a:off x="5580112" y="2204864"/>
              <a:ext cx="1440160" cy="158417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>
                <a:solidFill>
                  <a:schemeClr val="accent1">
                    <a:lumMod val="10000"/>
                  </a:schemeClr>
                </a:solidFill>
              </a:endParaRPr>
            </a:p>
          </p:txBody>
        </p:sp>
        <p:sp>
          <p:nvSpPr>
            <p:cNvPr id="51" name="BlokTextu 50"/>
            <p:cNvSpPr txBox="1"/>
            <p:nvPr/>
          </p:nvSpPr>
          <p:spPr>
            <a:xfrm>
              <a:off x="5580112" y="2204864"/>
              <a:ext cx="144016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k-SK" sz="1200" b="1" dirty="0" smtClean="0">
                  <a:solidFill>
                    <a:schemeClr val="accent1">
                      <a:lumMod val="10000"/>
                    </a:schemeClr>
                  </a:solidFill>
                </a:rPr>
                <a:t>Atribúty činnosti</a:t>
              </a:r>
              <a:endParaRPr lang="sk-SK" sz="1200" b="1" dirty="0">
                <a:solidFill>
                  <a:schemeClr val="accent1">
                    <a:lumMod val="10000"/>
                  </a:schemeClr>
                </a:solidFill>
              </a:endParaRPr>
            </a:p>
          </p:txBody>
        </p:sp>
        <p:sp>
          <p:nvSpPr>
            <p:cNvPr id="52" name="BlokTextu 51"/>
            <p:cNvSpPr txBox="1"/>
            <p:nvPr/>
          </p:nvSpPr>
          <p:spPr>
            <a:xfrm>
              <a:off x="5580112" y="2564904"/>
              <a:ext cx="1584176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k-SK" sz="1200" dirty="0" smtClean="0">
                  <a:solidFill>
                    <a:schemeClr val="accent1">
                      <a:lumMod val="10000"/>
                    </a:schemeClr>
                  </a:solidFill>
                </a:rPr>
                <a:t>Operátor činnosti</a:t>
              </a:r>
            </a:p>
            <a:p>
              <a:r>
                <a:rPr lang="sk-SK" sz="1200" dirty="0" smtClean="0">
                  <a:solidFill>
                    <a:schemeClr val="accent1">
                      <a:lumMod val="10000"/>
                    </a:schemeClr>
                  </a:solidFill>
                </a:rPr>
                <a:t>Miesto výkonu</a:t>
              </a:r>
            </a:p>
            <a:p>
              <a:r>
                <a:rPr lang="sk-SK" sz="1200" dirty="0" smtClean="0">
                  <a:solidFill>
                    <a:schemeClr val="accent1">
                      <a:lumMod val="10000"/>
                    </a:schemeClr>
                  </a:solidFill>
                </a:rPr>
                <a:t>Vstupy do činnosti</a:t>
              </a:r>
            </a:p>
            <a:p>
              <a:r>
                <a:rPr lang="sk-SK" sz="1200" dirty="0" smtClean="0">
                  <a:solidFill>
                    <a:schemeClr val="accent1">
                      <a:lumMod val="10000"/>
                    </a:schemeClr>
                  </a:solidFill>
                </a:rPr>
                <a:t>Výstupy z činnosti</a:t>
              </a:r>
            </a:p>
            <a:p>
              <a:r>
                <a:rPr lang="sk-SK" sz="1200" dirty="0" smtClean="0">
                  <a:solidFill>
                    <a:schemeClr val="accent1">
                      <a:lumMod val="10000"/>
                    </a:schemeClr>
                  </a:solidFill>
                </a:rPr>
                <a:t>Interný dodávateľ</a:t>
              </a:r>
            </a:p>
            <a:p>
              <a:r>
                <a:rPr lang="sk-SK" sz="1200" dirty="0" smtClean="0">
                  <a:solidFill>
                    <a:schemeClr val="accent1">
                      <a:lumMod val="10000"/>
                    </a:schemeClr>
                  </a:solidFill>
                </a:rPr>
                <a:t>Interný zákazník</a:t>
              </a:r>
              <a:endParaRPr lang="sk-SK" sz="1200" dirty="0">
                <a:solidFill>
                  <a:schemeClr val="accent1">
                    <a:lumMod val="10000"/>
                  </a:schemeClr>
                </a:solidFill>
              </a:endParaRPr>
            </a:p>
          </p:txBody>
        </p:sp>
      </p:grpSp>
      <p:cxnSp>
        <p:nvCxnSpPr>
          <p:cNvPr id="53" name="Rovná spojovacia šípka 52"/>
          <p:cNvCxnSpPr/>
          <p:nvPr/>
        </p:nvCxnSpPr>
        <p:spPr>
          <a:xfrm rot="5400000" flipH="1" flipV="1">
            <a:off x="6696236" y="4401108"/>
            <a:ext cx="432048" cy="360040"/>
          </a:xfrm>
          <a:prstGeom prst="straightConnector1">
            <a:avLst/>
          </a:prstGeom>
          <a:ln w="28575">
            <a:solidFill>
              <a:schemeClr val="accent5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Skupina 85"/>
          <p:cNvGrpSpPr/>
          <p:nvPr/>
        </p:nvGrpSpPr>
        <p:grpSpPr>
          <a:xfrm>
            <a:off x="755576" y="5733256"/>
            <a:ext cx="7632848" cy="720080"/>
            <a:chOff x="683568" y="5661248"/>
            <a:chExt cx="7632848" cy="720080"/>
          </a:xfrm>
        </p:grpSpPr>
        <p:sp>
          <p:nvSpPr>
            <p:cNvPr id="78" name="Obdĺžnik 77"/>
            <p:cNvSpPr/>
            <p:nvPr/>
          </p:nvSpPr>
          <p:spPr>
            <a:xfrm>
              <a:off x="683568" y="5661248"/>
              <a:ext cx="7632848" cy="72008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79" name="Obdĺžnik 78"/>
            <p:cNvSpPr/>
            <p:nvPr/>
          </p:nvSpPr>
          <p:spPr>
            <a:xfrm>
              <a:off x="755576" y="5949280"/>
              <a:ext cx="1008112" cy="360040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k-SK" sz="1100" b="1" dirty="0" smtClean="0"/>
                <a:t>KPI</a:t>
              </a:r>
              <a:endParaRPr lang="sk-SK" sz="1100" b="1" dirty="0"/>
            </a:p>
          </p:txBody>
        </p:sp>
        <p:sp>
          <p:nvSpPr>
            <p:cNvPr id="80" name="Obdĺžnik 79"/>
            <p:cNvSpPr/>
            <p:nvPr/>
          </p:nvSpPr>
          <p:spPr>
            <a:xfrm>
              <a:off x="1835696" y="5949280"/>
              <a:ext cx="1008112" cy="360040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k-SK" sz="1100" b="1" dirty="0" smtClean="0"/>
                <a:t>Pridaná hodnota</a:t>
              </a:r>
              <a:endParaRPr lang="sk-SK" sz="1100" b="1" dirty="0"/>
            </a:p>
          </p:txBody>
        </p:sp>
        <p:sp>
          <p:nvSpPr>
            <p:cNvPr id="81" name="Obdĺžnik 80"/>
            <p:cNvSpPr/>
            <p:nvPr/>
          </p:nvSpPr>
          <p:spPr>
            <a:xfrm>
              <a:off x="2915816" y="5949280"/>
              <a:ext cx="1008112" cy="360040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k-SK" sz="1100" b="1" dirty="0" smtClean="0"/>
                <a:t>Čas</a:t>
              </a:r>
              <a:endParaRPr lang="sk-SK" sz="1100" b="1" dirty="0"/>
            </a:p>
          </p:txBody>
        </p:sp>
        <p:sp>
          <p:nvSpPr>
            <p:cNvPr id="82" name="Obdĺžnik 81"/>
            <p:cNvSpPr/>
            <p:nvPr/>
          </p:nvSpPr>
          <p:spPr>
            <a:xfrm>
              <a:off x="3995936" y="5949280"/>
              <a:ext cx="1008112" cy="360040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k-SK" sz="1100" b="1" dirty="0" smtClean="0"/>
                <a:t>Náklady</a:t>
              </a:r>
              <a:endParaRPr lang="sk-SK" sz="1100" b="1" dirty="0"/>
            </a:p>
          </p:txBody>
        </p:sp>
        <p:sp>
          <p:nvSpPr>
            <p:cNvPr id="83" name="Obdĺžnik 82"/>
            <p:cNvSpPr/>
            <p:nvPr/>
          </p:nvSpPr>
          <p:spPr>
            <a:xfrm>
              <a:off x="5076056" y="5949280"/>
              <a:ext cx="1008112" cy="360040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k-SK" sz="1100" b="1" dirty="0" smtClean="0"/>
                <a:t>Produktivita</a:t>
              </a:r>
              <a:endParaRPr lang="sk-SK" sz="1100" b="1" dirty="0"/>
            </a:p>
          </p:txBody>
        </p:sp>
        <p:sp>
          <p:nvSpPr>
            <p:cNvPr id="84" name="Obdĺžnik 83"/>
            <p:cNvSpPr/>
            <p:nvPr/>
          </p:nvSpPr>
          <p:spPr>
            <a:xfrm>
              <a:off x="6156176" y="5949280"/>
              <a:ext cx="1008112" cy="360040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k-SK" sz="1100" b="1" dirty="0" smtClean="0"/>
                <a:t>Kvalita</a:t>
              </a:r>
              <a:endParaRPr lang="sk-SK" sz="1100" b="1" dirty="0"/>
            </a:p>
          </p:txBody>
        </p:sp>
        <p:sp>
          <p:nvSpPr>
            <p:cNvPr id="85" name="Obdĺžnik 84"/>
            <p:cNvSpPr/>
            <p:nvPr/>
          </p:nvSpPr>
          <p:spPr>
            <a:xfrm>
              <a:off x="7236296" y="5949280"/>
              <a:ext cx="1008112" cy="360040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k-SK" sz="1100" b="1" dirty="0" smtClean="0"/>
                <a:t>Znalosti</a:t>
              </a:r>
              <a:endParaRPr lang="sk-SK" sz="1100" b="1" dirty="0"/>
            </a:p>
          </p:txBody>
        </p:sp>
        <p:sp>
          <p:nvSpPr>
            <p:cNvPr id="77" name="BlokTextu 76"/>
            <p:cNvSpPr txBox="1"/>
            <p:nvPr/>
          </p:nvSpPr>
          <p:spPr>
            <a:xfrm>
              <a:off x="755576" y="5661248"/>
              <a:ext cx="216024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k-SK" sz="1100" b="1" dirty="0" smtClean="0">
                  <a:solidFill>
                    <a:schemeClr val="accent1">
                      <a:lumMod val="25000"/>
                    </a:schemeClr>
                  </a:solidFill>
                </a:rPr>
                <a:t>Základné atribúty</a:t>
              </a:r>
              <a:endParaRPr lang="sk-SK" sz="1100" b="1" dirty="0">
                <a:solidFill>
                  <a:schemeClr val="accent1">
                    <a:lumMod val="25000"/>
                  </a:schemeClr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4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54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2123728" y="188641"/>
            <a:ext cx="6840760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sk-SK" b="1" dirty="0" smtClean="0">
                <a:solidFill>
                  <a:schemeClr val="bg1"/>
                </a:solidFill>
              </a:rPr>
              <a:t>Členenie procesov organizácie</a:t>
            </a:r>
            <a:endParaRPr lang="sk-SK" b="1" dirty="0">
              <a:solidFill>
                <a:schemeClr val="bg1"/>
              </a:solidFill>
            </a:endParaRPr>
          </a:p>
        </p:txBody>
      </p:sp>
      <p:sp>
        <p:nvSpPr>
          <p:cNvPr id="8" name="Rectangle 24"/>
          <p:cNvSpPr>
            <a:spLocks noChangeArrowheads="1"/>
          </p:cNvSpPr>
          <p:nvPr/>
        </p:nvSpPr>
        <p:spPr bwMode="auto">
          <a:xfrm>
            <a:off x="251520" y="980728"/>
            <a:ext cx="8712967" cy="3024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sk-SK" b="1" dirty="0">
                <a:latin typeface="+mn-lt"/>
              </a:rPr>
              <a:t>Hlavné </a:t>
            </a:r>
            <a:r>
              <a:rPr lang="sk-SK" b="1" dirty="0" smtClean="0">
                <a:latin typeface="+mn-lt"/>
              </a:rPr>
              <a:t>(kľúčové procesy) – slúžia na </a:t>
            </a:r>
            <a:r>
              <a:rPr lang="sk-SK" dirty="0" smtClean="0">
                <a:latin typeface="+mn-lt"/>
              </a:rPr>
              <a:t>zabezpečenie poslania organizácie voči </a:t>
            </a:r>
            <a:r>
              <a:rPr lang="sk-SK" dirty="0">
                <a:latin typeface="+mn-lt"/>
              </a:rPr>
              <a:t>svojmu okoliu (voči všetkým zainteresovaným stranám) a </a:t>
            </a:r>
            <a:r>
              <a:rPr lang="sk-SK" dirty="0" smtClean="0">
                <a:latin typeface="+mn-lt"/>
              </a:rPr>
              <a:t>podieľajú sa na </a:t>
            </a:r>
            <a:r>
              <a:rPr lang="sk-SK" dirty="0">
                <a:latin typeface="+mn-lt"/>
              </a:rPr>
              <a:t>tvorbe pridanej </a:t>
            </a:r>
            <a:r>
              <a:rPr lang="sk-SK" dirty="0" smtClean="0">
                <a:latin typeface="+mn-lt"/>
              </a:rPr>
              <a:t>hodnoty,</a:t>
            </a:r>
            <a:endParaRPr lang="sk-SK" dirty="0">
              <a:latin typeface="+mn-lt"/>
            </a:endParaRPr>
          </a:p>
          <a:p>
            <a:pPr marL="342900" indent="-342900" eaLnBrk="0" hangingPunct="0">
              <a:lnSpc>
                <a:spcPct val="80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sk-SK" b="1" dirty="0" smtClean="0">
                <a:latin typeface="+mn-lt"/>
              </a:rPr>
              <a:t>Riadiace (manažérske procesy) - </a:t>
            </a:r>
            <a:r>
              <a:rPr lang="sk-SK" dirty="0" smtClean="0">
                <a:latin typeface="+mn-lt"/>
              </a:rPr>
              <a:t>v tom je zahrnuté aj automatizované, resp. automatické riadenie produkčných, technologických, resp. výrobných procesov,</a:t>
            </a:r>
          </a:p>
          <a:p>
            <a:pPr marL="342900" indent="-342900" eaLnBrk="0" hangingPunct="0">
              <a:lnSpc>
                <a:spcPct val="80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sk-SK" b="1" dirty="0" smtClean="0">
                <a:latin typeface="+mn-lt"/>
              </a:rPr>
              <a:t>Podporné (zabezpečovacie procesy) </a:t>
            </a:r>
            <a:r>
              <a:rPr lang="pl-PL" b="1" dirty="0">
                <a:latin typeface="+mn-lt"/>
              </a:rPr>
              <a:t>- </a:t>
            </a:r>
            <a:r>
              <a:rPr lang="pl-PL" dirty="0">
                <a:latin typeface="+mn-lt"/>
              </a:rPr>
              <a:t>slúžia na zabezpečenie hlavných </a:t>
            </a:r>
            <a:r>
              <a:rPr lang="pl-PL" dirty="0" smtClean="0">
                <a:latin typeface="+mn-lt"/>
              </a:rPr>
              <a:t>procesov, vrátane s</a:t>
            </a:r>
            <a:r>
              <a:rPr lang="sk-SK" dirty="0" err="1" smtClean="0">
                <a:latin typeface="+mn-lt"/>
              </a:rPr>
              <a:t>ieťových</a:t>
            </a:r>
            <a:r>
              <a:rPr lang="sk-SK" dirty="0" smtClean="0">
                <a:latin typeface="+mn-lt"/>
              </a:rPr>
              <a:t> (komunikačných) procesov, ktoré zabezpečujú </a:t>
            </a:r>
            <a:r>
              <a:rPr lang="sk-SK" dirty="0">
                <a:latin typeface="+mn-lt"/>
              </a:rPr>
              <a:t>komunikáciu, informačné a znalostné toky, informačnú logistiku a pod</a:t>
            </a:r>
            <a:r>
              <a:rPr lang="sk-SK" dirty="0" smtClean="0">
                <a:latin typeface="+mn-lt"/>
              </a:rPr>
              <a:t>.</a:t>
            </a:r>
          </a:p>
          <a:p>
            <a:pPr marL="342900" indent="-342900" eaLnBrk="0" hangingPunct="0">
              <a:lnSpc>
                <a:spcPct val="80000"/>
              </a:lnSpc>
              <a:spcBef>
                <a:spcPct val="20000"/>
              </a:spcBef>
              <a:buFont typeface="Arial" charset="0"/>
              <a:buChar char="–"/>
            </a:pPr>
            <a:endParaRPr lang="sk-SK" sz="1600" b="1" dirty="0" smtClean="0"/>
          </a:p>
          <a:p>
            <a:pPr eaLnBrk="0" hangingPunct="0">
              <a:lnSpc>
                <a:spcPct val="80000"/>
              </a:lnSpc>
              <a:spcBef>
                <a:spcPct val="20000"/>
              </a:spcBef>
            </a:pPr>
            <a:r>
              <a:rPr lang="sk-SK" sz="1600" b="1" dirty="0" smtClean="0"/>
              <a:t>Činnosti </a:t>
            </a:r>
            <a:r>
              <a:rPr lang="sk-SK" sz="1600" dirty="0" smtClean="0"/>
              <a:t>– ďalej nedekomponované aktivity procesu na najnižšej úrovni, zabezpečujúce fyzickú transformáciu vstupov na žiadané výstupy, vykonávané na objekte, za účelom podpory jedného alebo viacerých cieľov organizácie.</a:t>
            </a:r>
            <a:endParaRPr lang="sk-SK" sz="1600" dirty="0">
              <a:effectLst/>
            </a:endParaRPr>
          </a:p>
          <a:p>
            <a:pPr marL="342900" indent="-342900" eaLnBrk="0" hangingPunct="0">
              <a:lnSpc>
                <a:spcPct val="80000"/>
              </a:lnSpc>
              <a:spcBef>
                <a:spcPct val="20000"/>
              </a:spcBef>
              <a:buFont typeface="Arial" charset="0"/>
              <a:buChar char="–"/>
            </a:pPr>
            <a:endParaRPr lang="sk-SK" sz="1600" b="1" dirty="0">
              <a:effectLst/>
            </a:endParaRPr>
          </a:p>
        </p:txBody>
      </p:sp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467544" y="4293096"/>
            <a:ext cx="7776864" cy="1800200"/>
            <a:chOff x="1407" y="4487"/>
            <a:chExt cx="8546" cy="1958"/>
          </a:xfrm>
        </p:grpSpPr>
        <p:sp>
          <p:nvSpPr>
            <p:cNvPr id="33" name="Oval 22"/>
            <p:cNvSpPr>
              <a:spLocks noChangeArrowheads="1"/>
            </p:cNvSpPr>
            <p:nvPr/>
          </p:nvSpPr>
          <p:spPr bwMode="auto">
            <a:xfrm>
              <a:off x="3123" y="4487"/>
              <a:ext cx="5159" cy="1958"/>
            </a:xfrm>
            <a:prstGeom prst="ellipse">
              <a:avLst/>
            </a:prstGeom>
            <a:solidFill>
              <a:srgbClr val="FFFFD9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sk-SK" sz="1100" b="1"/>
            </a:p>
          </p:txBody>
        </p:sp>
        <p:sp>
          <p:nvSpPr>
            <p:cNvPr id="34" name="Text Box 21"/>
            <p:cNvSpPr txBox="1">
              <a:spLocks noChangeArrowheads="1"/>
            </p:cNvSpPr>
            <p:nvPr/>
          </p:nvSpPr>
          <p:spPr bwMode="auto">
            <a:xfrm>
              <a:off x="3827" y="5697"/>
              <a:ext cx="3641" cy="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k-SK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Subdodávateľské vzťahy medzi procesom A </a:t>
              </a:r>
              <a:r>
                <a:rPr kumimoji="0" lang="sk-SK" sz="1100" b="1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a</a:t>
              </a:r>
              <a:r>
                <a:rPr kumimoji="0" lang="sk-SK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 procesom B</a:t>
              </a:r>
              <a:endParaRPr kumimoji="0" lang="sk-SK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3" name="Group 18"/>
            <p:cNvGrpSpPr>
              <a:grpSpLocks/>
            </p:cNvGrpSpPr>
            <p:nvPr/>
          </p:nvGrpSpPr>
          <p:grpSpPr bwMode="auto">
            <a:xfrm>
              <a:off x="1407" y="4807"/>
              <a:ext cx="1375" cy="934"/>
              <a:chOff x="1957" y="3761"/>
              <a:chExt cx="1375" cy="871"/>
            </a:xfrm>
          </p:grpSpPr>
          <p:sp>
            <p:nvSpPr>
              <p:cNvPr id="52" name="AutoShape 20"/>
              <p:cNvSpPr>
                <a:spLocks noChangeArrowheads="1"/>
              </p:cNvSpPr>
              <p:nvPr/>
            </p:nvSpPr>
            <p:spPr bwMode="auto">
              <a:xfrm>
                <a:off x="1957" y="3761"/>
                <a:ext cx="1375" cy="871"/>
              </a:xfrm>
              <a:prstGeom prst="hexagon">
                <a:avLst>
                  <a:gd name="adj" fmla="val 16875"/>
                  <a:gd name="vf" fmla="val 115470"/>
                </a:avLst>
              </a:prstGeom>
              <a:solidFill>
                <a:srgbClr val="FFCC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>
                <a:outerShdw dist="35921" dir="2700000" algn="ctr" rotWithShape="0">
                  <a:srgbClr val="808080"/>
                </a:outerShdw>
              </a:effec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sk-SK" sz="1100" b="1"/>
              </a:p>
            </p:txBody>
          </p:sp>
          <p:sp>
            <p:nvSpPr>
              <p:cNvPr id="53" name="Text Box 19"/>
              <p:cNvSpPr txBox="1">
                <a:spLocks noChangeArrowheads="1"/>
              </p:cNvSpPr>
              <p:nvPr/>
            </p:nvSpPr>
            <p:spPr bwMode="auto">
              <a:xfrm>
                <a:off x="2051" y="3900"/>
                <a:ext cx="1188" cy="59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sk-SK" sz="1100" b="1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Times New Roman" pitchFamily="18" charset="0"/>
                    <a:cs typeface="Arial" pitchFamily="34" charset="0"/>
                  </a:rPr>
                  <a:t>Vstupy do procesu A</a:t>
                </a:r>
                <a:endParaRPr kumimoji="0" lang="sk-SK" sz="11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4" name="Group 15"/>
            <p:cNvGrpSpPr>
              <a:grpSpLocks/>
            </p:cNvGrpSpPr>
            <p:nvPr/>
          </p:nvGrpSpPr>
          <p:grpSpPr bwMode="auto">
            <a:xfrm>
              <a:off x="4905" y="4760"/>
              <a:ext cx="1506" cy="1028"/>
              <a:chOff x="4477" y="4157"/>
              <a:chExt cx="1506" cy="960"/>
            </a:xfrm>
          </p:grpSpPr>
          <p:sp>
            <p:nvSpPr>
              <p:cNvPr id="50" name="AutoShape 17"/>
              <p:cNvSpPr>
                <a:spLocks noChangeArrowheads="1"/>
              </p:cNvSpPr>
              <p:nvPr/>
            </p:nvSpPr>
            <p:spPr bwMode="auto">
              <a:xfrm>
                <a:off x="4542" y="4201"/>
                <a:ext cx="1375" cy="871"/>
              </a:xfrm>
              <a:prstGeom prst="hexagon">
                <a:avLst>
                  <a:gd name="adj" fmla="val 16875"/>
                  <a:gd name="vf" fmla="val 115470"/>
                </a:avLst>
              </a:prstGeom>
              <a:solidFill>
                <a:srgbClr val="FFCC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>
                <a:outerShdw dist="35921" dir="2700000" algn="ctr" rotWithShape="0">
                  <a:srgbClr val="808080"/>
                </a:outerShdw>
              </a:effec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sk-SK" sz="1100" b="1"/>
              </a:p>
            </p:txBody>
          </p:sp>
          <p:sp>
            <p:nvSpPr>
              <p:cNvPr id="51" name="Text Box 16"/>
              <p:cNvSpPr txBox="1">
                <a:spLocks noChangeArrowheads="1"/>
              </p:cNvSpPr>
              <p:nvPr/>
            </p:nvSpPr>
            <p:spPr bwMode="auto">
              <a:xfrm>
                <a:off x="4477" y="4157"/>
                <a:ext cx="1506" cy="96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sk-SK" sz="11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Times New Roman" pitchFamily="18" charset="0"/>
                    <a:cs typeface="Arial" pitchFamily="34" charset="0"/>
                  </a:rPr>
                  <a:t>Výstupy z procesu A = Vstupy do procesu B</a:t>
                </a:r>
                <a:endParaRPr kumimoji="0" lang="sk-SK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5" name="Group 12"/>
            <p:cNvGrpSpPr>
              <a:grpSpLocks/>
            </p:cNvGrpSpPr>
            <p:nvPr/>
          </p:nvGrpSpPr>
          <p:grpSpPr bwMode="auto">
            <a:xfrm>
              <a:off x="8535" y="4807"/>
              <a:ext cx="1418" cy="934"/>
              <a:chOff x="8085" y="4212"/>
              <a:chExt cx="1418" cy="871"/>
            </a:xfrm>
          </p:grpSpPr>
          <p:sp>
            <p:nvSpPr>
              <p:cNvPr id="48" name="AutoShape 14"/>
              <p:cNvSpPr>
                <a:spLocks noChangeArrowheads="1"/>
              </p:cNvSpPr>
              <p:nvPr/>
            </p:nvSpPr>
            <p:spPr bwMode="auto">
              <a:xfrm>
                <a:off x="8106" y="4212"/>
                <a:ext cx="1375" cy="871"/>
              </a:xfrm>
              <a:prstGeom prst="hexagon">
                <a:avLst>
                  <a:gd name="adj" fmla="val 16875"/>
                  <a:gd name="vf" fmla="val 115470"/>
                </a:avLst>
              </a:prstGeom>
              <a:solidFill>
                <a:srgbClr val="FFCC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>
                <a:outerShdw dist="35921" dir="2700000" algn="ctr" rotWithShape="0">
                  <a:srgbClr val="808080"/>
                </a:outerShdw>
              </a:effec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sk-SK" sz="1100" b="1"/>
              </a:p>
            </p:txBody>
          </p:sp>
          <p:sp>
            <p:nvSpPr>
              <p:cNvPr id="49" name="Text Box 13"/>
              <p:cNvSpPr txBox="1">
                <a:spLocks noChangeArrowheads="1"/>
              </p:cNvSpPr>
              <p:nvPr/>
            </p:nvSpPr>
            <p:spPr bwMode="auto">
              <a:xfrm>
                <a:off x="8085" y="4351"/>
                <a:ext cx="1418" cy="59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sk-SK" sz="1100" b="1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Times New Roman" pitchFamily="18" charset="0"/>
                    <a:cs typeface="Arial" pitchFamily="34" charset="0"/>
                  </a:rPr>
                  <a:t>Vstupy z procesu B</a:t>
                </a:r>
                <a:endParaRPr kumimoji="0" lang="sk-SK" sz="11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6" name="Group 9"/>
            <p:cNvGrpSpPr>
              <a:grpSpLocks/>
            </p:cNvGrpSpPr>
            <p:nvPr/>
          </p:nvGrpSpPr>
          <p:grpSpPr bwMode="auto">
            <a:xfrm>
              <a:off x="3156" y="4801"/>
              <a:ext cx="1375" cy="946"/>
              <a:chOff x="3200" y="5499"/>
              <a:chExt cx="1375" cy="946"/>
            </a:xfrm>
          </p:grpSpPr>
          <p:sp>
            <p:nvSpPr>
              <p:cNvPr id="46" name="AutoShape 11"/>
              <p:cNvSpPr>
                <a:spLocks noChangeArrowheads="1"/>
              </p:cNvSpPr>
              <p:nvPr/>
            </p:nvSpPr>
            <p:spPr bwMode="auto">
              <a:xfrm>
                <a:off x="3200" y="5531"/>
                <a:ext cx="1375" cy="870"/>
              </a:xfrm>
              <a:prstGeom prst="roundRect">
                <a:avLst>
                  <a:gd name="adj" fmla="val 16667"/>
                </a:avLst>
              </a:prstGeom>
              <a:solidFill>
                <a:srgbClr val="CCFFCC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>
                <a:outerShdw dist="35921" dir="2700000" algn="ctr" rotWithShape="0">
                  <a:srgbClr val="808080"/>
                </a:outerShdw>
              </a:effec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sk-SK" sz="1100" b="1"/>
              </a:p>
            </p:txBody>
          </p:sp>
          <p:sp>
            <p:nvSpPr>
              <p:cNvPr id="47" name="Text Box 10"/>
              <p:cNvSpPr txBox="1">
                <a:spLocks noChangeArrowheads="1"/>
              </p:cNvSpPr>
              <p:nvPr/>
            </p:nvSpPr>
            <p:spPr bwMode="auto">
              <a:xfrm>
                <a:off x="3200" y="5499"/>
                <a:ext cx="1353" cy="9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sk-SK" sz="11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Times New Roman" pitchFamily="18" charset="0"/>
                    <a:cs typeface="Arial" pitchFamily="34" charset="0"/>
                  </a:rPr>
                  <a:t>Proces A – transformácia vstupov na výstupy</a:t>
                </a:r>
                <a:endParaRPr kumimoji="0" lang="sk-SK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7" name="Group 6"/>
            <p:cNvGrpSpPr>
              <a:grpSpLocks/>
            </p:cNvGrpSpPr>
            <p:nvPr/>
          </p:nvGrpSpPr>
          <p:grpSpPr bwMode="auto">
            <a:xfrm>
              <a:off x="6785" y="4801"/>
              <a:ext cx="1375" cy="946"/>
              <a:chOff x="6500" y="5488"/>
              <a:chExt cx="1375" cy="946"/>
            </a:xfrm>
          </p:grpSpPr>
          <p:sp>
            <p:nvSpPr>
              <p:cNvPr id="44" name="AutoShape 8"/>
              <p:cNvSpPr>
                <a:spLocks noChangeArrowheads="1"/>
              </p:cNvSpPr>
              <p:nvPr/>
            </p:nvSpPr>
            <p:spPr bwMode="auto">
              <a:xfrm>
                <a:off x="6500" y="5520"/>
                <a:ext cx="1375" cy="870"/>
              </a:xfrm>
              <a:prstGeom prst="roundRect">
                <a:avLst>
                  <a:gd name="adj" fmla="val 16667"/>
                </a:avLst>
              </a:prstGeom>
              <a:solidFill>
                <a:srgbClr val="CCFFCC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>
                <a:outerShdw dist="35921" dir="2700000" algn="ctr" rotWithShape="0">
                  <a:srgbClr val="808080"/>
                </a:outerShdw>
              </a:effec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sk-SK" sz="1100" b="1"/>
              </a:p>
            </p:txBody>
          </p:sp>
          <p:sp>
            <p:nvSpPr>
              <p:cNvPr id="45" name="Text Box 7"/>
              <p:cNvSpPr txBox="1">
                <a:spLocks noChangeArrowheads="1"/>
              </p:cNvSpPr>
              <p:nvPr/>
            </p:nvSpPr>
            <p:spPr bwMode="auto">
              <a:xfrm>
                <a:off x="6500" y="5488"/>
                <a:ext cx="1353" cy="9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sk-SK" sz="1100" b="1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Times New Roman" pitchFamily="18" charset="0"/>
                    <a:cs typeface="Arial" pitchFamily="34" charset="0"/>
                  </a:rPr>
                  <a:t>Proces B – transformácia vstupov na výstupy</a:t>
                </a:r>
                <a:endParaRPr kumimoji="0" lang="sk-SK" sz="11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40" name="Line 5"/>
            <p:cNvSpPr>
              <a:spLocks noChangeShapeType="1"/>
            </p:cNvSpPr>
            <p:nvPr/>
          </p:nvSpPr>
          <p:spPr bwMode="auto">
            <a:xfrm>
              <a:off x="2798" y="5274"/>
              <a:ext cx="341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sk-SK" sz="1100" b="1"/>
            </a:p>
          </p:txBody>
        </p:sp>
        <p:sp>
          <p:nvSpPr>
            <p:cNvPr id="41" name="Line 4"/>
            <p:cNvSpPr>
              <a:spLocks noChangeShapeType="1"/>
            </p:cNvSpPr>
            <p:nvPr/>
          </p:nvSpPr>
          <p:spPr bwMode="auto">
            <a:xfrm>
              <a:off x="4547" y="5274"/>
              <a:ext cx="341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sk-SK" sz="1100" b="1"/>
            </a:p>
          </p:txBody>
        </p:sp>
        <p:sp>
          <p:nvSpPr>
            <p:cNvPr id="42" name="Line 3"/>
            <p:cNvSpPr>
              <a:spLocks noChangeShapeType="1"/>
            </p:cNvSpPr>
            <p:nvPr/>
          </p:nvSpPr>
          <p:spPr bwMode="auto">
            <a:xfrm>
              <a:off x="6428" y="5274"/>
              <a:ext cx="341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sk-SK" sz="1100" b="1"/>
            </a:p>
          </p:txBody>
        </p:sp>
        <p:sp>
          <p:nvSpPr>
            <p:cNvPr id="43" name="Line 2"/>
            <p:cNvSpPr>
              <a:spLocks noChangeShapeType="1"/>
            </p:cNvSpPr>
            <p:nvPr/>
          </p:nvSpPr>
          <p:spPr bwMode="auto">
            <a:xfrm>
              <a:off x="8177" y="5274"/>
              <a:ext cx="341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sk-SK" sz="1100" b="1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4" name="Tabuľka 53"/>
          <p:cNvGraphicFramePr>
            <a:graphicFrameLocks noGrp="1"/>
          </p:cNvGraphicFramePr>
          <p:nvPr/>
        </p:nvGraphicFramePr>
        <p:xfrm>
          <a:off x="323528" y="910488"/>
          <a:ext cx="8640960" cy="54031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8112"/>
                <a:gridCol w="3751738"/>
                <a:gridCol w="3881110"/>
              </a:tblGrid>
              <a:tr h="430280">
                <a:tc>
                  <a:txBody>
                    <a:bodyPr/>
                    <a:lstStyle/>
                    <a:p>
                      <a:pPr algn="ctr"/>
                      <a:r>
                        <a:rPr lang="sk-SK" sz="1600" dirty="0" smtClean="0"/>
                        <a:t>Otázka</a:t>
                      </a:r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600" dirty="0" smtClean="0"/>
                        <a:t>Procesný pohľad</a:t>
                      </a:r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600" dirty="0" smtClean="0"/>
                        <a:t>Organizačný pohľad</a:t>
                      </a:r>
                      <a:endParaRPr lang="sk-SK" sz="1600" dirty="0"/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996976">
                <a:tc>
                  <a:txBody>
                    <a:bodyPr/>
                    <a:lstStyle/>
                    <a:p>
                      <a:r>
                        <a:rPr lang="sk-SK" sz="1600" b="1" dirty="0" smtClean="0"/>
                        <a:t>Kto?</a:t>
                      </a:r>
                      <a:endParaRPr lang="sk-SK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Kto je zodpovedný za zlepšovanie procesu? Kto bude vykonávanie procesu zabezpečovať?</a:t>
                      </a:r>
                    </a:p>
                    <a:p>
                      <a:pPr algn="l"/>
                      <a:r>
                        <a:rPr lang="sk-SK" sz="1200" dirty="0" smtClean="0"/>
                        <a:t>(Organizačná</a:t>
                      </a:r>
                      <a:r>
                        <a:rPr lang="sk-SK" sz="1200" baseline="0" dirty="0" smtClean="0"/>
                        <a:t> jednotka, Funkčné miesto, Rola)</a:t>
                      </a:r>
                      <a:endParaRPr lang="sk-SK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Aké sú požiadavky na držiteľa pracovného miesta?</a:t>
                      </a:r>
                      <a:r>
                        <a:rPr lang="sk-SK" sz="1600" baseline="0" dirty="0" smtClean="0"/>
                        <a:t> Vlastnosti, schopnosti, potenciál.</a:t>
                      </a:r>
                      <a:endParaRPr lang="sk-SK" sz="1600" dirty="0"/>
                    </a:p>
                  </a:txBody>
                  <a:tcPr/>
                </a:tc>
              </a:tr>
              <a:tr h="996976">
                <a:tc>
                  <a:txBody>
                    <a:bodyPr/>
                    <a:lstStyle/>
                    <a:p>
                      <a:r>
                        <a:rPr lang="sk-SK" sz="1600" b="1" dirty="0" smtClean="0"/>
                        <a:t>Čo?</a:t>
                      </a:r>
                      <a:endParaRPr lang="sk-SK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Čo je cieľom procesu?  Čo je očakávaným výstupom procesu? Ktoré činnosti sa majú vykonať?</a:t>
                      </a:r>
                    </a:p>
                    <a:p>
                      <a:pPr algn="l"/>
                      <a:r>
                        <a:rPr lang="sk-SK" sz="1200" dirty="0" smtClean="0"/>
                        <a:t>(Cieľ, Podnikové zdroje, Výrobok / Služba)</a:t>
                      </a:r>
                      <a:endParaRPr lang="sk-SK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Čo bude obsahom pracovného miesta? </a:t>
                      </a:r>
                    </a:p>
                    <a:p>
                      <a:r>
                        <a:rPr lang="sk-SK" sz="1600" dirty="0" smtClean="0"/>
                        <a:t>Ktoré úlohy mu budú priradené?</a:t>
                      </a:r>
                      <a:endParaRPr lang="sk-SK" sz="1600" dirty="0"/>
                    </a:p>
                  </a:txBody>
                  <a:tcPr/>
                </a:tc>
              </a:tr>
              <a:tr h="949512">
                <a:tc>
                  <a:txBody>
                    <a:bodyPr/>
                    <a:lstStyle/>
                    <a:p>
                      <a:r>
                        <a:rPr lang="sk-SK" sz="1600" b="1" dirty="0" smtClean="0"/>
                        <a:t>Kedy?</a:t>
                      </a:r>
                      <a:endParaRPr lang="sk-SK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sk-SK" sz="1600" dirty="0" smtClean="0"/>
                        <a:t>Kedy je daný proces realizovaný? Čo iniciuje jeho spustenie?</a:t>
                      </a:r>
                    </a:p>
                    <a:p>
                      <a:pPr algn="l"/>
                      <a:r>
                        <a:rPr lang="sk-SK" sz="1200" dirty="0" smtClean="0"/>
                        <a:t>(Udalosť)</a:t>
                      </a:r>
                      <a:endParaRPr lang="sk-SK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 akom pracovnom režime bude práca vykonávaná?  Aký pracovný čas bude uplatňovaný?</a:t>
                      </a:r>
                      <a:endParaRPr lang="sk-SK" sz="1600" dirty="0"/>
                    </a:p>
                  </a:txBody>
                  <a:tcPr/>
                </a:tc>
              </a:tr>
              <a:tr h="578612">
                <a:tc>
                  <a:txBody>
                    <a:bodyPr/>
                    <a:lstStyle/>
                    <a:p>
                      <a:r>
                        <a:rPr lang="sk-SK" sz="1600" b="1" dirty="0" smtClean="0"/>
                        <a:t>Kde?</a:t>
                      </a:r>
                      <a:endParaRPr lang="sk-SK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Kde je miesto pracovného výkonu? Kde sú rozhrania medzi procesmi? Kam ide výstup z procesu?</a:t>
                      </a:r>
                    </a:p>
                    <a:p>
                      <a:r>
                        <a:rPr lang="sk-SK" sz="1200" dirty="0" smtClean="0"/>
                        <a:t>(Organizačná</a:t>
                      </a:r>
                      <a:r>
                        <a:rPr lang="sk-SK" sz="1200" baseline="0" dirty="0" smtClean="0"/>
                        <a:t> jednotka, Umiestnenie)</a:t>
                      </a:r>
                      <a:endParaRPr lang="sk-SK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Kde bude práca vykonávaná? Umiestnenie pracoviska</a:t>
                      </a:r>
                      <a:endParaRPr lang="sk-SK" sz="1600" dirty="0"/>
                    </a:p>
                  </a:txBody>
                  <a:tcPr/>
                </a:tc>
              </a:tr>
              <a:tr h="578612">
                <a:tc>
                  <a:txBody>
                    <a:bodyPr/>
                    <a:lstStyle/>
                    <a:p>
                      <a:r>
                        <a:rPr lang="sk-SK" sz="1600" b="1" dirty="0" smtClean="0"/>
                        <a:t>Ako?</a:t>
                      </a:r>
                      <a:endParaRPr lang="sk-SK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Ako budú činnosti procesu realizované?</a:t>
                      </a:r>
                      <a:r>
                        <a:rPr lang="sk-SK" sz="1600" baseline="0" dirty="0" smtClean="0"/>
                        <a:t> Aké znalosti  informácie sú na to potrebné?</a:t>
                      </a:r>
                    </a:p>
                    <a:p>
                      <a:r>
                        <a:rPr lang="sk-SK" sz="1200" dirty="0" smtClean="0"/>
                        <a:t>(Funkcia,</a:t>
                      </a:r>
                      <a:r>
                        <a:rPr lang="sk-SK" sz="1200" baseline="0" dirty="0" smtClean="0"/>
                        <a:t> Znalosť, Dátový </a:t>
                      </a:r>
                      <a:r>
                        <a:rPr lang="sk-SK" sz="1200" baseline="0" dirty="0" err="1" smtClean="0"/>
                        <a:t>cluster</a:t>
                      </a:r>
                      <a:r>
                        <a:rPr lang="sk-SK" sz="1200" baseline="0" dirty="0" smtClean="0"/>
                        <a:t>, Dokument)</a:t>
                      </a:r>
                      <a:endParaRPr lang="sk-SK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Ako budú úlohy vykonávané? Aké metódy a postupy práce budú uplatnené?</a:t>
                      </a:r>
                      <a:endParaRPr lang="sk-SK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2195736" y="188913"/>
            <a:ext cx="6768752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sk-SK" b="1" dirty="0" smtClean="0">
                <a:solidFill>
                  <a:schemeClr val="bg1"/>
                </a:solidFill>
              </a:rPr>
              <a:t>Vzťah medzi procesným a organizačným manažmentom (1)</a:t>
            </a:r>
            <a:endParaRPr lang="sk-SK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2195736" y="116632"/>
            <a:ext cx="6768752" cy="64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sk-SK" b="1" dirty="0" smtClean="0">
                <a:solidFill>
                  <a:schemeClr val="bg1"/>
                </a:solidFill>
              </a:rPr>
              <a:t>Vzťah medzi procesným a organizačným manažmentom (2)</a:t>
            </a:r>
            <a:endParaRPr lang="sk-SK" b="1" dirty="0">
              <a:solidFill>
                <a:schemeClr val="bg1"/>
              </a:solidFill>
            </a:endParaRPr>
          </a:p>
        </p:txBody>
      </p:sp>
      <p:sp>
        <p:nvSpPr>
          <p:cNvPr id="24" name="Zaoblený obdĺžnik 23"/>
          <p:cNvSpPr/>
          <p:nvPr/>
        </p:nvSpPr>
        <p:spPr>
          <a:xfrm>
            <a:off x="323528" y="836711"/>
            <a:ext cx="2736304" cy="5472609"/>
          </a:xfrm>
          <a:prstGeom prst="roundRect">
            <a:avLst>
              <a:gd name="adj" fmla="val 10796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sk-SK" sz="1400" b="1" dirty="0" smtClean="0">
                <a:solidFill>
                  <a:schemeClr val="accent2">
                    <a:lumMod val="50000"/>
                  </a:schemeClr>
                </a:solidFill>
              </a:rPr>
              <a:t>Procesný model organizácie</a:t>
            </a:r>
            <a:endParaRPr lang="sk-SK" sz="14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5" name="Zaoblený obdĺžnik 24"/>
          <p:cNvSpPr/>
          <p:nvPr/>
        </p:nvSpPr>
        <p:spPr>
          <a:xfrm>
            <a:off x="3203848" y="836712"/>
            <a:ext cx="2880320" cy="187220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sk-SK" sz="1400" b="1" dirty="0" smtClean="0">
                <a:solidFill>
                  <a:schemeClr val="accent2">
                    <a:lumMod val="50000"/>
                  </a:schemeClr>
                </a:solidFill>
              </a:rPr>
              <a:t>Organizačná štruktúra</a:t>
            </a:r>
            <a:endParaRPr lang="sk-SK" sz="14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6" name="Zaoblený obdĺžnik 25"/>
          <p:cNvSpPr/>
          <p:nvPr/>
        </p:nvSpPr>
        <p:spPr>
          <a:xfrm>
            <a:off x="3203848" y="2780928"/>
            <a:ext cx="2880320" cy="136815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sk-SK" sz="1400" b="1" dirty="0" smtClean="0">
                <a:solidFill>
                  <a:schemeClr val="accent2">
                    <a:lumMod val="50000"/>
                  </a:schemeClr>
                </a:solidFill>
              </a:rPr>
              <a:t>Schéma funkčných miest</a:t>
            </a:r>
            <a:endParaRPr lang="sk-SK" sz="14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7" name="Zaoblený obdĺžnik 26"/>
          <p:cNvSpPr/>
          <p:nvPr/>
        </p:nvSpPr>
        <p:spPr>
          <a:xfrm>
            <a:off x="6228184" y="836712"/>
            <a:ext cx="2664296" cy="187220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sk-SK" sz="1400" b="1" dirty="0" smtClean="0">
                <a:solidFill>
                  <a:schemeClr val="accent2">
                    <a:lumMod val="50000"/>
                  </a:schemeClr>
                </a:solidFill>
              </a:rPr>
              <a:t>Pôsobnosť organizačných útvarov</a:t>
            </a:r>
            <a:endParaRPr lang="sk-SK" sz="14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8" name="Zaoblený obdĺžnik 27"/>
          <p:cNvSpPr/>
          <p:nvPr/>
        </p:nvSpPr>
        <p:spPr>
          <a:xfrm>
            <a:off x="6228184" y="2780928"/>
            <a:ext cx="2664296" cy="136815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sk-SK" sz="1400" b="1" dirty="0" smtClean="0">
                <a:solidFill>
                  <a:schemeClr val="accent2">
                    <a:lumMod val="50000"/>
                  </a:schemeClr>
                </a:solidFill>
              </a:rPr>
              <a:t>Popis funkčného miesta</a:t>
            </a:r>
            <a:endParaRPr lang="sk-SK" sz="14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9" name="Zaoblený obdĺžnik 28"/>
          <p:cNvSpPr/>
          <p:nvPr/>
        </p:nvSpPr>
        <p:spPr>
          <a:xfrm>
            <a:off x="3203848" y="4221088"/>
            <a:ext cx="2880320" cy="208823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sk-SK" sz="1400" b="1" dirty="0" smtClean="0">
                <a:solidFill>
                  <a:schemeClr val="accent2">
                    <a:lumMod val="50000"/>
                  </a:schemeClr>
                </a:solidFill>
              </a:rPr>
              <a:t>Katalóg pracovných miest</a:t>
            </a:r>
            <a:endParaRPr lang="sk-SK" sz="14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0" name="Zaoblený obdĺžnik 29"/>
          <p:cNvSpPr/>
          <p:nvPr/>
        </p:nvSpPr>
        <p:spPr>
          <a:xfrm>
            <a:off x="6228184" y="4221088"/>
            <a:ext cx="2664296" cy="208823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sk-SK" sz="1400" b="1" dirty="0" smtClean="0">
                <a:solidFill>
                  <a:schemeClr val="accent2">
                    <a:lumMod val="50000"/>
                  </a:schemeClr>
                </a:solidFill>
              </a:rPr>
              <a:t>Popis typu pracovného miesta</a:t>
            </a:r>
            <a:endParaRPr lang="sk-SK" sz="14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33" name="Picture 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1772816"/>
            <a:ext cx="2592288" cy="10573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" name="Picture 1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8274" y="3933056"/>
            <a:ext cx="1991518" cy="20231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" name="Šípka dolu 34"/>
          <p:cNvSpPr/>
          <p:nvPr/>
        </p:nvSpPr>
        <p:spPr>
          <a:xfrm>
            <a:off x="1583668" y="3140968"/>
            <a:ext cx="216024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pic>
        <p:nvPicPr>
          <p:cNvPr id="36" name="Picture 1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75857" y="1302509"/>
            <a:ext cx="2664295" cy="11275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" name="Picture 2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427984" y="3124572"/>
            <a:ext cx="1114425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" name="Picture 21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812010" y="4725144"/>
            <a:ext cx="120015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" name="Picture 22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948264" y="1458298"/>
            <a:ext cx="1152128" cy="11786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" name="Picture 24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876256" y="3212976"/>
            <a:ext cx="1336444" cy="863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" name="Picture 26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920632" y="4892719"/>
            <a:ext cx="1279401" cy="13445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"/>
                            </p:stCondLst>
                            <p:childTnLst>
                              <p:par>
                                <p:cTn id="62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6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00"/>
                            </p:stCondLst>
                            <p:childTnLst>
                              <p:par>
                                <p:cTn id="71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23728" y="188640"/>
            <a:ext cx="6840760" cy="504056"/>
          </a:xfrm>
        </p:spPr>
        <p:txBody>
          <a:bodyPr/>
          <a:lstStyle/>
          <a:p>
            <a:r>
              <a:rPr lang="sk-SK" dirty="0" smtClean="0"/>
              <a:t>Základná procesná mapa univerzity</a:t>
            </a:r>
            <a:endParaRPr lang="sk-SK" dirty="0"/>
          </a:p>
        </p:txBody>
      </p:sp>
      <p:pic>
        <p:nvPicPr>
          <p:cNvPr id="24985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836713"/>
            <a:ext cx="6750106" cy="56166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23728" y="274638"/>
            <a:ext cx="6840760" cy="418058"/>
          </a:xfrm>
        </p:spPr>
        <p:txBody>
          <a:bodyPr/>
          <a:lstStyle/>
          <a:p>
            <a:r>
              <a:rPr lang="sk-SK" dirty="0" smtClean="0"/>
              <a:t>Štruktúra hlavného procesu „Pedagogika“ </a:t>
            </a:r>
            <a:endParaRPr lang="sk-SK" dirty="0"/>
          </a:p>
        </p:txBody>
      </p:sp>
      <p:pic>
        <p:nvPicPr>
          <p:cNvPr id="25088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836712"/>
            <a:ext cx="8144523" cy="5528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ChangeArrowheads="1"/>
          </p:cNvSpPr>
          <p:nvPr/>
        </p:nvSpPr>
        <p:spPr bwMode="auto">
          <a:xfrm>
            <a:off x="2123728" y="0"/>
            <a:ext cx="6840760" cy="76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sk-SK" b="1" dirty="0" smtClean="0">
                <a:solidFill>
                  <a:schemeClr val="bg1"/>
                </a:solidFill>
              </a:rPr>
              <a:t>Analýza procesov – Zhora nadol</a:t>
            </a:r>
            <a:endParaRPr lang="sk-SK" b="1" dirty="0">
              <a:solidFill>
                <a:schemeClr val="bg1"/>
              </a:solidFill>
            </a:endParaRPr>
          </a:p>
        </p:txBody>
      </p:sp>
      <p:graphicFrame>
        <p:nvGraphicFramePr>
          <p:cNvPr id="4102" name="Object 6"/>
          <p:cNvGraphicFramePr>
            <a:graphicFrameLocks noChangeAspect="1"/>
          </p:cNvGraphicFramePr>
          <p:nvPr/>
        </p:nvGraphicFramePr>
        <p:xfrm>
          <a:off x="2195736" y="787788"/>
          <a:ext cx="5040559" cy="5604256"/>
        </p:xfrm>
        <a:graphic>
          <a:graphicData uri="http://schemas.openxmlformats.org/presentationml/2006/ole">
            <p:oleObj spid="_x0000_s248834" name="Visio" r:id="rId4" imgW="4159350" imgH="4625106" progId="">
              <p:embed/>
            </p:oleObj>
          </a:graphicData>
        </a:graphic>
      </p:graphicFrame>
      <p:sp>
        <p:nvSpPr>
          <p:cNvPr id="4" name="BlokTextu 3"/>
          <p:cNvSpPr txBox="1"/>
          <p:nvPr/>
        </p:nvSpPr>
        <p:spPr>
          <a:xfrm>
            <a:off x="5364088" y="1124744"/>
            <a:ext cx="3356567" cy="19236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/>
              <a:t>Použitie:</a:t>
            </a:r>
          </a:p>
          <a:p>
            <a:endParaRPr lang="sk-SK" sz="1100" dirty="0" smtClean="0"/>
          </a:p>
          <a:p>
            <a:pPr marL="185738" indent="-185738">
              <a:buFont typeface="Arial" pitchFamily="34" charset="0"/>
              <a:buChar char="•"/>
            </a:pPr>
            <a:r>
              <a:rPr lang="sk-SK" dirty="0" smtClean="0"/>
              <a:t>Pri návrhu nového (TO-BE) stavu, </a:t>
            </a:r>
          </a:p>
          <a:p>
            <a:pPr marL="185738" indent="-185738">
              <a:buFont typeface="Arial" pitchFamily="34" charset="0"/>
              <a:buChar char="•"/>
            </a:pPr>
            <a:r>
              <a:rPr lang="sk-SK" dirty="0" smtClean="0"/>
              <a:t>Pri popise procesov organizácie.</a:t>
            </a:r>
          </a:p>
          <a:p>
            <a:pPr marL="185738" indent="-185738">
              <a:buFont typeface="Arial" pitchFamily="34" charset="0"/>
              <a:buChar char="•"/>
            </a:pP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ChangeArrowheads="1"/>
          </p:cNvSpPr>
          <p:nvPr/>
        </p:nvSpPr>
        <p:spPr bwMode="auto">
          <a:xfrm>
            <a:off x="2123728" y="116632"/>
            <a:ext cx="6840760" cy="64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sk-SK" b="1" dirty="0" smtClean="0">
                <a:solidFill>
                  <a:schemeClr val="bg1"/>
                </a:solidFill>
              </a:rPr>
              <a:t>Analýza procesov – Zdola nahor</a:t>
            </a:r>
            <a:endParaRPr lang="sk-SK" b="1" dirty="0">
              <a:solidFill>
                <a:schemeClr val="bg1"/>
              </a:solidFill>
            </a:endParaRPr>
          </a:p>
        </p:txBody>
      </p:sp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971601" y="914400"/>
          <a:ext cx="7560839" cy="5729288"/>
        </p:xfrm>
        <a:graphic>
          <a:graphicData uri="http://schemas.openxmlformats.org/presentationml/2006/ole">
            <p:oleObj spid="_x0000_s249858" name="Visio" r:id="rId4" imgW="6433020" imgH="5152935" progId="">
              <p:embed/>
            </p:oleObj>
          </a:graphicData>
        </a:graphic>
      </p:graphicFrame>
      <p:sp>
        <p:nvSpPr>
          <p:cNvPr id="4" name="BlokTextu 3"/>
          <p:cNvSpPr txBox="1"/>
          <p:nvPr/>
        </p:nvSpPr>
        <p:spPr>
          <a:xfrm>
            <a:off x="5436096" y="1124744"/>
            <a:ext cx="3456384" cy="22006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/>
              <a:t>Použitie:</a:t>
            </a:r>
          </a:p>
          <a:p>
            <a:endParaRPr lang="sk-SK" sz="1100" dirty="0" smtClean="0"/>
          </a:p>
          <a:p>
            <a:pPr marL="185738" indent="-185738">
              <a:buFont typeface="Arial" pitchFamily="34" charset="0"/>
              <a:buChar char="•"/>
            </a:pPr>
            <a:r>
              <a:rPr lang="sk-SK" dirty="0" smtClean="0"/>
              <a:t>Pri popise skutkového (AS-IS) stavu </a:t>
            </a:r>
          </a:p>
          <a:p>
            <a:pPr marL="185738" indent="-185738">
              <a:buFont typeface="Arial" pitchFamily="34" charset="0"/>
              <a:buChar char="•"/>
            </a:pPr>
            <a:r>
              <a:rPr lang="sk-SK" dirty="0" smtClean="0"/>
              <a:t>Pri analýze, optimalizácií a </a:t>
            </a:r>
            <a:r>
              <a:rPr lang="sk-SK" dirty="0" err="1" smtClean="0"/>
              <a:t>reinžinieringu</a:t>
            </a:r>
            <a:r>
              <a:rPr lang="sk-SK" dirty="0" smtClean="0"/>
              <a:t> procesov organizácie.</a:t>
            </a:r>
          </a:p>
          <a:p>
            <a:pPr marL="185738" indent="-185738">
              <a:buFont typeface="Arial" pitchFamily="34" charset="0"/>
              <a:buChar char="•"/>
            </a:pP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2555775" y="0"/>
            <a:ext cx="6408713" cy="76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sk-SK" sz="1800" b="1" dirty="0">
                <a:solidFill>
                  <a:schemeClr val="bg1"/>
                </a:solidFill>
              </a:rPr>
              <a:t>Obsah prezentácie</a:t>
            </a:r>
          </a:p>
        </p:txBody>
      </p:sp>
      <p:sp>
        <p:nvSpPr>
          <p:cNvPr id="115715" name="Rectangle 3"/>
          <p:cNvSpPr>
            <a:spLocks noChangeArrowheads="1"/>
          </p:cNvSpPr>
          <p:nvPr/>
        </p:nvSpPr>
        <p:spPr bwMode="auto">
          <a:xfrm>
            <a:off x="684213" y="1412875"/>
            <a:ext cx="8208962" cy="4679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66700" indent="-266700" algn="l">
              <a:lnSpc>
                <a:spcPct val="90000"/>
              </a:lnSpc>
              <a:spcBef>
                <a:spcPct val="20000"/>
              </a:spcBef>
            </a:pPr>
            <a:endParaRPr lang="sk-SK" sz="1400">
              <a:solidFill>
                <a:schemeClr val="tx1"/>
              </a:solidFill>
            </a:endParaRPr>
          </a:p>
        </p:txBody>
      </p:sp>
      <p:sp>
        <p:nvSpPr>
          <p:cNvPr id="3076" name="Rectangle 10"/>
          <p:cNvSpPr>
            <a:spLocks noChangeArrowheads="1"/>
          </p:cNvSpPr>
          <p:nvPr/>
        </p:nvSpPr>
        <p:spPr bwMode="auto">
          <a:xfrm>
            <a:off x="323528" y="1196752"/>
            <a:ext cx="8712968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800100" lvl="1" indent="-342900" algn="l">
              <a:lnSpc>
                <a:spcPct val="80000"/>
              </a:lnSpc>
              <a:spcBef>
                <a:spcPct val="20000"/>
              </a:spcBef>
              <a:buFontTx/>
              <a:buAutoNum type="arabicPeriod"/>
            </a:pPr>
            <a:r>
              <a:rPr lang="sk-SK" sz="2000" b="1" dirty="0" smtClean="0">
                <a:solidFill>
                  <a:schemeClr val="tx1"/>
                </a:solidFill>
              </a:rPr>
              <a:t>Predstavenie </a:t>
            </a:r>
            <a:r>
              <a:rPr lang="sk-SK" sz="2000" b="1" dirty="0">
                <a:solidFill>
                  <a:schemeClr val="tx1"/>
                </a:solidFill>
              </a:rPr>
              <a:t>spoločnosti BPM Consulting, s.r.o. </a:t>
            </a:r>
          </a:p>
          <a:p>
            <a:pPr marL="800100" lvl="1" indent="-342900" algn="l">
              <a:lnSpc>
                <a:spcPct val="80000"/>
              </a:lnSpc>
              <a:spcBef>
                <a:spcPct val="20000"/>
              </a:spcBef>
              <a:buFontTx/>
              <a:buAutoNum type="arabicPeriod"/>
            </a:pPr>
            <a:endParaRPr lang="sk-SK" sz="2000" dirty="0">
              <a:solidFill>
                <a:schemeClr val="tx1"/>
              </a:solidFill>
            </a:endParaRPr>
          </a:p>
          <a:p>
            <a:pPr marL="800100" lvl="1" indent="-342900" algn="l">
              <a:lnSpc>
                <a:spcPct val="80000"/>
              </a:lnSpc>
              <a:spcBef>
                <a:spcPct val="20000"/>
              </a:spcBef>
              <a:buFontTx/>
              <a:buAutoNum type="arabicPeriod"/>
            </a:pPr>
            <a:r>
              <a:rPr lang="sk-SK" sz="2000" b="1" dirty="0" smtClean="0">
                <a:solidFill>
                  <a:schemeClr val="tx1"/>
                </a:solidFill>
              </a:rPr>
              <a:t>Manažérstvo kvality na vysokých školách / univerzitách </a:t>
            </a:r>
            <a:r>
              <a:rPr lang="sk-SK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(princípy, model, interné a externé prostredie, rámec kvality)</a:t>
            </a:r>
            <a:endParaRPr lang="sk-SK" sz="2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800100" lvl="1" indent="-342900" algn="l">
              <a:lnSpc>
                <a:spcPct val="80000"/>
              </a:lnSpc>
              <a:spcBef>
                <a:spcPct val="20000"/>
              </a:spcBef>
              <a:buFontTx/>
              <a:buAutoNum type="arabicPeriod"/>
            </a:pPr>
            <a:endParaRPr lang="sk-SK" sz="2000" dirty="0">
              <a:solidFill>
                <a:schemeClr val="tx1"/>
              </a:solidFill>
            </a:endParaRPr>
          </a:p>
          <a:p>
            <a:pPr marL="800100" lvl="1" indent="-342900">
              <a:lnSpc>
                <a:spcPct val="80000"/>
              </a:lnSpc>
              <a:spcBef>
                <a:spcPct val="20000"/>
              </a:spcBef>
              <a:buFontTx/>
              <a:buAutoNum type="arabicPeriod"/>
            </a:pPr>
            <a:r>
              <a:rPr lang="sk-SK" sz="2000" b="1" dirty="0">
                <a:solidFill>
                  <a:schemeClr val="tx1"/>
                </a:solidFill>
              </a:rPr>
              <a:t>Procesný </a:t>
            </a:r>
            <a:r>
              <a:rPr lang="sk-SK" sz="2000" b="1" dirty="0" smtClean="0">
                <a:solidFill>
                  <a:schemeClr val="tx1"/>
                </a:solidFill>
              </a:rPr>
              <a:t>prístup a procesný model ako základné  kamene systému </a:t>
            </a:r>
            <a:r>
              <a:rPr lang="sk-SK" sz="2000" b="1" dirty="0">
                <a:solidFill>
                  <a:schemeClr val="tx1"/>
                </a:solidFill>
              </a:rPr>
              <a:t>manažérstva </a:t>
            </a:r>
            <a:r>
              <a:rPr lang="sk-SK" sz="2000" b="1" dirty="0" smtClean="0">
                <a:solidFill>
                  <a:schemeClr val="tx1"/>
                </a:solidFill>
              </a:rPr>
              <a:t>kvality </a:t>
            </a:r>
            <a:r>
              <a:rPr lang="sk-SK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(proces, vzťahy procesov a organizačných jednotiek, procesná mapa, štruktúra procesu, analýza procesov)</a:t>
            </a:r>
            <a:endParaRPr lang="sk-SK" sz="2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800100" lvl="1" indent="-342900" algn="l">
              <a:lnSpc>
                <a:spcPct val="80000"/>
              </a:lnSpc>
              <a:spcBef>
                <a:spcPct val="20000"/>
              </a:spcBef>
              <a:buFontTx/>
              <a:buAutoNum type="arabicPeriod"/>
            </a:pPr>
            <a:endParaRPr lang="sk-SK" sz="2000" dirty="0">
              <a:solidFill>
                <a:schemeClr val="tx1"/>
              </a:solidFill>
            </a:endParaRPr>
          </a:p>
          <a:p>
            <a:pPr marL="800100" lvl="1" indent="-342900" algn="l">
              <a:lnSpc>
                <a:spcPct val="80000"/>
              </a:lnSpc>
              <a:spcBef>
                <a:spcPct val="20000"/>
              </a:spcBef>
              <a:buFontTx/>
              <a:buAutoNum type="arabicPeriod"/>
            </a:pPr>
            <a:r>
              <a:rPr lang="sk-SK" sz="2000" b="1" dirty="0" smtClean="0">
                <a:solidFill>
                  <a:schemeClr val="tx1"/>
                </a:solidFill>
              </a:rPr>
              <a:t>Trendy EÚ a prístupy k riadeniu kvality na univerzitách </a:t>
            </a:r>
            <a:r>
              <a:rPr lang="sk-SK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(trendy, normy, prístupy a ich porovnanie)</a:t>
            </a:r>
          </a:p>
          <a:p>
            <a:pPr marL="800100" lvl="1" indent="-342900" algn="l">
              <a:lnSpc>
                <a:spcPct val="80000"/>
              </a:lnSpc>
              <a:spcBef>
                <a:spcPct val="20000"/>
              </a:spcBef>
              <a:buFontTx/>
              <a:buAutoNum type="arabicPeriod"/>
            </a:pPr>
            <a:endParaRPr lang="sk-SK" sz="20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800100" lvl="1" indent="-342900" algn="l">
              <a:lnSpc>
                <a:spcPct val="80000"/>
              </a:lnSpc>
              <a:spcBef>
                <a:spcPct val="20000"/>
              </a:spcBef>
              <a:buFontTx/>
              <a:buAutoNum type="arabicPeriod"/>
            </a:pPr>
            <a:r>
              <a:rPr lang="sk-SK" sz="2000" b="1" dirty="0" smtClean="0"/>
              <a:t>Stručná charakteristika ESG-ENQA </a:t>
            </a:r>
            <a:r>
              <a:rPr lang="sk-SK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(zásady, politika kvality, prínosy, možnosti zvyšovania kvality)</a:t>
            </a:r>
            <a:endParaRPr lang="sk-SK" sz="2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800100" lvl="1" indent="-342900" algn="l">
              <a:lnSpc>
                <a:spcPct val="80000"/>
              </a:lnSpc>
              <a:spcBef>
                <a:spcPct val="20000"/>
              </a:spcBef>
              <a:buFontTx/>
              <a:buAutoNum type="arabicPeriod"/>
            </a:pPr>
            <a:endParaRPr lang="sk-SK" sz="2000" dirty="0">
              <a:solidFill>
                <a:schemeClr val="tx1"/>
              </a:solidFill>
            </a:endParaRPr>
          </a:p>
          <a:p>
            <a:pPr marL="800100" lvl="1" indent="-342900" algn="l">
              <a:lnSpc>
                <a:spcPct val="80000"/>
              </a:lnSpc>
              <a:spcBef>
                <a:spcPct val="20000"/>
              </a:spcBef>
              <a:buFontTx/>
              <a:buAutoNum type="arabicPeriod"/>
            </a:pPr>
            <a:r>
              <a:rPr lang="sk-SK" sz="2000" b="1" dirty="0">
                <a:solidFill>
                  <a:schemeClr val="tx1"/>
                </a:solidFill>
              </a:rPr>
              <a:t>Otázky a odpovede.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15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715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Zástupný symbol obsahu 2"/>
          <p:cNvSpPr>
            <a:spLocks noGrp="1"/>
          </p:cNvSpPr>
          <p:nvPr>
            <p:ph sz="quarter" idx="1"/>
          </p:nvPr>
        </p:nvSpPr>
        <p:spPr>
          <a:xfrm>
            <a:off x="467544" y="1052737"/>
            <a:ext cx="8352606" cy="5544616"/>
          </a:xfrm>
        </p:spPr>
        <p:txBody>
          <a:bodyPr>
            <a:normAutofit lnSpcReduction="10000"/>
          </a:bodyPr>
          <a:lstStyle/>
          <a:p>
            <a:pPr marL="342900" lvl="1" indent="-342900" eaLnBrk="1" hangingPunct="1">
              <a:lnSpc>
                <a:spcPct val="90000"/>
              </a:lnSpc>
              <a:buChar char="•"/>
              <a:defRPr/>
            </a:pPr>
            <a:r>
              <a:rPr lang="sk-SK" sz="2200" b="0" dirty="0" smtClean="0">
                <a:solidFill>
                  <a:schemeClr val="tx1"/>
                </a:solidFill>
                <a:ea typeface="+mn-ea"/>
                <a:cs typeface="+mn-cs"/>
              </a:rPr>
              <a:t>Plnenie požiadaviek, vyplývajúcich </a:t>
            </a:r>
            <a:r>
              <a:rPr lang="sk-SK" sz="2200" dirty="0" smtClean="0">
                <a:solidFill>
                  <a:schemeClr val="tx1"/>
                </a:solidFill>
                <a:ea typeface="+mn-ea"/>
                <a:cs typeface="+mn-cs"/>
              </a:rPr>
              <a:t>z Bolonskej deklarácie,</a:t>
            </a:r>
          </a:p>
          <a:p>
            <a:pPr marL="342900" lvl="1" indent="-342900" eaLnBrk="1" hangingPunct="1">
              <a:lnSpc>
                <a:spcPct val="90000"/>
              </a:lnSpc>
              <a:buNone/>
              <a:defRPr/>
            </a:pPr>
            <a:endParaRPr lang="sk-SK" sz="2200" dirty="0" smtClean="0">
              <a:solidFill>
                <a:schemeClr val="tx1"/>
              </a:solidFill>
              <a:ea typeface="+mn-ea"/>
              <a:cs typeface="+mn-cs"/>
            </a:endParaRPr>
          </a:p>
          <a:p>
            <a:pPr marL="342900" lvl="1" indent="-342900" eaLnBrk="1" hangingPunct="1">
              <a:buChar char="•"/>
              <a:defRPr/>
            </a:pPr>
            <a:r>
              <a:rPr lang="sk-SK" sz="2200" b="0" dirty="0" smtClean="0">
                <a:solidFill>
                  <a:schemeClr val="tx1"/>
                </a:solidFill>
                <a:ea typeface="+mn-ea"/>
                <a:cs typeface="+mn-cs"/>
              </a:rPr>
              <a:t>Prieskum (rok 2010) v 222 univerzitách / vysokých školách z 36 krajín potvrdil </a:t>
            </a:r>
            <a:r>
              <a:rPr lang="sk-SK" sz="2200" dirty="0" smtClean="0">
                <a:solidFill>
                  <a:schemeClr val="tx1"/>
                </a:solidFill>
                <a:ea typeface="+mn-ea"/>
                <a:cs typeface="+mn-cs"/>
              </a:rPr>
              <a:t>rastúci záujem </a:t>
            </a:r>
            <a:r>
              <a:rPr lang="sk-SK" sz="2200" b="0" dirty="0" smtClean="0">
                <a:solidFill>
                  <a:schemeClr val="tx1"/>
                </a:solidFill>
                <a:ea typeface="+mn-ea"/>
                <a:cs typeface="+mn-cs"/>
              </a:rPr>
              <a:t>o zavedenie systémov manažérstva kvality </a:t>
            </a:r>
            <a:r>
              <a:rPr lang="sk-SK" sz="2000" b="0" dirty="0" smtClean="0">
                <a:solidFill>
                  <a:schemeClr val="tx1"/>
                </a:solidFill>
                <a:ea typeface="+mn-ea"/>
                <a:cs typeface="+mn-cs"/>
              </a:rPr>
              <a:t>(len 8% univerzít pred rokom 1990, až 36% univerzít medzi rokmi 2005-2010),</a:t>
            </a:r>
          </a:p>
          <a:p>
            <a:pPr marL="342900" lvl="1" indent="-342900" eaLnBrk="1" hangingPunct="1">
              <a:buNone/>
              <a:defRPr/>
            </a:pPr>
            <a:endParaRPr lang="sk-SK" sz="2200" b="0" dirty="0" smtClean="0">
              <a:solidFill>
                <a:schemeClr val="tx1"/>
              </a:solidFill>
              <a:ea typeface="+mn-ea"/>
              <a:cs typeface="+mn-cs"/>
            </a:endParaRPr>
          </a:p>
          <a:p>
            <a:pPr marL="342900" lvl="1" indent="-342900" eaLnBrk="1" hangingPunct="1">
              <a:lnSpc>
                <a:spcPct val="105000"/>
              </a:lnSpc>
              <a:buChar char="•"/>
              <a:defRPr/>
            </a:pPr>
            <a:r>
              <a:rPr lang="sk-SK" sz="2200" b="0" dirty="0" smtClean="0">
                <a:solidFill>
                  <a:schemeClr val="tx1"/>
                </a:solidFill>
                <a:ea typeface="+mn-ea"/>
                <a:cs typeface="+mn-cs"/>
              </a:rPr>
              <a:t>Rôzne </a:t>
            </a:r>
            <a:r>
              <a:rPr lang="sk-SK" sz="2200" dirty="0" smtClean="0">
                <a:solidFill>
                  <a:schemeClr val="tx1"/>
                </a:solidFill>
                <a:ea typeface="+mn-ea"/>
                <a:cs typeface="+mn-cs"/>
              </a:rPr>
              <a:t>iniciatívy</a:t>
            </a:r>
            <a:r>
              <a:rPr lang="sk-SK" sz="2200" b="0" dirty="0" smtClean="0">
                <a:solidFill>
                  <a:schemeClr val="tx1"/>
                </a:solidFill>
                <a:ea typeface="+mn-ea"/>
                <a:cs typeface="+mn-cs"/>
              </a:rPr>
              <a:t>: ISO 9001 (IWA2), ISO 29990, CAF, EFQM, MBQA, ESG</a:t>
            </a:r>
          </a:p>
          <a:p>
            <a:pPr lvl="1">
              <a:lnSpc>
                <a:spcPct val="105000"/>
              </a:lnSpc>
              <a:buNone/>
            </a:pPr>
            <a:endParaRPr lang="sk-SK" dirty="0" smtClean="0"/>
          </a:p>
          <a:p>
            <a:pPr marL="342900" lvl="1" indent="-342900" eaLnBrk="1" hangingPunct="1">
              <a:lnSpc>
                <a:spcPct val="105000"/>
              </a:lnSpc>
              <a:buChar char="•"/>
              <a:defRPr/>
            </a:pPr>
            <a:r>
              <a:rPr lang="sk-SK" sz="2200" b="0" dirty="0" smtClean="0">
                <a:solidFill>
                  <a:schemeClr val="tx1"/>
                </a:solidFill>
                <a:ea typeface="+mn-ea"/>
                <a:cs typeface="+mn-cs"/>
              </a:rPr>
              <a:t>Situácia na </a:t>
            </a:r>
            <a:r>
              <a:rPr lang="sk-SK" sz="2200" dirty="0" smtClean="0">
                <a:solidFill>
                  <a:schemeClr val="tx1"/>
                </a:solidFill>
                <a:ea typeface="+mn-ea"/>
                <a:cs typeface="+mn-cs"/>
              </a:rPr>
              <a:t>Slovensku</a:t>
            </a:r>
          </a:p>
          <a:p>
            <a:pPr lvl="1">
              <a:lnSpc>
                <a:spcPct val="105000"/>
              </a:lnSpc>
            </a:pPr>
            <a:r>
              <a:rPr lang="sk-SK" sz="2000" b="0" dirty="0" smtClean="0">
                <a:solidFill>
                  <a:schemeClr val="tx1"/>
                </a:solidFill>
              </a:rPr>
              <a:t>ISO 9001 – niekoľko aplikácií na úrovni univerzít a fakúlt,</a:t>
            </a:r>
          </a:p>
          <a:p>
            <a:pPr lvl="1">
              <a:lnSpc>
                <a:spcPct val="105000"/>
              </a:lnSpc>
            </a:pPr>
            <a:r>
              <a:rPr lang="sk-SK" sz="2000" b="0" dirty="0" smtClean="0">
                <a:solidFill>
                  <a:schemeClr val="tx1"/>
                </a:solidFill>
              </a:rPr>
              <a:t>využívanie modelu CAF – iniciatíva MŠ SR (2008-2009) – podpora Svetovou bankou,</a:t>
            </a:r>
          </a:p>
          <a:p>
            <a:pPr lvl="1">
              <a:lnSpc>
                <a:spcPct val="105000"/>
              </a:lnSpc>
            </a:pPr>
            <a:r>
              <a:rPr lang="sk-SK" sz="2000" b="0" dirty="0" smtClean="0">
                <a:solidFill>
                  <a:schemeClr val="tx1"/>
                </a:solidFill>
              </a:rPr>
              <a:t>nástup modelu ESG (2011) – podpora zo štrukturálnych fondov SR.</a:t>
            </a:r>
          </a:p>
          <a:p>
            <a:pPr marL="342900" lvl="1" indent="-342900" eaLnBrk="1" hangingPunct="1">
              <a:buNone/>
              <a:defRPr/>
            </a:pPr>
            <a:endParaRPr lang="sk-SK" sz="2200" b="0" dirty="0" smtClean="0">
              <a:solidFill>
                <a:schemeClr val="tx1"/>
              </a:solidFill>
              <a:ea typeface="+mn-ea"/>
              <a:cs typeface="+mn-cs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2123728" y="188640"/>
            <a:ext cx="6840760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eaLnBrk="0" latinLnBrk="0" hangingPunct="0">
              <a:lnSpc>
                <a:spcPct val="100000"/>
              </a:lnSpc>
              <a:buClrTx/>
              <a:buSzTx/>
              <a:buFontTx/>
              <a:buNone/>
              <a:tabLst/>
              <a:defRPr/>
            </a:pPr>
            <a:r>
              <a:rPr lang="sk-SK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Trendy EÚ a prístupy v k presadzovaniu kvality na univerzitách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23728" y="274638"/>
            <a:ext cx="6840760" cy="346050"/>
          </a:xfrm>
        </p:spPr>
        <p:txBody>
          <a:bodyPr/>
          <a:lstStyle/>
          <a:p>
            <a:r>
              <a:rPr lang="sk-SK" dirty="0" smtClean="0"/>
              <a:t>Normy na riadenie kvality vo vzdelávaní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95536" y="1052736"/>
            <a:ext cx="8507288" cy="5328592"/>
          </a:xfrm>
        </p:spPr>
        <p:txBody>
          <a:bodyPr>
            <a:normAutofit lnSpcReduction="10000"/>
          </a:bodyPr>
          <a:lstStyle/>
          <a:p>
            <a:pPr marL="457200" lvl="1" indent="-457200" eaLnBrk="1" hangingPunct="1">
              <a:lnSpc>
                <a:spcPct val="90000"/>
              </a:lnSpc>
              <a:buFont typeface="+mj-lt"/>
              <a:buAutoNum type="arabicPeriod"/>
              <a:defRPr/>
            </a:pPr>
            <a:r>
              <a:rPr lang="sk-SK" sz="2200" dirty="0" smtClean="0">
                <a:solidFill>
                  <a:schemeClr val="tx1"/>
                </a:solidFill>
                <a:ea typeface="+mn-ea"/>
                <a:cs typeface="+mn-cs"/>
              </a:rPr>
              <a:t>ISO 9001:2000 (2008) </a:t>
            </a:r>
            <a:r>
              <a:rPr lang="sk-SK" sz="2200" b="0" dirty="0" smtClean="0">
                <a:solidFill>
                  <a:schemeClr val="tx1"/>
                </a:solidFill>
                <a:ea typeface="+mn-ea"/>
                <a:cs typeface="+mn-cs"/>
              </a:rPr>
              <a:t>– Požiadavky na systémy manažérstva kvality, IWA 2:2003 - Návod na použitie tejto normy  vo vzdelávaní,</a:t>
            </a:r>
          </a:p>
          <a:p>
            <a:pPr marL="457200" lvl="1" indent="-457200" eaLnBrk="1" hangingPunct="1">
              <a:lnSpc>
                <a:spcPct val="90000"/>
              </a:lnSpc>
              <a:buFont typeface="+mj-lt"/>
              <a:buAutoNum type="arabicPeriod"/>
              <a:defRPr/>
            </a:pPr>
            <a:endParaRPr lang="sk-SK" sz="2200" b="0" dirty="0" smtClean="0">
              <a:solidFill>
                <a:schemeClr val="tx1"/>
              </a:solidFill>
              <a:ea typeface="+mn-ea"/>
              <a:cs typeface="+mn-cs"/>
            </a:endParaRPr>
          </a:p>
          <a:p>
            <a:pPr marL="457200" lvl="1" indent="-457200" eaLnBrk="1" hangingPunct="1">
              <a:lnSpc>
                <a:spcPct val="90000"/>
              </a:lnSpc>
              <a:buFont typeface="+mj-lt"/>
              <a:buAutoNum type="arabicPeriod"/>
              <a:defRPr/>
            </a:pPr>
            <a:r>
              <a:rPr lang="sk-SK" sz="2200" dirty="0" smtClean="0">
                <a:solidFill>
                  <a:schemeClr val="tx1"/>
                </a:solidFill>
                <a:ea typeface="+mn-ea"/>
                <a:cs typeface="+mn-cs"/>
              </a:rPr>
              <a:t>ISO 29990:2010 - </a:t>
            </a:r>
            <a:r>
              <a:rPr lang="sk-SK" sz="2200" b="0" dirty="0" smtClean="0">
                <a:solidFill>
                  <a:schemeClr val="tx1"/>
                </a:solidFill>
                <a:ea typeface="+mn-ea"/>
                <a:cs typeface="+mn-cs"/>
              </a:rPr>
              <a:t>Vzdelávacie služby neformálneho vzdelávania a prípravy </a:t>
            </a:r>
            <a:r>
              <a:rPr lang="sk-SK" sz="2000" b="0" dirty="0" smtClean="0">
                <a:solidFill>
                  <a:schemeClr val="tx1"/>
                </a:solidFill>
                <a:ea typeface="+mn-ea"/>
                <a:cs typeface="+mn-cs"/>
              </a:rPr>
              <a:t>(Základné požiadavky na poskytovateľov služby.</a:t>
            </a:r>
          </a:p>
          <a:p>
            <a:pPr>
              <a:lnSpc>
                <a:spcPct val="110000"/>
              </a:lnSpc>
            </a:pPr>
            <a:endParaRPr lang="sk-SK" b="1" dirty="0" smtClean="0"/>
          </a:p>
          <a:p>
            <a:pPr>
              <a:lnSpc>
                <a:spcPct val="110000"/>
              </a:lnSpc>
              <a:buNone/>
            </a:pPr>
            <a:endParaRPr lang="sk-SK" b="1" dirty="0" smtClean="0"/>
          </a:p>
          <a:p>
            <a:pPr marL="342900" lvl="1" indent="-342900" eaLnBrk="1" hangingPunct="1">
              <a:lnSpc>
                <a:spcPct val="90000"/>
              </a:lnSpc>
              <a:buChar char="•"/>
              <a:defRPr/>
            </a:pPr>
            <a:r>
              <a:rPr lang="sk-SK" sz="2200" i="1" dirty="0" smtClean="0">
                <a:solidFill>
                  <a:schemeClr val="tx1"/>
                </a:solidFill>
                <a:ea typeface="+mn-ea"/>
                <a:cs typeface="+mn-cs"/>
              </a:rPr>
              <a:t>Výhody – </a:t>
            </a:r>
            <a:r>
              <a:rPr lang="sk-SK" sz="2200" b="0" i="1" dirty="0" err="1" smtClean="0">
                <a:solidFill>
                  <a:schemeClr val="tx1"/>
                </a:solidFill>
                <a:ea typeface="+mn-ea"/>
                <a:cs typeface="+mn-cs"/>
              </a:rPr>
              <a:t>certifikovateľné</a:t>
            </a:r>
            <a:r>
              <a:rPr lang="sk-SK" sz="2200" b="0" i="1" dirty="0" smtClean="0">
                <a:solidFill>
                  <a:schemeClr val="tx1"/>
                </a:solidFill>
                <a:ea typeface="+mn-ea"/>
                <a:cs typeface="+mn-cs"/>
              </a:rPr>
              <a:t> modely, zákazníkmi rozpoznateľné modely, postavené na taxatívnych a zrozumiteľných požiadavkách, efekt overený množstvom aplikácií,</a:t>
            </a:r>
          </a:p>
          <a:p>
            <a:pPr marL="342900" lvl="1" indent="-342900" eaLnBrk="1" hangingPunct="1">
              <a:lnSpc>
                <a:spcPct val="90000"/>
              </a:lnSpc>
              <a:buNone/>
              <a:defRPr/>
            </a:pPr>
            <a:endParaRPr lang="sk-SK" sz="2200" b="0" i="1" dirty="0" smtClean="0">
              <a:solidFill>
                <a:schemeClr val="tx1"/>
              </a:solidFill>
              <a:ea typeface="+mn-ea"/>
              <a:cs typeface="+mn-cs"/>
            </a:endParaRPr>
          </a:p>
          <a:p>
            <a:pPr marL="342900" lvl="1" indent="-342900" eaLnBrk="1" hangingPunct="1">
              <a:lnSpc>
                <a:spcPct val="90000"/>
              </a:lnSpc>
              <a:buChar char="•"/>
              <a:defRPr/>
            </a:pPr>
            <a:r>
              <a:rPr lang="sk-SK" sz="2200" i="1" dirty="0" smtClean="0">
                <a:solidFill>
                  <a:schemeClr val="tx1"/>
                </a:solidFill>
                <a:ea typeface="+mn-ea"/>
                <a:cs typeface="+mn-cs"/>
              </a:rPr>
              <a:t>Nevýhody – </a:t>
            </a:r>
            <a:r>
              <a:rPr lang="sk-SK" sz="2200" b="0" i="1" dirty="0" smtClean="0">
                <a:solidFill>
                  <a:schemeClr val="tx1"/>
                </a:solidFill>
                <a:ea typeface="+mn-ea"/>
                <a:cs typeface="+mn-cs"/>
              </a:rPr>
              <a:t>aj pri dôslednej implementácii hrozí, že hlavný efekt sa prejaví najviac v administratívnych činnostiach, </a:t>
            </a:r>
            <a:br>
              <a:rPr lang="sk-SK" sz="2200" b="0" i="1" dirty="0" smtClean="0">
                <a:solidFill>
                  <a:schemeClr val="tx1"/>
                </a:solidFill>
                <a:ea typeface="+mn-ea"/>
                <a:cs typeface="+mn-cs"/>
              </a:rPr>
            </a:br>
            <a:r>
              <a:rPr lang="sk-SK" sz="2200" b="0" i="1" dirty="0" smtClean="0">
                <a:solidFill>
                  <a:schemeClr val="tx1"/>
                </a:solidFill>
                <a:ea typeface="+mn-ea"/>
                <a:cs typeface="+mn-cs"/>
              </a:rPr>
              <a:t>pre efekt vo vzdelávacích činnostiach je vyžadované kompetentné poradenstvo a aktívna účasť manažmentu a zamestnancov.</a:t>
            </a:r>
            <a:endParaRPr lang="sk-SK" sz="2200" b="0" i="1" dirty="0">
              <a:solidFill>
                <a:schemeClr val="tx1"/>
              </a:solidFill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95736" y="274638"/>
            <a:ext cx="6768752" cy="346050"/>
          </a:xfrm>
        </p:spPr>
        <p:txBody>
          <a:bodyPr>
            <a:noAutofit/>
          </a:bodyPr>
          <a:lstStyle/>
          <a:p>
            <a:r>
              <a:rPr lang="sk-SK" dirty="0" smtClean="0"/>
              <a:t>CAF, EFQM, MBQA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23528" y="1052736"/>
            <a:ext cx="8640960" cy="5616624"/>
          </a:xfrm>
        </p:spPr>
        <p:txBody>
          <a:bodyPr>
            <a:normAutofit/>
          </a:bodyPr>
          <a:lstStyle/>
          <a:p>
            <a:pPr marL="342900" lvl="1" indent="-342900" eaLnBrk="1" hangingPunct="1">
              <a:lnSpc>
                <a:spcPct val="90000"/>
              </a:lnSpc>
              <a:buChar char="•"/>
              <a:defRPr/>
            </a:pPr>
            <a:r>
              <a:rPr lang="sk-SK" sz="2200" b="0" dirty="0" smtClean="0">
                <a:solidFill>
                  <a:schemeClr val="tx1"/>
                </a:solidFill>
                <a:ea typeface="+mn-ea"/>
                <a:cs typeface="+mn-cs"/>
              </a:rPr>
              <a:t>Predstavitelia komplexného manažérstva kvality (</a:t>
            </a:r>
            <a:r>
              <a:rPr lang="sk-SK" sz="2200" dirty="0" smtClean="0">
                <a:solidFill>
                  <a:schemeClr val="tx1"/>
                </a:solidFill>
                <a:ea typeface="+mn-ea"/>
                <a:cs typeface="+mn-cs"/>
              </a:rPr>
              <a:t>TQM</a:t>
            </a:r>
            <a:r>
              <a:rPr lang="sk-SK" sz="2200" b="0" dirty="0" smtClean="0">
                <a:solidFill>
                  <a:schemeClr val="tx1"/>
                </a:solidFill>
                <a:ea typeface="+mn-ea"/>
                <a:cs typeface="+mn-cs"/>
              </a:rPr>
              <a:t>):</a:t>
            </a:r>
          </a:p>
          <a:p>
            <a:pPr lvl="1">
              <a:lnSpc>
                <a:spcPct val="105000"/>
              </a:lnSpc>
              <a:defRPr/>
            </a:pPr>
            <a:r>
              <a:rPr lang="sk-SK" sz="1800" b="0" dirty="0" smtClean="0">
                <a:solidFill>
                  <a:schemeClr val="tx1"/>
                </a:solidFill>
              </a:rPr>
              <a:t>CAF – </a:t>
            </a:r>
            <a:r>
              <a:rPr lang="sk-SK" sz="1800" b="0" dirty="0" err="1" smtClean="0">
                <a:solidFill>
                  <a:schemeClr val="tx1"/>
                </a:solidFill>
              </a:rPr>
              <a:t>Common</a:t>
            </a:r>
            <a:r>
              <a:rPr lang="sk-SK" sz="1800" b="0" dirty="0" smtClean="0">
                <a:solidFill>
                  <a:schemeClr val="tx1"/>
                </a:solidFill>
              </a:rPr>
              <a:t> </a:t>
            </a:r>
            <a:r>
              <a:rPr lang="sk-SK" sz="1800" b="0" dirty="0" err="1" smtClean="0">
                <a:solidFill>
                  <a:schemeClr val="tx1"/>
                </a:solidFill>
              </a:rPr>
              <a:t>Assessment</a:t>
            </a:r>
            <a:r>
              <a:rPr lang="sk-SK" sz="1800" b="0" dirty="0" smtClean="0">
                <a:solidFill>
                  <a:schemeClr val="tx1"/>
                </a:solidFill>
              </a:rPr>
              <a:t> </a:t>
            </a:r>
            <a:r>
              <a:rPr lang="sk-SK" sz="1800" b="0" dirty="0" err="1" smtClean="0">
                <a:solidFill>
                  <a:schemeClr val="tx1"/>
                </a:solidFill>
              </a:rPr>
              <a:t>Framework</a:t>
            </a:r>
            <a:r>
              <a:rPr lang="sk-SK" sz="1800" b="0" dirty="0" smtClean="0">
                <a:solidFill>
                  <a:schemeClr val="tx1"/>
                </a:solidFill>
              </a:rPr>
              <a:t>,</a:t>
            </a:r>
          </a:p>
          <a:p>
            <a:pPr lvl="1">
              <a:lnSpc>
                <a:spcPct val="105000"/>
              </a:lnSpc>
              <a:defRPr/>
            </a:pPr>
            <a:r>
              <a:rPr lang="sk-SK" sz="1800" b="0" dirty="0" smtClean="0">
                <a:solidFill>
                  <a:schemeClr val="tx1"/>
                </a:solidFill>
              </a:rPr>
              <a:t>EFQM – </a:t>
            </a:r>
            <a:r>
              <a:rPr lang="sk-SK" sz="1800" b="0" dirty="0" err="1" smtClean="0">
                <a:solidFill>
                  <a:schemeClr val="tx1"/>
                </a:solidFill>
              </a:rPr>
              <a:t>European</a:t>
            </a:r>
            <a:r>
              <a:rPr lang="sk-SK" sz="1800" b="0" dirty="0" smtClean="0">
                <a:solidFill>
                  <a:schemeClr val="tx1"/>
                </a:solidFill>
              </a:rPr>
              <a:t> </a:t>
            </a:r>
            <a:r>
              <a:rPr lang="sk-SK" sz="1800" b="0" dirty="0" err="1" smtClean="0">
                <a:solidFill>
                  <a:schemeClr val="tx1"/>
                </a:solidFill>
              </a:rPr>
              <a:t>Foundation</a:t>
            </a:r>
            <a:r>
              <a:rPr lang="sk-SK" sz="1800" b="0" dirty="0" smtClean="0">
                <a:solidFill>
                  <a:schemeClr val="tx1"/>
                </a:solidFill>
              </a:rPr>
              <a:t> </a:t>
            </a:r>
            <a:r>
              <a:rPr lang="sk-SK" sz="1800" b="0" dirty="0" err="1" smtClean="0">
                <a:solidFill>
                  <a:schemeClr val="tx1"/>
                </a:solidFill>
              </a:rPr>
              <a:t>for</a:t>
            </a:r>
            <a:r>
              <a:rPr lang="sk-SK" sz="1800" b="0" dirty="0" smtClean="0">
                <a:solidFill>
                  <a:schemeClr val="tx1"/>
                </a:solidFill>
              </a:rPr>
              <a:t> </a:t>
            </a:r>
            <a:r>
              <a:rPr lang="sk-SK" sz="1800" b="0" dirty="0" err="1" smtClean="0">
                <a:solidFill>
                  <a:schemeClr val="tx1"/>
                </a:solidFill>
              </a:rPr>
              <a:t>Quality</a:t>
            </a:r>
            <a:r>
              <a:rPr lang="sk-SK" sz="1800" b="0" dirty="0" smtClean="0">
                <a:solidFill>
                  <a:schemeClr val="tx1"/>
                </a:solidFill>
              </a:rPr>
              <a:t> </a:t>
            </a:r>
            <a:r>
              <a:rPr lang="sk-SK" sz="1800" b="0" dirty="0" err="1" smtClean="0">
                <a:solidFill>
                  <a:schemeClr val="tx1"/>
                </a:solidFill>
              </a:rPr>
              <a:t>Management</a:t>
            </a:r>
            <a:r>
              <a:rPr lang="sk-SK" sz="1800" b="0" dirty="0" smtClean="0">
                <a:solidFill>
                  <a:schemeClr val="tx1"/>
                </a:solidFill>
              </a:rPr>
              <a:t>,</a:t>
            </a:r>
          </a:p>
          <a:p>
            <a:pPr lvl="1">
              <a:lnSpc>
                <a:spcPct val="105000"/>
              </a:lnSpc>
              <a:defRPr/>
            </a:pPr>
            <a:r>
              <a:rPr lang="sk-SK" sz="1800" b="0" dirty="0" smtClean="0">
                <a:solidFill>
                  <a:schemeClr val="tx1"/>
                </a:solidFill>
              </a:rPr>
              <a:t>MBQA -  </a:t>
            </a:r>
            <a:r>
              <a:rPr lang="sk-SK" sz="1800" b="0" dirty="0" err="1" smtClean="0">
                <a:solidFill>
                  <a:schemeClr val="tx1"/>
                </a:solidFill>
              </a:rPr>
              <a:t>Malcolm</a:t>
            </a:r>
            <a:r>
              <a:rPr lang="sk-SK" sz="1800" b="0" dirty="0" smtClean="0">
                <a:solidFill>
                  <a:schemeClr val="tx1"/>
                </a:solidFill>
              </a:rPr>
              <a:t> </a:t>
            </a:r>
            <a:r>
              <a:rPr lang="sk-SK" sz="1800" b="0" dirty="0" err="1" smtClean="0">
                <a:solidFill>
                  <a:schemeClr val="tx1"/>
                </a:solidFill>
              </a:rPr>
              <a:t>Baldridge</a:t>
            </a:r>
            <a:r>
              <a:rPr lang="sk-SK" sz="1800" b="0" dirty="0" smtClean="0">
                <a:solidFill>
                  <a:schemeClr val="tx1"/>
                </a:solidFill>
              </a:rPr>
              <a:t> </a:t>
            </a:r>
            <a:r>
              <a:rPr lang="sk-SK" sz="1800" b="0" dirty="0" err="1" smtClean="0">
                <a:solidFill>
                  <a:schemeClr val="tx1"/>
                </a:solidFill>
              </a:rPr>
              <a:t>Quality</a:t>
            </a:r>
            <a:r>
              <a:rPr lang="sk-SK" sz="1800" b="0" dirty="0" smtClean="0">
                <a:solidFill>
                  <a:schemeClr val="tx1"/>
                </a:solidFill>
              </a:rPr>
              <a:t> </a:t>
            </a:r>
            <a:r>
              <a:rPr lang="sk-SK" sz="1800" b="0" dirty="0" err="1" smtClean="0">
                <a:solidFill>
                  <a:schemeClr val="tx1"/>
                </a:solidFill>
              </a:rPr>
              <a:t>Assurance</a:t>
            </a:r>
            <a:r>
              <a:rPr lang="sk-SK" sz="1800" b="0" dirty="0" smtClean="0">
                <a:solidFill>
                  <a:schemeClr val="tx1"/>
                </a:solidFill>
              </a:rPr>
              <a:t>.</a:t>
            </a:r>
          </a:p>
          <a:p>
            <a:pPr marL="742950" lvl="2" indent="-342900" eaLnBrk="1" hangingPunct="1">
              <a:lnSpc>
                <a:spcPct val="90000"/>
              </a:lnSpc>
              <a:buNone/>
              <a:defRPr/>
            </a:pPr>
            <a:endParaRPr lang="sk-SK" sz="2200" b="0" dirty="0" smtClean="0">
              <a:solidFill>
                <a:schemeClr val="tx1"/>
              </a:solidFill>
              <a:ea typeface="+mn-ea"/>
              <a:cs typeface="+mn-cs"/>
            </a:endParaRPr>
          </a:p>
          <a:p>
            <a:pPr marL="342900" lvl="1" indent="-342900" eaLnBrk="1" hangingPunct="1">
              <a:lnSpc>
                <a:spcPct val="90000"/>
              </a:lnSpc>
              <a:buChar char="•"/>
              <a:defRPr/>
            </a:pPr>
            <a:r>
              <a:rPr lang="sk-SK" sz="2200" b="0" dirty="0" smtClean="0">
                <a:solidFill>
                  <a:schemeClr val="tx1"/>
                </a:solidFill>
                <a:ea typeface="+mn-ea"/>
                <a:cs typeface="+mn-cs"/>
              </a:rPr>
              <a:t>Modely zahŕňajú celý systém organizácie.</a:t>
            </a:r>
          </a:p>
          <a:p>
            <a:pPr>
              <a:buNone/>
            </a:pPr>
            <a:r>
              <a:rPr lang="sk-SK" dirty="0" smtClean="0"/>
              <a:t>  </a:t>
            </a:r>
          </a:p>
          <a:p>
            <a:pPr marL="342900" lvl="1" indent="-342900" eaLnBrk="1" hangingPunct="1">
              <a:lnSpc>
                <a:spcPct val="90000"/>
              </a:lnSpc>
              <a:buChar char="•"/>
              <a:defRPr/>
            </a:pPr>
            <a:r>
              <a:rPr lang="sk-SK" sz="2200" i="1" dirty="0" smtClean="0">
                <a:solidFill>
                  <a:schemeClr val="tx1"/>
                </a:solidFill>
                <a:ea typeface="+mn-ea"/>
                <a:cs typeface="+mn-cs"/>
              </a:rPr>
              <a:t>Výhody - </a:t>
            </a:r>
            <a:r>
              <a:rPr lang="sk-SK" sz="2000" b="0" i="1" dirty="0" smtClean="0">
                <a:solidFill>
                  <a:schemeClr val="tx1"/>
                </a:solidFill>
              </a:rPr>
              <a:t>komplexnosť, možnosť zlúčenia viacerých iniciatív (ISO 9001, ESG, vlastné originálne koncepcie manažérstva kvality organizácie), verzie pre oblasť vzdelávania,</a:t>
            </a:r>
          </a:p>
          <a:p>
            <a:pPr marL="342900" lvl="1" indent="-342900" eaLnBrk="1" hangingPunct="1">
              <a:lnSpc>
                <a:spcPct val="90000"/>
              </a:lnSpc>
              <a:buNone/>
              <a:defRPr/>
            </a:pPr>
            <a:endParaRPr lang="sk-SK" sz="2000" b="0" dirty="0" smtClean="0">
              <a:solidFill>
                <a:schemeClr val="tx1"/>
              </a:solidFill>
            </a:endParaRPr>
          </a:p>
          <a:p>
            <a:pPr marL="342900" lvl="1" indent="-342900" eaLnBrk="1" hangingPunct="1">
              <a:lnSpc>
                <a:spcPct val="90000"/>
              </a:lnSpc>
              <a:buChar char="•"/>
              <a:defRPr/>
            </a:pPr>
            <a:r>
              <a:rPr lang="sk-SK" sz="2200" i="1" dirty="0" smtClean="0">
                <a:solidFill>
                  <a:schemeClr val="tx1"/>
                </a:solidFill>
                <a:ea typeface="+mn-ea"/>
                <a:cs typeface="+mn-cs"/>
              </a:rPr>
              <a:t>Nevýhody - </a:t>
            </a:r>
            <a:r>
              <a:rPr lang="sk-SK" sz="2200" b="0" i="1" dirty="0" smtClean="0">
                <a:solidFill>
                  <a:schemeClr val="tx1"/>
                </a:solidFill>
                <a:ea typeface="+mn-ea"/>
                <a:cs typeface="+mn-cs"/>
              </a:rPr>
              <a:t>implementácia je zložitejšia a má viac rizík, možnosť vyhodnotenia je len v prípade uchádzania sa o súťaže v oblasti kvality, vyžaduje si veľkú mieru účasti zamestnancov, čo sprevádza hrozba formálnosti a straty iniciatívy v prípade slabej podpory manažmentom.  </a:t>
            </a:r>
            <a:endParaRPr lang="sk-SK" sz="2200" b="0" i="1" dirty="0">
              <a:solidFill>
                <a:schemeClr val="tx1"/>
              </a:solidFill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23728" y="188640"/>
            <a:ext cx="6840760" cy="504056"/>
          </a:xfrm>
        </p:spPr>
        <p:txBody>
          <a:bodyPr>
            <a:normAutofit/>
          </a:bodyPr>
          <a:lstStyle/>
          <a:p>
            <a:r>
              <a:rPr lang="sk-SK" dirty="0" smtClean="0"/>
              <a:t>ESG -  módny hit alebo nutnosť?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251520" y="836712"/>
            <a:ext cx="8748464" cy="5616624"/>
          </a:xfrm>
        </p:spPr>
        <p:txBody>
          <a:bodyPr>
            <a:normAutofit fontScale="62500" lnSpcReduction="20000"/>
          </a:bodyPr>
          <a:lstStyle/>
          <a:p>
            <a:pPr marL="342900" lvl="1" indent="-342900" eaLnBrk="1" hangingPunct="1">
              <a:lnSpc>
                <a:spcPct val="110000"/>
              </a:lnSpc>
              <a:buChar char="•"/>
              <a:defRPr/>
            </a:pPr>
            <a:r>
              <a:rPr lang="sk-SK" sz="2600" dirty="0" err="1" smtClean="0">
                <a:solidFill>
                  <a:schemeClr val="tx1"/>
                </a:solidFill>
                <a:ea typeface="+mn-ea"/>
                <a:cs typeface="+mn-cs"/>
              </a:rPr>
              <a:t>E</a:t>
            </a:r>
            <a:r>
              <a:rPr lang="sk-SK" sz="2600" b="0" dirty="0" err="1" smtClean="0">
                <a:solidFill>
                  <a:schemeClr val="tx1"/>
                </a:solidFill>
                <a:ea typeface="+mn-ea"/>
                <a:cs typeface="+mn-cs"/>
              </a:rPr>
              <a:t>uropean</a:t>
            </a:r>
            <a:r>
              <a:rPr lang="sk-SK" sz="2600" b="0" dirty="0" smtClean="0">
                <a:solidFill>
                  <a:schemeClr val="tx1"/>
                </a:solidFill>
                <a:ea typeface="+mn-ea"/>
                <a:cs typeface="+mn-cs"/>
              </a:rPr>
              <a:t> </a:t>
            </a:r>
            <a:r>
              <a:rPr lang="sk-SK" sz="2600" dirty="0" err="1" smtClean="0">
                <a:solidFill>
                  <a:schemeClr val="tx1"/>
                </a:solidFill>
                <a:ea typeface="+mn-ea"/>
                <a:cs typeface="+mn-cs"/>
              </a:rPr>
              <a:t>S</a:t>
            </a:r>
            <a:r>
              <a:rPr lang="sk-SK" sz="2600" b="0" dirty="0" err="1" smtClean="0">
                <a:solidFill>
                  <a:schemeClr val="tx1"/>
                </a:solidFill>
                <a:ea typeface="+mn-ea"/>
                <a:cs typeface="+mn-cs"/>
              </a:rPr>
              <a:t>tandards</a:t>
            </a:r>
            <a:r>
              <a:rPr lang="sk-SK" sz="2600" b="0" dirty="0" smtClean="0">
                <a:solidFill>
                  <a:schemeClr val="tx1"/>
                </a:solidFill>
                <a:ea typeface="+mn-ea"/>
                <a:cs typeface="+mn-cs"/>
              </a:rPr>
              <a:t> and </a:t>
            </a:r>
            <a:r>
              <a:rPr lang="sk-SK" sz="2600" dirty="0" err="1" smtClean="0">
                <a:solidFill>
                  <a:schemeClr val="tx1"/>
                </a:solidFill>
                <a:ea typeface="+mn-ea"/>
                <a:cs typeface="+mn-cs"/>
              </a:rPr>
              <a:t>G</a:t>
            </a:r>
            <a:r>
              <a:rPr lang="sk-SK" sz="2600" b="0" dirty="0" err="1" smtClean="0">
                <a:solidFill>
                  <a:schemeClr val="tx1"/>
                </a:solidFill>
                <a:ea typeface="+mn-ea"/>
                <a:cs typeface="+mn-cs"/>
              </a:rPr>
              <a:t>uidelines</a:t>
            </a:r>
            <a:r>
              <a:rPr lang="sk-SK" sz="2600" b="0" dirty="0" smtClean="0">
                <a:solidFill>
                  <a:schemeClr val="tx1"/>
                </a:solidFill>
                <a:ea typeface="+mn-ea"/>
                <a:cs typeface="+mn-cs"/>
              </a:rPr>
              <a:t> </a:t>
            </a:r>
            <a:r>
              <a:rPr lang="sk-SK" sz="2600" b="0" dirty="0" err="1" smtClean="0">
                <a:solidFill>
                  <a:schemeClr val="tx1"/>
                </a:solidFill>
                <a:ea typeface="+mn-ea"/>
                <a:cs typeface="+mn-cs"/>
              </a:rPr>
              <a:t>for</a:t>
            </a:r>
            <a:r>
              <a:rPr lang="sk-SK" sz="2600" b="0" dirty="0" smtClean="0">
                <a:solidFill>
                  <a:schemeClr val="tx1"/>
                </a:solidFill>
                <a:ea typeface="+mn-ea"/>
                <a:cs typeface="+mn-cs"/>
              </a:rPr>
              <a:t> </a:t>
            </a:r>
            <a:r>
              <a:rPr lang="sk-SK" sz="2600" b="0" dirty="0" err="1" smtClean="0">
                <a:solidFill>
                  <a:schemeClr val="tx1"/>
                </a:solidFill>
                <a:ea typeface="+mn-ea"/>
                <a:cs typeface="+mn-cs"/>
              </a:rPr>
              <a:t>Quality</a:t>
            </a:r>
            <a:r>
              <a:rPr lang="sk-SK" sz="2600" b="0" dirty="0" smtClean="0">
                <a:solidFill>
                  <a:schemeClr val="tx1"/>
                </a:solidFill>
                <a:ea typeface="+mn-ea"/>
                <a:cs typeface="+mn-cs"/>
              </a:rPr>
              <a:t> </a:t>
            </a:r>
            <a:r>
              <a:rPr lang="sk-SK" sz="2600" b="0" dirty="0" err="1" smtClean="0">
                <a:solidFill>
                  <a:schemeClr val="tx1"/>
                </a:solidFill>
                <a:ea typeface="+mn-ea"/>
                <a:cs typeface="+mn-cs"/>
              </a:rPr>
              <a:t>Assurance</a:t>
            </a:r>
            <a:r>
              <a:rPr lang="sk-SK" sz="2600" b="0" dirty="0" smtClean="0">
                <a:solidFill>
                  <a:schemeClr val="tx1"/>
                </a:solidFill>
                <a:ea typeface="+mn-ea"/>
                <a:cs typeface="+mn-cs"/>
              </a:rPr>
              <a:t> in </a:t>
            </a:r>
            <a:r>
              <a:rPr lang="sk-SK" sz="2600" b="0" dirty="0" err="1" smtClean="0">
                <a:solidFill>
                  <a:schemeClr val="tx1"/>
                </a:solidFill>
                <a:ea typeface="+mn-ea"/>
                <a:cs typeface="+mn-cs"/>
              </a:rPr>
              <a:t>the</a:t>
            </a:r>
            <a:r>
              <a:rPr lang="sk-SK" sz="2600" b="0" dirty="0" smtClean="0">
                <a:solidFill>
                  <a:schemeClr val="tx1"/>
                </a:solidFill>
                <a:ea typeface="+mn-ea"/>
                <a:cs typeface="+mn-cs"/>
              </a:rPr>
              <a:t> </a:t>
            </a:r>
            <a:r>
              <a:rPr lang="sk-SK" sz="2600" b="0" dirty="0" err="1" smtClean="0">
                <a:solidFill>
                  <a:schemeClr val="tx1"/>
                </a:solidFill>
                <a:ea typeface="+mn-ea"/>
                <a:cs typeface="+mn-cs"/>
              </a:rPr>
              <a:t>Higher</a:t>
            </a:r>
            <a:r>
              <a:rPr lang="sk-SK" sz="2600" b="0" dirty="0" smtClean="0">
                <a:solidFill>
                  <a:schemeClr val="tx1"/>
                </a:solidFill>
                <a:ea typeface="+mn-ea"/>
                <a:cs typeface="+mn-cs"/>
              </a:rPr>
              <a:t> </a:t>
            </a:r>
            <a:r>
              <a:rPr lang="sk-SK" sz="2600" b="0" dirty="0" err="1" smtClean="0">
                <a:solidFill>
                  <a:schemeClr val="tx1"/>
                </a:solidFill>
                <a:ea typeface="+mn-ea"/>
                <a:cs typeface="+mn-cs"/>
              </a:rPr>
              <a:t>Education</a:t>
            </a:r>
            <a:r>
              <a:rPr lang="sk-SK" sz="2600" b="0" dirty="0" smtClean="0">
                <a:solidFill>
                  <a:schemeClr val="tx1"/>
                </a:solidFill>
                <a:ea typeface="+mn-ea"/>
                <a:cs typeface="+mn-cs"/>
              </a:rPr>
              <a:t> </a:t>
            </a:r>
            <a:r>
              <a:rPr lang="sk-SK" sz="2600" b="0" dirty="0" err="1" smtClean="0">
                <a:solidFill>
                  <a:schemeClr val="tx1"/>
                </a:solidFill>
                <a:ea typeface="+mn-ea"/>
                <a:cs typeface="+mn-cs"/>
              </a:rPr>
              <a:t>Area</a:t>
            </a:r>
            <a:r>
              <a:rPr lang="sk-SK" sz="2600" b="0" dirty="0" smtClean="0">
                <a:solidFill>
                  <a:schemeClr val="tx1"/>
                </a:solidFill>
                <a:ea typeface="+mn-ea"/>
                <a:cs typeface="+mn-cs"/>
              </a:rPr>
              <a:t> (podporované v rámci OP Vzdelávanie </a:t>
            </a:r>
            <a:r>
              <a:rPr lang="sk-SK" sz="2600" b="0" dirty="0" err="1" smtClean="0">
                <a:solidFill>
                  <a:schemeClr val="tx1"/>
                </a:solidFill>
                <a:ea typeface="+mn-ea"/>
                <a:cs typeface="+mn-cs"/>
              </a:rPr>
              <a:t>MŠVVaŠ</a:t>
            </a:r>
            <a:r>
              <a:rPr lang="sk-SK" sz="2600" b="0" dirty="0" smtClean="0">
                <a:solidFill>
                  <a:schemeClr val="tx1"/>
                </a:solidFill>
                <a:ea typeface="+mn-ea"/>
                <a:cs typeface="+mn-cs"/>
              </a:rPr>
              <a:t> SR) - </a:t>
            </a:r>
            <a:r>
              <a:rPr lang="sk-SK" sz="2600" b="0" i="1" dirty="0" smtClean="0">
                <a:solidFill>
                  <a:schemeClr val="tx1"/>
                </a:solidFill>
              </a:rPr>
              <a:t>Iniciatíva Európskej asociácie na zabezpečovanie kvality v oblasti vysokoškolského vzdelávania – </a:t>
            </a:r>
            <a:r>
              <a:rPr lang="sk-SK" sz="2600" i="1" dirty="0" smtClean="0">
                <a:solidFill>
                  <a:schemeClr val="tx1"/>
                </a:solidFill>
              </a:rPr>
              <a:t>ENQA,</a:t>
            </a:r>
          </a:p>
          <a:p>
            <a:pPr>
              <a:buNone/>
            </a:pPr>
            <a:r>
              <a:rPr lang="sk-SK" sz="2400" b="0" dirty="0" smtClean="0">
                <a:solidFill>
                  <a:schemeClr val="tx1"/>
                </a:solidFill>
              </a:rPr>
              <a:t> </a:t>
            </a:r>
          </a:p>
          <a:p>
            <a:r>
              <a:rPr lang="sk-SK" sz="2600" dirty="0" smtClean="0">
                <a:solidFill>
                  <a:schemeClr val="tx1"/>
                </a:solidFill>
              </a:rPr>
              <a:t>Zatiaľ nie je to norma </a:t>
            </a:r>
            <a:r>
              <a:rPr lang="sk-SK" sz="2600" b="0" dirty="0" smtClean="0">
                <a:solidFill>
                  <a:schemeClr val="tx1"/>
                </a:solidFill>
              </a:rPr>
              <a:t>(nestanovuje explicitné požiadavky) a je špecializovaná pre oblasť vysokoškolského vzdelávania,</a:t>
            </a:r>
          </a:p>
          <a:p>
            <a:endParaRPr lang="sk-SK" sz="2300" b="0" dirty="0" smtClean="0">
              <a:solidFill>
                <a:schemeClr val="tx1"/>
              </a:solidFill>
            </a:endParaRPr>
          </a:p>
          <a:p>
            <a:r>
              <a:rPr lang="sk-SK" sz="2600" b="0" dirty="0" smtClean="0">
                <a:solidFill>
                  <a:schemeClr val="tx1"/>
                </a:solidFill>
              </a:rPr>
              <a:t>Splnenie </a:t>
            </a:r>
            <a:r>
              <a:rPr lang="sk-SK" sz="2600" dirty="0" smtClean="0">
                <a:solidFill>
                  <a:schemeClr val="tx1"/>
                </a:solidFill>
              </a:rPr>
              <a:t>požiadaviek</a:t>
            </a:r>
            <a:r>
              <a:rPr lang="sk-SK" sz="2600" b="0" dirty="0" smtClean="0">
                <a:solidFill>
                  <a:schemeClr val="tx1"/>
                </a:solidFill>
              </a:rPr>
              <a:t> akreditačnej komisie a možná budúca </a:t>
            </a:r>
            <a:r>
              <a:rPr lang="sk-SK" sz="2600" dirty="0" smtClean="0">
                <a:solidFill>
                  <a:schemeClr val="tx1"/>
                </a:solidFill>
              </a:rPr>
              <a:t>povinnosť </a:t>
            </a:r>
            <a:r>
              <a:rPr lang="sk-SK" sz="2600" b="0" dirty="0" smtClean="0">
                <a:solidFill>
                  <a:schemeClr val="tx1"/>
                </a:solidFill>
              </a:rPr>
              <a:t>vysokých škôl (pripravovaný nový Zákon o vysokých školách).</a:t>
            </a:r>
          </a:p>
          <a:p>
            <a:endParaRPr lang="sk-SK" sz="2600" b="0" dirty="0" smtClean="0">
              <a:solidFill>
                <a:schemeClr val="tx1"/>
              </a:solidFill>
            </a:endParaRPr>
          </a:p>
          <a:p>
            <a:endParaRPr lang="sk-SK" sz="2600" b="0" dirty="0" smtClean="0">
              <a:solidFill>
                <a:schemeClr val="tx1"/>
              </a:solidFill>
            </a:endParaRPr>
          </a:p>
          <a:p>
            <a:r>
              <a:rPr lang="sk-SK" sz="2900" b="0" dirty="0" smtClean="0">
                <a:solidFill>
                  <a:schemeClr val="tx1"/>
                </a:solidFill>
              </a:rPr>
              <a:t>Zahŕňa </a:t>
            </a:r>
            <a:r>
              <a:rPr lang="sk-SK" sz="2900" dirty="0" smtClean="0">
                <a:solidFill>
                  <a:schemeClr val="tx1"/>
                </a:solidFill>
              </a:rPr>
              <a:t>oblasti </a:t>
            </a:r>
            <a:r>
              <a:rPr lang="sk-SK" sz="2900" b="0" dirty="0" smtClean="0">
                <a:solidFill>
                  <a:schemeClr val="tx1"/>
                </a:solidFill>
              </a:rPr>
              <a:t>(požiadavky): </a:t>
            </a:r>
          </a:p>
          <a:p>
            <a:pPr marL="914400" lvl="1" indent="-457200">
              <a:lnSpc>
                <a:spcPct val="125000"/>
              </a:lnSpc>
              <a:buFont typeface="+mj-lt"/>
              <a:buAutoNum type="arabicPeriod"/>
              <a:defRPr/>
            </a:pPr>
            <a:r>
              <a:rPr lang="pl-PL" sz="2900" b="0" dirty="0" smtClean="0">
                <a:solidFill>
                  <a:schemeClr val="tx1"/>
                </a:solidFill>
              </a:rPr>
              <a:t>Zásady a postupy zabezpečovania kvality,</a:t>
            </a:r>
          </a:p>
          <a:p>
            <a:pPr marL="914400" lvl="1" indent="-457200">
              <a:lnSpc>
                <a:spcPct val="125000"/>
              </a:lnSpc>
              <a:buFont typeface="+mj-lt"/>
              <a:buAutoNum type="arabicPeriod"/>
              <a:defRPr/>
            </a:pPr>
            <a:r>
              <a:rPr lang="sk-SK" sz="2900" b="0" dirty="0" smtClean="0">
                <a:solidFill>
                  <a:schemeClr val="tx1"/>
                </a:solidFill>
              </a:rPr>
              <a:t>Schvaľovanie, monitorovanie a pravidelné hodnotenie študijných programov a akademických titulov,</a:t>
            </a:r>
          </a:p>
          <a:p>
            <a:pPr marL="914400" lvl="1" indent="-457200">
              <a:lnSpc>
                <a:spcPct val="125000"/>
              </a:lnSpc>
              <a:buFont typeface="+mj-lt"/>
              <a:buAutoNum type="arabicPeriod"/>
              <a:defRPr/>
            </a:pPr>
            <a:r>
              <a:rPr lang="sk-SK" sz="2900" b="0" dirty="0" smtClean="0">
                <a:solidFill>
                  <a:schemeClr val="tx1"/>
                </a:solidFill>
              </a:rPr>
              <a:t>Hodnotenie študentov, </a:t>
            </a:r>
          </a:p>
          <a:p>
            <a:pPr marL="914400" lvl="1" indent="-457200">
              <a:lnSpc>
                <a:spcPct val="125000"/>
              </a:lnSpc>
              <a:buFont typeface="+mj-lt"/>
              <a:buAutoNum type="arabicPeriod"/>
              <a:defRPr/>
            </a:pPr>
            <a:r>
              <a:rPr lang="sk-SK" sz="2900" b="0" dirty="0" smtClean="0">
                <a:solidFill>
                  <a:schemeClr val="tx1"/>
                </a:solidFill>
              </a:rPr>
              <a:t>Zabezpečovanie kvality pedagogických pracovníkov,</a:t>
            </a:r>
          </a:p>
          <a:p>
            <a:pPr marL="914400" lvl="1" indent="-457200">
              <a:lnSpc>
                <a:spcPct val="125000"/>
              </a:lnSpc>
              <a:buFont typeface="+mj-lt"/>
              <a:buAutoNum type="arabicPeriod"/>
              <a:defRPr/>
            </a:pPr>
            <a:r>
              <a:rPr lang="pl-PL" sz="2900" b="0" dirty="0" smtClean="0">
                <a:solidFill>
                  <a:schemeClr val="tx1"/>
                </a:solidFill>
              </a:rPr>
              <a:t>Študijné zdroje a zdroje na podporu študentov,</a:t>
            </a:r>
          </a:p>
          <a:p>
            <a:pPr marL="914400" lvl="1" indent="-457200">
              <a:lnSpc>
                <a:spcPct val="125000"/>
              </a:lnSpc>
              <a:buFont typeface="+mj-lt"/>
              <a:buAutoNum type="arabicPeriod"/>
              <a:defRPr/>
            </a:pPr>
            <a:r>
              <a:rPr lang="sk-SK" sz="2900" b="0" dirty="0" smtClean="0">
                <a:solidFill>
                  <a:schemeClr val="tx1"/>
                </a:solidFill>
              </a:rPr>
              <a:t>Informačné systémy (napr. pre efektívne riadenie študijných programov),</a:t>
            </a:r>
          </a:p>
          <a:p>
            <a:pPr marL="914400" lvl="1" indent="-457200">
              <a:lnSpc>
                <a:spcPct val="125000"/>
              </a:lnSpc>
              <a:buFont typeface="+mj-lt"/>
              <a:buAutoNum type="arabicPeriod"/>
              <a:defRPr/>
            </a:pPr>
            <a:r>
              <a:rPr lang="sk-SK" sz="2900" b="0" dirty="0" smtClean="0">
                <a:solidFill>
                  <a:schemeClr val="tx1"/>
                </a:solidFill>
              </a:rPr>
              <a:t>Verejné informácie.</a:t>
            </a:r>
            <a:endParaRPr lang="sk-SK" sz="29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23728" y="260648"/>
            <a:ext cx="6840760" cy="504056"/>
          </a:xfrm>
        </p:spPr>
        <p:txBody>
          <a:bodyPr/>
          <a:lstStyle/>
          <a:p>
            <a:r>
              <a:rPr lang="sk-SK" dirty="0" smtClean="0"/>
              <a:t>ESG - Politika kvality vo vzdelávacom procese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23528" y="908720"/>
            <a:ext cx="8640960" cy="5544616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sk-SK" sz="2200" dirty="0" smtClean="0">
                <a:solidFill>
                  <a:schemeClr val="tx1"/>
                </a:solidFill>
              </a:rPr>
              <a:t>Špecifikovanie postupov </a:t>
            </a:r>
            <a:r>
              <a:rPr lang="sk-SK" sz="2200" b="0" dirty="0" smtClean="0">
                <a:solidFill>
                  <a:schemeClr val="tx1"/>
                </a:solidFill>
              </a:rPr>
              <a:t>zabezpečovania kvality a štandardov študijných programov vo vzťahu k praxi a k udeľovania akademických titulov,</a:t>
            </a:r>
          </a:p>
          <a:p>
            <a:pPr>
              <a:lnSpc>
                <a:spcPct val="80000"/>
              </a:lnSpc>
              <a:buNone/>
            </a:pPr>
            <a:endParaRPr lang="sk-SK" sz="2200" b="0" dirty="0" smtClean="0">
              <a:solidFill>
                <a:schemeClr val="tx1"/>
              </a:solidFill>
            </a:endParaRPr>
          </a:p>
          <a:p>
            <a:pPr>
              <a:lnSpc>
                <a:spcPct val="80000"/>
              </a:lnSpc>
            </a:pPr>
            <a:r>
              <a:rPr lang="sk-SK" sz="2200" dirty="0" smtClean="0">
                <a:solidFill>
                  <a:schemeClr val="tx1"/>
                </a:solidFill>
              </a:rPr>
              <a:t>Definovanie vzťahov </a:t>
            </a:r>
            <a:r>
              <a:rPr lang="sk-SK" sz="2200" b="0" dirty="0" smtClean="0">
                <a:solidFill>
                  <a:schemeClr val="tx1"/>
                </a:solidFill>
              </a:rPr>
              <a:t>medzi vzdelávaním a výskumom vo vzdelávacej inštitúcii, ako aj postupov na zvyšovanie kvality publikačných výstupov,</a:t>
            </a:r>
          </a:p>
          <a:p>
            <a:pPr>
              <a:lnSpc>
                <a:spcPct val="80000"/>
              </a:lnSpc>
            </a:pPr>
            <a:endParaRPr lang="sk-SK" sz="2200" b="0" dirty="0" smtClean="0">
              <a:solidFill>
                <a:schemeClr val="tx1"/>
              </a:solidFill>
            </a:endParaRPr>
          </a:p>
          <a:p>
            <a:pPr>
              <a:lnSpc>
                <a:spcPct val="80000"/>
              </a:lnSpc>
            </a:pPr>
            <a:r>
              <a:rPr lang="sk-SK" sz="2200" dirty="0" smtClean="0">
                <a:solidFill>
                  <a:schemeClr val="tx1"/>
                </a:solidFill>
              </a:rPr>
              <a:t>Určenie stratégie </a:t>
            </a:r>
            <a:r>
              <a:rPr lang="sk-SK" sz="2200" b="0" dirty="0" smtClean="0">
                <a:solidFill>
                  <a:schemeClr val="tx1"/>
                </a:solidFill>
              </a:rPr>
              <a:t>vzdelávacej inštitúcie v oblasti neustáleho zlepšovania kvality a jeho organizačného zabezpečenia, ako aj vzťahov s praxou s cieľom zvyšovania uplatnenia absolventov v praxi,</a:t>
            </a:r>
          </a:p>
          <a:p>
            <a:pPr>
              <a:lnSpc>
                <a:spcPct val="80000"/>
              </a:lnSpc>
            </a:pPr>
            <a:endParaRPr lang="sk-SK" sz="2200" b="0" dirty="0" smtClean="0">
              <a:solidFill>
                <a:schemeClr val="tx1"/>
              </a:solidFill>
            </a:endParaRPr>
          </a:p>
          <a:p>
            <a:pPr>
              <a:lnSpc>
                <a:spcPct val="80000"/>
              </a:lnSpc>
            </a:pPr>
            <a:r>
              <a:rPr lang="sk-SK" sz="2200" dirty="0" smtClean="0">
                <a:solidFill>
                  <a:schemeClr val="tx1"/>
                </a:solidFill>
              </a:rPr>
              <a:t>Zapojenie všetkých organizačných zložiek </a:t>
            </a:r>
            <a:r>
              <a:rPr lang="sk-SK" sz="2200" b="0" dirty="0" smtClean="0">
                <a:solidFill>
                  <a:schemeClr val="tx1"/>
                </a:solidFill>
              </a:rPr>
              <a:t>ako aj jednotlivcov, vrátane študentov, do procesu zabezpečovania kvality vzdelávania,</a:t>
            </a:r>
          </a:p>
          <a:p>
            <a:pPr>
              <a:lnSpc>
                <a:spcPct val="80000"/>
              </a:lnSpc>
              <a:buNone/>
            </a:pPr>
            <a:endParaRPr lang="sk-SK" sz="2200" b="0" dirty="0" smtClean="0">
              <a:solidFill>
                <a:schemeClr val="tx1"/>
              </a:solidFill>
            </a:endParaRPr>
          </a:p>
          <a:p>
            <a:pPr>
              <a:lnSpc>
                <a:spcPct val="80000"/>
              </a:lnSpc>
            </a:pPr>
            <a:r>
              <a:rPr lang="sk-SK" sz="2200" dirty="0" smtClean="0">
                <a:solidFill>
                  <a:schemeClr val="tx1"/>
                </a:solidFill>
              </a:rPr>
              <a:t>Rozvíjanie kultúry </a:t>
            </a:r>
            <a:r>
              <a:rPr lang="sk-SK" sz="2200" b="0" dirty="0" smtClean="0">
                <a:solidFill>
                  <a:schemeClr val="tx1"/>
                </a:solidFill>
              </a:rPr>
              <a:t>vzdelávacej inštitúcie.</a:t>
            </a:r>
          </a:p>
          <a:p>
            <a:pPr>
              <a:spcAft>
                <a:spcPts val="600"/>
              </a:spcAft>
            </a:pPr>
            <a:endParaRPr lang="sk-SK" sz="1800" dirty="0" smtClean="0"/>
          </a:p>
          <a:p>
            <a:pPr>
              <a:spcAft>
                <a:spcPts val="600"/>
              </a:spcAft>
            </a:pPr>
            <a:endParaRPr lang="sk-SK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23728" y="188640"/>
            <a:ext cx="6840760" cy="432048"/>
          </a:xfrm>
        </p:spPr>
        <p:txBody>
          <a:bodyPr>
            <a:normAutofit/>
          </a:bodyPr>
          <a:lstStyle/>
          <a:p>
            <a:r>
              <a:rPr lang="sk-SK" dirty="0" smtClean="0"/>
              <a:t>ESG - Možnosti a nástroje zlepšenia kvality vo vzdelávaní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67544" y="980728"/>
            <a:ext cx="8604448" cy="5472608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sk-SK" sz="2200" dirty="0" smtClean="0">
                <a:solidFill>
                  <a:schemeClr val="tx1"/>
                </a:solidFill>
              </a:rPr>
              <a:t>Zameranie sa na proces </a:t>
            </a:r>
            <a:r>
              <a:rPr lang="sk-SK" sz="2200" b="0" dirty="0" smtClean="0">
                <a:solidFill>
                  <a:schemeClr val="tx1"/>
                </a:solidFill>
              </a:rPr>
              <a:t>(plnenie požiadaviek pozdĺž celého procesu)</a:t>
            </a:r>
          </a:p>
          <a:p>
            <a:pPr lvl="1">
              <a:lnSpc>
                <a:spcPct val="105000"/>
              </a:lnSpc>
              <a:defRPr/>
            </a:pPr>
            <a:r>
              <a:rPr lang="sk-SK" sz="1800" b="0" dirty="0" smtClean="0">
                <a:solidFill>
                  <a:schemeClr val="tx1"/>
                </a:solidFill>
              </a:rPr>
              <a:t>Analýza procesu vzdelávania (analýza zdrojov, vstupov, výstupov, postupov, vzťahov, kapacít, ukazovateľov),</a:t>
            </a:r>
          </a:p>
          <a:p>
            <a:pPr lvl="1">
              <a:lnSpc>
                <a:spcPct val="105000"/>
              </a:lnSpc>
              <a:defRPr/>
            </a:pPr>
            <a:r>
              <a:rPr lang="sk-SK" sz="1800" b="0" dirty="0" smtClean="0">
                <a:solidFill>
                  <a:schemeClr val="tx1"/>
                </a:solidFill>
              </a:rPr>
              <a:t>Neustále zlepšovanie procesu vzdelávania.</a:t>
            </a:r>
          </a:p>
          <a:p>
            <a:pPr lvl="1">
              <a:lnSpc>
                <a:spcPct val="105000"/>
              </a:lnSpc>
              <a:buNone/>
              <a:defRPr/>
            </a:pPr>
            <a:endParaRPr lang="sk-SK" sz="1800" b="0" dirty="0" smtClean="0">
              <a:solidFill>
                <a:schemeClr val="tx1"/>
              </a:solidFill>
            </a:endParaRPr>
          </a:p>
          <a:p>
            <a:pPr>
              <a:lnSpc>
                <a:spcPct val="80000"/>
              </a:lnSpc>
            </a:pPr>
            <a:r>
              <a:rPr lang="sk-SK" sz="2200" dirty="0" smtClean="0">
                <a:solidFill>
                  <a:schemeClr val="tx1"/>
                </a:solidFill>
              </a:rPr>
              <a:t>Zameranie sa na systém vzdelávania </a:t>
            </a:r>
            <a:r>
              <a:rPr lang="sk-SK" sz="2200" b="0" dirty="0" smtClean="0">
                <a:solidFill>
                  <a:schemeClr val="tx1"/>
                </a:solidFill>
              </a:rPr>
              <a:t>(zlepšovanie systému vzdelávania)</a:t>
            </a:r>
          </a:p>
          <a:p>
            <a:pPr lvl="1">
              <a:lnSpc>
                <a:spcPct val="105000"/>
              </a:lnSpc>
              <a:defRPr/>
            </a:pPr>
            <a:r>
              <a:rPr lang="sk-SK" sz="1800" dirty="0" smtClean="0">
                <a:solidFill>
                  <a:schemeClr val="tx1"/>
                </a:solidFill>
              </a:rPr>
              <a:t>Analýza vzťahov </a:t>
            </a:r>
            <a:r>
              <a:rPr lang="sk-SK" sz="1800" b="0" dirty="0" smtClean="0">
                <a:solidFill>
                  <a:schemeClr val="tx1"/>
                </a:solidFill>
              </a:rPr>
              <a:t>v systéme (vnímanie úlohy garanta, význam formulovania očakávaných študijných výsledkov, prístup k určeniu požiadaviek na procesy a zdroje, previazanie vzdelávania s výskumom, previazanie kapacít a požiadaviek, systémy merania a hodnotenia),</a:t>
            </a:r>
          </a:p>
          <a:p>
            <a:pPr lvl="1">
              <a:lnSpc>
                <a:spcPct val="105000"/>
              </a:lnSpc>
              <a:defRPr/>
            </a:pPr>
            <a:r>
              <a:rPr lang="sk-SK" sz="1800" dirty="0" smtClean="0">
                <a:solidFill>
                  <a:schemeClr val="tx1"/>
                </a:solidFill>
              </a:rPr>
              <a:t>Analýza procesov </a:t>
            </a:r>
            <a:r>
              <a:rPr lang="sk-SK" sz="1800" b="0" dirty="0" smtClean="0">
                <a:solidFill>
                  <a:schemeClr val="tx1"/>
                </a:solidFill>
              </a:rPr>
              <a:t>(previazanie požiadaviek s procesom vzdelávania, určenie miery plnenia požiadaviek súčasným systémom),</a:t>
            </a:r>
          </a:p>
          <a:p>
            <a:pPr lvl="1">
              <a:lnSpc>
                <a:spcPct val="105000"/>
              </a:lnSpc>
              <a:defRPr/>
            </a:pPr>
            <a:r>
              <a:rPr lang="sk-SK" sz="1800" dirty="0" smtClean="0">
                <a:solidFill>
                  <a:schemeClr val="tx1"/>
                </a:solidFill>
              </a:rPr>
              <a:t>Výber vhodného modelu </a:t>
            </a:r>
            <a:r>
              <a:rPr lang="sk-SK" sz="1800" b="0" dirty="0" smtClean="0">
                <a:solidFill>
                  <a:schemeClr val="tx1"/>
                </a:solidFill>
              </a:rPr>
              <a:t>na systém vnútorného zabezpečovania kvality,</a:t>
            </a:r>
          </a:p>
          <a:p>
            <a:pPr lvl="1">
              <a:lnSpc>
                <a:spcPct val="105000"/>
              </a:lnSpc>
              <a:defRPr/>
            </a:pPr>
            <a:r>
              <a:rPr lang="sk-SK" sz="1800" dirty="0" smtClean="0">
                <a:solidFill>
                  <a:schemeClr val="tx1"/>
                </a:solidFill>
              </a:rPr>
              <a:t>Implementácia modelu </a:t>
            </a:r>
            <a:r>
              <a:rPr lang="sk-SK" sz="1800" b="0" dirty="0" smtClean="0">
                <a:solidFill>
                  <a:schemeClr val="tx1"/>
                </a:solidFill>
              </a:rPr>
              <a:t>s účasťou manažmentu a zamestnancov,</a:t>
            </a:r>
          </a:p>
          <a:p>
            <a:pPr lvl="1">
              <a:lnSpc>
                <a:spcPct val="105000"/>
              </a:lnSpc>
              <a:defRPr/>
            </a:pPr>
            <a:r>
              <a:rPr lang="sk-SK" sz="1800" dirty="0" smtClean="0">
                <a:solidFill>
                  <a:schemeClr val="tx1"/>
                </a:solidFill>
              </a:rPr>
              <a:t>Udržiavanie a zlepšovanie </a:t>
            </a:r>
            <a:r>
              <a:rPr lang="sk-SK" sz="1800" b="0" dirty="0" smtClean="0">
                <a:solidFill>
                  <a:schemeClr val="tx1"/>
                </a:solidFill>
              </a:rPr>
              <a:t>systému.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23728" y="188640"/>
            <a:ext cx="6840760" cy="504056"/>
          </a:xfrm>
        </p:spPr>
        <p:txBody>
          <a:bodyPr>
            <a:normAutofit fontScale="90000"/>
          </a:bodyPr>
          <a:lstStyle/>
          <a:p>
            <a:r>
              <a:rPr lang="sk-SK" dirty="0" smtClean="0"/>
              <a:t>ESG - Očakávané prínosy a riziká orientácie univerzity na kvalitu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908720"/>
            <a:ext cx="8435280" cy="54006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sk-SK" sz="2200" b="0" dirty="0" smtClean="0">
                <a:solidFill>
                  <a:schemeClr val="tx1"/>
                </a:solidFill>
              </a:rPr>
              <a:t>Preukázateľný prínos </a:t>
            </a:r>
            <a:r>
              <a:rPr lang="sk-SK" sz="2200" dirty="0" smtClean="0">
                <a:solidFill>
                  <a:schemeClr val="tx1"/>
                </a:solidFill>
              </a:rPr>
              <a:t>smerom k verejnosti</a:t>
            </a:r>
          </a:p>
          <a:p>
            <a:pPr lvl="1">
              <a:lnSpc>
                <a:spcPct val="105000"/>
              </a:lnSpc>
              <a:defRPr/>
            </a:pPr>
            <a:r>
              <a:rPr lang="sk-SK" sz="1800" b="0" dirty="0" smtClean="0">
                <a:solidFill>
                  <a:schemeClr val="tx1"/>
                </a:solidFill>
              </a:rPr>
              <a:t>Certifikácia systému manažérstva kvality,</a:t>
            </a:r>
          </a:p>
          <a:p>
            <a:pPr lvl="1">
              <a:lnSpc>
                <a:spcPct val="105000"/>
              </a:lnSpc>
              <a:defRPr/>
            </a:pPr>
            <a:r>
              <a:rPr lang="sk-SK" sz="1800" b="0" dirty="0" smtClean="0">
                <a:solidFill>
                  <a:schemeClr val="tx1"/>
                </a:solidFill>
              </a:rPr>
              <a:t>Účasť v súťažiach o cenu kvality.</a:t>
            </a:r>
          </a:p>
          <a:p>
            <a:pPr lvl="1">
              <a:lnSpc>
                <a:spcPct val="105000"/>
              </a:lnSpc>
              <a:buNone/>
              <a:defRPr/>
            </a:pPr>
            <a:endParaRPr lang="sk-SK" sz="1800" b="0" dirty="0" smtClean="0">
              <a:solidFill>
                <a:schemeClr val="tx1"/>
              </a:solidFill>
            </a:endParaRPr>
          </a:p>
          <a:p>
            <a:pPr>
              <a:lnSpc>
                <a:spcPct val="80000"/>
              </a:lnSpc>
            </a:pPr>
            <a:r>
              <a:rPr lang="sk-SK" sz="2200" b="0" dirty="0" smtClean="0">
                <a:solidFill>
                  <a:schemeClr val="tx1"/>
                </a:solidFill>
              </a:rPr>
              <a:t>Prínos </a:t>
            </a:r>
            <a:r>
              <a:rPr lang="sk-SK" sz="2200" dirty="0" smtClean="0">
                <a:solidFill>
                  <a:schemeClr val="tx1"/>
                </a:solidFill>
              </a:rPr>
              <a:t>smerom dovnútra </a:t>
            </a:r>
            <a:r>
              <a:rPr lang="sk-SK" sz="2200" b="0" dirty="0" smtClean="0">
                <a:solidFill>
                  <a:schemeClr val="tx1"/>
                </a:solidFill>
              </a:rPr>
              <a:t>univerzity / fakulty</a:t>
            </a:r>
          </a:p>
          <a:p>
            <a:pPr lvl="1">
              <a:lnSpc>
                <a:spcPct val="105000"/>
              </a:lnSpc>
              <a:defRPr/>
            </a:pPr>
            <a:r>
              <a:rPr lang="sk-SK" sz="1800" b="0" dirty="0" smtClean="0">
                <a:solidFill>
                  <a:schemeClr val="tx1"/>
                </a:solidFill>
              </a:rPr>
              <a:t>Vytvorenie transparentného a riadeného systému vzdelávania s ohľadom na kvalitu,</a:t>
            </a:r>
          </a:p>
          <a:p>
            <a:pPr lvl="1">
              <a:lnSpc>
                <a:spcPct val="105000"/>
              </a:lnSpc>
              <a:defRPr/>
            </a:pPr>
            <a:r>
              <a:rPr lang="sk-SK" sz="1800" b="0" dirty="0" smtClean="0">
                <a:solidFill>
                  <a:schemeClr val="tx1"/>
                </a:solidFill>
              </a:rPr>
              <a:t>Aktivizácia manažmentu a zamestnancov,</a:t>
            </a:r>
          </a:p>
          <a:p>
            <a:pPr lvl="1">
              <a:lnSpc>
                <a:spcPct val="105000"/>
              </a:lnSpc>
              <a:defRPr/>
            </a:pPr>
            <a:r>
              <a:rPr lang="sk-SK" sz="1800" b="0" dirty="0" smtClean="0">
                <a:solidFill>
                  <a:schemeClr val="tx1"/>
                </a:solidFill>
              </a:rPr>
              <a:t>Zlepšovanie kultúry kvality,</a:t>
            </a:r>
          </a:p>
          <a:p>
            <a:pPr lvl="1">
              <a:lnSpc>
                <a:spcPct val="105000"/>
              </a:lnSpc>
              <a:defRPr/>
            </a:pPr>
            <a:r>
              <a:rPr lang="sk-SK" sz="1800" b="0" dirty="0" smtClean="0">
                <a:solidFill>
                  <a:schemeClr val="tx1"/>
                </a:solidFill>
              </a:rPr>
              <a:t>Zosilnenie spätnej väzby pre smerovanie iniciatív na zlepšovanie.</a:t>
            </a:r>
          </a:p>
          <a:p>
            <a:pPr lvl="1">
              <a:lnSpc>
                <a:spcPct val="105000"/>
              </a:lnSpc>
              <a:defRPr/>
            </a:pPr>
            <a:endParaRPr lang="sk-SK" sz="1800" b="0" dirty="0" smtClean="0">
              <a:solidFill>
                <a:schemeClr val="tx1"/>
              </a:solidFill>
            </a:endParaRPr>
          </a:p>
          <a:p>
            <a:pPr>
              <a:lnSpc>
                <a:spcPct val="80000"/>
              </a:lnSpc>
            </a:pPr>
            <a:r>
              <a:rPr lang="sk-SK" sz="2200" b="0" dirty="0" smtClean="0">
                <a:solidFill>
                  <a:schemeClr val="tx1"/>
                </a:solidFill>
              </a:rPr>
              <a:t>Známe </a:t>
            </a:r>
            <a:r>
              <a:rPr lang="sk-SK" sz="2200" dirty="0" smtClean="0">
                <a:solidFill>
                  <a:schemeClr val="tx1"/>
                </a:solidFill>
              </a:rPr>
              <a:t>riziká</a:t>
            </a:r>
            <a:r>
              <a:rPr lang="sk-SK" sz="2200" b="0" dirty="0" smtClean="0">
                <a:solidFill>
                  <a:schemeClr val="tx1"/>
                </a:solidFill>
              </a:rPr>
              <a:t> a </a:t>
            </a:r>
            <a:r>
              <a:rPr lang="sk-SK" sz="2200" dirty="0" smtClean="0">
                <a:solidFill>
                  <a:schemeClr val="tx1"/>
                </a:solidFill>
              </a:rPr>
              <a:t>hrozby</a:t>
            </a:r>
            <a:r>
              <a:rPr lang="sk-SK" sz="2200" b="0" dirty="0" smtClean="0">
                <a:solidFill>
                  <a:schemeClr val="tx1"/>
                </a:solidFill>
              </a:rPr>
              <a:t> zlyhania orientácie na kvalitu</a:t>
            </a:r>
          </a:p>
          <a:p>
            <a:pPr lvl="1">
              <a:lnSpc>
                <a:spcPct val="105000"/>
              </a:lnSpc>
              <a:defRPr/>
            </a:pPr>
            <a:r>
              <a:rPr lang="sk-SK" sz="1800" b="0" dirty="0" smtClean="0">
                <a:solidFill>
                  <a:schemeClr val="tx1"/>
                </a:solidFill>
              </a:rPr>
              <a:t>Formálna účasť manažmentu,</a:t>
            </a:r>
          </a:p>
          <a:p>
            <a:pPr lvl="1">
              <a:lnSpc>
                <a:spcPct val="105000"/>
              </a:lnSpc>
              <a:defRPr/>
            </a:pPr>
            <a:r>
              <a:rPr lang="sk-SK" sz="1800" b="0" dirty="0" smtClean="0">
                <a:solidFill>
                  <a:schemeClr val="tx1"/>
                </a:solidFill>
              </a:rPr>
              <a:t>Odmietanie systému zamestnancami  (obavy zo zmeny, vyplývajúce napríklad z vytvorenia systému hodnotenia pedagogických pracovníkov),</a:t>
            </a:r>
          </a:p>
          <a:p>
            <a:pPr lvl="1">
              <a:lnSpc>
                <a:spcPct val="105000"/>
              </a:lnSpc>
              <a:defRPr/>
            </a:pPr>
            <a:r>
              <a:rPr lang="sk-SK" sz="1800" b="0" dirty="0" smtClean="0">
                <a:solidFill>
                  <a:schemeClr val="tx1"/>
                </a:solidFill>
              </a:rPr>
              <a:t>Nedostatok zdrojov (kapacít)  a vytrvalosti.</a:t>
            </a:r>
            <a:endParaRPr lang="sk-SK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23728" y="188640"/>
            <a:ext cx="6840760" cy="576064"/>
          </a:xfrm>
        </p:spPr>
        <p:txBody>
          <a:bodyPr/>
          <a:lstStyle/>
          <a:p>
            <a:r>
              <a:rPr lang="sk-SK" dirty="0" smtClean="0"/>
              <a:t>ESG - Možnosti zvyšovania kvality na univerzitách (1)</a:t>
            </a:r>
            <a:endParaRPr lang="sk-SK" dirty="0"/>
          </a:p>
        </p:txBody>
      </p:sp>
      <p:sp>
        <p:nvSpPr>
          <p:cNvPr id="6" name="Zástupný symbol obsahu 2"/>
          <p:cNvSpPr>
            <a:spLocks noGrp="1"/>
          </p:cNvSpPr>
          <p:nvPr>
            <p:ph idx="1"/>
          </p:nvPr>
        </p:nvSpPr>
        <p:spPr>
          <a:xfrm>
            <a:off x="457200" y="1268760"/>
            <a:ext cx="8435280" cy="5184576"/>
          </a:xfrm>
        </p:spPr>
        <p:txBody>
          <a:bodyPr/>
          <a:lstStyle/>
          <a:p>
            <a:r>
              <a:rPr lang="sk-SK" sz="1600" b="0" dirty="0" smtClean="0">
                <a:solidFill>
                  <a:schemeClr val="tx1"/>
                </a:solidFill>
              </a:rPr>
              <a:t>Osnovy a študijné programy a ich súlad s ich obsahom,</a:t>
            </a:r>
          </a:p>
          <a:p>
            <a:r>
              <a:rPr lang="sk-SK" sz="1600" b="0" dirty="0" smtClean="0">
                <a:solidFill>
                  <a:schemeClr val="tx1"/>
                </a:solidFill>
              </a:rPr>
              <a:t>Systém hodnotenia a zverejňovania študijných výsledkov,</a:t>
            </a:r>
          </a:p>
          <a:p>
            <a:r>
              <a:rPr lang="sk-SK" sz="1600" b="0" dirty="0" smtClean="0">
                <a:solidFill>
                  <a:schemeClr val="tx1"/>
                </a:solidFill>
              </a:rPr>
              <a:t>Postupy schvaľovania študijných programov garantmi (súčinnosť s prednášajúcimi a ich pravidelné hodnotenie),</a:t>
            </a:r>
          </a:p>
          <a:p>
            <a:r>
              <a:rPr lang="sk-SK" sz="1600" b="0" dirty="0" smtClean="0">
                <a:solidFill>
                  <a:schemeClr val="tx1"/>
                </a:solidFill>
              </a:rPr>
              <a:t>Učebné materiály a ich dostupnosť,</a:t>
            </a:r>
          </a:p>
          <a:p>
            <a:r>
              <a:rPr lang="sk-SK" sz="1600" b="0" dirty="0" smtClean="0">
                <a:solidFill>
                  <a:schemeClr val="tx1"/>
                </a:solidFill>
              </a:rPr>
              <a:t>Aplikovanie výsledkov výskumu do pedagogického procesu,</a:t>
            </a:r>
          </a:p>
          <a:p>
            <a:r>
              <a:rPr lang="sk-SK" sz="1600" b="0" dirty="0" smtClean="0">
                <a:solidFill>
                  <a:schemeClr val="tx1"/>
                </a:solidFill>
              </a:rPr>
              <a:t>Analýza požiadaviek praxe a pravidelné hodnotenie spätnej väzby od zamestnávateľov a úradov práce, </a:t>
            </a:r>
          </a:p>
          <a:p>
            <a:r>
              <a:rPr lang="sk-SK" sz="1600" b="0" dirty="0" smtClean="0">
                <a:solidFill>
                  <a:schemeClr val="tx1"/>
                </a:solidFill>
              </a:rPr>
              <a:t>Monitorovanie študijného rastu, výsledkov študentov ako aj ich schopnosti umiestniť sa na trhu práce s okamžitým prijímaním nápravných opatrení,</a:t>
            </a:r>
          </a:p>
          <a:p>
            <a:r>
              <a:rPr lang="sk-SK" sz="1600" b="0" dirty="0" smtClean="0">
                <a:solidFill>
                  <a:schemeClr val="tx1"/>
                </a:solidFill>
              </a:rPr>
              <a:t>Zapojenie študentov do procesu zabezpečenia a zvyšovania kvality vzdelávania, ako aj ich zapojenie do vedecko-výskumných aktivít,</a:t>
            </a:r>
          </a:p>
          <a:p>
            <a:r>
              <a:rPr lang="sk-SK" sz="1600" b="0" dirty="0" smtClean="0">
                <a:solidFill>
                  <a:schemeClr val="tx1"/>
                </a:solidFill>
              </a:rPr>
              <a:t>Transparentnosť a prehľadnosť hodnotenia študijných výsledkov a napredovania študentov, ako ukazovateľa efektivity vzdelávacieho procesu,</a:t>
            </a:r>
          </a:p>
          <a:p>
            <a:r>
              <a:rPr lang="sk-SK" sz="1600" b="0" dirty="0" smtClean="0">
                <a:solidFill>
                  <a:schemeClr val="tx1"/>
                </a:solidFill>
              </a:rPr>
              <a:t>Objektivizovanie procesu hodnotenia výsledkov,</a:t>
            </a:r>
          </a:p>
          <a:p>
            <a:r>
              <a:rPr lang="sk-SK" sz="1600" b="0" dirty="0" smtClean="0">
                <a:solidFill>
                  <a:schemeClr val="tx1"/>
                </a:solidFill>
              </a:rPr>
              <a:t>Eliminácia neetického prístupu študentov k vzdelávaniu (odpisovania, plagiátorstvo),</a:t>
            </a:r>
          </a:p>
          <a:p>
            <a:r>
              <a:rPr lang="sk-SK" sz="1600" b="0" dirty="0" smtClean="0">
                <a:solidFill>
                  <a:schemeClr val="tx1"/>
                </a:solidFill>
              </a:rPr>
              <a:t>Absencie študentov na vzdelávacích aktivitách,</a:t>
            </a:r>
          </a:p>
          <a:p>
            <a:r>
              <a:rPr lang="sk-SK" sz="1600" b="0" dirty="0" smtClean="0">
                <a:solidFill>
                  <a:schemeClr val="tx1"/>
                </a:solidFill>
              </a:rPr>
              <a:t>Pravidelná kontrola a overovanie správnosti postupov.</a:t>
            </a:r>
          </a:p>
          <a:p>
            <a:pPr>
              <a:spcAft>
                <a:spcPts val="600"/>
              </a:spcAft>
            </a:pPr>
            <a:endParaRPr lang="sk-SK" sz="1800" dirty="0"/>
          </a:p>
        </p:txBody>
      </p:sp>
      <p:sp>
        <p:nvSpPr>
          <p:cNvPr id="4" name="BlokTextu 3"/>
          <p:cNvSpPr txBox="1"/>
          <p:nvPr/>
        </p:nvSpPr>
        <p:spPr>
          <a:xfrm>
            <a:off x="395536" y="836712"/>
            <a:ext cx="82089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000" b="1" dirty="0" smtClean="0"/>
              <a:t>Študijné programy a študenti:</a:t>
            </a:r>
            <a:endParaRPr lang="sk-SK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23728" y="188640"/>
            <a:ext cx="6840760" cy="576064"/>
          </a:xfrm>
        </p:spPr>
        <p:txBody>
          <a:bodyPr/>
          <a:lstStyle/>
          <a:p>
            <a:r>
              <a:rPr lang="sk-SK" dirty="0" smtClean="0"/>
              <a:t>ESG – Možnosti zvyšovania kvality na univerzitách (2)</a:t>
            </a:r>
            <a:endParaRPr lang="sk-SK" dirty="0"/>
          </a:p>
        </p:txBody>
      </p:sp>
      <p:sp>
        <p:nvSpPr>
          <p:cNvPr id="6" name="Zástupný symbol obsah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/>
          <a:lstStyle/>
          <a:p>
            <a:r>
              <a:rPr lang="sk-SK" sz="2000" b="0" dirty="0" smtClean="0">
                <a:solidFill>
                  <a:schemeClr val="tx1"/>
                </a:solidFill>
              </a:rPr>
              <a:t>Systém podpory </a:t>
            </a:r>
            <a:r>
              <a:rPr lang="sk-SK" sz="2000" dirty="0" smtClean="0">
                <a:solidFill>
                  <a:schemeClr val="tx1"/>
                </a:solidFill>
              </a:rPr>
              <a:t>odborného rastu </a:t>
            </a:r>
            <a:r>
              <a:rPr lang="sk-SK" sz="2000" b="0" dirty="0" smtClean="0">
                <a:solidFill>
                  <a:schemeClr val="tx1"/>
                </a:solidFill>
              </a:rPr>
              <a:t>pedagogických zamestnancov</a:t>
            </a:r>
          </a:p>
          <a:p>
            <a:pPr lvl="1"/>
            <a:r>
              <a:rPr lang="sk-SK" sz="1800" b="0" dirty="0" smtClean="0">
                <a:solidFill>
                  <a:schemeClr val="tx1"/>
                </a:solidFill>
              </a:rPr>
              <a:t>Pri zapájaní sa do vedecko-výskumných aktivít a pri vytváraní zázemia na úspešné vypracovávanie projektov a získavanie finančných zdrojov,</a:t>
            </a:r>
          </a:p>
          <a:p>
            <a:pPr lvl="1"/>
            <a:r>
              <a:rPr lang="sk-SK" sz="1800" b="0" dirty="0" smtClean="0">
                <a:solidFill>
                  <a:schemeClr val="tx1"/>
                </a:solidFill>
              </a:rPr>
              <a:t>Pri rozhodovaní o odbornej profilácií a kariérnom raste,</a:t>
            </a:r>
          </a:p>
          <a:p>
            <a:pPr lvl="1"/>
            <a:r>
              <a:rPr lang="sk-SK" sz="1800" b="0" dirty="0" smtClean="0">
                <a:solidFill>
                  <a:schemeClr val="tx1"/>
                </a:solidFill>
              </a:rPr>
              <a:t>Pri tvorbe publikačnej činnosti a zvyšovaní jej kvality publikovaním v </a:t>
            </a:r>
            <a:r>
              <a:rPr lang="sk-SK" sz="1800" b="0" dirty="0" err="1" smtClean="0">
                <a:solidFill>
                  <a:schemeClr val="tx1"/>
                </a:solidFill>
              </a:rPr>
              <a:t>karentovaných</a:t>
            </a:r>
            <a:r>
              <a:rPr lang="sk-SK" sz="1800" b="0" dirty="0" smtClean="0">
                <a:solidFill>
                  <a:schemeClr val="tx1"/>
                </a:solidFill>
              </a:rPr>
              <a:t> a indexovaných odborných časopisoch a iných publikáciách,</a:t>
            </a:r>
          </a:p>
          <a:p>
            <a:pPr lvl="1"/>
            <a:r>
              <a:rPr lang="sk-SK" sz="1800" b="0" dirty="0" smtClean="0">
                <a:solidFill>
                  <a:schemeClr val="tx1"/>
                </a:solidFill>
              </a:rPr>
              <a:t>Pri implementovaní nových poznatkov do procesu výučby.</a:t>
            </a:r>
          </a:p>
          <a:p>
            <a:pPr lvl="1"/>
            <a:endParaRPr lang="sk-SK" sz="1600" dirty="0" smtClean="0"/>
          </a:p>
          <a:p>
            <a:pPr>
              <a:spcAft>
                <a:spcPts val="600"/>
              </a:spcAft>
            </a:pPr>
            <a:r>
              <a:rPr lang="sk-SK" sz="2000" b="0" dirty="0" smtClean="0">
                <a:solidFill>
                  <a:schemeClr val="tx1"/>
                </a:solidFill>
              </a:rPr>
              <a:t>Efektívny </a:t>
            </a:r>
            <a:r>
              <a:rPr lang="sk-SK" sz="2000" dirty="0" smtClean="0">
                <a:solidFill>
                  <a:schemeClr val="tx1"/>
                </a:solidFill>
              </a:rPr>
              <a:t>systém kontroly, hodnotenia a odmeňovania pedagogických pracovníkov a iných zamestnancov</a:t>
            </a:r>
            <a:r>
              <a:rPr lang="sk-SK" sz="2000" b="0" dirty="0" smtClean="0">
                <a:solidFill>
                  <a:schemeClr val="tx1"/>
                </a:solidFill>
              </a:rPr>
              <a:t> v súlade s dosahovaním strategických cieľov univerzity.</a:t>
            </a:r>
            <a:endParaRPr lang="sk-SK" sz="2000" b="0" dirty="0">
              <a:solidFill>
                <a:schemeClr val="tx1"/>
              </a:solidFill>
            </a:endParaRPr>
          </a:p>
        </p:txBody>
      </p:sp>
      <p:sp>
        <p:nvSpPr>
          <p:cNvPr id="4" name="BlokTextu 3"/>
          <p:cNvSpPr txBox="1"/>
          <p:nvPr/>
        </p:nvSpPr>
        <p:spPr>
          <a:xfrm>
            <a:off x="323528" y="980728"/>
            <a:ext cx="85689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000" b="1" dirty="0" smtClean="0"/>
              <a:t>Pedagogickí a iní pracovníci:</a:t>
            </a:r>
            <a:endParaRPr lang="sk-SK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23728" y="188640"/>
            <a:ext cx="6840760" cy="576064"/>
          </a:xfrm>
        </p:spPr>
        <p:txBody>
          <a:bodyPr/>
          <a:lstStyle/>
          <a:p>
            <a:r>
              <a:rPr lang="sk-SK" dirty="0" smtClean="0"/>
              <a:t>Otázky a odpovede</a:t>
            </a:r>
            <a:endParaRPr lang="sk-SK" dirty="0"/>
          </a:p>
        </p:txBody>
      </p:sp>
      <p:pic>
        <p:nvPicPr>
          <p:cNvPr id="16" name="Picture 4" descr="PE02097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44208" y="1844824"/>
            <a:ext cx="2315047" cy="2095550"/>
          </a:xfrm>
          <a:prstGeom prst="rect">
            <a:avLst/>
          </a:prstGeom>
          <a:noFill/>
        </p:spPr>
      </p:pic>
      <p:sp>
        <p:nvSpPr>
          <p:cNvPr id="17" name="BlokTextu 16"/>
          <p:cNvSpPr txBox="1"/>
          <p:nvPr/>
        </p:nvSpPr>
        <p:spPr>
          <a:xfrm>
            <a:off x="1934978" y="4005064"/>
            <a:ext cx="3933166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>
              <a:buFontTx/>
              <a:buNone/>
            </a:pPr>
            <a:r>
              <a:rPr lang="sk-SK" u="sng" dirty="0" smtClean="0">
                <a:solidFill>
                  <a:srgbClr val="077F7C"/>
                </a:solidFill>
              </a:rPr>
              <a:t>Kontakt:</a:t>
            </a:r>
          </a:p>
          <a:p>
            <a:pPr marL="342900" indent="-342900" algn="ctr">
              <a:buFontTx/>
              <a:buNone/>
            </a:pPr>
            <a:endParaRPr lang="sk-SK" sz="1600" u="sng" dirty="0" smtClean="0">
              <a:solidFill>
                <a:srgbClr val="077F7C"/>
              </a:solidFill>
            </a:endParaRPr>
          </a:p>
          <a:p>
            <a:pPr marL="342900" indent="-342900" algn="ctr">
              <a:buFontTx/>
              <a:buNone/>
            </a:pPr>
            <a:r>
              <a:rPr lang="sk-SK" sz="1600" b="1" dirty="0" smtClean="0">
                <a:solidFill>
                  <a:srgbClr val="077F7C"/>
                </a:solidFill>
              </a:rPr>
              <a:t>BPM Consulting, s.r.o.</a:t>
            </a:r>
          </a:p>
          <a:p>
            <a:pPr marL="342900" indent="-342900" algn="ctr">
              <a:buFontTx/>
              <a:buNone/>
            </a:pPr>
            <a:r>
              <a:rPr lang="sk-SK" sz="1600" dirty="0" err="1" smtClean="0">
                <a:solidFill>
                  <a:srgbClr val="077F7C"/>
                </a:solidFill>
              </a:rPr>
              <a:t>Timonova</a:t>
            </a:r>
            <a:r>
              <a:rPr lang="sk-SK" sz="1600" dirty="0" smtClean="0">
                <a:solidFill>
                  <a:srgbClr val="077F7C"/>
                </a:solidFill>
              </a:rPr>
              <a:t> 27</a:t>
            </a:r>
          </a:p>
          <a:p>
            <a:pPr marL="342900" indent="-342900" algn="ctr">
              <a:buFontTx/>
              <a:buNone/>
            </a:pPr>
            <a:r>
              <a:rPr lang="sk-SK" sz="1600" dirty="0" smtClean="0">
                <a:solidFill>
                  <a:srgbClr val="077F7C"/>
                </a:solidFill>
              </a:rPr>
              <a:t>040 01 Košice</a:t>
            </a:r>
          </a:p>
          <a:p>
            <a:pPr marL="342900" indent="-342900" algn="ctr">
              <a:buFontTx/>
              <a:buNone/>
            </a:pPr>
            <a:r>
              <a:rPr lang="sk-SK" sz="1600" dirty="0" smtClean="0">
                <a:solidFill>
                  <a:srgbClr val="077F7C"/>
                </a:solidFill>
              </a:rPr>
              <a:t>Tel.: +424 55 7898407</a:t>
            </a:r>
          </a:p>
          <a:p>
            <a:pPr marL="342900" indent="-342900" algn="ctr">
              <a:buFontTx/>
              <a:buNone/>
            </a:pPr>
            <a:r>
              <a:rPr lang="sk-SK" sz="1600" dirty="0" smtClean="0">
                <a:solidFill>
                  <a:srgbClr val="077F7C"/>
                </a:solidFill>
              </a:rPr>
              <a:t>Fax: +421 55 7898407</a:t>
            </a:r>
          </a:p>
          <a:p>
            <a:pPr marL="342900" indent="-342900" algn="ctr">
              <a:buFontTx/>
              <a:buNone/>
            </a:pPr>
            <a:r>
              <a:rPr lang="sk-SK" sz="1600" dirty="0" smtClean="0">
                <a:solidFill>
                  <a:srgbClr val="077F7C"/>
                </a:solidFill>
              </a:rPr>
              <a:t>E-mail: </a:t>
            </a:r>
            <a:r>
              <a:rPr lang="sk-SK" sz="1600" dirty="0" err="1" smtClean="0">
                <a:solidFill>
                  <a:srgbClr val="077F7C"/>
                </a:solidFill>
              </a:rPr>
              <a:t>bpmc@bpmc.sk</a:t>
            </a:r>
            <a:endParaRPr lang="sk-SK" sz="1600" dirty="0" smtClean="0">
              <a:solidFill>
                <a:srgbClr val="077F7C"/>
              </a:solidFill>
            </a:endParaRPr>
          </a:p>
          <a:p>
            <a:endParaRPr lang="sk-SK" dirty="0"/>
          </a:p>
        </p:txBody>
      </p:sp>
      <p:sp>
        <p:nvSpPr>
          <p:cNvPr id="19" name="BlokTextu 18"/>
          <p:cNvSpPr txBox="1"/>
          <p:nvPr/>
        </p:nvSpPr>
        <p:spPr>
          <a:xfrm>
            <a:off x="2555776" y="2708920"/>
            <a:ext cx="34563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000" b="1" dirty="0" smtClean="0"/>
              <a:t>Doplňujúce informácie</a:t>
            </a:r>
            <a:endParaRPr lang="sk-SK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2"/>
          <p:cNvSpPr>
            <a:spLocks noChangeAspect="1" noChangeArrowheads="1"/>
          </p:cNvSpPr>
          <p:nvPr/>
        </p:nvSpPr>
        <p:spPr bwMode="auto">
          <a:xfrm>
            <a:off x="179388" y="3960813"/>
            <a:ext cx="4679950" cy="2492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k-SK" sz="1800">
              <a:solidFill>
                <a:srgbClr val="077F7C"/>
              </a:solidFill>
            </a:endParaRPr>
          </a:p>
        </p:txBody>
      </p:sp>
      <p:sp>
        <p:nvSpPr>
          <p:cNvPr id="184323" name="Text Box 3"/>
          <p:cNvSpPr txBox="1">
            <a:spLocks noChangeArrowheads="1"/>
          </p:cNvSpPr>
          <p:nvPr/>
        </p:nvSpPr>
        <p:spPr bwMode="auto">
          <a:xfrm>
            <a:off x="323850" y="1052513"/>
            <a:ext cx="4320158" cy="5662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71450" indent="-171450" algn="l">
              <a:tabLst>
                <a:tab pos="863600" algn="l"/>
              </a:tabLst>
            </a:pPr>
            <a:r>
              <a:rPr lang="sk-SK" sz="1800" u="sng" dirty="0">
                <a:solidFill>
                  <a:srgbClr val="008080"/>
                </a:solidFill>
              </a:rPr>
              <a:t>Misia</a:t>
            </a:r>
            <a:r>
              <a:rPr lang="en-US" sz="1800" u="sng" dirty="0">
                <a:solidFill>
                  <a:srgbClr val="008080"/>
                </a:solidFill>
              </a:rPr>
              <a:t>:</a:t>
            </a:r>
            <a:endParaRPr lang="sk-SK" sz="1800" u="sng" dirty="0">
              <a:solidFill>
                <a:srgbClr val="008080"/>
              </a:solidFill>
            </a:endParaRPr>
          </a:p>
          <a:p>
            <a:pPr marL="171450" indent="-171450" algn="l">
              <a:tabLst>
                <a:tab pos="863600" algn="l"/>
              </a:tabLst>
            </a:pPr>
            <a:endParaRPr lang="en-US" sz="1800" u="sng" dirty="0">
              <a:solidFill>
                <a:srgbClr val="008080"/>
              </a:solidFill>
            </a:endParaRPr>
          </a:p>
          <a:p>
            <a:pPr marL="171450" indent="-171450" algn="l">
              <a:buFontTx/>
              <a:buChar char="•"/>
              <a:tabLst>
                <a:tab pos="863600" algn="l"/>
              </a:tabLst>
            </a:pPr>
            <a:r>
              <a:rPr lang="sk-SK" sz="1400" dirty="0">
                <a:solidFill>
                  <a:schemeClr val="tx1"/>
                </a:solidFill>
              </a:rPr>
              <a:t>Spokojní zákazníci, ktorým naše riešenia zabezpečia dlhodobú prosperitu a dosahovanie stanovených cieľov.</a:t>
            </a:r>
          </a:p>
          <a:p>
            <a:pPr marL="171450" indent="-171450" algn="l">
              <a:tabLst>
                <a:tab pos="863600" algn="l"/>
              </a:tabLst>
            </a:pPr>
            <a:endParaRPr lang="sk-SK" sz="1400" dirty="0">
              <a:solidFill>
                <a:srgbClr val="077F7C"/>
              </a:solidFill>
            </a:endParaRPr>
          </a:p>
          <a:p>
            <a:pPr marL="171450" indent="-171450" algn="l">
              <a:tabLst>
                <a:tab pos="863600" algn="l"/>
              </a:tabLst>
            </a:pPr>
            <a:endParaRPr lang="sk-SK" sz="2000" dirty="0">
              <a:solidFill>
                <a:srgbClr val="077F7C"/>
              </a:solidFill>
            </a:endParaRPr>
          </a:p>
          <a:p>
            <a:pPr marL="171450" indent="-171450" algn="l">
              <a:tabLst>
                <a:tab pos="863600" algn="l"/>
              </a:tabLst>
            </a:pPr>
            <a:r>
              <a:rPr lang="sk-SK" sz="1800" u="sng" dirty="0">
                <a:solidFill>
                  <a:srgbClr val="077F7C"/>
                </a:solidFill>
              </a:rPr>
              <a:t>Vízia:</a:t>
            </a:r>
            <a:r>
              <a:rPr lang="sk-SK" sz="1800" u="sng" dirty="0">
                <a:solidFill>
                  <a:schemeClr val="tx1"/>
                </a:solidFill>
              </a:rPr>
              <a:t> </a:t>
            </a:r>
          </a:p>
          <a:p>
            <a:pPr marL="171450" indent="-171450" algn="l">
              <a:tabLst>
                <a:tab pos="863600" algn="l"/>
              </a:tabLst>
            </a:pPr>
            <a:endParaRPr lang="sk-SK" sz="1800" u="sng" dirty="0">
              <a:solidFill>
                <a:schemeClr val="tx1"/>
              </a:solidFill>
            </a:endParaRPr>
          </a:p>
          <a:p>
            <a:pPr marL="171450" indent="-171450" algn="l">
              <a:buFontTx/>
              <a:buChar char="•"/>
              <a:tabLst>
                <a:tab pos="863600" algn="l"/>
              </a:tabLst>
            </a:pPr>
            <a:r>
              <a:rPr lang="sk-SK" sz="1400" dirty="0">
                <a:solidFill>
                  <a:schemeClr val="tx1"/>
                </a:solidFill>
              </a:rPr>
              <a:t>Jedna z významných slovenských firiem, poskytujúca služby v oblasti komplexného poradenstva a realizácie riešení na báze procesného riadenia (BPM)</a:t>
            </a:r>
          </a:p>
          <a:p>
            <a:pPr marL="171450" indent="-171450" algn="l">
              <a:buFontTx/>
              <a:buChar char="•"/>
              <a:tabLst>
                <a:tab pos="863600" algn="l"/>
              </a:tabLst>
            </a:pPr>
            <a:r>
              <a:rPr lang="sk-SK" sz="1400" dirty="0">
                <a:solidFill>
                  <a:schemeClr val="tx1"/>
                </a:solidFill>
              </a:rPr>
              <a:t>Dlhodobá spolupráca so zákazníkmi a svojimi partnermi.</a:t>
            </a:r>
            <a:endParaRPr lang="en-US" sz="1400" dirty="0">
              <a:solidFill>
                <a:schemeClr val="tx1"/>
              </a:solidFill>
            </a:endParaRPr>
          </a:p>
          <a:p>
            <a:pPr marL="171450" indent="-171450" algn="l">
              <a:tabLst>
                <a:tab pos="863600" algn="l"/>
              </a:tabLst>
            </a:pPr>
            <a:endParaRPr lang="sk-SK" sz="1400" dirty="0">
              <a:solidFill>
                <a:srgbClr val="009999"/>
              </a:solidFill>
            </a:endParaRPr>
          </a:p>
          <a:p>
            <a:pPr marL="171450" indent="-171450" algn="l">
              <a:tabLst>
                <a:tab pos="863600" algn="l"/>
              </a:tabLst>
            </a:pPr>
            <a:r>
              <a:rPr lang="sk-SK" sz="1800" u="sng" dirty="0">
                <a:solidFill>
                  <a:srgbClr val="009999"/>
                </a:solidFill>
              </a:rPr>
              <a:t>Ciele:</a:t>
            </a:r>
          </a:p>
          <a:p>
            <a:pPr marL="171450" indent="-171450" algn="l">
              <a:buFontTx/>
              <a:buChar char="•"/>
              <a:tabLst>
                <a:tab pos="863600" algn="l"/>
              </a:tabLst>
            </a:pPr>
            <a:r>
              <a:rPr lang="sk-SK" sz="1400" dirty="0">
                <a:solidFill>
                  <a:schemeClr val="tx1"/>
                </a:solidFill>
              </a:rPr>
              <a:t>Neustály rozvoj riešení BPM</a:t>
            </a:r>
          </a:p>
          <a:p>
            <a:pPr marL="171450" indent="-171450" algn="l">
              <a:buFontTx/>
              <a:buChar char="•"/>
              <a:tabLst>
                <a:tab pos="863600" algn="l"/>
              </a:tabLst>
            </a:pPr>
            <a:r>
              <a:rPr lang="sk-SK" sz="1400" dirty="0">
                <a:solidFill>
                  <a:schemeClr val="tx1"/>
                </a:solidFill>
              </a:rPr>
              <a:t>Príprava zákazníkov na </a:t>
            </a:r>
            <a:r>
              <a:rPr lang="sk-SK" sz="1400" dirty="0" smtClean="0">
                <a:solidFill>
                  <a:schemeClr val="tx1"/>
                </a:solidFill>
              </a:rPr>
              <a:t>certifikáciu podľa noriem ISO, na zavedenie </a:t>
            </a:r>
            <a:r>
              <a:rPr lang="sk-SK" sz="1400" dirty="0">
                <a:solidFill>
                  <a:schemeClr val="tx1"/>
                </a:solidFill>
              </a:rPr>
              <a:t>nových IS a </a:t>
            </a:r>
            <a:r>
              <a:rPr lang="sk-SK" sz="1400" dirty="0" smtClean="0">
                <a:solidFill>
                  <a:schemeClr val="tx1"/>
                </a:solidFill>
              </a:rPr>
              <a:t>optimalizáciu </a:t>
            </a:r>
            <a:r>
              <a:rPr lang="sk-SK" sz="1400" dirty="0">
                <a:solidFill>
                  <a:schemeClr val="tx1"/>
                </a:solidFill>
              </a:rPr>
              <a:t>ich implementácie</a:t>
            </a:r>
          </a:p>
          <a:p>
            <a:pPr marL="171450" indent="-171450" algn="l">
              <a:buFontTx/>
              <a:buChar char="•"/>
              <a:tabLst>
                <a:tab pos="863600" algn="l"/>
              </a:tabLst>
            </a:pPr>
            <a:r>
              <a:rPr lang="sk-SK" sz="1400" dirty="0">
                <a:solidFill>
                  <a:schemeClr val="tx1"/>
                </a:solidFill>
              </a:rPr>
              <a:t>Prepojenie riešení BSC s MIS</a:t>
            </a:r>
          </a:p>
          <a:p>
            <a:pPr marL="171450" indent="-171450" algn="l">
              <a:buFontTx/>
              <a:buChar char="•"/>
              <a:tabLst>
                <a:tab pos="863600" algn="l"/>
              </a:tabLst>
            </a:pPr>
            <a:r>
              <a:rPr lang="sk-SK" sz="1400" dirty="0">
                <a:solidFill>
                  <a:schemeClr val="tx1"/>
                </a:solidFill>
              </a:rPr>
              <a:t>Rozvoj manažérskeho poradenstva a vzdelávanie.</a:t>
            </a: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6351588" y="114458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sk-SK" sz="1800">
              <a:solidFill>
                <a:srgbClr val="077F7C"/>
              </a:solidFill>
            </a:endParaRPr>
          </a:p>
        </p:txBody>
      </p:sp>
      <p:sp>
        <p:nvSpPr>
          <p:cNvPr id="184325" name="Text Box 5"/>
          <p:cNvSpPr txBox="1">
            <a:spLocks noChangeArrowheads="1"/>
          </p:cNvSpPr>
          <p:nvPr/>
        </p:nvSpPr>
        <p:spPr bwMode="auto">
          <a:xfrm>
            <a:off x="4787900" y="1125538"/>
            <a:ext cx="4176713" cy="14157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sk-SK" sz="1600" u="sng" dirty="0">
                <a:solidFill>
                  <a:srgbClr val="077F7C"/>
                </a:solidFill>
              </a:rPr>
              <a:t>Základné údaje:</a:t>
            </a:r>
          </a:p>
          <a:p>
            <a:pPr algn="just"/>
            <a:r>
              <a:rPr lang="sk-SK" sz="1400" dirty="0"/>
              <a:t>Vznik v roku 1996 ako </a:t>
            </a:r>
            <a:r>
              <a:rPr lang="sk-SK" sz="1400" dirty="0" err="1"/>
              <a:t>Novitech-VÚJE</a:t>
            </a:r>
            <a:r>
              <a:rPr lang="sk-SK" sz="1400" dirty="0"/>
              <a:t>, s.r.o., </a:t>
            </a:r>
            <a:r>
              <a:rPr lang="sk-SK" sz="1400" dirty="0" smtClean="0"/>
              <a:t>so </a:t>
            </a:r>
            <a:r>
              <a:rPr lang="sk-SK" sz="1400" dirty="0"/>
              <a:t>sídlom v Trnave, od roku 2003 BPM Consulting, s.r.o. a transformácia na poradensko-konzultačnú firmu pre </a:t>
            </a:r>
            <a:r>
              <a:rPr lang="sk-SK" sz="1400" dirty="0" smtClean="0"/>
              <a:t>oblasti BPM, riadenia kvality  </a:t>
            </a:r>
            <a:r>
              <a:rPr lang="sk-SK" sz="1400" dirty="0"/>
              <a:t>a manažérskeho poradenstva.  </a:t>
            </a:r>
          </a:p>
        </p:txBody>
      </p:sp>
      <p:sp>
        <p:nvSpPr>
          <p:cNvPr id="184326" name="Text Box 6"/>
          <p:cNvSpPr txBox="1">
            <a:spLocks noChangeArrowheads="1"/>
          </p:cNvSpPr>
          <p:nvPr/>
        </p:nvSpPr>
        <p:spPr bwMode="auto">
          <a:xfrm>
            <a:off x="4787900" y="2852738"/>
            <a:ext cx="4105275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sk-SK" sz="1600" u="sng" dirty="0">
                <a:solidFill>
                  <a:srgbClr val="077F7C"/>
                </a:solidFill>
              </a:rPr>
              <a:t>Produkty a služby:</a:t>
            </a:r>
          </a:p>
          <a:p>
            <a:pPr algn="just"/>
            <a:r>
              <a:rPr lang="sk-SK" sz="1200" dirty="0">
                <a:solidFill>
                  <a:schemeClr val="tx1"/>
                </a:solidFill>
              </a:rPr>
              <a:t>Implementácia riešení BPM (procesné riadenie, ABC, BSC), príprava organizácií na certifikáciu podľa noriem ISO, analýza organizačných a implementačných potrieb (ERP a MIS), príprava a implementácia projektov v rámci štrukturálnych fondov SR, participácia na EÚ projektoch, manažérske poradenstvo, vzdelávanie v oblasti riadenia.</a:t>
            </a:r>
          </a:p>
          <a:p>
            <a:pPr algn="l"/>
            <a:endParaRPr lang="sk-SK" sz="1200" dirty="0">
              <a:solidFill>
                <a:schemeClr val="tx1"/>
              </a:solidFill>
            </a:endParaRPr>
          </a:p>
          <a:p>
            <a:pPr algn="l"/>
            <a:endParaRPr lang="sk-SK" sz="1200" dirty="0">
              <a:solidFill>
                <a:schemeClr val="tx1"/>
              </a:solidFill>
            </a:endParaRPr>
          </a:p>
          <a:p>
            <a:pPr algn="l"/>
            <a:r>
              <a:rPr lang="sk-SK" sz="1600" u="sng" dirty="0">
                <a:solidFill>
                  <a:srgbClr val="077F7C"/>
                </a:solidFill>
              </a:rPr>
              <a:t>Referencie:</a:t>
            </a:r>
          </a:p>
          <a:p>
            <a:pPr algn="just"/>
            <a:r>
              <a:rPr lang="sk-SK" sz="1200" dirty="0">
                <a:solidFill>
                  <a:schemeClr val="tx1"/>
                </a:solidFill>
              </a:rPr>
              <a:t>CE WOOD (ČR),</a:t>
            </a:r>
            <a:r>
              <a:rPr lang="sk-SK" sz="1200" dirty="0">
                <a:solidFill>
                  <a:srgbClr val="077F7C"/>
                </a:solidFill>
              </a:rPr>
              <a:t> </a:t>
            </a:r>
            <a:r>
              <a:rPr lang="sk-SK" sz="1200" dirty="0" err="1">
                <a:solidFill>
                  <a:schemeClr val="tx1"/>
                </a:solidFill>
              </a:rPr>
              <a:t>PosAM</a:t>
            </a:r>
            <a:r>
              <a:rPr lang="sk-SK" sz="1200" dirty="0">
                <a:solidFill>
                  <a:schemeClr val="tx1"/>
                </a:solidFill>
              </a:rPr>
              <a:t> Bratislava, </a:t>
            </a:r>
            <a:r>
              <a:rPr lang="sk-SK" sz="1200" dirty="0" err="1">
                <a:solidFill>
                  <a:schemeClr val="tx1"/>
                </a:solidFill>
              </a:rPr>
              <a:t>GiTy</a:t>
            </a:r>
            <a:r>
              <a:rPr lang="sk-SK" sz="1200" dirty="0">
                <a:solidFill>
                  <a:schemeClr val="tx1"/>
                </a:solidFill>
              </a:rPr>
              <a:t>, Alcatel, Telegrafia, Slovenska pošta, </a:t>
            </a:r>
            <a:r>
              <a:rPr lang="sk-SK" sz="1200" dirty="0" err="1">
                <a:solidFill>
                  <a:schemeClr val="tx1"/>
                </a:solidFill>
              </a:rPr>
              <a:t>NsP</a:t>
            </a:r>
            <a:r>
              <a:rPr lang="sk-SK" sz="1200" dirty="0">
                <a:solidFill>
                  <a:schemeClr val="tx1"/>
                </a:solidFill>
              </a:rPr>
              <a:t> Topoľčany, </a:t>
            </a:r>
            <a:r>
              <a:rPr lang="sk-SK" sz="1200" dirty="0" err="1">
                <a:solidFill>
                  <a:schemeClr val="tx1"/>
                </a:solidFill>
              </a:rPr>
              <a:t>Konštrukta-Industry</a:t>
            </a:r>
            <a:r>
              <a:rPr lang="sk-SK" sz="1200" dirty="0">
                <a:solidFill>
                  <a:schemeClr val="tx1"/>
                </a:solidFill>
              </a:rPr>
              <a:t>, Vinárstvo VINANZA, </a:t>
            </a:r>
            <a:r>
              <a:rPr lang="sk-SK" sz="1200" dirty="0" err="1">
                <a:solidFill>
                  <a:schemeClr val="tx1"/>
                </a:solidFill>
              </a:rPr>
              <a:t>Prefabetón</a:t>
            </a:r>
            <a:r>
              <a:rPr lang="sk-SK" sz="1200" dirty="0">
                <a:solidFill>
                  <a:schemeClr val="tx1"/>
                </a:solidFill>
              </a:rPr>
              <a:t> Koš, DPMK, KSK, TEKO, DRSR, MŠ SR, Správa ciest KSK, </a:t>
            </a:r>
            <a:r>
              <a:rPr lang="sk-SK" sz="1200" dirty="0" err="1">
                <a:solidFill>
                  <a:schemeClr val="tx1"/>
                </a:solidFill>
              </a:rPr>
              <a:t>T-Systems</a:t>
            </a:r>
            <a:r>
              <a:rPr lang="sk-SK" sz="1200" dirty="0">
                <a:solidFill>
                  <a:schemeClr val="tx1"/>
                </a:solidFill>
              </a:rPr>
              <a:t>, VSL Software, VSE a iné.</a:t>
            </a:r>
          </a:p>
          <a:p>
            <a:pPr algn="just"/>
            <a:r>
              <a:rPr lang="sk-SK" sz="1200" dirty="0" smtClean="0">
                <a:solidFill>
                  <a:schemeClr val="tx1"/>
                </a:solidFill>
              </a:rPr>
              <a:t>Vypracované </a:t>
            </a:r>
            <a:r>
              <a:rPr lang="sk-SK" sz="1200" dirty="0">
                <a:solidFill>
                  <a:schemeClr val="tx1"/>
                </a:solidFill>
              </a:rPr>
              <a:t>a realizované projekty </a:t>
            </a:r>
            <a:r>
              <a:rPr lang="sk-SK" sz="1200" dirty="0" err="1" smtClean="0">
                <a:solidFill>
                  <a:schemeClr val="tx1"/>
                </a:solidFill>
              </a:rPr>
              <a:t>OPVaV</a:t>
            </a:r>
            <a:r>
              <a:rPr lang="sk-SK" sz="1200" dirty="0" smtClean="0">
                <a:solidFill>
                  <a:schemeClr val="tx1"/>
                </a:solidFill>
              </a:rPr>
              <a:t>, OPV, APVV</a:t>
            </a:r>
            <a:r>
              <a:rPr lang="sk-SK" sz="1200" dirty="0">
                <a:solidFill>
                  <a:schemeClr val="tx1"/>
                </a:solidFill>
              </a:rPr>
              <a:t>, ESF a SIA</a:t>
            </a:r>
            <a:r>
              <a:rPr lang="sk-SK" sz="1200" dirty="0" smtClean="0">
                <a:solidFill>
                  <a:schemeClr val="tx1"/>
                </a:solidFill>
              </a:rPr>
              <a:t>.</a:t>
            </a:r>
          </a:p>
          <a:p>
            <a:pPr algn="just"/>
            <a:r>
              <a:rPr lang="sk-SK" sz="1200" dirty="0" smtClean="0"/>
              <a:t>Projektový manažment  tuzemských a EÚ projektov.</a:t>
            </a:r>
            <a:endParaRPr lang="sk-SK" sz="1200" dirty="0">
              <a:solidFill>
                <a:schemeClr val="tx1"/>
              </a:solidFill>
            </a:endParaRPr>
          </a:p>
        </p:txBody>
      </p:sp>
      <p:pic>
        <p:nvPicPr>
          <p:cNvPr id="184328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7675" y="2349500"/>
            <a:ext cx="1763713" cy="917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29" name="Picture 9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92500" y="4437063"/>
            <a:ext cx="1439863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5" name="Rectangle 10"/>
          <p:cNvSpPr>
            <a:spLocks noChangeArrowheads="1"/>
          </p:cNvSpPr>
          <p:nvPr/>
        </p:nvSpPr>
        <p:spPr bwMode="auto">
          <a:xfrm>
            <a:off x="2195736" y="296863"/>
            <a:ext cx="6948264" cy="3524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marL="341313" indent="-341313" algn="ctr" defTabSz="449263">
              <a:lnSpc>
                <a:spcPct val="93000"/>
              </a:lnSpc>
              <a:spcBef>
                <a:spcPts val="600"/>
              </a:spcBef>
              <a:buClr>
                <a:srgbClr val="465351"/>
              </a:buClr>
              <a:buSzPct val="10000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k-SK" sz="1800" b="1" dirty="0">
                <a:solidFill>
                  <a:schemeClr val="bg1"/>
                </a:solidFill>
                <a:ea typeface="Arial Unicode MS" pitchFamily="34" charset="-128"/>
                <a:cs typeface="Arial Unicode MS" pitchFamily="34" charset="-128"/>
              </a:rPr>
              <a:t>Predstavenie spoločnosti BPM Consulting, s.r.o.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23" grpId="0"/>
      <p:bldP spid="184325" grpId="0"/>
      <p:bldP spid="18432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23728" y="188640"/>
            <a:ext cx="6840760" cy="432048"/>
          </a:xfrm>
        </p:spPr>
        <p:txBody>
          <a:bodyPr>
            <a:noAutofit/>
          </a:bodyPr>
          <a:lstStyle/>
          <a:p>
            <a:r>
              <a:rPr lang="sk-SK" dirty="0" smtClean="0"/>
              <a:t>Kvalita a vzdelávacie inštitúcie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683568" y="1052736"/>
            <a:ext cx="8208912" cy="5256584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05000"/>
              </a:lnSpc>
              <a:buNone/>
            </a:pPr>
            <a:r>
              <a:rPr lang="sk-SK" sz="2600" dirty="0" smtClean="0">
                <a:solidFill>
                  <a:schemeClr val="tx1"/>
                </a:solidFill>
              </a:rPr>
              <a:t>Kvalita –</a:t>
            </a:r>
            <a:r>
              <a:rPr lang="sk-SK" sz="2600" dirty="0" smtClean="0"/>
              <a:t> </a:t>
            </a:r>
            <a:r>
              <a:rPr lang="sk-SK" sz="2600" b="0" dirty="0" smtClean="0">
                <a:solidFill>
                  <a:schemeClr val="tx1"/>
                </a:solidFill>
              </a:rPr>
              <a:t>miera plnenia požiadaviek.</a:t>
            </a:r>
          </a:p>
          <a:p>
            <a:pPr>
              <a:lnSpc>
                <a:spcPct val="105000"/>
              </a:lnSpc>
            </a:pPr>
            <a:endParaRPr lang="sk-SK" sz="1300" dirty="0" smtClean="0"/>
          </a:p>
          <a:p>
            <a:pPr>
              <a:lnSpc>
                <a:spcPct val="105000"/>
              </a:lnSpc>
              <a:buNone/>
            </a:pPr>
            <a:r>
              <a:rPr lang="sk-SK" sz="2000" dirty="0" smtClean="0">
                <a:solidFill>
                  <a:schemeClr val="tx1"/>
                </a:solidFill>
              </a:rPr>
              <a:t>Kvalita vzdelávacích inštitúcií typu „univerzita / vysoká škola“:</a:t>
            </a:r>
          </a:p>
          <a:p>
            <a:pPr>
              <a:lnSpc>
                <a:spcPct val="105000"/>
              </a:lnSpc>
              <a:buNone/>
            </a:pPr>
            <a:endParaRPr lang="sk-SK" sz="1000" dirty="0" smtClean="0">
              <a:solidFill>
                <a:schemeClr val="tx1"/>
              </a:solidFill>
            </a:endParaRPr>
          </a:p>
          <a:p>
            <a:pPr lvl="1">
              <a:lnSpc>
                <a:spcPct val="105000"/>
              </a:lnSpc>
            </a:pPr>
            <a:r>
              <a:rPr lang="sk-SK" sz="1800" b="0" dirty="0" smtClean="0">
                <a:solidFill>
                  <a:schemeClr val="tx1"/>
                </a:solidFill>
              </a:rPr>
              <a:t>Kto</a:t>
            </a:r>
            <a:r>
              <a:rPr lang="sk-SK" sz="1800" dirty="0" smtClean="0">
                <a:solidFill>
                  <a:schemeClr val="tx1"/>
                </a:solidFill>
              </a:rPr>
              <a:t> </a:t>
            </a:r>
            <a:r>
              <a:rPr lang="sk-SK" sz="1800" b="0" dirty="0" smtClean="0">
                <a:solidFill>
                  <a:schemeClr val="tx1"/>
                </a:solidFill>
              </a:rPr>
              <a:t>stanovuje </a:t>
            </a:r>
            <a:r>
              <a:rPr lang="sk-SK" sz="1800" dirty="0" smtClean="0">
                <a:solidFill>
                  <a:schemeClr val="tx1"/>
                </a:solidFill>
              </a:rPr>
              <a:t>požiadavky </a:t>
            </a:r>
            <a:r>
              <a:rPr lang="sk-SK" sz="1800" b="0" dirty="0" smtClean="0">
                <a:solidFill>
                  <a:schemeClr val="tx1"/>
                </a:solidFill>
              </a:rPr>
              <a:t>voči systému vzdelávania?</a:t>
            </a:r>
          </a:p>
          <a:p>
            <a:pPr lvl="2">
              <a:lnSpc>
                <a:spcPct val="105000"/>
              </a:lnSpc>
            </a:pPr>
            <a:r>
              <a:rPr lang="sk-SK" sz="1800" b="0" dirty="0" smtClean="0">
                <a:solidFill>
                  <a:schemeClr val="tx1"/>
                </a:solidFill>
              </a:rPr>
              <a:t>Akreditačná komisia, zamestnávatelia, študenti, zamestnanci.</a:t>
            </a:r>
          </a:p>
          <a:p>
            <a:pPr lvl="2">
              <a:lnSpc>
                <a:spcPct val="105000"/>
              </a:lnSpc>
            </a:pPr>
            <a:endParaRPr lang="sk-SK" sz="1800" b="0" dirty="0" smtClean="0">
              <a:solidFill>
                <a:schemeClr val="tx1"/>
              </a:solidFill>
            </a:endParaRPr>
          </a:p>
          <a:p>
            <a:pPr lvl="1">
              <a:lnSpc>
                <a:spcPct val="105000"/>
              </a:lnSpc>
            </a:pPr>
            <a:r>
              <a:rPr lang="sk-SK" sz="1800" b="0" dirty="0" smtClean="0">
                <a:solidFill>
                  <a:schemeClr val="tx1"/>
                </a:solidFill>
              </a:rPr>
              <a:t>Čo</a:t>
            </a:r>
            <a:r>
              <a:rPr lang="sk-SK" sz="1800" dirty="0" smtClean="0">
                <a:solidFill>
                  <a:schemeClr val="tx1"/>
                </a:solidFill>
              </a:rPr>
              <a:t> </a:t>
            </a:r>
            <a:r>
              <a:rPr lang="sk-SK" sz="1800" b="0" dirty="0" smtClean="0">
                <a:solidFill>
                  <a:schemeClr val="tx1"/>
                </a:solidFill>
              </a:rPr>
              <a:t>je </a:t>
            </a:r>
            <a:r>
              <a:rPr lang="sk-SK" sz="1800" dirty="0" smtClean="0">
                <a:solidFill>
                  <a:schemeClr val="tx1"/>
                </a:solidFill>
              </a:rPr>
              <a:t>produktom</a:t>
            </a:r>
            <a:r>
              <a:rPr lang="sk-SK" sz="1800" b="0" dirty="0" smtClean="0">
                <a:solidFill>
                  <a:schemeClr val="tx1"/>
                </a:solidFill>
              </a:rPr>
              <a:t> univerzity / vysokej školy?</a:t>
            </a:r>
          </a:p>
          <a:p>
            <a:pPr lvl="2">
              <a:lnSpc>
                <a:spcPct val="105000"/>
              </a:lnSpc>
            </a:pPr>
            <a:r>
              <a:rPr lang="sk-SK" sz="1800" b="0" dirty="0" smtClean="0">
                <a:solidFill>
                  <a:schemeClr val="tx1"/>
                </a:solidFill>
              </a:rPr>
              <a:t>Študijný program, služba vzdelávania, vzdelaný študent.</a:t>
            </a:r>
          </a:p>
          <a:p>
            <a:pPr lvl="2">
              <a:lnSpc>
                <a:spcPct val="105000"/>
              </a:lnSpc>
            </a:pPr>
            <a:endParaRPr lang="sk-SK" sz="1800" b="0" dirty="0" smtClean="0">
              <a:solidFill>
                <a:schemeClr val="tx1"/>
              </a:solidFill>
            </a:endParaRPr>
          </a:p>
          <a:p>
            <a:pPr lvl="1">
              <a:lnSpc>
                <a:spcPct val="105000"/>
              </a:lnSpc>
            </a:pPr>
            <a:r>
              <a:rPr lang="sk-SK" sz="1800" b="0" dirty="0" smtClean="0">
                <a:solidFill>
                  <a:schemeClr val="tx1"/>
                </a:solidFill>
              </a:rPr>
              <a:t>Ako dosiahnuť </a:t>
            </a:r>
            <a:r>
              <a:rPr lang="sk-SK" sz="1800" dirty="0" smtClean="0">
                <a:solidFill>
                  <a:schemeClr val="tx1"/>
                </a:solidFill>
              </a:rPr>
              <a:t>kvalitu vzdelávania?</a:t>
            </a:r>
          </a:p>
          <a:p>
            <a:pPr lvl="2">
              <a:lnSpc>
                <a:spcPct val="105000"/>
              </a:lnSpc>
            </a:pPr>
            <a:r>
              <a:rPr lang="sk-SK" sz="1800" b="0" dirty="0" smtClean="0">
                <a:solidFill>
                  <a:schemeClr val="tx1"/>
                </a:solidFill>
              </a:rPr>
              <a:t>Kvalitným vzdelávacím systémom, ktorý produkuje kvalitný výstup</a:t>
            </a:r>
          </a:p>
          <a:p>
            <a:pPr lvl="2">
              <a:lnSpc>
                <a:spcPct val="105000"/>
              </a:lnSpc>
              <a:buNone/>
            </a:pPr>
            <a:endParaRPr lang="sk-SK" sz="1800" b="0" dirty="0" smtClean="0">
              <a:solidFill>
                <a:schemeClr val="tx1"/>
              </a:solidFill>
            </a:endParaRPr>
          </a:p>
          <a:p>
            <a:pPr lvl="1">
              <a:lnSpc>
                <a:spcPct val="105000"/>
              </a:lnSpc>
            </a:pPr>
            <a:r>
              <a:rPr lang="sk-SK" sz="1800" b="0" dirty="0" smtClean="0">
                <a:solidFill>
                  <a:schemeClr val="tx1"/>
                </a:solidFill>
              </a:rPr>
              <a:t>Ako</a:t>
            </a:r>
            <a:r>
              <a:rPr lang="sk-SK" sz="1800" dirty="0" smtClean="0">
                <a:solidFill>
                  <a:schemeClr val="tx1"/>
                </a:solidFill>
              </a:rPr>
              <a:t> preukazovať </a:t>
            </a:r>
            <a:r>
              <a:rPr lang="sk-SK" sz="1800" b="0" dirty="0" smtClean="0">
                <a:solidFill>
                  <a:schemeClr val="tx1"/>
                </a:solidFill>
              </a:rPr>
              <a:t>a</a:t>
            </a:r>
            <a:r>
              <a:rPr lang="sk-SK" sz="1800" dirty="0" smtClean="0">
                <a:solidFill>
                  <a:schemeClr val="tx1"/>
                </a:solidFill>
              </a:rPr>
              <a:t> „predať“ </a:t>
            </a:r>
            <a:r>
              <a:rPr lang="sk-SK" sz="1800" b="0" dirty="0" smtClean="0">
                <a:solidFill>
                  <a:schemeClr val="tx1"/>
                </a:solidFill>
              </a:rPr>
              <a:t>kvalitu vzdelávania</a:t>
            </a:r>
          </a:p>
          <a:p>
            <a:pPr lvl="2">
              <a:lnSpc>
                <a:spcPct val="105000"/>
              </a:lnSpc>
            </a:pPr>
            <a:r>
              <a:rPr lang="sk-SK" sz="1800" b="0" dirty="0" smtClean="0">
                <a:solidFill>
                  <a:schemeClr val="tx1"/>
                </a:solidFill>
              </a:rPr>
              <a:t>Preukázateľným plnením požiadaviek na kvalitu a zverejňovaním ich plnenia, kvalitnými  programami a absolventmi, hlásiacimi sa k univerzite / vysokej škole.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23728" y="188640"/>
            <a:ext cx="6840760" cy="36004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sk-SK" dirty="0" smtClean="0"/>
              <a:t>Dôvody súčasných iniciatív univerzít v oblasti kvality  </a:t>
            </a:r>
            <a:br>
              <a:rPr lang="sk-SK" dirty="0" smtClean="0"/>
            </a:b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67544" y="1268760"/>
            <a:ext cx="8424936" cy="4680520"/>
          </a:xfrm>
        </p:spPr>
        <p:txBody>
          <a:bodyPr>
            <a:normAutofit/>
          </a:bodyPr>
          <a:lstStyle/>
          <a:p>
            <a:r>
              <a:rPr lang="sk-SK" sz="2000" dirty="0" smtClean="0">
                <a:solidFill>
                  <a:schemeClr val="tx1"/>
                </a:solidFill>
              </a:rPr>
              <a:t>Subjektívna potreba</a:t>
            </a:r>
          </a:p>
          <a:p>
            <a:pPr lvl="1"/>
            <a:r>
              <a:rPr lang="sk-SK" sz="1800" b="0" dirty="0" smtClean="0">
                <a:solidFill>
                  <a:schemeClr val="tx1"/>
                </a:solidFill>
              </a:rPr>
              <a:t>rastúca konkurencia vysokých škôl a súboj o získanie záujmu najlepších uchádzačov o štúdium,</a:t>
            </a:r>
          </a:p>
          <a:p>
            <a:pPr lvl="1">
              <a:buNone/>
            </a:pPr>
            <a:endParaRPr lang="sk-SK" sz="1800" b="0" dirty="0" smtClean="0">
              <a:solidFill>
                <a:schemeClr val="tx1"/>
              </a:solidFill>
            </a:endParaRPr>
          </a:p>
          <a:p>
            <a:pPr lvl="1"/>
            <a:r>
              <a:rPr lang="sk-SK" sz="1800" b="0" dirty="0" smtClean="0">
                <a:solidFill>
                  <a:schemeClr val="tx1"/>
                </a:solidFill>
              </a:rPr>
              <a:t>úsilie preukazovať kvalitu vzdelávania navonok.</a:t>
            </a:r>
          </a:p>
          <a:p>
            <a:pPr lvl="1"/>
            <a:endParaRPr lang="sk-SK" dirty="0" smtClean="0">
              <a:solidFill>
                <a:schemeClr val="tx1"/>
              </a:solidFill>
            </a:endParaRPr>
          </a:p>
          <a:p>
            <a:pPr lvl="1"/>
            <a:endParaRPr lang="sk-SK" dirty="0" smtClean="0">
              <a:solidFill>
                <a:schemeClr val="tx1"/>
              </a:solidFill>
            </a:endParaRPr>
          </a:p>
          <a:p>
            <a:r>
              <a:rPr lang="sk-SK" sz="2000" dirty="0" smtClean="0">
                <a:solidFill>
                  <a:schemeClr val="tx1"/>
                </a:solidFill>
              </a:rPr>
              <a:t>Objektívne požiadavky </a:t>
            </a:r>
          </a:p>
          <a:p>
            <a:pPr lvl="1"/>
            <a:r>
              <a:rPr lang="sk-SK" sz="1800" b="0" dirty="0" smtClean="0">
                <a:solidFill>
                  <a:schemeClr val="tx1"/>
                </a:solidFill>
              </a:rPr>
              <a:t>požiadavka vysokoškolského zákona na priebežné hodnotenie kvality vzdelávania podľa §87 Zákona č. 496/2009 (Akreditačné komisie, </a:t>
            </a:r>
            <a:r>
              <a:rPr lang="sk-SK" sz="1800" b="0" dirty="0" err="1" smtClean="0">
                <a:solidFill>
                  <a:schemeClr val="tx1"/>
                </a:solidFill>
              </a:rPr>
              <a:t>MŠVVaŠ</a:t>
            </a:r>
            <a:r>
              <a:rPr lang="sk-SK" sz="1800" b="0" dirty="0" smtClean="0">
                <a:solidFill>
                  <a:schemeClr val="tx1"/>
                </a:solidFill>
              </a:rPr>
              <a:t> SR),</a:t>
            </a:r>
          </a:p>
          <a:p>
            <a:pPr lvl="1">
              <a:buNone/>
            </a:pPr>
            <a:endParaRPr lang="sk-SK" sz="1800" b="0" dirty="0" smtClean="0">
              <a:solidFill>
                <a:schemeClr val="tx1"/>
              </a:solidFill>
            </a:endParaRPr>
          </a:p>
          <a:p>
            <a:pPr lvl="1"/>
            <a:r>
              <a:rPr lang="sk-SK" sz="1800" b="0" dirty="0" smtClean="0">
                <a:solidFill>
                  <a:schemeClr val="tx1"/>
                </a:solidFill>
              </a:rPr>
              <a:t>príležitosť využiť zdroje zo štrukturálnych fondov EÚ v rámci Operačného programu Vzdelávanie.</a:t>
            </a:r>
          </a:p>
          <a:p>
            <a:pPr lvl="1"/>
            <a:endParaRPr lang="sk-SK" dirty="0" smtClean="0"/>
          </a:p>
          <a:p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 bwMode="auto">
          <a:xfrm>
            <a:off x="2123728" y="188640"/>
            <a:ext cx="6805960" cy="66861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sk-SK" dirty="0" smtClean="0"/>
              <a:t>Princípy manažérstva kvality na univerzitách (1)</a:t>
            </a:r>
          </a:p>
        </p:txBody>
      </p:sp>
      <p:sp>
        <p:nvSpPr>
          <p:cNvPr id="4099" name="Zástupný symbol obsahu 2"/>
          <p:cNvSpPr>
            <a:spLocks noGrp="1"/>
          </p:cNvSpPr>
          <p:nvPr>
            <p:ph idx="1"/>
          </p:nvPr>
        </p:nvSpPr>
        <p:spPr bwMode="auto">
          <a:xfrm>
            <a:off x="323528" y="836712"/>
            <a:ext cx="8568952" cy="568863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sk-SK" sz="2000" dirty="0" smtClean="0">
                <a:solidFill>
                  <a:schemeClr val="tx1"/>
                </a:solidFill>
              </a:rPr>
              <a:t>Orientácia na zákazníkov </a:t>
            </a:r>
            <a:r>
              <a:rPr lang="sk-SK" sz="2000" b="0" dirty="0" smtClean="0">
                <a:solidFill>
                  <a:schemeClr val="tx1"/>
                </a:solidFill>
              </a:rPr>
              <a:t>– účastníci (zainteresované strany) vzdelávacieho a výskumného systému  univerzít,</a:t>
            </a:r>
          </a:p>
          <a:p>
            <a:pPr eaLnBrk="1" hangingPunct="1">
              <a:buNone/>
            </a:pPr>
            <a:endParaRPr lang="sk-SK" b="0" dirty="0" smtClean="0">
              <a:solidFill>
                <a:schemeClr val="tx1"/>
              </a:solidFill>
            </a:endParaRPr>
          </a:p>
          <a:p>
            <a:pPr eaLnBrk="1" hangingPunct="1"/>
            <a:r>
              <a:rPr lang="sk-SK" sz="2000" dirty="0" smtClean="0">
                <a:solidFill>
                  <a:schemeClr val="tx1"/>
                </a:solidFill>
              </a:rPr>
              <a:t>Princípy  vodcovstva – </a:t>
            </a:r>
            <a:r>
              <a:rPr lang="sk-SK" sz="2000" b="0" dirty="0" smtClean="0">
                <a:solidFill>
                  <a:schemeClr val="tx1"/>
                </a:solidFill>
              </a:rPr>
              <a:t>vytvorenie prostredia </a:t>
            </a:r>
            <a:r>
              <a:rPr lang="pl-PL" sz="2000" b="0" dirty="0" smtClean="0">
                <a:solidFill>
                  <a:schemeClr val="tx1"/>
                </a:solidFill>
              </a:rPr>
              <a:t>pre zainteresovanie a motiváciu pracovníkov  univerzít na jej trvalom rozvoji,</a:t>
            </a:r>
          </a:p>
          <a:p>
            <a:pPr eaLnBrk="1" hangingPunct="1">
              <a:buNone/>
            </a:pPr>
            <a:endParaRPr lang="sk-SK" b="0" dirty="0" smtClean="0">
              <a:solidFill>
                <a:schemeClr val="tx1"/>
              </a:solidFill>
            </a:endParaRPr>
          </a:p>
          <a:p>
            <a:pPr eaLnBrk="1" hangingPunct="1"/>
            <a:r>
              <a:rPr lang="sk-SK" sz="2000" dirty="0" smtClean="0">
                <a:solidFill>
                  <a:schemeClr val="tx1"/>
                </a:solidFill>
              </a:rPr>
              <a:t>Zapojenie pracovníkov  vysokých škôl – </a:t>
            </a:r>
            <a:r>
              <a:rPr lang="sk-SK" sz="2000" b="0" dirty="0" smtClean="0">
                <a:solidFill>
                  <a:schemeClr val="tx1"/>
                </a:solidFill>
              </a:rPr>
              <a:t>vytvorenie prostredia, v ktorom sa plne využijú a budú trvalo rozvíjané ich znalosti a zručnosti,</a:t>
            </a:r>
          </a:p>
          <a:p>
            <a:pPr eaLnBrk="1" hangingPunct="1"/>
            <a:endParaRPr lang="sk-SK" dirty="0" smtClean="0"/>
          </a:p>
          <a:p>
            <a:pPr eaLnBrk="1" hangingPunct="1"/>
            <a:r>
              <a:rPr lang="sk-SK" sz="2000" dirty="0" smtClean="0">
                <a:solidFill>
                  <a:schemeClr val="tx1"/>
                </a:solidFill>
              </a:rPr>
              <a:t>Procesný prístup – </a:t>
            </a:r>
            <a:r>
              <a:rPr lang="sk-SK" sz="2000" b="0" dirty="0" smtClean="0">
                <a:solidFill>
                  <a:schemeClr val="tx1"/>
                </a:solidFill>
              </a:rPr>
              <a:t>formovanie a riadenie všetkých činností, potrebných na dosiahnutie cieľov, ako procesy,</a:t>
            </a:r>
          </a:p>
          <a:p>
            <a:pPr eaLnBrk="1" hangingPunct="1"/>
            <a:endParaRPr lang="sk-SK" b="0" dirty="0" smtClean="0"/>
          </a:p>
          <a:p>
            <a:pPr eaLnBrk="1" hangingPunct="1"/>
            <a:r>
              <a:rPr lang="sk-SK" sz="2000" dirty="0" smtClean="0">
                <a:solidFill>
                  <a:schemeClr val="tx1"/>
                </a:solidFill>
              </a:rPr>
              <a:t>Systémový prístup k manažmentu – </a:t>
            </a:r>
            <a:r>
              <a:rPr lang="sk-SK" sz="2000" b="0" dirty="0" smtClean="0">
                <a:solidFill>
                  <a:schemeClr val="tx1"/>
                </a:solidFill>
              </a:rPr>
              <a:t>zabezpečenie účinného a efektívneho vykonávania procesov a ich integrácie,</a:t>
            </a:r>
          </a:p>
          <a:p>
            <a:pPr eaLnBrk="1" hangingPunct="1"/>
            <a:endParaRPr lang="sk-SK" sz="2000" b="0" dirty="0" smtClean="0">
              <a:solidFill>
                <a:schemeClr val="tx1"/>
              </a:solidFill>
            </a:endParaRPr>
          </a:p>
          <a:p>
            <a:pPr eaLnBrk="1" hangingPunct="1"/>
            <a:r>
              <a:rPr lang="sk-SK" sz="2000" dirty="0" smtClean="0">
                <a:solidFill>
                  <a:schemeClr val="tx1"/>
                </a:solidFill>
              </a:rPr>
              <a:t>Trvalé zlepšovanie – </a:t>
            </a:r>
            <a:r>
              <a:rPr lang="sk-SK" sz="2000" b="0" dirty="0" smtClean="0">
                <a:solidFill>
                  <a:schemeClr val="tx1"/>
                </a:solidFill>
              </a:rPr>
              <a:t>zabezpečenie priebežného sledovania (monitorovania), analýzy a hodnotenie výkonnosti a kvality procesov s cieľom ich trvalého zlepšovania,</a:t>
            </a:r>
          </a:p>
          <a:p>
            <a:pPr algn="just" eaLnBrk="1" hangingPunct="1"/>
            <a:endParaRPr lang="sk-SK" sz="2000" b="0" dirty="0" smtClean="0">
              <a:solidFill>
                <a:schemeClr val="tx1"/>
              </a:solidFill>
            </a:endParaRPr>
          </a:p>
          <a:p>
            <a:pPr eaLnBrk="1" hangingPunct="1">
              <a:buNone/>
            </a:pPr>
            <a:endParaRPr lang="sk-SK" b="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 bwMode="auto">
          <a:xfrm>
            <a:off x="2123728" y="188640"/>
            <a:ext cx="6805960" cy="66861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sk-SK" dirty="0" smtClean="0"/>
              <a:t>Princípy manažérstva kvality na univerzitách (2)</a:t>
            </a:r>
          </a:p>
        </p:txBody>
      </p:sp>
      <p:sp>
        <p:nvSpPr>
          <p:cNvPr id="4099" name="Zástupný symbol obsahu 2"/>
          <p:cNvSpPr>
            <a:spLocks noGrp="1"/>
          </p:cNvSpPr>
          <p:nvPr>
            <p:ph idx="1"/>
          </p:nvPr>
        </p:nvSpPr>
        <p:spPr bwMode="auto">
          <a:xfrm>
            <a:off x="323528" y="908720"/>
            <a:ext cx="8640960" cy="5544616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sk-SK" sz="2000" dirty="0" smtClean="0">
                <a:solidFill>
                  <a:schemeClr val="tx1"/>
                </a:solidFill>
              </a:rPr>
              <a:t>Rozhodovanie na základe faktov – </a:t>
            </a:r>
            <a:r>
              <a:rPr lang="sk-SK" sz="2000" b="0" dirty="0" smtClean="0">
                <a:solidFill>
                  <a:schemeClr val="tx1"/>
                </a:solidFill>
              </a:rPr>
              <a:t>vytvorenie  systému monitorovania, analýzy a hodnotenia procesov pre efektívne rozhodovanie,</a:t>
            </a:r>
          </a:p>
          <a:p>
            <a:pPr eaLnBrk="1" hangingPunct="1">
              <a:buNone/>
            </a:pPr>
            <a:endParaRPr lang="sk-SK" sz="2000" b="0" dirty="0" smtClean="0">
              <a:solidFill>
                <a:schemeClr val="tx1"/>
              </a:solidFill>
            </a:endParaRPr>
          </a:p>
          <a:p>
            <a:pPr eaLnBrk="1" hangingPunct="1"/>
            <a:r>
              <a:rPr lang="sk-SK" sz="2000" dirty="0" smtClean="0">
                <a:solidFill>
                  <a:schemeClr val="tx1"/>
                </a:solidFill>
              </a:rPr>
              <a:t>Vzájomne výhodné vzťahy – </a:t>
            </a:r>
            <a:r>
              <a:rPr lang="sk-SK" sz="2000" b="0" dirty="0" smtClean="0">
                <a:solidFill>
                  <a:schemeClr val="tx1"/>
                </a:solidFill>
              </a:rPr>
              <a:t>vytváranie vzájomne výhodných vzťahov medzi účastníkmi a zainteresovanými stranami vzdelávacieho a výskumného systému na univerzitách,</a:t>
            </a:r>
          </a:p>
          <a:p>
            <a:pPr eaLnBrk="1" hangingPunct="1">
              <a:buNone/>
            </a:pPr>
            <a:endParaRPr lang="sk-SK" sz="2000" b="0" dirty="0" smtClean="0">
              <a:solidFill>
                <a:schemeClr val="tx1"/>
              </a:solidFill>
            </a:endParaRPr>
          </a:p>
          <a:p>
            <a:pPr eaLnBrk="1" hangingPunct="1"/>
            <a:r>
              <a:rPr lang="sk-SK" sz="2000" dirty="0" smtClean="0">
                <a:solidFill>
                  <a:schemeClr val="tx1"/>
                </a:solidFill>
              </a:rPr>
              <a:t>Požiadavky a potreby – </a:t>
            </a:r>
            <a:r>
              <a:rPr lang="sk-SK" sz="2000" b="0" dirty="0" smtClean="0">
                <a:solidFill>
                  <a:schemeClr val="tx1"/>
                </a:solidFill>
              </a:rPr>
              <a:t>určenie požiadaviek a potrieb účastníkov a zainteresovaných strán  vo vzdelávacom a výskumnom systéme univerzít (zákaznícka orientácia),</a:t>
            </a:r>
          </a:p>
          <a:p>
            <a:pPr eaLnBrk="1" hangingPunct="1"/>
            <a:endParaRPr lang="sk-SK" sz="2000" b="0" dirty="0" smtClean="0">
              <a:solidFill>
                <a:schemeClr val="tx1"/>
              </a:solidFill>
            </a:endParaRPr>
          </a:p>
          <a:p>
            <a:pPr eaLnBrk="1" hangingPunct="1"/>
            <a:r>
              <a:rPr lang="sk-SK" sz="2000" dirty="0" smtClean="0">
                <a:solidFill>
                  <a:schemeClr val="tx1"/>
                </a:solidFill>
              </a:rPr>
              <a:t>Ciele kvality – </a:t>
            </a:r>
            <a:r>
              <a:rPr lang="sk-SK" sz="2000" b="0" dirty="0" smtClean="0">
                <a:solidFill>
                  <a:schemeClr val="tx1"/>
                </a:solidFill>
              </a:rPr>
              <a:t>vytvorenie politiky kvality a formovanie cieľov kvality,</a:t>
            </a:r>
          </a:p>
          <a:p>
            <a:pPr eaLnBrk="1" hangingPunct="1"/>
            <a:endParaRPr lang="sk-SK" sz="2000" b="0" dirty="0" smtClean="0">
              <a:solidFill>
                <a:schemeClr val="tx1"/>
              </a:solidFill>
            </a:endParaRPr>
          </a:p>
          <a:p>
            <a:pPr eaLnBrk="1" hangingPunct="1"/>
            <a:r>
              <a:rPr lang="sk-SK" sz="2000" dirty="0" smtClean="0">
                <a:solidFill>
                  <a:schemeClr val="tx1"/>
                </a:solidFill>
              </a:rPr>
              <a:t>Procesy a zodpovednosti – </a:t>
            </a:r>
            <a:r>
              <a:rPr lang="sk-SK" sz="2000" b="0" dirty="0" smtClean="0">
                <a:solidFill>
                  <a:schemeClr val="tx1"/>
                </a:solidFill>
              </a:rPr>
              <a:t>formovanie procesov a zodpovedností za kvalitu ich vykonávania,</a:t>
            </a:r>
          </a:p>
          <a:p>
            <a:pPr eaLnBrk="1" hangingPunct="1"/>
            <a:endParaRPr lang="sk-SK" sz="2000" b="0" dirty="0" smtClean="0">
              <a:solidFill>
                <a:schemeClr val="tx1"/>
              </a:solidFill>
            </a:endParaRPr>
          </a:p>
          <a:p>
            <a:endParaRPr lang="sk-SK" sz="2000" b="0" dirty="0" smtClean="0"/>
          </a:p>
          <a:p>
            <a:pPr eaLnBrk="1" hangingPunct="1"/>
            <a:endParaRPr lang="sk-SK" sz="2000" b="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 bwMode="auto">
          <a:xfrm>
            <a:off x="2123728" y="188640"/>
            <a:ext cx="6805960" cy="536848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sk-SK" dirty="0" smtClean="0"/>
              <a:t>Princípy manažérstva kvality na univerzitách (3)</a:t>
            </a:r>
          </a:p>
        </p:txBody>
      </p:sp>
      <p:sp>
        <p:nvSpPr>
          <p:cNvPr id="5123" name="Zástupný symbol obsahu 2"/>
          <p:cNvSpPr>
            <a:spLocks noGrp="1"/>
          </p:cNvSpPr>
          <p:nvPr>
            <p:ph idx="1"/>
          </p:nvPr>
        </p:nvSpPr>
        <p:spPr bwMode="auto">
          <a:xfrm>
            <a:off x="395536" y="908720"/>
            <a:ext cx="8496944" cy="5544616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sk-SK" sz="2000" dirty="0" smtClean="0">
                <a:solidFill>
                  <a:schemeClr val="tx1"/>
                </a:solidFill>
              </a:rPr>
              <a:t>Zdroje – </a:t>
            </a:r>
            <a:r>
              <a:rPr lang="sk-SK" sz="2000" b="0" dirty="0" smtClean="0">
                <a:solidFill>
                  <a:schemeClr val="tx1"/>
                </a:solidFill>
              </a:rPr>
              <a:t>určenie, získanie a poskytnutie adekvátnych zdrojov potrebných na zabezpečenie procesov,</a:t>
            </a:r>
          </a:p>
          <a:p>
            <a:pPr eaLnBrk="1" hangingPunct="1"/>
            <a:endParaRPr lang="sk-SK" sz="2000" b="0" dirty="0" smtClean="0">
              <a:solidFill>
                <a:schemeClr val="tx1"/>
              </a:solidFill>
            </a:endParaRPr>
          </a:p>
          <a:p>
            <a:pPr eaLnBrk="1" hangingPunct="1"/>
            <a:r>
              <a:rPr lang="sk-SK" sz="2000" dirty="0" smtClean="0">
                <a:solidFill>
                  <a:schemeClr val="tx1"/>
                </a:solidFill>
              </a:rPr>
              <a:t>Metriky – </a:t>
            </a:r>
            <a:r>
              <a:rPr lang="sk-SK" sz="2000" b="0" dirty="0" smtClean="0">
                <a:solidFill>
                  <a:schemeClr val="tx1"/>
                </a:solidFill>
              </a:rPr>
              <a:t>určenie ukazovateľov, metodík a metód na sledovanie (monitorovanie), meranie, analýzu efektívnosti a účinnosti každého procesu,</a:t>
            </a:r>
          </a:p>
          <a:p>
            <a:pPr eaLnBrk="1" hangingPunct="1"/>
            <a:endParaRPr lang="sk-SK" sz="2000" b="0" dirty="0" smtClean="0">
              <a:solidFill>
                <a:schemeClr val="tx1"/>
              </a:solidFill>
            </a:endParaRPr>
          </a:p>
          <a:p>
            <a:pPr eaLnBrk="1" hangingPunct="1"/>
            <a:r>
              <a:rPr lang="sk-SK" sz="2000" dirty="0" smtClean="0">
                <a:solidFill>
                  <a:schemeClr val="tx1"/>
                </a:solidFill>
              </a:rPr>
              <a:t>Prevencia nezhôd – </a:t>
            </a:r>
            <a:r>
              <a:rPr lang="sk-SK" sz="2000" b="0" dirty="0" smtClean="0">
                <a:solidFill>
                  <a:schemeClr val="tx1"/>
                </a:solidFill>
              </a:rPr>
              <a:t>určenie metodík a prostriedkov na prevenciu nezhôd a vylúčenie príčin vzniku nezhôd s kritériami kvality,</a:t>
            </a:r>
          </a:p>
          <a:p>
            <a:pPr eaLnBrk="1" hangingPunct="1">
              <a:buNone/>
            </a:pPr>
            <a:endParaRPr lang="sk-SK" sz="2000" b="0" dirty="0" smtClean="0">
              <a:solidFill>
                <a:schemeClr val="tx1"/>
              </a:solidFill>
            </a:endParaRPr>
          </a:p>
          <a:p>
            <a:pPr eaLnBrk="1" hangingPunct="1"/>
            <a:r>
              <a:rPr lang="sk-SK" sz="2000" dirty="0" smtClean="0">
                <a:solidFill>
                  <a:schemeClr val="tx1"/>
                </a:solidFill>
              </a:rPr>
              <a:t>Trvalý rozvoj – </a:t>
            </a:r>
            <a:r>
              <a:rPr lang="sk-SK" sz="2000" b="0" dirty="0" smtClean="0">
                <a:solidFill>
                  <a:schemeClr val="tx1"/>
                </a:solidFill>
              </a:rPr>
              <a:t>formovanie postupov (metodológií), ktoré zabezpečia trvalý rozvoj (zlepšovanie) kvality produktov univerzít.</a:t>
            </a:r>
          </a:p>
          <a:p>
            <a:endParaRPr lang="sk-SK" b="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23728" y="260648"/>
            <a:ext cx="6840760" cy="432048"/>
          </a:xfrm>
        </p:spPr>
        <p:txBody>
          <a:bodyPr/>
          <a:lstStyle/>
          <a:p>
            <a:r>
              <a:rPr lang="sk-SK" dirty="0" smtClean="0"/>
              <a:t>Model systému riadenia kvality na univerzite</a:t>
            </a:r>
            <a:endParaRPr lang="sk-SK" dirty="0"/>
          </a:p>
        </p:txBody>
      </p:sp>
      <p:graphicFrame>
        <p:nvGraphicFramePr>
          <p:cNvPr id="4" name="Zástupný symbol obsahu 3"/>
          <p:cNvGraphicFramePr>
            <a:graphicFrameLocks noGrp="1"/>
          </p:cNvGraphicFramePr>
          <p:nvPr>
            <p:ph idx="1"/>
          </p:nvPr>
        </p:nvGraphicFramePr>
        <p:xfrm>
          <a:off x="1043608" y="1235893"/>
          <a:ext cx="6552728" cy="37772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Zaoblený obdĺžnik 4"/>
          <p:cNvSpPr/>
          <p:nvPr/>
        </p:nvSpPr>
        <p:spPr>
          <a:xfrm>
            <a:off x="5364088" y="5157192"/>
            <a:ext cx="1728192" cy="1224136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sk-SK" sz="1600" b="1" dirty="0" smtClean="0"/>
              <a:t>Výstupy:</a:t>
            </a:r>
          </a:p>
          <a:p>
            <a:pPr>
              <a:buFontTx/>
              <a:buChar char="-"/>
            </a:pPr>
            <a:r>
              <a:rPr lang="sk-SK" sz="1400" b="1" dirty="0" smtClean="0"/>
              <a:t> </a:t>
            </a:r>
            <a:r>
              <a:rPr lang="sk-SK" sz="1400" dirty="0" smtClean="0"/>
              <a:t>Vzdelávanie</a:t>
            </a:r>
          </a:p>
          <a:p>
            <a:pPr>
              <a:buFontTx/>
              <a:buChar char="-"/>
            </a:pPr>
            <a:r>
              <a:rPr lang="sk-SK" sz="1400" dirty="0" smtClean="0"/>
              <a:t> Veda a výskum</a:t>
            </a:r>
          </a:p>
          <a:p>
            <a:pPr>
              <a:buFontTx/>
              <a:buChar char="-"/>
            </a:pPr>
            <a:r>
              <a:rPr lang="sk-SK" sz="1400" dirty="0" smtClean="0"/>
              <a:t> Produkty</a:t>
            </a:r>
          </a:p>
          <a:p>
            <a:pPr>
              <a:buFontTx/>
              <a:buChar char="-"/>
            </a:pPr>
            <a:r>
              <a:rPr lang="sk-SK" sz="1400" dirty="0" smtClean="0"/>
              <a:t> Absolventi</a:t>
            </a:r>
            <a:endParaRPr lang="sk-SK" sz="1200" dirty="0"/>
          </a:p>
        </p:txBody>
      </p:sp>
      <p:sp>
        <p:nvSpPr>
          <p:cNvPr id="7" name="Zaoblený obdĺžnik 6"/>
          <p:cNvSpPr/>
          <p:nvPr/>
        </p:nvSpPr>
        <p:spPr>
          <a:xfrm>
            <a:off x="7884368" y="1052736"/>
            <a:ext cx="1008112" cy="5184576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sk-SK" b="1" dirty="0" smtClean="0"/>
              <a:t>Účastníci a zainteresované strany</a:t>
            </a:r>
          </a:p>
          <a:p>
            <a:pPr algn="ctr"/>
            <a:r>
              <a:rPr lang="sk-SK" sz="1400" dirty="0" smtClean="0"/>
              <a:t>(zamestnávatelia, zákazníci, účastníci vzdelávacieho a výskumného procesu)</a:t>
            </a:r>
            <a:endParaRPr lang="sk-SK" sz="1400" dirty="0"/>
          </a:p>
        </p:txBody>
      </p:sp>
      <p:sp>
        <p:nvSpPr>
          <p:cNvPr id="8" name="Zaoblený obdĺžnik 7"/>
          <p:cNvSpPr/>
          <p:nvPr/>
        </p:nvSpPr>
        <p:spPr>
          <a:xfrm>
            <a:off x="323528" y="980728"/>
            <a:ext cx="1008112" cy="396044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sk-SK" b="1" dirty="0" smtClean="0"/>
              <a:t>Účastníci a zainteresované strany</a:t>
            </a:r>
          </a:p>
          <a:p>
            <a:pPr algn="ctr"/>
            <a:r>
              <a:rPr lang="sk-SK" sz="1400" dirty="0" smtClean="0"/>
              <a:t>(zamestnávatelia, zákazníci, účastníci vzdelávacieho a výskumného procesu)</a:t>
            </a:r>
            <a:endParaRPr lang="sk-SK" sz="1400" dirty="0"/>
          </a:p>
        </p:txBody>
      </p:sp>
      <p:sp>
        <p:nvSpPr>
          <p:cNvPr id="9" name="Zaoblený obdĺžnik 8"/>
          <p:cNvSpPr/>
          <p:nvPr/>
        </p:nvSpPr>
        <p:spPr>
          <a:xfrm>
            <a:off x="323528" y="5085184"/>
            <a:ext cx="1728192" cy="1296144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sk-SK" sz="1600" b="1" dirty="0" smtClean="0"/>
              <a:t>Vstupy:</a:t>
            </a:r>
          </a:p>
          <a:p>
            <a:pPr>
              <a:buFontTx/>
              <a:buChar char="-"/>
            </a:pPr>
            <a:r>
              <a:rPr lang="sk-SK" sz="1400" b="1" dirty="0" smtClean="0"/>
              <a:t> </a:t>
            </a:r>
            <a:r>
              <a:rPr lang="sk-SK" sz="1400" dirty="0" smtClean="0"/>
              <a:t>Požiadavky</a:t>
            </a:r>
          </a:p>
          <a:p>
            <a:pPr>
              <a:buFontTx/>
              <a:buChar char="-"/>
            </a:pPr>
            <a:r>
              <a:rPr lang="sk-SK" sz="1400" dirty="0" smtClean="0"/>
              <a:t> Potreby</a:t>
            </a:r>
          </a:p>
          <a:p>
            <a:pPr>
              <a:buFontTx/>
              <a:buChar char="-"/>
            </a:pPr>
            <a:r>
              <a:rPr lang="sk-SK" sz="1400" dirty="0" smtClean="0"/>
              <a:t> Študenti</a:t>
            </a:r>
          </a:p>
          <a:p>
            <a:pPr>
              <a:buFontTx/>
              <a:buChar char="-"/>
            </a:pPr>
            <a:r>
              <a:rPr lang="sk-SK" sz="1400" dirty="0" smtClean="0"/>
              <a:t> Zdroje</a:t>
            </a:r>
            <a:endParaRPr lang="sk-SK" sz="1200" dirty="0"/>
          </a:p>
        </p:txBody>
      </p:sp>
      <p:cxnSp>
        <p:nvCxnSpPr>
          <p:cNvPr id="16" name="Zalomená spojnica 15"/>
          <p:cNvCxnSpPr>
            <a:endCxn id="5" idx="1"/>
          </p:cNvCxnSpPr>
          <p:nvPr/>
        </p:nvCxnSpPr>
        <p:spPr>
          <a:xfrm rot="16200000" flipH="1">
            <a:off x="4698014" y="5103186"/>
            <a:ext cx="756084" cy="576064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0" name="Tvar 39"/>
          <p:cNvCxnSpPr/>
          <p:nvPr/>
        </p:nvCxnSpPr>
        <p:spPr>
          <a:xfrm flipV="1">
            <a:off x="2051720" y="4725144"/>
            <a:ext cx="1080120" cy="1008112"/>
          </a:xfrm>
          <a:prstGeom prst="bentConnector3">
            <a:avLst>
              <a:gd name="adj1" fmla="val 50000"/>
            </a:avLst>
          </a:prstGeom>
          <a:ln w="38100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4" name="Rovná spojovacia šípka 43"/>
          <p:cNvCxnSpPr/>
          <p:nvPr/>
        </p:nvCxnSpPr>
        <p:spPr>
          <a:xfrm>
            <a:off x="7092280" y="5733256"/>
            <a:ext cx="792088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4" name="Rovná spojovacia šípka 53"/>
          <p:cNvCxnSpPr/>
          <p:nvPr/>
        </p:nvCxnSpPr>
        <p:spPr>
          <a:xfrm flipH="1">
            <a:off x="6804248" y="2852936"/>
            <a:ext cx="1080120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60" name="Rovná spojovacia šípka 59"/>
          <p:cNvCxnSpPr/>
          <p:nvPr/>
        </p:nvCxnSpPr>
        <p:spPr>
          <a:xfrm flipH="1">
            <a:off x="1331640" y="1700808"/>
            <a:ext cx="1800200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ív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ív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13742</TotalTime>
  <Words>2630</Words>
  <Application>Microsoft Office PowerPoint</Application>
  <PresentationFormat>Prezentácia na obrazovke (4:3)</PresentationFormat>
  <Paragraphs>402</Paragraphs>
  <Slides>29</Slides>
  <Notes>16</Notes>
  <HiddenSlides>0</HiddenSlides>
  <MMClips>0</MMClips>
  <ScaleCrop>false</ScaleCrop>
  <HeadingPairs>
    <vt:vector size="8" baseType="variant">
      <vt:variant>
        <vt:lpstr>Motív</vt:lpstr>
      </vt:variant>
      <vt:variant>
        <vt:i4>1</vt:i4>
      </vt:variant>
      <vt:variant>
        <vt:lpstr>Prepojenia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snímok</vt:lpstr>
      </vt:variant>
      <vt:variant>
        <vt:i4>29</vt:i4>
      </vt:variant>
    </vt:vector>
  </HeadingPairs>
  <TitlesOfParts>
    <vt:vector size="32" baseType="lpstr">
      <vt:lpstr>1_Výchozí návrh</vt:lpstr>
      <vt:lpstr>C:\Users\admin\Documents\_Dokumetny\_Praca\_Materiály\ProcesneModelovanie\SkladARIS.vsd\Drawing\~Stránka-3\Proces.19</vt:lpstr>
      <vt:lpstr>Visio</vt:lpstr>
      <vt:lpstr>Systémy manažérstva kvality  vo vzdelávaní</vt:lpstr>
      <vt:lpstr>Snímka 2</vt:lpstr>
      <vt:lpstr>Snímka 3</vt:lpstr>
      <vt:lpstr>Kvalita a vzdelávacie inštitúcie</vt:lpstr>
      <vt:lpstr>Dôvody súčasných iniciatív univerzít v oblasti kvality   </vt:lpstr>
      <vt:lpstr>Princípy manažérstva kvality na univerzitách (1)</vt:lpstr>
      <vt:lpstr>Princípy manažérstva kvality na univerzitách (2)</vt:lpstr>
      <vt:lpstr>Princípy manažérstva kvality na univerzitách (3)</vt:lpstr>
      <vt:lpstr>Model systému riadenia kvality na univerzite</vt:lpstr>
      <vt:lpstr>Interné a externé prostredie univerzít</vt:lpstr>
      <vt:lpstr>Rámec kvality na univerzitách</vt:lpstr>
      <vt:lpstr>Snímka 12</vt:lpstr>
      <vt:lpstr>Snímka 13</vt:lpstr>
      <vt:lpstr>Snímka 14</vt:lpstr>
      <vt:lpstr>Snímka 15</vt:lpstr>
      <vt:lpstr>Základná procesná mapa univerzity</vt:lpstr>
      <vt:lpstr>Štruktúra hlavného procesu „Pedagogika“ </vt:lpstr>
      <vt:lpstr>Snímka 18</vt:lpstr>
      <vt:lpstr>Snímka 19</vt:lpstr>
      <vt:lpstr>Snímka 20</vt:lpstr>
      <vt:lpstr>Normy na riadenie kvality vo vzdelávaní</vt:lpstr>
      <vt:lpstr>CAF, EFQM, MBQA</vt:lpstr>
      <vt:lpstr>ESG -  módny hit alebo nutnosť?</vt:lpstr>
      <vt:lpstr>ESG - Politika kvality vo vzdelávacom procese</vt:lpstr>
      <vt:lpstr>ESG - Možnosti a nástroje zlepšenia kvality vo vzdelávaní</vt:lpstr>
      <vt:lpstr>ESG - Očakávané prínosy a riziká orientácie univerzity na kvalitu</vt:lpstr>
      <vt:lpstr>ESG - Možnosti zvyšovania kvality na univerzitách (1)</vt:lpstr>
      <vt:lpstr>ESG – Možnosti zvyšovania kvality na univerzitách (2)</vt:lpstr>
      <vt:lpstr>Otázky a odpovede</vt:lpstr>
    </vt:vector>
  </TitlesOfParts>
  <Company>BPM Consulting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Ing.Ondrej Železník, PhD.</dc:creator>
  <cp:lastModifiedBy>.</cp:lastModifiedBy>
  <cp:revision>971</cp:revision>
  <dcterms:created xsi:type="dcterms:W3CDTF">2006-12-06T10:04:39Z</dcterms:created>
  <dcterms:modified xsi:type="dcterms:W3CDTF">2012-04-12T12:43:12Z</dcterms:modified>
</cp:coreProperties>
</file>