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6" r:id="rId3"/>
    <p:sldId id="293" r:id="rId4"/>
    <p:sldId id="294" r:id="rId5"/>
    <p:sldId id="301" r:id="rId6"/>
    <p:sldId id="302" r:id="rId7"/>
    <p:sldId id="303" r:id="rId8"/>
    <p:sldId id="297" r:id="rId9"/>
    <p:sldId id="295" r:id="rId10"/>
    <p:sldId id="304" r:id="rId11"/>
    <p:sldId id="309" r:id="rId12"/>
    <p:sldId id="305" r:id="rId13"/>
    <p:sldId id="306" r:id="rId14"/>
    <p:sldId id="296" r:id="rId15"/>
    <p:sldId id="298" r:id="rId16"/>
    <p:sldId id="310" r:id="rId17"/>
    <p:sldId id="299" r:id="rId18"/>
    <p:sldId id="300" r:id="rId19"/>
    <p:sldId id="311" r:id="rId20"/>
    <p:sldId id="307" r:id="rId21"/>
    <p:sldId id="308" r:id="rId22"/>
    <p:sldId id="262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709" autoAdjust="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D68F1F-EBBC-445E-AD98-5B35CEA048AA}" type="datetimeFigureOut">
              <a:rPr lang="sk-SK" smtClean="0"/>
              <a:pPr/>
              <a:t>21. 2. 2013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8F1F-EBBC-445E-AD98-5B35CEA048AA}" type="datetimeFigureOut">
              <a:rPr lang="sk-SK" smtClean="0"/>
              <a:pPr/>
              <a:t>21. 2. 2013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8F1F-EBBC-445E-AD98-5B35CEA048AA}" type="datetimeFigureOut">
              <a:rPr lang="sk-SK" smtClean="0"/>
              <a:pPr/>
              <a:t>21. 2. 2013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D68F1F-EBBC-445E-AD98-5B35CEA048AA}" type="datetimeFigureOut">
              <a:rPr lang="sk-SK" smtClean="0"/>
              <a:pPr/>
              <a:t>21. 2. 2013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D68F1F-EBBC-445E-AD98-5B35CEA048AA}" type="datetimeFigureOut">
              <a:rPr lang="sk-SK" smtClean="0"/>
              <a:pPr/>
              <a:t>21. 2. 2013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8F1F-EBBC-445E-AD98-5B35CEA048AA}" type="datetimeFigureOut">
              <a:rPr lang="sk-SK" smtClean="0"/>
              <a:pPr/>
              <a:t>21. 2. 2013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8F1F-EBBC-445E-AD98-5B35CEA048AA}" type="datetimeFigureOut">
              <a:rPr lang="sk-SK" smtClean="0"/>
              <a:pPr/>
              <a:t>21. 2. 2013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D68F1F-EBBC-445E-AD98-5B35CEA048AA}" type="datetimeFigureOut">
              <a:rPr lang="sk-SK" smtClean="0"/>
              <a:pPr/>
              <a:t>21. 2. 2013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8F1F-EBBC-445E-AD98-5B35CEA048AA}" type="datetimeFigureOut">
              <a:rPr lang="sk-SK" smtClean="0"/>
              <a:pPr/>
              <a:t>21. 2. 2013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D68F1F-EBBC-445E-AD98-5B35CEA048AA}" type="datetimeFigureOut">
              <a:rPr lang="sk-SK" smtClean="0"/>
              <a:pPr/>
              <a:t>21. 2. 2013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D68F1F-EBBC-445E-AD98-5B35CEA048AA}" type="datetimeFigureOut">
              <a:rPr lang="sk-SK" smtClean="0"/>
              <a:pPr/>
              <a:t>21. 2. 2013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D68F1F-EBBC-445E-AD98-5B35CEA048AA}" type="datetimeFigureOut">
              <a:rPr lang="sk-SK" smtClean="0"/>
              <a:pPr/>
              <a:t>21. 2. 2013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8964488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800" dirty="0" smtClean="0"/>
              <a:t>Ochrana duševného vlastníctva na UPJŠ v Košiciach</a:t>
            </a:r>
            <a:endParaRPr lang="sk-SK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algn="r"/>
            <a:r>
              <a:rPr lang="sk-SK" dirty="0" smtClean="0"/>
              <a:t>   		       </a:t>
            </a:r>
            <a:r>
              <a:rPr lang="sk-SK" sz="2200" dirty="0" smtClean="0"/>
              <a:t>Prof. JUDr. Peter </a:t>
            </a:r>
            <a:r>
              <a:rPr lang="sk-SK" sz="2200" dirty="0" err="1" smtClean="0"/>
              <a:t>Vojčík</a:t>
            </a:r>
            <a:r>
              <a:rPr lang="sk-SK" sz="2200" dirty="0" smtClean="0"/>
              <a:t>, CSc.</a:t>
            </a:r>
            <a:endParaRPr lang="sk-SK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§ 50 AZ- Zamestnanecké dielo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99176" cy="4997152"/>
          </a:xfrm>
        </p:spPr>
        <p:txBody>
          <a:bodyPr>
            <a:noAutofit/>
          </a:bodyPr>
          <a:lstStyle/>
          <a:p>
            <a:r>
              <a:rPr lang="sk-SK" sz="1800" dirty="0" smtClean="0"/>
              <a:t>ods. 1 Majetkové práva autora k zamestnaneckému dielu vykonáva vo svojom mene a na svoj účet zamestnávateľ, ak nie je dohodnuté inak. Zamestnávateľ môže právo výkonu majetkových práv autora postúpiť tretej osobe len so súhlasom autora; to neplatí, ak ide o predaj podniku alebo samostatnej organizačnej zložky podniku. </a:t>
            </a:r>
          </a:p>
          <a:p>
            <a:r>
              <a:rPr lang="sk-SK" sz="1800" dirty="0" smtClean="0"/>
              <a:t>ods. 2 Smrťou zamestnávateľa alebo zánikom zamestnávateľa oprávneného vykonávať majetkové práva autora k zamestnaneckému dielu, ktorý nemá právneho nástupcu, právo výkonu majetkových práv zamestnávateľa zaniká a majetkové práva k zamestnaneckému dielu vykonáva autor. </a:t>
            </a:r>
          </a:p>
          <a:p>
            <a:r>
              <a:rPr lang="sk-SK" sz="1800" dirty="0" smtClean="0"/>
              <a:t>ods. 3 Ak zamestnávateľ vykonáva majetkové práva autora k zamestnaneckému dielu, platí, že autor udelil súhlas na zverejnenie tohto diela, ako aj na to, aby zamestnávateľ toto dielo uvádzal na verejnosti pod svojím menom, ak nie je dohodnuté inak; osobnostné práva autora k zamestnaneckému dielu inak nie sú dotknuté.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§ 50 AZ- Zamestnanecké dielo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ods. 4 Počas výkonu majetkových práv autora k zamestnaneckému dielu zamestnávateľom je autor povinný zdržať sa výkonu majetkových práv k tomuto dielu. </a:t>
            </a:r>
          </a:p>
          <a:p>
            <a:endParaRPr lang="sk-SK" dirty="0" smtClean="0"/>
          </a:p>
          <a:p>
            <a:r>
              <a:rPr lang="sk-SK" dirty="0" smtClean="0"/>
              <a:t>ods. 5 Počítačový program, súborné dielo alebo kartografické dielo, ktoré nie je spoločným dielom (§ 10), sa považuje za zamestnanecké dielo aj vtedy, ak bolo celkom alebo sčasti vytvorené na základe zmluvy o vytvorení diela (§ 39); v tomto prípade sa objednávateľ považuje za zamestnávateľa. Odstúpením od zmluvy o vytvorení diela zaniká aj právo vykonávať majetkové práva autora. </a:t>
            </a:r>
          </a:p>
          <a:p>
            <a:endParaRPr lang="sk-SK" dirty="0" smtClean="0"/>
          </a:p>
          <a:p>
            <a:r>
              <a:rPr lang="sk-SK" dirty="0" smtClean="0"/>
              <a:t>ods. 6 Skončením pracovnoprávneho vzťahu, služobného vzťahu, štátnozamestnaneckého vzťahu alebo pracovnoprávneho vzťahu medzi družstvom a jeho členom zostávajú práva a povinnosti podľa odsekov 1 až 4 nedotknuté. 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Školské dielo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61938" indent="-261938"/>
            <a:endParaRPr lang="sk-SK" dirty="0" smtClean="0"/>
          </a:p>
          <a:p>
            <a:pPr marL="261938" indent="-261938"/>
            <a:r>
              <a:rPr lang="sk-SK" dirty="0" smtClean="0"/>
              <a:t>§ 5 ods. 12 Autorského zákona</a:t>
            </a:r>
          </a:p>
          <a:p>
            <a:pPr marL="261938" indent="-261938">
              <a:buNone/>
            </a:pPr>
            <a:r>
              <a:rPr lang="sk-SK" i="1" dirty="0" smtClean="0"/>
              <a:t>	„Školské dielo je dielo vytvorené žiakom alebo študentom na splnenie školských alebo študijných povinností vyplývajúcich z jeho právneho vzťahu k základnej škole, strednej škole, vysokej škole alebo k záujmovo-vzdelávaciemu zariadeniu.“</a:t>
            </a:r>
          </a:p>
          <a:p>
            <a:pPr marL="261938" indent="-261938">
              <a:buNone/>
            </a:pPr>
            <a:endParaRPr lang="sk-SK" dirty="0" smtClean="0"/>
          </a:p>
          <a:p>
            <a:pPr marL="261938" indent="-261938"/>
            <a:r>
              <a:rPr lang="sk-SK" dirty="0" smtClean="0"/>
              <a:t>právnu úpravu školských diel obsahuje § 51 Autorského zákona</a:t>
            </a:r>
          </a:p>
          <a:p>
            <a:pPr marL="261938" indent="-261938">
              <a:buNone/>
            </a:pPr>
            <a:r>
              <a:rPr lang="sk-SK" dirty="0" smtClean="0"/>
              <a:t>	</a:t>
            </a:r>
            <a:endParaRPr lang="sk-SK" i="1" dirty="0" smtClean="0"/>
          </a:p>
          <a:p>
            <a:pPr marL="261938" indent="-261938">
              <a:buNone/>
            </a:pPr>
            <a:endParaRPr lang="sk-SK" i="1" dirty="0" smtClean="0"/>
          </a:p>
          <a:p>
            <a:pPr marL="261938" indent="-261938">
              <a:buNone/>
            </a:pP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§ 51 AZ- Školské dielo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ods. 1 Škola môže uzatvoriť s autorom licenčnú zmluvu o použití školského diela za zvyčajných podmienok; ak autor bez závažného dôvodu odmieta licenčnú zmluvu uzatvoriť, môže sa škola domáhať, aby obsah tejto zmluvy určil súd.8) Ustanovenie § 30 ods. 1 písm. c) zostáva tým nedotknuté. </a:t>
            </a:r>
          </a:p>
          <a:p>
            <a:endParaRPr lang="sk-SK" dirty="0" smtClean="0"/>
          </a:p>
          <a:p>
            <a:r>
              <a:rPr lang="sk-SK" dirty="0" smtClean="0"/>
              <a:t>ods. 2 Ak nie je dohodnuté inak, autor školského diela môže použiť svoje dielo alebo poskytnúť licenciu inému, ak to nie je v rozpore s oprávnenými záujmami školy. </a:t>
            </a:r>
          </a:p>
          <a:p>
            <a:endParaRPr lang="sk-SK" dirty="0" smtClean="0"/>
          </a:p>
          <a:p>
            <a:r>
              <a:rPr lang="sk-SK" dirty="0" smtClean="0"/>
              <a:t>ods. 3 Škola môže požadovať, aby jej autor školského diela zo získanej odmeny súvisiacej s použitím diela alebo poskytnutím licencie podľa odseku 2 primerane prispel na úhradu nákladov vynaložených na vytvorenie diela, a to podľa okolností až do ich skutočnej výšky; pritom sa prihliada na odmenu získanú školou v súvislosti s použitím školského diela podľa odseku 1.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Podnikový („zamestnanecký“) vynález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sz="2600" dirty="0" smtClean="0"/>
              <a:t>patentové právo neupravuje čo je vynález, ale ktoré vynálezy (riešenia) sú patentovateľné:</a:t>
            </a:r>
          </a:p>
          <a:p>
            <a:pPr marL="0" indent="0">
              <a:buNone/>
            </a:pPr>
            <a:r>
              <a:rPr lang="sk-SK" sz="2600" i="1" dirty="0" smtClean="0"/>
              <a:t>„patenty sa udeľujú na vynálezy zo všetkých oblastí techniky, ktoré sú nové, zahŕňajú vynálezcovskú činnosť a sú priemyselne využiteľné.“</a:t>
            </a:r>
          </a:p>
          <a:p>
            <a:endParaRPr lang="sk-SK" sz="2600" dirty="0" smtClean="0"/>
          </a:p>
          <a:p>
            <a:r>
              <a:rPr lang="sk-SK" sz="2600" dirty="0" smtClean="0"/>
              <a:t>právna úprava obsiahnutá v § 11 zákona č. 435/2001 Z.z. patentový zákon</a:t>
            </a:r>
          </a:p>
          <a:p>
            <a:endParaRPr lang="sk-SK" sz="2600" dirty="0" smtClean="0"/>
          </a:p>
          <a:p>
            <a:r>
              <a:rPr lang="sk-SK" sz="2600" dirty="0" smtClean="0"/>
              <a:t>Podnikovým vynálezom je vynález, ktorý spĺňa pojmové znaky vynálezu a bol vytvorený pôvodcom v rámci plnenia úloh vyplývajúcich z pracovnoprávneho, obdobného pracovného alebo členského vzťahu.</a:t>
            </a:r>
          </a:p>
          <a:p>
            <a:endParaRPr lang="sk-SK" sz="2600" dirty="0" smtClean="0"/>
          </a:p>
          <a:p>
            <a:r>
              <a:rPr lang="sk-SK" sz="2600" dirty="0" smtClean="0"/>
              <a:t>Podnikovým vynálezom je vynález, ktorý súvisí s prácou zamestnanca u zamestnávateľa a týka sa oblasti činnosti zamestnávateľa. </a:t>
            </a:r>
            <a:endParaRPr lang="sk-SK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§ 11 patentového zákona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ods. 1 Ak pôvodca vytvoril vynález v rámci plnenia úloh z pracovnoprávneho vzťahu, obdobného pracovného vzťahu alebo členského vzťahu, právo na riešenie prechádza na zamestnávateľa, ak sa účastníci tohto vzťahu nedohodli inak. Právo na pôvodcovstvo tým nie je dotknuté.</a:t>
            </a:r>
          </a:p>
          <a:p>
            <a:r>
              <a:rPr lang="sk-SK" dirty="0" smtClean="0"/>
              <a:t>ods. 2 Pôvodca, ktorý vytvoril vynález podľa odseku 1, je povinný zamestnávateľa o tejto skutočnosti bez odkladu písomne upovedomiť a zároveň mu odovzdať všetky podklady potrebné na posúdenie vynálezu.</a:t>
            </a:r>
          </a:p>
          <a:p>
            <a:r>
              <a:rPr lang="sk-SK" dirty="0" smtClean="0"/>
              <a:t>ods. 3 Zamestnávateľ môže uplatniť voči pôvodcovi právo na riešenie, a to písomne v lehote troch mesiacov od upovedomenia podľa odseku 2.</a:t>
            </a:r>
          </a:p>
          <a:p>
            <a:r>
              <a:rPr lang="sk-SK" dirty="0" smtClean="0"/>
              <a:t>ods. 4 Ak zamestnávateľ neuplatní písomne právo na riešenie v ustanovenej lehote podľa odseku 3, prechádza toto právo späť na pôvodcu. Zamestnávateľ, ako aj pôvodca sú v tejto lehote povinní zachovávať o vynáleze mlčanlivosť voči tretím osobám.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§ 11 patentového zákona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ods. 5 Pôvodca, voči ktorému sa uplatnilo právo na riešenie podľa odseku 3, má vo vzťahu k zamestnávateľovi právo na primeranú odmenu. Na určenie výšky odmeny je rozhodujúci technický a hospodársky význam vynálezu a prínos dosiahnuteľný jeho využitím alebo iným uplatnením, pričom sa prihliada na materiálny podiel zamestnávateľa na vytvorení vynálezu, ako aj na rozsah a obsah pracovných úloh pôvodcu. Ak odmena zjavne nezodpovedá prínosu dosiahnutému neskorším využitím alebo iným uplatnením vynálezu, pôvodca má právo na dodatočné vyrovnanie.</a:t>
            </a:r>
          </a:p>
          <a:p>
            <a:endParaRPr lang="sk-SK" dirty="0" smtClean="0"/>
          </a:p>
          <a:p>
            <a:r>
              <a:rPr lang="sk-SK" dirty="0" smtClean="0"/>
              <a:t>ods. 6 Práva a povinnosti vyplývajúce z ustanovení odsekov 1 až 5 zostávajú po zániku právneho vzťahu medzi pôvodcom a zamestnávateľom nedotknuté.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Podnikový úžitkový vzor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úžitkový vzor (tzv. malý patent)- úžitkové riešenie, ktoré je spravidla jednoduchšie ako vynález</a:t>
            </a:r>
          </a:p>
          <a:p>
            <a:r>
              <a:rPr lang="sk-SK" dirty="0" smtClean="0"/>
              <a:t>právna úprava obsiahnutá v § 11 zákona č. 517/2007 Z.z. o úžitkových vzoroch</a:t>
            </a:r>
          </a:p>
          <a:p>
            <a:r>
              <a:rPr lang="sk-SK" dirty="0" smtClean="0"/>
              <a:t>Podnikovým úžitkovým vzorom je úžitkový vzor, ktorý bol vytvorený v rámci plnenia úloh z pracovného, obdobného alebo členského vzťahu. </a:t>
            </a:r>
          </a:p>
          <a:p>
            <a:r>
              <a:rPr lang="sk-SK" dirty="0" smtClean="0"/>
              <a:t>Pôvodca technického riešenia je povinný bezodkladne upovedomiť zamestnávateľa o jeho vytvorení a zároveň mu odovzdať všetky podklady potrebné na posúdenie technického riešenia.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§ 11 zákona o úžitkových vzoroch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sk-SK" sz="1800" dirty="0" smtClean="0"/>
              <a:t>ods. 1 Ak pôvodca vytvoril technické riešenie v rámci plnenia úloh z pracovnoprávneho vzťahu, obdobného pracovného vzťahu alebo členského vzťahu, prechádza právo na ochranu úžitkovým vzorom na zamestnávateľa, ak sa účastníci tohto vzťahu nedohodli inak. Právo na pôvodcovstvo tým nie je dotknuté.</a:t>
            </a:r>
          </a:p>
          <a:p>
            <a:r>
              <a:rPr lang="sk-SK" sz="1800" dirty="0" smtClean="0"/>
              <a:t>ods. 2 Pôvodca, ktorý vytvoril technické riešenie podľa odseku 1, je povinný zamestnávateľa o tejto skutočnosti bez odkladu písomne upovedomiť a zároveň mu odovzdať všetky podklady potrebné na posúdenie technického riešenia.</a:t>
            </a:r>
          </a:p>
          <a:p>
            <a:r>
              <a:rPr lang="sk-SK" sz="1800" dirty="0" smtClean="0"/>
              <a:t>ods. 3 Zamestnávateľ môže uplatniť voči pôvodcovi právo na ochranu úžitkovým vzorom, a to písomne v lehote troch mesiacov od upovedomenia podľa odseku 2.</a:t>
            </a:r>
          </a:p>
          <a:p>
            <a:r>
              <a:rPr lang="sk-SK" sz="1800" dirty="0" smtClean="0"/>
              <a:t>ods. 4 Ak zamestnávateľ neuplatní písomne právo na ochranu úžitkovým vzorom v lehote podľa odseku 3, prechádza toto právo späť na pôvodcu. Zamestnávateľ, ako aj pôvodca sú v tejto lehote povinní zachovávať o technickom riešení mlčanlivosť voči tretím osobám.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§ 11 zákona o úžitkových vzoroch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ods. 5 Pôvodca, voči ktorému bolo uplatnené právo na ochranu úžitkovým vzorom podľa odseku 3, má vo vzťahu k zamestnávateľovi právo na primeranú odmenu. Na určenie výšky odmeny je rozhodujúci technický a hospodársky význam technického riešenia a prínos dosiahnuteľný jeho využitím alebo iným uplatnením, pričom sa prihliada na materiálny podiel zamestnávateľa na vytvorení technického riešenia, ako aj na rozsah a obsah pracovných úloh pôvodcu. Ak odmena zjavne nezodpovedá prínosu dosiahnutému neskorším využitím alebo iným uplatnením technického riešenia, má pôvodca právo na dodatočné vyrovnanie.</a:t>
            </a:r>
          </a:p>
          <a:p>
            <a:endParaRPr lang="sk-SK" dirty="0" smtClean="0"/>
          </a:p>
          <a:p>
            <a:r>
              <a:rPr lang="sk-SK" dirty="0" smtClean="0"/>
              <a:t>ods. 6 Práva a povinnosti vyplývajúce z ustanovení odsekov 1 až 5 zostávajú po zániku právneho vzťahu medzi pôvodcom a zamestnávateľom nedotknuté.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Právo nehmotných statkov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Právo ochrany osobnosti fyzickej osoby a názvu a dobrej povesti právnickej osoby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Právo duševného vlastníctva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Zlepšovacie návrhy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Za zlepšovacie návrhy sa pokladajú technické, výrobné alebo prevádzkové zdokonalenia, ako aj riešenia problémov bezpečnosti a ochrany zdravia pri práci a životného prostredia, s ktorými má zlepšovateľ právo nakladať.</a:t>
            </a:r>
          </a:p>
          <a:p>
            <a:endParaRPr lang="sk-SK" dirty="0" smtClean="0"/>
          </a:p>
          <a:p>
            <a:r>
              <a:rPr lang="sk-SK" dirty="0" smtClean="0"/>
              <a:t>Právna úprava obsiahnutá v zákone č. 527/1990 Z.z. o vynálezoch, priemyselných vzoroch a zlepšovacích návrhoch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Zlepšovacie návrhy- zákon č. 527/1990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§ 73 ods. 1 Zlepšovateľ je povinný ponúknuť zlepšovací návrh svojmu zamestnávateľovi, ak sa zlepšovací návrh týka odboru práce alebo činnosti zamestnávateľa.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	ods. 2 Zlepšovateľ má právo so zlepšovacím návrhom nakladať bez obmedzenia, ak s ním zamestnávateľ v lehote dvoch mesiacov od ponuky zlepšovacieho návrhu neuzavrel zmluvu o prijatí ponuky zlepšovacieho návrhu a odmene zaň (§ 74). </a:t>
            </a:r>
          </a:p>
          <a:p>
            <a:endParaRPr lang="sk-SK" dirty="0" smtClean="0"/>
          </a:p>
          <a:p>
            <a:r>
              <a:rPr lang="sk-SK" dirty="0" smtClean="0"/>
              <a:t>§ 74 Právo využívať zlepšovací návrh vzniká uzavretím zmluvy so zlepšovateľom o prijatí ponuky zlepšovacieho návrhu a odmene zaň. 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algn="ctr">
              <a:buNone/>
            </a:pPr>
            <a:r>
              <a:rPr lang="sk-SK" sz="4800" dirty="0" smtClean="0"/>
              <a:t>Ďakujem za pozornosť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Právo duševného vlastníctva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 smtClean="0"/>
          </a:p>
          <a:p>
            <a:pPr marL="457200" indent="-457200">
              <a:buNone/>
            </a:pPr>
            <a:endParaRPr lang="sk-SK" dirty="0" smtClean="0"/>
          </a:p>
          <a:p>
            <a:r>
              <a:rPr lang="sk-SK" dirty="0" smtClean="0"/>
              <a:t>autorské právo, práva príbuzné autorskému právu a práva súvisiace s autorským právom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priemyselné práva a práva obdobné priemyselným právam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/>
              <a:t>Autorské práva, právo príbuzné AP a práva súvisiace s 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r>
              <a:rPr lang="sk-SK" dirty="0" smtClean="0"/>
              <a:t>Autorské právo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Právo výkonných umelcov (príbuzné AP)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Právo výrobcov zvukových a zvukovo-obrazových záznamov a právo vysielateľov (súvisiace s AP)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Priemyselné vlastníctvo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Priemyselné práva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Práva obdobné priemyselným právam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Priemyselné práva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Priemyselné práva na výsledky tvorivej duševnej činnosti:</a:t>
            </a:r>
          </a:p>
          <a:p>
            <a:pPr>
              <a:buFontTx/>
              <a:buChar char="-"/>
            </a:pPr>
            <a:r>
              <a:rPr lang="sk-SK" sz="2000" dirty="0" smtClean="0"/>
              <a:t>patentové právo (právo vynálezov),</a:t>
            </a:r>
          </a:p>
          <a:p>
            <a:pPr>
              <a:buFontTx/>
              <a:buChar char="-"/>
            </a:pPr>
            <a:r>
              <a:rPr lang="sk-SK" sz="2000" dirty="0" smtClean="0"/>
              <a:t>právo dizajnov,</a:t>
            </a:r>
          </a:p>
          <a:p>
            <a:pPr>
              <a:buFontTx/>
              <a:buChar char="-"/>
            </a:pPr>
            <a:r>
              <a:rPr lang="sk-SK" sz="2000" dirty="0" smtClean="0"/>
              <a:t>právo úžitkových vzorov,</a:t>
            </a:r>
          </a:p>
          <a:p>
            <a:pPr>
              <a:buFontTx/>
              <a:buChar char="-"/>
            </a:pPr>
            <a:r>
              <a:rPr lang="sk-SK" sz="2000" dirty="0" smtClean="0"/>
              <a:t>právo topografií polovodičových výrobkov,</a:t>
            </a:r>
          </a:p>
          <a:p>
            <a:pPr>
              <a:buFontTx/>
              <a:buChar char="-"/>
            </a:pPr>
            <a:r>
              <a:rPr lang="sk-SK" sz="2000" dirty="0" smtClean="0"/>
              <a:t>právo odrôd rastlín;</a:t>
            </a:r>
          </a:p>
          <a:p>
            <a:pPr>
              <a:buFontTx/>
              <a:buChar char="-"/>
            </a:pPr>
            <a:endParaRPr lang="sk-SK" sz="2000" dirty="0" smtClean="0"/>
          </a:p>
          <a:p>
            <a:r>
              <a:rPr lang="sk-SK" dirty="0" smtClean="0"/>
              <a:t>Priemyselné práva na označenie:</a:t>
            </a:r>
          </a:p>
          <a:p>
            <a:pPr>
              <a:buFontTx/>
              <a:buChar char="-"/>
            </a:pPr>
            <a:r>
              <a:rPr lang="sk-SK" sz="2000" dirty="0" smtClean="0"/>
              <a:t>známkové právo (právo ochranných známok),</a:t>
            </a:r>
          </a:p>
          <a:p>
            <a:pPr>
              <a:buFontTx/>
              <a:buChar char="-"/>
            </a:pPr>
            <a:r>
              <a:rPr lang="sk-SK" sz="2000" dirty="0" smtClean="0"/>
              <a:t>právo označení pôvodu výrobkov a zemepisných označení výrobkov,</a:t>
            </a:r>
          </a:p>
          <a:p>
            <a:pPr>
              <a:buFontTx/>
              <a:buChar char="-"/>
            </a:pPr>
            <a:r>
              <a:rPr lang="sk-SK" sz="2000" dirty="0" smtClean="0"/>
              <a:t>právo obchodných mien.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Práva obdobné priemyselným právam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Práva obdobné priemyselným právam na výsledky tvorivej duševnej činnosti:</a:t>
            </a:r>
          </a:p>
          <a:p>
            <a:pPr>
              <a:buFontTx/>
              <a:buChar char="-"/>
            </a:pPr>
            <a:r>
              <a:rPr lang="sk-SK" sz="2000" dirty="0" smtClean="0"/>
              <a:t>zlepšovateľské právo (právo zlepšovacích návrhov),</a:t>
            </a:r>
          </a:p>
          <a:p>
            <a:pPr>
              <a:buFontTx/>
              <a:buChar char="-"/>
            </a:pPr>
            <a:r>
              <a:rPr lang="sk-SK" sz="2000" dirty="0" smtClean="0"/>
              <a:t>právo nových spôsobov prevencie, diagnostiky chorôb a liečenia ľudí a zvierat a ochrany rastlín proti škodcom a chorobám,</a:t>
            </a:r>
          </a:p>
          <a:p>
            <a:pPr>
              <a:buFontTx/>
              <a:buChar char="-"/>
            </a:pPr>
            <a:r>
              <a:rPr lang="sk-SK" sz="2000" dirty="0" smtClean="0"/>
              <a:t>právo </a:t>
            </a:r>
            <a:r>
              <a:rPr lang="sk-SK" sz="2000" b="1" dirty="0" err="1" smtClean="0"/>
              <a:t>know-how</a:t>
            </a:r>
            <a:r>
              <a:rPr lang="sk-SK" sz="2000" dirty="0" smtClean="0"/>
              <a:t>;</a:t>
            </a:r>
          </a:p>
          <a:p>
            <a:pPr>
              <a:buFontTx/>
              <a:buChar char="-"/>
            </a:pPr>
            <a:endParaRPr lang="sk-SK" sz="2000" dirty="0" smtClean="0"/>
          </a:p>
          <a:p>
            <a:r>
              <a:rPr lang="sk-SK" dirty="0" smtClean="0"/>
              <a:t>Práva obdobné priemyselným právam na označenie:</a:t>
            </a:r>
          </a:p>
          <a:p>
            <a:pPr>
              <a:buFontTx/>
              <a:buChar char="-"/>
            </a:pPr>
            <a:r>
              <a:rPr lang="sk-SK" sz="2000" dirty="0" smtClean="0"/>
              <a:t>logo,</a:t>
            </a:r>
          </a:p>
          <a:p>
            <a:pPr>
              <a:buFontTx/>
              <a:buChar char="-"/>
            </a:pPr>
            <a:r>
              <a:rPr lang="sk-SK" sz="2000" dirty="0" smtClean="0"/>
              <a:t>doménové mená.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900" dirty="0" smtClean="0"/>
              <a:t>Pracovné právo a duševné vlastníctvo</a:t>
            </a:r>
            <a:endParaRPr lang="sk-SK" sz="29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Zamestnanecké autorské dielo  </a:t>
            </a:r>
            <a:r>
              <a:rPr lang="sk-SK" sz="1400" dirty="0" smtClean="0"/>
              <a:t>/počítačový program/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Podnikový („zamestnanecký“)  vynález</a:t>
            </a:r>
          </a:p>
          <a:p>
            <a:r>
              <a:rPr lang="sk-SK" dirty="0" smtClean="0"/>
              <a:t>Podnikový („zamestnanecký“)  úžitkový vzor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Zlepšovací návrh</a:t>
            </a:r>
          </a:p>
          <a:p>
            <a:r>
              <a:rPr lang="sk-SK" dirty="0" err="1" smtClean="0"/>
              <a:t>Know-how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/>
              <a:t>Tvorba autorských diel v pracovnom pomere- zamestnanecké dielo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§ 5 ods. 22 Autorského zákona</a:t>
            </a:r>
          </a:p>
          <a:p>
            <a:pPr marL="0" indent="0">
              <a:buNone/>
            </a:pPr>
            <a:r>
              <a:rPr lang="sk-SK" i="1" dirty="0" smtClean="0"/>
              <a:t>„Zamestnanecké dielo je dielo, ktoré autor vytvoril na splnenie svojich povinností vyplývajúcich mu z pracovnoprávneho vzťahu, služobného vzťahu alebo zo štátnozamestnaneckého vzťahu k zamestnávateľovi alebo z pracovnoprávneho vzťahu medzi družstvom a jeho členom.“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/>
            <a:r>
              <a:rPr lang="sk-SK" dirty="0" smtClean="0"/>
              <a:t> právnu úpravu zamestnaneckých diel obsahuje    § 50 Autorského zákona </a:t>
            </a:r>
          </a:p>
          <a:p>
            <a:pPr marL="0" indent="0">
              <a:buNone/>
            </a:pP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759</TotalTime>
  <Words>1266</Words>
  <Application>Microsoft Office PowerPoint</Application>
  <PresentationFormat>Prezentácia na obrazovke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Arkáda</vt:lpstr>
      <vt:lpstr>Ochrana duševného vlastníctva na UPJŠ v Košiciach</vt:lpstr>
      <vt:lpstr>Právo nehmotných statkov</vt:lpstr>
      <vt:lpstr>Právo duševného vlastníctva</vt:lpstr>
      <vt:lpstr>Autorské práva, právo príbuzné AP a práva súvisiace s AP</vt:lpstr>
      <vt:lpstr>Priemyselné vlastníctvo</vt:lpstr>
      <vt:lpstr>Priemyselné práva</vt:lpstr>
      <vt:lpstr>Práva obdobné priemyselným právam</vt:lpstr>
      <vt:lpstr>Pracovné právo a duševné vlastníctvo</vt:lpstr>
      <vt:lpstr>Tvorba autorských diel v pracovnom pomere- zamestnanecké dielo</vt:lpstr>
      <vt:lpstr>§ 50 AZ- Zamestnanecké dielo</vt:lpstr>
      <vt:lpstr>§ 50 AZ- Zamestnanecké dielo</vt:lpstr>
      <vt:lpstr>Školské dielo</vt:lpstr>
      <vt:lpstr>§ 51 AZ- Školské dielo</vt:lpstr>
      <vt:lpstr>Podnikový („zamestnanecký“) vynález</vt:lpstr>
      <vt:lpstr>§ 11 patentového zákona</vt:lpstr>
      <vt:lpstr>§ 11 patentového zákona</vt:lpstr>
      <vt:lpstr>Podnikový úžitkový vzor</vt:lpstr>
      <vt:lpstr>§ 11 zákona o úžitkových vzoroch</vt:lpstr>
      <vt:lpstr>§ 11 zákona o úžitkových vzoroch</vt:lpstr>
      <vt:lpstr>Zlepšovacie návrhy</vt:lpstr>
      <vt:lpstr>Zlepšovacie návrhy- zákon č. 527/1990</vt:lpstr>
      <vt:lpstr>Snímka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Mgr. Vladimír Filičko</dc:title>
  <dc:creator>Admin</dc:creator>
  <cp:lastModifiedBy>monika.salachova</cp:lastModifiedBy>
  <cp:revision>18</cp:revision>
  <dcterms:created xsi:type="dcterms:W3CDTF">2012-10-18T14:39:16Z</dcterms:created>
  <dcterms:modified xsi:type="dcterms:W3CDTF">2013-02-21T07:51:16Z</dcterms:modified>
</cp:coreProperties>
</file>