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57" r:id="rId4"/>
    <p:sldId id="258" r:id="rId5"/>
    <p:sldId id="261" r:id="rId6"/>
    <p:sldId id="262" r:id="rId7"/>
    <p:sldId id="259" r:id="rId8"/>
    <p:sldId id="260" r:id="rId9"/>
    <p:sldId id="266" r:id="rId10"/>
    <p:sldId id="267" r:id="rId11"/>
    <p:sldId id="268" r:id="rId12"/>
    <p:sldId id="269" r:id="rId13"/>
    <p:sldId id="263" r:id="rId14"/>
    <p:sldId id="270" r:id="rId15"/>
    <p:sldId id="283" r:id="rId16"/>
    <p:sldId id="284" r:id="rId17"/>
    <p:sldId id="264" r:id="rId18"/>
    <p:sldId id="265" r:id="rId19"/>
    <p:sldId id="271" r:id="rId20"/>
    <p:sldId id="272" r:id="rId21"/>
    <p:sldId id="273" r:id="rId22"/>
    <p:sldId id="274" r:id="rId23"/>
    <p:sldId id="275" r:id="rId24"/>
    <p:sldId id="276" r:id="rId25"/>
    <p:sldId id="282" r:id="rId26"/>
    <p:sldId id="285" r:id="rId27"/>
    <p:sldId id="278" r:id="rId28"/>
    <p:sldId id="279" r:id="rId29"/>
    <p:sldId id="280" r:id="rId3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041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67810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493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8024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19433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76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7152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0104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89349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7010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4012F-5E45-48A9-86D6-ED7AF1D9B0CA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0052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94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4012F-5E45-48A9-86D6-ED7AF1D9B0CA}" type="datetimeFigureOut">
              <a:rPr lang="sk-SK" smtClean="0"/>
              <a:t>10. 3. 2022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1FCE1-8A1D-47BC-B3CB-23FB04ED1B2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8809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europa.eu/european-union/about-eu/institutions-bodies_en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pjs.sk/en/university/international-relations/erasmus-plus-mobilities/outgoing-students-smp-documents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pjs.sk/univerzita/cinnost/medzinarodne-vztahy/erasmus-plus/Europa-mobility-KA131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pjs.sk/univerzita/cinnost/medzinarodne-vztahy/erasmus-plus/koordinatori-stud-mobili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erasmusintern.org/" TargetMode="External"/><Relationship Id="rId2" Type="http://schemas.openxmlformats.org/officeDocument/2006/relationships/hyperlink" Target="https://www.upjs.sk/univerzita/cinnost/medzinarodne-vztahy/erasmus-plus/Europa-mobility-KA13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saa-eu.org/" TargetMode="External"/><Relationship Id="rId5" Type="http://schemas.openxmlformats.org/officeDocument/2006/relationships/hyperlink" Target="https://esn.org/" TargetMode="External"/><Relationship Id="rId4" Type="http://schemas.openxmlformats.org/officeDocument/2006/relationships/hyperlink" Target="http://www.schooleducationgateway.eu/en/pub/tools/mobility.cfm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zahrodd@upjs.sk" TargetMode="External"/><Relationship Id="rId7" Type="http://schemas.openxmlformats.org/officeDocument/2006/relationships/hyperlink" Target="https://www.upjs.sk/univerzita/cinnost/medzinarodne-vztahy/erasmus-plus/koordinatori-stud-mobilit/" TargetMode="External"/><Relationship Id="rId2" Type="http://schemas.openxmlformats.org/officeDocument/2006/relationships/hyperlink" Target="https://www.upjs.sk/univerzita/cinnost/medzinarodne-vztahy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zuzana.szattlerova@upjs.sk" TargetMode="External"/><Relationship Id="rId5" Type="http://schemas.openxmlformats.org/officeDocument/2006/relationships/hyperlink" Target="mailto:maria.vasilova@upjs.sk" TargetMode="External"/><Relationship Id="rId4" Type="http://schemas.openxmlformats.org/officeDocument/2006/relationships/hyperlink" Target="https://www.facebook.com/upjserasmus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rasmusintern.org/sites/default/files/dot/backgrounder/DOTS-backgrounder_SK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4" name="Picture 6" descr="https://cmu-edu.eu/wp-content/uploads/2018/03/erasmus-bann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1102" y="108188"/>
            <a:ext cx="12274204" cy="2856179"/>
          </a:xfrm>
          <a:prstGeom prst="rect">
            <a:avLst/>
          </a:prstGeom>
          <a:noFill/>
          <a:effectLst>
            <a:glow rad="927100">
              <a:srgbClr val="00B0F0"/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adpis 4"/>
          <p:cNvSpPr txBox="1">
            <a:spLocks noGrp="1"/>
          </p:cNvSpPr>
          <p:nvPr>
            <p:ph type="ctrTitle"/>
          </p:nvPr>
        </p:nvSpPr>
        <p:spPr>
          <a:xfrm>
            <a:off x="-41102" y="2871714"/>
            <a:ext cx="12233102" cy="1920526"/>
          </a:xfrm>
          <a:prstGeom prst="rect">
            <a:avLst/>
          </a:prstGeom>
          <a:solidFill>
            <a:schemeClr val="bg1"/>
          </a:solidFill>
          <a:ln w="38100">
            <a:gradFill flip="none" rotWithShape="1">
              <a:gsLst>
                <a:gs pos="0">
                  <a:srgbClr val="00B0F0"/>
                </a:gs>
                <a:gs pos="35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  <a:bevel/>
          </a:ln>
          <a:effectLst>
            <a:glow rad="863600">
              <a:srgbClr val="00B0F0">
                <a:alpha val="43000"/>
              </a:srgbClr>
            </a:glow>
            <a:softEdge rad="76200"/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k-SK" sz="3600" b="1" cap="small" dirty="0" smtClean="0">
                <a:ln w="0"/>
                <a:solidFill>
                  <a:schemeClr val="tx1"/>
                </a:solidFill>
              </a:rPr>
              <a:t>ERASMUS</a:t>
            </a:r>
            <a:r>
              <a:rPr lang="sk-SK" sz="3600" b="1" cap="small" dirty="0">
                <a:ln w="0"/>
                <a:solidFill>
                  <a:schemeClr val="tx1"/>
                </a:solidFill>
              </a:rPr>
              <a:t>+ </a:t>
            </a:r>
            <a:r>
              <a:rPr lang="sk-SK" sz="3600" b="1" cap="small" dirty="0" smtClean="0">
                <a:ln w="0"/>
                <a:solidFill>
                  <a:schemeClr val="tx1"/>
                </a:solidFill>
              </a:rPr>
              <a:t>STÁŽE</a:t>
            </a:r>
          </a:p>
          <a:p>
            <a:pPr algn="ctr"/>
            <a:r>
              <a:rPr lang="sk-SK" sz="3600" b="1" cap="small" dirty="0">
                <a:ln w="0"/>
                <a:solidFill>
                  <a:schemeClr val="tx1"/>
                </a:solidFill>
              </a:rPr>
              <a:t>INFORMAČNÝ SEMINÁR </a:t>
            </a:r>
            <a:r>
              <a:rPr lang="sk-SK" sz="3600" b="1" cap="small" dirty="0" smtClean="0">
                <a:ln w="0"/>
                <a:solidFill>
                  <a:schemeClr val="tx1"/>
                </a:solidFill>
              </a:rPr>
              <a:t/>
            </a:r>
            <a:br>
              <a:rPr lang="sk-SK" sz="3600" b="1" cap="small" dirty="0" smtClean="0">
                <a:ln w="0"/>
                <a:solidFill>
                  <a:schemeClr val="tx1"/>
                </a:solidFill>
              </a:rPr>
            </a:br>
            <a:r>
              <a:rPr lang="sk-SK" sz="2400" b="1" cap="small" dirty="0" smtClean="0">
                <a:ln w="0"/>
                <a:solidFill>
                  <a:schemeClr val="tx1"/>
                </a:solidFill>
              </a:rPr>
              <a:t>9. 3. 2022</a:t>
            </a:r>
            <a:br>
              <a:rPr lang="sk-SK" sz="2400" b="1" cap="small" dirty="0" smtClean="0">
                <a:ln w="0"/>
                <a:solidFill>
                  <a:schemeClr val="tx1"/>
                </a:solidFill>
              </a:rPr>
            </a:br>
            <a:r>
              <a:rPr lang="sk-SK" sz="3600" b="1" cap="small" dirty="0">
                <a:ln w="0"/>
                <a:solidFill>
                  <a:schemeClr val="tx1"/>
                </a:solidFill>
              </a:rPr>
              <a:t>9</a:t>
            </a:r>
            <a:r>
              <a:rPr lang="sk-SK" sz="3600" b="1" cap="small" dirty="0" smtClean="0">
                <a:ln w="0"/>
                <a:solidFill>
                  <a:schemeClr val="tx1"/>
                </a:solidFill>
              </a:rPr>
              <a:t>9í9</a:t>
            </a:r>
            <a:endParaRPr lang="sk-SK" sz="3600" b="1" cap="small" dirty="0">
              <a:ln w="0"/>
              <a:solidFill>
                <a:schemeClr val="accent1"/>
              </a:solidFill>
            </a:endParaRPr>
          </a:p>
        </p:txBody>
      </p:sp>
      <p:pic>
        <p:nvPicPr>
          <p:cNvPr id="6" name="Picture 2" descr="VÃ½sledok vyhÄ¾adÃ¡vania obrÃ¡zkov pre dopyt erasmus+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5" y="4201611"/>
            <a:ext cx="12233102" cy="2656390"/>
          </a:xfrm>
          <a:prstGeom prst="rect">
            <a:avLst/>
          </a:prstGeom>
          <a:gradFill>
            <a:gsLst>
              <a:gs pos="1000">
                <a:srgbClr val="00B0F0"/>
              </a:gs>
              <a:gs pos="60000">
                <a:schemeClr val="accent1">
                  <a:lumMod val="45000"/>
                  <a:lumOff val="55000"/>
                </a:schemeClr>
              </a:gs>
            </a:gsLst>
            <a:lin ang="5400000" scaled="1"/>
          </a:gradFill>
          <a:ln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</a:ln>
          <a:effectLst>
            <a:glow rad="889000">
              <a:srgbClr val="00B0F0">
                <a:alpha val="40000"/>
              </a:srgbClr>
            </a:glow>
            <a:softEdge rad="63500"/>
          </a:effectLst>
          <a:extLst/>
        </p:spPr>
      </p:pic>
      <p:pic>
        <p:nvPicPr>
          <p:cNvPr id="7" name="Obrázo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6452" y="108188"/>
            <a:ext cx="1345548" cy="1292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3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 smtClean="0"/>
              <a:t>ABSOLVENTI </a:t>
            </a:r>
            <a:endParaRPr lang="sk-SK" sz="2400" dirty="0" smtClean="0"/>
          </a:p>
          <a:p>
            <a:r>
              <a:rPr lang="sk-SK" sz="2400" dirty="0" smtClean="0"/>
              <a:t>po ukončení Bc., Mgr., PhD. stupňa štúdia</a:t>
            </a:r>
          </a:p>
          <a:p>
            <a:r>
              <a:rPr lang="sk-SK" sz="2400" dirty="0" smtClean="0"/>
              <a:t>v rámci 12 mesiacov po absolvovaní poslednej štátnej skúšky</a:t>
            </a:r>
          </a:p>
          <a:p>
            <a:r>
              <a:rPr lang="sk-SK" sz="2400" dirty="0" smtClean="0"/>
              <a:t>absolventská mobilita musí byť ukončená pred zápisom na ďalší stupeň štúdia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061567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HOSTITEĽSKÁ INŠTITÚCIA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sk-SK" sz="2400" b="1" dirty="0" smtClean="0"/>
              <a:t>OPRÁVNENÁ INŠTITÚCIA </a:t>
            </a:r>
            <a:r>
              <a:rPr lang="sk-SK" sz="2400" b="1" dirty="0"/>
              <a:t>PRE </a:t>
            </a:r>
            <a:r>
              <a:rPr lang="sk-SK" sz="2400" b="1" dirty="0" smtClean="0"/>
              <a:t>STÁŽ:</a:t>
            </a:r>
            <a:endParaRPr lang="sk-SK" sz="2400" dirty="0"/>
          </a:p>
          <a:p>
            <a:pPr lvl="0" algn="just"/>
            <a:r>
              <a:rPr lang="sk-SK" sz="2400" b="1" dirty="0"/>
              <a:t>podnik</a:t>
            </a:r>
            <a:r>
              <a:rPr lang="sk-SK" sz="2400" dirty="0"/>
              <a:t> alebo </a:t>
            </a:r>
            <a:r>
              <a:rPr lang="sk-SK" sz="2400" b="1" dirty="0"/>
              <a:t>organizácia</a:t>
            </a:r>
            <a:r>
              <a:rPr lang="sk-SK" sz="2400" dirty="0"/>
              <a:t>, ktorá je zapojená do hospodárskej činnosti vo </a:t>
            </a:r>
            <a:r>
              <a:rPr lang="sk-SK" sz="2400" b="1" dirty="0"/>
              <a:t>verejnom</a:t>
            </a:r>
            <a:r>
              <a:rPr lang="sk-SK" sz="2400" dirty="0"/>
              <a:t> alebo </a:t>
            </a:r>
            <a:r>
              <a:rPr lang="sk-SK" sz="2400" b="1" dirty="0"/>
              <a:t>súkromnom</a:t>
            </a:r>
            <a:r>
              <a:rPr lang="sk-SK" sz="2400" dirty="0"/>
              <a:t> sektore, bez ohľadu na jej veľkosť, právnu formu, hospodárske odvetvie, v ktorom vykonáva svoju činnosť, vrátane sociálnej sféry hospodárstva. Pod </a:t>
            </a:r>
            <a:r>
              <a:rPr lang="sk-SK" sz="2400" b="1" dirty="0"/>
              <a:t>podnikom</a:t>
            </a:r>
            <a:r>
              <a:rPr lang="sk-SK" sz="2400" dirty="0"/>
              <a:t> sa rozumie aj </a:t>
            </a:r>
            <a:r>
              <a:rPr lang="sk-SK" sz="2400" b="1" dirty="0"/>
              <a:t>vysokoškolská inštitúcia </a:t>
            </a:r>
            <a:r>
              <a:rPr lang="sk-SK" sz="2400" dirty="0"/>
              <a:t>(musí byť držiteľkou charty ECHE) a </a:t>
            </a:r>
            <a:r>
              <a:rPr lang="sk-SK" sz="2400" b="1" dirty="0"/>
              <a:t>ambasáda</a:t>
            </a:r>
            <a:r>
              <a:rPr lang="sk-SK" sz="2400" dirty="0"/>
              <a:t>.</a:t>
            </a:r>
          </a:p>
          <a:p>
            <a:pPr lvl="0" algn="just"/>
            <a:r>
              <a:rPr lang="sk-SK" sz="2400" dirty="0"/>
              <a:t>výber inštitúcie je v kompetencii študenta alebo katedry/ústavu/fakulty</a:t>
            </a:r>
          </a:p>
          <a:p>
            <a:pPr lvl="0"/>
            <a:r>
              <a:rPr lang="sk-SK" sz="2400" dirty="0" smtClean="0"/>
              <a:t>pre realizáciu stáže sa medzi-inštitucionálna zmluva medzi prijímajúcou univerzitou a UPJŠ </a:t>
            </a:r>
            <a:r>
              <a:rPr lang="sk-SK" sz="2400" b="1" dirty="0" smtClean="0"/>
              <a:t>nevyžaduje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502045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sk-SK" sz="2400" b="1" dirty="0" smtClean="0"/>
              <a:t>NEOPRÁVNENÉ</a:t>
            </a:r>
            <a:r>
              <a:rPr lang="sk-SK" sz="2400" dirty="0" smtClean="0"/>
              <a:t> </a:t>
            </a:r>
            <a:r>
              <a:rPr lang="sk-SK" sz="2400" b="1" dirty="0" smtClean="0"/>
              <a:t>INŠTITÚCIE</a:t>
            </a:r>
            <a:endParaRPr lang="sk-SK" sz="2400" u="sng" dirty="0" smtClean="0">
              <a:hlinkClick r:id="rId2"/>
            </a:endParaRPr>
          </a:p>
          <a:p>
            <a:pPr lvl="0" algn="just"/>
            <a:r>
              <a:rPr lang="sk-SK" sz="2400" u="sng" dirty="0" smtClean="0">
                <a:hlinkClick r:id="rId2"/>
              </a:rPr>
              <a:t>inštitúcie </a:t>
            </a:r>
            <a:r>
              <a:rPr lang="sk-SK" sz="2400" u="sng" dirty="0">
                <a:hlinkClick r:id="rId2"/>
              </a:rPr>
              <a:t>EÚ a iné orgány EÚ vrátane špecializovaných agentúr</a:t>
            </a:r>
            <a:endParaRPr lang="sk-SK" sz="2400" dirty="0"/>
          </a:p>
          <a:p>
            <a:pPr lvl="0" algn="just"/>
            <a:r>
              <a:rPr lang="sk-SK" sz="2400" dirty="0"/>
              <a:t>organizácie, ktoré riadia programy EÚ, napr. </a:t>
            </a:r>
            <a:r>
              <a:rPr lang="sk-SK" sz="2400" b="1" dirty="0"/>
              <a:t>národné agentúry </a:t>
            </a:r>
            <a:r>
              <a:rPr lang="sk-SK" sz="2400" dirty="0"/>
              <a:t>(s cieľom zabrániť možnému konfliktu záujmov a/alebo dvojitému financovaniu)</a:t>
            </a:r>
          </a:p>
        </p:txBody>
      </p:sp>
    </p:spTree>
    <p:extLst>
      <p:ext uri="{BB962C8B-B14F-4D97-AF65-F5344CB8AC3E}">
        <p14:creationId xmlns:p14="http://schemas.microsoft.com/office/powerpoint/2010/main" val="1736926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PRAVIDLÁ </a:t>
            </a:r>
            <a:r>
              <a:rPr lang="sk-SK" b="1" dirty="0"/>
              <a:t>PRÍPRAVY </a:t>
            </a:r>
            <a:r>
              <a:rPr lang="sk-SK" b="1" dirty="0" smtClean="0"/>
              <a:t>ERASMUS</a:t>
            </a:r>
            <a:r>
              <a:rPr lang="sk-SK" b="1" dirty="0"/>
              <a:t>+ STÁŽE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dirty="0"/>
              <a:t>komunikácia s prijímajúcou organizáciou v súvislosti s prípravou stáže je v kompetencii študenta</a:t>
            </a:r>
          </a:p>
          <a:p>
            <a:pPr algn="just"/>
            <a:r>
              <a:rPr lang="sk-SK" sz="2400" b="1" dirty="0" smtClean="0"/>
              <a:t>stáž </a:t>
            </a:r>
            <a:r>
              <a:rPr lang="sk-SK" sz="2400" dirty="0" smtClean="0"/>
              <a:t>by sa mala realizovať na </a:t>
            </a:r>
            <a:r>
              <a:rPr lang="sk-SK" sz="2400" b="1" dirty="0"/>
              <a:t>„plný úväzok“ </a:t>
            </a:r>
            <a:r>
              <a:rPr lang="sk-SK" sz="2400" dirty="0"/>
              <a:t>danej </a:t>
            </a:r>
            <a:r>
              <a:rPr lang="sk-SK" sz="2400" dirty="0" smtClean="0"/>
              <a:t>krajiny</a:t>
            </a:r>
          </a:p>
          <a:p>
            <a:pPr algn="just"/>
            <a:r>
              <a:rPr lang="sk-SK" sz="2400" b="1" dirty="0"/>
              <a:t>z</a:t>
            </a:r>
            <a:r>
              <a:rPr lang="sk-SK" sz="2400" b="1" dirty="0" smtClean="0"/>
              <a:t>istiť povinnosti pred </a:t>
            </a:r>
            <a:r>
              <a:rPr lang="sk-SK" sz="2400" b="1" dirty="0"/>
              <a:t>odchodom </a:t>
            </a:r>
            <a:r>
              <a:rPr lang="sk-SK" sz="2400" dirty="0" smtClean="0"/>
              <a:t>na </a:t>
            </a:r>
            <a:r>
              <a:rPr lang="sk-SK" sz="2400" dirty="0"/>
              <a:t>domácej fakulte/katedre/inštitúte, ktoré súvisia s </a:t>
            </a:r>
            <a:r>
              <a:rPr lang="sk-SK" sz="2400" dirty="0" smtClean="0"/>
              <a:t>bežným </a:t>
            </a:r>
            <a:r>
              <a:rPr lang="sk-SK" sz="2400" dirty="0"/>
              <a:t>štúdiom na domácej inštitúcii</a:t>
            </a:r>
          </a:p>
          <a:p>
            <a:pPr algn="just"/>
            <a:r>
              <a:rPr lang="sk-SK" sz="2400" dirty="0"/>
              <a:t>ú</a:t>
            </a:r>
            <a:r>
              <a:rPr lang="sk-SK" sz="2400" dirty="0" smtClean="0"/>
              <a:t>časť na stáži </a:t>
            </a:r>
            <a:r>
              <a:rPr lang="sk-SK" sz="2400" b="1" dirty="0"/>
              <a:t>počas posledného ročníka </a:t>
            </a:r>
            <a:r>
              <a:rPr lang="sk-SK" sz="2400" dirty="0"/>
              <a:t>študijného cyklu, </a:t>
            </a:r>
            <a:r>
              <a:rPr lang="sk-SK" sz="2400" b="1" dirty="0" smtClean="0"/>
              <a:t>musí byť konzultovaná </a:t>
            </a:r>
            <a:r>
              <a:rPr lang="sk-SK" sz="2400" dirty="0" smtClean="0"/>
              <a:t>na fakulte/katedre/ústave</a:t>
            </a:r>
            <a:r>
              <a:rPr lang="sk-SK" sz="2400" dirty="0"/>
              <a:t> </a:t>
            </a:r>
            <a:r>
              <a:rPr lang="sk-SK" sz="2400" dirty="0" smtClean="0"/>
              <a:t>v súvislosti s povinnosťami s ukončením štúdia </a:t>
            </a:r>
            <a:endParaRPr lang="sk-SK" sz="2400" dirty="0"/>
          </a:p>
          <a:p>
            <a:pPr algn="just"/>
            <a:r>
              <a:rPr lang="sk-SK" sz="2400" dirty="0" smtClean="0"/>
              <a:t>stáž realizovaná </a:t>
            </a:r>
            <a:r>
              <a:rPr lang="sk-SK" sz="2400" b="1" dirty="0" smtClean="0"/>
              <a:t>počas posledného ročníka </a:t>
            </a:r>
            <a:r>
              <a:rPr lang="sk-SK" sz="2400" dirty="0" smtClean="0"/>
              <a:t>študijného cyklu musí byť </a:t>
            </a:r>
            <a:r>
              <a:rPr lang="sk-SK" sz="2400" b="1" dirty="0" smtClean="0"/>
              <a:t>ukončená</a:t>
            </a:r>
            <a:r>
              <a:rPr lang="sk-SK" sz="2400" dirty="0" smtClean="0"/>
              <a:t> </a:t>
            </a:r>
            <a:r>
              <a:rPr lang="sk-SK" sz="2400" b="1" dirty="0" smtClean="0"/>
              <a:t>pred </a:t>
            </a:r>
            <a:r>
              <a:rPr lang="sk-SK" sz="2400" b="1" dirty="0"/>
              <a:t>termínom štátnych </a:t>
            </a:r>
            <a:r>
              <a:rPr lang="sk-SK" sz="2400" b="1" dirty="0" smtClean="0"/>
              <a:t>skúšok</a:t>
            </a:r>
            <a:endParaRPr lang="sk-SK" sz="2400" b="1" dirty="0"/>
          </a:p>
        </p:txBody>
      </p:sp>
    </p:spTree>
    <p:extLst>
      <p:ext uri="{BB962C8B-B14F-4D97-AF65-F5344CB8AC3E}">
        <p14:creationId xmlns:p14="http://schemas.microsoft.com/office/powerpoint/2010/main" val="3958332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b="1" dirty="0" smtClean="0"/>
              <a:t>prerušenie</a:t>
            </a:r>
            <a:r>
              <a:rPr lang="sk-SK" sz="2400" dirty="0" smtClean="0"/>
              <a:t> </a:t>
            </a:r>
            <a:r>
              <a:rPr lang="sk-SK" sz="2400" dirty="0" smtClean="0"/>
              <a:t>mobility nie je povolené, takéto prerušenie môže povoliť len národná agentúra Erasmus + vo výnimočných </a:t>
            </a:r>
            <a:r>
              <a:rPr lang="sk-SK" sz="2400" dirty="0" smtClean="0"/>
              <a:t>prípadoch</a:t>
            </a:r>
          </a:p>
          <a:p>
            <a:pPr algn="just"/>
            <a:r>
              <a:rPr lang="sk-SK" sz="2400" b="1" dirty="0" smtClean="0"/>
              <a:t>predĺženie</a:t>
            </a:r>
            <a:r>
              <a:rPr lang="sk-SK" sz="2400" dirty="0" smtClean="0"/>
              <a:t> mobility je možné, je potrebné mesiac pred pôvodne plánovaným termínom ukončenia zaslať e-mailom </a:t>
            </a:r>
            <a:r>
              <a:rPr lang="sk-SK" sz="2400" b="1" dirty="0" smtClean="0"/>
              <a:t>súhlas</a:t>
            </a:r>
            <a:r>
              <a:rPr lang="sk-SK" sz="2400" dirty="0" smtClean="0"/>
              <a:t> nášho koordinátora a prijímajúcej inštitúcie s predĺžením, následne sa pripraví </a:t>
            </a:r>
            <a:r>
              <a:rPr lang="sk-SK" sz="2400" b="1" dirty="0" smtClean="0"/>
              <a:t>dodatok k zmluve o stáži </a:t>
            </a:r>
            <a:r>
              <a:rPr lang="sk-SK" sz="2400" dirty="0" smtClean="0"/>
              <a:t>a vznikne nárok na grant za predĺžené obdobie mobility, celková dĺžka mobilít 12/24 mesiacov za stupeň štúdia musí byť dodržaná</a:t>
            </a:r>
            <a:endParaRPr lang="sk-SK" sz="2400" dirty="0" smtClean="0"/>
          </a:p>
          <a:p>
            <a:pPr algn="just"/>
            <a:r>
              <a:rPr lang="sk-SK" sz="2400" dirty="0" smtClean="0"/>
              <a:t>oznámiť </a:t>
            </a:r>
            <a:r>
              <a:rPr lang="sk-SK" sz="2400" dirty="0"/>
              <a:t>IRO </a:t>
            </a:r>
            <a:r>
              <a:rPr lang="sk-SK" sz="2400" b="1" dirty="0"/>
              <a:t>zrušenie</a:t>
            </a:r>
            <a:r>
              <a:rPr lang="sk-SK" sz="2400" dirty="0"/>
              <a:t> mobility e-mailom, ak sa študent rozhodne nevycestovať na mobilitu, s uvedením dôvodu zrušenia</a:t>
            </a:r>
          </a:p>
          <a:p>
            <a:pPr algn="just"/>
            <a:endParaRPr lang="sk-SK" sz="2400" dirty="0" smtClean="0"/>
          </a:p>
        </p:txBody>
      </p:sp>
    </p:spTree>
    <p:extLst>
      <p:ext uri="{BB962C8B-B14F-4D97-AF65-F5344CB8AC3E}">
        <p14:creationId xmlns:p14="http://schemas.microsoft.com/office/powerpoint/2010/main" val="3862610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LEARNING AGREEMENT FOR TRAINEESHIP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dirty="0" smtClean="0"/>
              <a:t>LA je zmluva o vzdelávaní, ktorú podpisuje študent, Erasmus+ koordinátor na domácej univerzite a prijímajúca inštitúcia</a:t>
            </a:r>
          </a:p>
          <a:p>
            <a:pPr algn="just"/>
            <a:r>
              <a:rPr lang="sk-SK" sz="2400" b="1" dirty="0" smtClean="0"/>
              <a:t>obsahová </a:t>
            </a:r>
            <a:r>
              <a:rPr lang="sk-SK" sz="2400" dirty="0"/>
              <a:t>náplň zmluvy o vzdelávaní pre stáže - </a:t>
            </a:r>
            <a:r>
              <a:rPr lang="sk-SK" sz="2400" dirty="0" err="1">
                <a:hlinkClick r:id="rId2"/>
              </a:rPr>
              <a:t>Learning</a:t>
            </a:r>
            <a:r>
              <a:rPr lang="sk-SK" sz="2400" dirty="0">
                <a:hlinkClick r:id="rId2"/>
              </a:rPr>
              <a:t> </a:t>
            </a:r>
            <a:r>
              <a:rPr lang="sk-SK" sz="2400" dirty="0" err="1">
                <a:hlinkClick r:id="rId2"/>
              </a:rPr>
              <a:t>Agreement</a:t>
            </a:r>
            <a:r>
              <a:rPr lang="sk-SK" sz="2400" dirty="0">
                <a:hlinkClick r:id="rId2"/>
              </a:rPr>
              <a:t> </a:t>
            </a:r>
            <a:r>
              <a:rPr lang="sk-SK" sz="2400" dirty="0" err="1">
                <a:hlinkClick r:id="rId2"/>
              </a:rPr>
              <a:t>for</a:t>
            </a:r>
            <a:r>
              <a:rPr lang="sk-SK" sz="2400" dirty="0">
                <a:hlinkClick r:id="rId2"/>
              </a:rPr>
              <a:t> </a:t>
            </a:r>
            <a:r>
              <a:rPr lang="sk-SK" sz="2400" dirty="0" err="1">
                <a:hlinkClick r:id="rId2"/>
              </a:rPr>
              <a:t>Traineeship</a:t>
            </a:r>
            <a:r>
              <a:rPr lang="sk-SK" sz="2400" dirty="0"/>
              <a:t> – je zabezpečovaná študentom v spolupráci s prijímajúcou organizáciou a koordinátorom na domácej  fakulte/katedre/ústave/</a:t>
            </a:r>
          </a:p>
          <a:p>
            <a:pPr algn="just"/>
            <a:r>
              <a:rPr lang="sk-SK" sz="2400" dirty="0" smtClean="0"/>
              <a:t>pred </a:t>
            </a:r>
            <a:r>
              <a:rPr lang="sk-SK" sz="2400" dirty="0"/>
              <a:t>mobilitou študent vyplní prvú časť LA – </a:t>
            </a:r>
            <a:r>
              <a:rPr lang="sk-SK" sz="2400" b="1" dirty="0" err="1"/>
              <a:t>Before</a:t>
            </a:r>
            <a:r>
              <a:rPr lang="sk-SK" sz="2400" b="1" dirty="0"/>
              <a:t> </a:t>
            </a:r>
            <a:r>
              <a:rPr lang="sk-SK" sz="2400" b="1" dirty="0" err="1"/>
              <a:t>the</a:t>
            </a:r>
            <a:r>
              <a:rPr lang="sk-SK" sz="2400" b="1" dirty="0"/>
              <a:t> mobility </a:t>
            </a:r>
            <a:r>
              <a:rPr lang="sk-SK" sz="2400" dirty="0"/>
              <a:t>– kde sa dohodne program stáže. Po mobilite vyplní časť – </a:t>
            </a:r>
            <a:r>
              <a:rPr lang="sk-SK" sz="2400" b="1" dirty="0" err="1"/>
              <a:t>After</a:t>
            </a:r>
            <a:r>
              <a:rPr lang="sk-SK" sz="2400" b="1" dirty="0"/>
              <a:t> </a:t>
            </a:r>
            <a:r>
              <a:rPr lang="sk-SK" sz="2400" b="1" dirty="0" err="1"/>
              <a:t>the</a:t>
            </a:r>
            <a:r>
              <a:rPr lang="sk-SK" sz="2400" b="1" dirty="0"/>
              <a:t> mobility</a:t>
            </a:r>
            <a:r>
              <a:rPr lang="sk-SK" sz="2400" dirty="0"/>
              <a:t>, ktorú mu prijímajúca inštitúcia potvrdí a ktorá je nevyhnutná pre uznanie stáže študenta po </a:t>
            </a:r>
            <a:r>
              <a:rPr lang="sk-SK" sz="2400" dirty="0" smtClean="0"/>
              <a:t>návrate</a:t>
            </a:r>
          </a:p>
          <a:p>
            <a:pPr algn="just"/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303197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KREDITY ZA ABSOLVOVANIE ERASMUS+ STÁŽE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dirty="0"/>
              <a:t>š</a:t>
            </a:r>
            <a:r>
              <a:rPr lang="sk-SK" sz="2400" dirty="0" smtClean="0"/>
              <a:t>tudent </a:t>
            </a:r>
            <a:r>
              <a:rPr lang="sk-SK" sz="2400" dirty="0"/>
              <a:t>za stáž, ktorá je </a:t>
            </a:r>
            <a:r>
              <a:rPr lang="sk-SK" sz="2400" b="1" dirty="0"/>
              <a:t>súčasťou študijného plánu </a:t>
            </a:r>
            <a:r>
              <a:rPr lang="sk-SK" sz="2400" dirty="0"/>
              <a:t>alebo </a:t>
            </a:r>
            <a:r>
              <a:rPr lang="sk-SK" sz="2400" b="1" dirty="0"/>
              <a:t>dobrovoľná </a:t>
            </a:r>
            <a:r>
              <a:rPr lang="sk-SK" sz="2400" dirty="0"/>
              <a:t>môže získať kredity, ich počet sa uvádza do LA, </a:t>
            </a:r>
            <a:r>
              <a:rPr lang="sk-SK" sz="2400" dirty="0" smtClean="0"/>
              <a:t>po </a:t>
            </a:r>
            <a:r>
              <a:rPr lang="sk-SK" sz="2400" dirty="0"/>
              <a:t>mobilite je potrebné </a:t>
            </a:r>
            <a:r>
              <a:rPr lang="sk-SK" sz="2400" b="1" dirty="0"/>
              <a:t>požiadať o uznanie kreditov</a:t>
            </a:r>
            <a:r>
              <a:rPr lang="sk-SK" sz="2400" dirty="0"/>
              <a:t> podľa postupu na jednotlivých </a:t>
            </a:r>
            <a:r>
              <a:rPr lang="sk-SK" sz="2400" dirty="0" smtClean="0"/>
              <a:t>fakultách.</a:t>
            </a:r>
            <a:endParaRPr lang="sk-SK" sz="2400" dirty="0"/>
          </a:p>
          <a:p>
            <a:pPr algn="just"/>
            <a:r>
              <a:rPr lang="sk-SK" sz="2400" dirty="0" smtClean="0"/>
              <a:t>ak </a:t>
            </a:r>
            <a:r>
              <a:rPr lang="sk-SK" sz="2400" dirty="0"/>
              <a:t>študent nezíska kredity na fakultnej úrovni, zapíšeme mu </a:t>
            </a:r>
            <a:r>
              <a:rPr lang="sk-SK" sz="2400" b="1" dirty="0"/>
              <a:t>3 kredity za Erasmus+ stáž </a:t>
            </a:r>
            <a:r>
              <a:rPr lang="sk-SK" sz="2400" dirty="0"/>
              <a:t>na univerzitnej úrovni, o čom je potrebné nás informovať po ukončení </a:t>
            </a:r>
            <a:r>
              <a:rPr lang="sk-SK" sz="2400" dirty="0" smtClean="0"/>
              <a:t>mobility</a:t>
            </a:r>
          </a:p>
          <a:p>
            <a:pPr algn="just"/>
            <a:r>
              <a:rPr lang="sk-SK" sz="2400" dirty="0"/>
              <a:t>ú</a:t>
            </a:r>
            <a:r>
              <a:rPr lang="sk-SK" sz="2400" dirty="0" smtClean="0"/>
              <a:t>častníci </a:t>
            </a:r>
            <a:r>
              <a:rPr lang="sk-SK" sz="2400" b="1" dirty="0" smtClean="0"/>
              <a:t>absolventských</a:t>
            </a:r>
            <a:r>
              <a:rPr lang="sk-SK" sz="2400" dirty="0" smtClean="0"/>
              <a:t> mobilít kredity </a:t>
            </a:r>
            <a:r>
              <a:rPr lang="sk-SK" sz="2400" b="1" dirty="0" smtClean="0"/>
              <a:t>nezískavajú</a:t>
            </a:r>
            <a:r>
              <a:rPr lang="sk-SK" sz="2400" dirty="0" smtClean="0"/>
              <a:t>, keďže už nemajú status študenta</a:t>
            </a:r>
            <a:endParaRPr lang="sk-SK" sz="2400" dirty="0"/>
          </a:p>
          <a:p>
            <a:pPr algn="just"/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6876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DĹŽKA ERASMUS</a:t>
            </a:r>
            <a:r>
              <a:rPr lang="en-US" b="1" dirty="0" smtClean="0"/>
              <a:t>+ </a:t>
            </a:r>
            <a:r>
              <a:rPr lang="sk-SK" b="1" dirty="0" smtClean="0"/>
              <a:t>STÁŽE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sk-SK" sz="2400" b="1" dirty="0" smtClean="0"/>
              <a:t>MINIMÁLNA DĹŽKA: </a:t>
            </a:r>
            <a:endParaRPr lang="sk-SK" sz="2400" dirty="0"/>
          </a:p>
          <a:p>
            <a:pPr lvl="0" algn="just"/>
            <a:r>
              <a:rPr lang="sk-SK" sz="2400" dirty="0" smtClean="0"/>
              <a:t>pri dlhodobej mobilite: 2 </a:t>
            </a:r>
            <a:r>
              <a:rPr lang="sk-SK" sz="2400" dirty="0"/>
              <a:t>mesiace (6O dní</a:t>
            </a:r>
            <a:r>
              <a:rPr lang="sk-SK" sz="2400" dirty="0" smtClean="0"/>
              <a:t>)</a:t>
            </a:r>
          </a:p>
          <a:p>
            <a:pPr lvl="0" algn="just"/>
            <a:r>
              <a:rPr lang="sk-SK" sz="2400" dirty="0"/>
              <a:t>p</a:t>
            </a:r>
            <a:r>
              <a:rPr lang="sk-SK" sz="2400" dirty="0" smtClean="0"/>
              <a:t>ri krátkodobej mobilite doktorandov: 5 dní</a:t>
            </a:r>
            <a:endParaRPr lang="sk-SK" sz="2400" dirty="0"/>
          </a:p>
          <a:p>
            <a:pPr lvl="0" algn="just"/>
            <a:r>
              <a:rPr lang="sk-SK" sz="2400" dirty="0"/>
              <a:t>každý mesiac sa ráta ako 30 dňový </a:t>
            </a:r>
          </a:p>
          <a:p>
            <a:pPr lvl="0" algn="just"/>
            <a:r>
              <a:rPr lang="sk-SK" sz="2400" dirty="0"/>
              <a:t>pri neúplnom mesiaci výpočet grantu podľa počtu dní</a:t>
            </a:r>
          </a:p>
          <a:p>
            <a:pPr lvl="0" algn="just"/>
            <a:r>
              <a:rPr lang="sk-SK" sz="2400" dirty="0"/>
              <a:t>nástrojom na výpočet dĺžky mobility a výšky grantu je </a:t>
            </a:r>
            <a:r>
              <a:rPr lang="sk-SK" sz="2400" u="sng" dirty="0">
                <a:hlinkClick r:id="rId2"/>
              </a:rPr>
              <a:t>grantová </a:t>
            </a:r>
            <a:r>
              <a:rPr lang="sk-SK" sz="2400" u="sng" dirty="0" smtClean="0">
                <a:hlinkClick r:id="rId2"/>
              </a:rPr>
              <a:t>kalkulačka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016530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sk-SK" sz="2400" b="1" dirty="0" smtClean="0"/>
              <a:t>MAXIMÁLNA DĹŽKA: </a:t>
            </a:r>
            <a:endParaRPr lang="sk-SK" sz="2400" dirty="0" smtClean="0"/>
          </a:p>
          <a:p>
            <a:pPr lvl="0" algn="just"/>
            <a:r>
              <a:rPr lang="sk-SK" sz="2400" dirty="0"/>
              <a:t>p</a:t>
            </a:r>
            <a:r>
              <a:rPr lang="sk-SK" sz="2400" dirty="0" smtClean="0"/>
              <a:t>ri dlhodobej mobilite: 12 mesiacov počas jedného stupňa štúdia</a:t>
            </a:r>
          </a:p>
          <a:p>
            <a:pPr lvl="0" algn="just"/>
            <a:r>
              <a:rPr lang="sk-SK" sz="2400" dirty="0" smtClean="0"/>
              <a:t>študenti s jedným cyklom štúdia (napr. všeobecné lekárstvo): 24 mesiacov počas celého štúdia</a:t>
            </a:r>
          </a:p>
          <a:p>
            <a:pPr lvl="0" algn="just"/>
            <a:r>
              <a:rPr lang="sk-SK" sz="2400" dirty="0" smtClean="0"/>
              <a:t>krátkodobá mobilita doktorandov: 30 dní/1 mobilita</a:t>
            </a:r>
          </a:p>
          <a:p>
            <a:pPr lvl="0" algn="just"/>
            <a:r>
              <a:rPr lang="sk-SK" sz="2400" dirty="0" smtClean="0"/>
              <a:t>účasť na krátkodobých a dlhodobých mobilitách, na štúdium aj na stáž v rámci jedného stupňa štúdia sa zrátava a nesmie prekročiť 12/24 mesiacov vrátane absolventskej stáže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95210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VÝBEROVÉ KONANIA NA ERASMUS+ STÁŽE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sz="2400" b="1" dirty="0"/>
              <a:t>sú zverejnené počas akademického roka na webových stránkach </a:t>
            </a:r>
            <a:r>
              <a:rPr lang="sk-SK" sz="2400" dirty="0"/>
              <a:t>jednotlivých fakúlt/ústavov/inštitútov </a:t>
            </a:r>
          </a:p>
          <a:p>
            <a:pPr lvl="0" algn="just"/>
            <a:r>
              <a:rPr lang="sk-SK" sz="2400" dirty="0"/>
              <a:t>p</a:t>
            </a:r>
            <a:r>
              <a:rPr lang="sk-SK" sz="2400" dirty="0" smtClean="0"/>
              <a:t>re prihlásenie je potrebné </a:t>
            </a:r>
            <a:r>
              <a:rPr lang="sk-SK" sz="2400" b="1" dirty="0"/>
              <a:t>kontaktovať </a:t>
            </a:r>
            <a:r>
              <a:rPr lang="sk-SK" sz="2400" dirty="0"/>
              <a:t>príslušného</a:t>
            </a:r>
            <a:r>
              <a:rPr lang="sk-SK" sz="2400" b="1" dirty="0"/>
              <a:t> </a:t>
            </a:r>
            <a:r>
              <a:rPr lang="sk-SK" sz="2400" u="sng" dirty="0">
                <a:hlinkClick r:id="rId2"/>
              </a:rPr>
              <a:t>Erasmus+  koordinátora </a:t>
            </a:r>
            <a:endParaRPr lang="sk-SK" sz="2400" u="sng" dirty="0" smtClean="0"/>
          </a:p>
          <a:p>
            <a:pPr lvl="0" algn="just"/>
            <a:r>
              <a:rPr lang="sk-SK" sz="2400" dirty="0" smtClean="0"/>
              <a:t>V prípade </a:t>
            </a:r>
            <a:r>
              <a:rPr lang="sk-SK" sz="2400" b="1" dirty="0" smtClean="0"/>
              <a:t>Filozofickej</a:t>
            </a:r>
            <a:r>
              <a:rPr lang="sk-SK" sz="2400" dirty="0" smtClean="0"/>
              <a:t> a </a:t>
            </a:r>
            <a:r>
              <a:rPr lang="sk-SK" sz="2400" b="1" dirty="0" smtClean="0"/>
              <a:t>Prírodovedeckej</a:t>
            </a:r>
            <a:r>
              <a:rPr lang="sk-SK" sz="2400" dirty="0" smtClean="0"/>
              <a:t> fakulty je možné prihlásiť sa priamo cez </a:t>
            </a:r>
            <a:r>
              <a:rPr lang="sk-SK" sz="2400" b="1" dirty="0"/>
              <a:t>online </a:t>
            </a:r>
            <a:r>
              <a:rPr lang="sk-SK" sz="2400" b="1" dirty="0" smtClean="0"/>
              <a:t>formulár </a:t>
            </a:r>
            <a:r>
              <a:rPr lang="sk-SK" sz="2400" dirty="0" smtClean="0"/>
              <a:t>na stránkach fakúlt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598672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ERASMUS+ PROGRAM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b="1" dirty="0"/>
              <a:t>Erasmus+</a:t>
            </a:r>
            <a:r>
              <a:rPr lang="sk-SK" sz="2400" dirty="0"/>
              <a:t> je program EÚ na podporu vzdelávania, odbornej prípravy, mládeže a športu v Európe. Za posledných 30 rokov ponúkol viac ako 10 miliónom účastníkov zážitok, ktorý im zmenil život, a aj v ďalšom sedemročnom životnom cykle (2021 – 2027) bude ponúkať príležitosti širokému spektru jednotlivcov a organizácií.</a:t>
            </a:r>
          </a:p>
        </p:txBody>
      </p:sp>
    </p:spTree>
    <p:extLst>
      <p:ext uri="{BB962C8B-B14F-4D97-AF65-F5344CB8AC3E}">
        <p14:creationId xmlns:p14="http://schemas.microsoft.com/office/powerpoint/2010/main" val="1437076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AKTUÁLNE VÝZVY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sk-SK" sz="2400" b="1" dirty="0" smtClean="0"/>
              <a:t>VÝBEROVÉ KONANIE NA KRÁTKODOBÉ MOBILITY DOKTORANDOV PRE AKADEMICKÝ ROK 2021/2022: </a:t>
            </a:r>
          </a:p>
          <a:p>
            <a:pPr marL="0" indent="0">
              <a:buNone/>
            </a:pPr>
            <a:r>
              <a:rPr lang="sk-SK" sz="2400" dirty="0" smtClean="0"/>
              <a:t>3. etapa: 	</a:t>
            </a:r>
          </a:p>
          <a:p>
            <a:r>
              <a:rPr lang="sk-SK" sz="2400" dirty="0" smtClean="0"/>
              <a:t>prihlásenie do 9.5.2022</a:t>
            </a:r>
          </a:p>
          <a:p>
            <a:r>
              <a:rPr lang="sk-SK" sz="2400" dirty="0" smtClean="0"/>
              <a:t>nástup možný od 23.5.2022</a:t>
            </a:r>
          </a:p>
          <a:p>
            <a:r>
              <a:rPr lang="sk-SK" sz="2400" dirty="0" smtClean="0"/>
              <a:t>realizácia do 31. 8. 2022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43858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sk-SK" sz="2400" b="1" dirty="0"/>
              <a:t>VÝBEROVÉ KONANIE NA DLHODOBÉ MOBILITY A KRÁTKODOBÉ MOBILITY DOKTORANDOV NA AKADEMICKÝ ROK 2022/2023</a:t>
            </a:r>
            <a:r>
              <a:rPr lang="sk-SK" sz="2400" b="1" dirty="0" smtClean="0"/>
              <a:t>:</a:t>
            </a:r>
          </a:p>
          <a:p>
            <a:pPr lvl="0" algn="just"/>
            <a:r>
              <a:rPr lang="sk-SK" sz="2400" dirty="0" smtClean="0"/>
              <a:t>prihlasovanie </a:t>
            </a:r>
            <a:r>
              <a:rPr lang="sk-SK" sz="2400" dirty="0"/>
              <a:t>prebiehalo počas marca</a:t>
            </a:r>
          </a:p>
          <a:p>
            <a:pPr lvl="0" algn="just"/>
            <a:r>
              <a:rPr lang="sk-SK" sz="2400" dirty="0" smtClean="0"/>
              <a:t>termín</a:t>
            </a:r>
            <a:r>
              <a:rPr lang="sk-SK" sz="2400" b="1" dirty="0" smtClean="0"/>
              <a:t> dodatočného výberového  </a:t>
            </a:r>
            <a:r>
              <a:rPr lang="sk-SK" sz="2400" dirty="0" smtClean="0"/>
              <a:t>konania bude zverejnený </a:t>
            </a:r>
            <a:r>
              <a:rPr lang="sk-SK" sz="2400" dirty="0"/>
              <a:t>na stránkach </a:t>
            </a:r>
            <a:r>
              <a:rPr lang="sk-SK" sz="2400" dirty="0" smtClean="0"/>
              <a:t>fakúlt/katedier/ústavov v </a:t>
            </a:r>
            <a:r>
              <a:rPr lang="sk-SK" sz="2400" b="1" dirty="0" smtClean="0"/>
              <a:t>septembri 2022.</a:t>
            </a:r>
            <a:endParaRPr lang="sk-SK" sz="2400" b="1" dirty="0"/>
          </a:p>
          <a:p>
            <a:pPr lvl="0" algn="just"/>
            <a:r>
              <a:rPr lang="sk-SK" sz="2400" b="1" dirty="0"/>
              <a:t>r</a:t>
            </a:r>
            <a:r>
              <a:rPr lang="sk-SK" sz="2400" b="1" dirty="0" smtClean="0"/>
              <a:t>ealizačné </a:t>
            </a:r>
            <a:r>
              <a:rPr lang="sk-SK" sz="2400" b="1" dirty="0"/>
              <a:t>obdobie:</a:t>
            </a:r>
            <a:r>
              <a:rPr lang="sk-SK" sz="2400" dirty="0"/>
              <a:t> od </a:t>
            </a:r>
            <a:r>
              <a:rPr lang="sk-SK" sz="2400" b="1" dirty="0"/>
              <a:t>1. 6. 2022 do 31. 5. 2023</a:t>
            </a:r>
            <a:endParaRPr lang="sk-SK" sz="2400" dirty="0"/>
          </a:p>
          <a:p>
            <a:pPr lvl="0" algn="just"/>
            <a:r>
              <a:rPr lang="sk-SK" sz="2400" b="1" dirty="0"/>
              <a:t>čerstvý absolvent</a:t>
            </a:r>
            <a:r>
              <a:rPr lang="sk-SK" sz="2400" dirty="0"/>
              <a:t>  - do 12 mesiacov od ukončenia štúdia </a:t>
            </a:r>
          </a:p>
        </p:txBody>
      </p:sp>
    </p:spTree>
    <p:extLst>
      <p:ext uri="{BB962C8B-B14F-4D97-AF65-F5344CB8AC3E}">
        <p14:creationId xmlns:p14="http://schemas.microsoft.com/office/powerpoint/2010/main" val="4223559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FINANČNÁ PODPORA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algn="just"/>
            <a:r>
              <a:rPr lang="sk-SK" dirty="0" smtClean="0"/>
              <a:t>finančný</a:t>
            </a:r>
            <a:r>
              <a:rPr lang="sk-SK" b="1" dirty="0" smtClean="0"/>
              <a:t> </a:t>
            </a:r>
            <a:r>
              <a:rPr lang="sk-SK" b="1" dirty="0"/>
              <a:t>príspevok </a:t>
            </a:r>
            <a:r>
              <a:rPr lang="sk-SK" dirty="0"/>
              <a:t>na</a:t>
            </a:r>
            <a:r>
              <a:rPr lang="sk-SK" b="1" dirty="0"/>
              <a:t> </a:t>
            </a:r>
            <a:r>
              <a:rPr lang="sk-SK" dirty="0"/>
              <a:t>mobilitu (grant)</a:t>
            </a:r>
          </a:p>
          <a:p>
            <a:pPr lvl="0" algn="just"/>
            <a:r>
              <a:rPr lang="sk-SK" dirty="0"/>
              <a:t>nemusí pokryť všetky náklady </a:t>
            </a:r>
          </a:p>
          <a:p>
            <a:pPr lvl="0" algn="just"/>
            <a:r>
              <a:rPr lang="sk-SK" dirty="0"/>
              <a:t>rovnaké fixné granty pre všetkých študentov VŠ na Slovensku podľa cieľových krajín, určuje Národná Agentúra Erasmus+</a:t>
            </a:r>
          </a:p>
          <a:p>
            <a:pPr lvl="0" algn="just"/>
            <a:r>
              <a:rPr lang="sk-SK" dirty="0"/>
              <a:t>systém financovania: </a:t>
            </a:r>
          </a:p>
          <a:p>
            <a:pPr lvl="0" algn="just"/>
            <a:r>
              <a:rPr lang="sk-SK" b="1" dirty="0"/>
              <a:t>80% pred </a:t>
            </a:r>
            <a:r>
              <a:rPr lang="sk-SK" dirty="0"/>
              <a:t>mobilitou po podpise finančnej zmluvy</a:t>
            </a:r>
          </a:p>
          <a:p>
            <a:pPr lvl="0" algn="just"/>
            <a:r>
              <a:rPr lang="sk-SK" b="1" dirty="0"/>
              <a:t>20% po </a:t>
            </a:r>
            <a:r>
              <a:rPr lang="sk-SK" dirty="0"/>
              <a:t>mobilite po splnení všetkých podmienok</a:t>
            </a:r>
          </a:p>
          <a:p>
            <a:pPr lvl="0" algn="just"/>
            <a:r>
              <a:rPr lang="sk-SK" dirty="0" err="1" smtClean="0"/>
              <a:t>Ok</a:t>
            </a:r>
            <a:r>
              <a:rPr lang="en-US" dirty="0" smtClean="0"/>
              <a:t>rem</a:t>
            </a:r>
            <a:r>
              <a:rPr lang="sk-SK" dirty="0" smtClean="0"/>
              <a:t> prideleného</a:t>
            </a:r>
            <a:r>
              <a:rPr lang="en-US" dirty="0" smtClean="0"/>
              <a:t> </a:t>
            </a:r>
            <a:r>
              <a:rPr lang="en-US" dirty="0"/>
              <a:t>Erasmus+ </a:t>
            </a:r>
            <a:r>
              <a:rPr lang="en-US" dirty="0" err="1"/>
              <a:t>grantu</a:t>
            </a:r>
            <a:r>
              <a:rPr lang="en-US" dirty="0"/>
              <a:t> </a:t>
            </a:r>
            <a:r>
              <a:rPr lang="en-US" b="1" dirty="0" err="1" smtClean="0"/>
              <a:t>môže</a:t>
            </a:r>
            <a:r>
              <a:rPr lang="sk-SK" b="1" dirty="0" smtClean="0"/>
              <a:t> </a:t>
            </a:r>
            <a:r>
              <a:rPr lang="sk-SK" dirty="0" smtClean="0"/>
              <a:t>študent</a:t>
            </a:r>
            <a:r>
              <a:rPr lang="en-US" b="1" dirty="0" smtClean="0"/>
              <a:t> </a:t>
            </a:r>
            <a:r>
              <a:rPr lang="en-US" b="1" dirty="0" err="1"/>
              <a:t>dostávať</a:t>
            </a:r>
            <a:r>
              <a:rPr lang="en-US" b="1" dirty="0"/>
              <a:t> </a:t>
            </a:r>
            <a:r>
              <a:rPr lang="sk-SK" dirty="0" smtClean="0"/>
              <a:t>od prijímajúcej inštitúcie</a:t>
            </a:r>
            <a:r>
              <a:rPr lang="sk-SK" b="1" dirty="0" smtClean="0"/>
              <a:t> finančnú alebo nefinančnú odmenu (</a:t>
            </a:r>
            <a:r>
              <a:rPr lang="en-US" dirty="0" err="1" smtClean="0"/>
              <a:t>napr</a:t>
            </a:r>
            <a:r>
              <a:rPr lang="en-US" dirty="0"/>
              <a:t>. </a:t>
            </a:r>
            <a:r>
              <a:rPr lang="en-US" dirty="0" err="1"/>
              <a:t>vo</a:t>
            </a:r>
            <a:r>
              <a:rPr lang="en-US" dirty="0"/>
              <a:t> </a:t>
            </a:r>
            <a:r>
              <a:rPr lang="en-US" dirty="0" err="1"/>
              <a:t>forme</a:t>
            </a:r>
            <a:r>
              <a:rPr lang="en-US" dirty="0"/>
              <a:t> </a:t>
            </a:r>
            <a:r>
              <a:rPr lang="en-US" dirty="0" err="1"/>
              <a:t>ubytovania</a:t>
            </a:r>
            <a:r>
              <a:rPr lang="en-US" dirty="0"/>
              <a:t>, </a:t>
            </a:r>
            <a:r>
              <a:rPr lang="en-US" dirty="0" err="1"/>
              <a:t>lístkov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MHD, </a:t>
            </a:r>
            <a:r>
              <a:rPr lang="en-US" dirty="0" err="1" smtClean="0"/>
              <a:t>stravovani</a:t>
            </a:r>
            <a:r>
              <a:rPr lang="sk-SK" dirty="0"/>
              <a:t>a</a:t>
            </a:r>
            <a:r>
              <a:rPr lang="en-US" dirty="0" smtClean="0"/>
              <a:t> </a:t>
            </a:r>
            <a:r>
              <a:rPr lang="en-US" dirty="0"/>
              <a:t>a pod</a:t>
            </a:r>
            <a:r>
              <a:rPr lang="en-US" dirty="0" smtClean="0"/>
              <a:t>.)</a:t>
            </a:r>
            <a:endParaRPr lang="sk-SK" dirty="0"/>
          </a:p>
          <a:p>
            <a:pPr lvl="0" algn="just"/>
            <a:r>
              <a:rPr lang="en-US" b="1" dirty="0" err="1" smtClean="0"/>
              <a:t>nie</a:t>
            </a:r>
            <a:r>
              <a:rPr lang="en-US" b="1" dirty="0" smtClean="0"/>
              <a:t> </a:t>
            </a:r>
            <a:r>
              <a:rPr lang="en-US" b="1" dirty="0"/>
              <a:t>je </a:t>
            </a:r>
            <a:r>
              <a:rPr lang="en-US" b="1" dirty="0" err="1"/>
              <a:t>dovolené</a:t>
            </a:r>
            <a:r>
              <a:rPr lang="en-US" b="1" dirty="0"/>
              <a:t> </a:t>
            </a:r>
            <a:r>
              <a:rPr lang="en-US" dirty="0" err="1"/>
              <a:t>použiť</a:t>
            </a:r>
            <a:r>
              <a:rPr lang="en-US" dirty="0"/>
              <a:t> </a:t>
            </a:r>
            <a:r>
              <a:rPr lang="sk-SK" dirty="0"/>
              <a:t>Erasmus+ </a:t>
            </a:r>
            <a:r>
              <a:rPr lang="en-US" dirty="0"/>
              <a:t>grant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pokrytie</a:t>
            </a:r>
            <a:r>
              <a:rPr lang="en-US" dirty="0"/>
              <a:t> </a:t>
            </a:r>
            <a:r>
              <a:rPr lang="en-US" dirty="0" err="1"/>
              <a:t>podobných</a:t>
            </a:r>
            <a:r>
              <a:rPr lang="en-US" dirty="0"/>
              <a:t> </a:t>
            </a:r>
            <a:r>
              <a:rPr lang="en-US" dirty="0" err="1"/>
              <a:t>nákladov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mobilitu</a:t>
            </a:r>
            <a:r>
              <a:rPr lang="en-US" dirty="0"/>
              <a:t>, </a:t>
            </a:r>
            <a:r>
              <a:rPr lang="en-US" b="1" dirty="0" err="1"/>
              <a:t>ak</a:t>
            </a:r>
            <a:r>
              <a:rPr lang="en-US" b="1" dirty="0"/>
              <a:t> </a:t>
            </a:r>
            <a:r>
              <a:rPr lang="sk-SK" b="1" dirty="0" smtClean="0"/>
              <a:t>tieto</a:t>
            </a:r>
            <a:r>
              <a:rPr lang="en-US" b="1" dirty="0" smtClean="0"/>
              <a:t> </a:t>
            </a:r>
            <a:r>
              <a:rPr lang="en-US" b="1" dirty="0" err="1" smtClean="0"/>
              <a:t>bol</a:t>
            </a:r>
            <a:r>
              <a:rPr lang="sk-SK" b="1" dirty="0" smtClean="0"/>
              <a:t>i </a:t>
            </a:r>
            <a:r>
              <a:rPr lang="en-US" b="1" dirty="0" err="1" smtClean="0"/>
              <a:t>financovan</a:t>
            </a:r>
            <a:r>
              <a:rPr lang="sk-SK" b="1" dirty="0" smtClean="0"/>
              <a:t>é</a:t>
            </a:r>
            <a:r>
              <a:rPr lang="en-US" b="1" dirty="0" smtClean="0"/>
              <a:t> </a:t>
            </a:r>
            <a:r>
              <a:rPr lang="en-US" b="1" dirty="0"/>
              <a:t>z </a:t>
            </a:r>
            <a:r>
              <a:rPr lang="en-US" b="1" dirty="0" err="1"/>
              <a:t>iných</a:t>
            </a:r>
            <a:r>
              <a:rPr lang="en-US" b="1" dirty="0"/>
              <a:t> </a:t>
            </a:r>
            <a:r>
              <a:rPr lang="en-US" b="1" dirty="0" err="1"/>
              <a:t>zdrojov</a:t>
            </a:r>
            <a:r>
              <a:rPr lang="en-US" b="1" dirty="0"/>
              <a:t> </a:t>
            </a:r>
            <a:r>
              <a:rPr lang="en-US" b="1" dirty="0" err="1"/>
              <a:t>Európskej</a:t>
            </a:r>
            <a:r>
              <a:rPr lang="en-US" b="1" dirty="0"/>
              <a:t> </a:t>
            </a:r>
            <a:r>
              <a:rPr lang="en-US" b="1" dirty="0" err="1" smtClean="0"/>
              <a:t>únie</a:t>
            </a:r>
            <a:endParaRPr lang="sk-SK" dirty="0"/>
          </a:p>
          <a:p>
            <a:pPr algn="just"/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157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b="1" dirty="0"/>
              <a:t>ZÁKLADNÉ SADZBY INDIVIDUÁLNEJ </a:t>
            </a:r>
            <a:r>
              <a:rPr lang="sk-SK" sz="2800" b="1" dirty="0" smtClean="0"/>
              <a:t>PODPORY </a:t>
            </a:r>
            <a:br>
              <a:rPr lang="sk-SK" sz="2800" b="1" dirty="0" smtClean="0"/>
            </a:br>
            <a:r>
              <a:rPr lang="sk-SK" sz="2800" b="1" dirty="0" smtClean="0"/>
              <a:t>NA </a:t>
            </a:r>
            <a:r>
              <a:rPr lang="sk-SK" sz="2800" b="1" u="sng" dirty="0"/>
              <a:t>DLHODOBÉ MOBILITY </a:t>
            </a:r>
            <a:r>
              <a:rPr lang="sk-SK" sz="2800" b="1" dirty="0"/>
              <a:t>A PRÍSPEVKY NA  NAVÝŠENIE</a:t>
            </a:r>
            <a:r>
              <a:rPr lang="sk-SK" sz="2800" dirty="0"/>
              <a:t/>
            </a:r>
            <a:br>
              <a:rPr lang="sk-SK" sz="2800" dirty="0"/>
            </a:br>
            <a:endParaRPr lang="sk-SK" sz="2800" b="1" dirty="0"/>
          </a:p>
        </p:txBody>
      </p:sp>
      <p:graphicFrame>
        <p:nvGraphicFramePr>
          <p:cNvPr id="4" name="Zástupný objekt pre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1650315"/>
              </p:ext>
            </p:extLst>
          </p:nvPr>
        </p:nvGraphicFramePr>
        <p:xfrm>
          <a:off x="462013" y="1320465"/>
          <a:ext cx="11394707" cy="4941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994">
                  <a:extLst>
                    <a:ext uri="{9D8B030D-6E8A-4147-A177-3AD203B41FA5}">
                      <a16:colId xmlns:a16="http://schemas.microsoft.com/office/drawing/2014/main" val="3114540290"/>
                    </a:ext>
                  </a:extLst>
                </a:gridCol>
                <a:gridCol w="2585488">
                  <a:extLst>
                    <a:ext uri="{9D8B030D-6E8A-4147-A177-3AD203B41FA5}">
                      <a16:colId xmlns:a16="http://schemas.microsoft.com/office/drawing/2014/main" val="3108566705"/>
                    </a:ext>
                  </a:extLst>
                </a:gridCol>
                <a:gridCol w="2055015">
                  <a:extLst>
                    <a:ext uri="{9D8B030D-6E8A-4147-A177-3AD203B41FA5}">
                      <a16:colId xmlns:a16="http://schemas.microsoft.com/office/drawing/2014/main" val="3428828342"/>
                    </a:ext>
                  </a:extLst>
                </a:gridCol>
                <a:gridCol w="2762540">
                  <a:extLst>
                    <a:ext uri="{9D8B030D-6E8A-4147-A177-3AD203B41FA5}">
                      <a16:colId xmlns:a16="http://schemas.microsoft.com/office/drawing/2014/main" val="3561490852"/>
                    </a:ext>
                  </a:extLst>
                </a:gridCol>
                <a:gridCol w="2659670">
                  <a:extLst>
                    <a:ext uri="{9D8B030D-6E8A-4147-A177-3AD203B41FA5}">
                      <a16:colId xmlns:a16="http://schemas.microsoft.com/office/drawing/2014/main" val="1389862012"/>
                    </a:ext>
                  </a:extLst>
                </a:gridCol>
              </a:tblGrid>
              <a:tr h="158636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Skupiny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Krajiny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Grant na mesiac na </a:t>
                      </a:r>
                      <a:r>
                        <a:rPr lang="sk-SK" sz="1400" dirty="0" smtClean="0">
                          <a:effectLst/>
                        </a:rPr>
                        <a:t>stáž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effectLst/>
                        </a:rPr>
                        <a:t> </a:t>
                      </a:r>
                      <a:r>
                        <a:rPr lang="sk-SK" sz="1400" dirty="0">
                          <a:effectLst/>
                        </a:rPr>
                        <a:t>pre študentov/</a:t>
                      </a:r>
                      <a:br>
                        <a:rPr lang="sk-SK" sz="1400" dirty="0">
                          <a:effectLst/>
                        </a:rPr>
                      </a:br>
                      <a:r>
                        <a:rPr lang="sk-SK" sz="1400" dirty="0">
                          <a:effectLst/>
                        </a:rPr>
                        <a:t>absolventov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Príspevok nad úroveň základnej sadzby grantu na mesiac na </a:t>
                      </a:r>
                      <a:r>
                        <a:rPr lang="sk-SK" sz="1400" dirty="0" smtClean="0">
                          <a:effectLst/>
                        </a:rPr>
                        <a:t>stáž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effectLst/>
                        </a:rPr>
                        <a:t>pre študentov/absolventov 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effectLst/>
                        </a:rPr>
                        <a:t>s </a:t>
                      </a:r>
                      <a:r>
                        <a:rPr lang="sk-SK" sz="1400" dirty="0">
                          <a:effectLst/>
                        </a:rPr>
                        <a:t>nedostatkom príležitostí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Jednorazový príspevok </a:t>
                      </a:r>
                      <a:endParaRPr lang="sk-SK" sz="1400" dirty="0" smtClean="0">
                        <a:effectLst/>
                      </a:endParaRP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effectLst/>
                        </a:rPr>
                        <a:t>na </a:t>
                      </a:r>
                      <a:r>
                        <a:rPr lang="sk-SK" sz="1400" dirty="0">
                          <a:effectLst/>
                        </a:rPr>
                        <a:t>zelené cestovanie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extLst>
                  <a:ext uri="{0D108BD9-81ED-4DB2-BD59-A6C34878D82A}">
                    <a16:rowId xmlns:a16="http://schemas.microsoft.com/office/drawing/2014/main" val="3030088715"/>
                  </a:ext>
                </a:extLst>
              </a:tr>
              <a:tr h="180844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Skupina 1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Dánsko, Fínsko, Island, Írsko, Luxembursko Lichtenštajnsko, Nórsko, Švédsko, Rakúsko, Belgicko, Cyprus, Francúzsko, Nemecko, Taliansko, Grécko, Holandsko, Malta, Portugalsko, Španielsko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670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250 €/mesiac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50,- Eur </a:t>
                      </a:r>
                    </a:p>
                  </a:txBody>
                  <a:tcPr marL="13538" marR="13538" marT="13538" marB="13538" anchor="ctr"/>
                </a:tc>
                <a:extLst>
                  <a:ext uri="{0D108BD9-81ED-4DB2-BD59-A6C34878D82A}">
                    <a16:rowId xmlns:a16="http://schemas.microsoft.com/office/drawing/2014/main" val="3671301791"/>
                  </a:ext>
                </a:extLst>
              </a:tr>
              <a:tr h="1502089"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Skupina 2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Bulharsko, Česká republika, Estónsko, Chorvátsko, Maďarsko, Lotyšsko, Litva, Poľsko, Rumunsko, Slovinsko, Severné Macedónsko, Srbsko, Turecko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620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250 €/mesiac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538" marR="13538" marT="13538" marB="13538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 smtClean="0">
                          <a:effectLst/>
                        </a:rPr>
                        <a:t>50,- Eur </a:t>
                      </a:r>
                    </a:p>
                  </a:txBody>
                  <a:tcPr marL="13538" marR="13538" marT="13538" marB="13538" anchor="ctr"/>
                </a:tc>
                <a:extLst>
                  <a:ext uri="{0D108BD9-81ED-4DB2-BD59-A6C34878D82A}">
                    <a16:rowId xmlns:a16="http://schemas.microsoft.com/office/drawing/2014/main" val="57771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434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2800" b="1" dirty="0"/>
              <a:t>ZÁKLADNÉ SADZBY INDIVIDUÁLNEJ PODPORY </a:t>
            </a:r>
            <a:br>
              <a:rPr lang="sk-SK" sz="2800" b="1" dirty="0"/>
            </a:br>
            <a:r>
              <a:rPr lang="sk-SK" sz="2800" b="1" dirty="0"/>
              <a:t>NA </a:t>
            </a:r>
            <a:r>
              <a:rPr lang="sk-SK" sz="2800" b="1" u="sng" dirty="0" smtClean="0"/>
              <a:t>KRÁTKODOBÉ MOBILITY </a:t>
            </a:r>
            <a:r>
              <a:rPr lang="sk-SK" sz="2800" b="1" dirty="0"/>
              <a:t>A PRÍSPEVKY NA  NAVÝŠENIE</a:t>
            </a:r>
            <a:r>
              <a:rPr lang="sk-SK" sz="2800" dirty="0"/>
              <a:t/>
            </a:r>
            <a:br>
              <a:rPr lang="sk-SK" sz="2800" dirty="0"/>
            </a:br>
            <a:endParaRPr lang="sk-SK" sz="2800" dirty="0"/>
          </a:p>
        </p:txBody>
      </p:sp>
      <p:graphicFrame>
        <p:nvGraphicFramePr>
          <p:cNvPr id="4" name="Zástupný objekt pre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7204551"/>
              </p:ext>
            </p:extLst>
          </p:nvPr>
        </p:nvGraphicFramePr>
        <p:xfrm>
          <a:off x="433137" y="1280161"/>
          <a:ext cx="11425187" cy="54303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40773">
                  <a:extLst>
                    <a:ext uri="{9D8B030D-6E8A-4147-A177-3AD203B41FA5}">
                      <a16:colId xmlns:a16="http://schemas.microsoft.com/office/drawing/2014/main" val="2336876535"/>
                    </a:ext>
                  </a:extLst>
                </a:gridCol>
                <a:gridCol w="2892207">
                  <a:extLst>
                    <a:ext uri="{9D8B030D-6E8A-4147-A177-3AD203B41FA5}">
                      <a16:colId xmlns:a16="http://schemas.microsoft.com/office/drawing/2014/main" val="780651528"/>
                    </a:ext>
                  </a:extLst>
                </a:gridCol>
                <a:gridCol w="2892207">
                  <a:extLst>
                    <a:ext uri="{9D8B030D-6E8A-4147-A177-3AD203B41FA5}">
                      <a16:colId xmlns:a16="http://schemas.microsoft.com/office/drawing/2014/main" val="4181014368"/>
                    </a:ext>
                  </a:extLst>
                </a:gridCol>
              </a:tblGrid>
              <a:tr h="505400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Účastníci krátkodobej mobility (5 – 30 dní) majú nárok na individuálnu </a:t>
                      </a:r>
                      <a:r>
                        <a:rPr lang="sk-SK" sz="1400" dirty="0" smtClean="0">
                          <a:effectLst/>
                        </a:rPr>
                        <a:t>podporu na dni fyzickej </a:t>
                      </a:r>
                      <a:r>
                        <a:rPr lang="sk-SK" sz="1400" dirty="0">
                          <a:effectLst/>
                        </a:rPr>
                        <a:t>mobility vrátane dní na cestu bez ohľadu na cieľovú </a:t>
                      </a:r>
                      <a:r>
                        <a:rPr lang="sk-SK" sz="1400" dirty="0" smtClean="0">
                          <a:effectLst/>
                        </a:rPr>
                        <a:t>krajinu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8988493"/>
                  </a:ext>
                </a:extLst>
              </a:tr>
              <a:tr h="347049">
                <a:tc row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Cieľová krajina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1. – 14. deň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15. – 30. deň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ctr"/>
                </a:tc>
                <a:extLst>
                  <a:ext uri="{0D108BD9-81ED-4DB2-BD59-A6C34878D82A}">
                    <a16:rowId xmlns:a16="http://schemas.microsoft.com/office/drawing/2014/main" val="104429866"/>
                  </a:ext>
                </a:extLst>
              </a:tr>
              <a:tr h="580588">
                <a:tc v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Sadzba/deň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Sadzba/deň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ctr"/>
                </a:tc>
                <a:extLst>
                  <a:ext uri="{0D108BD9-81ED-4DB2-BD59-A6C34878D82A}">
                    <a16:rowId xmlns:a16="http://schemas.microsoft.com/office/drawing/2014/main" val="2400348820"/>
                  </a:ext>
                </a:extLst>
              </a:tr>
              <a:tr h="2516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err="1">
                          <a:effectLst/>
                        </a:rPr>
                        <a:t>Všetky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programové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400" dirty="0" err="1">
                          <a:effectLst/>
                        </a:rPr>
                        <a:t>krajiny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70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50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ctr"/>
                </a:tc>
                <a:extLst>
                  <a:ext uri="{0D108BD9-81ED-4DB2-BD59-A6C34878D82A}">
                    <a16:rowId xmlns:a16="http://schemas.microsoft.com/office/drawing/2014/main" val="2008198078"/>
                  </a:ext>
                </a:extLst>
              </a:tr>
              <a:tr h="580588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Účastníci mobility s nedostatkom príležitostí majú nárok na jednorazový príspevok nad úroveň základnej sadzby vo výške 100 € pri fyzickej mobilite v trvaní 5 - 14 dní a 150 € pri fyzickej mobilite v trvaní 15 - 30 dní.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ctr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961740"/>
                  </a:ext>
                </a:extLst>
              </a:tr>
              <a:tr h="540142"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Účastníkom s nedostatkom príležitostí je možné udeliť podporu na cestovné náklady. Cestovné je pokryté osobitnou škálou pevných súm podľa vzdialenostných pásiem platnou pre celý program: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136567"/>
                  </a:ext>
                </a:extLst>
              </a:tr>
              <a:tr h="41189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Cestovné </a:t>
                      </a:r>
                      <a:r>
                        <a:rPr lang="sk-SK" sz="1400" dirty="0" smtClean="0">
                          <a:effectLst/>
                        </a:rPr>
                        <a:t>vzdialenosti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V prípade štandardného cestovania 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V prípade zeleného cestovania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extLst>
                  <a:ext uri="{0D108BD9-81ED-4DB2-BD59-A6C34878D82A}">
                    <a16:rowId xmlns:a16="http://schemas.microsoft.com/office/drawing/2014/main" val="310871102"/>
                  </a:ext>
                </a:extLst>
              </a:tr>
              <a:tr h="42141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Od 10 do 99 km: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23 EUR na účastníka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 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extLst>
                  <a:ext uri="{0D108BD9-81ED-4DB2-BD59-A6C34878D82A}">
                    <a16:rowId xmlns:a16="http://schemas.microsoft.com/office/drawing/2014/main" val="86756920"/>
                  </a:ext>
                </a:extLst>
              </a:tr>
              <a:tr h="3196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Od 100 do 499 km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 180 EUR na účastníka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210 EUR na účastníka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extLst>
                  <a:ext uri="{0D108BD9-81ED-4DB2-BD59-A6C34878D82A}">
                    <a16:rowId xmlns:a16="http://schemas.microsoft.com/office/drawing/2014/main" val="3468918339"/>
                  </a:ext>
                </a:extLst>
              </a:tr>
              <a:tr h="3196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Od 500 do 1 999 km: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275 EUR na účastníka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320 EUR na účastníka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extLst>
                  <a:ext uri="{0D108BD9-81ED-4DB2-BD59-A6C34878D82A}">
                    <a16:rowId xmlns:a16="http://schemas.microsoft.com/office/drawing/2014/main" val="1436093755"/>
                  </a:ext>
                </a:extLst>
              </a:tr>
              <a:tr h="2516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Od 2 000 do 2 999 km: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360 EUR na účastníka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410 EUR na účastníka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extLst>
                  <a:ext uri="{0D108BD9-81ED-4DB2-BD59-A6C34878D82A}">
                    <a16:rowId xmlns:a16="http://schemas.microsoft.com/office/drawing/2014/main" val="687978914"/>
                  </a:ext>
                </a:extLst>
              </a:tr>
              <a:tr h="3209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Od 3 000 do 3 999 km: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530 EUR na účastníka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610 EUR na účastníka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extLst>
                  <a:ext uri="{0D108BD9-81ED-4DB2-BD59-A6C34878D82A}">
                    <a16:rowId xmlns:a16="http://schemas.microsoft.com/office/drawing/2014/main" val="1319651088"/>
                  </a:ext>
                </a:extLst>
              </a:tr>
              <a:tr h="2516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Od 4 000 do 7 999 km: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820 EUR na účastníka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extLst>
                  <a:ext uri="{0D108BD9-81ED-4DB2-BD59-A6C34878D82A}">
                    <a16:rowId xmlns:a16="http://schemas.microsoft.com/office/drawing/2014/main" val="3273493453"/>
                  </a:ext>
                </a:extLst>
              </a:tr>
              <a:tr h="32813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>
                          <a:effectLst/>
                        </a:rPr>
                        <a:t>8 000 km alebo viac:</a:t>
                      </a:r>
                      <a:endParaRPr lang="sk-SK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1 500 EUR na účastníka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400" dirty="0">
                          <a:effectLst/>
                        </a:rPr>
                        <a:t> </a:t>
                      </a:r>
                      <a:endParaRPr lang="sk-SK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638" marR="44638" marT="8165" marB="0" anchor="b"/>
                </a:tc>
                <a:extLst>
                  <a:ext uri="{0D108BD9-81ED-4DB2-BD59-A6C34878D82A}">
                    <a16:rowId xmlns:a16="http://schemas.microsoft.com/office/drawing/2014/main" val="3339318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975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29995"/>
          </a:xfrm>
        </p:spPr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cs-CZ" altLang="sk-SK" sz="28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TYPY PODPORY PRE ŠTUDENTOV S NEDOSTATKOM PRÍLEŽITOSTÍ</a:t>
            </a:r>
            <a:endParaRPr lang="sk-SK" altLang="sk-SK" sz="2800" b="1" dirty="0"/>
          </a:p>
        </p:txBody>
      </p:sp>
      <p:graphicFrame>
        <p:nvGraphicFramePr>
          <p:cNvPr id="7" name="Zástupný objekt pre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9494436"/>
              </p:ext>
            </p:extLst>
          </p:nvPr>
        </p:nvGraphicFramePr>
        <p:xfrm>
          <a:off x="416560" y="1463040"/>
          <a:ext cx="11328400" cy="51459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2569">
                  <a:extLst>
                    <a:ext uri="{9D8B030D-6E8A-4147-A177-3AD203B41FA5}">
                      <a16:colId xmlns:a16="http://schemas.microsoft.com/office/drawing/2014/main" val="1582470048"/>
                    </a:ext>
                  </a:extLst>
                </a:gridCol>
                <a:gridCol w="3944795">
                  <a:extLst>
                    <a:ext uri="{9D8B030D-6E8A-4147-A177-3AD203B41FA5}">
                      <a16:colId xmlns:a16="http://schemas.microsoft.com/office/drawing/2014/main" val="389836588"/>
                    </a:ext>
                  </a:extLst>
                </a:gridCol>
                <a:gridCol w="1504081">
                  <a:extLst>
                    <a:ext uri="{9D8B030D-6E8A-4147-A177-3AD203B41FA5}">
                      <a16:colId xmlns:a16="http://schemas.microsoft.com/office/drawing/2014/main" val="3787758853"/>
                    </a:ext>
                  </a:extLst>
                </a:gridCol>
                <a:gridCol w="2832160">
                  <a:extLst>
                    <a:ext uri="{9D8B030D-6E8A-4147-A177-3AD203B41FA5}">
                      <a16:colId xmlns:a16="http://schemas.microsoft.com/office/drawing/2014/main" val="4119931619"/>
                    </a:ext>
                  </a:extLst>
                </a:gridCol>
                <a:gridCol w="1214795">
                  <a:extLst>
                    <a:ext uri="{9D8B030D-6E8A-4147-A177-3AD203B41FA5}">
                      <a16:colId xmlns:a16="http://schemas.microsoft.com/office/drawing/2014/main" val="48272218"/>
                    </a:ext>
                  </a:extLst>
                </a:gridCol>
              </a:tblGrid>
              <a:tr h="4766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Skupina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Popis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Typ podpory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Možnosti preukázania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Pre mobility: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/>
                </a:tc>
                <a:extLst>
                  <a:ext uri="{0D108BD9-81ED-4DB2-BD59-A6C34878D82A}">
                    <a16:rowId xmlns:a16="http://schemas.microsoft.com/office/drawing/2014/main" val="3873279949"/>
                  </a:ext>
                </a:extLst>
              </a:tr>
              <a:tr h="11206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Zdravotné postihnutie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Za osobu s ťažkým zdravotným postihnutím (ďalej len osoba s ŤZP) sa považuje fyzická osoba, ktorej miera funkčnej poruchy je najmenej 50 %.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Navýšenie grantu (top-up) a reálne náklady (ak nepostačuje top-up)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preukaz ŤZP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Dlhodobé a krátkodobé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/>
                </a:tc>
                <a:extLst>
                  <a:ext uri="{0D108BD9-81ED-4DB2-BD59-A6C34878D82A}">
                    <a16:rowId xmlns:a16="http://schemas.microsoft.com/office/drawing/2014/main" val="3429085245"/>
                  </a:ext>
                </a:extLst>
              </a:tr>
              <a:tr h="11206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Zdravotné problémy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Za osobu so zdravotným problémom sa považuje osoba s chronickým zdravotným ochorením alebo psychiatrickým ochorením.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Navýšenie grantu (top-up)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lekárska správa a/alebo rozhodnutie ÚPSVaR o priznaní peňažného príspevku a/alebo štatút študenta so ŠP - správa z poradenského zariadenia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Krátkodobé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/>
                </a:tc>
                <a:extLst>
                  <a:ext uri="{0D108BD9-81ED-4DB2-BD59-A6C34878D82A}">
                    <a16:rowId xmlns:a16="http://schemas.microsoft.com/office/drawing/2014/main" val="1549665449"/>
                  </a:ext>
                </a:extLst>
              </a:tr>
              <a:tr h="933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Hospodárske prekážky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• nízka životná úroveň, nízky príjem (napr. rodina v sociálnej núdzi)                                                                   • závislosť od systému sociálneho zabezpečenia (napr. poberateľ sirotského dôchodku, dávky v nezamestnanosti)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Navýšenie grantu (top-up)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sociálne štipendium a/alebo - potvrdenie ÚPSVaR o hmotnej núdzi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Krátkodobé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/>
                </a:tc>
                <a:extLst>
                  <a:ext uri="{0D108BD9-81ED-4DB2-BD59-A6C34878D82A}">
                    <a16:rowId xmlns:a16="http://schemas.microsoft.com/office/drawing/2014/main" val="2839834996"/>
                  </a:ext>
                </a:extLst>
              </a:tr>
              <a:tr h="9338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Sociálne prekážky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Ťažkosti so sociálnou adaptáciou:                                 • osamelý rodič s dieťaťom (t. j. osamelá žena alebo osamelý muž, ktorí sa trvale starajú o dieťa mladšie ako 15 rokov),                                                                    • prekážky súvisiace s diskrimináciou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Navýšenie grantu (top-</a:t>
                      </a:r>
                      <a:r>
                        <a:rPr lang="sk-SK" sz="1200" dirty="0" err="1">
                          <a:effectLst/>
                        </a:rPr>
                        <a:t>up</a:t>
                      </a:r>
                      <a:r>
                        <a:rPr lang="sk-SK" sz="1200" dirty="0">
                          <a:effectLst/>
                        </a:rPr>
                        <a:t>)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Podľa situácie: - čestné vyhlásenie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Krátkodobé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/>
                </a:tc>
                <a:extLst>
                  <a:ext uri="{0D108BD9-81ED-4DB2-BD59-A6C34878D82A}">
                    <a16:rowId xmlns:a16="http://schemas.microsoft.com/office/drawing/2014/main" val="1877474771"/>
                  </a:ext>
                </a:extLst>
              </a:tr>
              <a:tr h="5603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Ostatné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Rôzne typy bariér (napr. etnický pôvod, migranti a pod.) – v závislosti od rozhodnutia VŠ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>
                          <a:effectLst/>
                        </a:rPr>
                        <a:t>Navýšenie grantu (top-up)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Podľa situácie: - čestné vyhlásenie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200" dirty="0">
                          <a:effectLst/>
                        </a:rPr>
                        <a:t>Krátkodobé</a:t>
                      </a:r>
                      <a:endParaRPr lang="sk-SK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612" marR="61612" marT="0" marB="0"/>
                </a:tc>
                <a:extLst>
                  <a:ext uri="{0D108BD9-81ED-4DB2-BD59-A6C34878D82A}">
                    <a16:rowId xmlns:a16="http://schemas.microsoft.com/office/drawing/2014/main" val="1812333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5417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ONLINE JAZYKOVÁ PODPORA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dirty="0"/>
              <a:t>š</a:t>
            </a:r>
            <a:r>
              <a:rPr lang="sk-SK" sz="2400" dirty="0" smtClean="0"/>
              <a:t>tudent pred vycestovaním na mobilitu, po podpise finančnej zmluvy, </a:t>
            </a:r>
            <a:r>
              <a:rPr lang="sk-SK" sz="2400" dirty="0" err="1" smtClean="0"/>
              <a:t>obdrží</a:t>
            </a:r>
            <a:r>
              <a:rPr lang="sk-SK" sz="2400" dirty="0" smtClean="0"/>
              <a:t> zo systému OLS (Online </a:t>
            </a:r>
            <a:r>
              <a:rPr lang="sk-SK" sz="2400" dirty="0" err="1" smtClean="0"/>
              <a:t>Linguistic</a:t>
            </a:r>
            <a:r>
              <a:rPr lang="sk-SK" sz="2400" dirty="0" smtClean="0"/>
              <a:t> </a:t>
            </a:r>
            <a:r>
              <a:rPr lang="sk-SK" sz="2400" dirty="0" err="1" smtClean="0"/>
              <a:t>Support</a:t>
            </a:r>
            <a:r>
              <a:rPr lang="sk-SK" sz="2400" dirty="0" smtClean="0"/>
              <a:t>)na e-mailovú adresu </a:t>
            </a:r>
            <a:r>
              <a:rPr lang="sk-SK" sz="2400" b="1" dirty="0" smtClean="0"/>
              <a:t>vstupný jazykový test </a:t>
            </a:r>
            <a:r>
              <a:rPr lang="sk-SK" sz="2400" dirty="0" smtClean="0"/>
              <a:t>z jazyka mobility, ktorý uvedie v LA</a:t>
            </a:r>
          </a:p>
          <a:p>
            <a:pPr algn="just"/>
            <a:r>
              <a:rPr lang="sk-SK" sz="2400" dirty="0" smtClean="0"/>
              <a:t> systém mu po absolvovaní testu ponúkne </a:t>
            </a:r>
            <a:r>
              <a:rPr lang="sk-SK" sz="2400" b="1" dirty="0" smtClean="0"/>
              <a:t>online jazykový kurz</a:t>
            </a:r>
          </a:p>
          <a:p>
            <a:pPr algn="just"/>
            <a:r>
              <a:rPr lang="sk-SK" sz="2400" dirty="0"/>
              <a:t>p</a:t>
            </a:r>
            <a:r>
              <a:rPr lang="sk-SK" sz="2400" dirty="0" smtClean="0"/>
              <a:t>o mobilite je možné podať výstupný jazykový test na porovnanie jazykových zdatností</a:t>
            </a:r>
          </a:p>
          <a:p>
            <a:pPr algn="just"/>
            <a:r>
              <a:rPr lang="sk-SK" sz="2400" dirty="0"/>
              <a:t>h</a:t>
            </a:r>
            <a:r>
              <a:rPr lang="sk-SK" sz="2400" dirty="0" smtClean="0"/>
              <a:t>odnotenie má pre študenta </a:t>
            </a:r>
            <a:r>
              <a:rPr lang="sk-SK" sz="2400" b="1" dirty="0" smtClean="0"/>
              <a:t>informatívny charakter</a:t>
            </a:r>
          </a:p>
          <a:p>
            <a:pPr algn="just"/>
            <a:r>
              <a:rPr lang="sk-SK" sz="2400" dirty="0"/>
              <a:t>r</a:t>
            </a:r>
            <a:r>
              <a:rPr lang="sk-SK" sz="2400" dirty="0" smtClean="0"/>
              <a:t>ealizuje sa pri </a:t>
            </a:r>
            <a:r>
              <a:rPr lang="sk-SK" sz="2400" b="1" dirty="0" smtClean="0"/>
              <a:t>všetkých dlhodobých </a:t>
            </a:r>
            <a:r>
              <a:rPr lang="sk-SK" sz="2400" dirty="0" smtClean="0"/>
              <a:t>mobilitách a </a:t>
            </a:r>
            <a:r>
              <a:rPr lang="sk-SK" sz="2400" b="1" dirty="0" smtClean="0"/>
              <a:t>krátkodobých</a:t>
            </a:r>
            <a:r>
              <a:rPr lang="sk-SK" sz="2400" dirty="0" smtClean="0"/>
              <a:t> mobilitách doktorandov dlhších ako </a:t>
            </a:r>
            <a:r>
              <a:rPr lang="sk-SK" sz="2400" b="1" dirty="0" smtClean="0"/>
              <a:t>14 dní</a:t>
            </a:r>
          </a:p>
          <a:p>
            <a:pPr algn="just"/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99435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DOLEŽITÉ LINKY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algn="just">
              <a:buNone/>
            </a:pPr>
            <a:r>
              <a:rPr lang="sk-SK" b="1" u="sng" dirty="0" smtClean="0">
                <a:solidFill>
                  <a:srgbClr val="0070C0"/>
                </a:solidFill>
                <a:hlinkClick r:id="rId2"/>
              </a:rPr>
              <a:t>Informácie </a:t>
            </a:r>
            <a:r>
              <a:rPr lang="sk-SK" b="1" u="sng" dirty="0">
                <a:solidFill>
                  <a:srgbClr val="0070C0"/>
                </a:solidFill>
                <a:hlinkClick r:id="rId2"/>
              </a:rPr>
              <a:t>a tlačivá k </a:t>
            </a:r>
            <a:r>
              <a:rPr lang="sk-SK" b="1" u="sng" dirty="0" smtClean="0">
                <a:solidFill>
                  <a:srgbClr val="0070C0"/>
                </a:solidFill>
                <a:hlinkClick r:id="rId2"/>
              </a:rPr>
              <a:t>Erasmus+ stážam </a:t>
            </a:r>
            <a:r>
              <a:rPr lang="sk-SK" b="1" u="sng" dirty="0">
                <a:solidFill>
                  <a:srgbClr val="0070C0"/>
                </a:solidFill>
                <a:hlinkClick r:id="rId2"/>
              </a:rPr>
              <a:t>na stránke </a:t>
            </a:r>
            <a:r>
              <a:rPr lang="sk-SK" b="1" u="sng" dirty="0" smtClean="0">
                <a:solidFill>
                  <a:srgbClr val="0070C0"/>
                </a:solidFill>
                <a:hlinkClick r:id="rId2"/>
              </a:rPr>
              <a:t>UPJŠ - tu</a:t>
            </a:r>
            <a:endParaRPr lang="sk-SK" b="1" u="sng" dirty="0" smtClean="0">
              <a:solidFill>
                <a:srgbClr val="0070C0"/>
              </a:solidFill>
            </a:endParaRPr>
          </a:p>
          <a:p>
            <a:pPr lvl="0" algn="just"/>
            <a:endParaRPr lang="sk-SK" dirty="0"/>
          </a:p>
          <a:p>
            <a:pPr marL="0" lvl="0" indent="0" algn="just">
              <a:buNone/>
            </a:pPr>
            <a:r>
              <a:rPr lang="sk-SK" b="1" dirty="0"/>
              <a:t>Databázy na vyhľadanie vhodného podniku na stáž:</a:t>
            </a:r>
          </a:p>
          <a:p>
            <a:pPr lvl="0" algn="just"/>
            <a:r>
              <a:rPr lang="sk-SK" u="sng" dirty="0">
                <a:hlinkClick r:id="rId3"/>
              </a:rPr>
              <a:t>Erasmusintern.org</a:t>
            </a:r>
            <a:r>
              <a:rPr lang="sk-SK" dirty="0"/>
              <a:t> – vyhľadávanie stáží vo všetkých odboroch</a:t>
            </a:r>
          </a:p>
          <a:p>
            <a:pPr lvl="0" algn="just"/>
            <a:r>
              <a:rPr lang="sk-SK" u="sng" dirty="0" err="1">
                <a:hlinkClick r:id="rId4"/>
              </a:rPr>
              <a:t>School</a:t>
            </a:r>
            <a:r>
              <a:rPr lang="sk-SK" u="sng" dirty="0">
                <a:hlinkClick r:id="rId4"/>
              </a:rPr>
              <a:t> </a:t>
            </a:r>
            <a:r>
              <a:rPr lang="sk-SK" u="sng" dirty="0" err="1">
                <a:hlinkClick r:id="rId4"/>
              </a:rPr>
              <a:t>Education</a:t>
            </a:r>
            <a:r>
              <a:rPr lang="sk-SK" u="sng" dirty="0">
                <a:hlinkClick r:id="rId4"/>
              </a:rPr>
              <a:t> </a:t>
            </a:r>
            <a:r>
              <a:rPr lang="sk-SK" u="sng" dirty="0" err="1">
                <a:hlinkClick r:id="rId4"/>
              </a:rPr>
              <a:t>Gateway</a:t>
            </a:r>
            <a:r>
              <a:rPr lang="sk-SK" dirty="0"/>
              <a:t> - vyhľadávanie škôl, ktoré ponúkajú stáže pre študentov/absolventov učiteľských odborov (učitelia, jazykoví asistenti</a:t>
            </a:r>
            <a:r>
              <a:rPr lang="sk-SK" dirty="0" smtClean="0"/>
              <a:t>)</a:t>
            </a:r>
          </a:p>
          <a:p>
            <a:pPr marL="0" lvl="0" indent="0" algn="just">
              <a:buNone/>
            </a:pPr>
            <a:r>
              <a:rPr lang="sk-SK" b="1" dirty="0" smtClean="0"/>
              <a:t>Študentské </a:t>
            </a:r>
            <a:r>
              <a:rPr lang="sk-SK" b="1" dirty="0"/>
              <a:t>organizácie:</a:t>
            </a:r>
          </a:p>
          <a:p>
            <a:pPr lvl="0" algn="just"/>
            <a:r>
              <a:rPr lang="sk-SK" u="sng" dirty="0">
                <a:hlinkClick r:id="rId5"/>
              </a:rPr>
              <a:t>https://esn.org/</a:t>
            </a:r>
            <a:r>
              <a:rPr lang="sk-SK" dirty="0"/>
              <a:t> - Erasmus </a:t>
            </a:r>
            <a:r>
              <a:rPr lang="sk-SK" dirty="0" err="1"/>
              <a:t>Student</a:t>
            </a:r>
            <a:r>
              <a:rPr lang="sk-SK" dirty="0"/>
              <a:t> </a:t>
            </a:r>
            <a:r>
              <a:rPr lang="sk-SK" dirty="0" err="1"/>
              <a:t>Network</a:t>
            </a:r>
            <a:endParaRPr lang="sk-SK" dirty="0"/>
          </a:p>
          <a:p>
            <a:pPr lvl="0" algn="just"/>
            <a:r>
              <a:rPr lang="sk-SK" u="sng" dirty="0">
                <a:hlinkClick r:id="rId6"/>
              </a:rPr>
              <a:t>https://www.esaa-eu.org/</a:t>
            </a:r>
            <a:r>
              <a:rPr lang="sk-SK" dirty="0"/>
              <a:t> - Erasmus+ </a:t>
            </a:r>
            <a:r>
              <a:rPr lang="sk-SK" dirty="0" err="1"/>
              <a:t>Student</a:t>
            </a:r>
            <a:r>
              <a:rPr lang="sk-SK" dirty="0"/>
              <a:t> and </a:t>
            </a:r>
            <a:r>
              <a:rPr lang="sk-SK" dirty="0" err="1"/>
              <a:t>Alumni</a:t>
            </a:r>
            <a:r>
              <a:rPr lang="sk-SK" dirty="0"/>
              <a:t> </a:t>
            </a:r>
            <a:r>
              <a:rPr lang="sk-SK" dirty="0" err="1"/>
              <a:t>Aliance</a:t>
            </a:r>
            <a:endParaRPr lang="sk-SK" dirty="0"/>
          </a:p>
          <a:p>
            <a:pPr marL="0" lvl="0" indent="0" algn="just">
              <a:buNone/>
            </a:pPr>
            <a:endParaRPr lang="sk-SK" dirty="0" smtClean="0"/>
          </a:p>
          <a:p>
            <a:pPr marL="0" lvl="0" indent="0" algn="just">
              <a:buNone/>
            </a:pPr>
            <a:r>
              <a:rPr lang="sk-SK" dirty="0" smtClean="0"/>
              <a:t>Európska </a:t>
            </a:r>
            <a:r>
              <a:rPr lang="sk-SK" dirty="0"/>
              <a:t>komisia, Národná Agentúra Erasmus+ a UPJŠ nezodpovedajú za kvalitu a obsah ponúkaných príležitostí.</a:t>
            </a:r>
          </a:p>
        </p:txBody>
      </p:sp>
    </p:spTree>
    <p:extLst>
      <p:ext uri="{BB962C8B-B14F-4D97-AF65-F5344CB8AC3E}">
        <p14:creationId xmlns:p14="http://schemas.microsoft.com/office/powerpoint/2010/main" val="1104526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KONTAKTNÉ ÚDAJE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200" y="1347537"/>
            <a:ext cx="10515600" cy="5091764"/>
          </a:xfrm>
        </p:spPr>
        <p:txBody>
          <a:bodyPr>
            <a:no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b="1" u="sng" dirty="0" smtClean="0">
                <a:hlinkClick r:id="rId2"/>
              </a:rPr>
              <a:t>univerzitná </a:t>
            </a:r>
            <a:r>
              <a:rPr lang="sk-SK" sz="1800" b="1" u="sng" dirty="0">
                <a:hlinkClick r:id="rId2"/>
              </a:rPr>
              <a:t>úroveň </a:t>
            </a:r>
            <a:endParaRPr lang="sk-SK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b="1" dirty="0"/>
              <a:t>doc. Ing. Silvia </a:t>
            </a:r>
            <a:r>
              <a:rPr lang="sk-SK" sz="1800" b="1" dirty="0" err="1"/>
              <a:t>Ručinská</a:t>
            </a:r>
            <a:r>
              <a:rPr lang="sk-SK" sz="1800" b="1" dirty="0"/>
              <a:t>, PhD</a:t>
            </a:r>
            <a:r>
              <a:rPr lang="sk-SK" sz="1800" dirty="0"/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dirty="0"/>
              <a:t>prorektorka pre zahraničné vzťahy a mobilitu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sk-SK" sz="18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b="1" dirty="0" smtClean="0"/>
              <a:t>Referát </a:t>
            </a:r>
            <a:r>
              <a:rPr lang="sk-SK" sz="1800" b="1" dirty="0"/>
              <a:t>pre zahraničné vzťahy - </a:t>
            </a:r>
            <a:r>
              <a:rPr lang="sk-SK" sz="1800" b="1" dirty="0" smtClean="0"/>
              <a:t>International </a:t>
            </a:r>
            <a:r>
              <a:rPr lang="sk-SK" sz="1800" b="1" dirty="0" err="1" smtClean="0"/>
              <a:t>Relations</a:t>
            </a:r>
            <a:r>
              <a:rPr lang="sk-SK" sz="1800" b="1" dirty="0" smtClean="0"/>
              <a:t> Office (IRO):</a:t>
            </a:r>
            <a:endParaRPr lang="sk-SK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dirty="0"/>
              <a:t>Spoločná adresa IRO: </a:t>
            </a:r>
            <a:r>
              <a:rPr lang="sk-SK" sz="1800" u="sng" dirty="0">
                <a:hlinkClick r:id="rId3"/>
              </a:rPr>
              <a:t>zahrodd@upjs.sk</a:t>
            </a:r>
            <a:r>
              <a:rPr lang="sk-SK" sz="1800" dirty="0"/>
              <a:t>, FB: </a:t>
            </a:r>
            <a:r>
              <a:rPr lang="sk-SK" sz="1800" u="sng" dirty="0">
                <a:hlinkClick r:id="rId4"/>
              </a:rPr>
              <a:t>@</a:t>
            </a:r>
            <a:r>
              <a:rPr lang="sk-SK" sz="1800" u="sng" dirty="0" err="1">
                <a:hlinkClick r:id="rId4"/>
              </a:rPr>
              <a:t>upjserasmus</a:t>
            </a:r>
            <a:r>
              <a:rPr lang="sk-SK" sz="1800" dirty="0"/>
              <a:t>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sk-SK" sz="18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b="1" dirty="0" smtClean="0"/>
              <a:t>Mgr</a:t>
            </a:r>
            <a:r>
              <a:rPr lang="sk-SK" sz="1800" b="1" dirty="0"/>
              <a:t>. Mária Vasiľová, PhD.</a:t>
            </a:r>
            <a:endParaRPr lang="sk-SK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dirty="0"/>
              <a:t>inštitucionálna koordinátorka Erasmus+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dirty="0" smtClean="0"/>
              <a:t>tel</a:t>
            </a:r>
            <a:r>
              <a:rPr lang="sk-SK" sz="1800" dirty="0"/>
              <a:t>.: +421 055 234 1159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dirty="0" smtClean="0"/>
              <a:t>e-mail</a:t>
            </a:r>
            <a:r>
              <a:rPr lang="sk-SK" sz="1800" dirty="0"/>
              <a:t>: </a:t>
            </a:r>
            <a:r>
              <a:rPr lang="sk-SK" sz="1800" b="1" u="sng" dirty="0" smtClean="0">
                <a:hlinkClick r:id="rId5"/>
              </a:rPr>
              <a:t>maria.vasilova@upjs.sk</a:t>
            </a:r>
            <a:endParaRPr lang="sk-SK" sz="1800" b="1" u="sng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sk-SK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b="1" dirty="0"/>
              <a:t>PhDr. Zuzana Szattlerová</a:t>
            </a:r>
            <a:r>
              <a:rPr lang="sk-SK" sz="1800" dirty="0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dirty="0"/>
              <a:t>kontaktná osoba pre študentov odchádzajúcich na Erasmus+ stáž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dirty="0" smtClean="0"/>
              <a:t>tel</a:t>
            </a:r>
            <a:r>
              <a:rPr lang="sk-SK" sz="1800" dirty="0"/>
              <a:t>.: +421 055 234 1129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dirty="0" smtClean="0"/>
              <a:t>e-mail</a:t>
            </a:r>
            <a:r>
              <a:rPr lang="sk-SK" sz="1800" dirty="0"/>
              <a:t>: </a:t>
            </a:r>
            <a:r>
              <a:rPr lang="sk-SK" sz="1800" b="1" u="sng" dirty="0">
                <a:hlinkClick r:id="rId6"/>
              </a:rPr>
              <a:t>zuzana.szattlerova@upjs.sk</a:t>
            </a:r>
            <a:endParaRPr lang="sk-SK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b="1" dirty="0"/>
              <a:t>               </a:t>
            </a:r>
            <a:r>
              <a:rPr lang="sk-SK" sz="1800" dirty="0"/>
              <a:t> 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sk-SK" sz="1800" b="1" u="sng" dirty="0" smtClean="0">
                <a:hlinkClick r:id="rId7"/>
              </a:rPr>
              <a:t>fakultní </a:t>
            </a:r>
            <a:r>
              <a:rPr lang="sk-SK" sz="1800" b="1" u="sng" dirty="0">
                <a:hlinkClick r:id="rId7"/>
              </a:rPr>
              <a:t>/ katedroví / ústavní koordinátori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58537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4" name="Zástupný objekt pre obsah 8">
            <a:extLst>
              <a:ext uri="{FF2B5EF4-FFF2-40B4-BE49-F238E27FC236}">
                <a16:creationId xmlns:a16="http://schemas.microsoft.com/office/drawing/2014/main" id="{4D32C382-38F3-447B-BD24-BB06B041B84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6491"/>
            <a:ext cx="12192001" cy="2977341"/>
          </a:xfrm>
          <a:prstGeom prst="rect">
            <a:avLst/>
          </a:prstGeom>
        </p:spPr>
      </p:pic>
      <p:pic>
        <p:nvPicPr>
          <p:cNvPr id="5" name="Picture 4" descr="VÃ½sledok vyhÄ¾adÃ¡vania obrÃ¡zkov pre dopyt erasmus+">
            <a:extLst>
              <a:ext uri="{FF2B5EF4-FFF2-40B4-BE49-F238E27FC236}">
                <a16:creationId xmlns:a16="http://schemas.microsoft.com/office/drawing/2014/main" id="{728AAEEB-F732-41BD-9E33-1318E05515D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30382"/>
            <a:ext cx="12192000" cy="2427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ĺžnik 5"/>
          <p:cNvSpPr/>
          <p:nvPr/>
        </p:nvSpPr>
        <p:spPr>
          <a:xfrm>
            <a:off x="-2" y="2983832"/>
            <a:ext cx="1219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4400" cap="small" dirty="0">
                <a:ln w="0"/>
              </a:rPr>
              <a:t>ďakujem za pozornosť</a:t>
            </a:r>
            <a:br>
              <a:rPr lang="sk-SK" sz="4400" cap="small" dirty="0">
                <a:ln w="0"/>
              </a:rPr>
            </a:br>
            <a:r>
              <a:rPr lang="sk-SK" sz="4400" cap="small" dirty="0">
                <a:ln w="0"/>
                <a:sym typeface="Wingdings" panose="05000000000000000000" pitchFamily="2" charset="2"/>
              </a:rPr>
              <a:t></a:t>
            </a:r>
            <a:endParaRPr lang="sk-SK" sz="4400" dirty="0"/>
          </a:p>
        </p:txBody>
      </p:sp>
    </p:spTree>
    <p:extLst>
      <p:ext uri="{BB962C8B-B14F-4D97-AF65-F5344CB8AC3E}">
        <p14:creationId xmlns:p14="http://schemas.microsoft.com/office/powerpoint/2010/main" val="310426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ERASMUS+ STÁŽ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2400" b="1" dirty="0"/>
              <a:t>PREDSTAVUJE:</a:t>
            </a:r>
            <a:endParaRPr lang="sk-SK" sz="2400" dirty="0"/>
          </a:p>
          <a:p>
            <a:pPr algn="just"/>
            <a:r>
              <a:rPr lang="sk-SK" sz="2400" b="1" dirty="0"/>
              <a:t>pôsobenie</a:t>
            </a:r>
            <a:r>
              <a:rPr lang="sk-SK" sz="2400" dirty="0"/>
              <a:t> účastníka mobility </a:t>
            </a:r>
            <a:r>
              <a:rPr lang="sk-SK" sz="2400" b="1" dirty="0"/>
              <a:t>počas určitého časového obdobia </a:t>
            </a:r>
            <a:r>
              <a:rPr lang="sk-SK" sz="2400" dirty="0"/>
              <a:t>v  organizácii, ktorá sa nachádza </a:t>
            </a:r>
            <a:r>
              <a:rPr lang="sk-SK" sz="2400" b="1" dirty="0"/>
              <a:t>v krajine </a:t>
            </a:r>
            <a:r>
              <a:rPr lang="sk-SK" sz="2400" b="1" dirty="0" err="1" smtClean="0"/>
              <a:t>účastniacej</a:t>
            </a:r>
            <a:r>
              <a:rPr lang="sk-SK" sz="2400" b="1" dirty="0" smtClean="0"/>
              <a:t> </a:t>
            </a:r>
            <a:r>
              <a:rPr lang="sk-SK" sz="2400" b="1" dirty="0"/>
              <a:t>sa programu </a:t>
            </a:r>
            <a:r>
              <a:rPr lang="sk-SK" sz="2400" dirty="0"/>
              <a:t>Erasmus+ </a:t>
            </a:r>
          </a:p>
          <a:p>
            <a:pPr marL="0" indent="0" algn="just">
              <a:buNone/>
            </a:pPr>
            <a:r>
              <a:rPr lang="sk-SK" sz="2400" b="1" dirty="0" smtClean="0"/>
              <a:t>CIEĽ</a:t>
            </a:r>
            <a:r>
              <a:rPr lang="sk-SK" sz="2400" b="1" dirty="0"/>
              <a:t>:</a:t>
            </a:r>
            <a:r>
              <a:rPr lang="sk-SK" sz="2400" dirty="0"/>
              <a:t> </a:t>
            </a:r>
          </a:p>
          <a:p>
            <a:pPr algn="just"/>
            <a:r>
              <a:rPr lang="sk-SK" sz="2400" dirty="0" smtClean="0"/>
              <a:t>nadobudnutie </a:t>
            </a:r>
            <a:r>
              <a:rPr lang="sk-SK" sz="2400" dirty="0"/>
              <a:t>alebo </a:t>
            </a:r>
            <a:r>
              <a:rPr lang="en-US" sz="2400" dirty="0" err="1"/>
              <a:t>zlepš</a:t>
            </a:r>
            <a:r>
              <a:rPr lang="sk-SK" sz="2400" dirty="0" err="1"/>
              <a:t>enie</a:t>
            </a:r>
            <a:r>
              <a:rPr lang="sk-SK" sz="2400" dirty="0"/>
              <a:t> </a:t>
            </a:r>
            <a:r>
              <a:rPr lang="en-US" sz="2400" b="1" dirty="0" err="1"/>
              <a:t>jazykov</a:t>
            </a:r>
            <a:r>
              <a:rPr lang="sk-SK" sz="2400" b="1" dirty="0" err="1"/>
              <a:t>ých</a:t>
            </a:r>
            <a:r>
              <a:rPr lang="sk-SK" sz="2400" b="1" dirty="0"/>
              <a:t>, komunikačných,</a:t>
            </a:r>
            <a:r>
              <a:rPr lang="en-US" sz="2400" b="1" dirty="0"/>
              <a:t> </a:t>
            </a:r>
            <a:r>
              <a:rPr lang="en-US" sz="2400" b="1" dirty="0" err="1"/>
              <a:t>medzikultúrn</a:t>
            </a:r>
            <a:r>
              <a:rPr lang="sk-SK" sz="2400" b="1" dirty="0" err="1"/>
              <a:t>ych</a:t>
            </a:r>
            <a:r>
              <a:rPr lang="sk-SK" sz="2400" b="1" dirty="0"/>
              <a:t>, s</a:t>
            </a:r>
            <a:r>
              <a:rPr lang="en-US" sz="2400" b="1" dirty="0" err="1"/>
              <a:t>ociáln</a:t>
            </a:r>
            <a:r>
              <a:rPr lang="sk-SK" sz="2400" b="1" dirty="0" err="1"/>
              <a:t>ych</a:t>
            </a:r>
            <a:r>
              <a:rPr lang="en-US" sz="2400" b="1" dirty="0"/>
              <a:t> </a:t>
            </a:r>
            <a:r>
              <a:rPr lang="en-US" sz="2400" b="1" dirty="0" err="1"/>
              <a:t>zručnost</a:t>
            </a:r>
            <a:r>
              <a:rPr lang="sk-SK" sz="2400" b="1" dirty="0"/>
              <a:t>í</a:t>
            </a:r>
            <a:r>
              <a:rPr lang="sk-SK" sz="2400" dirty="0"/>
              <a:t>, </a:t>
            </a:r>
            <a:r>
              <a:rPr lang="en-US" sz="2400" dirty="0" err="1"/>
              <a:t>ktoré</a:t>
            </a:r>
            <a:r>
              <a:rPr lang="en-US" sz="2400" dirty="0"/>
              <a:t> </a:t>
            </a:r>
            <a:r>
              <a:rPr lang="sk-SK" sz="2400" dirty="0"/>
              <a:t>zvyšujú </a:t>
            </a:r>
            <a:r>
              <a:rPr lang="sk-SK" sz="2400" b="1" dirty="0"/>
              <a:t>konkurencieschopnosť</a:t>
            </a:r>
            <a:r>
              <a:rPr lang="sk-SK" sz="2400" dirty="0"/>
              <a:t> absolventa mobility na </a:t>
            </a:r>
            <a:r>
              <a:rPr lang="sk-SK" sz="2400" b="1" dirty="0"/>
              <a:t>trhu práce</a:t>
            </a:r>
            <a:r>
              <a:rPr lang="sk-SK" sz="2400" dirty="0"/>
              <a:t> alebo sa získané</a:t>
            </a:r>
            <a:r>
              <a:rPr lang="sk-SK" sz="2400" b="1" dirty="0"/>
              <a:t> </a:t>
            </a:r>
            <a:r>
              <a:rPr lang="sk-SK" sz="2400" dirty="0"/>
              <a:t>skúsenosti využijú</a:t>
            </a:r>
            <a:r>
              <a:rPr lang="sk-SK" sz="2400" b="1" dirty="0"/>
              <a:t> </a:t>
            </a:r>
            <a:r>
              <a:rPr lang="sk-SK" sz="2400" dirty="0"/>
              <a:t>pre </a:t>
            </a:r>
            <a:r>
              <a:rPr lang="en-US" sz="2400" b="1" dirty="0" err="1"/>
              <a:t>vlastné</a:t>
            </a:r>
            <a:r>
              <a:rPr lang="en-US" sz="2400" b="1" dirty="0"/>
              <a:t> </a:t>
            </a:r>
            <a:r>
              <a:rPr lang="en-US" sz="2400" b="1" dirty="0" err="1"/>
              <a:t>podnikanie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64143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TYPY STÁŽÍ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38199" y="1575368"/>
            <a:ext cx="10342345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2400" b="1" dirty="0" smtClean="0"/>
              <a:t>DLHODOBÉ </a:t>
            </a:r>
            <a:r>
              <a:rPr lang="sk-SK" sz="2400" b="1" dirty="0"/>
              <a:t>MOBILITY (minimálne 2 mesiace</a:t>
            </a:r>
            <a:r>
              <a:rPr lang="sk-SK" sz="2400" b="1" dirty="0" smtClean="0"/>
              <a:t>)</a:t>
            </a:r>
            <a:endParaRPr lang="sk-SK" sz="2400" dirty="0" smtClean="0"/>
          </a:p>
          <a:p>
            <a:r>
              <a:rPr lang="sk-SK" sz="2400" dirty="0"/>
              <a:t>o</a:t>
            </a:r>
            <a:r>
              <a:rPr lang="sk-SK" sz="2400" dirty="0" smtClean="0"/>
              <a:t>dborná stáž</a:t>
            </a:r>
          </a:p>
          <a:p>
            <a:r>
              <a:rPr lang="sk-SK" sz="2400" dirty="0"/>
              <a:t>a</a:t>
            </a:r>
            <a:r>
              <a:rPr lang="sk-SK" sz="2400" dirty="0" smtClean="0"/>
              <a:t>bsolventská stáž</a:t>
            </a:r>
          </a:p>
          <a:p>
            <a:r>
              <a:rPr lang="sk-SK" sz="2400" dirty="0"/>
              <a:t>s</a:t>
            </a:r>
            <a:r>
              <a:rPr lang="sk-SK" sz="2400" dirty="0" smtClean="0"/>
              <a:t>táž v oblasti digitálnych zručností</a:t>
            </a:r>
          </a:p>
          <a:p>
            <a:pPr marL="457200" indent="-457200">
              <a:buAutoNum type="arabicPeriod"/>
            </a:pPr>
            <a:endParaRPr lang="sk-SK" sz="2400" b="1" dirty="0"/>
          </a:p>
          <a:p>
            <a:pPr marL="0" indent="0">
              <a:buNone/>
            </a:pPr>
            <a:r>
              <a:rPr lang="sk-SK" sz="2400" b="1" dirty="0" smtClean="0"/>
              <a:t>KRÁTKODOBÉ MOBILITY (5 – 30 dní)</a:t>
            </a:r>
          </a:p>
          <a:p>
            <a:r>
              <a:rPr lang="sk-SK" sz="2400" dirty="0"/>
              <a:t>k</a:t>
            </a:r>
            <a:r>
              <a:rPr lang="sk-SK" sz="2400" dirty="0" smtClean="0"/>
              <a:t>rátkodobá stáž pre doktorandov</a:t>
            </a:r>
          </a:p>
        </p:txBody>
      </p:sp>
    </p:spTree>
    <p:extLst>
      <p:ext uri="{BB962C8B-B14F-4D97-AF65-F5344CB8AC3E}">
        <p14:creationId xmlns:p14="http://schemas.microsoft.com/office/powerpoint/2010/main" val="218500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ODBORNÁ STÁŽ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b="1" dirty="0"/>
              <a:t>s</a:t>
            </a:r>
            <a:r>
              <a:rPr lang="sk-SK" sz="2400" b="1" dirty="0" smtClean="0"/>
              <a:t>tatus </a:t>
            </a:r>
            <a:r>
              <a:rPr lang="sk-SK" sz="2400" b="1" dirty="0" smtClean="0"/>
              <a:t>študenta</a:t>
            </a:r>
          </a:p>
          <a:p>
            <a:r>
              <a:rPr lang="sk-SK" sz="2400" b="1" dirty="0" smtClean="0"/>
              <a:t>v odbore štúdia</a:t>
            </a:r>
            <a:endParaRPr lang="sk-SK" sz="2400" b="1" dirty="0" smtClean="0"/>
          </a:p>
          <a:p>
            <a:r>
              <a:rPr lang="sk-SK" sz="2400" dirty="0"/>
              <a:t>súčasť študijného programu alebo dobrovoľná</a:t>
            </a:r>
          </a:p>
          <a:p>
            <a:r>
              <a:rPr lang="sk-SK" sz="2400" dirty="0" smtClean="0"/>
              <a:t>bakalársky</a:t>
            </a:r>
            <a:r>
              <a:rPr lang="sk-SK" sz="2400" dirty="0"/>
              <a:t>, magisterský, doktorandský stupeň VŠ štúdia</a:t>
            </a:r>
          </a:p>
          <a:p>
            <a:r>
              <a:rPr lang="sk-SK" sz="2400" dirty="0"/>
              <a:t>od 1. ročníka</a:t>
            </a:r>
          </a:p>
          <a:p>
            <a:r>
              <a:rPr lang="sk-SK" sz="2400" dirty="0"/>
              <a:t>pre interných aj externých študentov</a:t>
            </a:r>
          </a:p>
          <a:p>
            <a:pPr marL="0" indent="0">
              <a:buNone/>
            </a:pP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2707953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ABSOLVENTSKÁ STÁŽ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b="1" dirty="0"/>
              <a:t>s</a:t>
            </a:r>
            <a:r>
              <a:rPr lang="sk-SK" sz="2400" b="1" dirty="0" smtClean="0"/>
              <a:t>tatus absolventa</a:t>
            </a:r>
          </a:p>
          <a:p>
            <a:pPr algn="just"/>
            <a:r>
              <a:rPr lang="sk-SK" sz="2400" dirty="0" smtClean="0"/>
              <a:t>mobilita </a:t>
            </a:r>
            <a:r>
              <a:rPr lang="sk-SK" sz="2400" dirty="0"/>
              <a:t>sa môže realizovať do 12 mesiacov od ukončenia štúdia </a:t>
            </a:r>
            <a:r>
              <a:rPr lang="sk-SK" sz="2400" dirty="0" smtClean="0"/>
              <a:t>(po </a:t>
            </a:r>
            <a:r>
              <a:rPr lang="sk-SK" sz="2400" dirty="0" err="1" smtClean="0"/>
              <a:t>zoštátnicovaní</a:t>
            </a:r>
            <a:r>
              <a:rPr lang="sk-SK" sz="2400" dirty="0" smtClean="0"/>
              <a:t>)</a:t>
            </a:r>
            <a:endParaRPr lang="sk-SK" sz="2400" dirty="0"/>
          </a:p>
          <a:p>
            <a:pPr algn="just"/>
            <a:r>
              <a:rPr lang="sk-SK" sz="2400" dirty="0"/>
              <a:t>výber </a:t>
            </a:r>
            <a:r>
              <a:rPr lang="sk-SK" sz="2400" dirty="0" smtClean="0"/>
              <a:t>prebehne </a:t>
            </a:r>
            <a:r>
              <a:rPr lang="sk-SK" sz="2400" dirty="0"/>
              <a:t>ešte </a:t>
            </a:r>
            <a:r>
              <a:rPr lang="sk-SK" sz="2400" b="1" dirty="0"/>
              <a:t>v poslednom roku štúdia</a:t>
            </a:r>
          </a:p>
          <a:p>
            <a:pPr algn="just"/>
            <a:r>
              <a:rPr lang="sk-SK" sz="2400" dirty="0"/>
              <a:t>dĺžka stáže závisí od dĺžky absolvovaných mobilít na poslednom stupni </a:t>
            </a:r>
            <a:r>
              <a:rPr lang="sk-SK" sz="2400" dirty="0" smtClean="0"/>
              <a:t>štúdia (maximálne 12 mesiacov za stupeň štúdia vrátane absolventskej stáže, jednoodborové programy 24 mesiacov)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02078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STÁŽ V OBLASTI DIGITÁLNYCH ZRUČNOSTÍ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k-SK" sz="2400" dirty="0" smtClean="0"/>
              <a:t>určená </a:t>
            </a:r>
            <a:r>
              <a:rPr lang="sk-SK" sz="2400" dirty="0"/>
              <a:t>pre </a:t>
            </a:r>
            <a:r>
              <a:rPr lang="sk-SK" sz="2400" b="1" dirty="0"/>
              <a:t>všetky </a:t>
            </a:r>
            <a:r>
              <a:rPr lang="sk-SK" sz="2400" dirty="0"/>
              <a:t>študijné odbory </a:t>
            </a:r>
            <a:endParaRPr lang="sk-SK" sz="2400" dirty="0" smtClean="0"/>
          </a:p>
          <a:p>
            <a:pPr algn="just"/>
            <a:r>
              <a:rPr lang="sk-SK" sz="2400" b="1" dirty="0"/>
              <a:t>s</a:t>
            </a:r>
            <a:r>
              <a:rPr lang="sk-SK" sz="2400" b="1" dirty="0" smtClean="0"/>
              <a:t>tatus študenta alebo absolventa - počas</a:t>
            </a:r>
            <a:r>
              <a:rPr lang="sk-SK" sz="2400" dirty="0" smtClean="0"/>
              <a:t> </a:t>
            </a:r>
            <a:r>
              <a:rPr lang="sk-SK" sz="2400" dirty="0"/>
              <a:t>alebo </a:t>
            </a:r>
            <a:r>
              <a:rPr lang="sk-SK" sz="2400" b="1" dirty="0"/>
              <a:t>po </a:t>
            </a:r>
            <a:r>
              <a:rPr lang="sk-SK" sz="2400" dirty="0"/>
              <a:t>ukončení </a:t>
            </a:r>
            <a:r>
              <a:rPr lang="sk-SK" sz="2400" dirty="0" smtClean="0"/>
              <a:t>štúdia </a:t>
            </a:r>
          </a:p>
          <a:p>
            <a:pPr algn="just"/>
            <a:r>
              <a:rPr lang="sk-SK" sz="2400" dirty="0"/>
              <a:t>m</a:t>
            </a:r>
            <a:r>
              <a:rPr lang="sk-SK" sz="2400" dirty="0" smtClean="0"/>
              <a:t>ožné oblasti zamerania: napr</a:t>
            </a:r>
            <a:r>
              <a:rPr lang="sk-SK" sz="2400" dirty="0"/>
              <a:t>. digitálny marketing, digitálny grafický, mechanický dizajn, vývoj aplikácií, softvéru, tvorba webových stránok, </a:t>
            </a:r>
            <a:r>
              <a:rPr lang="sk-SK" sz="2400" dirty="0" smtClean="0"/>
              <a:t>kybernetická </a:t>
            </a:r>
            <a:r>
              <a:rPr lang="sk-SK" sz="2400" dirty="0"/>
              <a:t>bezpečnosť, inštalácia, údržba a správa počítačových systémov a sietí a pod.). </a:t>
            </a:r>
            <a:endParaRPr lang="sk-SK" sz="2400" dirty="0" smtClean="0"/>
          </a:p>
          <a:p>
            <a:pPr algn="just"/>
            <a:r>
              <a:rPr lang="sk-SK" sz="2400" dirty="0" smtClean="0"/>
              <a:t>pre </a:t>
            </a:r>
            <a:r>
              <a:rPr lang="sk-SK" sz="2400" dirty="0"/>
              <a:t>viac </a:t>
            </a:r>
            <a:r>
              <a:rPr lang="sk-SK" sz="2400" dirty="0" smtClean="0"/>
              <a:t>informácií </a:t>
            </a:r>
            <a:r>
              <a:rPr lang="sk-SK" sz="2400" u="sng" dirty="0" smtClean="0">
                <a:hlinkClick r:id="rId2"/>
              </a:rPr>
              <a:t>kliknite </a:t>
            </a:r>
            <a:r>
              <a:rPr lang="sk-SK" sz="2400" u="sng" dirty="0">
                <a:hlinkClick r:id="rId2"/>
              </a:rPr>
              <a:t>sem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419359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KRÁTKODOBÁ STÁŽ DOKTORANDOV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sk-SK" sz="2400" dirty="0"/>
              <a:t>s</a:t>
            </a:r>
            <a:r>
              <a:rPr lang="sk-SK" sz="2400" dirty="0" smtClean="0"/>
              <a:t>tatus študenta alebo absolventa</a:t>
            </a:r>
          </a:p>
          <a:p>
            <a:pPr lvl="0" algn="just"/>
            <a:r>
              <a:rPr lang="sk-SK" sz="2400" dirty="0" smtClean="0"/>
              <a:t>trvanie </a:t>
            </a:r>
            <a:r>
              <a:rPr lang="sk-SK" sz="2400" b="1" dirty="0"/>
              <a:t>5 </a:t>
            </a:r>
            <a:r>
              <a:rPr lang="en-AE" sz="2400" b="1" dirty="0"/>
              <a:t>–</a:t>
            </a:r>
            <a:r>
              <a:rPr lang="sk-SK" sz="2400" b="1" dirty="0"/>
              <a:t> 30 </a:t>
            </a:r>
            <a:r>
              <a:rPr lang="sk-SK" sz="2400" b="1" dirty="0" smtClean="0"/>
              <a:t>dní</a:t>
            </a:r>
          </a:p>
          <a:p>
            <a:pPr lvl="0" algn="just"/>
            <a:r>
              <a:rPr lang="sk-SK" sz="2400" dirty="0" smtClean="0"/>
              <a:t>zamerané </a:t>
            </a:r>
            <a:r>
              <a:rPr lang="sk-SK" sz="2400" dirty="0"/>
              <a:t>za prierezové praktické zručnosti, školenia, neakademické  činnosti, výskumné činnosti, výskum,...</a:t>
            </a:r>
          </a:p>
          <a:p>
            <a:pPr lvl="0" algn="just"/>
            <a:r>
              <a:rPr lang="sk-SK" sz="2400" dirty="0"/>
              <a:t>pri prihlasovaní do výberového konania je potrebné zvoliť </a:t>
            </a:r>
            <a:r>
              <a:rPr lang="sk-SK" sz="2400" dirty="0" smtClean="0"/>
              <a:t>tento typ </a:t>
            </a:r>
            <a:r>
              <a:rPr lang="sk-SK" sz="2400" dirty="0"/>
              <a:t>stáže</a:t>
            </a:r>
          </a:p>
          <a:p>
            <a:pPr lvl="0" algn="just"/>
            <a:r>
              <a:rPr lang="sk-SK" sz="2400" dirty="0"/>
              <a:t>proces je rovnaký ako pri dlhodobých mobilitách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36862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OPRÁVNENÍ ÚČASTNÍCI</a:t>
            </a:r>
            <a:endParaRPr lang="sk-SK" sz="4000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2400" dirty="0" smtClean="0"/>
              <a:t>Erasmus</a:t>
            </a:r>
            <a:r>
              <a:rPr lang="sk-SK" sz="2400" dirty="0"/>
              <a:t>+ mobility za účelom stáže sa môžu </a:t>
            </a:r>
            <a:r>
              <a:rPr lang="sk-SK" sz="2400" dirty="0" smtClean="0"/>
              <a:t>zúčastniť:</a:t>
            </a:r>
          </a:p>
          <a:p>
            <a:pPr marL="0" indent="0" algn="just">
              <a:buNone/>
            </a:pPr>
            <a:r>
              <a:rPr lang="sk-SK" sz="2400" b="1" dirty="0" smtClean="0"/>
              <a:t>ŠTUDENTI</a:t>
            </a:r>
            <a:r>
              <a:rPr lang="sk-SK" sz="2400" dirty="0" smtClean="0"/>
              <a:t> </a:t>
            </a:r>
            <a:r>
              <a:rPr lang="sk-SK" sz="2400" dirty="0"/>
              <a:t>- interní aj externí Bc., Mgr. a PhD. stupňa, </a:t>
            </a:r>
            <a:r>
              <a:rPr lang="sk-SK" sz="2400" b="1" dirty="0"/>
              <a:t>ktorí</a:t>
            </a:r>
            <a:r>
              <a:rPr lang="sk-SK" sz="2400" dirty="0"/>
              <a:t>:</a:t>
            </a:r>
          </a:p>
          <a:p>
            <a:pPr algn="just"/>
            <a:r>
              <a:rPr lang="sk-SK" sz="2400" dirty="0" smtClean="0"/>
              <a:t>sú </a:t>
            </a:r>
            <a:r>
              <a:rPr lang="sk-SK" sz="2400" b="1" dirty="0"/>
              <a:t>štátnymi občanmi SR </a:t>
            </a:r>
            <a:r>
              <a:rPr lang="sk-SK" sz="2400" dirty="0"/>
              <a:t>študujúcimi na UPJŠ v Košiciach</a:t>
            </a:r>
          </a:p>
          <a:p>
            <a:pPr algn="just"/>
            <a:r>
              <a:rPr lang="sk-SK" sz="2400" dirty="0" smtClean="0"/>
              <a:t>sú </a:t>
            </a:r>
            <a:r>
              <a:rPr lang="sk-SK" sz="2400" b="1" dirty="0"/>
              <a:t>zapísaní na celé štúdium </a:t>
            </a:r>
            <a:r>
              <a:rPr lang="sk-SK" sz="2400" dirty="0"/>
              <a:t>na UPJŠ v Košiciach už od 1. ročníka štúdia</a:t>
            </a:r>
          </a:p>
          <a:p>
            <a:pPr algn="just"/>
            <a:r>
              <a:rPr lang="sk-SK" sz="2400" b="1" dirty="0" smtClean="0"/>
              <a:t>majú </a:t>
            </a:r>
            <a:r>
              <a:rPr lang="sk-SK" sz="2400" b="1" dirty="0"/>
              <a:t>platné štúdium </a:t>
            </a:r>
            <a:r>
              <a:rPr lang="sk-SK" sz="2400" dirty="0"/>
              <a:t>Bc./Mgr./PhD. </a:t>
            </a:r>
            <a:endParaRPr lang="sk-SK" sz="2400" dirty="0" smtClean="0"/>
          </a:p>
          <a:p>
            <a:pPr algn="just"/>
            <a:r>
              <a:rPr lang="sk-SK" sz="2400" dirty="0" smtClean="0"/>
              <a:t>v </a:t>
            </a:r>
            <a:r>
              <a:rPr lang="sk-SK" sz="2400" dirty="0"/>
              <a:t>prípade potreby </a:t>
            </a:r>
            <a:r>
              <a:rPr lang="sk-SK" sz="2400" dirty="0" smtClean="0"/>
              <a:t>je nutné požiadať </a:t>
            </a:r>
            <a:r>
              <a:rPr lang="sk-SK" sz="2400" dirty="0"/>
              <a:t>o </a:t>
            </a:r>
            <a:r>
              <a:rPr lang="sk-SK" sz="2400" b="1" dirty="0"/>
              <a:t>predbežný zápis</a:t>
            </a:r>
            <a:r>
              <a:rPr lang="sk-SK" sz="2400" dirty="0"/>
              <a:t>, ak sa </a:t>
            </a:r>
            <a:r>
              <a:rPr lang="sk-SK" sz="2400" dirty="0" smtClean="0"/>
              <a:t>mobilita realizuje medzi </a:t>
            </a:r>
            <a:r>
              <a:rPr lang="sk-SK" sz="2400" dirty="0"/>
              <a:t>jednotlivými stupňami štúdia počas letného obdobia, kedy status študenta </a:t>
            </a:r>
            <a:r>
              <a:rPr lang="sk-SK" sz="2400" dirty="0" smtClean="0"/>
              <a:t>zaniká</a:t>
            </a:r>
          </a:p>
          <a:p>
            <a:pPr algn="just"/>
            <a:r>
              <a:rPr lang="sk-SK" sz="2400" dirty="0" smtClean="0"/>
              <a:t>študent </a:t>
            </a:r>
            <a:r>
              <a:rPr lang="sk-SK" sz="2400" b="1" dirty="0"/>
              <a:t>nemôže mať </a:t>
            </a:r>
            <a:r>
              <a:rPr lang="sk-SK" sz="2400" dirty="0"/>
              <a:t>počas mobility </a:t>
            </a:r>
            <a:r>
              <a:rPr lang="sk-SK" sz="2400" b="1" dirty="0"/>
              <a:t>prerušené štúdium</a:t>
            </a:r>
            <a:endParaRPr lang="sk-SK" sz="2400" dirty="0"/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53096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1801</TotalTime>
  <Words>2155</Words>
  <Application>Microsoft Office PowerPoint</Application>
  <PresentationFormat>Širokouhlá</PresentationFormat>
  <Paragraphs>237</Paragraphs>
  <Slides>29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Times New Roman</vt:lpstr>
      <vt:lpstr>Wingdings</vt:lpstr>
      <vt:lpstr>Motív balíka Office</vt:lpstr>
      <vt:lpstr>ERASMUS+ STÁŽE INFORMAČNÝ SEMINÁR  9. 3. 2022 99í9</vt:lpstr>
      <vt:lpstr>ERASMUS+ PROGRAM</vt:lpstr>
      <vt:lpstr>ERASMUS+ STÁŽ</vt:lpstr>
      <vt:lpstr>TYPY STÁŽÍ</vt:lpstr>
      <vt:lpstr>ODBORNÁ STÁŽ</vt:lpstr>
      <vt:lpstr>ABSOLVENTSKÁ STÁŽ</vt:lpstr>
      <vt:lpstr>STÁŽ V OBLASTI DIGITÁLNYCH ZRUČNOSTÍ</vt:lpstr>
      <vt:lpstr>KRÁTKODOBÁ STÁŽ DOKTORANDOV</vt:lpstr>
      <vt:lpstr>OPRÁVNENÍ ÚČASTNÍCI</vt:lpstr>
      <vt:lpstr>Prezentácia programu PowerPoint</vt:lpstr>
      <vt:lpstr>HOSTITEĽSKÁ INŠTITÚCIA</vt:lpstr>
      <vt:lpstr>Prezentácia programu PowerPoint</vt:lpstr>
      <vt:lpstr>PRAVIDLÁ PRÍPRAVY ERASMUS+ STÁŽE</vt:lpstr>
      <vt:lpstr>Prezentácia programu PowerPoint</vt:lpstr>
      <vt:lpstr>LEARNING AGREEMENT FOR TRAINEESHIP</vt:lpstr>
      <vt:lpstr>KREDITY ZA ABSOLVOVANIE ERASMUS+ STÁŽE</vt:lpstr>
      <vt:lpstr>DĹŽKA ERASMUS+ STÁŽE</vt:lpstr>
      <vt:lpstr>Prezentácia programu PowerPoint</vt:lpstr>
      <vt:lpstr>VÝBEROVÉ KONANIA NA ERASMUS+ STÁŽE</vt:lpstr>
      <vt:lpstr>AKTUÁLNE VÝZVY</vt:lpstr>
      <vt:lpstr>Prezentácia programu PowerPoint</vt:lpstr>
      <vt:lpstr>FINANČNÁ PODPORA</vt:lpstr>
      <vt:lpstr>ZÁKLADNÉ SADZBY INDIVIDUÁLNEJ PODPORY  NA DLHODOBÉ MOBILITY A PRÍSPEVKY NA  NAVÝŠENIE </vt:lpstr>
      <vt:lpstr>ZÁKLADNÉ SADZBY INDIVIDUÁLNEJ PODPORY  NA KRÁTKODOBÉ MOBILITY A PRÍSPEVKY NA  NAVÝŠENIE </vt:lpstr>
      <vt:lpstr>TYPY PODPORY PRE ŠTUDENTOV S NEDOSTATKOM PRÍLEŽITOSTÍ</vt:lpstr>
      <vt:lpstr>ONLINE JAZYKOVÁ PODPORA</vt:lpstr>
      <vt:lpstr>DOLEŽITÉ LINKY</vt:lpstr>
      <vt:lpstr>KONTAKTNÉ ÚDAJE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ERASMUS+ STÁŽE INFORMAČNÝ SEMINÁR</dc:title>
  <dc:creator>zuzana.szattlerova</dc:creator>
  <cp:lastModifiedBy>zuzana.szattlerova</cp:lastModifiedBy>
  <cp:revision>44</cp:revision>
  <dcterms:created xsi:type="dcterms:W3CDTF">2022-03-07T14:32:04Z</dcterms:created>
  <dcterms:modified xsi:type="dcterms:W3CDTF">2022-03-10T10:18:48Z</dcterms:modified>
</cp:coreProperties>
</file>