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1" r:id="rId5"/>
    <p:sldId id="262" r:id="rId6"/>
    <p:sldId id="259" r:id="rId7"/>
    <p:sldId id="260" r:id="rId8"/>
    <p:sldId id="266" r:id="rId9"/>
    <p:sldId id="267" r:id="rId10"/>
    <p:sldId id="268" r:id="rId11"/>
    <p:sldId id="269" r:id="rId12"/>
    <p:sldId id="264" r:id="rId13"/>
    <p:sldId id="265" r:id="rId14"/>
    <p:sldId id="292" r:id="rId15"/>
    <p:sldId id="296" r:id="rId16"/>
    <p:sldId id="297" r:id="rId17"/>
    <p:sldId id="300" r:id="rId18"/>
    <p:sldId id="299" r:id="rId19"/>
    <p:sldId id="283" r:id="rId20"/>
    <p:sldId id="271" r:id="rId21"/>
    <p:sldId id="284" r:id="rId22"/>
    <p:sldId id="285" r:id="rId23"/>
    <p:sldId id="281" r:id="rId24"/>
    <p:sldId id="286" r:id="rId25"/>
    <p:sldId id="287" r:id="rId26"/>
    <p:sldId id="272" r:id="rId27"/>
    <p:sldId id="301" r:id="rId28"/>
    <p:sldId id="302" r:id="rId29"/>
    <p:sldId id="303" r:id="rId30"/>
    <p:sldId id="304" r:id="rId31"/>
    <p:sldId id="305" r:id="rId32"/>
    <p:sldId id="273" r:id="rId33"/>
    <p:sldId id="306" r:id="rId34"/>
    <p:sldId id="278" r:id="rId35"/>
    <p:sldId id="279" r:id="rId36"/>
    <p:sldId id="280" r:id="rId37"/>
  </p:sldIdLst>
  <p:sldSz cx="12192000" cy="6858000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redný štýl 2 - zvýrazneni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00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k-SK" smtClean="0"/>
              <a:t>Kliknutím upravte štýl predlohy podnadpisov</a:t>
            </a:r>
            <a:endParaRPr lang="sk-SK"/>
          </a:p>
        </p:txBody>
      </p:sp>
      <p:sp>
        <p:nvSpPr>
          <p:cNvPr id="4" name="Zástupný objekt pre dá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4012F-5E45-48A9-86D6-ED7AF1D9B0CA}" type="datetimeFigureOut">
              <a:rPr lang="sk-SK" smtClean="0"/>
              <a:t>25. 4. 2022</a:t>
            </a:fld>
            <a:endParaRPr lang="sk-SK"/>
          </a:p>
        </p:txBody>
      </p:sp>
      <p:sp>
        <p:nvSpPr>
          <p:cNvPr id="5" name="Zástupný objekt pre pät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21FCE1-8A1D-47BC-B3CB-23FB04ED1B28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8504150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objekt pre z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objekt pre dá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4012F-5E45-48A9-86D6-ED7AF1D9B0CA}" type="datetimeFigureOut">
              <a:rPr lang="sk-SK" smtClean="0"/>
              <a:t>25. 4. 2022</a:t>
            </a:fld>
            <a:endParaRPr lang="sk-SK"/>
          </a:p>
        </p:txBody>
      </p:sp>
      <p:sp>
        <p:nvSpPr>
          <p:cNvPr id="5" name="Zástupný objekt pre pät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21FCE1-8A1D-47BC-B3CB-23FB04ED1B28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1678102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objekt pre z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objekt pre dá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4012F-5E45-48A9-86D6-ED7AF1D9B0CA}" type="datetimeFigureOut">
              <a:rPr lang="sk-SK" smtClean="0"/>
              <a:t>25. 4. 2022</a:t>
            </a:fld>
            <a:endParaRPr lang="sk-SK"/>
          </a:p>
        </p:txBody>
      </p:sp>
      <p:sp>
        <p:nvSpPr>
          <p:cNvPr id="5" name="Zástupný objekt pre pät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21FCE1-8A1D-47BC-B3CB-23FB04ED1B28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9549311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objekt pre dá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4012F-5E45-48A9-86D6-ED7AF1D9B0CA}" type="datetimeFigureOut">
              <a:rPr lang="sk-SK" smtClean="0"/>
              <a:t>25. 4. 2022</a:t>
            </a:fld>
            <a:endParaRPr lang="sk-SK"/>
          </a:p>
        </p:txBody>
      </p:sp>
      <p:sp>
        <p:nvSpPr>
          <p:cNvPr id="5" name="Zástupný objekt pre pät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21FCE1-8A1D-47BC-B3CB-23FB04ED1B28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8802417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objekt pre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4" name="Zástupný objekt pre dá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4012F-5E45-48A9-86D6-ED7AF1D9B0CA}" type="datetimeFigureOut">
              <a:rPr lang="sk-SK" smtClean="0"/>
              <a:t>25. 4. 2022</a:t>
            </a:fld>
            <a:endParaRPr lang="sk-SK"/>
          </a:p>
        </p:txBody>
      </p:sp>
      <p:sp>
        <p:nvSpPr>
          <p:cNvPr id="5" name="Zástupný objekt pre pät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21FCE1-8A1D-47BC-B3CB-23FB04ED1B28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6194334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objekt pre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objekt pre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objekt pre dá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4012F-5E45-48A9-86D6-ED7AF1D9B0CA}" type="datetimeFigureOut">
              <a:rPr lang="sk-SK" smtClean="0"/>
              <a:t>25. 4. 2022</a:t>
            </a:fld>
            <a:endParaRPr lang="sk-SK"/>
          </a:p>
        </p:txBody>
      </p:sp>
      <p:sp>
        <p:nvSpPr>
          <p:cNvPr id="6" name="Zástupný objekt pre pät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21FCE1-8A1D-47BC-B3CB-23FB04ED1B28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927633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objekt pre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4" name="Zástupný objekt pre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objekt pre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6" name="Zástupný objekt pre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7" name="Zástupný objekt pre dá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4012F-5E45-48A9-86D6-ED7AF1D9B0CA}" type="datetimeFigureOut">
              <a:rPr lang="sk-SK" smtClean="0"/>
              <a:t>25. 4. 2022</a:t>
            </a:fld>
            <a:endParaRPr lang="sk-SK"/>
          </a:p>
        </p:txBody>
      </p:sp>
      <p:sp>
        <p:nvSpPr>
          <p:cNvPr id="8" name="Zástupný objekt pre pät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objekt pre číslo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21FCE1-8A1D-47BC-B3CB-23FB04ED1B28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2171529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objekt pre dá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4012F-5E45-48A9-86D6-ED7AF1D9B0CA}" type="datetimeFigureOut">
              <a:rPr lang="sk-SK" smtClean="0"/>
              <a:t>25. 4. 2022</a:t>
            </a:fld>
            <a:endParaRPr lang="sk-SK"/>
          </a:p>
        </p:txBody>
      </p:sp>
      <p:sp>
        <p:nvSpPr>
          <p:cNvPr id="4" name="Zástupný objekt pre pät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objekt pre číslo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21FCE1-8A1D-47BC-B3CB-23FB04ED1B28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6010487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dá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4012F-5E45-48A9-86D6-ED7AF1D9B0CA}" type="datetimeFigureOut">
              <a:rPr lang="sk-SK" smtClean="0"/>
              <a:t>25. 4. 2022</a:t>
            </a:fld>
            <a:endParaRPr lang="sk-SK"/>
          </a:p>
        </p:txBody>
      </p:sp>
      <p:sp>
        <p:nvSpPr>
          <p:cNvPr id="3" name="Zástupný objekt pre pät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21FCE1-8A1D-47BC-B3CB-23FB04ED1B28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0893491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objekt pre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5" name="Zástupný objekt pre dá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4012F-5E45-48A9-86D6-ED7AF1D9B0CA}" type="datetimeFigureOut">
              <a:rPr lang="sk-SK" smtClean="0"/>
              <a:t>25. 4. 2022</a:t>
            </a:fld>
            <a:endParaRPr lang="sk-SK"/>
          </a:p>
        </p:txBody>
      </p:sp>
      <p:sp>
        <p:nvSpPr>
          <p:cNvPr id="6" name="Zástupný objekt pre pät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21FCE1-8A1D-47BC-B3CB-23FB04ED1B28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0470103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objekt pre obrázo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objekt pre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5" name="Zástupný objekt pre dá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4012F-5E45-48A9-86D6-ED7AF1D9B0CA}" type="datetimeFigureOut">
              <a:rPr lang="sk-SK" smtClean="0"/>
              <a:t>25. 4. 2022</a:t>
            </a:fld>
            <a:endParaRPr lang="sk-SK"/>
          </a:p>
        </p:txBody>
      </p:sp>
      <p:sp>
        <p:nvSpPr>
          <p:cNvPr id="6" name="Zástupný objekt pre pät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21FCE1-8A1D-47BC-B3CB-23FB04ED1B28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4900525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B0F0"/>
            </a:gs>
            <a:gs pos="94000">
              <a:schemeClr val="bg1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objekt pre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objekt pre dá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34012F-5E45-48A9-86D6-ED7AF1D9B0CA}" type="datetimeFigureOut">
              <a:rPr lang="sk-SK" smtClean="0"/>
              <a:t>25. 4. 2022</a:t>
            </a:fld>
            <a:endParaRPr lang="sk-SK"/>
          </a:p>
        </p:txBody>
      </p:sp>
      <p:sp>
        <p:nvSpPr>
          <p:cNvPr id="5" name="Zástupný objekt pre pät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objekt pre číslo snímky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21FCE1-8A1D-47BC-B3CB-23FB04ED1B28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4588097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europa.eu/european-union/about-eu/institutions-bodies_en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upjs.sk/univerzita/cinnost/medzinarodne-vztahy/erasmus-plus/Europa-mobility-KA131/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upjs.sk/univerzita/cinnost/medzinarodne-vztahy/erasmus-plus/Europa-mobility-KA131/" TargetMode="External"/><Relationship Id="rId2" Type="http://schemas.openxmlformats.org/officeDocument/2006/relationships/hyperlink" Target="../dokumenty%20k%20mobilite/Learning-Agreement-for-traineeship.docx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mailto:zuzana.szattlerova@upjs.sk" TargetMode="Externa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rapo.sk/" TargetMode="External"/><Relationship Id="rId2" Type="http://schemas.openxmlformats.org/officeDocument/2006/relationships/hyperlink" Target="https://www.upjs.sk/univerzita/cinnost/medzinarodne-vztahy/erasmus-plus/KA103-SM-staz-dokumenty/" TargetMode="Externa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../dokumenty%20k%20mobilite/S&#250;hlas%20so%20sprac&#250;van&#237;m%20osobitnej%20kateg&#243;rie%20osobn&#253;ch%20&#250;dajov.docx" TargetMode="External"/><Relationship Id="rId2" Type="http://schemas.openxmlformats.org/officeDocument/2006/relationships/hyperlink" Target="../dokumenty%20k%20mobilite/typy%20podpory%20pre%20&#353;tudentov%20s%20nedostatkom%20pr&#237;le&#382;itost&#237;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zuzana.szattlerova@upjs.sk" TargetMode="External"/><Relationship Id="rId4" Type="http://schemas.openxmlformats.org/officeDocument/2006/relationships/hyperlink" Target="../dokumenty%20k%20mobilite/&#268;ESTN&#201;%20%20VYHL&#193;SENIE%20k%20doprave.docx" TargetMode="Externa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hyperlink" Target="../dokumenty%20k%20mobilite/Learning-Agreement-for-traineeship.docx" TargetMode="Externa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upjs.sk/en/university/international-relations/internship-offers/" TargetMode="External"/><Relationship Id="rId7" Type="http://schemas.openxmlformats.org/officeDocument/2006/relationships/hyperlink" Target="https://www.esaa-eu.org/" TargetMode="External"/><Relationship Id="rId2" Type="http://schemas.openxmlformats.org/officeDocument/2006/relationships/hyperlink" Target="https://www.upjs.sk/univerzita/cinnost/medzinarodne-vztahy/erasmus-plus/Europa-mobility-KA131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esn.org/" TargetMode="External"/><Relationship Id="rId5" Type="http://schemas.openxmlformats.org/officeDocument/2006/relationships/hyperlink" Target="http://www.schooleducationgateway.eu/en/pub/tools/mobility.cfm" TargetMode="External"/><Relationship Id="rId4" Type="http://schemas.openxmlformats.org/officeDocument/2006/relationships/hyperlink" Target="http://erasmusintern.org/" TargetMode="Externa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hyperlink" Target="mailto:zahrodd@upjs.sk" TargetMode="External"/><Relationship Id="rId7" Type="http://schemas.openxmlformats.org/officeDocument/2006/relationships/hyperlink" Target="https://www.upjs.sk/univerzita/cinnost/medzinarodne-vztahy/erasmus-plus/koordinatori-stud-mobilit/" TargetMode="External"/><Relationship Id="rId2" Type="http://schemas.openxmlformats.org/officeDocument/2006/relationships/hyperlink" Target="https://www.upjs.sk/univerzita/cinnost/medzinarodne-vztahy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zuzana.szattlerova@upjs.sk" TargetMode="External"/><Relationship Id="rId5" Type="http://schemas.openxmlformats.org/officeDocument/2006/relationships/hyperlink" Target="mailto:maria.vasilova@upjs.sk" TargetMode="External"/><Relationship Id="rId4" Type="http://schemas.openxmlformats.org/officeDocument/2006/relationships/hyperlink" Target="https://www.facebook.com/upjserasmus/" TargetMode="Externa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erasmusintern.org/digital-opportunities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k-SK" dirty="0"/>
          </a:p>
        </p:txBody>
      </p:sp>
      <p:pic>
        <p:nvPicPr>
          <p:cNvPr id="4" name="Picture 6" descr="https://cmu-edu.eu/wp-content/uploads/2018/03/erasmus-banner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1102" y="108188"/>
            <a:ext cx="12274204" cy="2856179"/>
          </a:xfrm>
          <a:prstGeom prst="rect">
            <a:avLst/>
          </a:prstGeom>
          <a:noFill/>
          <a:effectLst>
            <a:glow rad="927100">
              <a:srgbClr val="00B0F0"/>
            </a:glo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Nadpis 4"/>
          <p:cNvSpPr txBox="1">
            <a:spLocks noGrp="1"/>
          </p:cNvSpPr>
          <p:nvPr>
            <p:ph type="ctrTitle"/>
          </p:nvPr>
        </p:nvSpPr>
        <p:spPr>
          <a:xfrm>
            <a:off x="-41102" y="2668582"/>
            <a:ext cx="12233102" cy="2123658"/>
          </a:xfrm>
          <a:prstGeom prst="rect">
            <a:avLst/>
          </a:prstGeom>
          <a:solidFill>
            <a:schemeClr val="bg1"/>
          </a:solidFill>
          <a:ln w="38100">
            <a:gradFill flip="none" rotWithShape="1">
              <a:gsLst>
                <a:gs pos="0">
                  <a:srgbClr val="00B0F0"/>
                </a:gs>
                <a:gs pos="35000">
                  <a:schemeClr val="accent1">
                    <a:lumMod val="0"/>
                    <a:lumOff val="100000"/>
                  </a:schemeClr>
                </a:gs>
                <a:gs pos="100000">
                  <a:schemeClr val="accent1">
                    <a:lumMod val="100000"/>
                  </a:schemeClr>
                </a:gs>
              </a:gsLst>
              <a:path path="circle">
                <a:fillToRect l="50000" t="-80000" r="50000" b="180000"/>
              </a:path>
              <a:tileRect/>
            </a:gradFill>
            <a:bevel/>
          </a:ln>
          <a:effectLst>
            <a:glow rad="863600">
              <a:srgbClr val="00B0F0">
                <a:alpha val="43000"/>
              </a:srgbClr>
            </a:glow>
            <a:softEdge rad="76200"/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lnSpc>
                <a:spcPct val="100000"/>
              </a:lnSpc>
            </a:pPr>
            <a:r>
              <a:rPr lang="sk-SK" sz="3600" b="1" cap="all" dirty="0" smtClean="0"/>
              <a:t>Som vybraný/á </a:t>
            </a:r>
            <a:r>
              <a:rPr lang="sk-SK" sz="3600" b="1" cap="all" dirty="0"/>
              <a:t>na Erasmus+ stáž, čo ďalej</a:t>
            </a:r>
            <a:r>
              <a:rPr lang="sk-SK" sz="3600" b="1" cap="all" dirty="0" smtClean="0"/>
              <a:t>?</a:t>
            </a:r>
            <a:r>
              <a:rPr lang="sk-SK" sz="3600" cap="all" dirty="0" smtClean="0"/>
              <a:t/>
            </a:r>
            <a:br>
              <a:rPr lang="sk-SK" sz="3600" cap="all" dirty="0" smtClean="0"/>
            </a:br>
            <a:r>
              <a:rPr lang="sk-SK" sz="3600" b="1" cap="small" dirty="0" smtClean="0">
                <a:ln w="0"/>
                <a:solidFill>
                  <a:schemeClr val="tx1"/>
                </a:solidFill>
              </a:rPr>
              <a:t/>
            </a:r>
            <a:br>
              <a:rPr lang="sk-SK" sz="3600" b="1" cap="small" dirty="0" smtClean="0">
                <a:ln w="0"/>
                <a:solidFill>
                  <a:schemeClr val="tx1"/>
                </a:solidFill>
              </a:rPr>
            </a:br>
            <a:r>
              <a:rPr lang="sk-SK" sz="2400" b="1" cap="small" dirty="0" smtClean="0">
                <a:ln w="0"/>
                <a:solidFill>
                  <a:schemeClr val="tx1"/>
                </a:solidFill>
              </a:rPr>
              <a:t/>
            </a:r>
            <a:br>
              <a:rPr lang="sk-SK" sz="2400" b="1" cap="small" dirty="0" smtClean="0">
                <a:ln w="0"/>
                <a:solidFill>
                  <a:schemeClr val="tx1"/>
                </a:solidFill>
              </a:rPr>
            </a:br>
            <a:r>
              <a:rPr lang="sk-SK" sz="3600" b="1" cap="small" dirty="0">
                <a:ln w="0"/>
                <a:solidFill>
                  <a:schemeClr val="tx1"/>
                </a:solidFill>
              </a:rPr>
              <a:t>9</a:t>
            </a:r>
            <a:r>
              <a:rPr lang="sk-SK" sz="3600" b="1" cap="small" dirty="0" smtClean="0">
                <a:ln w="0"/>
                <a:solidFill>
                  <a:schemeClr val="tx1"/>
                </a:solidFill>
              </a:rPr>
              <a:t>9í9</a:t>
            </a:r>
            <a:endParaRPr lang="sk-SK" sz="3600" b="1" cap="small" dirty="0">
              <a:ln w="0"/>
              <a:solidFill>
                <a:schemeClr val="accent1"/>
              </a:solidFill>
            </a:endParaRPr>
          </a:p>
        </p:txBody>
      </p:sp>
      <p:pic>
        <p:nvPicPr>
          <p:cNvPr id="6" name="Picture 2" descr="VÃ½sledok vyhÄ¾adÃ¡vania obrÃ¡zkov pre dopyt erasmus+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75" y="4201611"/>
            <a:ext cx="12233102" cy="2656390"/>
          </a:xfrm>
          <a:prstGeom prst="rect">
            <a:avLst/>
          </a:prstGeom>
          <a:gradFill>
            <a:gsLst>
              <a:gs pos="1000">
                <a:srgbClr val="00B0F0"/>
              </a:gs>
              <a:gs pos="60000">
                <a:schemeClr val="accent1">
                  <a:lumMod val="45000"/>
                  <a:lumOff val="55000"/>
                </a:schemeClr>
              </a:gs>
            </a:gsLst>
            <a:lin ang="5400000" scaled="1"/>
          </a:gradFill>
          <a:ln>
            <a:gradFill flip="none" rotWithShape="1"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path path="rect">
                <a:fillToRect l="100000" t="100000"/>
              </a:path>
              <a:tileRect r="-100000" b="-100000"/>
            </a:gradFill>
          </a:ln>
          <a:effectLst>
            <a:glow rad="889000">
              <a:srgbClr val="00B0F0">
                <a:alpha val="40000"/>
              </a:srgbClr>
            </a:glow>
            <a:softEdge rad="63500"/>
          </a:effectLst>
          <a:extLst/>
        </p:spPr>
      </p:pic>
      <p:pic>
        <p:nvPicPr>
          <p:cNvPr id="7" name="Obrázok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46452" y="108188"/>
            <a:ext cx="1345548" cy="12923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163437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smtClean="0"/>
              <a:t>HOSTITEĽSKÁ INŠTITÚCIA</a:t>
            </a:r>
            <a:endParaRPr lang="sk-SK" b="1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 algn="just">
              <a:buNone/>
            </a:pPr>
            <a:r>
              <a:rPr lang="sk-SK" b="1" dirty="0" smtClean="0"/>
              <a:t>OPRÁVNENÉ INŠTITÚCIE PRE STÁŽ:</a:t>
            </a:r>
            <a:endParaRPr lang="sk-SK" dirty="0"/>
          </a:p>
          <a:p>
            <a:pPr lvl="0" algn="just"/>
            <a:r>
              <a:rPr lang="sk-SK" sz="2400" b="1" dirty="0"/>
              <a:t>podnik</a:t>
            </a:r>
            <a:r>
              <a:rPr lang="sk-SK" sz="2400" dirty="0"/>
              <a:t> alebo </a:t>
            </a:r>
            <a:r>
              <a:rPr lang="sk-SK" sz="2400" b="1" dirty="0"/>
              <a:t>organizácia</a:t>
            </a:r>
            <a:r>
              <a:rPr lang="sk-SK" sz="2400" dirty="0"/>
              <a:t>, ktorá je zapojená do hospodárskej činnosti vo </a:t>
            </a:r>
            <a:r>
              <a:rPr lang="sk-SK" sz="2400" b="1" dirty="0"/>
              <a:t>verejnom</a:t>
            </a:r>
            <a:r>
              <a:rPr lang="sk-SK" sz="2400" dirty="0"/>
              <a:t> alebo </a:t>
            </a:r>
            <a:r>
              <a:rPr lang="sk-SK" sz="2400" b="1" dirty="0"/>
              <a:t>súkromnom</a:t>
            </a:r>
            <a:r>
              <a:rPr lang="sk-SK" sz="2400" dirty="0"/>
              <a:t> sektore, bez ohľadu na jej veľkosť, právnu formu, hospodárske odvetvie, v ktorom vykonáva svoju činnosť, vrátane sociálnej sféry hospodárstva. Pod </a:t>
            </a:r>
            <a:r>
              <a:rPr lang="sk-SK" sz="2400" b="1" dirty="0"/>
              <a:t>podnikom</a:t>
            </a:r>
            <a:r>
              <a:rPr lang="sk-SK" sz="2400" dirty="0"/>
              <a:t> sa rozumie aj </a:t>
            </a:r>
            <a:r>
              <a:rPr lang="sk-SK" sz="2400" b="1" dirty="0"/>
              <a:t>vysokoškolská inštitúcia </a:t>
            </a:r>
            <a:r>
              <a:rPr lang="sk-SK" sz="2400" dirty="0"/>
              <a:t>(musí byť držiteľkou charty ECHE) a </a:t>
            </a:r>
            <a:r>
              <a:rPr lang="sk-SK" sz="2400" b="1" dirty="0"/>
              <a:t>ambasáda</a:t>
            </a:r>
            <a:r>
              <a:rPr lang="sk-SK" sz="2400" dirty="0"/>
              <a:t>.</a:t>
            </a:r>
          </a:p>
          <a:p>
            <a:pPr lvl="0" algn="just"/>
            <a:r>
              <a:rPr lang="sk-SK" sz="2400" dirty="0"/>
              <a:t>výber inštitúcie je v kompetencii študenta alebo katedry/ústavu/fakulty</a:t>
            </a:r>
          </a:p>
          <a:p>
            <a:pPr lvl="0"/>
            <a:r>
              <a:rPr lang="sk-SK" sz="2400" dirty="0" smtClean="0"/>
              <a:t>pre realizáciu stáže sa medzi-inštitucionálna zmluva medzi prijímajúcou univerzitou a UPJŠ </a:t>
            </a:r>
            <a:r>
              <a:rPr lang="sk-SK" sz="2400" b="1" dirty="0" smtClean="0"/>
              <a:t>nevyžaduje</a:t>
            </a:r>
            <a:endParaRPr lang="sk-SK" sz="2400" dirty="0"/>
          </a:p>
        </p:txBody>
      </p:sp>
    </p:spTree>
    <p:extLst>
      <p:ext uri="{BB962C8B-B14F-4D97-AF65-F5344CB8AC3E}">
        <p14:creationId xmlns:p14="http://schemas.microsoft.com/office/powerpoint/2010/main" val="35020453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 algn="just">
              <a:buNone/>
            </a:pPr>
            <a:r>
              <a:rPr lang="sk-SK" b="1" dirty="0" smtClean="0"/>
              <a:t>NEOPRÁVNENÉ</a:t>
            </a:r>
            <a:r>
              <a:rPr lang="sk-SK" dirty="0" smtClean="0"/>
              <a:t> </a:t>
            </a:r>
            <a:r>
              <a:rPr lang="sk-SK" b="1" dirty="0" smtClean="0"/>
              <a:t>INŠTITÚCIE</a:t>
            </a:r>
            <a:endParaRPr lang="sk-SK" u="sng" dirty="0" smtClean="0">
              <a:hlinkClick r:id="rId2"/>
            </a:endParaRPr>
          </a:p>
          <a:p>
            <a:pPr lvl="0" algn="just"/>
            <a:r>
              <a:rPr lang="sk-SK" sz="2400" u="sng" dirty="0" smtClean="0">
                <a:hlinkClick r:id="rId2"/>
              </a:rPr>
              <a:t>inštitúcie </a:t>
            </a:r>
            <a:r>
              <a:rPr lang="sk-SK" sz="2400" u="sng" dirty="0">
                <a:hlinkClick r:id="rId2"/>
              </a:rPr>
              <a:t>EÚ a iné orgány EÚ vrátane špecializovaných agentúr</a:t>
            </a:r>
            <a:endParaRPr lang="sk-SK" sz="2400" dirty="0"/>
          </a:p>
          <a:p>
            <a:pPr lvl="0" algn="just"/>
            <a:r>
              <a:rPr lang="sk-SK" sz="2400" dirty="0"/>
              <a:t>organizácie, ktoré riadia programy EÚ, napr. </a:t>
            </a:r>
            <a:r>
              <a:rPr lang="sk-SK" sz="2400" b="1" dirty="0"/>
              <a:t>národné agentúry </a:t>
            </a:r>
            <a:r>
              <a:rPr lang="sk-SK" sz="2400" dirty="0"/>
              <a:t>(s cieľom zabrániť možnému konfliktu záujmov a/alebo dvojitému financovaniu)</a:t>
            </a:r>
          </a:p>
        </p:txBody>
      </p:sp>
    </p:spTree>
    <p:extLst>
      <p:ext uri="{BB962C8B-B14F-4D97-AF65-F5344CB8AC3E}">
        <p14:creationId xmlns:p14="http://schemas.microsoft.com/office/powerpoint/2010/main" val="17369269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smtClean="0"/>
              <a:t>TRVANIE ERASMUS</a:t>
            </a:r>
            <a:r>
              <a:rPr lang="en-US" b="1" dirty="0" smtClean="0"/>
              <a:t>+ </a:t>
            </a:r>
            <a:r>
              <a:rPr lang="sk-SK" b="1" dirty="0" smtClean="0"/>
              <a:t>STÁŽE</a:t>
            </a:r>
            <a:endParaRPr lang="sk-SK" b="1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 algn="just">
              <a:buNone/>
            </a:pPr>
            <a:r>
              <a:rPr lang="sk-SK" sz="2400" b="1" dirty="0" smtClean="0"/>
              <a:t>MINIMÁLNA DĹŽKA: </a:t>
            </a:r>
            <a:endParaRPr lang="sk-SK" sz="2400" dirty="0"/>
          </a:p>
          <a:p>
            <a:pPr lvl="0" algn="just"/>
            <a:r>
              <a:rPr lang="sk-SK" sz="2400" dirty="0" smtClean="0"/>
              <a:t>pri dlhodobej mobilite: 2 </a:t>
            </a:r>
            <a:r>
              <a:rPr lang="sk-SK" sz="2400" dirty="0"/>
              <a:t>mesiace (6O dní</a:t>
            </a:r>
            <a:r>
              <a:rPr lang="sk-SK" sz="2400" dirty="0" smtClean="0"/>
              <a:t>)</a:t>
            </a:r>
          </a:p>
          <a:p>
            <a:pPr lvl="0" algn="just"/>
            <a:r>
              <a:rPr lang="sk-SK" sz="2400" dirty="0"/>
              <a:t>p</a:t>
            </a:r>
            <a:r>
              <a:rPr lang="sk-SK" sz="2400" dirty="0" smtClean="0"/>
              <a:t>ri krátkodobej mobilite doktorandov: 5 dní</a:t>
            </a:r>
            <a:endParaRPr lang="sk-SK" sz="2400" dirty="0"/>
          </a:p>
          <a:p>
            <a:pPr lvl="0" algn="just"/>
            <a:r>
              <a:rPr lang="sk-SK" sz="2400" dirty="0"/>
              <a:t>každý mesiac sa ráta ako 30 dňový </a:t>
            </a:r>
          </a:p>
          <a:p>
            <a:pPr lvl="0" algn="just"/>
            <a:r>
              <a:rPr lang="sk-SK" sz="2400" dirty="0"/>
              <a:t>pri neúplnom mesiaci výpočet grantu podľa počtu dní</a:t>
            </a:r>
          </a:p>
          <a:p>
            <a:pPr lvl="0" algn="just"/>
            <a:r>
              <a:rPr lang="sk-SK" sz="2400" dirty="0"/>
              <a:t>nástrojom na výpočet dĺžky mobility a výšky grantu je </a:t>
            </a:r>
            <a:r>
              <a:rPr lang="sk-SK" sz="2400" u="sng" dirty="0">
                <a:hlinkClick r:id="rId2"/>
              </a:rPr>
              <a:t>grantová </a:t>
            </a:r>
            <a:r>
              <a:rPr lang="sk-SK" sz="2400" u="sng" dirty="0" smtClean="0">
                <a:hlinkClick r:id="rId2"/>
              </a:rPr>
              <a:t>kalkulačka</a:t>
            </a:r>
            <a:endParaRPr lang="sk-SK" sz="2400" dirty="0"/>
          </a:p>
        </p:txBody>
      </p:sp>
    </p:spTree>
    <p:extLst>
      <p:ext uri="{BB962C8B-B14F-4D97-AF65-F5344CB8AC3E}">
        <p14:creationId xmlns:p14="http://schemas.microsoft.com/office/powerpoint/2010/main" val="20165304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 algn="just">
              <a:buNone/>
            </a:pPr>
            <a:r>
              <a:rPr lang="sk-SK" sz="2400" b="1" dirty="0" smtClean="0"/>
              <a:t>MAXIMÁLNA DĹŽKA: </a:t>
            </a:r>
            <a:endParaRPr lang="sk-SK" sz="2400" dirty="0" smtClean="0"/>
          </a:p>
          <a:p>
            <a:pPr lvl="0" algn="just"/>
            <a:r>
              <a:rPr lang="sk-SK" sz="2400" dirty="0" smtClean="0"/>
              <a:t>12 mesiacov počas jedného stupňa štúdia</a:t>
            </a:r>
          </a:p>
          <a:p>
            <a:pPr lvl="0" algn="just"/>
            <a:r>
              <a:rPr lang="sk-SK" sz="2400" dirty="0" smtClean="0"/>
              <a:t>študenti s jedným cyklom štúdia (napr. všeobecné lekárstvo): 24 mesiacov počas celého štúdia</a:t>
            </a:r>
          </a:p>
          <a:p>
            <a:pPr lvl="0" algn="just"/>
            <a:r>
              <a:rPr lang="sk-SK" sz="2400" dirty="0" smtClean="0"/>
              <a:t>krátkodobá mobilita doktorandov: 30 dní/1 mobilita</a:t>
            </a:r>
          </a:p>
          <a:p>
            <a:pPr lvl="0" algn="just"/>
            <a:r>
              <a:rPr lang="sk-SK" sz="2400" dirty="0" smtClean="0"/>
              <a:t>účasť na krátkodobých a dlhodobých mobilitách, na štúdium aj na stáž v rámci jedného stupňa štúdia sa zrátava a nesmie prekročiť 12/24 mesiacov vrátane absolventskej stáže</a:t>
            </a:r>
            <a:endParaRPr lang="sk-SK" sz="2400" dirty="0"/>
          </a:p>
        </p:txBody>
      </p:sp>
    </p:spTree>
    <p:extLst>
      <p:ext uri="{BB962C8B-B14F-4D97-AF65-F5344CB8AC3E}">
        <p14:creationId xmlns:p14="http://schemas.microsoft.com/office/powerpoint/2010/main" val="2952109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/>
              <a:t>FINANČNÁ PODPORA</a:t>
            </a:r>
            <a:endParaRPr lang="sk-SK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 algn="just"/>
            <a:r>
              <a:rPr lang="sk-SK" sz="2600" dirty="0"/>
              <a:t>finančný</a:t>
            </a:r>
            <a:r>
              <a:rPr lang="sk-SK" sz="2600" b="1" dirty="0"/>
              <a:t> príspevok </a:t>
            </a:r>
            <a:r>
              <a:rPr lang="sk-SK" sz="2600" dirty="0"/>
              <a:t>na</a:t>
            </a:r>
            <a:r>
              <a:rPr lang="sk-SK" sz="2600" b="1" dirty="0"/>
              <a:t> </a:t>
            </a:r>
            <a:r>
              <a:rPr lang="sk-SK" sz="2600" dirty="0"/>
              <a:t>mobilitu (grant)</a:t>
            </a:r>
          </a:p>
          <a:p>
            <a:pPr lvl="0" algn="just"/>
            <a:r>
              <a:rPr lang="sk-SK" sz="2600" dirty="0"/>
              <a:t>nemusí pokryť všetky náklady </a:t>
            </a:r>
          </a:p>
          <a:p>
            <a:pPr lvl="0" algn="just"/>
            <a:r>
              <a:rPr lang="sk-SK" sz="2600" dirty="0"/>
              <a:t>rovnaké fixné granty pre všetkých študentov VŠ na Slovensku podľa cieľových krajín, určuje Národná Agentúra Erasmus+</a:t>
            </a:r>
          </a:p>
          <a:p>
            <a:pPr lvl="0" algn="just"/>
            <a:r>
              <a:rPr lang="sk-SK" sz="2600" dirty="0"/>
              <a:t>systém financovania: </a:t>
            </a:r>
          </a:p>
          <a:p>
            <a:pPr lvl="0" algn="just"/>
            <a:r>
              <a:rPr lang="sk-SK" sz="2600" b="1" dirty="0"/>
              <a:t>80% pred </a:t>
            </a:r>
            <a:r>
              <a:rPr lang="sk-SK" sz="2600" dirty="0"/>
              <a:t>mobilitou po podpise finančnej zmluvy</a:t>
            </a:r>
          </a:p>
          <a:p>
            <a:pPr lvl="0" algn="just"/>
            <a:r>
              <a:rPr lang="sk-SK" sz="2600" b="1" dirty="0"/>
              <a:t>20% po </a:t>
            </a:r>
            <a:r>
              <a:rPr lang="sk-SK" sz="2600" dirty="0"/>
              <a:t>mobilite po splnení všetkých podmienok</a:t>
            </a:r>
          </a:p>
          <a:p>
            <a:pPr lvl="0" algn="just"/>
            <a:r>
              <a:rPr lang="sk-SK" sz="2600" dirty="0" err="1" smtClean="0"/>
              <a:t>ok</a:t>
            </a:r>
            <a:r>
              <a:rPr lang="en-US" sz="2600" dirty="0"/>
              <a:t>rem</a:t>
            </a:r>
            <a:r>
              <a:rPr lang="sk-SK" sz="2600" dirty="0"/>
              <a:t> prideleného</a:t>
            </a:r>
            <a:r>
              <a:rPr lang="en-US" sz="2600" dirty="0"/>
              <a:t> Erasmus+ </a:t>
            </a:r>
            <a:r>
              <a:rPr lang="en-US" sz="2600" dirty="0" err="1"/>
              <a:t>grantu</a:t>
            </a:r>
            <a:r>
              <a:rPr lang="en-US" sz="2600" dirty="0"/>
              <a:t> </a:t>
            </a:r>
            <a:r>
              <a:rPr lang="en-US" sz="2600" b="1" dirty="0" err="1"/>
              <a:t>môže</a:t>
            </a:r>
            <a:r>
              <a:rPr lang="sk-SK" sz="2600" b="1" dirty="0"/>
              <a:t> </a:t>
            </a:r>
            <a:r>
              <a:rPr lang="sk-SK" sz="2600" dirty="0"/>
              <a:t>študent</a:t>
            </a:r>
            <a:r>
              <a:rPr lang="en-US" sz="2600" b="1" dirty="0"/>
              <a:t> </a:t>
            </a:r>
            <a:r>
              <a:rPr lang="en-US" sz="2600" b="1" dirty="0" err="1"/>
              <a:t>dostávať</a:t>
            </a:r>
            <a:r>
              <a:rPr lang="en-US" sz="2600" b="1" dirty="0"/>
              <a:t> </a:t>
            </a:r>
            <a:r>
              <a:rPr lang="sk-SK" sz="2600" dirty="0"/>
              <a:t>od prijímajúcej inštitúcie</a:t>
            </a:r>
            <a:r>
              <a:rPr lang="sk-SK" sz="2600" b="1" dirty="0"/>
              <a:t> finančnú alebo nefinančnú odmenu (</a:t>
            </a:r>
            <a:r>
              <a:rPr lang="en-US" sz="2600" dirty="0" err="1"/>
              <a:t>napr</a:t>
            </a:r>
            <a:r>
              <a:rPr lang="en-US" sz="2600" dirty="0"/>
              <a:t>. </a:t>
            </a:r>
            <a:r>
              <a:rPr lang="en-US" sz="2600" dirty="0" err="1"/>
              <a:t>vo</a:t>
            </a:r>
            <a:r>
              <a:rPr lang="en-US" sz="2600" dirty="0"/>
              <a:t> </a:t>
            </a:r>
            <a:r>
              <a:rPr lang="en-US" sz="2600" dirty="0" err="1"/>
              <a:t>forme</a:t>
            </a:r>
            <a:r>
              <a:rPr lang="en-US" sz="2600" dirty="0"/>
              <a:t> </a:t>
            </a:r>
            <a:r>
              <a:rPr lang="en-US" sz="2600" dirty="0" err="1"/>
              <a:t>ubytovania</a:t>
            </a:r>
            <a:r>
              <a:rPr lang="en-US" sz="2600" dirty="0"/>
              <a:t>, </a:t>
            </a:r>
            <a:r>
              <a:rPr lang="en-US" sz="2600" dirty="0" err="1"/>
              <a:t>lístkov</a:t>
            </a:r>
            <a:r>
              <a:rPr lang="en-US" sz="2600" dirty="0"/>
              <a:t> </a:t>
            </a:r>
            <a:r>
              <a:rPr lang="en-US" sz="2600" dirty="0" err="1"/>
              <a:t>na</a:t>
            </a:r>
            <a:r>
              <a:rPr lang="en-US" sz="2600" dirty="0"/>
              <a:t> MHD, </a:t>
            </a:r>
            <a:r>
              <a:rPr lang="en-US" sz="2600" dirty="0" err="1"/>
              <a:t>stravovani</a:t>
            </a:r>
            <a:r>
              <a:rPr lang="sk-SK" sz="2600" dirty="0"/>
              <a:t>a</a:t>
            </a:r>
            <a:r>
              <a:rPr lang="en-US" sz="2600" dirty="0"/>
              <a:t> a pod.)</a:t>
            </a:r>
            <a:endParaRPr lang="sk-SK" sz="2600" dirty="0"/>
          </a:p>
          <a:p>
            <a:pPr lvl="0" algn="just"/>
            <a:r>
              <a:rPr lang="en-US" sz="2600" b="1" dirty="0" err="1"/>
              <a:t>nie</a:t>
            </a:r>
            <a:r>
              <a:rPr lang="en-US" sz="2600" b="1" dirty="0"/>
              <a:t> je </a:t>
            </a:r>
            <a:r>
              <a:rPr lang="en-US" sz="2600" b="1" dirty="0" err="1"/>
              <a:t>dovolené</a:t>
            </a:r>
            <a:r>
              <a:rPr lang="en-US" sz="2600" b="1" dirty="0"/>
              <a:t> </a:t>
            </a:r>
            <a:r>
              <a:rPr lang="en-US" sz="2600" dirty="0" err="1"/>
              <a:t>použiť</a:t>
            </a:r>
            <a:r>
              <a:rPr lang="en-US" sz="2600" dirty="0"/>
              <a:t> </a:t>
            </a:r>
            <a:r>
              <a:rPr lang="sk-SK" sz="2600" dirty="0"/>
              <a:t>Erasmus+ </a:t>
            </a:r>
            <a:r>
              <a:rPr lang="en-US" sz="2600" dirty="0"/>
              <a:t>grant </a:t>
            </a:r>
            <a:r>
              <a:rPr lang="en-US" sz="2600" dirty="0" err="1"/>
              <a:t>na</a:t>
            </a:r>
            <a:r>
              <a:rPr lang="en-US" sz="2600" dirty="0"/>
              <a:t> </a:t>
            </a:r>
            <a:r>
              <a:rPr lang="en-US" sz="2600" dirty="0" err="1"/>
              <a:t>pokrytie</a:t>
            </a:r>
            <a:r>
              <a:rPr lang="en-US" sz="2600" dirty="0"/>
              <a:t> </a:t>
            </a:r>
            <a:r>
              <a:rPr lang="en-US" sz="2600" dirty="0" err="1"/>
              <a:t>podobných</a:t>
            </a:r>
            <a:r>
              <a:rPr lang="en-US" sz="2600" dirty="0"/>
              <a:t> </a:t>
            </a:r>
            <a:r>
              <a:rPr lang="en-US" sz="2600" dirty="0" err="1"/>
              <a:t>nákladov</a:t>
            </a:r>
            <a:r>
              <a:rPr lang="en-US" sz="2600" dirty="0"/>
              <a:t> </a:t>
            </a:r>
            <a:r>
              <a:rPr lang="en-US" sz="2600" dirty="0" err="1"/>
              <a:t>na</a:t>
            </a:r>
            <a:r>
              <a:rPr lang="en-US" sz="2600" dirty="0"/>
              <a:t> </a:t>
            </a:r>
            <a:r>
              <a:rPr lang="en-US" sz="2600" dirty="0" err="1"/>
              <a:t>mobilitu</a:t>
            </a:r>
            <a:r>
              <a:rPr lang="en-US" sz="2600" dirty="0"/>
              <a:t>, </a:t>
            </a:r>
            <a:r>
              <a:rPr lang="en-US" sz="2600" b="1" dirty="0" err="1"/>
              <a:t>ak</a:t>
            </a:r>
            <a:r>
              <a:rPr lang="en-US" sz="2600" b="1" dirty="0"/>
              <a:t> </a:t>
            </a:r>
            <a:r>
              <a:rPr lang="sk-SK" sz="2600" b="1" dirty="0"/>
              <a:t>tieto</a:t>
            </a:r>
            <a:r>
              <a:rPr lang="en-US" sz="2600" b="1" dirty="0"/>
              <a:t> </a:t>
            </a:r>
            <a:r>
              <a:rPr lang="en-US" sz="2600" b="1" dirty="0" err="1"/>
              <a:t>bol</a:t>
            </a:r>
            <a:r>
              <a:rPr lang="sk-SK" sz="2600" b="1" dirty="0"/>
              <a:t>i </a:t>
            </a:r>
            <a:r>
              <a:rPr lang="en-US" sz="2600" b="1" dirty="0" err="1"/>
              <a:t>financovan</a:t>
            </a:r>
            <a:r>
              <a:rPr lang="sk-SK" sz="2600" b="1" dirty="0"/>
              <a:t>é</a:t>
            </a:r>
            <a:r>
              <a:rPr lang="en-US" sz="2600" b="1" dirty="0"/>
              <a:t> z </a:t>
            </a:r>
            <a:r>
              <a:rPr lang="en-US" sz="2600" b="1" dirty="0" err="1"/>
              <a:t>iných</a:t>
            </a:r>
            <a:r>
              <a:rPr lang="en-US" sz="2600" b="1" dirty="0"/>
              <a:t> </a:t>
            </a:r>
            <a:r>
              <a:rPr lang="en-US" sz="2600" b="1" dirty="0" err="1"/>
              <a:t>zdrojov</a:t>
            </a:r>
            <a:r>
              <a:rPr lang="en-US" sz="2600" b="1" dirty="0"/>
              <a:t> </a:t>
            </a:r>
            <a:r>
              <a:rPr lang="en-US" sz="2600" b="1" dirty="0" err="1"/>
              <a:t>Európskej</a:t>
            </a:r>
            <a:r>
              <a:rPr lang="en-US" sz="2600" b="1" dirty="0"/>
              <a:t> </a:t>
            </a:r>
            <a:r>
              <a:rPr lang="en-US" sz="2600" b="1" dirty="0" err="1"/>
              <a:t>únie</a:t>
            </a:r>
            <a:endParaRPr lang="sk-SK" sz="2600" dirty="0"/>
          </a:p>
          <a:p>
            <a:pPr algn="just"/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40163465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2800" b="1" dirty="0"/>
              <a:t>ZÁKLADNÉ SADZBY INDIVIDUÁLNEJ </a:t>
            </a:r>
            <a:r>
              <a:rPr lang="sk-SK" sz="2800" b="1" dirty="0" smtClean="0"/>
              <a:t>PODPORY </a:t>
            </a:r>
            <a:br>
              <a:rPr lang="sk-SK" sz="2800" b="1" dirty="0" smtClean="0"/>
            </a:br>
            <a:r>
              <a:rPr lang="sk-SK" sz="2800" b="1" dirty="0" smtClean="0"/>
              <a:t>NA </a:t>
            </a:r>
            <a:r>
              <a:rPr lang="sk-SK" sz="2800" b="1" u="sng" dirty="0"/>
              <a:t>DLHODOBÉ MOBILITY </a:t>
            </a:r>
            <a:r>
              <a:rPr lang="sk-SK" sz="2800" b="1" dirty="0"/>
              <a:t>A PRÍSPEVKY NA  NAVÝŠENIE</a:t>
            </a:r>
            <a:r>
              <a:rPr lang="sk-SK" sz="2800" dirty="0"/>
              <a:t/>
            </a:r>
            <a:br>
              <a:rPr lang="sk-SK" sz="2800" dirty="0"/>
            </a:br>
            <a:endParaRPr lang="sk-SK" sz="2800" b="1" dirty="0"/>
          </a:p>
        </p:txBody>
      </p:sp>
      <p:graphicFrame>
        <p:nvGraphicFramePr>
          <p:cNvPr id="4" name="Zástupný objekt pre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69176435"/>
              </p:ext>
            </p:extLst>
          </p:nvPr>
        </p:nvGraphicFramePr>
        <p:xfrm>
          <a:off x="308009" y="1253088"/>
          <a:ext cx="11521439" cy="560491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18083">
                  <a:extLst>
                    <a:ext uri="{9D8B030D-6E8A-4147-A177-3AD203B41FA5}">
                      <a16:colId xmlns:a16="http://schemas.microsoft.com/office/drawing/2014/main" val="3114540290"/>
                    </a:ext>
                  </a:extLst>
                </a:gridCol>
                <a:gridCol w="2585488">
                  <a:extLst>
                    <a:ext uri="{9D8B030D-6E8A-4147-A177-3AD203B41FA5}">
                      <a16:colId xmlns:a16="http://schemas.microsoft.com/office/drawing/2014/main" val="3108566705"/>
                    </a:ext>
                  </a:extLst>
                </a:gridCol>
                <a:gridCol w="2055015">
                  <a:extLst>
                    <a:ext uri="{9D8B030D-6E8A-4147-A177-3AD203B41FA5}">
                      <a16:colId xmlns:a16="http://schemas.microsoft.com/office/drawing/2014/main" val="3428828342"/>
                    </a:ext>
                  </a:extLst>
                </a:gridCol>
                <a:gridCol w="2762540">
                  <a:extLst>
                    <a:ext uri="{9D8B030D-6E8A-4147-A177-3AD203B41FA5}">
                      <a16:colId xmlns:a16="http://schemas.microsoft.com/office/drawing/2014/main" val="3561490852"/>
                    </a:ext>
                  </a:extLst>
                </a:gridCol>
                <a:gridCol w="2600313">
                  <a:extLst>
                    <a:ext uri="{9D8B030D-6E8A-4147-A177-3AD203B41FA5}">
                      <a16:colId xmlns:a16="http://schemas.microsoft.com/office/drawing/2014/main" val="1389862012"/>
                    </a:ext>
                  </a:extLst>
                </a:gridCol>
              </a:tblGrid>
              <a:tr h="1293105"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600" dirty="0">
                          <a:effectLst/>
                        </a:rPr>
                        <a:t>Skupiny</a:t>
                      </a:r>
                      <a:endParaRPr lang="sk-SK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538" marR="13538" marT="13538" marB="13538" anchor="ctr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600" dirty="0">
                          <a:effectLst/>
                        </a:rPr>
                        <a:t>Krajiny</a:t>
                      </a:r>
                      <a:endParaRPr lang="sk-SK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538" marR="13538" marT="13538" marB="13538" anchor="ctr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600" dirty="0">
                          <a:effectLst/>
                        </a:rPr>
                        <a:t>Grant na mesiac na </a:t>
                      </a:r>
                      <a:r>
                        <a:rPr lang="sk-SK" sz="1600" dirty="0" smtClean="0">
                          <a:effectLst/>
                        </a:rPr>
                        <a:t>stáž</a:t>
                      </a:r>
                    </a:p>
                    <a:p>
                      <a:pPr marL="0" indent="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600" dirty="0" smtClean="0">
                          <a:effectLst/>
                        </a:rPr>
                        <a:t> </a:t>
                      </a:r>
                      <a:r>
                        <a:rPr lang="sk-SK" sz="1600" dirty="0">
                          <a:effectLst/>
                        </a:rPr>
                        <a:t>pre študentov/</a:t>
                      </a:r>
                      <a:br>
                        <a:rPr lang="sk-SK" sz="1600" dirty="0">
                          <a:effectLst/>
                        </a:rPr>
                      </a:br>
                      <a:r>
                        <a:rPr lang="sk-SK" sz="1600" dirty="0">
                          <a:effectLst/>
                        </a:rPr>
                        <a:t>absolventov</a:t>
                      </a:r>
                      <a:endParaRPr lang="sk-SK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538" marR="13538" marT="13538" marB="13538" anchor="ctr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600" dirty="0">
                          <a:effectLst/>
                        </a:rPr>
                        <a:t>Príspevok nad úroveň základnej sadzby grantu na mesiac na </a:t>
                      </a:r>
                      <a:r>
                        <a:rPr lang="sk-SK" sz="1600" dirty="0" smtClean="0">
                          <a:effectLst/>
                        </a:rPr>
                        <a:t>stáž</a:t>
                      </a:r>
                    </a:p>
                    <a:p>
                      <a:pPr marL="0" indent="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600" dirty="0" smtClean="0">
                          <a:effectLst/>
                        </a:rPr>
                        <a:t>pre študentov/absolventov </a:t>
                      </a:r>
                    </a:p>
                    <a:p>
                      <a:pPr marL="0" indent="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600" u="sng" dirty="0" smtClean="0">
                          <a:effectLst/>
                        </a:rPr>
                        <a:t>s </a:t>
                      </a:r>
                      <a:r>
                        <a:rPr lang="sk-SK" sz="1600" u="sng" dirty="0">
                          <a:effectLst/>
                        </a:rPr>
                        <a:t>nedostatkom príležitostí</a:t>
                      </a:r>
                      <a:endParaRPr lang="sk-SK" sz="1600" u="sng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538" marR="13538" marT="13538" marB="13538" anchor="ctr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600" dirty="0">
                          <a:effectLst/>
                        </a:rPr>
                        <a:t>Jednorazový príspevok </a:t>
                      </a:r>
                      <a:endParaRPr lang="sk-SK" sz="1600" dirty="0" smtClean="0">
                        <a:effectLst/>
                      </a:endParaRPr>
                    </a:p>
                    <a:p>
                      <a:pPr marL="0" indent="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600" dirty="0" smtClean="0">
                          <a:effectLst/>
                        </a:rPr>
                        <a:t>na </a:t>
                      </a:r>
                      <a:r>
                        <a:rPr lang="sk-SK" sz="1600" dirty="0">
                          <a:effectLst/>
                        </a:rPr>
                        <a:t>zelené cestovanie</a:t>
                      </a:r>
                      <a:endParaRPr lang="sk-SK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538" marR="13538" marT="13538" marB="13538" anchor="ctr"/>
                </a:tc>
                <a:extLst>
                  <a:ext uri="{0D108BD9-81ED-4DB2-BD59-A6C34878D82A}">
                    <a16:rowId xmlns:a16="http://schemas.microsoft.com/office/drawing/2014/main" val="3030088715"/>
                  </a:ext>
                </a:extLst>
              </a:tr>
              <a:tr h="2421940"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600" dirty="0">
                          <a:effectLst/>
                        </a:rPr>
                        <a:t>Skupina 1</a:t>
                      </a:r>
                      <a:endParaRPr lang="sk-SK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538" marR="13538" marT="13538" marB="13538" anchor="ctr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600" dirty="0">
                          <a:effectLst/>
                        </a:rPr>
                        <a:t>Dánsko, Fínsko, Island, Írsko, Luxembursko Lichtenštajnsko, Nórsko, Švédsko, Rakúsko, Belgicko, Cyprus, Francúzsko, Nemecko, Taliansko, Grécko, Holandsko, Malta, Portugalsko, Španielsko</a:t>
                      </a:r>
                      <a:endParaRPr lang="sk-SK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538" marR="13538" marT="13538" marB="13538" anchor="ctr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600" b="1" dirty="0" smtClean="0">
                          <a:effectLst/>
                        </a:rPr>
                        <a:t>670 €/mesiac</a:t>
                      </a:r>
                      <a:endParaRPr lang="sk-SK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538" marR="13538" marT="13538" marB="13538" anchor="ctr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600" dirty="0">
                          <a:effectLst/>
                        </a:rPr>
                        <a:t>250 €/mesiac</a:t>
                      </a:r>
                      <a:endParaRPr lang="sk-SK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538" marR="13538" marT="13538" marB="13538" anchor="ctr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600" dirty="0" smtClean="0">
                          <a:effectLst/>
                        </a:rPr>
                        <a:t>50</a:t>
                      </a:r>
                      <a:r>
                        <a:rPr lang="sk-SK" sz="1600" baseline="0" dirty="0" smtClean="0">
                          <a:effectLst/>
                        </a:rPr>
                        <a:t> </a:t>
                      </a:r>
                      <a:r>
                        <a:rPr lang="sk-SK" sz="1600" dirty="0" smtClean="0">
                          <a:effectLst/>
                        </a:rPr>
                        <a:t>€</a:t>
                      </a:r>
                      <a:endParaRPr lang="sk-SK" sz="1600" dirty="0">
                        <a:effectLst/>
                      </a:endParaRPr>
                    </a:p>
                  </a:txBody>
                  <a:tcPr marL="13538" marR="13538" marT="13538" marB="13538" anchor="ctr"/>
                </a:tc>
                <a:extLst>
                  <a:ext uri="{0D108BD9-81ED-4DB2-BD59-A6C34878D82A}">
                    <a16:rowId xmlns:a16="http://schemas.microsoft.com/office/drawing/2014/main" val="3671301791"/>
                  </a:ext>
                </a:extLst>
              </a:tr>
              <a:tr h="1889866">
                <a:tc>
                  <a:txBody>
                    <a:bodyPr/>
                    <a:lstStyle/>
                    <a:p>
                      <a:pPr marL="457200" indent="-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600" dirty="0">
                          <a:effectLst/>
                        </a:rPr>
                        <a:t>Skupina 2</a:t>
                      </a:r>
                      <a:endParaRPr lang="sk-SK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538" marR="13538" marT="13538" marB="13538" anchor="ctr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600" dirty="0">
                          <a:effectLst/>
                        </a:rPr>
                        <a:t>Bulharsko, Česká republika, Estónsko, Chorvátsko, Maďarsko, Lotyšsko, Litva, Poľsko, Rumunsko, Slovinsko, Severné Macedónsko, Srbsko, Turecko</a:t>
                      </a:r>
                      <a:endParaRPr lang="sk-SK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538" marR="13538" marT="13538" marB="13538" anchor="ctr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600" b="1" dirty="0" smtClean="0">
                          <a:effectLst/>
                        </a:rPr>
                        <a:t>620 €/mesiac</a:t>
                      </a:r>
                      <a:endParaRPr lang="sk-SK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538" marR="13538" marT="13538" marB="13538" anchor="ctr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600" dirty="0">
                          <a:effectLst/>
                        </a:rPr>
                        <a:t>250 €/mesiac</a:t>
                      </a:r>
                      <a:endParaRPr lang="sk-SK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538" marR="13538" marT="13538" marB="13538" anchor="ctr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600" dirty="0" smtClean="0">
                          <a:effectLst/>
                        </a:rPr>
                        <a:t>50 €</a:t>
                      </a:r>
                    </a:p>
                  </a:txBody>
                  <a:tcPr marL="13538" marR="13538" marT="13538" marB="13538" anchor="ctr"/>
                </a:tc>
                <a:extLst>
                  <a:ext uri="{0D108BD9-81ED-4DB2-BD59-A6C34878D82A}">
                    <a16:rowId xmlns:a16="http://schemas.microsoft.com/office/drawing/2014/main" val="577714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656682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sk-SK" sz="2800" b="1" dirty="0"/>
              <a:t>ZÁKLADNÉ SADZBY INDIVIDUÁLNEJ PODPORY </a:t>
            </a:r>
            <a:br>
              <a:rPr lang="sk-SK" sz="2800" b="1" dirty="0"/>
            </a:br>
            <a:r>
              <a:rPr lang="sk-SK" sz="2800" b="1" dirty="0"/>
              <a:t>NA </a:t>
            </a:r>
            <a:r>
              <a:rPr lang="sk-SK" sz="2800" b="1" u="sng" dirty="0" smtClean="0"/>
              <a:t>KRÁTKODOBÉ MOBILITY </a:t>
            </a:r>
            <a:r>
              <a:rPr lang="sk-SK" sz="2800" b="1" dirty="0"/>
              <a:t>A PRÍSPEVKY NA  NAVÝŠENIE</a:t>
            </a:r>
            <a:r>
              <a:rPr lang="sk-SK" sz="2800" dirty="0"/>
              <a:t/>
            </a:r>
            <a:br>
              <a:rPr lang="sk-SK" sz="2800" dirty="0"/>
            </a:br>
            <a:endParaRPr lang="sk-SK" sz="2800" dirty="0"/>
          </a:p>
        </p:txBody>
      </p:sp>
      <p:graphicFrame>
        <p:nvGraphicFramePr>
          <p:cNvPr id="4" name="Zástupný objekt pre obsah 3"/>
          <p:cNvGraphicFramePr>
            <a:graphicFrameLocks noGrp="1"/>
          </p:cNvGraphicFramePr>
          <p:nvPr>
            <p:ph idx="1"/>
            <p:extLst/>
          </p:nvPr>
        </p:nvGraphicFramePr>
        <p:xfrm>
          <a:off x="383406" y="1222410"/>
          <a:ext cx="11425187" cy="562543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640773">
                  <a:extLst>
                    <a:ext uri="{9D8B030D-6E8A-4147-A177-3AD203B41FA5}">
                      <a16:colId xmlns:a16="http://schemas.microsoft.com/office/drawing/2014/main" val="2336876535"/>
                    </a:ext>
                  </a:extLst>
                </a:gridCol>
                <a:gridCol w="2892207">
                  <a:extLst>
                    <a:ext uri="{9D8B030D-6E8A-4147-A177-3AD203B41FA5}">
                      <a16:colId xmlns:a16="http://schemas.microsoft.com/office/drawing/2014/main" val="780651528"/>
                    </a:ext>
                  </a:extLst>
                </a:gridCol>
                <a:gridCol w="2892207">
                  <a:extLst>
                    <a:ext uri="{9D8B030D-6E8A-4147-A177-3AD203B41FA5}">
                      <a16:colId xmlns:a16="http://schemas.microsoft.com/office/drawing/2014/main" val="4181014368"/>
                    </a:ext>
                  </a:extLst>
                </a:gridCol>
              </a:tblGrid>
              <a:tr h="505400">
                <a:tc gridSpan="3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600" dirty="0">
                          <a:effectLst/>
                        </a:rPr>
                        <a:t>Účastníci krátkodobej mobility (5 – 30 dní) majú nárok na individuálnu </a:t>
                      </a:r>
                      <a:r>
                        <a:rPr lang="sk-SK" sz="1600" dirty="0" smtClean="0">
                          <a:effectLst/>
                        </a:rPr>
                        <a:t>podporu na dni fyzickej </a:t>
                      </a:r>
                      <a:r>
                        <a:rPr lang="sk-SK" sz="1600" dirty="0">
                          <a:effectLst/>
                        </a:rPr>
                        <a:t>mobility </a:t>
                      </a:r>
                      <a:r>
                        <a:rPr lang="sk-SK" sz="1600" u="sng" dirty="0">
                          <a:effectLst/>
                        </a:rPr>
                        <a:t>vrátane dní na cestu</a:t>
                      </a:r>
                      <a:r>
                        <a:rPr lang="sk-SK" sz="1600" dirty="0">
                          <a:effectLst/>
                        </a:rPr>
                        <a:t> bez ohľadu na cieľovú </a:t>
                      </a:r>
                      <a:r>
                        <a:rPr lang="sk-SK" sz="1600" dirty="0" smtClean="0">
                          <a:effectLst/>
                        </a:rPr>
                        <a:t>krajinu</a:t>
                      </a:r>
                      <a:endParaRPr lang="sk-SK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638" marR="44638" marT="8165" marB="0" anchor="b"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18988493"/>
                  </a:ext>
                </a:extLst>
              </a:tr>
              <a:tr h="347049">
                <a:tc rowSpan="2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600" dirty="0">
                          <a:effectLst/>
                        </a:rPr>
                        <a:t>Cieľová krajina</a:t>
                      </a:r>
                      <a:endParaRPr lang="sk-SK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638" marR="44638" marT="8165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1. – 14. deň</a:t>
                      </a:r>
                      <a:endParaRPr lang="sk-SK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638" marR="44638" marT="8165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15. – 30. deň</a:t>
                      </a:r>
                      <a:endParaRPr lang="sk-SK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638" marR="44638" marT="8165" marB="0" anchor="ctr"/>
                </a:tc>
                <a:extLst>
                  <a:ext uri="{0D108BD9-81ED-4DB2-BD59-A6C34878D82A}">
                    <a16:rowId xmlns:a16="http://schemas.microsoft.com/office/drawing/2014/main" val="104429866"/>
                  </a:ext>
                </a:extLst>
              </a:tr>
              <a:tr h="580588"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Sadzba/deň</a:t>
                      </a:r>
                      <a:endParaRPr lang="sk-SK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638" marR="44638" marT="8165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Sadzba/deň</a:t>
                      </a:r>
                      <a:endParaRPr lang="sk-SK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638" marR="44638" marT="8165" marB="0" anchor="ctr"/>
                </a:tc>
                <a:extLst>
                  <a:ext uri="{0D108BD9-81ED-4DB2-BD59-A6C34878D82A}">
                    <a16:rowId xmlns:a16="http://schemas.microsoft.com/office/drawing/2014/main" val="2400348820"/>
                  </a:ext>
                </a:extLst>
              </a:tr>
              <a:tr h="251626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 err="1">
                          <a:effectLst/>
                        </a:rPr>
                        <a:t>Všetky</a:t>
                      </a:r>
                      <a:r>
                        <a:rPr lang="en-GB" sz="1600" dirty="0">
                          <a:effectLst/>
                        </a:rPr>
                        <a:t> </a:t>
                      </a:r>
                      <a:r>
                        <a:rPr lang="en-GB" sz="1600" dirty="0" err="1">
                          <a:effectLst/>
                        </a:rPr>
                        <a:t>programové</a:t>
                      </a:r>
                      <a:r>
                        <a:rPr lang="en-GB" sz="1600" dirty="0">
                          <a:effectLst/>
                        </a:rPr>
                        <a:t> </a:t>
                      </a:r>
                      <a:r>
                        <a:rPr lang="en-GB" sz="1600" dirty="0" err="1">
                          <a:effectLst/>
                        </a:rPr>
                        <a:t>krajiny</a:t>
                      </a:r>
                      <a:endParaRPr lang="sk-SK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638" marR="44638" marT="8165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70</a:t>
                      </a:r>
                      <a:endParaRPr lang="sk-SK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638" marR="44638" marT="8165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50</a:t>
                      </a:r>
                      <a:endParaRPr lang="sk-SK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638" marR="44638" marT="8165" marB="0" anchor="ctr"/>
                </a:tc>
                <a:extLst>
                  <a:ext uri="{0D108BD9-81ED-4DB2-BD59-A6C34878D82A}">
                    <a16:rowId xmlns:a16="http://schemas.microsoft.com/office/drawing/2014/main" val="2008198078"/>
                  </a:ext>
                </a:extLst>
              </a:tr>
              <a:tr h="580588">
                <a:tc gridSpan="3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600" dirty="0">
                          <a:effectLst/>
                        </a:rPr>
                        <a:t>Účastníci mobility s </a:t>
                      </a:r>
                      <a:r>
                        <a:rPr lang="sk-SK" sz="1600" u="sng" dirty="0">
                          <a:effectLst/>
                        </a:rPr>
                        <a:t>nedostatkom príležitostí </a:t>
                      </a:r>
                      <a:r>
                        <a:rPr lang="sk-SK" sz="1600" dirty="0">
                          <a:effectLst/>
                        </a:rPr>
                        <a:t>majú nárok na jednorazový príspevok nad úroveň základnej sadzby vo výške 100 € pri fyzickej mobilite v trvaní 5 - 14 dní a 150 € pri fyzickej mobilite v trvaní 15 - 30 dní.</a:t>
                      </a:r>
                      <a:endParaRPr lang="sk-SK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638" marR="44638" marT="8165" marB="0" anchor="ctr"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73961740"/>
                  </a:ext>
                </a:extLst>
              </a:tr>
              <a:tr h="540142">
                <a:tc gridSpan="3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600" dirty="0">
                          <a:effectLst/>
                        </a:rPr>
                        <a:t>Účastníkom s </a:t>
                      </a:r>
                      <a:r>
                        <a:rPr lang="sk-SK" sz="1600" u="sng" dirty="0">
                          <a:effectLst/>
                        </a:rPr>
                        <a:t>nedostatkom príležitostí </a:t>
                      </a:r>
                      <a:r>
                        <a:rPr lang="sk-SK" sz="1600" dirty="0">
                          <a:effectLst/>
                        </a:rPr>
                        <a:t>je možné udeliť podporu na cestovné náklady. Cestovné je pokryté osobitnou škálou pevných súm podľa vzdialenostných pásiem platnou pre celý program:</a:t>
                      </a:r>
                      <a:endParaRPr lang="sk-SK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638" marR="44638" marT="8165" marB="0"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19136567"/>
                  </a:ext>
                </a:extLst>
              </a:tr>
              <a:tr h="411891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600" dirty="0">
                          <a:effectLst/>
                        </a:rPr>
                        <a:t>Cestovné </a:t>
                      </a:r>
                      <a:r>
                        <a:rPr lang="sk-SK" sz="1600" dirty="0" smtClean="0">
                          <a:effectLst/>
                        </a:rPr>
                        <a:t>vzdialenosti</a:t>
                      </a:r>
                      <a:endParaRPr lang="sk-SK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638" marR="44638" marT="8165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600">
                          <a:effectLst/>
                        </a:rPr>
                        <a:t>V prípade štandardného cestovania </a:t>
                      </a:r>
                      <a:endParaRPr lang="sk-SK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638" marR="44638" marT="8165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600">
                          <a:effectLst/>
                        </a:rPr>
                        <a:t>V prípade zeleného cestovania</a:t>
                      </a:r>
                      <a:endParaRPr lang="sk-SK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638" marR="44638" marT="8165" marB="0" anchor="b"/>
                </a:tc>
                <a:extLst>
                  <a:ext uri="{0D108BD9-81ED-4DB2-BD59-A6C34878D82A}">
                    <a16:rowId xmlns:a16="http://schemas.microsoft.com/office/drawing/2014/main" val="310871102"/>
                  </a:ext>
                </a:extLst>
              </a:tr>
              <a:tr h="421415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600" dirty="0">
                          <a:effectLst/>
                        </a:rPr>
                        <a:t>Od 10 do 99 km:</a:t>
                      </a:r>
                      <a:endParaRPr lang="sk-SK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638" marR="44638" marT="8165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600">
                          <a:effectLst/>
                        </a:rPr>
                        <a:t>23 EUR na účastníka</a:t>
                      </a:r>
                      <a:endParaRPr lang="sk-SK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638" marR="44638" marT="8165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600">
                          <a:effectLst/>
                        </a:rPr>
                        <a:t> </a:t>
                      </a:r>
                      <a:endParaRPr lang="sk-SK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638" marR="44638" marT="8165" marB="0" anchor="b"/>
                </a:tc>
                <a:extLst>
                  <a:ext uri="{0D108BD9-81ED-4DB2-BD59-A6C34878D82A}">
                    <a16:rowId xmlns:a16="http://schemas.microsoft.com/office/drawing/2014/main" val="86756920"/>
                  </a:ext>
                </a:extLst>
              </a:tr>
              <a:tr h="319648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600" dirty="0">
                          <a:effectLst/>
                        </a:rPr>
                        <a:t>Od 100 do 499 km</a:t>
                      </a:r>
                      <a:endParaRPr lang="sk-SK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638" marR="44638" marT="8165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600">
                          <a:effectLst/>
                        </a:rPr>
                        <a:t> 180 EUR na účastníka</a:t>
                      </a:r>
                      <a:endParaRPr lang="sk-SK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638" marR="44638" marT="8165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600">
                          <a:effectLst/>
                        </a:rPr>
                        <a:t>210 EUR na účastníka</a:t>
                      </a:r>
                      <a:endParaRPr lang="sk-SK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638" marR="44638" marT="8165" marB="0" anchor="b"/>
                </a:tc>
                <a:extLst>
                  <a:ext uri="{0D108BD9-81ED-4DB2-BD59-A6C34878D82A}">
                    <a16:rowId xmlns:a16="http://schemas.microsoft.com/office/drawing/2014/main" val="3468918339"/>
                  </a:ext>
                </a:extLst>
              </a:tr>
              <a:tr h="319648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600" dirty="0">
                          <a:effectLst/>
                        </a:rPr>
                        <a:t>Od 500 do 1 999 km:</a:t>
                      </a:r>
                      <a:endParaRPr lang="sk-SK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638" marR="44638" marT="8165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600">
                          <a:effectLst/>
                        </a:rPr>
                        <a:t>275 EUR na účastníka</a:t>
                      </a:r>
                      <a:endParaRPr lang="sk-SK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638" marR="44638" marT="8165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600">
                          <a:effectLst/>
                        </a:rPr>
                        <a:t>320 EUR na účastníka</a:t>
                      </a:r>
                      <a:endParaRPr lang="sk-SK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638" marR="44638" marT="8165" marB="0" anchor="b"/>
                </a:tc>
                <a:extLst>
                  <a:ext uri="{0D108BD9-81ED-4DB2-BD59-A6C34878D82A}">
                    <a16:rowId xmlns:a16="http://schemas.microsoft.com/office/drawing/2014/main" val="1436093755"/>
                  </a:ext>
                </a:extLst>
              </a:tr>
              <a:tr h="251626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600" dirty="0">
                          <a:effectLst/>
                        </a:rPr>
                        <a:t>Od 2 000 do 2 999 km:</a:t>
                      </a:r>
                      <a:endParaRPr lang="sk-SK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638" marR="44638" marT="8165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600" dirty="0">
                          <a:effectLst/>
                        </a:rPr>
                        <a:t>360 EUR na účastníka</a:t>
                      </a:r>
                      <a:endParaRPr lang="sk-SK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638" marR="44638" marT="8165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600">
                          <a:effectLst/>
                        </a:rPr>
                        <a:t>410 EUR na účastníka</a:t>
                      </a:r>
                      <a:endParaRPr lang="sk-SK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638" marR="44638" marT="8165" marB="0" anchor="b"/>
                </a:tc>
                <a:extLst>
                  <a:ext uri="{0D108BD9-81ED-4DB2-BD59-A6C34878D82A}">
                    <a16:rowId xmlns:a16="http://schemas.microsoft.com/office/drawing/2014/main" val="687978914"/>
                  </a:ext>
                </a:extLst>
              </a:tr>
              <a:tr h="320954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600" dirty="0">
                          <a:effectLst/>
                        </a:rPr>
                        <a:t>Od 3 000 do 3 999 km:</a:t>
                      </a:r>
                      <a:endParaRPr lang="sk-SK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638" marR="44638" marT="8165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600" dirty="0">
                          <a:effectLst/>
                        </a:rPr>
                        <a:t>530 EUR na účastníka</a:t>
                      </a:r>
                      <a:endParaRPr lang="sk-SK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638" marR="44638" marT="8165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600">
                          <a:effectLst/>
                        </a:rPr>
                        <a:t>610 EUR na účastníka</a:t>
                      </a:r>
                      <a:endParaRPr lang="sk-SK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638" marR="44638" marT="8165" marB="0" anchor="b"/>
                </a:tc>
                <a:extLst>
                  <a:ext uri="{0D108BD9-81ED-4DB2-BD59-A6C34878D82A}">
                    <a16:rowId xmlns:a16="http://schemas.microsoft.com/office/drawing/2014/main" val="1319651088"/>
                  </a:ext>
                </a:extLst>
              </a:tr>
              <a:tr h="251626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600" dirty="0">
                          <a:effectLst/>
                        </a:rPr>
                        <a:t>Od 4 000 do 7 999 km:</a:t>
                      </a:r>
                      <a:endParaRPr lang="sk-SK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638" marR="44638" marT="8165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600" dirty="0">
                          <a:effectLst/>
                        </a:rPr>
                        <a:t>820 EUR na účastníka</a:t>
                      </a:r>
                      <a:endParaRPr lang="sk-SK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638" marR="44638" marT="8165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600" dirty="0">
                          <a:effectLst/>
                        </a:rPr>
                        <a:t> </a:t>
                      </a:r>
                      <a:endParaRPr lang="sk-SK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638" marR="44638" marT="8165" marB="0" anchor="b"/>
                </a:tc>
                <a:extLst>
                  <a:ext uri="{0D108BD9-81ED-4DB2-BD59-A6C34878D82A}">
                    <a16:rowId xmlns:a16="http://schemas.microsoft.com/office/drawing/2014/main" val="3273493453"/>
                  </a:ext>
                </a:extLst>
              </a:tr>
              <a:tr h="32813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600" dirty="0">
                          <a:effectLst/>
                        </a:rPr>
                        <a:t>8 000 km alebo viac:</a:t>
                      </a:r>
                      <a:endParaRPr lang="sk-SK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638" marR="44638" marT="8165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600" dirty="0">
                          <a:effectLst/>
                        </a:rPr>
                        <a:t>1 500 EUR na účastníka</a:t>
                      </a:r>
                      <a:endParaRPr lang="sk-SK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638" marR="44638" marT="8165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600" dirty="0">
                          <a:effectLst/>
                        </a:rPr>
                        <a:t> </a:t>
                      </a:r>
                      <a:endParaRPr lang="sk-SK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638" marR="44638" marT="8165" marB="0" anchor="b"/>
                </a:tc>
                <a:extLst>
                  <a:ext uri="{0D108BD9-81ED-4DB2-BD59-A6C34878D82A}">
                    <a16:rowId xmlns:a16="http://schemas.microsoft.com/office/drawing/2014/main" val="333931816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400862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89907"/>
          </a:xfrm>
        </p:spPr>
        <p:txBody>
          <a:bodyPr>
            <a:normAutofit/>
          </a:bodyPr>
          <a:lstStyle/>
          <a:p>
            <a:pPr lvl="0"/>
            <a:r>
              <a:rPr lang="cs-CZ" sz="2800" b="1" cap="all" dirty="0"/>
              <a:t>Typy podpory </a:t>
            </a:r>
            <a:r>
              <a:rPr lang="cs-CZ" sz="2800" b="1" cap="all" dirty="0" err="1"/>
              <a:t>pre</a:t>
            </a:r>
            <a:r>
              <a:rPr lang="cs-CZ" sz="2800" b="1" cap="all" dirty="0"/>
              <a:t> </a:t>
            </a:r>
            <a:r>
              <a:rPr lang="cs-CZ" sz="2800" b="1" cap="all" dirty="0" err="1"/>
              <a:t>študentov</a:t>
            </a:r>
            <a:r>
              <a:rPr lang="cs-CZ" sz="2800" b="1" cap="all" dirty="0"/>
              <a:t> s </a:t>
            </a:r>
            <a:r>
              <a:rPr lang="cs-CZ" sz="2800" b="1" cap="all" dirty="0" err="1"/>
              <a:t>nedostatkom</a:t>
            </a:r>
            <a:r>
              <a:rPr lang="cs-CZ" sz="2800" b="1" cap="all" dirty="0"/>
              <a:t> </a:t>
            </a:r>
            <a:r>
              <a:rPr lang="cs-CZ" sz="2800" b="1" cap="all" dirty="0" err="1" smtClean="0"/>
              <a:t>príležitostí</a:t>
            </a:r>
            <a:endParaRPr lang="sk-SK" sz="2800" b="1" cap="all" dirty="0"/>
          </a:p>
        </p:txBody>
      </p:sp>
      <p:graphicFrame>
        <p:nvGraphicFramePr>
          <p:cNvPr id="4" name="Zástupný objekt pre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92780881"/>
              </p:ext>
            </p:extLst>
          </p:nvPr>
        </p:nvGraphicFramePr>
        <p:xfrm>
          <a:off x="298384" y="981776"/>
          <a:ext cx="11665819" cy="557425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91214">
                  <a:extLst>
                    <a:ext uri="{9D8B030D-6E8A-4147-A177-3AD203B41FA5}">
                      <a16:colId xmlns:a16="http://schemas.microsoft.com/office/drawing/2014/main" val="420048981"/>
                    </a:ext>
                  </a:extLst>
                </a:gridCol>
                <a:gridCol w="4102146">
                  <a:extLst>
                    <a:ext uri="{9D8B030D-6E8A-4147-A177-3AD203B41FA5}">
                      <a16:colId xmlns:a16="http://schemas.microsoft.com/office/drawing/2014/main" val="154623"/>
                    </a:ext>
                  </a:extLst>
                </a:gridCol>
                <a:gridCol w="1564075">
                  <a:extLst>
                    <a:ext uri="{9D8B030D-6E8A-4147-A177-3AD203B41FA5}">
                      <a16:colId xmlns:a16="http://schemas.microsoft.com/office/drawing/2014/main" val="3581556930"/>
                    </a:ext>
                  </a:extLst>
                </a:gridCol>
                <a:gridCol w="2945132">
                  <a:extLst>
                    <a:ext uri="{9D8B030D-6E8A-4147-A177-3AD203B41FA5}">
                      <a16:colId xmlns:a16="http://schemas.microsoft.com/office/drawing/2014/main" val="3724270539"/>
                    </a:ext>
                  </a:extLst>
                </a:gridCol>
                <a:gridCol w="1263252">
                  <a:extLst>
                    <a:ext uri="{9D8B030D-6E8A-4147-A177-3AD203B41FA5}">
                      <a16:colId xmlns:a16="http://schemas.microsoft.com/office/drawing/2014/main" val="1478053082"/>
                    </a:ext>
                  </a:extLst>
                </a:gridCol>
              </a:tblGrid>
              <a:tr h="42022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400">
                          <a:effectLst/>
                        </a:rPr>
                        <a:t>Skupina</a:t>
                      </a:r>
                      <a:endParaRPr lang="sk-SK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12" marR="61612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400" dirty="0">
                          <a:effectLst/>
                        </a:rPr>
                        <a:t>Popis</a:t>
                      </a:r>
                      <a:endParaRPr lang="sk-SK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12" marR="61612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400">
                          <a:effectLst/>
                        </a:rPr>
                        <a:t>Typ podpory</a:t>
                      </a:r>
                      <a:endParaRPr lang="sk-SK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12" marR="61612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400">
                          <a:effectLst/>
                        </a:rPr>
                        <a:t>Možnosti preukázania</a:t>
                      </a:r>
                      <a:endParaRPr lang="sk-SK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12" marR="61612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400">
                          <a:effectLst/>
                        </a:rPr>
                        <a:t>Pre mobility:</a:t>
                      </a:r>
                      <a:endParaRPr lang="sk-SK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12" marR="61612" marT="0" marB="0"/>
                </a:tc>
                <a:extLst>
                  <a:ext uri="{0D108BD9-81ED-4DB2-BD59-A6C34878D82A}">
                    <a16:rowId xmlns:a16="http://schemas.microsoft.com/office/drawing/2014/main" val="437179351"/>
                  </a:ext>
                </a:extLst>
              </a:tr>
              <a:tr h="117599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400" dirty="0">
                          <a:effectLst/>
                        </a:rPr>
                        <a:t>Zdravotné postihnutie</a:t>
                      </a:r>
                      <a:endParaRPr lang="sk-SK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12" marR="61612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400" dirty="0">
                          <a:effectLst/>
                        </a:rPr>
                        <a:t>Za osobu s ťažkým zdravotným postihnutím (ďalej len osoba s ŤZP) sa považuje fyzická osoba, ktorej miera funkčnej poruchy je najmenej 50 %.</a:t>
                      </a:r>
                      <a:endParaRPr lang="sk-SK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12" marR="61612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400">
                          <a:effectLst/>
                        </a:rPr>
                        <a:t>Navýšenie grantu (top-up) a reálne náklady (ak nepostačuje top-up)</a:t>
                      </a:r>
                      <a:endParaRPr lang="sk-SK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12" marR="6161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400">
                          <a:effectLst/>
                        </a:rPr>
                        <a:t>preukaz ŤZP</a:t>
                      </a:r>
                      <a:endParaRPr lang="sk-SK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12" marR="6161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400" dirty="0">
                          <a:effectLst/>
                        </a:rPr>
                        <a:t>Dlhodobé a krátkodobé</a:t>
                      </a:r>
                      <a:endParaRPr lang="sk-SK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12" marR="61612" marT="0" marB="0"/>
                </a:tc>
                <a:extLst>
                  <a:ext uri="{0D108BD9-81ED-4DB2-BD59-A6C34878D82A}">
                    <a16:rowId xmlns:a16="http://schemas.microsoft.com/office/drawing/2014/main" val="1339434724"/>
                  </a:ext>
                </a:extLst>
              </a:tr>
              <a:tr h="99517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400">
                          <a:effectLst/>
                        </a:rPr>
                        <a:t>Zdravotné problémy</a:t>
                      </a:r>
                      <a:endParaRPr lang="sk-SK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12" marR="61612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400" dirty="0">
                          <a:effectLst/>
                        </a:rPr>
                        <a:t>Za osobu so zdravotným problémom sa považuje osoba s chronickým zdravotným ochorením alebo psychiatrickým ochorením.</a:t>
                      </a:r>
                      <a:endParaRPr lang="sk-SK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12" marR="61612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400">
                          <a:effectLst/>
                        </a:rPr>
                        <a:t>Navýšenie grantu (top-up)</a:t>
                      </a:r>
                      <a:endParaRPr lang="sk-SK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12" marR="6161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400">
                          <a:effectLst/>
                        </a:rPr>
                        <a:t>lekárska správa a/alebo rozhodnutie ÚPSVaR o priznaní peňažného príspevku a/alebo štatút študenta so ŠP - správa z poradenského zariadenia</a:t>
                      </a:r>
                      <a:endParaRPr lang="sk-SK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12" marR="61612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400" dirty="0" smtClean="0">
                          <a:effectLst/>
                        </a:rPr>
                        <a:t>Dlhodobé a krátkodobé</a:t>
                      </a:r>
                      <a:endParaRPr lang="sk-SK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12" marR="61612" marT="0" marB="0"/>
                </a:tc>
                <a:extLst>
                  <a:ext uri="{0D108BD9-81ED-4DB2-BD59-A6C34878D82A}">
                    <a16:rowId xmlns:a16="http://schemas.microsoft.com/office/drawing/2014/main" val="1452840810"/>
                  </a:ext>
                </a:extLst>
              </a:tr>
              <a:tr h="117599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400">
                          <a:effectLst/>
                        </a:rPr>
                        <a:t>Hospodárske prekážky</a:t>
                      </a:r>
                      <a:endParaRPr lang="sk-SK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12" marR="61612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400" dirty="0" smtClean="0">
                          <a:effectLst/>
                        </a:rPr>
                        <a:t>• </a:t>
                      </a:r>
                      <a:r>
                        <a:rPr lang="sk-SK" sz="1400" dirty="0">
                          <a:effectLst/>
                        </a:rPr>
                        <a:t>nízka životná úroveň, nízky príjem (napr. rodina v sociálnej núdzi)                                                                   • závislosť od systému sociálneho zabezpečenia (napr. poberateľ sirotského dôchodku, dávky v nezamestnanosti)</a:t>
                      </a:r>
                      <a:endParaRPr lang="sk-SK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12" marR="61612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400" dirty="0">
                          <a:effectLst/>
                        </a:rPr>
                        <a:t>Navýšenie grantu (top-</a:t>
                      </a:r>
                      <a:r>
                        <a:rPr lang="sk-SK" sz="1400" dirty="0" err="1">
                          <a:effectLst/>
                        </a:rPr>
                        <a:t>up</a:t>
                      </a:r>
                      <a:r>
                        <a:rPr lang="sk-SK" sz="1400" dirty="0">
                          <a:effectLst/>
                        </a:rPr>
                        <a:t>)</a:t>
                      </a:r>
                      <a:endParaRPr lang="sk-SK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12" marR="6161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400">
                          <a:effectLst/>
                        </a:rPr>
                        <a:t>sociálne štipendium a/alebo - potvrdenie ÚPSVaR o hmotnej núdzi</a:t>
                      </a:r>
                      <a:endParaRPr lang="sk-SK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12" marR="6161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400" dirty="0" smtClean="0">
                          <a:effectLst/>
                        </a:rPr>
                        <a:t>Dlhodobé a krátkodobé</a:t>
                      </a:r>
                      <a:endParaRPr lang="sk-SK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12" marR="61612" marT="0" marB="0"/>
                </a:tc>
                <a:extLst>
                  <a:ext uri="{0D108BD9-81ED-4DB2-BD59-A6C34878D82A}">
                    <a16:rowId xmlns:a16="http://schemas.microsoft.com/office/drawing/2014/main" val="1357939797"/>
                  </a:ext>
                </a:extLst>
              </a:tr>
              <a:tr h="117599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400">
                          <a:effectLst/>
                        </a:rPr>
                        <a:t>Sociálne prekážky</a:t>
                      </a:r>
                      <a:endParaRPr lang="sk-SK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12" marR="61612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400" dirty="0">
                          <a:effectLst/>
                        </a:rPr>
                        <a:t>Ťažkosti so sociálnou adaptáciou:            </a:t>
                      </a:r>
                      <a:endParaRPr lang="sk-SK" sz="1400" dirty="0" smtClean="0">
                        <a:effectLst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400" dirty="0" smtClean="0">
                          <a:effectLst/>
                        </a:rPr>
                        <a:t> </a:t>
                      </a:r>
                      <a:r>
                        <a:rPr lang="sk-SK" sz="1400" dirty="0">
                          <a:effectLst/>
                        </a:rPr>
                        <a:t>• osamelý rodič s dieťaťom (t. j. osamelá žena alebo osamelý muž, ktorí sa trvale starajú o dieťa mladšie ako 15 rokov),                                                                    • prekážky súvisiace s diskrimináciou</a:t>
                      </a:r>
                      <a:endParaRPr lang="sk-SK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12" marR="61612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400">
                          <a:effectLst/>
                        </a:rPr>
                        <a:t>Navýšenie grantu (top-up)</a:t>
                      </a:r>
                      <a:endParaRPr lang="sk-SK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12" marR="6161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400">
                          <a:effectLst/>
                        </a:rPr>
                        <a:t>Podľa situácie: - čestné vyhlásenie</a:t>
                      </a:r>
                      <a:endParaRPr lang="sk-SK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12" marR="6161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400" dirty="0" smtClean="0">
                          <a:effectLst/>
                        </a:rPr>
                        <a:t>Dlhodobé a krátkodobé</a:t>
                      </a:r>
                      <a:endParaRPr lang="sk-SK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12" marR="61612" marT="0" marB="0"/>
                </a:tc>
                <a:extLst>
                  <a:ext uri="{0D108BD9-81ED-4DB2-BD59-A6C34878D82A}">
                    <a16:rowId xmlns:a16="http://schemas.microsoft.com/office/drawing/2014/main" val="1913422504"/>
                  </a:ext>
                </a:extLst>
              </a:tr>
              <a:tr h="63089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400">
                          <a:effectLst/>
                        </a:rPr>
                        <a:t>Ostatné</a:t>
                      </a:r>
                      <a:endParaRPr lang="sk-SK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12" marR="61612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400" dirty="0">
                          <a:effectLst/>
                        </a:rPr>
                        <a:t>Rôzne typy bariér (napr. etnický pôvod, migranti a pod.) – v závislosti od rozhodnutia VŠ</a:t>
                      </a:r>
                      <a:endParaRPr lang="sk-SK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12" marR="61612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400">
                          <a:effectLst/>
                        </a:rPr>
                        <a:t>Navýšenie grantu (top-up)</a:t>
                      </a:r>
                      <a:endParaRPr lang="sk-SK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12" marR="6161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400">
                          <a:effectLst/>
                        </a:rPr>
                        <a:t>Podľa situácie: - čestné vyhlásenie</a:t>
                      </a:r>
                      <a:endParaRPr lang="sk-SK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12" marR="61612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400" dirty="0" smtClean="0">
                          <a:effectLst/>
                        </a:rPr>
                        <a:t>Dlhodobé a krátkodobé</a:t>
                      </a:r>
                      <a:endParaRPr lang="sk-SK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12" marR="61612" marT="0" marB="0"/>
                </a:tc>
                <a:extLst>
                  <a:ext uri="{0D108BD9-81ED-4DB2-BD59-A6C34878D82A}">
                    <a16:rowId xmlns:a16="http://schemas.microsoft.com/office/drawing/2014/main" val="2122721426"/>
                  </a:ext>
                </a:extLst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-4742030" y="-40704"/>
            <a:ext cx="22293740" cy="5386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altLang="sk-SK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Typy podpory pre </a:t>
            </a:r>
            <a:r>
              <a:rPr kumimoji="0" lang="cs-CZ" altLang="sk-SK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š</a:t>
            </a:r>
            <a:r>
              <a:rPr kumimoji="0" lang="cs-CZ" altLang="sk-SK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tudentov s nedostatkom pr</a:t>
            </a:r>
            <a:r>
              <a:rPr kumimoji="0" lang="cs-CZ" altLang="sk-SK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í</a:t>
            </a:r>
            <a:r>
              <a:rPr kumimoji="0" lang="cs-CZ" altLang="sk-SK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ležitost</a:t>
            </a:r>
            <a:r>
              <a:rPr kumimoji="0" lang="cs-CZ" altLang="sk-SK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í</a:t>
            </a:r>
            <a:r>
              <a:rPr kumimoji="0" lang="cs-CZ" altLang="sk-SK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kumimoji="0" lang="sk-SK" altLang="sk-SK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altLang="sk-SK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20545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/>
              <a:t>PRAVIDLÁ PRÍPRAVY ERASMUS+ STÁŽE</a:t>
            </a:r>
            <a:endParaRPr lang="sk-SK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sk-SK" sz="2400" b="1" dirty="0"/>
              <a:t>stáž </a:t>
            </a:r>
            <a:r>
              <a:rPr lang="sk-SK" sz="2400" dirty="0"/>
              <a:t>by sa mala realizovať na </a:t>
            </a:r>
            <a:r>
              <a:rPr lang="sk-SK" sz="2400" b="1" dirty="0"/>
              <a:t>„plný úväzok“ </a:t>
            </a:r>
            <a:r>
              <a:rPr lang="sk-SK" sz="2400" dirty="0"/>
              <a:t>danej krajiny</a:t>
            </a:r>
          </a:p>
          <a:p>
            <a:pPr algn="just"/>
            <a:r>
              <a:rPr lang="sk-SK" sz="2400" b="1" dirty="0"/>
              <a:t>zistiť povinnosti pred odchodom </a:t>
            </a:r>
            <a:r>
              <a:rPr lang="sk-SK" sz="2400" dirty="0"/>
              <a:t>na domácej fakulte/katedre/inštitúte, ktoré súvisia s bežným štúdiom na domácej inštitúcii</a:t>
            </a:r>
          </a:p>
          <a:p>
            <a:pPr algn="just"/>
            <a:r>
              <a:rPr lang="sk-SK" sz="2400" dirty="0"/>
              <a:t>účasť na stáži </a:t>
            </a:r>
            <a:r>
              <a:rPr lang="sk-SK" sz="2400" b="1" dirty="0"/>
              <a:t>počas posledného ročníka </a:t>
            </a:r>
            <a:r>
              <a:rPr lang="sk-SK" sz="2400" dirty="0"/>
              <a:t>študijného cyklu, </a:t>
            </a:r>
            <a:r>
              <a:rPr lang="sk-SK" sz="2400" b="1" dirty="0"/>
              <a:t>musí byť konzultovaná </a:t>
            </a:r>
            <a:r>
              <a:rPr lang="sk-SK" sz="2400" dirty="0"/>
              <a:t>na fakulte/katedre/ústave v súvislosti s povinnosťami s ukončením štúdia </a:t>
            </a:r>
          </a:p>
          <a:p>
            <a:pPr algn="just"/>
            <a:r>
              <a:rPr lang="sk-SK" sz="2400" dirty="0"/>
              <a:t>stáž realizovaná </a:t>
            </a:r>
            <a:r>
              <a:rPr lang="sk-SK" sz="2400" b="1" dirty="0"/>
              <a:t>počas posledného ročníka </a:t>
            </a:r>
            <a:r>
              <a:rPr lang="sk-SK" sz="2400" dirty="0"/>
              <a:t>študijného cyklu musí byť </a:t>
            </a:r>
            <a:r>
              <a:rPr lang="sk-SK" sz="2400" b="1" dirty="0"/>
              <a:t>ukončená</a:t>
            </a:r>
            <a:r>
              <a:rPr lang="sk-SK" sz="2400" dirty="0"/>
              <a:t> </a:t>
            </a:r>
            <a:r>
              <a:rPr lang="sk-SK" sz="2400" b="1" dirty="0"/>
              <a:t>pred</a:t>
            </a:r>
            <a:r>
              <a:rPr lang="sk-SK" sz="2400" dirty="0"/>
              <a:t> termínom štátnych skúšok</a:t>
            </a:r>
          </a:p>
        </p:txBody>
      </p:sp>
    </p:spTree>
    <p:extLst>
      <p:ext uri="{BB962C8B-B14F-4D97-AF65-F5344CB8AC3E}">
        <p14:creationId xmlns:p14="http://schemas.microsoft.com/office/powerpoint/2010/main" val="4267334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sk-SK" sz="2400" b="1" dirty="0"/>
              <a:t>prerušenie</a:t>
            </a:r>
            <a:r>
              <a:rPr lang="sk-SK" sz="2400" dirty="0"/>
              <a:t> mobility nie je </a:t>
            </a:r>
            <a:r>
              <a:rPr lang="sk-SK" sz="2400" dirty="0" smtClean="0"/>
              <a:t>povolené s výnimkou prázdnin a sviatkov, </a:t>
            </a:r>
            <a:r>
              <a:rPr lang="sk-SK" sz="2400" dirty="0"/>
              <a:t>vo výnimočných </a:t>
            </a:r>
            <a:r>
              <a:rPr lang="sk-SK" sz="2400" dirty="0" smtClean="0"/>
              <a:t>prípadoch, </a:t>
            </a:r>
            <a:r>
              <a:rPr lang="sk-SK" sz="2400" dirty="0"/>
              <a:t>musí byť komunikované s </a:t>
            </a:r>
            <a:r>
              <a:rPr lang="sk-SK" sz="2400" dirty="0" smtClean="0"/>
              <a:t>IRO a schválené Národnou Agentúrou Erasmus+</a:t>
            </a:r>
            <a:endParaRPr lang="sk-SK" sz="2400" dirty="0"/>
          </a:p>
          <a:p>
            <a:pPr algn="just"/>
            <a:r>
              <a:rPr lang="sk-SK" sz="2400" b="1" dirty="0"/>
              <a:t>komunikácia s prijímajúcou organizáciou </a:t>
            </a:r>
            <a:r>
              <a:rPr lang="sk-SK" sz="2400" dirty="0"/>
              <a:t>v súvislosti s prípravou programu stáže je </a:t>
            </a:r>
            <a:r>
              <a:rPr lang="sk-SK" sz="2400" b="1" dirty="0"/>
              <a:t>v kompetencii študenta</a:t>
            </a:r>
          </a:p>
          <a:p>
            <a:pPr algn="just"/>
            <a:r>
              <a:rPr lang="sk-SK" sz="2400" dirty="0" smtClean="0"/>
              <a:t>ak </a:t>
            </a:r>
            <a:r>
              <a:rPr lang="sk-SK" sz="2400" dirty="0"/>
              <a:t>sa študent rozhodne nevycestovať na mobilitu, </a:t>
            </a:r>
            <a:r>
              <a:rPr lang="sk-SK" sz="2400" dirty="0" smtClean="0"/>
              <a:t>oznámiť IRO </a:t>
            </a:r>
            <a:r>
              <a:rPr lang="sk-SK" sz="2400" b="1" dirty="0" smtClean="0"/>
              <a:t>zrušenie</a:t>
            </a:r>
            <a:r>
              <a:rPr lang="sk-SK" sz="2400" dirty="0" smtClean="0"/>
              <a:t> mobility e-mailom s </a:t>
            </a:r>
            <a:r>
              <a:rPr lang="sk-SK" sz="2400" dirty="0"/>
              <a:t>uvedením dôvodu zrušenia</a:t>
            </a:r>
          </a:p>
        </p:txBody>
      </p:sp>
    </p:spTree>
    <p:extLst>
      <p:ext uri="{BB962C8B-B14F-4D97-AF65-F5344CB8AC3E}">
        <p14:creationId xmlns:p14="http://schemas.microsoft.com/office/powerpoint/2010/main" val="29914138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/>
              <a:t>ERASMUS+ STÁŽ</a:t>
            </a:r>
            <a:endParaRPr lang="sk-SK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sk-SK" sz="2400" b="1" dirty="0"/>
              <a:t>PREDSTAVUJE:</a:t>
            </a:r>
            <a:endParaRPr lang="sk-SK" sz="2400" dirty="0"/>
          </a:p>
          <a:p>
            <a:pPr algn="just"/>
            <a:r>
              <a:rPr lang="sk-SK" sz="2400" b="1" dirty="0"/>
              <a:t>pôsobenie</a:t>
            </a:r>
            <a:r>
              <a:rPr lang="sk-SK" sz="2400" dirty="0"/>
              <a:t> účastníka mobility </a:t>
            </a:r>
            <a:r>
              <a:rPr lang="sk-SK" sz="2400" b="1" dirty="0"/>
              <a:t>počas určitého časového obdobia </a:t>
            </a:r>
            <a:r>
              <a:rPr lang="sk-SK" sz="2400" dirty="0"/>
              <a:t>v  organizácii, ktorá sa nachádza </a:t>
            </a:r>
            <a:r>
              <a:rPr lang="sk-SK" sz="2400" b="1" dirty="0"/>
              <a:t>v krajine </a:t>
            </a:r>
            <a:r>
              <a:rPr lang="sk-SK" sz="2400" b="1" dirty="0" err="1" smtClean="0"/>
              <a:t>účastniacej</a:t>
            </a:r>
            <a:r>
              <a:rPr lang="sk-SK" sz="2400" b="1" dirty="0" smtClean="0"/>
              <a:t> </a:t>
            </a:r>
            <a:r>
              <a:rPr lang="sk-SK" sz="2400" b="1" dirty="0"/>
              <a:t>sa programu </a:t>
            </a:r>
            <a:r>
              <a:rPr lang="sk-SK" sz="2400" dirty="0"/>
              <a:t>Erasmus+ </a:t>
            </a:r>
          </a:p>
          <a:p>
            <a:pPr marL="0" indent="0" algn="just">
              <a:buNone/>
            </a:pPr>
            <a:r>
              <a:rPr lang="sk-SK" sz="2400" b="1" dirty="0" smtClean="0"/>
              <a:t>CIEĽ</a:t>
            </a:r>
            <a:r>
              <a:rPr lang="sk-SK" sz="2400" b="1" dirty="0"/>
              <a:t>:</a:t>
            </a:r>
            <a:r>
              <a:rPr lang="sk-SK" sz="2400" dirty="0"/>
              <a:t> </a:t>
            </a:r>
          </a:p>
          <a:p>
            <a:pPr algn="just"/>
            <a:r>
              <a:rPr lang="sk-SK" sz="2400" dirty="0" smtClean="0"/>
              <a:t>nadobudnutie </a:t>
            </a:r>
            <a:r>
              <a:rPr lang="sk-SK" sz="2400" dirty="0"/>
              <a:t>alebo </a:t>
            </a:r>
            <a:r>
              <a:rPr lang="en-US" sz="2400" dirty="0" err="1"/>
              <a:t>zlepš</a:t>
            </a:r>
            <a:r>
              <a:rPr lang="sk-SK" sz="2400" dirty="0" err="1"/>
              <a:t>enie</a:t>
            </a:r>
            <a:r>
              <a:rPr lang="sk-SK" sz="2400" dirty="0"/>
              <a:t> </a:t>
            </a:r>
            <a:r>
              <a:rPr lang="en-US" sz="2400" b="1" dirty="0" err="1"/>
              <a:t>jazykov</a:t>
            </a:r>
            <a:r>
              <a:rPr lang="sk-SK" sz="2400" b="1" dirty="0" err="1"/>
              <a:t>ých</a:t>
            </a:r>
            <a:r>
              <a:rPr lang="sk-SK" sz="2400" b="1" dirty="0"/>
              <a:t>, komunikačných,</a:t>
            </a:r>
            <a:r>
              <a:rPr lang="en-US" sz="2400" b="1" dirty="0"/>
              <a:t> </a:t>
            </a:r>
            <a:r>
              <a:rPr lang="en-US" sz="2400" b="1" dirty="0" err="1"/>
              <a:t>medzikultúrn</a:t>
            </a:r>
            <a:r>
              <a:rPr lang="sk-SK" sz="2400" b="1" dirty="0" err="1"/>
              <a:t>ych</a:t>
            </a:r>
            <a:r>
              <a:rPr lang="sk-SK" sz="2400" b="1" dirty="0"/>
              <a:t>, s</a:t>
            </a:r>
            <a:r>
              <a:rPr lang="en-US" sz="2400" b="1" dirty="0" err="1"/>
              <a:t>ociáln</a:t>
            </a:r>
            <a:r>
              <a:rPr lang="sk-SK" sz="2400" b="1" dirty="0" err="1"/>
              <a:t>ych</a:t>
            </a:r>
            <a:r>
              <a:rPr lang="en-US" sz="2400" b="1" dirty="0"/>
              <a:t> </a:t>
            </a:r>
            <a:r>
              <a:rPr lang="en-US" sz="2400" b="1" dirty="0" err="1"/>
              <a:t>zručnost</a:t>
            </a:r>
            <a:r>
              <a:rPr lang="sk-SK" sz="2400" b="1" dirty="0"/>
              <a:t>í</a:t>
            </a:r>
            <a:r>
              <a:rPr lang="sk-SK" sz="2400" dirty="0"/>
              <a:t>, </a:t>
            </a:r>
            <a:r>
              <a:rPr lang="en-US" sz="2400" dirty="0" err="1"/>
              <a:t>ktoré</a:t>
            </a:r>
            <a:r>
              <a:rPr lang="en-US" sz="2400" dirty="0"/>
              <a:t> </a:t>
            </a:r>
            <a:r>
              <a:rPr lang="sk-SK" sz="2400" dirty="0"/>
              <a:t>zvyšujú </a:t>
            </a:r>
            <a:r>
              <a:rPr lang="sk-SK" sz="2400" b="1" dirty="0"/>
              <a:t>konkurencieschopnosť</a:t>
            </a:r>
            <a:r>
              <a:rPr lang="sk-SK" sz="2400" dirty="0"/>
              <a:t> absolventa mobility na </a:t>
            </a:r>
            <a:r>
              <a:rPr lang="sk-SK" sz="2400" b="1" dirty="0"/>
              <a:t>trhu práce</a:t>
            </a:r>
            <a:r>
              <a:rPr lang="sk-SK" sz="2400" dirty="0"/>
              <a:t> alebo sa získané</a:t>
            </a:r>
            <a:r>
              <a:rPr lang="sk-SK" sz="2400" b="1" dirty="0"/>
              <a:t> </a:t>
            </a:r>
            <a:r>
              <a:rPr lang="sk-SK" sz="2400" dirty="0"/>
              <a:t>skúsenosti využijú</a:t>
            </a:r>
            <a:r>
              <a:rPr lang="sk-SK" sz="2400" b="1" dirty="0"/>
              <a:t> </a:t>
            </a:r>
            <a:r>
              <a:rPr lang="sk-SK" sz="2400" dirty="0"/>
              <a:t>pre </a:t>
            </a:r>
            <a:r>
              <a:rPr lang="en-US" sz="2400" b="1" dirty="0" err="1"/>
              <a:t>vlastné</a:t>
            </a:r>
            <a:r>
              <a:rPr lang="en-US" sz="2400" b="1" dirty="0"/>
              <a:t> </a:t>
            </a:r>
            <a:r>
              <a:rPr lang="en-US" sz="2400" b="1" dirty="0" err="1"/>
              <a:t>podnikanie</a:t>
            </a:r>
            <a:endParaRPr lang="sk-SK" sz="2400" dirty="0"/>
          </a:p>
        </p:txBody>
      </p:sp>
    </p:spTree>
    <p:extLst>
      <p:ext uri="{BB962C8B-B14F-4D97-AF65-F5344CB8AC3E}">
        <p14:creationId xmlns:p14="http://schemas.microsoft.com/office/powerpoint/2010/main" val="6414345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smtClean="0"/>
              <a:t>PROCESNÝ POSTUP PRED MOBILITOU</a:t>
            </a:r>
            <a:endParaRPr lang="sk-SK" b="1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838200" y="1549666"/>
            <a:ext cx="10515600" cy="4822257"/>
          </a:xfrm>
        </p:spPr>
        <p:txBody>
          <a:bodyPr>
            <a:normAutofit fontScale="85000" lnSpcReduction="20000"/>
          </a:bodyPr>
          <a:lstStyle/>
          <a:p>
            <a:pPr marL="0" lvl="0" indent="0">
              <a:buNone/>
            </a:pPr>
            <a:r>
              <a:rPr lang="sk-SK" sz="3300" b="1" cap="all" dirty="0" smtClean="0"/>
              <a:t>príprava </a:t>
            </a:r>
            <a:r>
              <a:rPr lang="sk-SK" sz="3300" b="1" cap="all" dirty="0" err="1"/>
              <a:t>Learning</a:t>
            </a:r>
            <a:r>
              <a:rPr lang="sk-SK" sz="3300" b="1" cap="all" dirty="0"/>
              <a:t> </a:t>
            </a:r>
            <a:r>
              <a:rPr lang="sk-SK" sz="3300" b="1" cap="all" dirty="0" err="1" smtClean="0"/>
              <a:t>Agreementu</a:t>
            </a:r>
            <a:r>
              <a:rPr lang="sk-SK" sz="3300" b="1" cap="all" dirty="0" smtClean="0"/>
              <a:t> </a:t>
            </a:r>
            <a:r>
              <a:rPr lang="sk-SK" sz="3300" b="1" cap="all" dirty="0"/>
              <a:t>(LA</a:t>
            </a:r>
            <a:r>
              <a:rPr lang="sk-SK" sz="3300" b="1" cap="all" dirty="0" smtClean="0"/>
              <a:t>):</a:t>
            </a:r>
          </a:p>
          <a:p>
            <a:pPr lvl="0"/>
            <a:r>
              <a:rPr lang="sk-SK" dirty="0"/>
              <a:t>p</a:t>
            </a:r>
            <a:r>
              <a:rPr lang="sk-SK" dirty="0" smtClean="0"/>
              <a:t>ripravuje sa papierová verzia dokumentu, OLA nie je zatiaľ pre stáže dostupný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sk-SK" dirty="0" smtClean="0"/>
              <a:t>v dostatočnom časovom predstihu pred nástupom (2 mesiace)</a:t>
            </a:r>
          </a:p>
          <a:p>
            <a:pPr lvl="0" algn="just">
              <a:lnSpc>
                <a:spcPct val="120000"/>
              </a:lnSpc>
              <a:spcBef>
                <a:spcPts val="0"/>
              </a:spcBef>
            </a:pPr>
            <a:r>
              <a:rPr lang="sk-SK" dirty="0"/>
              <a:t>v</a:t>
            </a:r>
            <a:r>
              <a:rPr lang="sk-SK" dirty="0" smtClean="0"/>
              <a:t> spolupráci s </a:t>
            </a:r>
            <a:r>
              <a:rPr lang="sk-SK" dirty="0"/>
              <a:t>katedrovým/ústavným/fakultným koordinátorom a prijímajúcou </a:t>
            </a:r>
            <a:r>
              <a:rPr lang="sk-SK" dirty="0" smtClean="0"/>
              <a:t>inštitúciou</a:t>
            </a:r>
            <a:endParaRPr lang="sk-SK" dirty="0"/>
          </a:p>
          <a:p>
            <a:pPr lvl="0" algn="just">
              <a:lnSpc>
                <a:spcPct val="120000"/>
              </a:lnSpc>
              <a:spcBef>
                <a:spcPts val="0"/>
              </a:spcBef>
            </a:pPr>
            <a:r>
              <a:rPr lang="sk-SK" b="1" dirty="0"/>
              <a:t>program stáže </a:t>
            </a:r>
            <a:r>
              <a:rPr lang="sk-SK" dirty="0"/>
              <a:t>musí byť v súlade so študijným </a:t>
            </a:r>
            <a:r>
              <a:rPr lang="sk-SK" dirty="0" smtClean="0"/>
              <a:t>programom študenta alebo je zameraný na oblasť digitálnych zručností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sk-SK" b="1" dirty="0" smtClean="0"/>
              <a:t>nový formulár </a:t>
            </a:r>
            <a:r>
              <a:rPr lang="sk-SK" dirty="0" smtClean="0"/>
              <a:t>LA dostupný </a:t>
            </a:r>
            <a:r>
              <a:rPr lang="sk-SK" dirty="0" smtClean="0">
                <a:hlinkClick r:id="rId2" action="ppaction://hlinkfile"/>
              </a:rPr>
              <a:t>tu</a:t>
            </a:r>
            <a:r>
              <a:rPr lang="sk-SK" dirty="0" smtClean="0"/>
              <a:t> aj na našej </a:t>
            </a:r>
            <a:r>
              <a:rPr lang="sk-SK" dirty="0" smtClean="0">
                <a:hlinkClick r:id="rId3"/>
              </a:rPr>
              <a:t>webovej stránke</a:t>
            </a:r>
            <a:endParaRPr lang="sk-SK" dirty="0" smtClean="0"/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sk-SK" dirty="0" smtClean="0"/>
              <a:t>študent vyplní: </a:t>
            </a:r>
          </a:p>
          <a:p>
            <a:pPr marL="269875" indent="-182563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sk-SK" dirty="0"/>
              <a:t> </a:t>
            </a:r>
            <a:r>
              <a:rPr lang="sk-SK" dirty="0" smtClean="0"/>
              <a:t>  - osobné </a:t>
            </a:r>
            <a:r>
              <a:rPr lang="sk-SK" dirty="0"/>
              <a:t>údaje </a:t>
            </a:r>
          </a:p>
          <a:p>
            <a:pPr marL="269875" indent="-182563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sk-SK" dirty="0" smtClean="0"/>
              <a:t>   - údaje o prijímajúcej inštitúcii</a:t>
            </a:r>
          </a:p>
          <a:p>
            <a:pPr marL="269875" indent="-182563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sk-SK" dirty="0"/>
              <a:t> </a:t>
            </a:r>
            <a:r>
              <a:rPr lang="sk-SK" dirty="0" smtClean="0"/>
              <a:t>  - prvú časť </a:t>
            </a:r>
            <a:r>
              <a:rPr lang="sk-SK" b="1" dirty="0" err="1"/>
              <a:t>Before</a:t>
            </a:r>
            <a:r>
              <a:rPr lang="sk-SK" b="1" dirty="0"/>
              <a:t> </a:t>
            </a:r>
            <a:r>
              <a:rPr lang="sk-SK" b="1" dirty="0" err="1"/>
              <a:t>the</a:t>
            </a:r>
            <a:r>
              <a:rPr lang="sk-SK" b="1" dirty="0"/>
              <a:t> mobility </a:t>
            </a:r>
            <a:r>
              <a:rPr lang="sk-SK" dirty="0"/>
              <a:t>- tabuľku A, </a:t>
            </a:r>
            <a:r>
              <a:rPr lang="sk-SK" dirty="0" smtClean="0"/>
              <a:t>B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5986727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838200" y="1568918"/>
            <a:ext cx="10515600" cy="5014762"/>
          </a:xfrm>
        </p:spPr>
        <p:txBody>
          <a:bodyPr>
            <a:normAutofit lnSpcReduction="10000"/>
          </a:bodyPr>
          <a:lstStyle/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sk-SK" b="1" cap="all" dirty="0" err="1" smtClean="0"/>
              <a:t>Learning</a:t>
            </a:r>
            <a:r>
              <a:rPr lang="sk-SK" b="1" cap="all" dirty="0" smtClean="0"/>
              <a:t> </a:t>
            </a:r>
            <a:r>
              <a:rPr lang="sk-SK" b="1" cap="all" dirty="0" err="1" smtClean="0"/>
              <a:t>Agreement</a:t>
            </a:r>
            <a:r>
              <a:rPr lang="sk-SK" b="1" cap="all" dirty="0" smtClean="0"/>
              <a:t> - časť </a:t>
            </a:r>
            <a:r>
              <a:rPr lang="sk-SK" b="1" cap="all" dirty="0" err="1"/>
              <a:t>Before</a:t>
            </a:r>
            <a:r>
              <a:rPr lang="sk-SK" b="1" cap="all" dirty="0"/>
              <a:t> </a:t>
            </a:r>
            <a:r>
              <a:rPr lang="sk-SK" b="1" cap="all" dirty="0" err="1"/>
              <a:t>the</a:t>
            </a:r>
            <a:r>
              <a:rPr lang="sk-SK" b="1" cap="all" dirty="0"/>
              <a:t> </a:t>
            </a:r>
            <a:r>
              <a:rPr lang="sk-SK" b="1" cap="all" dirty="0" smtClean="0"/>
              <a:t>mobility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sk-SK" sz="2400" b="1" cap="all" dirty="0" smtClean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sk-SK" sz="2600" dirty="0" smtClean="0"/>
              <a:t>údaje do </a:t>
            </a:r>
            <a:r>
              <a:rPr lang="sk-SK" sz="2600" b="1" dirty="0" smtClean="0"/>
              <a:t>tabuľky A</a:t>
            </a:r>
            <a:r>
              <a:rPr lang="sk-SK" sz="2600" dirty="0" smtClean="0"/>
              <a:t> študent v prípade potreby konzultuje s prijímajúcou inštitúciou (program, hodnotenie, získané znalosti)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sk-SK" sz="2600" b="1" dirty="0" smtClean="0"/>
              <a:t>v tabuľke B</a:t>
            </a:r>
            <a:r>
              <a:rPr lang="sk-SK" sz="2600" dirty="0" smtClean="0"/>
              <a:t> je potrebné zvoliť jednu z troch možností, ktorá sa ďalej vyplní:</a:t>
            </a:r>
          </a:p>
          <a:p>
            <a:pPr marL="182563" lvl="0" indent="0" algn="just">
              <a:lnSpc>
                <a:spcPct val="100000"/>
              </a:lnSpc>
              <a:spcBef>
                <a:spcPts val="0"/>
              </a:spcBef>
              <a:buAutoNum type="arabicPeriod"/>
            </a:pPr>
            <a:r>
              <a:rPr lang="sk-SK" sz="2600" dirty="0" smtClean="0"/>
              <a:t> stáž, ktorá je súčasťou študijného plánu </a:t>
            </a:r>
          </a:p>
          <a:p>
            <a:pPr marL="182563" lvl="0" indent="0" algn="just">
              <a:lnSpc>
                <a:spcPct val="100000"/>
              </a:lnSpc>
              <a:spcBef>
                <a:spcPts val="0"/>
              </a:spcBef>
              <a:buAutoNum type="arabicPeriod"/>
            </a:pPr>
            <a:r>
              <a:rPr lang="sk-SK" sz="2600" dirty="0" smtClean="0"/>
              <a:t> stáž, ktorá je dobrovoľná</a:t>
            </a:r>
          </a:p>
          <a:p>
            <a:pPr marL="182563" lv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sk-SK" sz="2600" dirty="0" smtClean="0"/>
              <a:t>3. absolventská stáž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sk-SK" sz="2600" b="1" dirty="0" smtClean="0"/>
              <a:t>v tabuľke B </a:t>
            </a:r>
            <a:r>
              <a:rPr lang="sk-SK" sz="2600" dirty="0" smtClean="0"/>
              <a:t>sa</a:t>
            </a:r>
            <a:r>
              <a:rPr lang="sk-SK" sz="2600" b="1" dirty="0" smtClean="0"/>
              <a:t> </a:t>
            </a:r>
            <a:r>
              <a:rPr lang="sk-SK" sz="2600" dirty="0" smtClean="0"/>
              <a:t>uvedie, či </a:t>
            </a:r>
            <a:r>
              <a:rPr lang="sk-SK" sz="2600" b="1" dirty="0" smtClean="0"/>
              <a:t>kredity</a:t>
            </a:r>
            <a:r>
              <a:rPr lang="sk-SK" sz="2600" dirty="0" smtClean="0"/>
              <a:t> budú zapísané </a:t>
            </a:r>
            <a:r>
              <a:rPr lang="sk-SK" sz="2600" b="1" dirty="0" smtClean="0"/>
              <a:t>na fakulte </a:t>
            </a:r>
            <a:r>
              <a:rPr lang="sk-SK" sz="2600" dirty="0" smtClean="0"/>
              <a:t>a koľko alebo či študent žiada zapísať </a:t>
            </a:r>
            <a:r>
              <a:rPr lang="sk-SK" sz="2600" b="1" dirty="0" smtClean="0"/>
              <a:t>3 kredity na rektorátnej úrovni </a:t>
            </a:r>
            <a:r>
              <a:rPr lang="sk-SK" sz="2600" dirty="0" smtClean="0"/>
              <a:t>cez predmet: 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sk-SK" sz="2600" dirty="0" smtClean="0"/>
              <a:t>   </a:t>
            </a:r>
            <a:r>
              <a:rPr lang="en-GB" sz="2600" dirty="0" smtClean="0"/>
              <a:t>R UPJŠ/Z-E-S/18 – International Erasmus traineeship elective course</a:t>
            </a:r>
            <a:endParaRPr lang="sk-SK" sz="2600" dirty="0" smtClean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sk-SK" sz="2600" dirty="0" smtClean="0"/>
              <a:t>za stáž v oblasti </a:t>
            </a:r>
            <a:r>
              <a:rPr lang="sk-SK" sz="2600" b="1" dirty="0" smtClean="0"/>
              <a:t>digitálnych zručností, ktorá nesúvisí s programom štúdia </a:t>
            </a:r>
            <a:r>
              <a:rPr lang="sk-SK" sz="2600" dirty="0" smtClean="0"/>
              <a:t>získava študent 3 kredity </a:t>
            </a:r>
            <a:r>
              <a:rPr lang="sk-SK" sz="2600" b="1" dirty="0" smtClean="0"/>
              <a:t>na rektorátnej úrovni</a:t>
            </a:r>
            <a:endParaRPr lang="sk-SK" sz="2600" b="1" dirty="0"/>
          </a:p>
        </p:txBody>
      </p:sp>
    </p:spTree>
    <p:extLst>
      <p:ext uri="{BB962C8B-B14F-4D97-AF65-F5344CB8AC3E}">
        <p14:creationId xmlns:p14="http://schemas.microsoft.com/office/powerpoint/2010/main" val="34474385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sk-SK" sz="2400" dirty="0"/>
              <a:t>k</a:t>
            </a:r>
            <a:r>
              <a:rPr lang="sk-SK" sz="2400" dirty="0" smtClean="0"/>
              <a:t>eďže poistenie si študent/ka zabezpečuje sám/sama, do tabuľky k poisteniu sa uvádza všade </a:t>
            </a:r>
            <a:r>
              <a:rPr lang="sk-SK" sz="2400" b="1" dirty="0" smtClean="0"/>
              <a:t>NIE</a:t>
            </a:r>
          </a:p>
          <a:p>
            <a:pPr algn="just"/>
            <a:r>
              <a:rPr lang="sk-SK" sz="2400" b="1" dirty="0"/>
              <a:t>t</a:t>
            </a:r>
            <a:r>
              <a:rPr lang="sk-SK" sz="2400" b="1" dirty="0" smtClean="0"/>
              <a:t>abuľku C </a:t>
            </a:r>
            <a:r>
              <a:rPr lang="sk-SK" sz="2400" dirty="0" smtClean="0"/>
              <a:t>vypĺňa prijímajúca inštitúcia po zaslaní dokumentu z IRO</a:t>
            </a:r>
          </a:p>
          <a:p>
            <a:pPr algn="just"/>
            <a:r>
              <a:rPr lang="sk-SK" sz="2400" dirty="0"/>
              <a:t>a</a:t>
            </a:r>
            <a:r>
              <a:rPr lang="sk-SK" sz="2400" dirty="0" smtClean="0"/>
              <a:t>k je prvá časť LA vyplnená, študent ju </a:t>
            </a:r>
            <a:r>
              <a:rPr lang="sk-SK" sz="2400" b="1" dirty="0" smtClean="0"/>
              <a:t>podpíše a doručí koordinátorovi </a:t>
            </a:r>
            <a:r>
              <a:rPr lang="sk-SK" sz="2400" dirty="0" smtClean="0"/>
              <a:t>na katedre/inštitúte/fakulte na schválenie a podpis</a:t>
            </a:r>
          </a:p>
          <a:p>
            <a:pPr algn="just"/>
            <a:r>
              <a:rPr lang="sk-SK" sz="2400" dirty="0" smtClean="0"/>
              <a:t>v prípade Prírodovedeckej fakulty a Filozofickej fakulty je potrebný aj </a:t>
            </a:r>
            <a:r>
              <a:rPr lang="sk-SK" sz="2400" b="1" dirty="0" smtClean="0"/>
              <a:t>podpis prodekana/prodekanky </a:t>
            </a:r>
            <a:r>
              <a:rPr lang="sk-SK" sz="2400" dirty="0" smtClean="0"/>
              <a:t>pre zahraničné vzťahy </a:t>
            </a:r>
          </a:p>
          <a:p>
            <a:pPr algn="just"/>
            <a:r>
              <a:rPr lang="sk-SK" sz="2400" dirty="0"/>
              <a:t>n</a:t>
            </a:r>
            <a:r>
              <a:rPr lang="sk-SK" sz="2400" dirty="0" smtClean="0"/>
              <a:t>ásledne študent </a:t>
            </a:r>
            <a:r>
              <a:rPr lang="sk-SK" sz="2400" b="1" dirty="0" smtClean="0"/>
              <a:t>doručí LA na IRO </a:t>
            </a:r>
            <a:r>
              <a:rPr lang="sk-SK" sz="2400" dirty="0" smtClean="0"/>
              <a:t>osobne, poštou alebo e-mailom (Rektorát UPJŠ, Šrobárova 2, 040 01 Košice, e-mail: </a:t>
            </a:r>
            <a:r>
              <a:rPr lang="sk-SK" sz="2400" dirty="0" smtClean="0">
                <a:hlinkClick r:id="rId2"/>
              </a:rPr>
              <a:t>zuzana.szattlerova@upjs.sk</a:t>
            </a:r>
            <a:r>
              <a:rPr lang="sk-SK" sz="2400" dirty="0" smtClean="0"/>
              <a:t>)</a:t>
            </a:r>
          </a:p>
          <a:p>
            <a:pPr algn="just"/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3341301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algn="just"/>
            <a:r>
              <a:rPr lang="sk-SK" sz="2400" b="1" dirty="0" smtClean="0"/>
              <a:t>IRO zabezpečí podpis inštitucionálnej koordinátorky a posiela LA </a:t>
            </a:r>
            <a:r>
              <a:rPr lang="sk-SK" sz="2400" dirty="0" smtClean="0"/>
              <a:t>e-mailom kontaktnej osobe a mentorovi v prijímajúcej inštitúcii na schválenie, doplnenie údajov a podpis</a:t>
            </a:r>
          </a:p>
          <a:p>
            <a:pPr lvl="0" algn="just"/>
            <a:r>
              <a:rPr lang="sk-SK" sz="2400" dirty="0"/>
              <a:t>k</a:t>
            </a:r>
            <a:r>
              <a:rPr lang="sk-SK" sz="2400" dirty="0" smtClean="0"/>
              <a:t>eď sa </a:t>
            </a:r>
            <a:r>
              <a:rPr lang="sk-SK" sz="2400" b="1" dirty="0" smtClean="0"/>
              <a:t>LA vráti </a:t>
            </a:r>
            <a:r>
              <a:rPr lang="sk-SK" sz="2400" dirty="0" smtClean="0"/>
              <a:t>z prijímajúcej inštitúcie podpísaný, je možné pripraviť </a:t>
            </a:r>
            <a:r>
              <a:rPr lang="sk-SK" sz="2400" b="1" dirty="0" smtClean="0"/>
              <a:t>finančnú zmluvu </a:t>
            </a:r>
            <a:r>
              <a:rPr lang="sk-SK" sz="2400" dirty="0" smtClean="0"/>
              <a:t>na poskytnutie finančnej podpory na mobilitu</a:t>
            </a:r>
          </a:p>
          <a:p>
            <a:pPr lvl="0" algn="just"/>
            <a:r>
              <a:rPr lang="sk-SK" sz="2400" dirty="0"/>
              <a:t>v</a:t>
            </a:r>
            <a:r>
              <a:rPr lang="sk-SK" sz="2400" dirty="0" smtClean="0"/>
              <a:t> prípade ak je prijímajúcou inštitúciou </a:t>
            </a:r>
            <a:r>
              <a:rPr lang="sk-SK" sz="2400" b="1" dirty="0" smtClean="0"/>
              <a:t>univerzita</a:t>
            </a:r>
            <a:r>
              <a:rPr lang="sk-SK" sz="2400" dirty="0" smtClean="0"/>
              <a:t>, je potrebné overiť si cez ich webovú stránku aký je postup, či sú potrebné prípadne </a:t>
            </a:r>
            <a:r>
              <a:rPr lang="sk-SK" sz="2400" b="1" dirty="0" smtClean="0"/>
              <a:t>ďalšie dokumenty </a:t>
            </a:r>
            <a:r>
              <a:rPr lang="sk-SK" sz="2400" dirty="0" smtClean="0"/>
              <a:t>(</a:t>
            </a:r>
            <a:r>
              <a:rPr lang="sk-SK" sz="2400" dirty="0" err="1" smtClean="0"/>
              <a:t>application</a:t>
            </a:r>
            <a:r>
              <a:rPr lang="sk-SK" sz="2400" dirty="0" smtClean="0"/>
              <a:t> </a:t>
            </a:r>
            <a:r>
              <a:rPr lang="sk-SK" sz="2400" dirty="0" err="1" smtClean="0"/>
              <a:t>form</a:t>
            </a:r>
            <a:r>
              <a:rPr lang="sk-SK" sz="2400" dirty="0" smtClean="0"/>
              <a:t>, životopis, </a:t>
            </a:r>
            <a:r>
              <a:rPr lang="sk-SK" sz="2400" dirty="0" err="1" smtClean="0"/>
              <a:t>transcript</a:t>
            </a:r>
            <a:r>
              <a:rPr lang="sk-SK" sz="2400" dirty="0" smtClean="0"/>
              <a:t>, poistenie,...) alebo </a:t>
            </a:r>
            <a:r>
              <a:rPr lang="sk-SK" sz="2400" b="1" dirty="0" smtClean="0"/>
              <a:t>prihlásenie cez online formulár </a:t>
            </a:r>
            <a:r>
              <a:rPr lang="sk-SK" sz="2400" dirty="0" smtClean="0"/>
              <a:t>pre incoming študentov (vyžadované napr. na Sapienza Univerzite, </a:t>
            </a:r>
            <a:r>
              <a:rPr lang="sk-SK" sz="2400" dirty="0"/>
              <a:t>K</a:t>
            </a:r>
            <a:r>
              <a:rPr lang="sk-SK" sz="2400" dirty="0" smtClean="0"/>
              <a:t>arlovej univerzite,..)</a:t>
            </a:r>
            <a:endParaRPr lang="sk-SK" sz="2400" dirty="0"/>
          </a:p>
        </p:txBody>
      </p:sp>
    </p:spTree>
    <p:extLst>
      <p:ext uri="{BB962C8B-B14F-4D97-AF65-F5344CB8AC3E}">
        <p14:creationId xmlns:p14="http://schemas.microsoft.com/office/powerpoint/2010/main" val="19214037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smtClean="0"/>
              <a:t>FINANČNÁ ZMLUVA</a:t>
            </a:r>
            <a:endParaRPr lang="sk-SK" b="1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838200" y="1578543"/>
            <a:ext cx="10515600" cy="4841508"/>
          </a:xfrm>
        </p:spPr>
        <p:txBody>
          <a:bodyPr>
            <a:normAutofit fontScale="92500"/>
          </a:bodyPr>
          <a:lstStyle/>
          <a:p>
            <a:pPr marL="0" lv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sk-SK" sz="3000" b="1" cap="all" dirty="0" smtClean="0"/>
              <a:t>Informácie a Doklady </a:t>
            </a:r>
            <a:r>
              <a:rPr lang="sk-SK" sz="3000" b="1" cap="all" dirty="0"/>
              <a:t>potrebné k príprave finančnej </a:t>
            </a:r>
            <a:r>
              <a:rPr lang="sk-SK" sz="3000" b="1" cap="all" dirty="0" smtClean="0"/>
              <a:t>zmluvy </a:t>
            </a:r>
          </a:p>
          <a:p>
            <a:pPr marL="514350" indent="-51435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sk-SK" sz="2600" dirty="0" smtClean="0"/>
              <a:t>presný </a:t>
            </a:r>
            <a:r>
              <a:rPr lang="sk-SK" sz="2600" b="1" dirty="0"/>
              <a:t>dátum začiatku </a:t>
            </a:r>
            <a:r>
              <a:rPr lang="sk-SK" sz="2600" dirty="0"/>
              <a:t>a </a:t>
            </a:r>
            <a:r>
              <a:rPr lang="sk-SK" sz="2600" b="1" dirty="0"/>
              <a:t>ukončenia</a:t>
            </a:r>
            <a:r>
              <a:rPr lang="sk-SK" sz="2600" dirty="0"/>
              <a:t> mobility</a:t>
            </a:r>
          </a:p>
          <a:p>
            <a:pPr marL="514350" lvl="0" indent="-514350">
              <a:lnSpc>
                <a:spcPct val="100000"/>
              </a:lnSpc>
              <a:buFont typeface="+mj-lt"/>
              <a:buAutoNum type="arabicPeriod"/>
            </a:pPr>
            <a:r>
              <a:rPr lang="sk-SK" sz="2600" dirty="0" smtClean="0"/>
              <a:t>vyplnené </a:t>
            </a:r>
            <a:r>
              <a:rPr lang="sk-SK" sz="2600" dirty="0"/>
              <a:t>tlačivo </a:t>
            </a:r>
            <a:r>
              <a:rPr lang="sk-SK" sz="2600" u="sng" dirty="0">
                <a:hlinkClick r:id="rId2"/>
              </a:rPr>
              <a:t>Bankové </a:t>
            </a:r>
            <a:r>
              <a:rPr lang="sk-SK" sz="2600" u="sng" dirty="0" smtClean="0">
                <a:hlinkClick r:id="rId2"/>
              </a:rPr>
              <a:t>údaje</a:t>
            </a:r>
            <a:endParaRPr lang="sk-SK" sz="2600" u="sng" dirty="0"/>
          </a:p>
          <a:p>
            <a:pPr marL="514350" lvl="0" indent="-514350">
              <a:lnSpc>
                <a:spcPct val="100000"/>
              </a:lnSpc>
              <a:buFont typeface="+mj-lt"/>
              <a:buAutoNum type="arabicPeriod"/>
            </a:pPr>
            <a:r>
              <a:rPr lang="sk-SK" sz="2600" b="1" dirty="0" smtClean="0"/>
              <a:t>európsky </a:t>
            </a:r>
            <a:r>
              <a:rPr lang="sk-SK" sz="2600" b="1" dirty="0"/>
              <a:t>preukaz </a:t>
            </a:r>
            <a:r>
              <a:rPr lang="sk-SK" sz="2600" dirty="0"/>
              <a:t>zdravotného </a:t>
            </a:r>
            <a:r>
              <a:rPr lang="sk-SK" sz="2600" dirty="0" smtClean="0"/>
              <a:t>poistenia</a:t>
            </a:r>
            <a:endParaRPr lang="sk-SK" sz="2600" dirty="0"/>
          </a:p>
          <a:p>
            <a:pPr marL="514350" lvl="0" indent="-514350">
              <a:lnSpc>
                <a:spcPct val="100000"/>
              </a:lnSpc>
              <a:buFont typeface="+mj-lt"/>
              <a:buAutoNum type="arabicPeriod"/>
            </a:pPr>
            <a:r>
              <a:rPr lang="sk-SK" sz="2600" dirty="0" smtClean="0"/>
              <a:t>komerčné </a:t>
            </a:r>
            <a:r>
              <a:rPr lang="sk-SK" sz="2600" dirty="0"/>
              <a:t>poistenie (napr. </a:t>
            </a:r>
            <a:r>
              <a:rPr lang="sk-SK" sz="2600" u="sng" dirty="0" err="1">
                <a:hlinkClick r:id="rId3"/>
              </a:rPr>
              <a:t>Erapo</a:t>
            </a:r>
            <a:r>
              <a:rPr lang="sk-SK" sz="2600" u="sng" dirty="0">
                <a:hlinkClick r:id="rId3"/>
              </a:rPr>
              <a:t> od </a:t>
            </a:r>
            <a:r>
              <a:rPr lang="sk-SK" sz="2600" u="sng" dirty="0" err="1">
                <a:hlinkClick r:id="rId3"/>
              </a:rPr>
              <a:t>Union</a:t>
            </a:r>
            <a:r>
              <a:rPr lang="sk-SK" sz="2600" u="sng" dirty="0">
                <a:hlinkClick r:id="rId3"/>
              </a:rPr>
              <a:t> Poisťovne </a:t>
            </a:r>
            <a:r>
              <a:rPr lang="sk-SK" sz="2600" dirty="0"/>
              <a:t>), ktoré musí pokrývať celé obdobie trvania mobility a zahŕňať tieto typy poistenia:</a:t>
            </a:r>
          </a:p>
          <a:p>
            <a:pPr marL="539750" lvl="0" indent="268288">
              <a:lnSpc>
                <a:spcPct val="100000"/>
              </a:lnSpc>
            </a:pPr>
            <a:r>
              <a:rPr lang="sk-SK" sz="2600" dirty="0"/>
              <a:t>poistenie </a:t>
            </a:r>
            <a:r>
              <a:rPr lang="sk-SK" sz="2600" b="1" dirty="0"/>
              <a:t>liečebných</a:t>
            </a:r>
            <a:r>
              <a:rPr lang="sk-SK" sz="2600" dirty="0"/>
              <a:t> nákladov</a:t>
            </a:r>
          </a:p>
          <a:p>
            <a:pPr marL="539750" lvl="0" indent="268288">
              <a:lnSpc>
                <a:spcPct val="100000"/>
              </a:lnSpc>
            </a:pPr>
            <a:r>
              <a:rPr lang="sk-SK" sz="2600" b="1" dirty="0"/>
              <a:t>úrazové</a:t>
            </a:r>
            <a:r>
              <a:rPr lang="sk-SK" sz="2600" dirty="0"/>
              <a:t> poistenie</a:t>
            </a:r>
          </a:p>
          <a:p>
            <a:pPr marL="539750" lvl="0" indent="268288">
              <a:lnSpc>
                <a:spcPct val="100000"/>
              </a:lnSpc>
            </a:pPr>
            <a:r>
              <a:rPr lang="sk-SK" sz="2600" dirty="0"/>
              <a:t>poistenie </a:t>
            </a:r>
            <a:r>
              <a:rPr lang="sk-SK" sz="2600" b="1" dirty="0"/>
              <a:t>zodpovednosti za škodu</a:t>
            </a:r>
          </a:p>
          <a:p>
            <a:pPr marL="0" lvl="0" indent="0">
              <a:lnSpc>
                <a:spcPct val="100000"/>
              </a:lnSpc>
              <a:buNone/>
            </a:pPr>
            <a:r>
              <a:rPr lang="sk-SK" sz="2600" b="1" dirty="0" smtClean="0"/>
              <a:t>5.      doklad </a:t>
            </a:r>
            <a:r>
              <a:rPr lang="sk-SK" sz="2600" b="1" dirty="0"/>
              <a:t>o zaplatení </a:t>
            </a:r>
            <a:r>
              <a:rPr lang="sk-SK" sz="2600" dirty="0"/>
              <a:t>komerčného poistenia (</a:t>
            </a:r>
            <a:r>
              <a:rPr lang="sk-SK" sz="2600" dirty="0" err="1"/>
              <a:t>printscreen</a:t>
            </a:r>
            <a:r>
              <a:rPr lang="sk-SK" sz="2600" dirty="0"/>
              <a:t> platby</a:t>
            </a:r>
            <a:r>
              <a:rPr lang="sk-SK" sz="2600" dirty="0" smtClean="0"/>
              <a:t>)</a:t>
            </a:r>
          </a:p>
          <a:p>
            <a:pPr marL="514350" lvl="0" indent="-514350">
              <a:buAutoNum type="arabicPeriod" startAt="4"/>
            </a:pP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2996241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sk-SK" dirty="0" smtClean="0"/>
              <a:t>6. </a:t>
            </a:r>
            <a:r>
              <a:rPr lang="sk-SK" sz="2400" dirty="0" smtClean="0">
                <a:hlinkClick r:id="rId2" action="ppaction://hlinkfile"/>
              </a:rPr>
              <a:t>potvrdenie </a:t>
            </a:r>
            <a:r>
              <a:rPr lang="sk-SK" sz="2400" dirty="0">
                <a:hlinkClick r:id="rId2" action="ppaction://hlinkfile"/>
              </a:rPr>
              <a:t>o </a:t>
            </a:r>
            <a:r>
              <a:rPr lang="sk-SK" sz="2400" dirty="0" smtClean="0">
                <a:hlinkClick r:id="rId2" action="ppaction://hlinkfile"/>
              </a:rPr>
              <a:t>znevýhodnení</a:t>
            </a:r>
            <a:r>
              <a:rPr lang="sk-SK" sz="2400" dirty="0" smtClean="0"/>
              <a:t>, ak je to relevantné</a:t>
            </a:r>
          </a:p>
          <a:p>
            <a:pPr marL="0" lvl="0" indent="0">
              <a:buNone/>
            </a:pPr>
            <a:r>
              <a:rPr lang="sk-SK" sz="2400" dirty="0" smtClean="0"/>
              <a:t>7. </a:t>
            </a:r>
            <a:r>
              <a:rPr lang="sk-SK" sz="2400" dirty="0" smtClean="0">
                <a:hlinkClick r:id="rId3" action="ppaction://hlinkfile"/>
              </a:rPr>
              <a:t>súhlas so spracovaním osobných údajov </a:t>
            </a:r>
            <a:r>
              <a:rPr lang="sk-SK" sz="2400" dirty="0" smtClean="0"/>
              <a:t>súvisiaci so znevýhodnením</a:t>
            </a:r>
          </a:p>
          <a:p>
            <a:pPr marL="0" lvl="0" indent="0">
              <a:buNone/>
            </a:pPr>
            <a:r>
              <a:rPr lang="sk-SK" sz="2400" dirty="0" smtClean="0"/>
              <a:t>8. </a:t>
            </a:r>
            <a:r>
              <a:rPr lang="sk-SK" sz="2400" dirty="0" smtClean="0">
                <a:hlinkClick r:id="rId4" action="ppaction://hlinkfile"/>
              </a:rPr>
              <a:t>čestné vyhlásenie k doprave </a:t>
            </a:r>
            <a:r>
              <a:rPr lang="sk-SK" sz="2400" dirty="0" smtClean="0"/>
              <a:t>v prípade, ak budete cestovať zeleným  spôsobom (autobus, vlak</a:t>
            </a:r>
            <a:r>
              <a:rPr lang="sk-SK" sz="2400" dirty="0" smtClean="0"/>
              <a:t>, zdieľané auto, </a:t>
            </a:r>
            <a:r>
              <a:rPr lang="sk-SK" sz="2400" dirty="0" smtClean="0"/>
              <a:t>loď, bicykel,..) </a:t>
            </a:r>
          </a:p>
          <a:p>
            <a:pPr marL="0" lvl="0" indent="0">
              <a:buNone/>
            </a:pPr>
            <a:r>
              <a:rPr lang="sk-SK" sz="2400" dirty="0" smtClean="0"/>
              <a:t>9. cestovné lístky v prípade zeleného cestovania (stačí po mobilite)</a:t>
            </a:r>
          </a:p>
          <a:p>
            <a:pPr marL="0" lvl="0" indent="0">
              <a:buNone/>
            </a:pPr>
            <a:endParaRPr lang="sk-SK" sz="2400" dirty="0" smtClean="0"/>
          </a:p>
          <a:p>
            <a:pPr lvl="0"/>
            <a:r>
              <a:rPr lang="sk-SK" sz="2400" dirty="0" smtClean="0"/>
              <a:t>uvedené </a:t>
            </a:r>
            <a:r>
              <a:rPr lang="sk-SK" sz="2400" dirty="0"/>
              <a:t>dokumenty je potrebné </a:t>
            </a:r>
            <a:r>
              <a:rPr lang="sk-SK" sz="2400" dirty="0" smtClean="0"/>
              <a:t>doručiť e-mailom, poštou</a:t>
            </a:r>
            <a:r>
              <a:rPr lang="sk-SK" sz="2400" dirty="0"/>
              <a:t> </a:t>
            </a:r>
            <a:r>
              <a:rPr lang="sk-SK" sz="2400" dirty="0" smtClean="0"/>
              <a:t>alebo osobne (Rektorát UPJŠ, Šrobárova 2, 040 01 Košice, e-mail: </a:t>
            </a:r>
            <a:r>
              <a:rPr lang="sk-SK" sz="2400" dirty="0" smtClean="0">
                <a:hlinkClick r:id="rId5"/>
              </a:rPr>
              <a:t>zuzana.szattlerova@upjs.sk</a:t>
            </a:r>
            <a:r>
              <a:rPr lang="sk-SK" sz="2400" dirty="0" smtClean="0"/>
              <a:t>)</a:t>
            </a:r>
            <a:endParaRPr lang="sk-SK" sz="2400" dirty="0"/>
          </a:p>
        </p:txBody>
      </p:sp>
    </p:spTree>
    <p:extLst>
      <p:ext uri="{BB962C8B-B14F-4D97-AF65-F5344CB8AC3E}">
        <p14:creationId xmlns:p14="http://schemas.microsoft.com/office/powerpoint/2010/main" val="15320166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 b="1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 algn="just">
              <a:buNone/>
            </a:pPr>
            <a:r>
              <a:rPr lang="sk-SK" b="1" dirty="0"/>
              <a:t>PODPIS FINANČNEJ ZMLUVY</a:t>
            </a:r>
            <a:endParaRPr lang="sk-SK" dirty="0" smtClean="0"/>
          </a:p>
          <a:p>
            <a:pPr lvl="0" algn="just"/>
            <a:r>
              <a:rPr lang="sk-SK" sz="2400" dirty="0" smtClean="0"/>
              <a:t>študent </a:t>
            </a:r>
            <a:r>
              <a:rPr lang="sk-SK" sz="2400" dirty="0"/>
              <a:t>bude oboznámený e-mailom o termíne podpisu finančnej      zmluvy v nadväznosti na termín doručenia vyššie uvádzaných dokumentov</a:t>
            </a:r>
          </a:p>
          <a:p>
            <a:pPr lvl="0" algn="just"/>
            <a:r>
              <a:rPr lang="sk-SK" sz="2400" dirty="0"/>
              <a:t>po obojstrannom podpísaní finančnej zmluvy študent </a:t>
            </a:r>
            <a:r>
              <a:rPr lang="sk-SK" sz="2400" dirty="0" err="1"/>
              <a:t>obdrží</a:t>
            </a:r>
            <a:r>
              <a:rPr lang="sk-SK" sz="2400" dirty="0"/>
              <a:t> 80% grantu  </a:t>
            </a:r>
            <a:r>
              <a:rPr lang="sk-SK" sz="2400" dirty="0" smtClean="0"/>
              <a:t>na </a:t>
            </a:r>
            <a:r>
              <a:rPr lang="sk-SK" sz="2400" dirty="0"/>
              <a:t>bankový účet</a:t>
            </a:r>
          </a:p>
          <a:p>
            <a:pPr lvl="0" algn="just"/>
            <a:r>
              <a:rPr lang="sk-SK" sz="2400" dirty="0"/>
              <a:t>v prípade stáže </a:t>
            </a:r>
            <a:r>
              <a:rPr lang="sk-SK" sz="2400" b="1" dirty="0"/>
              <a:t>čerstvých absolventov, ak nechce byť absolvent samoplatcom odvodov do zdravotnej poisťovne, je </a:t>
            </a:r>
            <a:r>
              <a:rPr lang="sk-SK" sz="2400" dirty="0"/>
              <a:t>potrebná </a:t>
            </a:r>
            <a:r>
              <a:rPr lang="sk-SK" sz="2400" b="1" dirty="0"/>
              <a:t>registrácia na úrade práce </a:t>
            </a:r>
            <a:r>
              <a:rPr lang="sk-SK" sz="2400" dirty="0"/>
              <a:t>ako </a:t>
            </a:r>
            <a:r>
              <a:rPr lang="sk-SK" sz="2400" b="1" dirty="0"/>
              <a:t>uchádzač o zamestnanie </a:t>
            </a:r>
            <a:r>
              <a:rPr lang="sk-SK" sz="2400" dirty="0"/>
              <a:t>s tým, že sa počas istej doby bude nachádzať na absolventskej Erasmus+ stáži, čo sa posudzuje ako </a:t>
            </a:r>
            <a:r>
              <a:rPr lang="sk-SK" sz="2400" b="1" dirty="0"/>
              <a:t>zapojenie do vzdelávacieho </a:t>
            </a:r>
            <a:r>
              <a:rPr lang="sk-SK" sz="2400" b="1" dirty="0" smtClean="0"/>
              <a:t>programu</a:t>
            </a:r>
            <a:r>
              <a:rPr lang="sk-SK" sz="2400" dirty="0"/>
              <a:t> </a:t>
            </a:r>
            <a:r>
              <a:rPr lang="sk-SK" sz="2400" dirty="0" smtClean="0"/>
              <a:t>(na úrade sa vyžaduje </a:t>
            </a:r>
            <a:r>
              <a:rPr lang="sk-SK" sz="2400" dirty="0"/>
              <a:t>dokladovať kópiu finančnej zmluvy)</a:t>
            </a:r>
          </a:p>
          <a:p>
            <a:pPr marL="0" lvl="0" indent="0" algn="just">
              <a:buNone/>
            </a:pPr>
            <a:endParaRPr lang="sk-SK" sz="2400" dirty="0"/>
          </a:p>
        </p:txBody>
      </p:sp>
    </p:spTree>
    <p:extLst>
      <p:ext uri="{BB962C8B-B14F-4D97-AF65-F5344CB8AC3E}">
        <p14:creationId xmlns:p14="http://schemas.microsoft.com/office/powerpoint/2010/main" val="4385880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b="1" dirty="0" smtClean="0"/>
              <a:t>ONLINE LINGUISTIC SUPPORT - OLS</a:t>
            </a:r>
            <a:endParaRPr lang="sk-SK" b="1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sk-SK" sz="2400" dirty="0" smtClean="0"/>
              <a:t>podporný </a:t>
            </a:r>
            <a:r>
              <a:rPr lang="sk-SK" sz="2400" dirty="0"/>
              <a:t>nástroj k Erasmus+ mobilite </a:t>
            </a:r>
            <a:endParaRPr lang="sk-SK" sz="2400" dirty="0" smtClean="0"/>
          </a:p>
          <a:p>
            <a:pPr algn="just"/>
            <a:r>
              <a:rPr lang="sk-SK" sz="2400" dirty="0" smtClean="0"/>
              <a:t>ponúka </a:t>
            </a:r>
            <a:r>
              <a:rPr lang="sk-SK" sz="2400" dirty="0"/>
              <a:t>zdokonalenie v </a:t>
            </a:r>
            <a:r>
              <a:rPr lang="sk-SK" sz="2400" dirty="0" smtClean="0"/>
              <a:t>cudzom  jazyku,</a:t>
            </a:r>
          </a:p>
          <a:p>
            <a:pPr algn="just"/>
            <a:r>
              <a:rPr lang="sk-SK" sz="2400" dirty="0" smtClean="0"/>
              <a:t>určený pre dlhodobé mobility a krátkodobé mobility dlhšie ako 14 dní</a:t>
            </a:r>
          </a:p>
          <a:p>
            <a:pPr marL="0" lvl="0" indent="0" algn="just">
              <a:buNone/>
            </a:pPr>
            <a:r>
              <a:rPr lang="sk-SK" b="1" dirty="0" smtClean="0"/>
              <a:t>JAZYKOVÝ </a:t>
            </a:r>
            <a:r>
              <a:rPr lang="sk-SK" b="1" dirty="0"/>
              <a:t>TEST</a:t>
            </a:r>
            <a:r>
              <a:rPr lang="sk-SK" dirty="0"/>
              <a:t> </a:t>
            </a:r>
            <a:endParaRPr lang="sk-SK" dirty="0" smtClean="0"/>
          </a:p>
          <a:p>
            <a:pPr algn="just"/>
            <a:r>
              <a:rPr lang="sk-SK" sz="2400" dirty="0" smtClean="0"/>
              <a:t> zasiela </a:t>
            </a:r>
            <a:r>
              <a:rPr lang="sk-SK" sz="2400" dirty="0"/>
              <a:t>sa e-mailom po podpise finančnej zmluvy</a:t>
            </a:r>
          </a:p>
          <a:p>
            <a:pPr lvl="0" algn="just"/>
            <a:r>
              <a:rPr lang="sk-SK" sz="2400" dirty="0" smtClean="0"/>
              <a:t> </a:t>
            </a:r>
            <a:r>
              <a:rPr lang="sk-SK" sz="2400" dirty="0"/>
              <a:t>pred </a:t>
            </a:r>
            <a:r>
              <a:rPr lang="sk-SK" sz="2400" dirty="0" smtClean="0"/>
              <a:t>mobilitou </a:t>
            </a:r>
            <a:r>
              <a:rPr lang="sk-SK" sz="2400" dirty="0"/>
              <a:t>– </a:t>
            </a:r>
            <a:r>
              <a:rPr lang="sk-SK" sz="2400" dirty="0" smtClean="0"/>
              <a:t>povinný</a:t>
            </a:r>
            <a:endParaRPr lang="sk-SK" sz="2400" dirty="0"/>
          </a:p>
          <a:p>
            <a:pPr lvl="0" algn="just"/>
            <a:r>
              <a:rPr lang="sk-SK" sz="2400" dirty="0"/>
              <a:t> z jazyka </a:t>
            </a:r>
            <a:r>
              <a:rPr lang="sk-SK" sz="2400" dirty="0" smtClean="0"/>
              <a:t>mobility alebo prijímajúcej krajiny</a:t>
            </a:r>
            <a:endParaRPr lang="sk-SK" sz="2400" dirty="0"/>
          </a:p>
          <a:p>
            <a:pPr lvl="0" algn="just"/>
            <a:r>
              <a:rPr lang="sk-SK" sz="2400" dirty="0"/>
              <a:t> výsledok neovplyvňuje realizáciu stáže</a:t>
            </a:r>
          </a:p>
          <a:p>
            <a:pPr lvl="0" algn="just"/>
            <a:r>
              <a:rPr lang="sk-SK" sz="2400" dirty="0"/>
              <a:t> má informatívny </a:t>
            </a:r>
            <a:r>
              <a:rPr lang="sk-SK" sz="2400" dirty="0" smtClean="0"/>
              <a:t>charakter</a:t>
            </a:r>
          </a:p>
        </p:txBody>
      </p:sp>
    </p:spTree>
    <p:extLst>
      <p:ext uri="{BB962C8B-B14F-4D97-AF65-F5344CB8AC3E}">
        <p14:creationId xmlns:p14="http://schemas.microsoft.com/office/powerpoint/2010/main" val="3477124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>
              <a:buNone/>
            </a:pPr>
            <a:r>
              <a:rPr lang="sk-SK" b="1" dirty="0"/>
              <a:t>JAZYKOVÝ KURZ</a:t>
            </a:r>
            <a:r>
              <a:rPr lang="sk-SK" dirty="0"/>
              <a:t> </a:t>
            </a:r>
          </a:p>
          <a:p>
            <a:pPr marL="269875" lvl="0" indent="-269875"/>
            <a:r>
              <a:rPr lang="sk-SK" sz="2400" dirty="0" smtClean="0"/>
              <a:t>pri </a:t>
            </a:r>
            <a:r>
              <a:rPr lang="sk-SK" sz="2400" dirty="0"/>
              <a:t>registrácii v </a:t>
            </a:r>
            <a:r>
              <a:rPr lang="sk-SK" sz="2400" dirty="0" smtClean="0"/>
              <a:t>systéme OLS </a:t>
            </a:r>
            <a:r>
              <a:rPr lang="sk-SK" sz="2400" dirty="0"/>
              <a:t>si študent </a:t>
            </a:r>
            <a:r>
              <a:rPr lang="sk-SK" sz="2400" dirty="0" smtClean="0"/>
              <a:t>zvolí</a:t>
            </a:r>
            <a:r>
              <a:rPr lang="sk-SK" sz="2400" dirty="0"/>
              <a:t>, či má záujem o kurz </a:t>
            </a:r>
            <a:endParaRPr lang="sk-SK" sz="2400" dirty="0" smtClean="0"/>
          </a:p>
          <a:p>
            <a:pPr marL="269875" lvl="0" indent="-269875"/>
            <a:r>
              <a:rPr lang="sk-SK" sz="2400" dirty="0" smtClean="0"/>
              <a:t>z </a:t>
            </a:r>
            <a:r>
              <a:rPr lang="sk-SK" sz="2400" dirty="0"/>
              <a:t>jazyka štúdia a prijímajúcej krajiny</a:t>
            </a:r>
          </a:p>
          <a:p>
            <a:pPr marL="269875" lvl="0" indent="-269875"/>
            <a:r>
              <a:rPr lang="sk-SK" sz="2400" dirty="0" smtClean="0"/>
              <a:t>dobrovoľný</a:t>
            </a:r>
            <a:endParaRPr lang="sk-SK" sz="2400" dirty="0"/>
          </a:p>
          <a:p>
            <a:pPr marL="269875" lvl="0" indent="-269875"/>
            <a:r>
              <a:rPr lang="sk-SK" sz="2400" dirty="0" smtClean="0"/>
              <a:t>bezplatný</a:t>
            </a:r>
            <a:endParaRPr lang="sk-SK" sz="2400" dirty="0"/>
          </a:p>
          <a:p>
            <a:pPr marL="269875" lvl="0" indent="-269875"/>
            <a:r>
              <a:rPr lang="sk-SK" sz="2400" dirty="0" smtClean="0"/>
              <a:t>dostupný  </a:t>
            </a:r>
            <a:r>
              <a:rPr lang="sk-SK" sz="2400" dirty="0"/>
              <a:t>počas celého obdobia trvania </a:t>
            </a:r>
            <a:r>
              <a:rPr lang="sk-SK" sz="2400" dirty="0" smtClean="0"/>
              <a:t>mobility</a:t>
            </a:r>
            <a:endParaRPr lang="sk-SK" sz="2400" dirty="0"/>
          </a:p>
          <a:p>
            <a:pPr lvl="0"/>
            <a:endParaRPr lang="sk-SK" sz="2400" dirty="0" smtClean="0"/>
          </a:p>
          <a:p>
            <a:pPr lvl="0"/>
            <a:r>
              <a:rPr lang="sk-SK" sz="2400" dirty="0" smtClean="0"/>
              <a:t>test po ukončení mobility nie je povinný</a:t>
            </a:r>
            <a:endParaRPr lang="sk-SK" sz="2400" dirty="0"/>
          </a:p>
        </p:txBody>
      </p:sp>
    </p:spTree>
    <p:extLst>
      <p:ext uri="{BB962C8B-B14F-4D97-AF65-F5344CB8AC3E}">
        <p14:creationId xmlns:p14="http://schemas.microsoft.com/office/powerpoint/2010/main" val="2872309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smtClean="0"/>
              <a:t>ZMENY POČAS MOBILITY</a:t>
            </a:r>
            <a:endParaRPr lang="sk-SK" b="1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algn="just"/>
            <a:r>
              <a:rPr lang="sk-SK" sz="2400" dirty="0"/>
              <a:t>š</a:t>
            </a:r>
            <a:r>
              <a:rPr lang="sk-SK" sz="2400" dirty="0" smtClean="0"/>
              <a:t>tudent musí </a:t>
            </a:r>
            <a:r>
              <a:rPr lang="sk-SK" sz="2400" dirty="0"/>
              <a:t>IRO </a:t>
            </a:r>
            <a:r>
              <a:rPr lang="sk-SK" sz="2400" b="1" dirty="0"/>
              <a:t>ihneď oznámiť </a:t>
            </a:r>
            <a:r>
              <a:rPr lang="sk-SK" sz="2400" dirty="0"/>
              <a:t>e-mailom všetky </a:t>
            </a:r>
            <a:r>
              <a:rPr lang="sk-SK" sz="2400" b="1" dirty="0"/>
              <a:t>zmeny</a:t>
            </a:r>
            <a:r>
              <a:rPr lang="sk-SK" sz="2400" dirty="0"/>
              <a:t> </a:t>
            </a:r>
            <a:r>
              <a:rPr lang="sk-SK" sz="2400" dirty="0" smtClean="0"/>
              <a:t>nasledovných </a:t>
            </a:r>
            <a:r>
              <a:rPr lang="sk-SK" sz="2400" dirty="0"/>
              <a:t>skutočností:</a:t>
            </a:r>
          </a:p>
          <a:p>
            <a:pPr lvl="0" algn="just"/>
            <a:r>
              <a:rPr lang="sk-SK" sz="2400" b="1" dirty="0"/>
              <a:t>e-mailovej adresy</a:t>
            </a:r>
            <a:endParaRPr lang="sk-SK" sz="2400" dirty="0"/>
          </a:p>
          <a:p>
            <a:pPr lvl="0" algn="just"/>
            <a:r>
              <a:rPr lang="sk-SK" sz="2400" b="1" dirty="0"/>
              <a:t>bankových údajov</a:t>
            </a:r>
            <a:endParaRPr lang="sk-SK" sz="2400" dirty="0"/>
          </a:p>
          <a:p>
            <a:pPr lvl="0" algn="just"/>
            <a:r>
              <a:rPr lang="sk-SK" sz="2400" b="1" dirty="0" smtClean="0"/>
              <a:t>programu stáže </a:t>
            </a:r>
            <a:r>
              <a:rPr lang="sk-SK" sz="2400" dirty="0"/>
              <a:t>(zmeny musia byť ukončené a formálne </a:t>
            </a:r>
            <a:r>
              <a:rPr lang="sk-SK" sz="2400" dirty="0" smtClean="0"/>
              <a:t>zdokumentované </a:t>
            </a:r>
            <a:r>
              <a:rPr lang="sk-SK" sz="2400" dirty="0"/>
              <a:t>do jedného mesiaca po príchode študenta </a:t>
            </a:r>
            <a:r>
              <a:rPr lang="sk-SK" sz="2400" dirty="0" smtClean="0"/>
              <a:t>na prijímajúcu inštitúciu) </a:t>
            </a:r>
            <a:r>
              <a:rPr lang="sk-SK" sz="2400" dirty="0"/>
              <a:t>– tlačivo </a:t>
            </a:r>
            <a:r>
              <a:rPr lang="sk-SK" sz="2400" dirty="0" err="1"/>
              <a:t>During</a:t>
            </a:r>
            <a:r>
              <a:rPr lang="sk-SK" sz="2400" dirty="0"/>
              <a:t> </a:t>
            </a:r>
            <a:r>
              <a:rPr lang="sk-SK" sz="2400" dirty="0" err="1"/>
              <a:t>the</a:t>
            </a:r>
            <a:r>
              <a:rPr lang="sk-SK" sz="2400" dirty="0"/>
              <a:t> Mobility 2. časť LA </a:t>
            </a:r>
          </a:p>
          <a:p>
            <a:pPr lvl="0" algn="just"/>
            <a:r>
              <a:rPr lang="sk-SK" sz="2400" b="1" dirty="0"/>
              <a:t>dĺžku pobytu </a:t>
            </a:r>
            <a:r>
              <a:rPr lang="sk-SK" sz="2400" dirty="0"/>
              <a:t>(možnosť predĺženia alebo skrátenia</a:t>
            </a:r>
            <a:r>
              <a:rPr lang="sk-SK" sz="2400" dirty="0" smtClean="0"/>
              <a:t>)</a:t>
            </a:r>
            <a:endParaRPr lang="sk-SK" sz="2400" dirty="0"/>
          </a:p>
        </p:txBody>
      </p:sp>
    </p:spTree>
    <p:extLst>
      <p:ext uri="{BB962C8B-B14F-4D97-AF65-F5344CB8AC3E}">
        <p14:creationId xmlns:p14="http://schemas.microsoft.com/office/powerpoint/2010/main" val="10411526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TYP</a:t>
            </a:r>
            <a:r>
              <a:rPr lang="sk-SK" b="1" dirty="0"/>
              <a:t>Y</a:t>
            </a:r>
            <a:r>
              <a:rPr lang="sk-SK" b="1" dirty="0" smtClean="0"/>
              <a:t> </a:t>
            </a:r>
            <a:r>
              <a:rPr lang="en-US" b="1" dirty="0" smtClean="0"/>
              <a:t>STÁŽ</a:t>
            </a:r>
            <a:r>
              <a:rPr lang="sk-SK" b="1" dirty="0"/>
              <a:t>Í</a:t>
            </a:r>
            <a:endParaRPr lang="sk-SK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838199" y="1575368"/>
            <a:ext cx="10342345" cy="435133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sk-SK" sz="2400" b="1" dirty="0" smtClean="0"/>
              <a:t>DLHODOBÁ MOBILITA </a:t>
            </a:r>
            <a:r>
              <a:rPr lang="sk-SK" sz="2400" b="1" dirty="0"/>
              <a:t>(minimálne 2 mesiace</a:t>
            </a:r>
            <a:r>
              <a:rPr lang="sk-SK" sz="2400" b="1" dirty="0" smtClean="0"/>
              <a:t>)</a:t>
            </a:r>
            <a:endParaRPr lang="sk-SK" sz="2400" dirty="0" smtClean="0"/>
          </a:p>
          <a:p>
            <a:r>
              <a:rPr lang="sk-SK" sz="2400" dirty="0"/>
              <a:t>o</a:t>
            </a:r>
            <a:r>
              <a:rPr lang="sk-SK" sz="2400" dirty="0" smtClean="0"/>
              <a:t>dborná stáž </a:t>
            </a:r>
            <a:r>
              <a:rPr lang="sk-SK" sz="2400" dirty="0" smtClean="0"/>
              <a:t>(počas alebo po uko</a:t>
            </a:r>
            <a:r>
              <a:rPr lang="sk-SK" sz="2400" dirty="0" smtClean="0"/>
              <a:t>nčení štúdia)</a:t>
            </a:r>
            <a:endParaRPr lang="sk-SK" sz="2400" dirty="0" smtClean="0"/>
          </a:p>
          <a:p>
            <a:r>
              <a:rPr lang="sk-SK" sz="2400" dirty="0" smtClean="0"/>
              <a:t>absolventská stáž </a:t>
            </a:r>
            <a:r>
              <a:rPr lang="sk-SK" sz="2400" dirty="0" smtClean="0"/>
              <a:t>(v odbore štúdia alebo v oblasti digitálnych zručností)</a:t>
            </a:r>
            <a:endParaRPr lang="sk-SK" sz="2400" dirty="0" smtClean="0"/>
          </a:p>
          <a:p>
            <a:r>
              <a:rPr lang="sk-SK" sz="2400" dirty="0" smtClean="0"/>
              <a:t>stáž v oblasti digitálnych zručností </a:t>
            </a:r>
            <a:r>
              <a:rPr lang="sk-SK" sz="2400" dirty="0" smtClean="0"/>
              <a:t>(počas štúdia alebo po ukončení štúdia)</a:t>
            </a:r>
            <a:endParaRPr lang="sk-SK" sz="2400" dirty="0" smtClean="0"/>
          </a:p>
          <a:p>
            <a:endParaRPr lang="sk-SK" sz="2400" b="1" dirty="0"/>
          </a:p>
          <a:p>
            <a:pPr marL="0" indent="0">
              <a:buNone/>
            </a:pPr>
            <a:r>
              <a:rPr lang="sk-SK" sz="2400" b="1" dirty="0" smtClean="0"/>
              <a:t>KRÁTKODOBÁ MOBILITA (5 – 30 dní)</a:t>
            </a:r>
          </a:p>
          <a:p>
            <a:r>
              <a:rPr lang="sk-SK" sz="2400" dirty="0"/>
              <a:t>k</a:t>
            </a:r>
            <a:r>
              <a:rPr lang="sk-SK" sz="2400" dirty="0" smtClean="0"/>
              <a:t>rátkodobá stáž pre doktorandov</a:t>
            </a:r>
          </a:p>
        </p:txBody>
      </p:sp>
    </p:spTree>
    <p:extLst>
      <p:ext uri="{BB962C8B-B14F-4D97-AF65-F5344CB8AC3E}">
        <p14:creationId xmlns:p14="http://schemas.microsoft.com/office/powerpoint/2010/main" val="2185008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>
              <a:buNone/>
            </a:pPr>
            <a:r>
              <a:rPr lang="sk-SK" b="1" dirty="0" smtClean="0"/>
              <a:t>SKRÁTENIE MOBILITY</a:t>
            </a:r>
          </a:p>
          <a:p>
            <a:pPr lvl="0" algn="just"/>
            <a:r>
              <a:rPr lang="sk-SK" sz="2400" dirty="0" smtClean="0"/>
              <a:t>pri </a:t>
            </a:r>
            <a:r>
              <a:rPr lang="sk-SK" sz="2400" b="1" dirty="0"/>
              <a:t>skrátení mobility, </a:t>
            </a:r>
            <a:r>
              <a:rPr lang="sk-SK" sz="2400" dirty="0"/>
              <a:t>ale pri </a:t>
            </a:r>
            <a:r>
              <a:rPr lang="sk-SK" sz="2400" b="1" dirty="0"/>
              <a:t>dodržaní minimálnej dĺžky mobility </a:t>
            </a:r>
            <a:r>
              <a:rPr lang="sk-SK" sz="2400" dirty="0"/>
              <a:t>(DD mobility 2 mesiace, KD mobility 5 dní), je študent povinný vrátiť alikvotnú časť grantu za skrátené obdobie</a:t>
            </a:r>
          </a:p>
          <a:p>
            <a:pPr lvl="0" algn="just"/>
            <a:r>
              <a:rPr lang="sk-SK" sz="2400" dirty="0"/>
              <a:t>pri </a:t>
            </a:r>
            <a:r>
              <a:rPr lang="sk-SK" sz="2400" b="1" dirty="0"/>
              <a:t>skrátení mobility</a:t>
            </a:r>
            <a:r>
              <a:rPr lang="sk-SK" sz="2400" dirty="0"/>
              <a:t>, ale pri </a:t>
            </a:r>
            <a:r>
              <a:rPr lang="sk-SK" sz="2400" b="1" dirty="0"/>
              <a:t>nesplnení minimálnej dĺžky</a:t>
            </a:r>
            <a:r>
              <a:rPr lang="sk-SK" sz="2400" dirty="0"/>
              <a:t> trvania mobility (s výnimkou ukončenia mobility z dôvodu zásahu vyššej </a:t>
            </a:r>
            <a:r>
              <a:rPr lang="sk-SK" sz="2400" dirty="0" smtClean="0"/>
              <a:t>moci, čo je potrebné preukázať), </a:t>
            </a:r>
            <a:r>
              <a:rPr lang="sk-SK" sz="2400" dirty="0"/>
              <a:t>je študent </a:t>
            </a:r>
            <a:r>
              <a:rPr lang="sk-SK" sz="2400" b="1" dirty="0"/>
              <a:t>povinný vrátiť celý </a:t>
            </a:r>
            <a:r>
              <a:rPr lang="sk-SK" sz="2400" dirty="0" err="1"/>
              <a:t>obdržaný</a:t>
            </a:r>
            <a:r>
              <a:rPr lang="sk-SK" sz="2400" b="1" dirty="0"/>
              <a:t> </a:t>
            </a:r>
            <a:r>
              <a:rPr lang="sk-SK" sz="2400" b="1" dirty="0" smtClean="0"/>
              <a:t>grant</a:t>
            </a:r>
          </a:p>
          <a:p>
            <a:pPr lvl="0" algn="just"/>
            <a:r>
              <a:rPr lang="sk-SK" sz="2400" dirty="0"/>
              <a:t>p</a:t>
            </a:r>
            <a:r>
              <a:rPr lang="sk-SK" sz="2400" dirty="0" smtClean="0"/>
              <a:t>ri DD mobilitách je tolerancia 5 dní, kedy sa výška grantu nemení</a:t>
            </a:r>
            <a:endParaRPr lang="sk-SK" sz="2400" dirty="0"/>
          </a:p>
        </p:txBody>
      </p:sp>
    </p:spTree>
    <p:extLst>
      <p:ext uri="{BB962C8B-B14F-4D97-AF65-F5344CB8AC3E}">
        <p14:creationId xmlns:p14="http://schemas.microsoft.com/office/powerpoint/2010/main" val="38118554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k-SK" b="1" dirty="0" smtClean="0"/>
              <a:t>PREDĹŽENIE MOBILITY</a:t>
            </a:r>
            <a:endParaRPr lang="sk-SK" b="1" dirty="0"/>
          </a:p>
          <a:p>
            <a:pPr algn="just"/>
            <a:r>
              <a:rPr lang="sk-SK" sz="2400" dirty="0"/>
              <a:t>pri </a:t>
            </a:r>
            <a:r>
              <a:rPr lang="sk-SK" sz="2400" b="1" dirty="0"/>
              <a:t>predĺžení dlhodobej mobility </a:t>
            </a:r>
            <a:r>
              <a:rPr lang="sk-SK" sz="2400" dirty="0"/>
              <a:t>je potrebné zaslať minimálne mesiac pred pôvodne plánovaným ukončením mobility súhlas prijímajúcej a vysielajúcej inštitúcie s </a:t>
            </a:r>
            <a:r>
              <a:rPr lang="sk-SK" sz="2400" dirty="0" smtClean="0"/>
              <a:t>predĺžením, postačuje </a:t>
            </a:r>
            <a:r>
              <a:rPr lang="sk-SK" sz="2400" dirty="0"/>
              <a:t>e-mailom kontaktnej osobe na </a:t>
            </a:r>
            <a:r>
              <a:rPr lang="sk-SK" sz="2400" dirty="0" smtClean="0"/>
              <a:t>IRO</a:t>
            </a:r>
          </a:p>
          <a:p>
            <a:pPr algn="just"/>
            <a:r>
              <a:rPr lang="sk-SK" sz="2400" dirty="0" smtClean="0"/>
              <a:t>následne </a:t>
            </a:r>
            <a:r>
              <a:rPr lang="sk-SK" sz="2400" dirty="0"/>
              <a:t>sa pripraví </a:t>
            </a:r>
            <a:r>
              <a:rPr lang="sk-SK" sz="2400" b="1" dirty="0"/>
              <a:t>dodatok k finančnej </a:t>
            </a:r>
            <a:r>
              <a:rPr lang="sk-SK" sz="2400" b="1" dirty="0" smtClean="0"/>
              <a:t>zmluve</a:t>
            </a:r>
          </a:p>
          <a:p>
            <a:pPr algn="just"/>
            <a:r>
              <a:rPr lang="sk-SK" sz="2400" dirty="0"/>
              <a:t>š</a:t>
            </a:r>
            <a:r>
              <a:rPr lang="sk-SK" sz="2400" dirty="0" smtClean="0"/>
              <a:t>tudent po obojstrannom podpise dodatku </a:t>
            </a:r>
            <a:r>
              <a:rPr lang="sk-SK" sz="2400" dirty="0" err="1" smtClean="0"/>
              <a:t>obdrží</a:t>
            </a:r>
            <a:r>
              <a:rPr lang="sk-SK" sz="2400" dirty="0" smtClean="0"/>
              <a:t> 100% individuálnej finančnej podpory za predĺžené obdobie</a:t>
            </a:r>
            <a:endParaRPr lang="sk-SK" sz="2400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7815493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smtClean="0"/>
              <a:t>POSTUP PO MOBILITE </a:t>
            </a:r>
            <a:endParaRPr lang="sk-SK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0" algn="just"/>
            <a:r>
              <a:rPr lang="sk-SK" sz="2400" dirty="0"/>
              <a:t>d</a:t>
            </a:r>
            <a:r>
              <a:rPr lang="sk-SK" sz="2400" dirty="0" smtClean="0"/>
              <a:t>o 30 dní od ukončenia stáže je potrebné doručiť </a:t>
            </a:r>
            <a:r>
              <a:rPr lang="sk-SK" sz="2400" dirty="0"/>
              <a:t>na IRO </a:t>
            </a:r>
            <a:r>
              <a:rPr lang="sk-SK" sz="2400" b="1" dirty="0" smtClean="0"/>
              <a:t>originál</a:t>
            </a:r>
            <a:r>
              <a:rPr lang="sk-SK" sz="2400" dirty="0" smtClean="0"/>
              <a:t> </a:t>
            </a:r>
            <a:r>
              <a:rPr lang="sk-SK" sz="2400" b="1" dirty="0" smtClean="0"/>
              <a:t>certifikátu </a:t>
            </a:r>
            <a:r>
              <a:rPr lang="sk-SK" sz="2400" b="1" dirty="0"/>
              <a:t>o trvaní </a:t>
            </a:r>
            <a:r>
              <a:rPr lang="sk-SK" sz="2400" b="1" dirty="0" smtClean="0"/>
              <a:t>mobility</a:t>
            </a:r>
            <a:endParaRPr lang="sk-SK" sz="2400" dirty="0"/>
          </a:p>
          <a:p>
            <a:pPr marL="269875" lvl="1" indent="-269875" algn="just"/>
            <a:r>
              <a:rPr lang="sk-SK" dirty="0" smtClean="0"/>
              <a:t>použiť tlačivo </a:t>
            </a:r>
            <a:r>
              <a:rPr lang="sk-SK" u="sng" dirty="0">
                <a:hlinkClick r:id="rId2" action="ppaction://hlinkfile"/>
              </a:rPr>
              <a:t>3. časť LA – </a:t>
            </a:r>
            <a:r>
              <a:rPr lang="sk-SK" b="1" u="sng" dirty="0" err="1">
                <a:hlinkClick r:id="rId2" action="ppaction://hlinkfile"/>
              </a:rPr>
              <a:t>After</a:t>
            </a:r>
            <a:r>
              <a:rPr lang="sk-SK" b="1" u="sng" dirty="0">
                <a:hlinkClick r:id="rId2" action="ppaction://hlinkfile"/>
              </a:rPr>
              <a:t> </a:t>
            </a:r>
            <a:r>
              <a:rPr lang="sk-SK" b="1" u="sng" dirty="0" err="1">
                <a:hlinkClick r:id="rId2" action="ppaction://hlinkfile"/>
              </a:rPr>
              <a:t>the</a:t>
            </a:r>
            <a:r>
              <a:rPr lang="sk-SK" b="1" u="sng" dirty="0">
                <a:hlinkClick r:id="rId2" action="ppaction://hlinkfile"/>
              </a:rPr>
              <a:t> Mobility</a:t>
            </a:r>
            <a:endParaRPr lang="sk-SK" dirty="0"/>
          </a:p>
          <a:p>
            <a:pPr marL="269875" lvl="1" indent="-269875" algn="just"/>
            <a:r>
              <a:rPr lang="sk-SK" dirty="0" smtClean="0"/>
              <a:t>dátum </a:t>
            </a:r>
            <a:r>
              <a:rPr lang="sk-SK" dirty="0"/>
              <a:t>vystavenia </a:t>
            </a:r>
            <a:r>
              <a:rPr lang="sk-SK" dirty="0" smtClean="0"/>
              <a:t>nemá byť </a:t>
            </a:r>
            <a:r>
              <a:rPr lang="sk-SK" dirty="0"/>
              <a:t>skorší ako posledný deň mobility</a:t>
            </a:r>
          </a:p>
          <a:p>
            <a:pPr marL="269875" lvl="1" indent="-269875" algn="just"/>
            <a:r>
              <a:rPr lang="sk-SK" dirty="0" smtClean="0"/>
              <a:t>dokument musí mať vyplnené všetky údaje</a:t>
            </a:r>
          </a:p>
          <a:p>
            <a:pPr marL="269875" lvl="1" indent="-269875" algn="just"/>
            <a:r>
              <a:rPr lang="sk-SK" dirty="0" smtClean="0"/>
              <a:t>potvrdený podpisom </a:t>
            </a:r>
            <a:r>
              <a:rPr lang="sk-SK" dirty="0"/>
              <a:t>a pečiatkou </a:t>
            </a:r>
            <a:r>
              <a:rPr lang="sk-SK" dirty="0" smtClean="0"/>
              <a:t>prijímajúcej inštitúcie</a:t>
            </a:r>
          </a:p>
          <a:p>
            <a:pPr marL="0" lvl="1" indent="0" algn="just">
              <a:buNone/>
            </a:pPr>
            <a:endParaRPr lang="sk-SK" sz="2800" dirty="0"/>
          </a:p>
        </p:txBody>
      </p:sp>
    </p:spTree>
    <p:extLst>
      <p:ext uri="{BB962C8B-B14F-4D97-AF65-F5344CB8AC3E}">
        <p14:creationId xmlns:p14="http://schemas.microsoft.com/office/powerpoint/2010/main" val="42235591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algn="just"/>
            <a:r>
              <a:rPr lang="sk-SK" sz="2400" dirty="0" smtClean="0"/>
              <a:t>podať </a:t>
            </a:r>
            <a:r>
              <a:rPr lang="sk-SK" sz="2400" b="1" dirty="0"/>
              <a:t>správu študenta - EU SURVEY</a:t>
            </a:r>
            <a:r>
              <a:rPr lang="sk-SK" sz="2400" dirty="0"/>
              <a:t>, ktorá príde na Váš e-mail </a:t>
            </a:r>
            <a:r>
              <a:rPr lang="sk-SK" sz="2400" dirty="0" smtClean="0"/>
              <a:t>z online systému evidencie mobilít (</a:t>
            </a:r>
            <a:r>
              <a:rPr lang="sk-SK" sz="2400" dirty="0"/>
              <a:t>môže zablúdiť aj do spamu)</a:t>
            </a:r>
          </a:p>
          <a:p>
            <a:pPr lvl="0" algn="just"/>
            <a:r>
              <a:rPr lang="sk-SK" sz="2400" b="1" dirty="0" smtClean="0"/>
              <a:t>výstupný </a:t>
            </a:r>
            <a:r>
              <a:rPr lang="sk-SK" sz="2400" b="1" dirty="0"/>
              <a:t>jazykový </a:t>
            </a:r>
            <a:r>
              <a:rPr lang="sk-SK" sz="2400" b="1" dirty="0" smtClean="0"/>
              <a:t>test</a:t>
            </a:r>
            <a:r>
              <a:rPr lang="sk-SK" sz="2400" dirty="0" smtClean="0"/>
              <a:t> nie je povinný, </a:t>
            </a:r>
            <a:r>
              <a:rPr lang="sk-SK" sz="2400" dirty="0"/>
              <a:t>príde na Váš e-mail z OLS systému</a:t>
            </a:r>
          </a:p>
          <a:p>
            <a:pPr lvl="0" algn="just"/>
            <a:r>
              <a:rPr lang="sk-SK" sz="2400" dirty="0" smtClean="0"/>
              <a:t>po </a:t>
            </a:r>
            <a:r>
              <a:rPr lang="sk-SK" sz="2400" dirty="0"/>
              <a:t>splnení týchto podmienok Vám zašleme doplatok 20% grantu</a:t>
            </a:r>
          </a:p>
        </p:txBody>
      </p:sp>
    </p:spTree>
    <p:extLst>
      <p:ext uri="{BB962C8B-B14F-4D97-AF65-F5344CB8AC3E}">
        <p14:creationId xmlns:p14="http://schemas.microsoft.com/office/powerpoint/2010/main" val="29911093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smtClean="0"/>
              <a:t>DOLEŽITÉ LINKY</a:t>
            </a:r>
            <a:endParaRPr lang="sk-SK" b="1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lvl="0" indent="0" algn="just">
              <a:buNone/>
            </a:pPr>
            <a:r>
              <a:rPr lang="sk-SK" b="1" u="sng" dirty="0" smtClean="0">
                <a:solidFill>
                  <a:srgbClr val="0070C0"/>
                </a:solidFill>
                <a:hlinkClick r:id="rId2"/>
              </a:rPr>
              <a:t>Informácie </a:t>
            </a:r>
            <a:r>
              <a:rPr lang="sk-SK" b="1" u="sng" dirty="0">
                <a:solidFill>
                  <a:srgbClr val="0070C0"/>
                </a:solidFill>
                <a:hlinkClick r:id="rId2"/>
              </a:rPr>
              <a:t>a tlačivá k </a:t>
            </a:r>
            <a:r>
              <a:rPr lang="sk-SK" b="1" u="sng" dirty="0" smtClean="0">
                <a:solidFill>
                  <a:srgbClr val="0070C0"/>
                </a:solidFill>
                <a:hlinkClick r:id="rId2"/>
              </a:rPr>
              <a:t>Erasmus+ stážam </a:t>
            </a:r>
            <a:r>
              <a:rPr lang="sk-SK" b="1" u="sng" dirty="0">
                <a:solidFill>
                  <a:srgbClr val="0070C0"/>
                </a:solidFill>
                <a:hlinkClick r:id="rId2"/>
              </a:rPr>
              <a:t>na stránke </a:t>
            </a:r>
            <a:r>
              <a:rPr lang="sk-SK" b="1" u="sng" dirty="0" smtClean="0">
                <a:solidFill>
                  <a:srgbClr val="0070C0"/>
                </a:solidFill>
                <a:hlinkClick r:id="rId2"/>
              </a:rPr>
              <a:t>UPJŠ - tu</a:t>
            </a:r>
            <a:endParaRPr lang="sk-SK" b="1" u="sng" dirty="0" smtClean="0">
              <a:solidFill>
                <a:srgbClr val="0070C0"/>
              </a:solidFill>
            </a:endParaRPr>
          </a:p>
          <a:p>
            <a:pPr lvl="0" algn="just"/>
            <a:endParaRPr lang="sk-SK" dirty="0"/>
          </a:p>
          <a:p>
            <a:pPr marL="0" lvl="0" indent="0" algn="just">
              <a:buNone/>
            </a:pPr>
            <a:r>
              <a:rPr lang="sk-SK" b="1" dirty="0"/>
              <a:t>Databázy na vyhľadanie vhodného podniku na stáž</a:t>
            </a:r>
            <a:r>
              <a:rPr lang="sk-SK" b="1" dirty="0" smtClean="0"/>
              <a:t>:</a:t>
            </a:r>
          </a:p>
          <a:p>
            <a:pPr algn="just"/>
            <a:r>
              <a:rPr lang="sk-SK" dirty="0">
                <a:hlinkClick r:id="rId3"/>
              </a:rPr>
              <a:t>https://www.upjs.sk/en/university/international-relations/internship-offers/</a:t>
            </a:r>
            <a:endParaRPr lang="sk-SK" dirty="0"/>
          </a:p>
          <a:p>
            <a:pPr lvl="0" algn="just"/>
            <a:r>
              <a:rPr lang="sk-SK" u="sng" dirty="0">
                <a:hlinkClick r:id="rId4"/>
              </a:rPr>
              <a:t>Erasmusintern.org</a:t>
            </a:r>
            <a:r>
              <a:rPr lang="sk-SK" dirty="0"/>
              <a:t> – vyhľadávanie stáží vo všetkých odboroch</a:t>
            </a:r>
          </a:p>
          <a:p>
            <a:pPr lvl="0" algn="just"/>
            <a:r>
              <a:rPr lang="sk-SK" u="sng" dirty="0" err="1">
                <a:hlinkClick r:id="rId5"/>
              </a:rPr>
              <a:t>School</a:t>
            </a:r>
            <a:r>
              <a:rPr lang="sk-SK" u="sng" dirty="0">
                <a:hlinkClick r:id="rId5"/>
              </a:rPr>
              <a:t> </a:t>
            </a:r>
            <a:r>
              <a:rPr lang="sk-SK" u="sng" dirty="0" err="1">
                <a:hlinkClick r:id="rId5"/>
              </a:rPr>
              <a:t>Education</a:t>
            </a:r>
            <a:r>
              <a:rPr lang="sk-SK" u="sng" dirty="0">
                <a:hlinkClick r:id="rId5"/>
              </a:rPr>
              <a:t> </a:t>
            </a:r>
            <a:r>
              <a:rPr lang="sk-SK" u="sng" dirty="0" err="1">
                <a:hlinkClick r:id="rId5"/>
              </a:rPr>
              <a:t>Gateway</a:t>
            </a:r>
            <a:r>
              <a:rPr lang="sk-SK" dirty="0"/>
              <a:t> - vyhľadávanie škôl, ktoré ponúkajú stáže pre študentov/absolventov učiteľských odborov (učitelia, jazykoví asistenti</a:t>
            </a:r>
            <a:r>
              <a:rPr lang="sk-SK" dirty="0" smtClean="0"/>
              <a:t>)</a:t>
            </a:r>
          </a:p>
          <a:p>
            <a:pPr marL="0" lvl="0" indent="0" algn="just">
              <a:buNone/>
            </a:pPr>
            <a:r>
              <a:rPr lang="sk-SK" b="1" dirty="0" smtClean="0"/>
              <a:t>Študentské </a:t>
            </a:r>
            <a:r>
              <a:rPr lang="sk-SK" b="1" dirty="0"/>
              <a:t>organizácie:</a:t>
            </a:r>
          </a:p>
          <a:p>
            <a:pPr lvl="0" algn="just"/>
            <a:r>
              <a:rPr lang="sk-SK" u="sng" dirty="0">
                <a:hlinkClick r:id="rId6"/>
              </a:rPr>
              <a:t>https://esn.org/</a:t>
            </a:r>
            <a:r>
              <a:rPr lang="sk-SK" dirty="0"/>
              <a:t> - Erasmus </a:t>
            </a:r>
            <a:r>
              <a:rPr lang="sk-SK" dirty="0" err="1"/>
              <a:t>Student</a:t>
            </a:r>
            <a:r>
              <a:rPr lang="sk-SK" dirty="0"/>
              <a:t> </a:t>
            </a:r>
            <a:r>
              <a:rPr lang="sk-SK" dirty="0" err="1"/>
              <a:t>Network</a:t>
            </a:r>
            <a:endParaRPr lang="sk-SK" dirty="0"/>
          </a:p>
          <a:p>
            <a:pPr lvl="0" algn="just"/>
            <a:r>
              <a:rPr lang="sk-SK" u="sng" dirty="0">
                <a:hlinkClick r:id="rId7"/>
              </a:rPr>
              <a:t>https://www.esaa-eu.org/</a:t>
            </a:r>
            <a:r>
              <a:rPr lang="sk-SK" dirty="0"/>
              <a:t> - Erasmus+ </a:t>
            </a:r>
            <a:r>
              <a:rPr lang="sk-SK" dirty="0" err="1"/>
              <a:t>Student</a:t>
            </a:r>
            <a:r>
              <a:rPr lang="sk-SK" dirty="0"/>
              <a:t> and </a:t>
            </a:r>
            <a:r>
              <a:rPr lang="sk-SK" dirty="0" err="1"/>
              <a:t>Alumni</a:t>
            </a:r>
            <a:r>
              <a:rPr lang="sk-SK" dirty="0"/>
              <a:t> </a:t>
            </a:r>
            <a:r>
              <a:rPr lang="sk-SK" dirty="0" err="1"/>
              <a:t>Aliance</a:t>
            </a:r>
            <a:endParaRPr lang="sk-SK" dirty="0"/>
          </a:p>
          <a:p>
            <a:pPr marL="0" lvl="0" indent="0" algn="just">
              <a:buNone/>
            </a:pPr>
            <a:endParaRPr lang="sk-SK" dirty="0" smtClean="0"/>
          </a:p>
          <a:p>
            <a:pPr marL="0" lvl="0" indent="0" algn="just">
              <a:buNone/>
            </a:pPr>
            <a:r>
              <a:rPr lang="sk-SK" dirty="0" smtClean="0"/>
              <a:t>Európska </a:t>
            </a:r>
            <a:r>
              <a:rPr lang="sk-SK" dirty="0"/>
              <a:t>komisia, Národná Agentúra Erasmus+ a UPJŠ nezodpovedajú za kvalitu a obsah ponúkaných príležitostí.</a:t>
            </a:r>
          </a:p>
        </p:txBody>
      </p:sp>
    </p:spTree>
    <p:extLst>
      <p:ext uri="{BB962C8B-B14F-4D97-AF65-F5344CB8AC3E}">
        <p14:creationId xmlns:p14="http://schemas.microsoft.com/office/powerpoint/2010/main" val="11045262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smtClean="0"/>
              <a:t>KONTAKTNÉ ÚDAJE</a:t>
            </a:r>
            <a:endParaRPr lang="sk-SK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838200" y="1347537"/>
            <a:ext cx="10515600" cy="5091764"/>
          </a:xfrm>
        </p:spPr>
        <p:txBody>
          <a:bodyPr>
            <a:noAutofit/>
          </a:bodyPr>
          <a:lstStyle/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sk-SK" sz="1800" b="1" u="sng" dirty="0" smtClean="0">
                <a:hlinkClick r:id="rId2"/>
              </a:rPr>
              <a:t>univerzitná </a:t>
            </a:r>
            <a:r>
              <a:rPr lang="sk-SK" sz="1800" b="1" u="sng" dirty="0">
                <a:hlinkClick r:id="rId2"/>
              </a:rPr>
              <a:t>úroveň </a:t>
            </a:r>
            <a:endParaRPr lang="sk-SK" sz="18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sk-SK" sz="1800" b="1" dirty="0"/>
              <a:t>doc. Ing. Silvia </a:t>
            </a:r>
            <a:r>
              <a:rPr lang="sk-SK" sz="1800" b="1" dirty="0" err="1"/>
              <a:t>Ručinská</a:t>
            </a:r>
            <a:r>
              <a:rPr lang="sk-SK" sz="1800" b="1" dirty="0"/>
              <a:t>, PhD</a:t>
            </a:r>
            <a:r>
              <a:rPr lang="sk-SK" sz="1800" dirty="0"/>
              <a:t>.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sk-SK" sz="1800" dirty="0"/>
              <a:t>prorektorka pre zahraničné vzťahy a mobilitu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sk-SK" sz="1800" b="1" dirty="0" smtClean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sk-SK" sz="1800" b="1" dirty="0" smtClean="0"/>
              <a:t>Referát </a:t>
            </a:r>
            <a:r>
              <a:rPr lang="sk-SK" sz="1800" b="1" dirty="0"/>
              <a:t>pre zahraničné vzťahy - </a:t>
            </a:r>
            <a:r>
              <a:rPr lang="sk-SK" sz="1800" b="1" dirty="0" smtClean="0"/>
              <a:t>International </a:t>
            </a:r>
            <a:r>
              <a:rPr lang="sk-SK" sz="1800" b="1" dirty="0" err="1" smtClean="0"/>
              <a:t>Relations</a:t>
            </a:r>
            <a:r>
              <a:rPr lang="sk-SK" sz="1800" b="1" dirty="0" smtClean="0"/>
              <a:t> Office (IRO):</a:t>
            </a:r>
            <a:endParaRPr lang="sk-SK" sz="18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sk-SK" sz="1800" dirty="0"/>
              <a:t>Spoločná adresa IRO: </a:t>
            </a:r>
            <a:r>
              <a:rPr lang="sk-SK" sz="1800" u="sng" dirty="0">
                <a:hlinkClick r:id="rId3"/>
              </a:rPr>
              <a:t>zahrodd@upjs.sk</a:t>
            </a:r>
            <a:r>
              <a:rPr lang="sk-SK" sz="1800" dirty="0"/>
              <a:t>, FB: </a:t>
            </a:r>
            <a:r>
              <a:rPr lang="sk-SK" sz="1800" u="sng" dirty="0">
                <a:hlinkClick r:id="rId4"/>
              </a:rPr>
              <a:t>@</a:t>
            </a:r>
            <a:r>
              <a:rPr lang="sk-SK" sz="1800" u="sng" dirty="0" err="1">
                <a:hlinkClick r:id="rId4"/>
              </a:rPr>
              <a:t>upjserasmus</a:t>
            </a:r>
            <a:r>
              <a:rPr lang="sk-SK" sz="1800" dirty="0"/>
              <a:t> 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sk-SK" sz="1800" b="1" dirty="0" smtClean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sk-SK" sz="1800" b="1" dirty="0" smtClean="0"/>
              <a:t>Mgr</a:t>
            </a:r>
            <a:r>
              <a:rPr lang="sk-SK" sz="1800" b="1" dirty="0"/>
              <a:t>. Mária Vasiľová, PhD.</a:t>
            </a:r>
            <a:endParaRPr lang="sk-SK" sz="18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sk-SK" sz="1800" dirty="0"/>
              <a:t>inštitucionálna koordinátorka Erasmus+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sk-SK" sz="1800" dirty="0" smtClean="0"/>
              <a:t>tel</a:t>
            </a:r>
            <a:r>
              <a:rPr lang="sk-SK" sz="1800" dirty="0"/>
              <a:t>.: +421 055 234 1159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sk-SK" sz="1800" dirty="0" smtClean="0"/>
              <a:t>e-mail</a:t>
            </a:r>
            <a:r>
              <a:rPr lang="sk-SK" sz="1800" dirty="0"/>
              <a:t>: </a:t>
            </a:r>
            <a:r>
              <a:rPr lang="sk-SK" sz="1800" b="1" u="sng" dirty="0" smtClean="0">
                <a:hlinkClick r:id="rId5"/>
              </a:rPr>
              <a:t>maria.vasilova@upjs.sk</a:t>
            </a:r>
            <a:endParaRPr lang="sk-SK" sz="1800" b="1" u="sng" dirty="0" smtClean="0"/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sk-SK" sz="18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sk-SK" sz="1800" b="1" dirty="0"/>
              <a:t>PhDr. Zuzana Szattlerová</a:t>
            </a:r>
            <a:r>
              <a:rPr lang="sk-SK" sz="1800" dirty="0"/>
              <a:t>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sk-SK" sz="1800" dirty="0"/>
              <a:t>kontaktná osoba pre študentov odchádzajúcich na Erasmus+ stáž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sk-SK" sz="1800" dirty="0" smtClean="0"/>
              <a:t>tel</a:t>
            </a:r>
            <a:r>
              <a:rPr lang="sk-SK" sz="1800" dirty="0"/>
              <a:t>.: +421 055 234 1129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sk-SK" sz="1800" dirty="0" smtClean="0"/>
              <a:t>e-mail</a:t>
            </a:r>
            <a:r>
              <a:rPr lang="sk-SK" sz="1800" dirty="0"/>
              <a:t>: </a:t>
            </a:r>
            <a:r>
              <a:rPr lang="sk-SK" sz="1800" b="1" u="sng" dirty="0">
                <a:hlinkClick r:id="rId6"/>
              </a:rPr>
              <a:t>zuzana.szattlerova@upjs.sk</a:t>
            </a:r>
            <a:endParaRPr lang="sk-SK" sz="18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sk-SK" sz="1800" b="1" dirty="0"/>
              <a:t>               </a:t>
            </a:r>
            <a:r>
              <a:rPr lang="sk-SK" sz="1800" dirty="0"/>
              <a:t> 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sk-SK" sz="1800" b="1" u="sng" dirty="0" smtClean="0">
                <a:hlinkClick r:id="rId7"/>
              </a:rPr>
              <a:t>fakultní </a:t>
            </a:r>
            <a:r>
              <a:rPr lang="sk-SK" sz="1800" b="1" u="sng" dirty="0">
                <a:hlinkClick r:id="rId7"/>
              </a:rPr>
              <a:t>/ katedroví / ústavní koordinátori</a:t>
            </a:r>
            <a:endParaRPr lang="sk-SK" sz="1800" dirty="0"/>
          </a:p>
        </p:txBody>
      </p:sp>
    </p:spTree>
    <p:extLst>
      <p:ext uri="{BB962C8B-B14F-4D97-AF65-F5344CB8AC3E}">
        <p14:creationId xmlns:p14="http://schemas.microsoft.com/office/powerpoint/2010/main" val="25853764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 dirty="0"/>
          </a:p>
        </p:txBody>
      </p:sp>
      <p:pic>
        <p:nvPicPr>
          <p:cNvPr id="4" name="Zástupný objekt pre obsah 8">
            <a:extLst>
              <a:ext uri="{FF2B5EF4-FFF2-40B4-BE49-F238E27FC236}">
                <a16:creationId xmlns:a16="http://schemas.microsoft.com/office/drawing/2014/main" id="{4D32C382-38F3-447B-BD24-BB06B041B84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" y="6491"/>
            <a:ext cx="12192001" cy="2977341"/>
          </a:xfrm>
          <a:prstGeom prst="rect">
            <a:avLst/>
          </a:prstGeom>
        </p:spPr>
      </p:pic>
      <p:pic>
        <p:nvPicPr>
          <p:cNvPr id="5" name="Picture 4" descr="VÃ½sledok vyhÄ¾adÃ¡vania obrÃ¡zkov pre dopyt erasmus+">
            <a:extLst>
              <a:ext uri="{FF2B5EF4-FFF2-40B4-BE49-F238E27FC236}">
                <a16:creationId xmlns:a16="http://schemas.microsoft.com/office/drawing/2014/main" id="{728AAEEB-F732-41BD-9E33-1318E05515D5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430382"/>
            <a:ext cx="12192000" cy="24276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Obdĺžnik 5"/>
          <p:cNvSpPr/>
          <p:nvPr/>
        </p:nvSpPr>
        <p:spPr>
          <a:xfrm>
            <a:off x="-2" y="2983832"/>
            <a:ext cx="12192000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sk-SK" sz="4400" b="1" cap="small" dirty="0">
                <a:ln w="0"/>
              </a:rPr>
              <a:t>ďakujem za pozornosť</a:t>
            </a:r>
            <a:r>
              <a:rPr lang="sk-SK" sz="4400" cap="small" dirty="0">
                <a:ln w="0"/>
              </a:rPr>
              <a:t/>
            </a:r>
            <a:br>
              <a:rPr lang="sk-SK" sz="4400" cap="small" dirty="0">
                <a:ln w="0"/>
              </a:rPr>
            </a:br>
            <a:r>
              <a:rPr lang="sk-SK" sz="4400" b="1" cap="small" dirty="0">
                <a:ln w="0"/>
                <a:sym typeface="Wingdings" panose="05000000000000000000" pitchFamily="2" charset="2"/>
              </a:rPr>
              <a:t></a:t>
            </a:r>
            <a:endParaRPr lang="sk-SK" sz="4400" b="1" dirty="0"/>
          </a:p>
        </p:txBody>
      </p:sp>
    </p:spTree>
    <p:extLst>
      <p:ext uri="{BB962C8B-B14F-4D97-AF65-F5344CB8AC3E}">
        <p14:creationId xmlns:p14="http://schemas.microsoft.com/office/powerpoint/2010/main" val="31042615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smtClean="0"/>
              <a:t>ODBORNÁ STÁŽ</a:t>
            </a:r>
            <a:endParaRPr lang="sk-SK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sz="2400" dirty="0"/>
              <a:t>v</a:t>
            </a:r>
            <a:r>
              <a:rPr lang="sk-SK" sz="2400" dirty="0" smtClean="0"/>
              <a:t> príslušnom odbore štúdia</a:t>
            </a:r>
          </a:p>
          <a:p>
            <a:r>
              <a:rPr lang="sk-SK" sz="2400" dirty="0" smtClean="0"/>
              <a:t>súčasť </a:t>
            </a:r>
            <a:r>
              <a:rPr lang="sk-SK" sz="2400" dirty="0"/>
              <a:t>študijného </a:t>
            </a:r>
            <a:r>
              <a:rPr lang="sk-SK" sz="2400" dirty="0" smtClean="0"/>
              <a:t>plánu </a:t>
            </a:r>
            <a:r>
              <a:rPr lang="sk-SK" sz="2400" dirty="0"/>
              <a:t>alebo </a:t>
            </a:r>
            <a:r>
              <a:rPr lang="sk-SK" sz="2400" dirty="0" smtClean="0"/>
              <a:t>dobrovoľná</a:t>
            </a:r>
          </a:p>
          <a:p>
            <a:r>
              <a:rPr lang="sk-SK" sz="2400" dirty="0"/>
              <a:t>p</a:t>
            </a:r>
            <a:r>
              <a:rPr lang="sk-SK" sz="2400" dirty="0" smtClean="0"/>
              <a:t>re všetky stupne štúdia (Bc,. Mgr., PhD.)</a:t>
            </a:r>
          </a:p>
          <a:p>
            <a:r>
              <a:rPr lang="sk-SK" sz="2400" dirty="0"/>
              <a:t>p</a:t>
            </a:r>
            <a:r>
              <a:rPr lang="sk-SK" sz="2400" dirty="0" smtClean="0"/>
              <a:t>očas alebo po ukončení štúdia (status študenta alebo absolventa)</a:t>
            </a:r>
            <a:endParaRPr lang="sk-SK" sz="2400" dirty="0"/>
          </a:p>
          <a:p>
            <a:r>
              <a:rPr lang="sk-SK" sz="2400" dirty="0"/>
              <a:t>od 1. ročníka</a:t>
            </a:r>
          </a:p>
          <a:p>
            <a:r>
              <a:rPr lang="sk-SK" sz="2400" dirty="0"/>
              <a:t>pre interných aj externých študentov</a:t>
            </a:r>
          </a:p>
          <a:p>
            <a:pPr marL="0" indent="0">
              <a:buNone/>
            </a:pPr>
            <a:endParaRPr lang="sk-SK" sz="2400" dirty="0"/>
          </a:p>
        </p:txBody>
      </p:sp>
    </p:spTree>
    <p:extLst>
      <p:ext uri="{BB962C8B-B14F-4D97-AF65-F5344CB8AC3E}">
        <p14:creationId xmlns:p14="http://schemas.microsoft.com/office/powerpoint/2010/main" val="27079531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smtClean="0"/>
              <a:t>ABSOLVENTSKÁ STÁŽ</a:t>
            </a:r>
            <a:endParaRPr lang="sk-SK" b="1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sk-SK" sz="2400" dirty="0"/>
              <a:t>r</a:t>
            </a:r>
            <a:r>
              <a:rPr lang="sk-SK" sz="2400" dirty="0" smtClean="0"/>
              <a:t>ealizácia </a:t>
            </a:r>
            <a:r>
              <a:rPr lang="sk-SK" sz="2400" b="1" dirty="0" smtClean="0"/>
              <a:t>po každom stupni </a:t>
            </a:r>
            <a:r>
              <a:rPr lang="sk-SK" sz="2400" dirty="0" smtClean="0"/>
              <a:t>štúdia (Bc., Mgr.,</a:t>
            </a:r>
            <a:r>
              <a:rPr lang="sk-SK" sz="2400" dirty="0"/>
              <a:t> </a:t>
            </a:r>
            <a:r>
              <a:rPr lang="sk-SK" sz="2400" dirty="0" smtClean="0"/>
              <a:t>PhD.)</a:t>
            </a:r>
          </a:p>
          <a:p>
            <a:pPr algn="just"/>
            <a:r>
              <a:rPr lang="sk-SK" sz="2400" dirty="0"/>
              <a:t>ú</a:t>
            </a:r>
            <a:r>
              <a:rPr lang="sk-SK" sz="2400" dirty="0" smtClean="0"/>
              <a:t>častník má status absolventa</a:t>
            </a:r>
          </a:p>
          <a:p>
            <a:pPr algn="just"/>
            <a:r>
              <a:rPr lang="sk-SK" sz="2400" dirty="0" smtClean="0"/>
              <a:t>mobilita </a:t>
            </a:r>
            <a:r>
              <a:rPr lang="sk-SK" sz="2400" dirty="0"/>
              <a:t>sa môže realizovať </a:t>
            </a:r>
            <a:r>
              <a:rPr lang="sk-SK" sz="2400" b="1" dirty="0"/>
              <a:t>do 12 mesiacov od ukončenia </a:t>
            </a:r>
            <a:r>
              <a:rPr lang="sk-SK" sz="2400" dirty="0"/>
              <a:t>štúdia </a:t>
            </a:r>
            <a:r>
              <a:rPr lang="sk-SK" sz="2400" dirty="0" smtClean="0"/>
              <a:t>(po poslednej štátnej skúške)</a:t>
            </a:r>
            <a:endParaRPr lang="sk-SK" sz="2400" dirty="0"/>
          </a:p>
          <a:p>
            <a:pPr algn="just"/>
            <a:r>
              <a:rPr lang="sk-SK" sz="2400" dirty="0"/>
              <a:t>p</a:t>
            </a:r>
            <a:r>
              <a:rPr lang="sk-SK" sz="2400" dirty="0" smtClean="0"/>
              <a:t>rihlásenie do výberového konania </a:t>
            </a:r>
            <a:r>
              <a:rPr lang="sk-SK" sz="2400" b="1" dirty="0" smtClean="0"/>
              <a:t>počas posledného roku </a:t>
            </a:r>
            <a:r>
              <a:rPr lang="sk-SK" sz="2400" b="1" dirty="0"/>
              <a:t>štúdia</a:t>
            </a:r>
          </a:p>
          <a:p>
            <a:pPr algn="just"/>
            <a:r>
              <a:rPr lang="sk-SK" sz="2400" b="1" dirty="0"/>
              <a:t>dĺžka stáže </a:t>
            </a:r>
            <a:r>
              <a:rPr lang="sk-SK" sz="2400" dirty="0"/>
              <a:t>závisí od dĺžky absolvovaných mobilít na poslednom stupni </a:t>
            </a:r>
            <a:r>
              <a:rPr lang="sk-SK" sz="2400" dirty="0" smtClean="0"/>
              <a:t>štúdia (maximálne 12 mesiacov za stupeň štúdia vrátane absolventskej stáže, jednoodborové programy 24 mesiacov)</a:t>
            </a:r>
          </a:p>
          <a:p>
            <a:pPr algn="just"/>
            <a:r>
              <a:rPr lang="sk-SK" sz="2400" dirty="0"/>
              <a:t>z</a:t>
            </a:r>
            <a:r>
              <a:rPr lang="sk-SK" sz="2400" dirty="0" smtClean="0"/>
              <a:t>ameranie : v </a:t>
            </a:r>
            <a:r>
              <a:rPr lang="sk-SK" sz="2400" b="1" dirty="0" smtClean="0"/>
              <a:t>odbore štúdia </a:t>
            </a:r>
            <a:r>
              <a:rPr lang="sk-SK" sz="2400" dirty="0" smtClean="0"/>
              <a:t>alebo v oblasti </a:t>
            </a:r>
            <a:r>
              <a:rPr lang="sk-SK" sz="2400" b="1" dirty="0" smtClean="0"/>
              <a:t>digitálnych zručností</a:t>
            </a:r>
            <a:endParaRPr lang="sk-SK" sz="2400" b="1" dirty="0"/>
          </a:p>
        </p:txBody>
      </p:sp>
    </p:spTree>
    <p:extLst>
      <p:ext uri="{BB962C8B-B14F-4D97-AF65-F5344CB8AC3E}">
        <p14:creationId xmlns:p14="http://schemas.microsoft.com/office/powerpoint/2010/main" val="10207896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smtClean="0"/>
              <a:t>STÁŽ V OBLASTI DIGITÁLNYCH ZRUČNOSTÍ</a:t>
            </a:r>
            <a:endParaRPr lang="sk-SK" b="1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sk-SK" sz="2400" dirty="0" smtClean="0"/>
              <a:t>určená </a:t>
            </a:r>
            <a:r>
              <a:rPr lang="sk-SK" sz="2400" dirty="0"/>
              <a:t>pre </a:t>
            </a:r>
            <a:r>
              <a:rPr lang="sk-SK" sz="2400" b="1" dirty="0"/>
              <a:t>všetky študijné odbory </a:t>
            </a:r>
            <a:r>
              <a:rPr lang="sk-SK" sz="2400" dirty="0" smtClean="0"/>
              <a:t>a všetky stupne štúdia</a:t>
            </a:r>
          </a:p>
          <a:p>
            <a:pPr algn="just"/>
            <a:r>
              <a:rPr lang="sk-SK" sz="2400" b="1" dirty="0"/>
              <a:t>s</a:t>
            </a:r>
            <a:r>
              <a:rPr lang="sk-SK" sz="2400" b="1" dirty="0" smtClean="0"/>
              <a:t>tatus študenta alebo absolventa - počas</a:t>
            </a:r>
            <a:r>
              <a:rPr lang="sk-SK" sz="2400" dirty="0" smtClean="0"/>
              <a:t> </a:t>
            </a:r>
            <a:r>
              <a:rPr lang="sk-SK" sz="2400" dirty="0"/>
              <a:t>alebo </a:t>
            </a:r>
            <a:r>
              <a:rPr lang="sk-SK" sz="2400" b="1" dirty="0"/>
              <a:t>po </a:t>
            </a:r>
            <a:r>
              <a:rPr lang="sk-SK" sz="2400" dirty="0"/>
              <a:t>ukončení </a:t>
            </a:r>
            <a:r>
              <a:rPr lang="sk-SK" sz="2400" dirty="0" smtClean="0"/>
              <a:t>štúdia </a:t>
            </a:r>
          </a:p>
          <a:p>
            <a:pPr algn="just"/>
            <a:r>
              <a:rPr lang="sk-SK" sz="2400" dirty="0"/>
              <a:t>m</a:t>
            </a:r>
            <a:r>
              <a:rPr lang="sk-SK" sz="2400" dirty="0" smtClean="0"/>
              <a:t>ožné oblasti zamerania: napr</a:t>
            </a:r>
            <a:r>
              <a:rPr lang="sk-SK" sz="2400" dirty="0"/>
              <a:t>. digitálny marketing, digitálny grafický, mechanický dizajn, vývoj aplikácií, softvéru, tvorba webových stránok, </a:t>
            </a:r>
            <a:r>
              <a:rPr lang="sk-SK" sz="2400" dirty="0" smtClean="0"/>
              <a:t>kybernetická </a:t>
            </a:r>
            <a:r>
              <a:rPr lang="sk-SK" sz="2400" dirty="0"/>
              <a:t>bezpečnosť, inštalácia, údržba a správa počítačových systémov a sietí a pod.). </a:t>
            </a:r>
            <a:endParaRPr lang="sk-SK" sz="2400" dirty="0" smtClean="0"/>
          </a:p>
          <a:p>
            <a:pPr algn="just"/>
            <a:r>
              <a:rPr lang="sk-SK" sz="2400" dirty="0" smtClean="0"/>
              <a:t>viac informácií </a:t>
            </a:r>
            <a:r>
              <a:rPr lang="sk-SK" sz="2400" u="sng" dirty="0" smtClean="0">
                <a:hlinkClick r:id="rId2"/>
              </a:rPr>
              <a:t>tu</a:t>
            </a:r>
            <a:endParaRPr lang="sk-SK" sz="2400" dirty="0"/>
          </a:p>
        </p:txBody>
      </p:sp>
    </p:spTree>
    <p:extLst>
      <p:ext uri="{BB962C8B-B14F-4D97-AF65-F5344CB8AC3E}">
        <p14:creationId xmlns:p14="http://schemas.microsoft.com/office/powerpoint/2010/main" val="41935964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smtClean="0"/>
              <a:t>KRÁTKODOBÁ STÁŽ DOKTORANDOV</a:t>
            </a:r>
            <a:endParaRPr lang="sk-SK" b="1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algn="just"/>
            <a:r>
              <a:rPr lang="sk-SK" sz="2400" dirty="0"/>
              <a:t>u</a:t>
            </a:r>
            <a:r>
              <a:rPr lang="sk-SK" sz="2400" dirty="0" smtClean="0"/>
              <a:t>rčená pre 3. stupeň štúdia</a:t>
            </a:r>
          </a:p>
          <a:p>
            <a:pPr lvl="0" algn="just"/>
            <a:r>
              <a:rPr lang="sk-SK" sz="2400" dirty="0" smtClean="0"/>
              <a:t>status študenta alebo absolventa (</a:t>
            </a:r>
            <a:r>
              <a:rPr lang="sk-SK" sz="2400" b="1" dirty="0" smtClean="0"/>
              <a:t>počas</a:t>
            </a:r>
            <a:r>
              <a:rPr lang="sk-SK" sz="2400" dirty="0" smtClean="0"/>
              <a:t> alebo </a:t>
            </a:r>
            <a:r>
              <a:rPr lang="sk-SK" sz="2400" b="1" dirty="0" smtClean="0"/>
              <a:t>po ukončení</a:t>
            </a:r>
            <a:r>
              <a:rPr lang="sk-SK" sz="2400" dirty="0" smtClean="0"/>
              <a:t> štúdia)</a:t>
            </a:r>
          </a:p>
          <a:p>
            <a:pPr lvl="0" algn="just"/>
            <a:r>
              <a:rPr lang="sk-SK" sz="2400" dirty="0" smtClean="0"/>
              <a:t>trvanie </a:t>
            </a:r>
            <a:r>
              <a:rPr lang="sk-SK" sz="2400" b="1" dirty="0"/>
              <a:t>5 </a:t>
            </a:r>
            <a:r>
              <a:rPr lang="en-AE" sz="2400" b="1" dirty="0"/>
              <a:t>–</a:t>
            </a:r>
            <a:r>
              <a:rPr lang="sk-SK" sz="2400" b="1" dirty="0"/>
              <a:t> 30 </a:t>
            </a:r>
            <a:r>
              <a:rPr lang="sk-SK" sz="2400" b="1" dirty="0" smtClean="0"/>
              <a:t>dní</a:t>
            </a:r>
          </a:p>
          <a:p>
            <a:pPr lvl="0" algn="just"/>
            <a:r>
              <a:rPr lang="sk-SK" sz="2400" dirty="0" smtClean="0"/>
              <a:t>zamerané </a:t>
            </a:r>
            <a:r>
              <a:rPr lang="sk-SK" sz="2400" dirty="0"/>
              <a:t>za prierezové praktické zručnosti, školenia, neakademické  činnosti, výskumné činnosti, výskum,...</a:t>
            </a:r>
          </a:p>
          <a:p>
            <a:pPr lvl="0" algn="just"/>
            <a:r>
              <a:rPr lang="sk-SK" sz="2400" dirty="0" smtClean="0"/>
              <a:t>proces </a:t>
            </a:r>
            <a:r>
              <a:rPr lang="sk-SK" sz="2400" dirty="0"/>
              <a:t>je rovnaký ako pri dlhodobých mobilitách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8368622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smtClean="0"/>
              <a:t>OPRÁVNENÍ ÚČASTNÍCI MOBILÍT</a:t>
            </a:r>
            <a:endParaRPr lang="sk-SK" sz="4000" b="1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sk-SK" b="1" dirty="0" smtClean="0"/>
              <a:t>ŠTUDENTI</a:t>
            </a:r>
            <a:r>
              <a:rPr lang="sk-SK" sz="2400" dirty="0" smtClean="0"/>
              <a:t> (interní </a:t>
            </a:r>
            <a:r>
              <a:rPr lang="sk-SK" sz="2400" dirty="0"/>
              <a:t>aj externí Bc., Mgr. a PhD. </a:t>
            </a:r>
            <a:r>
              <a:rPr lang="sk-SK" sz="2400" dirty="0" smtClean="0"/>
              <a:t>stupňa), </a:t>
            </a:r>
            <a:r>
              <a:rPr lang="sk-SK" sz="2400" b="1" dirty="0"/>
              <a:t>ktorí</a:t>
            </a:r>
            <a:r>
              <a:rPr lang="sk-SK" sz="2400" dirty="0"/>
              <a:t>:</a:t>
            </a:r>
          </a:p>
          <a:p>
            <a:pPr algn="just"/>
            <a:r>
              <a:rPr lang="sk-SK" sz="2400" dirty="0" smtClean="0"/>
              <a:t>sú </a:t>
            </a:r>
            <a:r>
              <a:rPr lang="sk-SK" sz="2400" b="1" dirty="0"/>
              <a:t>štátnymi občanmi SR </a:t>
            </a:r>
            <a:r>
              <a:rPr lang="sk-SK" sz="2400" dirty="0"/>
              <a:t>študujúcimi na UPJŠ v Košiciach</a:t>
            </a:r>
          </a:p>
          <a:p>
            <a:pPr algn="just"/>
            <a:r>
              <a:rPr lang="sk-SK" sz="2400" dirty="0" smtClean="0"/>
              <a:t>sú </a:t>
            </a:r>
            <a:r>
              <a:rPr lang="sk-SK" sz="2400" b="1" dirty="0"/>
              <a:t>zapísaní na celé štúdium </a:t>
            </a:r>
            <a:r>
              <a:rPr lang="sk-SK" sz="2400" dirty="0"/>
              <a:t>na UPJŠ v Košiciach už od 1. ročníka štúdia</a:t>
            </a:r>
          </a:p>
          <a:p>
            <a:pPr algn="just"/>
            <a:r>
              <a:rPr lang="sk-SK" sz="2400" b="1" dirty="0" smtClean="0"/>
              <a:t>majú </a:t>
            </a:r>
            <a:r>
              <a:rPr lang="sk-SK" sz="2400" b="1" dirty="0"/>
              <a:t>platné štúdium </a:t>
            </a:r>
            <a:r>
              <a:rPr lang="sk-SK" sz="2400" dirty="0"/>
              <a:t>Bc./Mgr./PhD. </a:t>
            </a:r>
            <a:endParaRPr lang="sk-SK" sz="2400" dirty="0" smtClean="0"/>
          </a:p>
          <a:p>
            <a:pPr algn="just"/>
            <a:r>
              <a:rPr lang="sk-SK" sz="2400" dirty="0"/>
              <a:t>študent </a:t>
            </a:r>
            <a:r>
              <a:rPr lang="sk-SK" sz="2400" b="1" dirty="0"/>
              <a:t>nemôže mať </a:t>
            </a:r>
            <a:r>
              <a:rPr lang="sk-SK" sz="2400" dirty="0"/>
              <a:t>počas mobility </a:t>
            </a:r>
            <a:r>
              <a:rPr lang="sk-SK" sz="2400" b="1" dirty="0"/>
              <a:t>prerušené štúdium</a:t>
            </a:r>
            <a:endParaRPr lang="sk-SK" sz="2400" dirty="0"/>
          </a:p>
          <a:p>
            <a:pPr algn="just"/>
            <a:r>
              <a:rPr lang="sk-SK" sz="2400" dirty="0" smtClean="0"/>
              <a:t>v </a:t>
            </a:r>
            <a:r>
              <a:rPr lang="sk-SK" sz="2400" dirty="0"/>
              <a:t>prípade potreby </a:t>
            </a:r>
            <a:r>
              <a:rPr lang="sk-SK" sz="2400" dirty="0" smtClean="0"/>
              <a:t>je nutné požiadať </a:t>
            </a:r>
            <a:r>
              <a:rPr lang="sk-SK" sz="2400" dirty="0"/>
              <a:t>o </a:t>
            </a:r>
            <a:r>
              <a:rPr lang="sk-SK" sz="2400" b="1" dirty="0"/>
              <a:t>predbežný zápis</a:t>
            </a:r>
            <a:r>
              <a:rPr lang="sk-SK" sz="2400" dirty="0"/>
              <a:t>, ak sa </a:t>
            </a:r>
            <a:r>
              <a:rPr lang="sk-SK" sz="2400" dirty="0" smtClean="0"/>
              <a:t>mobilita realizuje medzi </a:t>
            </a:r>
            <a:r>
              <a:rPr lang="sk-SK" sz="2400" dirty="0"/>
              <a:t>jednotlivými stupňami štúdia počas letného obdobia, kedy status študenta </a:t>
            </a:r>
            <a:r>
              <a:rPr lang="sk-SK" sz="2400" dirty="0" smtClean="0"/>
              <a:t>zaniká</a:t>
            </a:r>
          </a:p>
          <a:p>
            <a:endParaRPr lang="sk-SK" sz="2400" dirty="0"/>
          </a:p>
        </p:txBody>
      </p:sp>
    </p:spTree>
    <p:extLst>
      <p:ext uri="{BB962C8B-B14F-4D97-AF65-F5344CB8AC3E}">
        <p14:creationId xmlns:p14="http://schemas.microsoft.com/office/powerpoint/2010/main" val="5309694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k-SK" b="1" dirty="0" smtClean="0"/>
              <a:t>ABSOLVENTI </a:t>
            </a:r>
            <a:endParaRPr lang="sk-SK" dirty="0" smtClean="0"/>
          </a:p>
          <a:p>
            <a:r>
              <a:rPr lang="sk-SK" sz="2400" dirty="0" smtClean="0"/>
              <a:t>po ukončení Bc., Mgr., PhD. stupňa štúdia – status absolventa</a:t>
            </a:r>
          </a:p>
          <a:p>
            <a:r>
              <a:rPr lang="sk-SK" sz="2400" dirty="0" smtClean="0"/>
              <a:t>v rámci 12 mesiacov po absolvovaní poslednej štátnej skúšky</a:t>
            </a:r>
          </a:p>
          <a:p>
            <a:r>
              <a:rPr lang="sk-SK" sz="2400" dirty="0" smtClean="0"/>
              <a:t>absolventská mobilita musí byť ukončená pred zápisom na ďalší stupeň štúdia</a:t>
            </a:r>
          </a:p>
          <a:p>
            <a:endParaRPr lang="sk-SK" sz="2400" dirty="0"/>
          </a:p>
        </p:txBody>
      </p:sp>
    </p:spTree>
    <p:extLst>
      <p:ext uri="{BB962C8B-B14F-4D97-AF65-F5344CB8AC3E}">
        <p14:creationId xmlns:p14="http://schemas.microsoft.com/office/powerpoint/2010/main" val="10615675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ív balík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1098</TotalTime>
  <Words>2773</Words>
  <Application>Microsoft Office PowerPoint</Application>
  <PresentationFormat>Širokouhlá</PresentationFormat>
  <Paragraphs>298</Paragraphs>
  <Slides>36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5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36</vt:i4>
      </vt:variant>
    </vt:vector>
  </HeadingPairs>
  <TitlesOfParts>
    <vt:vector size="42" baseType="lpstr">
      <vt:lpstr>Arial</vt:lpstr>
      <vt:lpstr>Calibri</vt:lpstr>
      <vt:lpstr>Calibri Light</vt:lpstr>
      <vt:lpstr>Times New Roman</vt:lpstr>
      <vt:lpstr>Wingdings</vt:lpstr>
      <vt:lpstr>Motív balíka Office</vt:lpstr>
      <vt:lpstr>Som vybraný/á na Erasmus+ stáž, čo ďalej?   99í9</vt:lpstr>
      <vt:lpstr>ERASMUS+ STÁŽ</vt:lpstr>
      <vt:lpstr>TYPY STÁŽÍ</vt:lpstr>
      <vt:lpstr>ODBORNÁ STÁŽ</vt:lpstr>
      <vt:lpstr>ABSOLVENTSKÁ STÁŽ</vt:lpstr>
      <vt:lpstr>STÁŽ V OBLASTI DIGITÁLNYCH ZRUČNOSTÍ</vt:lpstr>
      <vt:lpstr>KRÁTKODOBÁ STÁŽ DOKTORANDOV</vt:lpstr>
      <vt:lpstr>OPRÁVNENÍ ÚČASTNÍCI MOBILÍT</vt:lpstr>
      <vt:lpstr>Prezentácia programu PowerPoint</vt:lpstr>
      <vt:lpstr>HOSTITEĽSKÁ INŠTITÚCIA</vt:lpstr>
      <vt:lpstr>Prezentácia programu PowerPoint</vt:lpstr>
      <vt:lpstr>TRVANIE ERASMUS+ STÁŽE</vt:lpstr>
      <vt:lpstr>Prezentácia programu PowerPoint</vt:lpstr>
      <vt:lpstr>FINANČNÁ PODPORA</vt:lpstr>
      <vt:lpstr>ZÁKLADNÉ SADZBY INDIVIDUÁLNEJ PODPORY  NA DLHODOBÉ MOBILITY A PRÍSPEVKY NA  NAVÝŠENIE </vt:lpstr>
      <vt:lpstr>ZÁKLADNÉ SADZBY INDIVIDUÁLNEJ PODPORY  NA KRÁTKODOBÉ MOBILITY A PRÍSPEVKY NA  NAVÝŠENIE </vt:lpstr>
      <vt:lpstr>Typy podpory pre študentov s nedostatkom príležitostí</vt:lpstr>
      <vt:lpstr>PRAVIDLÁ PRÍPRAVY ERASMUS+ STÁŽE</vt:lpstr>
      <vt:lpstr>Prezentácia programu PowerPoint</vt:lpstr>
      <vt:lpstr>PROCESNÝ POSTUP PRED MOBILITOU</vt:lpstr>
      <vt:lpstr>Prezentácia programu PowerPoint</vt:lpstr>
      <vt:lpstr>Prezentácia programu PowerPoint</vt:lpstr>
      <vt:lpstr>Prezentácia programu PowerPoint</vt:lpstr>
      <vt:lpstr>FINANČNÁ ZMLUVA</vt:lpstr>
      <vt:lpstr>Prezentácia programu PowerPoint</vt:lpstr>
      <vt:lpstr>Prezentácia programu PowerPoint</vt:lpstr>
      <vt:lpstr>ONLINE LINGUISTIC SUPPORT - OLS</vt:lpstr>
      <vt:lpstr>Prezentácia programu PowerPoint</vt:lpstr>
      <vt:lpstr>ZMENY POČAS MOBILITY</vt:lpstr>
      <vt:lpstr>Prezentácia programu PowerPoint</vt:lpstr>
      <vt:lpstr>Prezentácia programu PowerPoint</vt:lpstr>
      <vt:lpstr>POSTUP PO MOBILITE </vt:lpstr>
      <vt:lpstr>Prezentácia programu PowerPoint</vt:lpstr>
      <vt:lpstr>DOLEŽITÉ LINKY</vt:lpstr>
      <vt:lpstr>KONTAKTNÉ ÚDAJE</vt:lpstr>
      <vt:lpstr>Prezentácia programu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ERASMUS+ STÁŽE INFORMAČNÝ SEMINÁR</dc:title>
  <dc:creator>zuzana.szattlerova</dc:creator>
  <cp:lastModifiedBy>zuzana.szattlerova</cp:lastModifiedBy>
  <cp:revision>81</cp:revision>
  <dcterms:created xsi:type="dcterms:W3CDTF">2022-03-07T14:32:04Z</dcterms:created>
  <dcterms:modified xsi:type="dcterms:W3CDTF">2022-04-25T06:32:44Z</dcterms:modified>
</cp:coreProperties>
</file>