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 id="2147483964" r:id="rId2"/>
    <p:sldMasterId id="2147483976" r:id="rId3"/>
  </p:sldMasterIdLst>
  <p:notesMasterIdLst>
    <p:notesMasterId r:id="rId27"/>
  </p:notesMasterIdLst>
  <p:handoutMasterIdLst>
    <p:handoutMasterId r:id="rId28"/>
  </p:handoutMasterIdLst>
  <p:sldIdLst>
    <p:sldId id="278" r:id="rId4"/>
    <p:sldId id="257" r:id="rId5"/>
    <p:sldId id="258" r:id="rId6"/>
    <p:sldId id="277" r:id="rId7"/>
    <p:sldId id="279" r:id="rId8"/>
    <p:sldId id="280" r:id="rId9"/>
    <p:sldId id="292" r:id="rId10"/>
    <p:sldId id="264" r:id="rId11"/>
    <p:sldId id="265" r:id="rId12"/>
    <p:sldId id="270" r:id="rId13"/>
    <p:sldId id="271" r:id="rId14"/>
    <p:sldId id="274" r:id="rId15"/>
    <p:sldId id="281" r:id="rId16"/>
    <p:sldId id="282" r:id="rId17"/>
    <p:sldId id="283" r:id="rId18"/>
    <p:sldId id="284" r:id="rId19"/>
    <p:sldId id="290" r:id="rId20"/>
    <p:sldId id="285" r:id="rId21"/>
    <p:sldId id="291" r:id="rId22"/>
    <p:sldId id="287" r:id="rId23"/>
    <p:sldId id="286" r:id="rId24"/>
    <p:sldId id="288" r:id="rId25"/>
    <p:sldId id="289" r:id="rId26"/>
  </p:sldIdLst>
  <p:sldSz cx="9144000" cy="6858000" type="screen4x3"/>
  <p:notesSz cx="6797675"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68" d="100"/>
          <a:sy n="68" d="100"/>
        </p:scale>
        <p:origin x="78" y="19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7971755-5DA4-45A8-9632-09D6C8863134}" type="datetimeFigureOut">
              <a:rPr lang="sk-SK" smtClean="0"/>
              <a:t>22. 4. 2022</a:t>
            </a:fld>
            <a:endParaRPr lang="sk-SK"/>
          </a:p>
        </p:txBody>
      </p:sp>
      <p:sp>
        <p:nvSpPr>
          <p:cNvPr id="4" name="Zástupný objekt pre pät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k-SK"/>
          </a:p>
        </p:txBody>
      </p:sp>
      <p:sp>
        <p:nvSpPr>
          <p:cNvPr id="5" name="Zástupný objekt pre číslo snímky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5F80D85-6D68-4632-9219-712423108EF0}" type="slidenum">
              <a:rPr lang="sk-SK" smtClean="0"/>
              <a:t>‹#›</a:t>
            </a:fld>
            <a:endParaRPr lang="sk-SK"/>
          </a:p>
        </p:txBody>
      </p:sp>
    </p:spTree>
    <p:extLst>
      <p:ext uri="{BB962C8B-B14F-4D97-AF65-F5344CB8AC3E}">
        <p14:creationId xmlns:p14="http://schemas.microsoft.com/office/powerpoint/2010/main" val="1739331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k-SK"/>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F3CED45-7C0D-4EDA-8135-D632291A21DA}" type="datetimeFigureOut">
              <a:rPr lang="sk-SK" smtClean="0"/>
              <a:t>22. 4. 2022</a:t>
            </a:fld>
            <a:endParaRPr lang="sk-SK"/>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k-SK"/>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93CB707-2320-47DA-B19C-A6538D436F29}" type="slidenum">
              <a:rPr lang="sk-SK" smtClean="0"/>
              <a:t>‹#›</a:t>
            </a:fld>
            <a:endParaRPr lang="sk-SK"/>
          </a:p>
        </p:txBody>
      </p:sp>
    </p:spTree>
    <p:extLst>
      <p:ext uri="{BB962C8B-B14F-4D97-AF65-F5344CB8AC3E}">
        <p14:creationId xmlns:p14="http://schemas.microsoft.com/office/powerpoint/2010/main" val="610431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sk-SK" smtClean="0"/>
              <a:t>Upravte štýly predlohy textu</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139151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94128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sk-SK" smtClean="0"/>
              <a:t>Upravte štýly predlohy textu</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263997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sk-SK" smtClean="0"/>
              <a:t>Upravte štýly predlohy textu</a:t>
            </a:r>
            <a:endParaRPr lang="sk-SK"/>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k-SK" smtClean="0"/>
              <a:t>Kliknutím upravte štýl predlohy podnadpisov</a:t>
            </a:r>
            <a:endParaRPr lang="sk-SK"/>
          </a:p>
        </p:txBody>
      </p:sp>
      <p:sp>
        <p:nvSpPr>
          <p:cNvPr id="4" name="Zástupný objekt pre dátum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3679396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2636833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9"/>
            <a:ext cx="7886700" cy="2852737"/>
          </a:xfrm>
        </p:spPr>
        <p:txBody>
          <a:bodyPr anchor="b"/>
          <a:lstStyle>
            <a:lvl1pPr>
              <a:defRPr sz="4500"/>
            </a:lvl1pPr>
          </a:lstStyle>
          <a:p>
            <a:r>
              <a:rPr lang="sk-SK" smtClean="0"/>
              <a:t>Upravte štýly predlohy textu</a:t>
            </a:r>
            <a:endParaRPr lang="sk-SK"/>
          </a:p>
        </p:txBody>
      </p:sp>
      <p:sp>
        <p:nvSpPr>
          <p:cNvPr id="3" name="Zástupný objekt pre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k-SK" smtClean="0"/>
              <a:t>Upraviť štýly predlohy textu</a:t>
            </a:r>
          </a:p>
        </p:txBody>
      </p:sp>
      <p:sp>
        <p:nvSpPr>
          <p:cNvPr id="4" name="Zástupný objekt pre dátum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2950777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sz="half" idx="1"/>
          </p:nvPr>
        </p:nvSpPr>
        <p:spPr>
          <a:xfrm>
            <a:off x="628650" y="1825625"/>
            <a:ext cx="38862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obsah 3"/>
          <p:cNvSpPr>
            <a:spLocks noGrp="1"/>
          </p:cNvSpPr>
          <p:nvPr>
            <p:ph sz="half" idx="2"/>
          </p:nvPr>
        </p:nvSpPr>
        <p:spPr>
          <a:xfrm>
            <a:off x="4629150" y="1825625"/>
            <a:ext cx="38862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dátum 4"/>
          <p:cNvSpPr>
            <a:spLocks noGrp="1"/>
          </p:cNvSpPr>
          <p:nvPr>
            <p:ph type="dt" sz="half" idx="10"/>
          </p:nvPr>
        </p:nvSpPr>
        <p:spPr/>
        <p:txBody>
          <a:bodyPr/>
          <a:lstStyle/>
          <a:p>
            <a:fld id="{FE307640-331D-47C2-861A-DB6795A82DFB}" type="datetimeFigureOut">
              <a:rPr lang="sk-SK" smtClean="0"/>
              <a:t>22. 4. 2022</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107878840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6"/>
            <a:ext cx="7886700" cy="1325563"/>
          </a:xfrm>
        </p:spPr>
        <p:txBody>
          <a:bodyPr/>
          <a:lstStyle/>
          <a:p>
            <a:r>
              <a:rPr lang="sk-SK" smtClean="0"/>
              <a:t>Upravte štýly predlohy textu</a:t>
            </a:r>
            <a:endParaRPr lang="sk-SK"/>
          </a:p>
        </p:txBody>
      </p:sp>
      <p:sp>
        <p:nvSpPr>
          <p:cNvPr id="3" name="Zástupný objekt pre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smtClean="0"/>
              <a:t>Upraviť štýly predlohy textu</a:t>
            </a:r>
          </a:p>
        </p:txBody>
      </p:sp>
      <p:sp>
        <p:nvSpPr>
          <p:cNvPr id="4" name="Zástupný objekt pre obsah 3"/>
          <p:cNvSpPr>
            <a:spLocks noGrp="1"/>
          </p:cNvSpPr>
          <p:nvPr>
            <p:ph sz="half" idx="2"/>
          </p:nvPr>
        </p:nvSpPr>
        <p:spPr>
          <a:xfrm>
            <a:off x="629842" y="2505075"/>
            <a:ext cx="3868340"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smtClean="0"/>
              <a:t>Upraviť štýly predlohy textu</a:t>
            </a:r>
          </a:p>
        </p:txBody>
      </p:sp>
      <p:sp>
        <p:nvSpPr>
          <p:cNvPr id="6" name="Zástupný objekt pre obsah 5"/>
          <p:cNvSpPr>
            <a:spLocks noGrp="1"/>
          </p:cNvSpPr>
          <p:nvPr>
            <p:ph sz="quarter" idx="4"/>
          </p:nvPr>
        </p:nvSpPr>
        <p:spPr>
          <a:xfrm>
            <a:off x="4629150" y="2505075"/>
            <a:ext cx="3887391"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objekt pre dátum 6"/>
          <p:cNvSpPr>
            <a:spLocks noGrp="1"/>
          </p:cNvSpPr>
          <p:nvPr>
            <p:ph type="dt" sz="half" idx="10"/>
          </p:nvPr>
        </p:nvSpPr>
        <p:spPr/>
        <p:txBody>
          <a:bodyPr/>
          <a:lstStyle/>
          <a:p>
            <a:fld id="{FE307640-331D-47C2-861A-DB6795A82DFB}" type="datetimeFigureOut">
              <a:rPr lang="sk-SK" smtClean="0"/>
              <a:t>22. 4. 2022</a:t>
            </a:fld>
            <a:endParaRPr lang="sk-SK"/>
          </a:p>
        </p:txBody>
      </p:sp>
      <p:sp>
        <p:nvSpPr>
          <p:cNvPr id="8" name="Zástupný objekt pre pätu 7"/>
          <p:cNvSpPr>
            <a:spLocks noGrp="1"/>
          </p:cNvSpPr>
          <p:nvPr>
            <p:ph type="ftr" sz="quarter" idx="11"/>
          </p:nvPr>
        </p:nvSpPr>
        <p:spPr/>
        <p:txBody>
          <a:bodyPr/>
          <a:lstStyle/>
          <a:p>
            <a:endParaRPr lang="sk-SK"/>
          </a:p>
        </p:txBody>
      </p:sp>
      <p:sp>
        <p:nvSpPr>
          <p:cNvPr id="9" name="Zástupný objekt pre číslo snímky 8"/>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231609492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dátum 2"/>
          <p:cNvSpPr>
            <a:spLocks noGrp="1"/>
          </p:cNvSpPr>
          <p:nvPr>
            <p:ph type="dt" sz="half" idx="10"/>
          </p:nvPr>
        </p:nvSpPr>
        <p:spPr/>
        <p:txBody>
          <a:bodyPr/>
          <a:lstStyle/>
          <a:p>
            <a:fld id="{FE307640-331D-47C2-861A-DB6795A82DFB}" type="datetimeFigureOut">
              <a:rPr lang="sk-SK" smtClean="0"/>
              <a:t>22. 4. 2022</a:t>
            </a:fld>
            <a:endParaRPr lang="sk-SK"/>
          </a:p>
        </p:txBody>
      </p:sp>
      <p:sp>
        <p:nvSpPr>
          <p:cNvPr id="4" name="Zástupný objekt pre pätu 3"/>
          <p:cNvSpPr>
            <a:spLocks noGrp="1"/>
          </p:cNvSpPr>
          <p:nvPr>
            <p:ph type="ftr" sz="quarter" idx="11"/>
          </p:nvPr>
        </p:nvSpPr>
        <p:spPr/>
        <p:txBody>
          <a:bodyPr/>
          <a:lstStyle/>
          <a:p>
            <a:endParaRPr lang="sk-SK"/>
          </a:p>
        </p:txBody>
      </p:sp>
      <p:sp>
        <p:nvSpPr>
          <p:cNvPr id="5" name="Zástupný objekt pre číslo snímky 4"/>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3016794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fld id="{FE307640-331D-47C2-861A-DB6795A82DFB}" type="datetimeFigureOut">
              <a:rPr lang="sk-SK" smtClean="0"/>
              <a:t>22. 4. 2022</a:t>
            </a:fld>
            <a:endParaRPr lang="sk-SK"/>
          </a:p>
        </p:txBody>
      </p:sp>
      <p:sp>
        <p:nvSpPr>
          <p:cNvPr id="3" name="Zástupný objekt pre pätu 2"/>
          <p:cNvSpPr>
            <a:spLocks noGrp="1"/>
          </p:cNvSpPr>
          <p:nvPr>
            <p:ph type="ftr" sz="quarter" idx="11"/>
          </p:nvPr>
        </p:nvSpPr>
        <p:spPr/>
        <p:txBody>
          <a:bodyPr/>
          <a:lstStyle/>
          <a:p>
            <a:endParaRPr lang="sk-SK"/>
          </a:p>
        </p:txBody>
      </p:sp>
      <p:sp>
        <p:nvSpPr>
          <p:cNvPr id="4" name="Zástupný objekt pre číslo snímky 3"/>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3421183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sk-SK" smtClean="0"/>
              <a:t>Upravte štýly predlohy textu</a:t>
            </a:r>
            <a:endParaRPr lang="sk-SK"/>
          </a:p>
        </p:txBody>
      </p:sp>
      <p:sp>
        <p:nvSpPr>
          <p:cNvPr id="3" name="Zástupný objekt pre obsah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FE307640-331D-47C2-861A-DB6795A82DFB}" type="datetimeFigureOut">
              <a:rPr lang="sk-SK" smtClean="0"/>
              <a:t>22. 4. 2022</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89186312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3174988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sk-SK" smtClean="0"/>
              <a:t>Upravte štýly predlohy textu</a:t>
            </a:r>
            <a:endParaRPr lang="sk-SK"/>
          </a:p>
        </p:txBody>
      </p:sp>
      <p:sp>
        <p:nvSpPr>
          <p:cNvPr id="3" name="Zástupný objekt pre obrázok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k-SK"/>
          </a:p>
        </p:txBody>
      </p:sp>
      <p:sp>
        <p:nvSpPr>
          <p:cNvPr id="4" name="Zástupný objekt pre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FE307640-331D-47C2-861A-DB6795A82DFB}" type="datetimeFigureOut">
              <a:rPr lang="sk-SK" smtClean="0"/>
              <a:t>22. 4. 2022</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2687243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z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524876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543675" y="365125"/>
            <a:ext cx="1971675" cy="5811838"/>
          </a:xfrm>
        </p:spPr>
        <p:txBody>
          <a:bodyPr vert="eaVert"/>
          <a:lstStyle/>
          <a:p>
            <a:r>
              <a:rPr lang="sk-SK" smtClean="0"/>
              <a:t>Upravte štýly predlohy textu</a:t>
            </a:r>
            <a:endParaRPr lang="sk-SK"/>
          </a:p>
        </p:txBody>
      </p:sp>
      <p:sp>
        <p:nvSpPr>
          <p:cNvPr id="3" name="Zástupný objekt pre zvislý text 2"/>
          <p:cNvSpPr>
            <a:spLocks noGrp="1"/>
          </p:cNvSpPr>
          <p:nvPr>
            <p:ph type="body" orient="vert" idx="1"/>
          </p:nvPr>
        </p:nvSpPr>
        <p:spPr>
          <a:xfrm>
            <a:off x="628650" y="365125"/>
            <a:ext cx="5800725"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1096110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á snímka">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sk-SK" smtClean="0"/>
              <a:t>Upravte štýly predlohy textu</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smtClean="0"/>
              <a:t>Kliknutím upravte štýl predlohy podnadpisov</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srgbClr val="FFFFFF">
                  <a:alpha val="75000"/>
                </a:srgbClr>
              </a:solidFill>
              <a:effectLst/>
              <a:uLnTx/>
              <a:uFillTx/>
              <a:latin typeface="Garamond" panose="02020404030301010803" pitchFamily="18" charset="0"/>
              <a:ea typeface="+mn-ea"/>
              <a:cs typeface="+mn-cs"/>
            </a:endParaRPr>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srgbClr val="FFFFFF">
                  <a:alpha val="75000"/>
                </a:srgbClr>
              </a:solidFill>
              <a:effectLst/>
              <a:uLnTx/>
              <a:uFillTx/>
              <a:latin typeface="Garamond" panose="02020404030301010803" pitchFamily="18" charset="0"/>
              <a:ea typeface="+mn-ea"/>
              <a:cs typeface="+mn-cs"/>
            </a:endParaRPr>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FFFFFF">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FFFFFF">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567585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6987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sk-SK" smtClean="0"/>
              <a:t>Upravte štýly predlohy textu</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9883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291957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900455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503606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039822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sk-SK" smtClean="0"/>
              <a:t>Upravte štýly predlohy textu</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3418814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sk-SK" smtClean="0"/>
              <a:t>Upravte štýly predlohy textu</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sk-SK" smtClean="0"/>
              <a:t>Upraviť štýly predlohy textu</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FFFFFF">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FFFFFF">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67264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ok s popiso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0" y="0"/>
            <a:ext cx="9144000" cy="5330952"/>
          </a:xfrm>
          <a:blipFill>
            <a:blip r:embed="rId2"/>
            <a:stretch>
              <a:fillRect/>
            </a:stretch>
          </a:blip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srgbClr val="FFFFFF">
                  <a:alpha val="75000"/>
                </a:srgbClr>
              </a:solidFill>
              <a:effectLst/>
              <a:uLnTx/>
              <a:uFillTx/>
              <a:latin typeface="Garamond" panose="02020404030301010803" pitchFamily="18" charset="0"/>
              <a:ea typeface="+mn-ea"/>
              <a:cs typeface="+mn-cs"/>
            </a:endParaRPr>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srgbClr val="FFFFFF">
                  <a:alpha val="75000"/>
                </a:srgbClr>
              </a:solidFill>
              <a:effectLst/>
              <a:uLnTx/>
              <a:uFillTx/>
              <a:latin typeface="Garamond" panose="02020404030301010803" pitchFamily="18" charset="0"/>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FFFFFF">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FFFFFF">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4728494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28701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135225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457200" y="274638"/>
            <a:ext cx="8229600" cy="5851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sk-SK"/>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BF588BE-1F80-4C76-A2E0-11CD1B4919A7}" type="slidenum">
              <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7749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FE307640-331D-47C2-861A-DB6795A82DFB}" type="datetimeFigureOut">
              <a:rPr lang="sk-SK" smtClean="0"/>
              <a:t>22. 4. 2022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7487733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smtClean="0"/>
              <a:t>Upravte štýl predlohy textu.</a:t>
            </a:r>
          </a:p>
        </p:txBody>
      </p:sp>
      <p:sp>
        <p:nvSpPr>
          <p:cNvPr id="4" name="Content Placeholder 3"/>
          <p:cNvSpPr>
            <a:spLocks noGrp="1"/>
          </p:cNvSpPr>
          <p:nvPr>
            <p:ph sz="half" idx="2"/>
          </p:nvPr>
        </p:nvSpPr>
        <p:spPr>
          <a:xfrm>
            <a:off x="633845" y="2507551"/>
            <a:ext cx="3867150" cy="3680525"/>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smtClean="0"/>
              <a:t>Upravte štýl predlohy textu.</a:t>
            </a:r>
          </a:p>
        </p:txBody>
      </p:sp>
      <p:sp>
        <p:nvSpPr>
          <p:cNvPr id="6" name="Content Placeholder 5"/>
          <p:cNvSpPr>
            <a:spLocks noGrp="1"/>
          </p:cNvSpPr>
          <p:nvPr>
            <p:ph sz="quarter" idx="4"/>
          </p:nvPr>
        </p:nvSpPr>
        <p:spPr>
          <a:xfrm>
            <a:off x="4629150" y="2507551"/>
            <a:ext cx="3886201" cy="3680525"/>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Date Placeholder 6"/>
          <p:cNvSpPr>
            <a:spLocks noGrp="1"/>
          </p:cNvSpPr>
          <p:nvPr>
            <p:ph type="dt" sz="half" idx="10"/>
          </p:nvPr>
        </p:nvSpPr>
        <p:spPr/>
        <p:txBody>
          <a:bodyPr/>
          <a:lstStyle/>
          <a:p>
            <a:fld id="{FE307640-331D-47C2-861A-DB6795A82DFB}" type="datetimeFigureOut">
              <a:rPr lang="sk-SK" smtClean="0"/>
              <a:t>22. 4. 2022</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AC6CDCD-A7B6-4F8F-AB99-CC72C2F81DA1}" type="slidenum">
              <a:rPr lang="sk-SK" smtClean="0"/>
              <a:t>‹#›</a:t>
            </a:fld>
            <a:endParaRPr lang="sk-SK"/>
          </a:p>
        </p:txBody>
      </p:sp>
      <p:sp>
        <p:nvSpPr>
          <p:cNvPr id="10" name="Title 9"/>
          <p:cNvSpPr>
            <a:spLocks noGrp="1"/>
          </p:cNvSpPr>
          <p:nvPr>
            <p:ph type="title"/>
          </p:nvPr>
        </p:nvSpPr>
        <p:spPr/>
        <p:txBody>
          <a:bodyPr/>
          <a:lstStyle/>
          <a:p>
            <a:r>
              <a:rPr lang="sk-SK" smtClean="0"/>
              <a:t>Upravte štýly predlohy textu</a:t>
            </a:r>
            <a:endParaRPr lang="en-US" dirty="0"/>
          </a:p>
        </p:txBody>
      </p:sp>
    </p:spTree>
    <p:extLst>
      <p:ext uri="{BB962C8B-B14F-4D97-AF65-F5344CB8AC3E}">
        <p14:creationId xmlns:p14="http://schemas.microsoft.com/office/powerpoint/2010/main" val="261476026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n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307640-331D-47C2-861A-DB6795A82DFB}" type="datetimeFigureOut">
              <a:rPr lang="sk-SK" smtClean="0"/>
              <a:t>22. 4. 2022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AC6CDCD-A7B6-4F8F-AB99-CC72C2F81DA1}" type="slidenum">
              <a:rPr lang="sk-SK" smtClean="0"/>
              <a:t>‹#›</a:t>
            </a:fld>
            <a:endParaRPr lang="sk-SK"/>
          </a:p>
        </p:txBody>
      </p:sp>
      <p:sp>
        <p:nvSpPr>
          <p:cNvPr id="6" name="Title 5"/>
          <p:cNvSpPr>
            <a:spLocks noGrp="1"/>
          </p:cNvSpPr>
          <p:nvPr>
            <p:ph type="title"/>
          </p:nvPr>
        </p:nvSpPr>
        <p:spPr/>
        <p:txBody>
          <a:bodyPr/>
          <a:lstStyle/>
          <a:p>
            <a:r>
              <a:rPr lang="sk-SK" smtClean="0"/>
              <a:t>Upravte štýly predlohy textu</a:t>
            </a:r>
            <a:endParaRPr lang="en-US"/>
          </a:p>
        </p:txBody>
      </p:sp>
    </p:spTree>
    <p:extLst>
      <p:ext uri="{BB962C8B-B14F-4D97-AF65-F5344CB8AC3E}">
        <p14:creationId xmlns:p14="http://schemas.microsoft.com/office/powerpoint/2010/main" val="397337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07640-331D-47C2-861A-DB6795A82DFB}" type="datetimeFigureOut">
              <a:rPr lang="sk-SK" smtClean="0"/>
              <a:t>22. 4. 2022</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179058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sk-SK" smtClean="0"/>
              <a:t>Upravte štýly predlohy textu</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k-SK" smtClean="0"/>
              <a:t>Upravte štýl predlohy textu.</a:t>
            </a:r>
          </a:p>
        </p:txBody>
      </p:sp>
      <p:sp>
        <p:nvSpPr>
          <p:cNvPr id="5" name="Date Placeholder 4"/>
          <p:cNvSpPr>
            <a:spLocks noGrp="1"/>
          </p:cNvSpPr>
          <p:nvPr>
            <p:ph type="dt" sz="half" idx="10"/>
          </p:nvPr>
        </p:nvSpPr>
        <p:spPr/>
        <p:txBody>
          <a:bodyPr/>
          <a:lstStyle/>
          <a:p>
            <a:fld id="{FE307640-331D-47C2-861A-DB6795A82DFB}" type="datetimeFigureOut">
              <a:rPr lang="sk-SK" smtClean="0"/>
              <a:t>22. 4. 2022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5948327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sk-SK" smtClean="0"/>
              <a:t>Upravte štýly predlohy textu</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k-SK" smtClean="0"/>
              <a:t>Upravte štýl predlohy textu.</a:t>
            </a:r>
          </a:p>
        </p:txBody>
      </p:sp>
      <p:sp>
        <p:nvSpPr>
          <p:cNvPr id="5" name="Date Placeholder 4"/>
          <p:cNvSpPr>
            <a:spLocks noGrp="1"/>
          </p:cNvSpPr>
          <p:nvPr>
            <p:ph type="dt" sz="half" idx="10"/>
          </p:nvPr>
        </p:nvSpPr>
        <p:spPr/>
        <p:txBody>
          <a:bodyPr/>
          <a:lstStyle/>
          <a:p>
            <a:fld id="{FE307640-331D-47C2-861A-DB6795A82DFB}" type="datetimeFigureOut">
              <a:rPr lang="sk-SK" smtClean="0"/>
              <a:t>22. 4. 2022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105801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E307640-331D-47C2-861A-DB6795A82DFB}" type="datetimeFigureOut">
              <a:rPr lang="sk-SK" smtClean="0"/>
              <a:t>22. 4. 2022</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sk-SK"/>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1AC6CDCD-A7B6-4F8F-AB99-CC72C2F81DA1}" type="slidenum">
              <a:rPr lang="sk-SK" smtClean="0"/>
              <a:t>‹#›</a:t>
            </a:fld>
            <a:endParaRPr lang="sk-SK"/>
          </a:p>
        </p:txBody>
      </p:sp>
    </p:spTree>
    <p:extLst>
      <p:ext uri="{BB962C8B-B14F-4D97-AF65-F5344CB8AC3E}">
        <p14:creationId xmlns:p14="http://schemas.microsoft.com/office/powerpoint/2010/main" val="138728604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objekt pre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307640-331D-47C2-861A-DB6795A82DFB}" type="datetimeFigureOut">
              <a:rPr lang="sk-SK" smtClean="0"/>
              <a:t>22. 4. 2022</a:t>
            </a:fld>
            <a:endParaRPr lang="sk-SK"/>
          </a:p>
        </p:txBody>
      </p:sp>
      <p:sp>
        <p:nvSpPr>
          <p:cNvPr id="5" name="Zástupný objekt pre pät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k-SK"/>
          </a:p>
        </p:txBody>
      </p:sp>
      <p:sp>
        <p:nvSpPr>
          <p:cNvPr id="6" name="Zástupný objekt pre číslo snímky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C6CDCD-A7B6-4F8F-AB99-CC72C2F81DA1}" type="slidenum">
              <a:rPr lang="sk-SK" smtClean="0"/>
              <a:t>‹#›</a:t>
            </a:fld>
            <a:endParaRPr lang="sk-SK"/>
          </a:p>
        </p:txBody>
      </p:sp>
    </p:spTree>
    <p:extLst>
      <p:ext uri="{BB962C8B-B14F-4D97-AF65-F5344CB8AC3E}">
        <p14:creationId xmlns:p14="http://schemas.microsoft.com/office/powerpoint/2010/main" val="360700836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k-S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311182997"/>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hf hdr="0" ftr="0" dt="0"/>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login.upjs.sk/" TargetMode="External"/><Relationship Id="rId2" Type="http://schemas.openxmlformats.org/officeDocument/2006/relationships/hyperlink" Target="https://learning-agreement.eu/"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daniela.filipova@upjs.sk" TargetMode="External"/><Relationship Id="rId2" Type="http://schemas.openxmlformats.org/officeDocument/2006/relationships/hyperlink" Target="mailto:maria.vasilova@upjs.sk" TargetMode="Externa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zahrodd@upjs.sk" TargetMode="External"/><Relationship Id="rId2" Type="http://schemas.openxmlformats.org/officeDocument/2006/relationships/hyperlink" Target="https://www.upjs.sk/univerzita/cinnost/medzinarodne-vztahy/" TargetMode="Externa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hyperlink" Target="https://www.upjs.sk/univerzita/cinnost/medzinarodne-vztahy/erasmus-plus/koordinatori-stud-mobilit/" TargetMode="External"/><Relationship Id="rId4" Type="http://schemas.openxmlformats.org/officeDocument/2006/relationships/hyperlink" Target="https://www.facebook.com/upjserasmu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erasmusplay.com/en/players.htm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www.upjs.sk/public/media/19570/Grantova%20kalkulacka.xlsx"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upjs.sk/public/media/10656/bankove-udaje-staz-erasmus-plus.doc" TargetMode="External"/><Relationship Id="rId2" Type="http://schemas.openxmlformats.org/officeDocument/2006/relationships/hyperlink" Target="https://www.upjs.sk/public/media/19589/Learning_agreement_studies_form_final%202020-2021.docx" TargetMode="External"/><Relationship Id="rId1" Type="http://schemas.openxmlformats.org/officeDocument/2006/relationships/slideLayout" Target="../slideLayouts/slideLayout13.xml"/><Relationship Id="rId6" Type="http://schemas.openxmlformats.org/officeDocument/2006/relationships/hyperlink" Target="https://www.erapo.sk/" TargetMode="External"/><Relationship Id="rId5" Type="http://schemas.openxmlformats.org/officeDocument/2006/relationships/hyperlink" Target="https://www.upjs.sk/public/media/19824/Bankove-udaje-en.doc" TargetMode="External"/><Relationship Id="rId4" Type="http://schemas.openxmlformats.org/officeDocument/2006/relationships/hyperlink" Target="https://www.upjs.sk/public/media/19824/Learning-Agreement-for-Studies.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pic>
        <p:nvPicPr>
          <p:cNvPr id="5" name="Picture 2" descr="VÃ½sledok vyhÄ¾adÃ¡vania obrÃ¡zkov pre dopyt erasmu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4739666"/>
            <a:ext cx="9144000" cy="21183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s://cmu-edu.eu/wp-content/uploads/2018/03/erasmus-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395536" y="2420888"/>
            <a:ext cx="8352928" cy="224676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k-SK" sz="6000" b="1" dirty="0">
                <a:ln w="0"/>
                <a:solidFill>
                  <a:schemeClr val="accent1"/>
                </a:solidFill>
                <a:effectLst>
                  <a:outerShdw blurRad="38100" dist="25400" dir="5400000" algn="ctr" rotWithShape="0">
                    <a:srgbClr val="6E747A">
                      <a:alpha val="43000"/>
                    </a:srgbClr>
                  </a:outerShdw>
                </a:effectLst>
              </a:rPr>
              <a:t>Inštruktážny seminár</a:t>
            </a:r>
          </a:p>
          <a:p>
            <a:pPr algn="ctr"/>
            <a:r>
              <a:rPr lang="sk-SK" sz="4000" b="1" dirty="0">
                <a:ln w="0"/>
                <a:solidFill>
                  <a:schemeClr val="accent1"/>
                </a:solidFill>
                <a:effectLst>
                  <a:outerShdw blurRad="38100" dist="25400" dir="5400000" algn="ctr" rotWithShape="0">
                    <a:srgbClr val="6E747A">
                      <a:alpha val="43000"/>
                    </a:srgbClr>
                  </a:outerShdw>
                </a:effectLst>
              </a:rPr>
              <a:t>pre študentov vybraných na</a:t>
            </a:r>
          </a:p>
          <a:p>
            <a:pPr algn="ctr"/>
            <a:r>
              <a:rPr lang="sk-SK" sz="4000" b="1" dirty="0">
                <a:ln w="0"/>
                <a:solidFill>
                  <a:schemeClr val="accent1"/>
                </a:solidFill>
                <a:effectLst>
                  <a:outerShdw blurRad="38100" dist="25400" dir="5400000" algn="ctr" rotWithShape="0">
                    <a:srgbClr val="6E747A">
                      <a:alpha val="43000"/>
                    </a:srgbClr>
                  </a:outerShdw>
                </a:effectLst>
              </a:rPr>
              <a:t>Erasmus+ </a:t>
            </a:r>
            <a:r>
              <a:rPr lang="sk-SK" sz="4000" b="1" dirty="0" smtClean="0">
                <a:ln w="0"/>
                <a:solidFill>
                  <a:schemeClr val="accent1"/>
                </a:solidFill>
                <a:effectLst>
                  <a:outerShdw blurRad="38100" dist="25400" dir="5400000" algn="ctr" rotWithShape="0">
                    <a:srgbClr val="6E747A">
                      <a:alpha val="43000"/>
                    </a:srgbClr>
                  </a:outerShdw>
                </a:effectLst>
              </a:rPr>
              <a:t>mobilitu - štúdium</a:t>
            </a:r>
            <a:endParaRPr lang="sk-SK" sz="4000" b="1" dirty="0">
              <a:ln w="0"/>
              <a:solidFill>
                <a:schemeClr val="accent1"/>
              </a:solidFill>
              <a:effectLst>
                <a:outerShdw blurRad="38100" dist="25400" dir="5400000" algn="ctr" rotWithShape="0">
                  <a:srgbClr val="6E747A">
                    <a:alpha val="43000"/>
                  </a:srgbClr>
                </a:outerShdw>
              </a:effectLst>
            </a:endParaRPr>
          </a:p>
        </p:txBody>
      </p:sp>
      <p:pic>
        <p:nvPicPr>
          <p:cNvPr id="7" name="Obrázok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39665"/>
            <a:ext cx="1003352" cy="100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548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978136"/>
          </a:xfrm>
        </p:spPr>
        <p:txBody>
          <a:bodyPr>
            <a:normAutofit/>
          </a:bodyPr>
          <a:lstStyle/>
          <a:p>
            <a:pPr marL="64008" indent="0" algn="ctr">
              <a:buNone/>
            </a:pPr>
            <a:r>
              <a:rPr lang="sk-SK" sz="5200" dirty="0" smtClean="0">
                <a:solidFill>
                  <a:schemeClr val="accent1"/>
                </a:solidFill>
                <a:effectLst>
                  <a:outerShdw blurRad="38100" dist="38100" dir="2700000" algn="tl">
                    <a:srgbClr val="000000">
                      <a:alpha val="43137"/>
                    </a:srgbClr>
                  </a:outerShdw>
                </a:effectLst>
                <a:latin typeface="+mj-lt"/>
              </a:rPr>
              <a:t>On-line jazykový test a</a:t>
            </a:r>
          </a:p>
          <a:p>
            <a:pPr marL="64008" indent="0" algn="ctr">
              <a:buNone/>
            </a:pPr>
            <a:r>
              <a:rPr lang="sk-SK" sz="5200" dirty="0" smtClean="0">
                <a:solidFill>
                  <a:schemeClr val="accent1"/>
                </a:solidFill>
                <a:effectLst>
                  <a:outerShdw blurRad="38100" dist="38100" dir="2700000" algn="tl">
                    <a:srgbClr val="000000">
                      <a:alpha val="43137"/>
                    </a:srgbClr>
                  </a:outerShdw>
                </a:effectLst>
                <a:latin typeface="+mj-lt"/>
              </a:rPr>
              <a:t>on-line jazykový kurz</a:t>
            </a:r>
          </a:p>
          <a:p>
            <a:pPr marL="64008" indent="0">
              <a:buNone/>
            </a:pPr>
            <a:endParaRPr lang="sk-SK" sz="2600" b="1" dirty="0">
              <a:solidFill>
                <a:srgbClr val="FFC000"/>
              </a:solidFill>
            </a:endParaRPr>
          </a:p>
          <a:p>
            <a:pPr algn="just">
              <a:buFont typeface="Wingdings" panose="05000000000000000000" pitchFamily="2" charset="2"/>
              <a:buChar char="Ø"/>
            </a:pPr>
            <a:r>
              <a:rPr lang="sk-SK" sz="1900" dirty="0" smtClean="0">
                <a:solidFill>
                  <a:schemeClr val="accent1"/>
                </a:solidFill>
                <a:latin typeface="+mj-lt"/>
              </a:rPr>
              <a:t> </a:t>
            </a:r>
            <a:r>
              <a:rPr lang="sk-SK" sz="1900" dirty="0">
                <a:latin typeface="+mj-lt"/>
              </a:rPr>
              <a:t>K</a:t>
            </a:r>
            <a:r>
              <a:rPr lang="sk-SK" sz="1900" dirty="0" smtClean="0">
                <a:latin typeface="+mj-lt"/>
              </a:rPr>
              <a:t>aždý študent, ktorého študijný jazyk/pracovný jazyk na prijímajúcej inštitúcii je dostupný v OLS systéme, je povinný absolvovať </a:t>
            </a:r>
            <a:r>
              <a:rPr lang="sk-SK" sz="1900" b="1" dirty="0" smtClean="0">
                <a:latin typeface="+mj-lt"/>
              </a:rPr>
              <a:t>online jazykové testovanie </a:t>
            </a:r>
            <a:r>
              <a:rPr lang="sk-SK" sz="1900" dirty="0" smtClean="0">
                <a:latin typeface="+mj-lt"/>
              </a:rPr>
              <a:t>pred začiatkom mobility. Výnimkou sú rodení hovoriaci,</a:t>
            </a:r>
          </a:p>
          <a:p>
            <a:pPr marL="0" indent="0" algn="just">
              <a:buNone/>
            </a:pPr>
            <a:endParaRPr lang="sk-SK" sz="1900" dirty="0" smtClean="0">
              <a:latin typeface="+mj-lt"/>
            </a:endParaRPr>
          </a:p>
          <a:p>
            <a:pPr algn="just">
              <a:buFont typeface="Wingdings" panose="05000000000000000000" pitchFamily="2" charset="2"/>
              <a:buChar char="Ø"/>
            </a:pPr>
            <a:r>
              <a:rPr lang="sk-SK" sz="1900" dirty="0" smtClean="0">
                <a:solidFill>
                  <a:schemeClr val="accent1"/>
                </a:solidFill>
                <a:latin typeface="+mj-lt"/>
              </a:rPr>
              <a:t> </a:t>
            </a:r>
            <a:r>
              <a:rPr lang="sk-SK" sz="1900" b="1" dirty="0">
                <a:latin typeface="+mj-lt"/>
              </a:rPr>
              <a:t>L</a:t>
            </a:r>
            <a:r>
              <a:rPr lang="sk-SK" sz="1900" b="1" dirty="0" smtClean="0">
                <a:latin typeface="+mj-lt"/>
              </a:rPr>
              <a:t>icenciu na vstupný test </a:t>
            </a:r>
            <a:r>
              <a:rPr lang="sk-SK" sz="1900" dirty="0" smtClean="0">
                <a:latin typeface="+mj-lt"/>
              </a:rPr>
              <a:t>zašle IRO na e-mail študenta po podpise Finančnej zmluvy. Test vyhodnotí jazykovú úroveň študenta, avšak jeho výsledok neovplyvní možnosť vycestovať.</a:t>
            </a:r>
          </a:p>
          <a:p>
            <a:pPr marL="0" indent="0" algn="just">
              <a:buNone/>
            </a:pPr>
            <a:endParaRPr lang="sk-SK" sz="1900" dirty="0" smtClean="0">
              <a:latin typeface="+mj-lt"/>
            </a:endParaRPr>
          </a:p>
          <a:p>
            <a:pPr algn="just">
              <a:buFont typeface="Wingdings" panose="05000000000000000000" pitchFamily="2" charset="2"/>
              <a:buChar char="Ø"/>
            </a:pPr>
            <a:r>
              <a:rPr lang="sk-SK" sz="1900" dirty="0" smtClean="0">
                <a:solidFill>
                  <a:schemeClr val="accent1"/>
                </a:solidFill>
                <a:latin typeface="+mj-lt"/>
              </a:rPr>
              <a:t> </a:t>
            </a:r>
            <a:r>
              <a:rPr lang="sk-SK" sz="1900" dirty="0">
                <a:latin typeface="+mj-lt"/>
              </a:rPr>
              <a:t>P</a:t>
            </a:r>
            <a:r>
              <a:rPr lang="sk-SK" sz="1900" dirty="0" smtClean="0">
                <a:latin typeface="+mj-lt"/>
              </a:rPr>
              <a:t>o podaní vstupného jazykového testu má študent v prípade záujmu možnosť absolvovať aj dobrovoľný, bezplatný online </a:t>
            </a:r>
            <a:r>
              <a:rPr lang="sk-SK" sz="1900" b="1" dirty="0" smtClean="0">
                <a:latin typeface="+mj-lt"/>
              </a:rPr>
              <a:t>jazykový kurz</a:t>
            </a:r>
            <a:r>
              <a:rPr lang="sk-SK" sz="1900" dirty="0" smtClean="0">
                <a:latin typeface="+mj-lt"/>
              </a:rPr>
              <a:t>, a to BUĎ z jazyka štúdia, v ktorom bol vstupný test ALEBO/AJ z jazyka prijímajúcej krajiny, ak je jazyk prijímajúcej krajiny dostupný v online systéme.</a:t>
            </a:r>
          </a:p>
        </p:txBody>
      </p:sp>
    </p:spTree>
    <p:extLst>
      <p:ext uri="{BB962C8B-B14F-4D97-AF65-F5344CB8AC3E}">
        <p14:creationId xmlns:p14="http://schemas.microsoft.com/office/powerpoint/2010/main" val="847698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4710" y="452718"/>
            <a:ext cx="8263754" cy="744034"/>
          </a:xfrm>
        </p:spPr>
        <p:txBody>
          <a:bodyPr>
            <a:normAutofit/>
          </a:bodyPr>
          <a:lstStyle/>
          <a:p>
            <a:pPr algn="ctr"/>
            <a:r>
              <a:rPr lang="sk-SK" sz="4500" b="1" dirty="0">
                <a:solidFill>
                  <a:schemeClr val="accent1"/>
                </a:solidFill>
                <a:effectLst>
                  <a:outerShdw blurRad="38100" dist="38100" dir="2700000" algn="tl">
                    <a:srgbClr val="000000">
                      <a:alpha val="43137"/>
                    </a:srgbClr>
                  </a:outerShdw>
                </a:effectLst>
              </a:rPr>
              <a:t>P</a:t>
            </a:r>
            <a:r>
              <a:rPr lang="it-IT" sz="4500" b="1" dirty="0" smtClean="0">
                <a:solidFill>
                  <a:schemeClr val="accent1"/>
                </a:solidFill>
                <a:effectLst>
                  <a:outerShdw blurRad="38100" dist="38100" dir="2700000" algn="tl">
                    <a:srgbClr val="000000">
                      <a:alpha val="43137"/>
                    </a:srgbClr>
                  </a:outerShdw>
                </a:effectLst>
              </a:rPr>
              <a:t>očas </a:t>
            </a:r>
            <a:r>
              <a:rPr lang="sk-SK" sz="4500" b="1" dirty="0" smtClean="0">
                <a:solidFill>
                  <a:schemeClr val="accent1"/>
                </a:solidFill>
                <a:effectLst>
                  <a:outerShdw blurRad="38100" dist="38100" dir="2700000" algn="tl">
                    <a:srgbClr val="000000">
                      <a:alpha val="43137"/>
                    </a:srgbClr>
                  </a:outerShdw>
                </a:effectLst>
              </a:rPr>
              <a:t>mobility</a:t>
            </a:r>
            <a:endParaRPr lang="sk-SK" sz="4500" b="1" dirty="0">
              <a:solidFill>
                <a:schemeClr val="accent1"/>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649889" y="1340768"/>
            <a:ext cx="8064896" cy="1872207"/>
          </a:xfrm>
        </p:spPr>
        <p:txBody>
          <a:bodyPr>
            <a:normAutofit/>
          </a:bodyPr>
          <a:lstStyle/>
          <a:p>
            <a:pPr marL="265113" indent="-265113" algn="just">
              <a:buFont typeface="Wingdings" panose="05000000000000000000" pitchFamily="2" charset="2"/>
              <a:buChar char="Ø"/>
            </a:pPr>
            <a:r>
              <a:rPr lang="sk-SK" sz="1700" dirty="0" smtClean="0">
                <a:latin typeface="+mj-lt"/>
              </a:rPr>
              <a:t>V prvom mesiaci od príchodu </a:t>
            </a:r>
            <a:r>
              <a:rPr lang="sk-SK" sz="1700" dirty="0">
                <a:latin typeface="+mj-lt"/>
              </a:rPr>
              <a:t>na </a:t>
            </a:r>
            <a:r>
              <a:rPr lang="sk-SK" sz="1700" dirty="0" smtClean="0">
                <a:latin typeface="+mj-lt"/>
              </a:rPr>
              <a:t>prijímajúcu </a:t>
            </a:r>
            <a:r>
              <a:rPr lang="sk-SK" sz="1700" dirty="0">
                <a:latin typeface="+mj-lt"/>
              </a:rPr>
              <a:t>inštitúciu </a:t>
            </a:r>
            <a:r>
              <a:rPr lang="sk-SK" sz="1700" dirty="0" smtClean="0">
                <a:latin typeface="+mj-lt"/>
              </a:rPr>
              <a:t>môže </a:t>
            </a:r>
            <a:r>
              <a:rPr lang="sk-SK" sz="1700" dirty="0">
                <a:latin typeface="+mj-lt"/>
              </a:rPr>
              <a:t>študent </a:t>
            </a:r>
            <a:r>
              <a:rPr lang="sk-SK" sz="1700" dirty="0" smtClean="0">
                <a:latin typeface="+mj-lt"/>
              </a:rPr>
              <a:t>urobiť </a:t>
            </a:r>
            <a:r>
              <a:rPr lang="sk-SK" sz="1700" b="1" dirty="0" smtClean="0">
                <a:latin typeface="+mj-lt"/>
              </a:rPr>
              <a:t>zmeny (</a:t>
            </a:r>
            <a:r>
              <a:rPr lang="sk-SK" sz="1700" b="1" dirty="0" err="1">
                <a:latin typeface="+mj-lt"/>
              </a:rPr>
              <a:t>c</a:t>
            </a:r>
            <a:r>
              <a:rPr lang="sk-SK" sz="1700" b="1" dirty="0" err="1" smtClean="0">
                <a:latin typeface="+mj-lt"/>
              </a:rPr>
              <a:t>hanges</a:t>
            </a:r>
            <a:r>
              <a:rPr lang="sk-SK" sz="1700" b="1" dirty="0" smtClean="0">
                <a:latin typeface="+mj-lt"/>
              </a:rPr>
              <a:t>) </a:t>
            </a:r>
            <a:r>
              <a:rPr lang="sk-SK" sz="1700" dirty="0" smtClean="0">
                <a:latin typeface="+mj-lt"/>
              </a:rPr>
              <a:t>v pôvodnom LA a to </a:t>
            </a:r>
            <a:r>
              <a:rPr lang="sk-SK" sz="1700" dirty="0"/>
              <a:t>časti </a:t>
            </a:r>
            <a:r>
              <a:rPr lang="sk-SK" sz="1700" dirty="0" err="1"/>
              <a:t>During</a:t>
            </a:r>
            <a:r>
              <a:rPr lang="sk-SK" sz="1700" dirty="0"/>
              <a:t> </a:t>
            </a:r>
            <a:r>
              <a:rPr lang="sk-SK" sz="1700" dirty="0" err="1"/>
              <a:t>the</a:t>
            </a:r>
            <a:r>
              <a:rPr lang="sk-SK" sz="1700" dirty="0"/>
              <a:t> </a:t>
            </a:r>
            <a:r>
              <a:rPr lang="sk-SK" sz="1700" dirty="0" smtClean="0"/>
              <a:t>mobility, kde </a:t>
            </a:r>
            <a:r>
              <a:rPr lang="sk-SK" sz="1700" dirty="0"/>
              <a:t>je priestor na zmeny v tabuľke A (predmety na prijímajúcej univerzite) a v tabuľke B (uznávanie na UPJŠ). </a:t>
            </a:r>
          </a:p>
          <a:p>
            <a:pPr algn="just">
              <a:buFont typeface="Wingdings" panose="05000000000000000000" pitchFamily="2" charset="2"/>
              <a:buChar char="Ø"/>
            </a:pPr>
            <a:r>
              <a:rPr lang="sk-SK" sz="1700" dirty="0">
                <a:latin typeface="+mj-lt"/>
              </a:rPr>
              <a:t> </a:t>
            </a:r>
            <a:r>
              <a:rPr lang="sk-SK" sz="1700" dirty="0" smtClean="0">
                <a:latin typeface="+mj-lt"/>
              </a:rPr>
              <a:t>Je možné </a:t>
            </a:r>
            <a:r>
              <a:rPr lang="sk-SK" sz="1700" b="1" dirty="0" smtClean="0">
                <a:latin typeface="+mj-lt"/>
              </a:rPr>
              <a:t>škrtnúť</a:t>
            </a:r>
            <a:r>
              <a:rPr lang="sk-SK" sz="1700" dirty="0" smtClean="0">
                <a:latin typeface="+mj-lt"/>
              </a:rPr>
              <a:t> pôvodne zapísaný predmet alebo </a:t>
            </a:r>
            <a:r>
              <a:rPr lang="sk-SK" sz="1700" b="1" dirty="0" smtClean="0">
                <a:latin typeface="+mj-lt"/>
              </a:rPr>
              <a:t>doplniť</a:t>
            </a:r>
            <a:r>
              <a:rPr lang="sk-SK" sz="1700" dirty="0" smtClean="0">
                <a:latin typeface="+mj-lt"/>
              </a:rPr>
              <a:t> predmet, ktorý v pôvodnom LA nefiguroval. Zmeny odobruje koordinátor na UPJŠ aj na zahraničnej univerzite a po schválení je potrebné </a:t>
            </a:r>
            <a:r>
              <a:rPr lang="sk-SK" sz="1700" b="1" dirty="0" smtClean="0">
                <a:latin typeface="+mj-lt"/>
              </a:rPr>
              <a:t>obojstranne podpísané tlačivo poslať na IRO </a:t>
            </a:r>
            <a:r>
              <a:rPr lang="sk-SK" sz="1700" dirty="0" smtClean="0">
                <a:latin typeface="+mj-lt"/>
              </a:rPr>
              <a:t>(stačí </a:t>
            </a:r>
            <a:r>
              <a:rPr lang="sk-SK" sz="1700" dirty="0" err="1" smtClean="0">
                <a:latin typeface="+mj-lt"/>
              </a:rPr>
              <a:t>scan</a:t>
            </a:r>
            <a:r>
              <a:rPr lang="sk-SK" sz="1700" dirty="0" smtClean="0">
                <a:latin typeface="+mj-lt"/>
              </a:rPr>
              <a:t> mailom).</a:t>
            </a:r>
            <a:endParaRPr lang="sk-SK" sz="1700" dirty="0" smtClean="0"/>
          </a:p>
          <a:p>
            <a:endParaRPr lang="sk-SK" dirty="0"/>
          </a:p>
        </p:txBody>
      </p:sp>
      <p:sp>
        <p:nvSpPr>
          <p:cNvPr id="4" name="Nadpis 1"/>
          <p:cNvSpPr txBox="1">
            <a:spLocks/>
          </p:cNvSpPr>
          <p:nvPr/>
        </p:nvSpPr>
        <p:spPr>
          <a:xfrm>
            <a:off x="484710" y="3178548"/>
            <a:ext cx="8202090" cy="648072"/>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k-SK" sz="4500" b="1" dirty="0" smtClean="0">
                <a:solidFill>
                  <a:schemeClr val="accent1"/>
                </a:solidFill>
                <a:effectLst>
                  <a:outerShdw blurRad="38100" dist="38100" dir="2700000" algn="tl">
                    <a:srgbClr val="000000">
                      <a:alpha val="43137"/>
                    </a:srgbClr>
                  </a:outerShdw>
                </a:effectLst>
              </a:rPr>
              <a:t>Po mobilite</a:t>
            </a:r>
            <a:endParaRPr lang="sk-SK" sz="4500" b="1" dirty="0">
              <a:solidFill>
                <a:schemeClr val="accent1"/>
              </a:solidFill>
              <a:effectLst>
                <a:outerShdw blurRad="38100" dist="38100" dir="2700000" algn="tl">
                  <a:srgbClr val="000000">
                    <a:alpha val="43137"/>
                  </a:srgbClr>
                </a:outerShdw>
              </a:effectLst>
            </a:endParaRPr>
          </a:p>
        </p:txBody>
      </p:sp>
      <p:sp>
        <p:nvSpPr>
          <p:cNvPr id="5" name="Zástupný symbol pro obsah 2"/>
          <p:cNvSpPr txBox="1">
            <a:spLocks/>
          </p:cNvSpPr>
          <p:nvPr/>
        </p:nvSpPr>
        <p:spPr>
          <a:xfrm>
            <a:off x="540047" y="3826620"/>
            <a:ext cx="8291264" cy="265209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758" indent="-285750" algn="just">
              <a:buFont typeface="Wingdings" panose="05000000000000000000" pitchFamily="2" charset="2"/>
              <a:buChar char="Ø"/>
            </a:pPr>
            <a:r>
              <a:rPr lang="sk-SK" sz="1700" dirty="0" smtClean="0">
                <a:latin typeface="+mj-lt"/>
              </a:rPr>
              <a:t>Do 30 dní od ukončenia mobility je potrebné doniesť z prijímajúcej univerzity na IRO </a:t>
            </a:r>
            <a:r>
              <a:rPr lang="sk-SK" sz="1700" b="1" dirty="0" smtClean="0">
                <a:latin typeface="+mj-lt"/>
              </a:rPr>
              <a:t>Certifikát o trvaní mobility, </a:t>
            </a:r>
            <a:r>
              <a:rPr lang="sk-SK" sz="1700" dirty="0" smtClean="0">
                <a:latin typeface="+mj-lt"/>
              </a:rPr>
              <a:t>resp. iný dokument, na ktorom sú uvedené dátumy trvania mobility a </a:t>
            </a:r>
            <a:r>
              <a:rPr lang="sk-SK" sz="1700" b="1" dirty="0" smtClean="0">
                <a:latin typeface="+mj-lt"/>
              </a:rPr>
              <a:t>Výpis známok a kreditov. </a:t>
            </a:r>
            <a:r>
              <a:rPr lang="sk-SK" sz="1700" dirty="0" smtClean="0">
                <a:latin typeface="+mj-lt"/>
              </a:rPr>
              <a:t>Kredity aj dátumy</a:t>
            </a:r>
            <a:r>
              <a:rPr lang="en-US" sz="1700" dirty="0" smtClean="0">
                <a:latin typeface="+mj-lt"/>
              </a:rPr>
              <a:t> </a:t>
            </a:r>
            <a:r>
              <a:rPr lang="sk-SK" sz="1700" dirty="0" smtClean="0">
                <a:latin typeface="+mj-lt"/>
              </a:rPr>
              <a:t>môžu byť tiež uvedené </a:t>
            </a:r>
            <a:r>
              <a:rPr lang="en-US" sz="1700" dirty="0" smtClean="0">
                <a:latin typeface="+mj-lt"/>
              </a:rPr>
              <a:t>v </a:t>
            </a:r>
            <a:r>
              <a:rPr lang="sk-SK" sz="1700" dirty="0" smtClean="0">
                <a:latin typeface="+mj-lt"/>
              </a:rPr>
              <a:t>LA </a:t>
            </a:r>
            <a:r>
              <a:rPr lang="en-US" sz="1700" dirty="0" smtClean="0">
                <a:latin typeface="+mj-lt"/>
              </a:rPr>
              <a:t>- After the Mobility</a:t>
            </a:r>
            <a:r>
              <a:rPr lang="sk-SK" sz="1700" dirty="0" smtClean="0">
                <a:latin typeface="+mj-lt"/>
              </a:rPr>
              <a:t>, v tom prípade nie je nutné dokladovať osobitne Certifikát a Výpis. Dokumenty je tiež potrebné odovzdať na fakulte.</a:t>
            </a:r>
          </a:p>
          <a:p>
            <a:pPr marL="349758" indent="-285750" algn="just">
              <a:buFont typeface="Wingdings" panose="05000000000000000000" pitchFamily="2" charset="2"/>
              <a:buChar char="Ø"/>
            </a:pPr>
            <a:r>
              <a:rPr lang="sk-SK" sz="1700" dirty="0" smtClean="0">
                <a:latin typeface="+mj-lt"/>
              </a:rPr>
              <a:t>Do 30 dní od prijatia výzvy vyplniť </a:t>
            </a:r>
            <a:r>
              <a:rPr lang="sk-SK" sz="1700" b="1" dirty="0" smtClean="0">
                <a:latin typeface="+mj-lt"/>
              </a:rPr>
              <a:t>on-line Správu EU-</a:t>
            </a:r>
            <a:r>
              <a:rPr lang="sk-SK" sz="1700" b="1" dirty="0" err="1" smtClean="0">
                <a:latin typeface="+mj-lt"/>
              </a:rPr>
              <a:t>Survey</a:t>
            </a:r>
            <a:r>
              <a:rPr lang="sk-SK" sz="1700" dirty="0" smtClean="0">
                <a:latin typeface="+mj-lt"/>
              </a:rPr>
              <a:t>. </a:t>
            </a:r>
            <a:r>
              <a:rPr lang="sk-SK" sz="1700" dirty="0" smtClean="0"/>
              <a:t>Výzva na vyplnenie Správy príde študentovi na e-mail po ukončení mobility.</a:t>
            </a:r>
            <a:endParaRPr lang="sk-SK" sz="1700" dirty="0" smtClean="0">
              <a:latin typeface="+mj-lt"/>
            </a:endParaRPr>
          </a:p>
          <a:p>
            <a:pPr algn="just">
              <a:buFont typeface="Century Gothic" panose="020B0502020202020204" pitchFamily="34" charset="0"/>
              <a:buChar char="→"/>
            </a:pPr>
            <a:r>
              <a:rPr lang="sk-SK" sz="1700" dirty="0" smtClean="0">
                <a:latin typeface="+mj-lt"/>
              </a:rPr>
              <a:t> Po splnení týchto náležitostí bude študentovi doplatených </a:t>
            </a:r>
            <a:r>
              <a:rPr lang="sk-SK" sz="1700" b="1" dirty="0" smtClean="0">
                <a:latin typeface="+mj-lt"/>
              </a:rPr>
              <a:t>zvyšných 20% grantu</a:t>
            </a:r>
            <a:endParaRPr lang="sk-SK" sz="1700" dirty="0">
              <a:latin typeface="+mj-lt"/>
            </a:endParaRPr>
          </a:p>
        </p:txBody>
      </p:sp>
    </p:spTree>
    <p:extLst>
      <p:ext uri="{BB962C8B-B14F-4D97-AF65-F5344CB8AC3E}">
        <p14:creationId xmlns:p14="http://schemas.microsoft.com/office/powerpoint/2010/main" val="1249754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4710" y="332656"/>
            <a:ext cx="8119738" cy="1032066"/>
          </a:xfrm>
        </p:spPr>
        <p:txBody>
          <a:bodyPr>
            <a:normAutofit/>
          </a:bodyPr>
          <a:lstStyle/>
          <a:p>
            <a:pPr algn="ctr"/>
            <a:r>
              <a:rPr lang="sk-SK" sz="4800" b="1" dirty="0" smtClean="0">
                <a:solidFill>
                  <a:schemeClr val="accent1"/>
                </a:solidFill>
                <a:effectLst>
                  <a:outerShdw blurRad="38100" dist="38100" dir="2700000" algn="tl">
                    <a:srgbClr val="000000">
                      <a:alpha val="43137"/>
                    </a:srgbClr>
                  </a:outerShdw>
                </a:effectLst>
              </a:rPr>
              <a:t>Online </a:t>
            </a:r>
            <a:r>
              <a:rPr lang="sk-SK" sz="4800" b="1" dirty="0" err="1" smtClean="0">
                <a:solidFill>
                  <a:schemeClr val="accent1"/>
                </a:solidFill>
                <a:effectLst>
                  <a:outerShdw blurRad="38100" dist="38100" dir="2700000" algn="tl">
                    <a:srgbClr val="000000">
                      <a:alpha val="43137"/>
                    </a:srgbClr>
                  </a:outerShdw>
                </a:effectLst>
              </a:rPr>
              <a:t>Learning</a:t>
            </a:r>
            <a:r>
              <a:rPr lang="sk-SK" sz="4800" b="1" dirty="0" smtClean="0">
                <a:solidFill>
                  <a:schemeClr val="accent1"/>
                </a:solidFill>
                <a:effectLst>
                  <a:outerShdw blurRad="38100" dist="38100" dir="2700000" algn="tl">
                    <a:srgbClr val="000000">
                      <a:alpha val="43137"/>
                    </a:srgbClr>
                  </a:outerShdw>
                </a:effectLst>
              </a:rPr>
              <a:t> </a:t>
            </a:r>
            <a:r>
              <a:rPr lang="sk-SK" sz="4800" b="1" dirty="0" err="1" smtClean="0">
                <a:solidFill>
                  <a:schemeClr val="accent1"/>
                </a:solidFill>
                <a:effectLst>
                  <a:outerShdw blurRad="38100" dist="38100" dir="2700000" algn="tl">
                    <a:srgbClr val="000000">
                      <a:alpha val="43137"/>
                    </a:srgbClr>
                  </a:outerShdw>
                </a:effectLst>
              </a:rPr>
              <a:t>Agreement</a:t>
            </a:r>
            <a:endParaRPr lang="sk-SK" sz="4800" b="1" dirty="0">
              <a:solidFill>
                <a:schemeClr val="accent1"/>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39552" y="1484785"/>
            <a:ext cx="8064896" cy="4763622"/>
          </a:xfrm>
        </p:spPr>
        <p:txBody>
          <a:bodyPr>
            <a:normAutofit lnSpcReduction="10000"/>
          </a:bodyPr>
          <a:lstStyle/>
          <a:p>
            <a:pPr marL="0" indent="0" algn="ctr">
              <a:buNone/>
            </a:pPr>
            <a:r>
              <a:rPr lang="sk-SK" sz="2400" dirty="0" smtClean="0"/>
              <a:t>Novinka v Erasmus+ programe od júna 2021</a:t>
            </a:r>
          </a:p>
          <a:p>
            <a:pPr marL="0" indent="0">
              <a:buNone/>
            </a:pPr>
            <a:endParaRPr lang="sk-SK" sz="2400" dirty="0"/>
          </a:p>
          <a:p>
            <a:pPr marL="0" indent="0" algn="ctr">
              <a:buNone/>
            </a:pPr>
            <a:r>
              <a:rPr lang="sk-SK" sz="2500" b="1" u="sng" dirty="0">
                <a:hlinkClick r:id="rId2"/>
              </a:rPr>
              <a:t>https://learning-agreement.eu/</a:t>
            </a:r>
            <a:r>
              <a:rPr lang="sk-SK" sz="2500" b="1" dirty="0"/>
              <a:t> </a:t>
            </a:r>
          </a:p>
          <a:p>
            <a:pPr marL="0" indent="0">
              <a:buNone/>
            </a:pPr>
            <a:endParaRPr lang="sk-SK" sz="2400" dirty="0" smtClean="0"/>
          </a:p>
          <a:p>
            <a:pPr marL="0" indent="0">
              <a:buNone/>
            </a:pPr>
            <a:endParaRPr lang="sk-SK" sz="2400" dirty="0" smtClean="0"/>
          </a:p>
          <a:p>
            <a:pPr marL="0" indent="0" algn="just">
              <a:buNone/>
            </a:pPr>
            <a:r>
              <a:rPr lang="cs-CZ" b="1" dirty="0" smtClean="0"/>
              <a:t>Krok 1: </a:t>
            </a:r>
            <a:r>
              <a:rPr lang="sk-SK" dirty="0" smtClean="0"/>
              <a:t>Najprv </a:t>
            </a:r>
            <a:r>
              <a:rPr lang="sk-SK" dirty="0"/>
              <a:t>je potrebné vytvoriť si prihlasovacie heslo k OLA </a:t>
            </a:r>
            <a:r>
              <a:rPr lang="sk-SK" dirty="0" smtClean="0"/>
              <a:t>na: </a:t>
            </a:r>
            <a:r>
              <a:rPr lang="sk-SK" b="1" u="sng" dirty="0">
                <a:hlinkClick r:id="rId3"/>
              </a:rPr>
              <a:t>https://login.upjs.sk</a:t>
            </a:r>
            <a:r>
              <a:rPr lang="sk-SK" b="1" u="sng" dirty="0" smtClean="0">
                <a:hlinkClick r:id="rId3"/>
              </a:rPr>
              <a:t>/</a:t>
            </a:r>
            <a:r>
              <a:rPr lang="sk-SK" b="1" u="sng" dirty="0" smtClean="0"/>
              <a:t>,</a:t>
            </a:r>
            <a:endParaRPr lang="sk-SK" dirty="0"/>
          </a:p>
          <a:p>
            <a:pPr marL="0" indent="0" algn="just">
              <a:buNone/>
            </a:pPr>
            <a:endParaRPr lang="cs-CZ" dirty="0" smtClean="0"/>
          </a:p>
          <a:p>
            <a:pPr marL="0" indent="0" algn="just">
              <a:buNone/>
            </a:pPr>
            <a:endParaRPr lang="sk-SK" dirty="0"/>
          </a:p>
          <a:p>
            <a:pPr marL="0" indent="0" algn="just">
              <a:buNone/>
            </a:pPr>
            <a:r>
              <a:rPr lang="cs-CZ" b="1" dirty="0" smtClean="0"/>
              <a:t>Krok 2: </a:t>
            </a:r>
            <a:r>
              <a:rPr lang="cs-CZ" dirty="0" err="1" smtClean="0"/>
              <a:t>navštíviť</a:t>
            </a:r>
            <a:r>
              <a:rPr lang="cs-CZ" dirty="0" smtClean="0"/>
              <a:t> </a:t>
            </a:r>
            <a:r>
              <a:rPr lang="cs-CZ" dirty="0"/>
              <a:t>stránku OLA a </a:t>
            </a:r>
            <a:r>
              <a:rPr lang="cs-CZ" dirty="0" err="1" smtClean="0"/>
              <a:t>prihlásiť</a:t>
            </a:r>
            <a:r>
              <a:rPr lang="cs-CZ" dirty="0" smtClean="0"/>
              <a:t> </a:t>
            </a:r>
            <a:r>
              <a:rPr lang="cs-CZ" dirty="0" err="1" smtClean="0"/>
              <a:t>sa</a:t>
            </a:r>
            <a:r>
              <a:rPr lang="cs-CZ" dirty="0" smtClean="0"/>
              <a:t> so </a:t>
            </a:r>
            <a:r>
              <a:rPr lang="cs-CZ" dirty="0" err="1" smtClean="0"/>
              <a:t>svojou</a:t>
            </a:r>
            <a:r>
              <a:rPr lang="cs-CZ" dirty="0" smtClean="0"/>
              <a:t> školskou emailovou </a:t>
            </a:r>
            <a:r>
              <a:rPr lang="cs-CZ" dirty="0" err="1" smtClean="0"/>
              <a:t>adesou</a:t>
            </a:r>
            <a:r>
              <a:rPr lang="cs-CZ" dirty="0" smtClean="0"/>
              <a:t> a </a:t>
            </a:r>
            <a:r>
              <a:rPr lang="cs-CZ" dirty="0" err="1" smtClean="0"/>
              <a:t>heslom</a:t>
            </a:r>
            <a:r>
              <a:rPr lang="cs-CZ" dirty="0" smtClean="0"/>
              <a:t> </a:t>
            </a:r>
            <a:r>
              <a:rPr lang="cs-CZ" dirty="0" err="1" smtClean="0"/>
              <a:t>vygenerovým</a:t>
            </a:r>
            <a:r>
              <a:rPr lang="cs-CZ" dirty="0" smtClean="0"/>
              <a:t> </a:t>
            </a:r>
            <a:r>
              <a:rPr lang="cs-CZ" dirty="0" err="1" smtClean="0"/>
              <a:t>podľa</a:t>
            </a:r>
            <a:r>
              <a:rPr lang="cs-CZ" dirty="0" smtClean="0"/>
              <a:t> prvého kroku.</a:t>
            </a:r>
          </a:p>
          <a:p>
            <a:pPr marL="0" indent="0" algn="just">
              <a:buNone/>
            </a:pPr>
            <a:endParaRPr lang="cs-CZ" dirty="0"/>
          </a:p>
          <a:p>
            <a:pPr marL="0" indent="0" algn="ctr">
              <a:buNone/>
            </a:pPr>
            <a:r>
              <a:rPr lang="cs-CZ" dirty="0" smtClean="0"/>
              <a:t>OLA je online ekvivalent </a:t>
            </a:r>
            <a:r>
              <a:rPr lang="cs-CZ" dirty="0" err="1" smtClean="0"/>
              <a:t>papierového</a:t>
            </a:r>
            <a:r>
              <a:rPr lang="cs-CZ" dirty="0" smtClean="0"/>
              <a:t> LA</a:t>
            </a:r>
            <a:endParaRPr lang="sk-SK" dirty="0"/>
          </a:p>
          <a:p>
            <a:pPr marL="0" indent="0">
              <a:buNone/>
            </a:pPr>
            <a:endParaRPr lang="sk-SK" sz="1800" dirty="0" smtClean="0"/>
          </a:p>
          <a:p>
            <a:endParaRPr lang="sk-SK" sz="1800" dirty="0"/>
          </a:p>
          <a:p>
            <a:endParaRPr lang="sk-SK" sz="1800" dirty="0" smtClean="0"/>
          </a:p>
          <a:p>
            <a:endParaRPr lang="sk-SK" sz="1800" dirty="0" smtClean="0"/>
          </a:p>
          <a:p>
            <a:pPr marL="64008" indent="0">
              <a:buNone/>
            </a:pPr>
            <a:endParaRPr lang="sk-SK" sz="1800" dirty="0" smtClean="0"/>
          </a:p>
          <a:p>
            <a:endParaRPr lang="sk-SK" sz="1800" dirty="0"/>
          </a:p>
          <a:p>
            <a:pPr marL="64008" indent="0">
              <a:buNone/>
            </a:pPr>
            <a:endParaRPr lang="sk-SK" dirty="0"/>
          </a:p>
        </p:txBody>
      </p:sp>
    </p:spTree>
    <p:extLst>
      <p:ext uri="{BB962C8B-B14F-4D97-AF65-F5344CB8AC3E}">
        <p14:creationId xmlns:p14="http://schemas.microsoft.com/office/powerpoint/2010/main" val="3696389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7820" y="332656"/>
            <a:ext cx="7886700" cy="1325563"/>
          </a:xfrm>
        </p:spPr>
        <p:txBody>
          <a:bodyPr>
            <a:normAutofit fontScale="90000"/>
          </a:bodyPr>
          <a:lstStyle/>
          <a:p>
            <a:pPr algn="ctr"/>
            <a:r>
              <a:rPr lang="cs-CZ" sz="2800" dirty="0" smtClean="0"/>
              <a:t/>
            </a:r>
            <a:br>
              <a:rPr lang="cs-CZ" sz="2800" dirty="0" smtClean="0"/>
            </a:br>
            <a:r>
              <a:rPr lang="cs-CZ" sz="2800" b="1" dirty="0" err="1" smtClean="0"/>
              <a:t>Pri</a:t>
            </a:r>
            <a:r>
              <a:rPr lang="cs-CZ" sz="2800" b="1" dirty="0" smtClean="0"/>
              <a:t> </a:t>
            </a:r>
            <a:r>
              <a:rPr lang="cs-CZ" sz="2800" b="1" dirty="0" err="1"/>
              <a:t>prvom</a:t>
            </a:r>
            <a:r>
              <a:rPr lang="cs-CZ" sz="2800" b="1" dirty="0"/>
              <a:t> </a:t>
            </a:r>
            <a:r>
              <a:rPr lang="cs-CZ" sz="2800" b="1" dirty="0" err="1"/>
              <a:t>prihlásení</a:t>
            </a:r>
            <a:r>
              <a:rPr lang="cs-CZ" sz="2800" b="1" dirty="0"/>
              <a:t> </a:t>
            </a:r>
            <a:r>
              <a:rPr lang="cs-CZ" sz="2800" b="1" dirty="0" smtClean="0"/>
              <a:t>je </a:t>
            </a:r>
            <a:r>
              <a:rPr lang="cs-CZ" sz="2800" b="1" dirty="0" err="1" smtClean="0"/>
              <a:t>potrebné</a:t>
            </a:r>
            <a:r>
              <a:rPr lang="cs-CZ" sz="2800" b="1" dirty="0" smtClean="0"/>
              <a:t> </a:t>
            </a:r>
            <a:r>
              <a:rPr lang="cs-CZ" sz="2800" b="1" dirty="0" err="1"/>
              <a:t>zadať</a:t>
            </a:r>
            <a:r>
              <a:rPr lang="cs-CZ" sz="2800" b="1" dirty="0"/>
              <a:t> svoje </a:t>
            </a:r>
            <a:r>
              <a:rPr lang="cs-CZ" sz="2800" b="1" dirty="0" err="1"/>
              <a:t>osobné</a:t>
            </a:r>
            <a:r>
              <a:rPr lang="cs-CZ" sz="2800" b="1" dirty="0"/>
              <a:t> údaje/</a:t>
            </a:r>
            <a:r>
              <a:rPr lang="cs-CZ" sz="2800" b="1" dirty="0" err="1"/>
              <a:t>vytvoriť</a:t>
            </a:r>
            <a:r>
              <a:rPr lang="cs-CZ" sz="2800" b="1" dirty="0"/>
              <a:t> si profil - </a:t>
            </a:r>
            <a:r>
              <a:rPr lang="cs-CZ" sz="2800" b="1" dirty="0" err="1"/>
              <a:t>tieto</a:t>
            </a:r>
            <a:r>
              <a:rPr lang="cs-CZ" sz="2800" b="1" dirty="0"/>
              <a:t> údaje </a:t>
            </a:r>
            <a:r>
              <a:rPr lang="cs-CZ" sz="2800" b="1" dirty="0" err="1"/>
              <a:t>sa</a:t>
            </a:r>
            <a:r>
              <a:rPr lang="cs-CZ" sz="2800" b="1" dirty="0"/>
              <a:t> potom už automaticky </a:t>
            </a:r>
            <a:r>
              <a:rPr lang="cs-CZ" sz="2800" b="1" dirty="0" err="1"/>
              <a:t>načítavajú</a:t>
            </a:r>
            <a:r>
              <a:rPr lang="cs-CZ" sz="2800" b="1" dirty="0"/>
              <a:t> do LA  </a:t>
            </a:r>
            <a:r>
              <a:rPr lang="sk-SK" dirty="0"/>
              <a:t/>
            </a:r>
            <a:br>
              <a:rPr lang="sk-SK" dirty="0"/>
            </a:br>
            <a:endParaRPr lang="sk-SK" dirty="0"/>
          </a:p>
        </p:txBody>
      </p:sp>
      <p:pic>
        <p:nvPicPr>
          <p:cNvPr id="4" name="Zástupný objekt pre obsah 3"/>
          <p:cNvPicPr>
            <a:picLocks noGrp="1" noChangeAspect="1"/>
          </p:cNvPicPr>
          <p:nvPr>
            <p:ph idx="1"/>
          </p:nvPr>
        </p:nvPicPr>
        <p:blipFill>
          <a:blip r:embed="rId2"/>
          <a:stretch>
            <a:fillRect/>
          </a:stretch>
        </p:blipFill>
        <p:spPr>
          <a:xfrm>
            <a:off x="701976" y="1825625"/>
            <a:ext cx="7740048" cy="4351338"/>
          </a:xfrm>
          <a:prstGeom prst="rect">
            <a:avLst/>
          </a:prstGeom>
        </p:spPr>
      </p:pic>
    </p:spTree>
    <p:extLst>
      <p:ext uri="{BB962C8B-B14F-4D97-AF65-F5344CB8AC3E}">
        <p14:creationId xmlns:p14="http://schemas.microsoft.com/office/powerpoint/2010/main" val="132378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b="1" dirty="0" smtClean="0"/>
              <a:t>Po vytvorení profilu systém ponúkne možnosť vytvoriť si </a:t>
            </a:r>
            <a:r>
              <a:rPr lang="sk-SK" b="1" dirty="0" err="1"/>
              <a:t>O</a:t>
            </a:r>
            <a:r>
              <a:rPr lang="sk-SK" b="1" dirty="0" err="1" smtClean="0"/>
              <a:t>nlineLA</a:t>
            </a:r>
            <a:endParaRPr lang="sk-SK" b="1" dirty="0"/>
          </a:p>
        </p:txBody>
      </p:sp>
      <p:pic>
        <p:nvPicPr>
          <p:cNvPr id="4" name="Zástupný objekt pre obsah 3"/>
          <p:cNvPicPr>
            <a:picLocks noGrp="1" noChangeAspect="1"/>
          </p:cNvPicPr>
          <p:nvPr>
            <p:ph idx="1"/>
          </p:nvPr>
        </p:nvPicPr>
        <p:blipFill>
          <a:blip r:embed="rId2"/>
          <a:stretch>
            <a:fillRect/>
          </a:stretch>
        </p:blipFill>
        <p:spPr>
          <a:xfrm>
            <a:off x="628650" y="3075411"/>
            <a:ext cx="7886700" cy="1851765"/>
          </a:xfrm>
          <a:prstGeom prst="rect">
            <a:avLst/>
          </a:prstGeom>
        </p:spPr>
      </p:pic>
      <p:sp>
        <p:nvSpPr>
          <p:cNvPr id="5" name="Šípka nahor 4"/>
          <p:cNvSpPr/>
          <p:nvPr/>
        </p:nvSpPr>
        <p:spPr>
          <a:xfrm>
            <a:off x="1259632" y="4944558"/>
            <a:ext cx="720080"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93002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3000" b="1" dirty="0" smtClean="0"/>
              <a:t>Základné údaje o študentovi</a:t>
            </a:r>
            <a:endParaRPr lang="sk-SK" sz="3000" b="1" dirty="0"/>
          </a:p>
        </p:txBody>
      </p:sp>
      <p:pic>
        <p:nvPicPr>
          <p:cNvPr id="10" name="Zástupný objekt pre obsah 9"/>
          <p:cNvPicPr>
            <a:picLocks noGrp="1" noChangeAspect="1"/>
          </p:cNvPicPr>
          <p:nvPr>
            <p:ph idx="1"/>
          </p:nvPr>
        </p:nvPicPr>
        <p:blipFill>
          <a:blip r:embed="rId2"/>
          <a:stretch>
            <a:fillRect/>
          </a:stretch>
        </p:blipFill>
        <p:spPr>
          <a:xfrm>
            <a:off x="1964869" y="1825625"/>
            <a:ext cx="5214261" cy="4351338"/>
          </a:xfrm>
          <a:prstGeom prst="rect">
            <a:avLst/>
          </a:prstGeom>
        </p:spPr>
      </p:pic>
    </p:spTree>
    <p:extLst>
      <p:ext uri="{BB962C8B-B14F-4D97-AF65-F5344CB8AC3E}">
        <p14:creationId xmlns:p14="http://schemas.microsoft.com/office/powerpoint/2010/main" val="3386989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b="1" dirty="0" smtClean="0"/>
              <a:t>Údaje o odosielajúcej univerzite:</a:t>
            </a:r>
            <a:r>
              <a:rPr lang="sk-SK" dirty="0" smtClean="0"/>
              <a:t/>
            </a:r>
            <a:br>
              <a:rPr lang="sk-SK" dirty="0" smtClean="0"/>
            </a:br>
            <a:r>
              <a:rPr lang="sk-SK" sz="1700" b="1" dirty="0" smtClean="0"/>
              <a:t>Country: </a:t>
            </a:r>
            <a:r>
              <a:rPr lang="sk-SK" sz="1700" dirty="0" smtClean="0"/>
              <a:t>Slovakia</a:t>
            </a:r>
            <a:br>
              <a:rPr lang="sk-SK" sz="1700" dirty="0" smtClean="0"/>
            </a:br>
            <a:r>
              <a:rPr lang="sk-SK" sz="1700" b="1" dirty="0" err="1" smtClean="0"/>
              <a:t>Name</a:t>
            </a:r>
            <a:r>
              <a:rPr lang="sk-SK" sz="1700" b="1" dirty="0" smtClean="0"/>
              <a:t>: </a:t>
            </a:r>
            <a:r>
              <a:rPr lang="sk-SK" sz="1700" dirty="0" smtClean="0"/>
              <a:t>Univerzita Pavla Jozefa </a:t>
            </a:r>
            <a:r>
              <a:rPr lang="sk-SK" sz="1700" dirty="0" err="1" smtClean="0"/>
              <a:t>Safarika</a:t>
            </a:r>
            <a:r>
              <a:rPr lang="sk-SK" sz="1700" dirty="0" smtClean="0"/>
              <a:t> v </a:t>
            </a:r>
            <a:r>
              <a:rPr lang="sk-SK" sz="1700" dirty="0" err="1" smtClean="0"/>
              <a:t>Kosiciach</a:t>
            </a:r>
            <a:r>
              <a:rPr lang="sk-SK" sz="1700" dirty="0" smtClean="0"/>
              <a:t/>
            </a:r>
            <a:br>
              <a:rPr lang="sk-SK" sz="1700" dirty="0" smtClean="0"/>
            </a:br>
            <a:r>
              <a:rPr lang="sk-SK" sz="1700" b="1" dirty="0" err="1" smtClean="0"/>
              <a:t>Faculty</a:t>
            </a:r>
            <a:r>
              <a:rPr lang="sk-SK" sz="1700" b="1" dirty="0" smtClean="0"/>
              <a:t>: </a:t>
            </a:r>
            <a:r>
              <a:rPr lang="sk-SK" sz="1700" dirty="0" smtClean="0"/>
              <a:t>zvoliť podľa fakulty študenta</a:t>
            </a:r>
            <a:r>
              <a:rPr lang="sk-SK" sz="1700" b="1" dirty="0" smtClean="0"/>
              <a:t/>
            </a:r>
            <a:br>
              <a:rPr lang="sk-SK" sz="1700" b="1" dirty="0" smtClean="0"/>
            </a:br>
            <a:r>
              <a:rPr lang="sk-SK" sz="1700" b="1" dirty="0"/>
              <a:t>Erasmus </a:t>
            </a:r>
            <a:r>
              <a:rPr lang="sk-SK" sz="1700" b="1" dirty="0" err="1"/>
              <a:t>Code</a:t>
            </a:r>
            <a:r>
              <a:rPr lang="sk-SK" sz="1700" b="1" dirty="0"/>
              <a:t>: </a:t>
            </a:r>
            <a:r>
              <a:rPr lang="sk-SK" sz="1700" dirty="0"/>
              <a:t>SK KOSICE02</a:t>
            </a:r>
          </a:p>
        </p:txBody>
      </p:sp>
      <p:pic>
        <p:nvPicPr>
          <p:cNvPr id="11" name="Zástupný objekt pre obsah 10"/>
          <p:cNvPicPr>
            <a:picLocks noGrp="1" noChangeAspect="1"/>
          </p:cNvPicPr>
          <p:nvPr>
            <p:ph idx="1"/>
          </p:nvPr>
        </p:nvPicPr>
        <p:blipFill>
          <a:blip r:embed="rId2"/>
          <a:stretch>
            <a:fillRect/>
          </a:stretch>
        </p:blipFill>
        <p:spPr>
          <a:xfrm>
            <a:off x="1527454" y="1825625"/>
            <a:ext cx="6089092" cy="4351338"/>
          </a:xfrm>
          <a:prstGeom prst="rect">
            <a:avLst/>
          </a:prstGeom>
        </p:spPr>
      </p:pic>
    </p:spTree>
    <p:extLst>
      <p:ext uri="{BB962C8B-B14F-4D97-AF65-F5344CB8AC3E}">
        <p14:creationId xmlns:p14="http://schemas.microsoft.com/office/powerpoint/2010/main" val="4111401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1700" b="1" dirty="0" err="1" smtClean="0"/>
              <a:t>Sending</a:t>
            </a:r>
            <a:r>
              <a:rPr lang="sk-SK" sz="1700" b="1" dirty="0" smtClean="0"/>
              <a:t> </a:t>
            </a:r>
            <a:r>
              <a:rPr lang="sk-SK" sz="1700" b="1" dirty="0" err="1"/>
              <a:t>Responsible</a:t>
            </a:r>
            <a:r>
              <a:rPr lang="sk-SK" sz="1700" b="1" dirty="0"/>
              <a:t> Person: </a:t>
            </a:r>
            <a:r>
              <a:rPr lang="sk-SK" sz="1700" dirty="0"/>
              <a:t>Mária Vasiľová, </a:t>
            </a:r>
            <a:r>
              <a:rPr lang="sk-SK" sz="1700" dirty="0" err="1"/>
              <a:t>Institutional</a:t>
            </a:r>
            <a:r>
              <a:rPr lang="sk-SK" sz="1700" dirty="0"/>
              <a:t> </a:t>
            </a:r>
            <a:r>
              <a:rPr lang="sk-SK" sz="1700" dirty="0" err="1"/>
              <a:t>Coordinator</a:t>
            </a:r>
            <a:r>
              <a:rPr lang="sk-SK" sz="1700" dirty="0"/>
              <a:t>, </a:t>
            </a:r>
            <a:r>
              <a:rPr lang="sk-SK" sz="1700" dirty="0">
                <a:hlinkClick r:id="rId2"/>
              </a:rPr>
              <a:t>maria.vasilova@upjs.sk</a:t>
            </a:r>
            <a:r>
              <a:rPr lang="sk-SK" sz="1700" dirty="0"/>
              <a:t>, +</a:t>
            </a:r>
            <a:r>
              <a:rPr lang="sk-SK" sz="1700" dirty="0" smtClean="0"/>
              <a:t>421552341159</a:t>
            </a:r>
            <a:br>
              <a:rPr lang="sk-SK" sz="1700" dirty="0" smtClean="0"/>
            </a:br>
            <a:r>
              <a:rPr lang="sk-SK" sz="1700" dirty="0"/>
              <a:t/>
            </a:r>
            <a:br>
              <a:rPr lang="sk-SK" sz="1700" dirty="0"/>
            </a:br>
            <a:r>
              <a:rPr lang="sk-SK" sz="1700" b="1" dirty="0" err="1"/>
              <a:t>Sending</a:t>
            </a:r>
            <a:r>
              <a:rPr lang="sk-SK" sz="1700" b="1" dirty="0"/>
              <a:t> </a:t>
            </a:r>
            <a:r>
              <a:rPr lang="sk-SK" sz="1700" b="1" dirty="0" err="1"/>
              <a:t>Administrative</a:t>
            </a:r>
            <a:r>
              <a:rPr lang="sk-SK" sz="1700" b="1" dirty="0"/>
              <a:t> </a:t>
            </a:r>
            <a:r>
              <a:rPr lang="sk-SK" sz="1700" b="1" dirty="0" err="1"/>
              <a:t>Contact</a:t>
            </a:r>
            <a:r>
              <a:rPr lang="sk-SK" sz="1700" b="1" dirty="0"/>
              <a:t> Person: </a:t>
            </a:r>
            <a:r>
              <a:rPr lang="sk-SK" sz="1700" dirty="0"/>
              <a:t>Daniela Filipová, </a:t>
            </a:r>
            <a:r>
              <a:rPr lang="sk-SK" sz="1700" dirty="0" err="1"/>
              <a:t>Coordinator</a:t>
            </a:r>
            <a:r>
              <a:rPr lang="sk-SK" sz="1700" dirty="0"/>
              <a:t>, </a:t>
            </a:r>
            <a:r>
              <a:rPr lang="sk-SK" sz="1700" dirty="0">
                <a:hlinkClick r:id="rId3"/>
              </a:rPr>
              <a:t>daniela.filipova@upjs.sk</a:t>
            </a:r>
            <a:r>
              <a:rPr lang="sk-SK" sz="1700" dirty="0"/>
              <a:t>, +421552341166</a:t>
            </a:r>
          </a:p>
        </p:txBody>
      </p:sp>
      <p:pic>
        <p:nvPicPr>
          <p:cNvPr id="4" name="Zástupný objekt pre obsah 3"/>
          <p:cNvPicPr>
            <a:picLocks noGrp="1" noChangeAspect="1"/>
          </p:cNvPicPr>
          <p:nvPr>
            <p:ph idx="1"/>
          </p:nvPr>
        </p:nvPicPr>
        <p:blipFill>
          <a:blip r:embed="rId4"/>
          <a:stretch>
            <a:fillRect/>
          </a:stretch>
        </p:blipFill>
        <p:spPr>
          <a:xfrm>
            <a:off x="1433514" y="1825625"/>
            <a:ext cx="6276972" cy="4351338"/>
          </a:xfrm>
          <a:prstGeom prst="rect">
            <a:avLst/>
          </a:prstGeom>
        </p:spPr>
      </p:pic>
    </p:spTree>
    <p:extLst>
      <p:ext uri="{BB962C8B-B14F-4D97-AF65-F5344CB8AC3E}">
        <p14:creationId xmlns:p14="http://schemas.microsoft.com/office/powerpoint/2010/main" val="303213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b="1" dirty="0" smtClean="0"/>
              <a:t>Údaje o prijímajúcej univerzite</a:t>
            </a:r>
            <a:r>
              <a:rPr lang="sk-SK" dirty="0" smtClean="0"/>
              <a:t/>
            </a:r>
            <a:br>
              <a:rPr lang="sk-SK" dirty="0" smtClean="0"/>
            </a:br>
            <a:r>
              <a:rPr lang="sk-SK" sz="1700" b="1" dirty="0"/>
              <a:t>Country: </a:t>
            </a:r>
            <a:r>
              <a:rPr lang="sk-SK" sz="1700" dirty="0" smtClean="0"/>
              <a:t>prijímajúca krajina</a:t>
            </a:r>
            <a:r>
              <a:rPr lang="sk-SK" sz="1700" dirty="0"/>
              <a:t/>
            </a:r>
            <a:br>
              <a:rPr lang="sk-SK" sz="1700" dirty="0"/>
            </a:br>
            <a:r>
              <a:rPr lang="sk-SK" sz="1700" b="1" dirty="0" err="1"/>
              <a:t>Name</a:t>
            </a:r>
            <a:r>
              <a:rPr lang="sk-SK" sz="1700" b="1" dirty="0"/>
              <a:t>: </a:t>
            </a:r>
            <a:r>
              <a:rPr lang="sk-SK" sz="1700" dirty="0"/>
              <a:t>prijímajúca </a:t>
            </a:r>
            <a:r>
              <a:rPr lang="sk-SK" sz="1700" dirty="0" smtClean="0"/>
              <a:t>univerzita</a:t>
            </a:r>
            <a:r>
              <a:rPr lang="sk-SK" sz="1700" dirty="0"/>
              <a:t/>
            </a:r>
            <a:br>
              <a:rPr lang="sk-SK" sz="1700" dirty="0"/>
            </a:br>
            <a:r>
              <a:rPr lang="sk-SK" sz="1700" b="1" dirty="0" err="1"/>
              <a:t>Faculty</a:t>
            </a:r>
            <a:r>
              <a:rPr lang="sk-SK" sz="1700" b="1" dirty="0"/>
              <a:t>: </a:t>
            </a:r>
            <a:r>
              <a:rPr lang="sk-SK" sz="1700" dirty="0"/>
              <a:t>zvoliť podľa fakulty </a:t>
            </a:r>
            <a:r>
              <a:rPr lang="sk-SK" sz="1700" dirty="0" smtClean="0"/>
              <a:t>študenta na prijímajúcej univerzite</a:t>
            </a:r>
            <a:r>
              <a:rPr lang="sk-SK" sz="1700" b="1" dirty="0"/>
              <a:t/>
            </a:r>
            <a:br>
              <a:rPr lang="sk-SK" sz="1700" b="1" dirty="0"/>
            </a:br>
            <a:r>
              <a:rPr lang="sk-SK" sz="1700" b="1" dirty="0"/>
              <a:t>Erasmus </a:t>
            </a:r>
            <a:r>
              <a:rPr lang="sk-SK" sz="1700" b="1" dirty="0" err="1"/>
              <a:t>Code</a:t>
            </a:r>
            <a:r>
              <a:rPr lang="sk-SK" sz="1700" b="1" dirty="0"/>
              <a:t>: </a:t>
            </a:r>
            <a:r>
              <a:rPr lang="sk-SK" sz="1700" dirty="0" smtClean="0"/>
              <a:t>prijímajúcej univerzity</a:t>
            </a:r>
            <a:endParaRPr lang="sk-SK" sz="1700" dirty="0"/>
          </a:p>
        </p:txBody>
      </p:sp>
      <p:pic>
        <p:nvPicPr>
          <p:cNvPr id="6" name="Zástupný objekt pre obsah 5"/>
          <p:cNvPicPr>
            <a:picLocks noGrp="1" noChangeAspect="1"/>
          </p:cNvPicPr>
          <p:nvPr>
            <p:ph idx="1"/>
          </p:nvPr>
        </p:nvPicPr>
        <p:blipFill>
          <a:blip r:embed="rId2"/>
          <a:stretch>
            <a:fillRect/>
          </a:stretch>
        </p:blipFill>
        <p:spPr>
          <a:xfrm>
            <a:off x="2300287" y="2434431"/>
            <a:ext cx="4543425" cy="3133725"/>
          </a:xfrm>
          <a:prstGeom prst="rect">
            <a:avLst/>
          </a:prstGeom>
        </p:spPr>
      </p:pic>
    </p:spTree>
    <p:extLst>
      <p:ext uri="{BB962C8B-B14F-4D97-AF65-F5344CB8AC3E}">
        <p14:creationId xmlns:p14="http://schemas.microsoft.com/office/powerpoint/2010/main" val="61446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1700" b="1" dirty="0" err="1" smtClean="0"/>
              <a:t>Receiving</a:t>
            </a:r>
            <a:r>
              <a:rPr lang="sk-SK" sz="1700" b="1" dirty="0" smtClean="0"/>
              <a:t> </a:t>
            </a:r>
            <a:r>
              <a:rPr lang="sk-SK" sz="1700" b="1" dirty="0" err="1"/>
              <a:t>Responsible</a:t>
            </a:r>
            <a:r>
              <a:rPr lang="sk-SK" sz="1700" b="1" dirty="0"/>
              <a:t> Person: </a:t>
            </a:r>
            <a:r>
              <a:rPr lang="sk-SK" sz="1700" dirty="0" smtClean="0"/>
              <a:t>na prijímajúcej univerzite</a:t>
            </a:r>
            <a:r>
              <a:rPr lang="sk-SK" sz="1700" dirty="0"/>
              <a:t/>
            </a:r>
            <a:br>
              <a:rPr lang="sk-SK" sz="1700" dirty="0"/>
            </a:br>
            <a:r>
              <a:rPr lang="sk-SK" sz="1700" dirty="0"/>
              <a:t/>
            </a:r>
            <a:br>
              <a:rPr lang="sk-SK" sz="1700" dirty="0"/>
            </a:br>
            <a:r>
              <a:rPr lang="sk-SK" sz="1700" b="1" dirty="0" err="1" smtClean="0"/>
              <a:t>Receiving</a:t>
            </a:r>
            <a:r>
              <a:rPr lang="sk-SK" sz="1700" b="1" dirty="0" smtClean="0"/>
              <a:t> </a:t>
            </a:r>
            <a:r>
              <a:rPr lang="sk-SK" sz="1700" b="1" dirty="0" err="1"/>
              <a:t>Administrative</a:t>
            </a:r>
            <a:r>
              <a:rPr lang="sk-SK" sz="1700" b="1" dirty="0"/>
              <a:t> </a:t>
            </a:r>
            <a:r>
              <a:rPr lang="sk-SK" sz="1700" b="1" dirty="0" err="1"/>
              <a:t>Contact</a:t>
            </a:r>
            <a:r>
              <a:rPr lang="sk-SK" sz="1700" b="1" dirty="0"/>
              <a:t> Person: </a:t>
            </a:r>
            <a:r>
              <a:rPr lang="sk-SK" sz="1700" dirty="0"/>
              <a:t>na prijímajúcej univerzite</a:t>
            </a:r>
          </a:p>
        </p:txBody>
      </p:sp>
      <p:pic>
        <p:nvPicPr>
          <p:cNvPr id="4" name="Zástupný objekt pre obsah 3"/>
          <p:cNvPicPr>
            <a:picLocks noGrp="1" noChangeAspect="1"/>
          </p:cNvPicPr>
          <p:nvPr>
            <p:ph idx="1"/>
          </p:nvPr>
        </p:nvPicPr>
        <p:blipFill>
          <a:blip r:embed="rId2"/>
          <a:stretch>
            <a:fillRect/>
          </a:stretch>
        </p:blipFill>
        <p:spPr>
          <a:xfrm>
            <a:off x="2267744" y="2132856"/>
            <a:ext cx="4936545" cy="3158505"/>
          </a:xfrm>
          <a:prstGeom prst="rect">
            <a:avLst/>
          </a:prstGeom>
        </p:spPr>
      </p:pic>
    </p:spTree>
    <p:extLst>
      <p:ext uri="{BB962C8B-B14F-4D97-AF65-F5344CB8AC3E}">
        <p14:creationId xmlns:p14="http://schemas.microsoft.com/office/powerpoint/2010/main" val="297727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sk-SK" altLang="sk-SK" sz="4600" b="1" dirty="0" smtClean="0">
                <a:solidFill>
                  <a:schemeClr val="accent1"/>
                </a:solidFill>
                <a:effectLst>
                  <a:outerShdw blurRad="38100" dist="38100" dir="2700000" algn="tl">
                    <a:srgbClr val="000000">
                      <a:alpha val="43137"/>
                    </a:srgbClr>
                  </a:outerShdw>
                </a:effectLst>
              </a:rPr>
              <a:t>Na koho sa obrátiť</a:t>
            </a:r>
            <a:endParaRPr lang="sk-SK" sz="4600" dirty="0">
              <a:solidFill>
                <a:schemeClr val="accent1"/>
              </a:solidFill>
            </a:endParaRPr>
          </a:p>
        </p:txBody>
      </p:sp>
      <p:sp>
        <p:nvSpPr>
          <p:cNvPr id="3" name="Zástupný symbol pro obsah 2"/>
          <p:cNvSpPr>
            <a:spLocks noGrp="1"/>
          </p:cNvSpPr>
          <p:nvPr>
            <p:ph idx="1"/>
          </p:nvPr>
        </p:nvSpPr>
        <p:spPr>
          <a:xfrm>
            <a:off x="457200" y="1412776"/>
            <a:ext cx="8229600" cy="5042032"/>
          </a:xfrm>
        </p:spPr>
        <p:txBody>
          <a:bodyPr>
            <a:normAutofit fontScale="25000" lnSpcReduction="20000"/>
          </a:bodyPr>
          <a:lstStyle/>
          <a:p>
            <a:pPr marL="64008" indent="0" algn="just">
              <a:spcBef>
                <a:spcPts val="0"/>
              </a:spcBef>
              <a:buNone/>
              <a:defRPr/>
            </a:pPr>
            <a:endParaRPr lang="sk-SK" sz="800" b="1" dirty="0" smtClean="0">
              <a:latin typeface="+mj-lt"/>
            </a:endParaRPr>
          </a:p>
          <a:p>
            <a:pPr marL="64008" indent="0" algn="just">
              <a:spcBef>
                <a:spcPts val="0"/>
              </a:spcBef>
              <a:buNone/>
              <a:defRPr/>
            </a:pPr>
            <a:endParaRPr lang="sk-SK" sz="800" b="1" dirty="0">
              <a:latin typeface="+mj-lt"/>
            </a:endParaRPr>
          </a:p>
          <a:p>
            <a:pPr marL="64008" indent="0" algn="just">
              <a:spcBef>
                <a:spcPts val="0"/>
              </a:spcBef>
              <a:buNone/>
              <a:defRPr/>
            </a:pPr>
            <a:endParaRPr lang="sk-SK" sz="800" b="1" dirty="0" smtClean="0">
              <a:latin typeface="+mj-lt"/>
            </a:endParaRPr>
          </a:p>
          <a:p>
            <a:pPr marL="64008" indent="0" algn="just">
              <a:spcBef>
                <a:spcPts val="0"/>
              </a:spcBef>
              <a:buNone/>
              <a:defRPr/>
            </a:pPr>
            <a:endParaRPr lang="sk-SK" sz="800" b="1" dirty="0">
              <a:latin typeface="+mj-lt"/>
            </a:endParaRPr>
          </a:p>
          <a:p>
            <a:pPr marL="64008" indent="0" algn="just">
              <a:spcBef>
                <a:spcPts val="0"/>
              </a:spcBef>
              <a:buNone/>
              <a:defRPr/>
            </a:pPr>
            <a:endParaRPr lang="sk-SK" sz="800" b="1" dirty="0" smtClean="0">
              <a:latin typeface="+mj-lt"/>
            </a:endParaRPr>
          </a:p>
          <a:p>
            <a:pPr marL="64008" indent="0" algn="just">
              <a:spcBef>
                <a:spcPts val="0"/>
              </a:spcBef>
              <a:buNone/>
              <a:defRPr/>
            </a:pPr>
            <a:endParaRPr lang="sk-SK" sz="800" b="1" dirty="0">
              <a:latin typeface="+mj-lt"/>
            </a:endParaRPr>
          </a:p>
          <a:p>
            <a:pPr marL="64008" indent="0" algn="just">
              <a:spcBef>
                <a:spcPts val="0"/>
              </a:spcBef>
              <a:buNone/>
              <a:defRPr/>
            </a:pPr>
            <a:endParaRPr lang="sk-SK" sz="800" b="1" dirty="0" smtClean="0">
              <a:latin typeface="+mj-lt"/>
            </a:endParaRPr>
          </a:p>
          <a:p>
            <a:pPr marL="64008" indent="0" algn="just">
              <a:spcBef>
                <a:spcPts val="0"/>
              </a:spcBef>
              <a:buNone/>
              <a:defRPr/>
            </a:pPr>
            <a:endParaRPr lang="sk-SK" sz="800" b="1" dirty="0">
              <a:latin typeface="+mj-lt"/>
            </a:endParaRPr>
          </a:p>
          <a:p>
            <a:pPr marL="64008" indent="0" algn="just">
              <a:spcBef>
                <a:spcPts val="0"/>
              </a:spcBef>
              <a:buNone/>
              <a:defRPr/>
            </a:pPr>
            <a:endParaRPr lang="sk-SK" sz="5600" b="1" dirty="0" smtClean="0">
              <a:latin typeface="+mj-lt"/>
            </a:endParaRPr>
          </a:p>
          <a:p>
            <a:pPr marL="64008" indent="0">
              <a:spcBef>
                <a:spcPts val="0"/>
              </a:spcBef>
              <a:buNone/>
              <a:defRPr/>
            </a:pPr>
            <a:endParaRPr lang="sk-SK" sz="5600" b="1" dirty="0" smtClean="0">
              <a:latin typeface="+mj-lt"/>
              <a:hlinkClick r:id="rId2"/>
            </a:endParaRPr>
          </a:p>
          <a:p>
            <a:pPr marL="64008" indent="0">
              <a:spcBef>
                <a:spcPts val="0"/>
              </a:spcBef>
              <a:buNone/>
              <a:defRPr/>
            </a:pPr>
            <a:endParaRPr lang="sk-SK" sz="5600" b="1" dirty="0" smtClean="0">
              <a:latin typeface="+mj-lt"/>
              <a:hlinkClick r:id="rId2"/>
            </a:endParaRPr>
          </a:p>
          <a:p>
            <a:pPr marL="64008" indent="0">
              <a:spcBef>
                <a:spcPts val="0"/>
              </a:spcBef>
              <a:buNone/>
              <a:defRPr/>
            </a:pPr>
            <a:endParaRPr lang="sk-SK" sz="2000" b="1" dirty="0">
              <a:latin typeface="+mj-lt"/>
              <a:hlinkClick r:id="rId2"/>
            </a:endParaRPr>
          </a:p>
          <a:p>
            <a:pPr marL="64008" indent="0">
              <a:spcBef>
                <a:spcPts val="0"/>
              </a:spcBef>
              <a:buNone/>
              <a:defRPr/>
            </a:pPr>
            <a:r>
              <a:rPr lang="sk-SK" sz="7600" b="1" dirty="0" smtClean="0">
                <a:latin typeface="+mj-lt"/>
                <a:hlinkClick r:id="rId2"/>
              </a:rPr>
              <a:t>Referát </a:t>
            </a:r>
            <a:r>
              <a:rPr lang="sk-SK" sz="7600" b="1" dirty="0">
                <a:latin typeface="+mj-lt"/>
                <a:hlinkClick r:id="rId2"/>
              </a:rPr>
              <a:t>pre zahraničné vzťahy (IRO) </a:t>
            </a:r>
            <a:endParaRPr lang="sk-SK" sz="7600" b="1" dirty="0">
              <a:latin typeface="+mj-lt"/>
            </a:endParaRPr>
          </a:p>
          <a:p>
            <a:pPr marL="64008" indent="0">
              <a:spcBef>
                <a:spcPts val="0"/>
              </a:spcBef>
              <a:buNone/>
              <a:defRPr/>
            </a:pPr>
            <a:endParaRPr lang="sk-SK" sz="7600" dirty="0">
              <a:latin typeface="+mj-lt"/>
            </a:endParaRPr>
          </a:p>
          <a:p>
            <a:pPr marL="64008" indent="0">
              <a:spcBef>
                <a:spcPts val="0"/>
              </a:spcBef>
              <a:buNone/>
              <a:defRPr/>
            </a:pPr>
            <a:r>
              <a:rPr lang="sk-SK" sz="7600" b="1" dirty="0" smtClean="0">
                <a:latin typeface="+mj-lt"/>
              </a:rPr>
              <a:t>Bc. Ing. Daniela Filipová </a:t>
            </a:r>
            <a:r>
              <a:rPr lang="sk-SK" sz="7600" dirty="0" smtClean="0">
                <a:latin typeface="+mj-lt"/>
              </a:rPr>
              <a:t>- 055 234 1166 – daniela.filipova@upjs.sk</a:t>
            </a:r>
          </a:p>
          <a:p>
            <a:pPr marL="64008" indent="0">
              <a:spcBef>
                <a:spcPts val="0"/>
              </a:spcBef>
              <a:buNone/>
              <a:defRPr/>
            </a:pPr>
            <a:r>
              <a:rPr lang="sk-SK" sz="7600" dirty="0" smtClean="0">
                <a:latin typeface="+mj-lt"/>
              </a:rPr>
              <a:t>	</a:t>
            </a:r>
            <a:r>
              <a:rPr lang="sk-SK" sz="7600" b="1" dirty="0" smtClean="0">
                <a:latin typeface="+mj-lt"/>
              </a:rPr>
              <a:t>- Erasmus+ koordinátorka </a:t>
            </a:r>
            <a:r>
              <a:rPr lang="sk-SK" sz="7600" b="1" dirty="0">
                <a:latin typeface="+mj-lt"/>
              </a:rPr>
              <a:t>pre študentov odchádzajúci na </a:t>
            </a:r>
            <a:r>
              <a:rPr lang="sk-SK" sz="7600" b="1" dirty="0" smtClean="0">
                <a:latin typeface="+mj-lt"/>
              </a:rPr>
              <a:t>štúdium</a:t>
            </a:r>
          </a:p>
          <a:p>
            <a:pPr marL="64008" indent="0">
              <a:spcBef>
                <a:spcPts val="0"/>
              </a:spcBef>
              <a:buNone/>
              <a:defRPr/>
            </a:pPr>
            <a:endParaRPr lang="sk-SK" sz="2000" dirty="0">
              <a:latin typeface="+mj-lt"/>
            </a:endParaRPr>
          </a:p>
          <a:p>
            <a:pPr marL="64008" indent="0">
              <a:spcBef>
                <a:spcPts val="0"/>
              </a:spcBef>
              <a:buNone/>
              <a:defRPr/>
            </a:pPr>
            <a:endParaRPr lang="sk-SK" sz="7600" dirty="0" smtClean="0">
              <a:latin typeface="+mj-lt"/>
            </a:endParaRPr>
          </a:p>
          <a:p>
            <a:pPr marL="64008" indent="0">
              <a:spcBef>
                <a:spcPts val="0"/>
              </a:spcBef>
              <a:buNone/>
              <a:defRPr/>
            </a:pPr>
            <a:r>
              <a:rPr lang="sk-SK" sz="500" dirty="0" smtClean="0">
                <a:latin typeface="+mj-lt"/>
              </a:rPr>
              <a:t>ň</a:t>
            </a:r>
            <a:endParaRPr lang="sk-SK" sz="2000" dirty="0">
              <a:latin typeface="+mj-lt"/>
            </a:endParaRPr>
          </a:p>
          <a:p>
            <a:pPr marL="64008" indent="0">
              <a:spcBef>
                <a:spcPts val="0"/>
              </a:spcBef>
              <a:buNone/>
              <a:defRPr/>
            </a:pPr>
            <a:r>
              <a:rPr lang="sk-SK" sz="7600" b="1" dirty="0">
                <a:latin typeface="+mj-lt"/>
              </a:rPr>
              <a:t>Mgr. Mária Vasiľová, PhD. </a:t>
            </a:r>
            <a:r>
              <a:rPr lang="sk-SK" sz="7600" dirty="0">
                <a:latin typeface="+mj-lt"/>
              </a:rPr>
              <a:t>- 055 234 1159 - maria.vasiľova@upjs.sk</a:t>
            </a:r>
          </a:p>
          <a:p>
            <a:pPr marL="64008" indent="0">
              <a:spcBef>
                <a:spcPts val="0"/>
              </a:spcBef>
              <a:buNone/>
              <a:defRPr/>
            </a:pPr>
            <a:r>
              <a:rPr lang="sk-SK" sz="7600" dirty="0">
                <a:latin typeface="+mj-lt"/>
              </a:rPr>
              <a:t>	</a:t>
            </a:r>
            <a:r>
              <a:rPr lang="sk-SK" sz="7600" b="1" dirty="0">
                <a:latin typeface="+mj-lt"/>
              </a:rPr>
              <a:t>- </a:t>
            </a:r>
            <a:r>
              <a:rPr lang="sk-SK" sz="7600" b="1" dirty="0" smtClean="0">
                <a:latin typeface="+mj-lt"/>
              </a:rPr>
              <a:t>Erasmus+ Inštitucionálna koordinátorka </a:t>
            </a:r>
          </a:p>
          <a:p>
            <a:pPr marL="64008" indent="0">
              <a:spcBef>
                <a:spcPts val="0"/>
              </a:spcBef>
              <a:buNone/>
              <a:defRPr/>
            </a:pPr>
            <a:endParaRPr lang="sk-SK" sz="7600" dirty="0">
              <a:latin typeface="+mj-lt"/>
            </a:endParaRPr>
          </a:p>
          <a:p>
            <a:pPr marL="64008" indent="0">
              <a:spcBef>
                <a:spcPts val="0"/>
              </a:spcBef>
              <a:buNone/>
              <a:defRPr/>
            </a:pPr>
            <a:r>
              <a:rPr lang="sk-SK" sz="7600" dirty="0">
                <a:latin typeface="+mj-lt"/>
              </a:rPr>
              <a:t>Spoločná adresa IRO: </a:t>
            </a:r>
            <a:r>
              <a:rPr lang="sk-SK" sz="7600" dirty="0">
                <a:latin typeface="+mj-lt"/>
                <a:hlinkClick r:id="rId3"/>
              </a:rPr>
              <a:t>zahrodd@upjs.sk</a:t>
            </a:r>
            <a:endParaRPr lang="sk-SK" sz="7600" dirty="0">
              <a:latin typeface="+mj-lt"/>
            </a:endParaRPr>
          </a:p>
          <a:p>
            <a:pPr marL="64008" indent="0">
              <a:spcBef>
                <a:spcPts val="0"/>
              </a:spcBef>
              <a:buNone/>
              <a:defRPr/>
            </a:pPr>
            <a:endParaRPr lang="sk-SK" sz="7600" dirty="0">
              <a:latin typeface="+mj-lt"/>
            </a:endParaRPr>
          </a:p>
          <a:p>
            <a:pPr marL="64008" indent="0">
              <a:spcBef>
                <a:spcPts val="0"/>
              </a:spcBef>
              <a:buNone/>
              <a:defRPr/>
            </a:pPr>
            <a:r>
              <a:rPr lang="sk-SK" sz="7600" dirty="0" smtClean="0">
                <a:latin typeface="+mj-lt"/>
              </a:rPr>
              <a:t>			FB: </a:t>
            </a:r>
            <a:r>
              <a:rPr lang="sk-SK" sz="7600" dirty="0" smtClean="0">
                <a:latin typeface="+mj-lt"/>
                <a:hlinkClick r:id="rId4"/>
              </a:rPr>
              <a:t>@</a:t>
            </a:r>
            <a:r>
              <a:rPr lang="sk-SK" sz="7600" dirty="0" err="1" smtClean="0">
                <a:latin typeface="+mj-lt"/>
                <a:hlinkClick r:id="rId4"/>
              </a:rPr>
              <a:t>upjserasmus</a:t>
            </a:r>
            <a:endParaRPr lang="sk-SK" sz="7600" dirty="0" smtClean="0">
              <a:latin typeface="+mj-lt"/>
            </a:endParaRPr>
          </a:p>
          <a:p>
            <a:pPr marL="64008" indent="0">
              <a:spcBef>
                <a:spcPts val="0"/>
              </a:spcBef>
              <a:buNone/>
              <a:defRPr/>
            </a:pPr>
            <a:endParaRPr lang="sk-SK" sz="7600" dirty="0">
              <a:latin typeface="+mj-lt"/>
            </a:endParaRPr>
          </a:p>
          <a:p>
            <a:pPr marL="64008" indent="0">
              <a:spcBef>
                <a:spcPts val="0"/>
              </a:spcBef>
              <a:buNone/>
              <a:defRPr/>
            </a:pPr>
            <a:endParaRPr lang="sk-SK" sz="7600" dirty="0" smtClean="0">
              <a:latin typeface="+mj-lt"/>
            </a:endParaRPr>
          </a:p>
          <a:p>
            <a:pPr marL="64008" indent="0">
              <a:spcBef>
                <a:spcPts val="0"/>
              </a:spcBef>
              <a:buNone/>
              <a:defRPr/>
            </a:pPr>
            <a:endParaRPr lang="sk-SK" sz="7600" dirty="0" smtClean="0">
              <a:latin typeface="+mj-lt"/>
            </a:endParaRPr>
          </a:p>
          <a:p>
            <a:pPr marL="64008" indent="0">
              <a:spcBef>
                <a:spcPts val="0"/>
              </a:spcBef>
              <a:buNone/>
              <a:defRPr/>
            </a:pPr>
            <a:r>
              <a:rPr lang="sk-SK" sz="5600" dirty="0" smtClean="0"/>
              <a:t> </a:t>
            </a:r>
          </a:p>
          <a:p>
            <a:pPr marL="64008" indent="0">
              <a:spcBef>
                <a:spcPts val="0"/>
              </a:spcBef>
              <a:buNone/>
              <a:defRPr/>
            </a:pPr>
            <a:endParaRPr lang="sk-SK" sz="5600" dirty="0"/>
          </a:p>
          <a:p>
            <a:pPr marL="64008" indent="0">
              <a:spcBef>
                <a:spcPts val="0"/>
              </a:spcBef>
              <a:buNone/>
              <a:defRPr/>
            </a:pPr>
            <a:r>
              <a:rPr lang="sk-SK" sz="7600" b="1" dirty="0">
                <a:latin typeface="+mj-lt"/>
              </a:rPr>
              <a:t>Fakultní/katedroví/ ústavní </a:t>
            </a:r>
            <a:r>
              <a:rPr lang="sk-SK" sz="7600" b="1" u="sng" dirty="0">
                <a:latin typeface="+mj-lt"/>
                <a:hlinkClick r:id="rId5"/>
              </a:rPr>
              <a:t>koordinátori</a:t>
            </a:r>
            <a:endParaRPr lang="sk-SK" sz="7600" b="1" dirty="0">
              <a:latin typeface="+mj-lt"/>
            </a:endParaRPr>
          </a:p>
          <a:p>
            <a:pPr marL="64008" indent="0">
              <a:spcBef>
                <a:spcPts val="0"/>
              </a:spcBef>
              <a:buNone/>
              <a:defRPr/>
            </a:pPr>
            <a:endParaRPr lang="sk-SK" sz="5600" dirty="0" smtClean="0"/>
          </a:p>
          <a:p>
            <a:endParaRPr lang="sk-SK" sz="3400" u="sng" dirty="0" smtClean="0"/>
          </a:p>
          <a:p>
            <a:pPr marL="64008" indent="0">
              <a:buNone/>
            </a:pPr>
            <a:r>
              <a:rPr lang="sk-SK" sz="3400" dirty="0" smtClean="0"/>
              <a:t> </a:t>
            </a:r>
          </a:p>
          <a:p>
            <a:endParaRPr lang="sk-SK" dirty="0"/>
          </a:p>
        </p:txBody>
      </p:sp>
      <p:pic>
        <p:nvPicPr>
          <p:cNvPr id="4" name="Picture 2" descr="https://www.upjs.sk/public/media/19541/facebook-icon.jpg">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4149080"/>
            <a:ext cx="2016224" cy="72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21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t>Tabuľka A </a:t>
            </a:r>
            <a:r>
              <a:rPr lang="sk-SK" dirty="0" smtClean="0"/>
              <a:t>- zapísanie predmetov, ktoré bude študent študovať v zahraničí</a:t>
            </a:r>
            <a:endParaRPr lang="sk-SK" dirty="0"/>
          </a:p>
        </p:txBody>
      </p:sp>
      <p:pic>
        <p:nvPicPr>
          <p:cNvPr id="4" name="Zástupný objekt pre obsah 3"/>
          <p:cNvPicPr>
            <a:picLocks noGrp="1" noChangeAspect="1"/>
          </p:cNvPicPr>
          <p:nvPr>
            <p:ph idx="1"/>
          </p:nvPr>
        </p:nvPicPr>
        <p:blipFill>
          <a:blip r:embed="rId2"/>
          <a:stretch>
            <a:fillRect/>
          </a:stretch>
        </p:blipFill>
        <p:spPr>
          <a:xfrm>
            <a:off x="3032693" y="1825625"/>
            <a:ext cx="3078614" cy="4351338"/>
          </a:xfrm>
          <a:prstGeom prst="rect">
            <a:avLst/>
          </a:prstGeom>
        </p:spPr>
      </p:pic>
    </p:spTree>
    <p:extLst>
      <p:ext uri="{BB962C8B-B14F-4D97-AF65-F5344CB8AC3E}">
        <p14:creationId xmlns:p14="http://schemas.microsoft.com/office/powerpoint/2010/main" val="3153838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sk-SK" sz="2500" b="1" dirty="0" smtClean="0"/>
              <a:t>Tabuľka B </a:t>
            </a:r>
            <a:r>
              <a:rPr lang="sk-SK" sz="2500" dirty="0" smtClean="0"/>
              <a:t>– zapísanie predmetov, ktoré budú študentovi po návrate z mobility uznané domovskom univerzitou</a:t>
            </a:r>
            <a:br>
              <a:rPr lang="sk-SK" sz="2500" dirty="0" smtClean="0"/>
            </a:br>
            <a:r>
              <a:rPr lang="sk-SK" sz="1700" dirty="0" smtClean="0"/>
              <a:t>( </a:t>
            </a:r>
            <a:r>
              <a:rPr lang="cs-CZ" sz="1700" dirty="0" smtClean="0"/>
              <a:t>stránky </a:t>
            </a:r>
            <a:r>
              <a:rPr lang="cs-CZ" sz="1700" dirty="0"/>
              <a:t>kurzových </a:t>
            </a:r>
            <a:r>
              <a:rPr lang="cs-CZ" sz="1700" dirty="0" err="1"/>
              <a:t>katalógov</a:t>
            </a:r>
            <a:r>
              <a:rPr lang="cs-CZ" sz="1700" dirty="0"/>
              <a:t> v bode 4 </a:t>
            </a:r>
            <a:r>
              <a:rPr lang="cs-CZ" sz="1700" dirty="0" err="1"/>
              <a:t>musia</a:t>
            </a:r>
            <a:r>
              <a:rPr lang="cs-CZ" sz="1700" dirty="0"/>
              <a:t> mať uvedený formát s http</a:t>
            </a:r>
            <a:r>
              <a:rPr lang="cs-CZ" sz="1700" dirty="0" smtClean="0"/>
              <a:t>:// )</a:t>
            </a:r>
            <a:r>
              <a:rPr lang="sk-SK" sz="2500" dirty="0" smtClean="0"/>
              <a:t/>
            </a:r>
            <a:br>
              <a:rPr lang="sk-SK" sz="2500" dirty="0" smtClean="0"/>
            </a:br>
            <a:endParaRPr lang="sk-SK" sz="2500" dirty="0"/>
          </a:p>
        </p:txBody>
      </p:sp>
      <p:pic>
        <p:nvPicPr>
          <p:cNvPr id="4" name="Zástupný objekt pre obsah 3"/>
          <p:cNvPicPr>
            <a:picLocks noGrp="1" noChangeAspect="1"/>
          </p:cNvPicPr>
          <p:nvPr>
            <p:ph idx="1"/>
          </p:nvPr>
        </p:nvPicPr>
        <p:blipFill>
          <a:blip r:embed="rId2"/>
          <a:stretch>
            <a:fillRect/>
          </a:stretch>
        </p:blipFill>
        <p:spPr>
          <a:xfrm>
            <a:off x="2262373" y="1825625"/>
            <a:ext cx="4619254" cy="4351338"/>
          </a:xfrm>
          <a:prstGeom prst="rect">
            <a:avLst/>
          </a:prstGeom>
        </p:spPr>
      </p:pic>
    </p:spTree>
    <p:extLst>
      <p:ext uri="{BB962C8B-B14F-4D97-AF65-F5344CB8AC3E}">
        <p14:creationId xmlns:p14="http://schemas.microsoft.com/office/powerpoint/2010/main" val="2867330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smtClean="0"/>
              <a:t>Pridanie </a:t>
            </a:r>
            <a:r>
              <a:rPr lang="sk-SK" b="1" dirty="0" smtClean="0"/>
              <a:t>Virtuálneho komponentu </a:t>
            </a:r>
            <a:r>
              <a:rPr lang="sk-SK" dirty="0" smtClean="0"/>
              <a:t>v prípade </a:t>
            </a:r>
            <a:r>
              <a:rPr lang="sk-SK" b="1" dirty="0" err="1" smtClean="0"/>
              <a:t>Blended</a:t>
            </a:r>
            <a:r>
              <a:rPr lang="sk-SK" dirty="0" smtClean="0"/>
              <a:t> (kombinovanej) mobility</a:t>
            </a:r>
            <a:endParaRPr lang="sk-SK" dirty="0"/>
          </a:p>
        </p:txBody>
      </p:sp>
      <p:pic>
        <p:nvPicPr>
          <p:cNvPr id="4" name="Zástupný objekt pre obsah 3"/>
          <p:cNvPicPr>
            <a:picLocks noGrp="1" noChangeAspect="1"/>
          </p:cNvPicPr>
          <p:nvPr>
            <p:ph idx="1"/>
          </p:nvPr>
        </p:nvPicPr>
        <p:blipFill>
          <a:blip r:embed="rId2"/>
          <a:stretch>
            <a:fillRect/>
          </a:stretch>
        </p:blipFill>
        <p:spPr>
          <a:xfrm>
            <a:off x="847725" y="2062956"/>
            <a:ext cx="7448550" cy="3876675"/>
          </a:xfrm>
          <a:prstGeom prst="rect">
            <a:avLst/>
          </a:prstGeom>
        </p:spPr>
      </p:pic>
    </p:spTree>
    <p:extLst>
      <p:ext uri="{BB962C8B-B14F-4D97-AF65-F5344CB8AC3E}">
        <p14:creationId xmlns:p14="http://schemas.microsoft.com/office/powerpoint/2010/main" val="92489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sk-SK" sz="2000" dirty="0" smtClean="0"/>
              <a:t>Úspešne </a:t>
            </a:r>
            <a:r>
              <a:rPr lang="sk-SK" sz="2000" b="1" dirty="0" smtClean="0"/>
              <a:t>vytvorený </a:t>
            </a:r>
            <a:r>
              <a:rPr lang="sk-SK" sz="2000" b="1" dirty="0" err="1" smtClean="0"/>
              <a:t>OnlineLA</a:t>
            </a:r>
            <a:r>
              <a:rPr lang="sk-SK" sz="2000" b="1" dirty="0" smtClean="0"/>
              <a:t> </a:t>
            </a:r>
            <a:r>
              <a:rPr lang="sk-SK" sz="2000" dirty="0" smtClean="0"/>
              <a:t>– </a:t>
            </a:r>
            <a:r>
              <a:rPr lang="sk-SK" sz="2000" b="1" dirty="0" smtClean="0"/>
              <a:t>podpisuje</a:t>
            </a:r>
            <a:r>
              <a:rPr lang="sk-SK" sz="2000" dirty="0" smtClean="0"/>
              <a:t> sa myšou alebo prstom na </a:t>
            </a:r>
            <a:r>
              <a:rPr lang="sk-SK" sz="2000" dirty="0" err="1" smtClean="0"/>
              <a:t>touchpade</a:t>
            </a:r>
            <a:r>
              <a:rPr lang="sk-SK" sz="2000" dirty="0" smtClean="0"/>
              <a:t>, </a:t>
            </a:r>
            <a:r>
              <a:rPr lang="sk-SK" sz="2000" smtClean="0"/>
              <a:t>je potrebné </a:t>
            </a:r>
            <a:r>
              <a:rPr lang="sk-SK" sz="2000" dirty="0" smtClean="0"/>
              <a:t>stlačiť tlačidlo </a:t>
            </a:r>
            <a:r>
              <a:rPr lang="sk-SK" sz="2000" b="1" dirty="0" err="1"/>
              <a:t>Sign</a:t>
            </a:r>
            <a:r>
              <a:rPr lang="sk-SK" sz="2000" b="1" dirty="0"/>
              <a:t> and </a:t>
            </a:r>
            <a:r>
              <a:rPr lang="sk-SK" sz="2000" b="1" dirty="0" err="1"/>
              <a:t>send</a:t>
            </a:r>
            <a:r>
              <a:rPr lang="sk-SK" sz="2000" b="1" dirty="0"/>
              <a:t> </a:t>
            </a:r>
            <a:r>
              <a:rPr lang="sk-SK" sz="2000" b="1" dirty="0" err="1"/>
              <a:t>the</a:t>
            </a:r>
            <a:r>
              <a:rPr lang="sk-SK" sz="2000" b="1" dirty="0"/>
              <a:t> OLA to </a:t>
            </a:r>
            <a:r>
              <a:rPr lang="sk-SK" sz="2000" b="1" dirty="0" err="1"/>
              <a:t>the</a:t>
            </a:r>
            <a:r>
              <a:rPr lang="sk-SK" sz="2000" b="1" dirty="0"/>
              <a:t> </a:t>
            </a:r>
            <a:r>
              <a:rPr lang="sk-SK" sz="2000" b="1" dirty="0" err="1"/>
              <a:t>Responsible</a:t>
            </a:r>
            <a:r>
              <a:rPr lang="sk-SK" sz="2000" b="1" dirty="0"/>
              <a:t> person at </a:t>
            </a:r>
            <a:r>
              <a:rPr lang="sk-SK" sz="2000" b="1" dirty="0" err="1"/>
              <a:t>the</a:t>
            </a:r>
            <a:r>
              <a:rPr lang="sk-SK" sz="2000" b="1" dirty="0"/>
              <a:t> </a:t>
            </a:r>
            <a:r>
              <a:rPr lang="sk-SK" sz="2000" b="1" dirty="0" err="1"/>
              <a:t>Sending</a:t>
            </a:r>
            <a:r>
              <a:rPr lang="sk-SK" sz="2000" b="1" dirty="0"/>
              <a:t> </a:t>
            </a:r>
            <a:r>
              <a:rPr lang="sk-SK" sz="2000" b="1" dirty="0" err="1"/>
              <a:t>Institution</a:t>
            </a:r>
            <a:r>
              <a:rPr lang="sk-SK" sz="2000" b="1" dirty="0"/>
              <a:t> </a:t>
            </a:r>
            <a:r>
              <a:rPr lang="sk-SK" sz="2000" b="1" dirty="0" err="1"/>
              <a:t>for</a:t>
            </a:r>
            <a:r>
              <a:rPr lang="sk-SK" sz="2000" b="1" dirty="0"/>
              <a:t> </a:t>
            </a:r>
            <a:r>
              <a:rPr lang="sk-SK" sz="2000" b="1" dirty="0" err="1"/>
              <a:t>review</a:t>
            </a:r>
            <a:r>
              <a:rPr lang="sk-SK" dirty="0"/>
              <a:t/>
            </a:r>
            <a:br>
              <a:rPr lang="sk-SK" dirty="0"/>
            </a:br>
            <a:r>
              <a:rPr lang="sk-SK" sz="2000" dirty="0" smtClean="0"/>
              <a:t/>
            </a:r>
            <a:br>
              <a:rPr lang="sk-SK" sz="2000" dirty="0" smtClean="0"/>
            </a:br>
            <a:r>
              <a:rPr lang="sk-SK" sz="2000" dirty="0" smtClean="0"/>
              <a:t>Informácia o </a:t>
            </a:r>
            <a:r>
              <a:rPr lang="sk-SK" sz="2000" b="1" dirty="0" smtClean="0"/>
              <a:t>schválení</a:t>
            </a:r>
            <a:r>
              <a:rPr lang="sk-SK" sz="2000" dirty="0" smtClean="0"/>
              <a:t> alebo </a:t>
            </a:r>
            <a:r>
              <a:rPr lang="sk-SK" sz="2000" b="1" dirty="0" smtClean="0"/>
              <a:t>zamietnutí</a:t>
            </a:r>
            <a:r>
              <a:rPr lang="sk-SK" sz="2000" dirty="0" smtClean="0"/>
              <a:t> OLA bude zaslaná študentovi </a:t>
            </a:r>
            <a:r>
              <a:rPr lang="sk-SK" sz="2000" b="1" dirty="0" smtClean="0"/>
              <a:t>emailom</a:t>
            </a:r>
            <a:endParaRPr lang="sk-SK" sz="2000" b="1" dirty="0"/>
          </a:p>
        </p:txBody>
      </p:sp>
      <p:pic>
        <p:nvPicPr>
          <p:cNvPr id="4" name="Zástupný objekt pre obsah 3"/>
          <p:cNvPicPr>
            <a:picLocks noGrp="1" noChangeAspect="1"/>
          </p:cNvPicPr>
          <p:nvPr>
            <p:ph idx="1"/>
          </p:nvPr>
        </p:nvPicPr>
        <p:blipFill>
          <a:blip r:embed="rId2"/>
          <a:stretch>
            <a:fillRect/>
          </a:stretch>
        </p:blipFill>
        <p:spPr>
          <a:xfrm>
            <a:off x="2518647" y="1825625"/>
            <a:ext cx="4106705" cy="4351338"/>
          </a:xfrm>
          <a:prstGeom prst="rect">
            <a:avLst/>
          </a:prstGeom>
        </p:spPr>
      </p:pic>
    </p:spTree>
    <p:extLst>
      <p:ext uri="{BB962C8B-B14F-4D97-AF65-F5344CB8AC3E}">
        <p14:creationId xmlns:p14="http://schemas.microsoft.com/office/powerpoint/2010/main" val="175161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altLang="sk-SK" sz="4800" b="1" dirty="0" smtClean="0">
                <a:solidFill>
                  <a:schemeClr val="accent1"/>
                </a:solidFill>
                <a:effectLst>
                  <a:outerShdw blurRad="38100" dist="38100" dir="2700000" algn="tl">
                    <a:srgbClr val="000000">
                      <a:alpha val="43137"/>
                    </a:srgbClr>
                  </a:outerShdw>
                </a:effectLst>
              </a:rPr>
              <a:t>Základné pravidlá</a:t>
            </a:r>
            <a:endParaRPr lang="sk-SK" sz="4800" dirty="0">
              <a:solidFill>
                <a:schemeClr val="accent1"/>
              </a:solidFill>
            </a:endParaRPr>
          </a:p>
        </p:txBody>
      </p:sp>
      <p:sp>
        <p:nvSpPr>
          <p:cNvPr id="3" name="Zástupný symbol pro obsah 2"/>
          <p:cNvSpPr>
            <a:spLocks noGrp="1"/>
          </p:cNvSpPr>
          <p:nvPr>
            <p:ph idx="1"/>
          </p:nvPr>
        </p:nvSpPr>
        <p:spPr>
          <a:xfrm>
            <a:off x="457200" y="1412776"/>
            <a:ext cx="8229600" cy="5184576"/>
          </a:xfrm>
        </p:spPr>
        <p:txBody>
          <a:bodyPr>
            <a:normAutofit fontScale="32500" lnSpcReduction="20000"/>
          </a:bodyPr>
          <a:lstStyle/>
          <a:p>
            <a:pPr algn="just">
              <a:buClr>
                <a:schemeClr val="accent1"/>
              </a:buClr>
              <a:buFont typeface="Wingdings" panose="05000000000000000000" pitchFamily="2" charset="2"/>
              <a:buChar char="Ø"/>
              <a:defRPr/>
            </a:pPr>
            <a:r>
              <a:rPr lang="sk-SK" sz="4900" dirty="0">
                <a:latin typeface="+mj-lt"/>
              </a:rPr>
              <a:t> </a:t>
            </a:r>
            <a:r>
              <a:rPr lang="sk-SK" sz="5500" dirty="0" smtClean="0">
                <a:latin typeface="+mj-lt"/>
              </a:rPr>
              <a:t>Účastníkom Erasmus</a:t>
            </a:r>
            <a:r>
              <a:rPr lang="sk-SK" sz="5500" dirty="0">
                <a:latin typeface="+mj-lt"/>
              </a:rPr>
              <a:t>+ mobility </a:t>
            </a:r>
            <a:r>
              <a:rPr lang="sk-SK" sz="5500" dirty="0" smtClean="0">
                <a:latin typeface="+mj-lt"/>
              </a:rPr>
              <a:t>štúdium môže byť každý</a:t>
            </a:r>
            <a:r>
              <a:rPr lang="sk-SK" sz="5500" b="1" dirty="0" smtClean="0">
                <a:latin typeface="+mj-lt"/>
              </a:rPr>
              <a:t> </a:t>
            </a:r>
            <a:r>
              <a:rPr lang="sk-SK" sz="5500" b="1" dirty="0">
                <a:latin typeface="+mj-lt"/>
              </a:rPr>
              <a:t>riadne zapísaný študent </a:t>
            </a:r>
            <a:r>
              <a:rPr lang="sk-SK" sz="5500" dirty="0">
                <a:latin typeface="+mj-lt"/>
              </a:rPr>
              <a:t>(denný aj </a:t>
            </a:r>
            <a:r>
              <a:rPr lang="sk-SK" sz="5500" dirty="0" smtClean="0">
                <a:latin typeface="+mj-lt"/>
              </a:rPr>
              <a:t>externý) už od </a:t>
            </a:r>
            <a:r>
              <a:rPr lang="sk-SK" sz="5500" b="1" dirty="0" smtClean="0">
                <a:latin typeface="+mj-lt"/>
              </a:rPr>
              <a:t>1.ročníka </a:t>
            </a:r>
            <a:r>
              <a:rPr lang="sk-SK" sz="5500" b="1" dirty="0">
                <a:latin typeface="+mj-lt"/>
              </a:rPr>
              <a:t>Bc. </a:t>
            </a:r>
            <a:r>
              <a:rPr lang="sk-SK" sz="5500" b="1" dirty="0" smtClean="0">
                <a:latin typeface="+mj-lt"/>
              </a:rPr>
              <a:t>štúdia</a:t>
            </a:r>
            <a:endParaRPr lang="sk-SK" sz="5500" dirty="0" smtClean="0">
              <a:latin typeface="+mj-lt"/>
            </a:endParaRPr>
          </a:p>
          <a:p>
            <a:pPr marL="0" indent="0" algn="just">
              <a:buClr>
                <a:schemeClr val="accent1"/>
              </a:buClr>
              <a:buNone/>
              <a:defRPr/>
            </a:pPr>
            <a:endParaRPr lang="sk-SK" sz="1500" dirty="0" smtClean="0">
              <a:latin typeface="+mj-lt"/>
            </a:endParaRPr>
          </a:p>
          <a:p>
            <a:pPr algn="just">
              <a:buClr>
                <a:schemeClr val="accent1"/>
              </a:buClr>
              <a:buFont typeface="Wingdings" panose="05000000000000000000" pitchFamily="2" charset="2"/>
              <a:buChar char="Ø"/>
              <a:defRPr/>
            </a:pPr>
            <a:r>
              <a:rPr lang="sk-SK" sz="5500" dirty="0">
                <a:latin typeface="+mj-lt"/>
              </a:rPr>
              <a:t>Študent môže vycestovať len na univerzitu, s ktorou má UPJŠ </a:t>
            </a:r>
            <a:r>
              <a:rPr lang="sk-SK" sz="5500" b="1" dirty="0">
                <a:latin typeface="+mj-lt"/>
              </a:rPr>
              <a:t>uzavretú bilaterálnu zmluvu </a:t>
            </a:r>
            <a:r>
              <a:rPr lang="sk-SK" altLang="sk-SK" sz="5500" b="1" dirty="0">
                <a:latin typeface="+mj-lt"/>
              </a:rPr>
              <a:t>pre konkrétny študijný odbor</a:t>
            </a:r>
            <a:r>
              <a:rPr lang="sk-SK" altLang="sk-SK" sz="5500" b="1" dirty="0" smtClean="0">
                <a:latin typeface="+mj-lt"/>
              </a:rPr>
              <a:t>,</a:t>
            </a:r>
          </a:p>
          <a:p>
            <a:pPr marL="0" indent="0" algn="just">
              <a:buClr>
                <a:schemeClr val="accent1"/>
              </a:buClr>
              <a:buNone/>
              <a:defRPr/>
            </a:pPr>
            <a:endParaRPr lang="sk-SK" altLang="sk-SK" sz="1500" b="1" dirty="0" smtClean="0">
              <a:latin typeface="+mj-lt"/>
            </a:endParaRPr>
          </a:p>
          <a:p>
            <a:pPr algn="just">
              <a:buClr>
                <a:schemeClr val="accent1"/>
              </a:buClr>
              <a:buFont typeface="Wingdings" panose="05000000000000000000" pitchFamily="2" charset="2"/>
              <a:buChar char="Ø"/>
              <a:defRPr/>
            </a:pPr>
            <a:r>
              <a:rPr lang="sk-SK" sz="5500" dirty="0">
                <a:latin typeface="+mj-lt"/>
              </a:rPr>
              <a:t>Minimálna dĺžka mobility </a:t>
            </a:r>
            <a:r>
              <a:rPr lang="sk-SK" sz="5500" dirty="0" smtClean="0">
                <a:latin typeface="+mj-lt"/>
              </a:rPr>
              <a:t>sú </a:t>
            </a:r>
            <a:r>
              <a:rPr lang="sk-SK" sz="5500" b="1" dirty="0" smtClean="0">
                <a:latin typeface="+mj-lt"/>
              </a:rPr>
              <a:t>2 </a:t>
            </a:r>
            <a:r>
              <a:rPr lang="sk-SK" sz="5500" b="1" dirty="0">
                <a:latin typeface="+mj-lt"/>
              </a:rPr>
              <a:t>mesiace</a:t>
            </a:r>
            <a:r>
              <a:rPr lang="sk-SK" sz="5500" dirty="0">
                <a:latin typeface="+mj-lt"/>
              </a:rPr>
              <a:t>, maximálna </a:t>
            </a:r>
            <a:r>
              <a:rPr lang="sk-SK" sz="5500" b="1" dirty="0">
                <a:latin typeface="+mj-lt"/>
              </a:rPr>
              <a:t>12 mesiacov</a:t>
            </a:r>
            <a:r>
              <a:rPr lang="sk-SK" sz="5500" dirty="0" smtClean="0">
                <a:latin typeface="+mj-lt"/>
              </a:rPr>
              <a:t>,</a:t>
            </a:r>
          </a:p>
          <a:p>
            <a:pPr marL="0" indent="0" algn="just">
              <a:buClr>
                <a:schemeClr val="accent1"/>
              </a:buClr>
              <a:buNone/>
              <a:defRPr/>
            </a:pPr>
            <a:endParaRPr lang="sk-SK" sz="1500" dirty="0" smtClean="0">
              <a:latin typeface="+mj-lt"/>
            </a:endParaRPr>
          </a:p>
          <a:p>
            <a:pPr algn="just">
              <a:buClr>
                <a:schemeClr val="accent1"/>
              </a:buClr>
              <a:buFont typeface="Wingdings" panose="05000000000000000000" pitchFamily="2" charset="2"/>
              <a:buChar char="Ø"/>
              <a:defRPr/>
            </a:pPr>
            <a:r>
              <a:rPr lang="sk-SK" sz="4900" dirty="0" smtClean="0">
                <a:latin typeface="+mj-lt"/>
              </a:rPr>
              <a:t> </a:t>
            </a:r>
            <a:r>
              <a:rPr lang="sk-SK" sz="5500" dirty="0">
                <a:latin typeface="+mj-lt"/>
              </a:rPr>
              <a:t>N</a:t>
            </a:r>
            <a:r>
              <a:rPr lang="sk-SK" sz="5500" dirty="0" smtClean="0">
                <a:latin typeface="+mj-lt"/>
              </a:rPr>
              <a:t>a </a:t>
            </a:r>
            <a:r>
              <a:rPr lang="sk-SK" sz="5500" dirty="0">
                <a:latin typeface="+mj-lt"/>
              </a:rPr>
              <a:t>mobilitu počas </a:t>
            </a:r>
            <a:r>
              <a:rPr lang="sk-SK" sz="5500" b="1" dirty="0" smtClean="0">
                <a:latin typeface="+mj-lt"/>
              </a:rPr>
              <a:t>1.roč</a:t>
            </a:r>
            <a:r>
              <a:rPr lang="sk-SK" sz="5500" b="1" dirty="0">
                <a:latin typeface="+mj-lt"/>
              </a:rPr>
              <a:t>. Mgr</a:t>
            </a:r>
            <a:r>
              <a:rPr lang="sk-SK" sz="5500" dirty="0">
                <a:latin typeface="+mj-lt"/>
              </a:rPr>
              <a:t>. alebo </a:t>
            </a:r>
            <a:r>
              <a:rPr lang="sk-SK" sz="5500" b="1" dirty="0" smtClean="0">
                <a:latin typeface="+mj-lt"/>
              </a:rPr>
              <a:t>1.roč</a:t>
            </a:r>
            <a:r>
              <a:rPr lang="sk-SK" sz="5500" b="1" dirty="0">
                <a:latin typeface="+mj-lt"/>
              </a:rPr>
              <a:t>. PhD</a:t>
            </a:r>
            <a:r>
              <a:rPr lang="sk-SK" sz="5500" dirty="0">
                <a:latin typeface="+mj-lt"/>
              </a:rPr>
              <a:t>. </a:t>
            </a:r>
            <a:r>
              <a:rPr lang="sk-SK" sz="5500" dirty="0" smtClean="0">
                <a:latin typeface="+mj-lt"/>
              </a:rPr>
              <a:t>stupňa možno </a:t>
            </a:r>
            <a:r>
              <a:rPr lang="sk-SK" sz="5500" dirty="0">
                <a:latin typeface="+mj-lt"/>
              </a:rPr>
              <a:t>nastúpiť </a:t>
            </a:r>
            <a:r>
              <a:rPr lang="sk-SK" sz="5500" b="1" dirty="0">
                <a:latin typeface="+mj-lt"/>
              </a:rPr>
              <a:t>až po zápise </a:t>
            </a:r>
            <a:r>
              <a:rPr lang="sk-SK" sz="5500" dirty="0">
                <a:latin typeface="+mj-lt"/>
              </a:rPr>
              <a:t>na UPJŠ, keďže po zoštátnicovaní už študent prestáva byť študentom a opäť sa ním stáva až dňom zápisu</a:t>
            </a:r>
            <a:r>
              <a:rPr lang="sk-SK" sz="5500" dirty="0" smtClean="0">
                <a:latin typeface="+mj-lt"/>
              </a:rPr>
              <a:t>,</a:t>
            </a:r>
          </a:p>
          <a:p>
            <a:pPr marL="0" indent="0" algn="just">
              <a:buClr>
                <a:schemeClr val="accent1"/>
              </a:buClr>
              <a:buNone/>
              <a:defRPr/>
            </a:pPr>
            <a:endParaRPr lang="sk-SK" sz="1500" dirty="0" smtClean="0">
              <a:latin typeface="+mj-lt"/>
            </a:endParaRPr>
          </a:p>
          <a:p>
            <a:pPr algn="just">
              <a:buClr>
                <a:schemeClr val="accent1"/>
              </a:buClr>
              <a:buFont typeface="Wingdings" panose="05000000000000000000" pitchFamily="2" charset="2"/>
              <a:buChar char="Ø"/>
              <a:defRPr/>
            </a:pPr>
            <a:r>
              <a:rPr lang="sk-SK" sz="5500" dirty="0" smtClean="0">
                <a:latin typeface="+mj-lt"/>
              </a:rPr>
              <a:t>Mobilita nesmie prebiehať v čase, keď má študent na UPJŠ </a:t>
            </a:r>
            <a:r>
              <a:rPr lang="sk-SK" sz="5500" b="1" dirty="0" smtClean="0">
                <a:latin typeface="+mj-lt"/>
              </a:rPr>
              <a:t>prerušené</a:t>
            </a:r>
            <a:r>
              <a:rPr lang="sk-SK" sz="5500" dirty="0" smtClean="0">
                <a:latin typeface="+mj-lt"/>
              </a:rPr>
              <a:t> alebo </a:t>
            </a:r>
            <a:r>
              <a:rPr lang="sk-SK" sz="5500" b="1" dirty="0" smtClean="0">
                <a:latin typeface="+mj-lt"/>
              </a:rPr>
              <a:t>ukončené</a:t>
            </a:r>
            <a:r>
              <a:rPr lang="sk-SK" sz="5500" dirty="0" smtClean="0">
                <a:latin typeface="+mj-lt"/>
              </a:rPr>
              <a:t> štúdium,</a:t>
            </a:r>
          </a:p>
          <a:p>
            <a:pPr marL="0" indent="0" algn="just">
              <a:buClr>
                <a:schemeClr val="accent1"/>
              </a:buClr>
              <a:buNone/>
              <a:defRPr/>
            </a:pPr>
            <a:endParaRPr lang="sk-SK" sz="1500" dirty="0">
              <a:latin typeface="+mj-lt"/>
            </a:endParaRPr>
          </a:p>
          <a:p>
            <a:pPr algn="just">
              <a:buClr>
                <a:schemeClr val="accent1"/>
              </a:buClr>
              <a:buFont typeface="Wingdings" panose="05000000000000000000" pitchFamily="2" charset="2"/>
              <a:buChar char="Ø"/>
              <a:defRPr/>
            </a:pPr>
            <a:r>
              <a:rPr lang="sk-SK" sz="4900" dirty="0">
                <a:latin typeface="+mj-lt"/>
              </a:rPr>
              <a:t> </a:t>
            </a:r>
            <a:r>
              <a:rPr lang="sk-SK" sz="5500" dirty="0" smtClean="0">
                <a:latin typeface="+mj-lt"/>
              </a:rPr>
              <a:t>Ak </a:t>
            </a:r>
            <a:r>
              <a:rPr lang="sk-SK" sz="5500" dirty="0">
                <a:latin typeface="+mj-lt"/>
              </a:rPr>
              <a:t>je mobilita plánovaná </a:t>
            </a:r>
            <a:r>
              <a:rPr lang="sk-SK" sz="5500" b="1" dirty="0">
                <a:latin typeface="+mj-lt"/>
              </a:rPr>
              <a:t>v štátnicovom ročníku </a:t>
            </a:r>
            <a:r>
              <a:rPr lang="sk-SK" sz="5500" dirty="0">
                <a:latin typeface="+mj-lt"/>
              </a:rPr>
              <a:t>- na </a:t>
            </a:r>
            <a:r>
              <a:rPr lang="sk-SK" sz="5500" dirty="0" smtClean="0">
                <a:latin typeface="+mj-lt"/>
              </a:rPr>
              <a:t>katedre/ústave/fakulte </a:t>
            </a:r>
            <a:r>
              <a:rPr lang="sk-SK" sz="5500" dirty="0">
                <a:latin typeface="+mj-lt"/>
              </a:rPr>
              <a:t>si musí študent zistiť, či je možné vycestovať z hľadiska jeho štátnicových povinností</a:t>
            </a:r>
            <a:r>
              <a:rPr lang="sk-SK" sz="5500" dirty="0" smtClean="0">
                <a:latin typeface="+mj-lt"/>
              </a:rPr>
              <a:t>, ukončená musí byť pred štátnicami,</a:t>
            </a:r>
          </a:p>
          <a:p>
            <a:pPr marL="0" indent="0" algn="just">
              <a:buClr>
                <a:schemeClr val="accent1"/>
              </a:buClr>
              <a:buNone/>
              <a:defRPr/>
            </a:pPr>
            <a:endParaRPr lang="sk-SK" sz="1500" dirty="0" smtClean="0">
              <a:latin typeface="+mj-lt"/>
            </a:endParaRPr>
          </a:p>
          <a:p>
            <a:pPr algn="just">
              <a:buClr>
                <a:schemeClr val="accent1"/>
              </a:buClr>
              <a:buFont typeface="Wingdings" panose="05000000000000000000" pitchFamily="2" charset="2"/>
              <a:buChar char="Ø"/>
              <a:defRPr/>
            </a:pPr>
            <a:r>
              <a:rPr lang="sk-SK" sz="4900" dirty="0">
                <a:solidFill>
                  <a:schemeClr val="tx1">
                    <a:lumMod val="75000"/>
                    <a:lumOff val="25000"/>
                  </a:schemeClr>
                </a:solidFill>
                <a:latin typeface="+mj-lt"/>
              </a:rPr>
              <a:t> </a:t>
            </a:r>
            <a:r>
              <a:rPr lang="sk-SK" sz="5500" dirty="0">
                <a:latin typeface="+mj-lt"/>
              </a:rPr>
              <a:t>Š</a:t>
            </a:r>
            <a:r>
              <a:rPr lang="sk-SK" sz="5500" dirty="0" smtClean="0">
                <a:latin typeface="+mj-lt"/>
              </a:rPr>
              <a:t>tudent </a:t>
            </a:r>
            <a:r>
              <a:rPr lang="sk-SK" sz="5500" dirty="0">
                <a:latin typeface="+mj-lt"/>
              </a:rPr>
              <a:t>môže </a:t>
            </a:r>
            <a:r>
              <a:rPr lang="sk-SK" sz="5500" b="1" dirty="0">
                <a:latin typeface="+mj-lt"/>
              </a:rPr>
              <a:t>počas jedného stupňa štúdia </a:t>
            </a:r>
            <a:r>
              <a:rPr lang="sk-SK" sz="5500" dirty="0">
                <a:latin typeface="+mj-lt"/>
              </a:rPr>
              <a:t>využiť na Erasmus+ mobility - štúdium dokopy </a:t>
            </a:r>
            <a:r>
              <a:rPr lang="sk-SK" sz="5500" b="1" dirty="0">
                <a:latin typeface="+mj-lt"/>
              </a:rPr>
              <a:t>maximálne 12 mesiacov</a:t>
            </a:r>
            <a:r>
              <a:rPr lang="sk-SK" sz="5500" dirty="0">
                <a:latin typeface="+mj-lt"/>
              </a:rPr>
              <a:t> (tam, kde nie je Bc. a Mgr. stupeň rozdelený, napr. všeobecné lekárstvo a zubné lekárstvo, až 24 mesiacov</a:t>
            </a:r>
            <a:r>
              <a:rPr lang="sk-SK" sz="5500" dirty="0" smtClean="0">
                <a:latin typeface="+mj-lt"/>
              </a:rPr>
              <a:t>),</a:t>
            </a:r>
            <a:endParaRPr lang="sk-SK" sz="5500" dirty="0">
              <a:solidFill>
                <a:schemeClr val="tx1">
                  <a:lumMod val="75000"/>
                  <a:lumOff val="25000"/>
                </a:schemeClr>
              </a:solidFill>
            </a:endParaRPr>
          </a:p>
          <a:p>
            <a:pPr marL="0" indent="0">
              <a:buNone/>
            </a:pPr>
            <a:endParaRPr lang="sk-SK" dirty="0"/>
          </a:p>
        </p:txBody>
      </p:sp>
    </p:spTree>
    <p:extLst>
      <p:ext uri="{BB962C8B-B14F-4D97-AF65-F5344CB8AC3E}">
        <p14:creationId xmlns:p14="http://schemas.microsoft.com/office/powerpoint/2010/main" val="418252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6122152"/>
          </a:xfrm>
        </p:spPr>
        <p:txBody>
          <a:bodyPr>
            <a:normAutofit fontScale="85000" lnSpcReduction="20000"/>
          </a:bodyPr>
          <a:lstStyle/>
          <a:p>
            <a:pPr marL="0" indent="0" algn="just">
              <a:buClr>
                <a:schemeClr val="accent1"/>
              </a:buClr>
              <a:buNone/>
              <a:defRPr/>
            </a:pPr>
            <a:endParaRPr lang="sk-SK" altLang="sk-SK" sz="800" dirty="0" smtClean="0">
              <a:latin typeface="+mj-lt"/>
            </a:endParaRPr>
          </a:p>
          <a:p>
            <a:pPr algn="just">
              <a:buClr>
                <a:schemeClr val="accent1"/>
              </a:buClr>
              <a:buFont typeface="Wingdings" panose="05000000000000000000" pitchFamily="2" charset="2"/>
              <a:buChar char="Ø"/>
            </a:pPr>
            <a:r>
              <a:rPr lang="sk-SK" altLang="sk-SK" b="1" dirty="0" smtClean="0">
                <a:solidFill>
                  <a:schemeClr val="tx1"/>
                </a:solidFill>
                <a:latin typeface="+mj-lt"/>
              </a:rPr>
              <a:t>Prerušenie mobility</a:t>
            </a:r>
            <a:r>
              <a:rPr lang="sk-SK" altLang="sk-SK" dirty="0" smtClean="0">
                <a:solidFill>
                  <a:schemeClr val="tx1"/>
                </a:solidFill>
                <a:latin typeface="+mj-lt"/>
              </a:rPr>
              <a:t>, resp. návrat domov - s výnimkou sviatkov - pravidlá Erasmus+ nepovoľujú,</a:t>
            </a:r>
          </a:p>
          <a:p>
            <a:pPr marL="0" indent="0" algn="just">
              <a:buClr>
                <a:schemeClr val="accent1"/>
              </a:buClr>
              <a:buNone/>
            </a:pPr>
            <a:endParaRPr lang="sk-SK" altLang="sk-SK" sz="800" dirty="0" smtClean="0">
              <a:solidFill>
                <a:schemeClr val="tx1"/>
              </a:solidFill>
              <a:latin typeface="+mj-lt"/>
            </a:endParaRPr>
          </a:p>
          <a:p>
            <a:pPr algn="just">
              <a:buClr>
                <a:schemeClr val="accent1"/>
              </a:buClr>
              <a:buFont typeface="Wingdings" panose="05000000000000000000" pitchFamily="2" charset="2"/>
              <a:buChar char="Ø"/>
            </a:pPr>
            <a:r>
              <a:rPr lang="sk-SK" b="1" dirty="0" smtClean="0">
                <a:solidFill>
                  <a:schemeClr val="tx1"/>
                </a:solidFill>
                <a:latin typeface="+mj-lt"/>
              </a:rPr>
              <a:t>Mobilitu je možné si predĺžiť (ZS – LS, nie LS – ZS)</a:t>
            </a:r>
            <a:r>
              <a:rPr lang="sk-SK" dirty="0" smtClean="0">
                <a:solidFill>
                  <a:schemeClr val="tx1"/>
                </a:solidFill>
                <a:latin typeface="+mj-lt"/>
              </a:rPr>
              <a:t>, ak s tým súhlasí aj prijímajúca univerzita aj koordinátori UPJŠ. Je potrebné o tomto zámere informovať IRO minimálne 30 dní pred pôvodne plánovaným koncom mobility. Študentovi nevzniká automaticky finančný nárok na predĺženú mobilitu. UPJŠ rozhodne, či študentovi pridelí finančné prostriedky, alebo mu schváli predĺženie mobility len s nulovým grantom, </a:t>
            </a:r>
          </a:p>
          <a:p>
            <a:pPr marL="0" indent="0" algn="just">
              <a:buClr>
                <a:schemeClr val="accent1"/>
              </a:buClr>
              <a:buNone/>
            </a:pPr>
            <a:endParaRPr lang="sk-SK" dirty="0" smtClean="0">
              <a:solidFill>
                <a:schemeClr val="tx1"/>
              </a:solidFill>
              <a:latin typeface="+mj-lt"/>
            </a:endParaRPr>
          </a:p>
          <a:p>
            <a:pPr algn="just">
              <a:buClr>
                <a:schemeClr val="accent1"/>
              </a:buClr>
              <a:buFont typeface="Wingdings" panose="05000000000000000000" pitchFamily="2" charset="2"/>
              <a:buChar char="Ø"/>
            </a:pPr>
            <a:r>
              <a:rPr lang="sk-SK" b="1" dirty="0" smtClean="0">
                <a:latin typeface="+mj-lt"/>
              </a:rPr>
              <a:t>Mobilitu </a:t>
            </a:r>
            <a:r>
              <a:rPr lang="sk-SK" dirty="0" smtClean="0">
                <a:latin typeface="+mj-lt"/>
              </a:rPr>
              <a:t>je tiež možné </a:t>
            </a:r>
            <a:r>
              <a:rPr lang="sk-SK" b="1" dirty="0" smtClean="0">
                <a:latin typeface="+mj-lt"/>
              </a:rPr>
              <a:t>skrátiť</a:t>
            </a:r>
            <a:r>
              <a:rPr lang="sk-SK" dirty="0" smtClean="0">
                <a:latin typeface="+mj-lt"/>
              </a:rPr>
              <a:t>, ale je nevyhnutné na nej zotrvať </a:t>
            </a:r>
            <a:r>
              <a:rPr lang="sk-SK" b="1" dirty="0" smtClean="0">
                <a:latin typeface="+mj-lt"/>
              </a:rPr>
              <a:t>minimálne </a:t>
            </a:r>
            <a:r>
              <a:rPr lang="sk-SK" b="1" dirty="0">
                <a:latin typeface="+mj-lt"/>
              </a:rPr>
              <a:t>2</a:t>
            </a:r>
            <a:r>
              <a:rPr lang="sk-SK" b="1" dirty="0" smtClean="0">
                <a:latin typeface="+mj-lt"/>
              </a:rPr>
              <a:t> </a:t>
            </a:r>
            <a:r>
              <a:rPr lang="sk-SK" b="1" dirty="0">
                <a:latin typeface="+mj-lt"/>
              </a:rPr>
              <a:t>mesiace</a:t>
            </a:r>
            <a:r>
              <a:rPr lang="sk-SK" dirty="0">
                <a:latin typeface="+mj-lt"/>
              </a:rPr>
              <a:t>, v opačnom prípade bude musieť študent vrátiť celý </a:t>
            </a:r>
            <a:r>
              <a:rPr lang="sk-SK" dirty="0" smtClean="0">
                <a:latin typeface="+mj-lt"/>
              </a:rPr>
              <a:t>grant. </a:t>
            </a:r>
            <a:r>
              <a:rPr lang="sk-SK" altLang="sk-SK" dirty="0">
                <a:latin typeface="+mj-lt"/>
              </a:rPr>
              <a:t>Ak je trvanie mobility podľa Certifikátu viac ako </a:t>
            </a:r>
            <a:r>
              <a:rPr lang="sk-SK" altLang="sk-SK" dirty="0" smtClean="0">
                <a:latin typeface="+mj-lt"/>
              </a:rPr>
              <a:t>2 </a:t>
            </a:r>
            <a:r>
              <a:rPr lang="sk-SK" altLang="sk-SK" dirty="0">
                <a:latin typeface="+mj-lt"/>
              </a:rPr>
              <a:t>mesiace, ale menej ako bolo dohodnuté vo Finančnej </a:t>
            </a:r>
            <a:r>
              <a:rPr lang="sk-SK" altLang="sk-SK" dirty="0" smtClean="0">
                <a:latin typeface="+mj-lt"/>
              </a:rPr>
              <a:t>zmluve (tolerancia -5 dní), </a:t>
            </a:r>
            <a:r>
              <a:rPr lang="sk-SK" altLang="sk-SK" dirty="0">
                <a:latin typeface="+mj-lt"/>
              </a:rPr>
              <a:t>študent bude po vyzvaní povinný </a:t>
            </a:r>
            <a:r>
              <a:rPr lang="sk-SK" altLang="sk-SK" b="1" dirty="0">
                <a:latin typeface="+mj-lt"/>
              </a:rPr>
              <a:t>vrátiť alikvotnú časť grantu</a:t>
            </a:r>
            <a:r>
              <a:rPr lang="sk-SK" altLang="sk-SK" dirty="0">
                <a:latin typeface="+mj-lt"/>
              </a:rPr>
              <a:t>, </a:t>
            </a:r>
            <a:endParaRPr lang="sk-SK" altLang="sk-SK" dirty="0" smtClean="0">
              <a:latin typeface="+mj-lt"/>
            </a:endParaRPr>
          </a:p>
          <a:p>
            <a:pPr marL="0" indent="0" algn="just">
              <a:buClr>
                <a:schemeClr val="accent1"/>
              </a:buClr>
              <a:buNone/>
            </a:pPr>
            <a:endParaRPr lang="sk-SK" altLang="sk-SK" dirty="0" smtClean="0">
              <a:latin typeface="+mj-lt"/>
            </a:endParaRPr>
          </a:p>
          <a:p>
            <a:pPr algn="just">
              <a:buClr>
                <a:schemeClr val="accent1"/>
              </a:buClr>
              <a:buFont typeface="Wingdings" panose="05000000000000000000" pitchFamily="2" charset="2"/>
              <a:buChar char="Ø"/>
            </a:pPr>
            <a:r>
              <a:rPr lang="sk-SK" dirty="0" smtClean="0">
                <a:latin typeface="+mj-lt"/>
              </a:rPr>
              <a:t>Ak sa študent </a:t>
            </a:r>
            <a:r>
              <a:rPr lang="sk-SK" dirty="0">
                <a:latin typeface="+mj-lt"/>
              </a:rPr>
              <a:t>rozhodne </a:t>
            </a:r>
            <a:r>
              <a:rPr lang="sk-SK" b="1" dirty="0">
                <a:latin typeface="+mj-lt"/>
              </a:rPr>
              <a:t>zrušiť mobilitu</a:t>
            </a:r>
            <a:r>
              <a:rPr lang="sk-SK" dirty="0">
                <a:latin typeface="+mj-lt"/>
              </a:rPr>
              <a:t>, je povinný to oznámiť IRO </a:t>
            </a:r>
            <a:r>
              <a:rPr lang="sk-SK" dirty="0" smtClean="0">
                <a:latin typeface="+mj-lt"/>
              </a:rPr>
              <a:t>čo najskôr,</a:t>
            </a:r>
            <a:endParaRPr lang="sk-SK" dirty="0">
              <a:latin typeface="+mj-lt"/>
            </a:endParaRPr>
          </a:p>
          <a:p>
            <a:pPr marL="0" indent="0" algn="just">
              <a:buClr>
                <a:schemeClr val="accent1"/>
              </a:buClr>
              <a:buNone/>
            </a:pPr>
            <a:endParaRPr lang="sk-SK" sz="800" dirty="0" smtClean="0">
              <a:solidFill>
                <a:schemeClr val="tx1"/>
              </a:solidFill>
              <a:latin typeface="+mj-lt"/>
            </a:endParaRPr>
          </a:p>
          <a:p>
            <a:pPr algn="just">
              <a:buClr>
                <a:schemeClr val="accent1"/>
              </a:buClr>
              <a:buFont typeface="Wingdings" panose="05000000000000000000" pitchFamily="2" charset="2"/>
              <a:buChar char="Ø"/>
            </a:pPr>
            <a:r>
              <a:rPr lang="sk-SK" altLang="sk-SK" dirty="0" smtClean="0">
                <a:latin typeface="+mj-lt"/>
              </a:rPr>
              <a:t>Z</a:t>
            </a:r>
            <a:r>
              <a:rPr lang="sk-SK" altLang="sk-SK" dirty="0" smtClean="0">
                <a:solidFill>
                  <a:schemeClr val="tx1"/>
                </a:solidFill>
                <a:latin typeface="+mj-lt"/>
              </a:rPr>
              <a:t> mobility je potrebné doniesť </a:t>
            </a:r>
            <a:r>
              <a:rPr lang="sk-SK" altLang="sk-SK" b="1" dirty="0" smtClean="0">
                <a:solidFill>
                  <a:schemeClr val="tx1"/>
                </a:solidFill>
                <a:latin typeface="+mj-lt"/>
              </a:rPr>
              <a:t>za 1 semester minimálne 20 kreditov </a:t>
            </a:r>
            <a:r>
              <a:rPr lang="sk-SK" altLang="sk-SK" dirty="0" smtClean="0">
                <a:solidFill>
                  <a:schemeClr val="tx1"/>
                </a:solidFill>
                <a:latin typeface="+mj-lt"/>
              </a:rPr>
              <a:t>(doktorandov sa táto povinnosť netýka). V opačnom prípade je UPJŠ oprávnená žiadať vrátenie alikvotnej časti grantu alebo celého grantu, </a:t>
            </a:r>
            <a:r>
              <a:rPr lang="sk-SK" altLang="sk-SK" b="1" dirty="0">
                <a:latin typeface="+mj-lt"/>
              </a:rPr>
              <a:t>U</a:t>
            </a:r>
            <a:r>
              <a:rPr lang="sk-SK" b="1" dirty="0" smtClean="0">
                <a:latin typeface="+mj-lt"/>
              </a:rPr>
              <a:t>znávanie </a:t>
            </a:r>
            <a:r>
              <a:rPr lang="sk-SK" b="1" dirty="0">
                <a:latin typeface="+mj-lt"/>
              </a:rPr>
              <a:t>kreditov </a:t>
            </a:r>
            <a:r>
              <a:rPr lang="sk-SK" dirty="0">
                <a:latin typeface="+mj-lt"/>
              </a:rPr>
              <a:t>dovezených z mobility </a:t>
            </a:r>
            <a:r>
              <a:rPr lang="sk-SK" dirty="0" smtClean="0">
                <a:latin typeface="+mj-lt"/>
              </a:rPr>
              <a:t>študent rieši </a:t>
            </a:r>
            <a:r>
              <a:rPr lang="sk-SK" dirty="0">
                <a:latin typeface="+mj-lt"/>
              </a:rPr>
              <a:t>na svojej </a:t>
            </a:r>
            <a:r>
              <a:rPr lang="sk-SK" dirty="0" smtClean="0">
                <a:latin typeface="+mj-lt"/>
              </a:rPr>
              <a:t>fakulte/ústave/katedre,</a:t>
            </a:r>
            <a:endParaRPr lang="sk-SK" altLang="sk-SK" dirty="0" smtClean="0">
              <a:solidFill>
                <a:schemeClr val="tx1"/>
              </a:solidFill>
              <a:latin typeface="+mj-lt"/>
            </a:endParaRPr>
          </a:p>
          <a:p>
            <a:pPr marL="0" indent="0" algn="just">
              <a:buClr>
                <a:schemeClr val="accent1"/>
              </a:buClr>
              <a:buNone/>
            </a:pPr>
            <a:endParaRPr lang="sk-SK" altLang="sk-SK" b="1" dirty="0" smtClean="0">
              <a:solidFill>
                <a:schemeClr val="tx1"/>
              </a:solidFill>
              <a:latin typeface="+mj-lt"/>
            </a:endParaRPr>
          </a:p>
          <a:p>
            <a:pPr algn="just">
              <a:buClr>
                <a:schemeClr val="accent1"/>
              </a:buClr>
              <a:buFont typeface="Wingdings" panose="05000000000000000000" pitchFamily="2" charset="2"/>
              <a:buChar char="Ø"/>
            </a:pPr>
            <a:r>
              <a:rPr lang="sk-SK" b="1" dirty="0">
                <a:latin typeface="+mj-lt"/>
              </a:rPr>
              <a:t>ubytovanie </a:t>
            </a:r>
            <a:r>
              <a:rPr lang="sk-SK" dirty="0">
                <a:latin typeface="+mj-lt"/>
              </a:rPr>
              <a:t>v prijímajúcej krajine rieši študent v spolupráci s prijímajúcou univerzitou, IRO ubytovanie študentov nerieši, (DE je potrebné riešiť v dostatočnom predstihu). </a:t>
            </a:r>
            <a:r>
              <a:rPr lang="sk-SK" dirty="0" smtClean="0">
                <a:latin typeface="+mj-lt"/>
              </a:rPr>
              <a:t>Nová možnosť, ako si nájsť ubytovanie, </a:t>
            </a:r>
            <a:r>
              <a:rPr lang="sk-SK" dirty="0" smtClean="0">
                <a:latin typeface="+mj-lt"/>
                <a:hlinkClick r:id="rId2"/>
              </a:rPr>
              <a:t>Erasmus </a:t>
            </a:r>
            <a:r>
              <a:rPr lang="sk-SK" dirty="0" err="1" smtClean="0">
                <a:latin typeface="+mj-lt"/>
                <a:hlinkClick r:id="rId2"/>
              </a:rPr>
              <a:t>Play</a:t>
            </a:r>
            <a:endParaRPr lang="sk-SK" dirty="0">
              <a:latin typeface="+mj-lt"/>
            </a:endParaRPr>
          </a:p>
          <a:p>
            <a:pPr marL="0" indent="0" algn="just">
              <a:buClr>
                <a:schemeClr val="accent1"/>
              </a:buClr>
              <a:buNone/>
            </a:pPr>
            <a:endParaRPr lang="sk-SK" altLang="sk-SK" b="1" dirty="0" smtClean="0">
              <a:solidFill>
                <a:schemeClr val="tx1"/>
              </a:solidFill>
              <a:latin typeface="+mj-lt"/>
            </a:endParaRPr>
          </a:p>
          <a:p>
            <a:pPr algn="just">
              <a:buClr>
                <a:schemeClr val="accent1"/>
              </a:buClr>
              <a:buFont typeface="Wingdings" panose="05000000000000000000" pitchFamily="2" charset="2"/>
              <a:buChar char="Ø"/>
            </a:pPr>
            <a:endParaRPr lang="sk-SK" altLang="sk-SK" dirty="0" smtClean="0">
              <a:solidFill>
                <a:schemeClr val="tx1"/>
              </a:solidFill>
            </a:endParaRPr>
          </a:p>
          <a:p>
            <a:endParaRPr lang="sk-SK" dirty="0"/>
          </a:p>
        </p:txBody>
      </p:sp>
    </p:spTree>
    <p:extLst>
      <p:ext uri="{BB962C8B-B14F-4D97-AF65-F5344CB8AC3E}">
        <p14:creationId xmlns:p14="http://schemas.microsoft.com/office/powerpoint/2010/main" val="2293058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457200" y="331424"/>
            <a:ext cx="8079581" cy="697219"/>
          </a:xfrm>
        </p:spPr>
        <p:txBody>
          <a:bodyPr>
            <a:noAutofit/>
          </a:bodyPr>
          <a:lstStyle/>
          <a:p>
            <a:pPr algn="ctr"/>
            <a:r>
              <a:rPr lang="sk-SK" altLang="sk-SK" b="1" dirty="0" smtClean="0">
                <a:effectLst>
                  <a:outerShdw blurRad="38100" dist="38100" dir="2700000" algn="tl">
                    <a:srgbClr val="000000">
                      <a:alpha val="43137"/>
                    </a:srgbClr>
                  </a:outerShdw>
                </a:effectLst>
              </a:rPr>
              <a:t>Grant</a:t>
            </a:r>
            <a:endParaRPr lang="sk-SK" altLang="sk-SK" dirty="0" smtClean="0">
              <a:effectLst>
                <a:outerShdw blurRad="38100" dist="38100" dir="2700000" algn="tl">
                  <a:srgbClr val="000000">
                    <a:alpha val="43137"/>
                  </a:srgbClr>
                </a:outerShdw>
              </a:effectLst>
            </a:endParaRPr>
          </a:p>
        </p:txBody>
      </p:sp>
      <p:sp>
        <p:nvSpPr>
          <p:cNvPr id="10243" name="Zástupný symbol obsahu 2"/>
          <p:cNvSpPr>
            <a:spLocks noGrp="1"/>
          </p:cNvSpPr>
          <p:nvPr>
            <p:ph idx="1"/>
          </p:nvPr>
        </p:nvSpPr>
        <p:spPr>
          <a:xfrm>
            <a:off x="457200" y="1044813"/>
            <a:ext cx="8229600" cy="5552539"/>
          </a:xfrm>
        </p:spPr>
        <p:txBody>
          <a:bodyPr rtlCol="0">
            <a:noAutofit/>
          </a:bodyPr>
          <a:lstStyle/>
          <a:p>
            <a:pPr algn="just" eaLnBrk="1" fontAlgn="auto" hangingPunct="1">
              <a:spcAft>
                <a:spcPts val="0"/>
              </a:spcAft>
              <a:buClr>
                <a:schemeClr val="accent1"/>
              </a:buClr>
              <a:buFont typeface="Wingdings" panose="05000000000000000000" pitchFamily="2" charset="2"/>
              <a:buChar char="Ø"/>
              <a:defRPr/>
            </a:pPr>
            <a:r>
              <a:rPr lang="sk-SK" altLang="sk-SK" sz="1400" dirty="0">
                <a:solidFill>
                  <a:schemeClr val="tx1"/>
                </a:solidFill>
              </a:rPr>
              <a:t>P</a:t>
            </a:r>
            <a:r>
              <a:rPr lang="sk-SK" altLang="sk-SK" sz="1400" dirty="0" smtClean="0">
                <a:solidFill>
                  <a:schemeClr val="tx1"/>
                </a:solidFill>
              </a:rPr>
              <a:t>redstavuje </a:t>
            </a:r>
            <a:r>
              <a:rPr lang="sk-SK" altLang="sk-SK" sz="1400" dirty="0">
                <a:solidFill>
                  <a:schemeClr val="tx1"/>
                </a:solidFill>
              </a:rPr>
              <a:t>finančný </a:t>
            </a:r>
            <a:r>
              <a:rPr lang="sk-SK" altLang="sk-SK" sz="1400" b="1" dirty="0">
                <a:solidFill>
                  <a:schemeClr val="tx1"/>
                </a:solidFill>
              </a:rPr>
              <a:t>príspevok </a:t>
            </a:r>
            <a:r>
              <a:rPr lang="sk-SK" altLang="sk-SK" sz="1400" dirty="0">
                <a:solidFill>
                  <a:schemeClr val="tx1"/>
                </a:solidFill>
              </a:rPr>
              <a:t>na mobilitu, ktorý má </a:t>
            </a:r>
            <a:r>
              <a:rPr lang="sk-SK" altLang="sk-SK" sz="1400" b="1" dirty="0">
                <a:solidFill>
                  <a:schemeClr val="tx1"/>
                </a:solidFill>
              </a:rPr>
              <a:t>pomôcť</a:t>
            </a:r>
            <a:r>
              <a:rPr lang="sk-SK" altLang="sk-SK" sz="1400" dirty="0">
                <a:solidFill>
                  <a:schemeClr val="tx1"/>
                </a:solidFill>
              </a:rPr>
              <a:t> študentovi pokryť najmä jeho cestovné náklady, pobytové náklady a </a:t>
            </a:r>
            <a:r>
              <a:rPr lang="sk-SK" altLang="sk-SK" sz="1400" dirty="0" smtClean="0">
                <a:solidFill>
                  <a:schemeClr val="tx1"/>
                </a:solidFill>
              </a:rPr>
              <a:t>stravu </a:t>
            </a:r>
            <a:r>
              <a:rPr lang="sk-SK" altLang="sk-SK" sz="1400" dirty="0">
                <a:solidFill>
                  <a:schemeClr val="tx1"/>
                </a:solidFill>
              </a:rPr>
              <a:t>počas obdobia štúdia v </a:t>
            </a:r>
            <a:r>
              <a:rPr lang="sk-SK" altLang="sk-SK" sz="1400" dirty="0" smtClean="0">
                <a:solidFill>
                  <a:schemeClr val="tx1"/>
                </a:solidFill>
              </a:rPr>
              <a:t>zahraničí, </a:t>
            </a:r>
            <a:r>
              <a:rPr lang="sk-SK" altLang="sk-SK" sz="1400" b="1" dirty="0" smtClean="0">
                <a:solidFill>
                  <a:schemeClr val="tx1"/>
                </a:solidFill>
              </a:rPr>
              <a:t>nie je potrebné ho dokladovať</a:t>
            </a:r>
            <a:endParaRPr lang="sk-SK" altLang="sk-SK" sz="1400" dirty="0" smtClean="0">
              <a:solidFill>
                <a:schemeClr val="tx1"/>
              </a:solidFill>
            </a:endParaRPr>
          </a:p>
          <a:p>
            <a:pPr algn="just">
              <a:buClr>
                <a:schemeClr val="accent1"/>
              </a:buClr>
              <a:buFont typeface="Wingdings" panose="05000000000000000000" pitchFamily="2" charset="2"/>
              <a:buChar char="Ø"/>
              <a:defRPr/>
            </a:pPr>
            <a:r>
              <a:rPr lang="sk-SK" sz="1400" dirty="0" smtClean="0">
                <a:solidFill>
                  <a:schemeClr val="tx1"/>
                </a:solidFill>
              </a:rPr>
              <a:t>Študenti, vybratí vo výberovom </a:t>
            </a:r>
            <a:r>
              <a:rPr lang="sk-SK" sz="1400" dirty="0">
                <a:solidFill>
                  <a:schemeClr val="tx1"/>
                </a:solidFill>
              </a:rPr>
              <a:t>konaní </a:t>
            </a:r>
            <a:r>
              <a:rPr lang="sk-SK" sz="1400" dirty="0" smtClean="0">
                <a:solidFill>
                  <a:schemeClr val="tx1"/>
                </a:solidFill>
              </a:rPr>
              <a:t>na </a:t>
            </a:r>
            <a:r>
              <a:rPr lang="sk-SK" sz="1400" dirty="0">
                <a:solidFill>
                  <a:schemeClr val="tx1"/>
                </a:solidFill>
              </a:rPr>
              <a:t>pozíciu </a:t>
            </a:r>
            <a:r>
              <a:rPr lang="sk-SK" sz="1400" dirty="0" smtClean="0">
                <a:solidFill>
                  <a:schemeClr val="tx1"/>
                </a:solidFill>
              </a:rPr>
              <a:t>náhradníka, ktorí majú záujem </a:t>
            </a:r>
            <a:r>
              <a:rPr lang="sk-SK" sz="1400" dirty="0">
                <a:solidFill>
                  <a:schemeClr val="tx1"/>
                </a:solidFill>
              </a:rPr>
              <a:t>vycestovať na mobilitu aj bez pridelenia </a:t>
            </a:r>
            <a:r>
              <a:rPr lang="sk-SK" sz="1400" dirty="0" smtClean="0">
                <a:solidFill>
                  <a:schemeClr val="tx1"/>
                </a:solidFill>
              </a:rPr>
              <a:t>grantu alebo študenti, vybraní </a:t>
            </a:r>
            <a:r>
              <a:rPr lang="sk-SK" sz="1400" dirty="0">
                <a:solidFill>
                  <a:schemeClr val="tx1"/>
                </a:solidFill>
              </a:rPr>
              <a:t>na </a:t>
            </a:r>
            <a:r>
              <a:rPr lang="sk-SK" sz="1400" dirty="0" smtClean="0">
                <a:solidFill>
                  <a:schemeClr val="tx1"/>
                </a:solidFill>
              </a:rPr>
              <a:t>mobilitu, ktorí </a:t>
            </a:r>
            <a:r>
              <a:rPr lang="sk-SK" sz="1400" dirty="0">
                <a:solidFill>
                  <a:schemeClr val="tx1"/>
                </a:solidFill>
              </a:rPr>
              <a:t>chcú ísť </a:t>
            </a:r>
            <a:r>
              <a:rPr lang="sk-SK" sz="1400" dirty="0" smtClean="0">
                <a:solidFill>
                  <a:schemeClr val="tx1"/>
                </a:solidFill>
              </a:rPr>
              <a:t>na obdobie </a:t>
            </a:r>
            <a:r>
              <a:rPr lang="sk-SK" sz="1400" dirty="0">
                <a:solidFill>
                  <a:schemeClr val="tx1"/>
                </a:solidFill>
              </a:rPr>
              <a:t>dlhšie, ako mali schválené a nebol im schválený grant na </a:t>
            </a:r>
            <a:r>
              <a:rPr lang="sk-SK" sz="1400" dirty="0" smtClean="0">
                <a:solidFill>
                  <a:schemeClr val="tx1"/>
                </a:solidFill>
              </a:rPr>
              <a:t>predĺžené obdobie, majú možnosť vycestovať resp. predĺžiť si mobilitu s tzv. </a:t>
            </a:r>
            <a:r>
              <a:rPr lang="sk-SK" sz="1400" b="1" dirty="0">
                <a:solidFill>
                  <a:schemeClr val="tx1"/>
                </a:solidFill>
              </a:rPr>
              <a:t>n</a:t>
            </a:r>
            <a:r>
              <a:rPr lang="sk-SK" sz="1400" b="1" dirty="0" smtClean="0">
                <a:solidFill>
                  <a:schemeClr val="tx1"/>
                </a:solidFill>
              </a:rPr>
              <a:t>ulovým grantom</a:t>
            </a:r>
            <a:r>
              <a:rPr lang="sk-SK" sz="1400" dirty="0" smtClean="0">
                <a:solidFill>
                  <a:schemeClr val="tx1"/>
                </a:solidFill>
              </a:rPr>
              <a:t>. </a:t>
            </a:r>
            <a:r>
              <a:rPr lang="sk-SK" sz="1400" dirty="0">
                <a:solidFill>
                  <a:schemeClr val="tx1"/>
                </a:solidFill>
              </a:rPr>
              <a:t>Takýto študent bude mať </a:t>
            </a:r>
            <a:r>
              <a:rPr lang="sk-SK" sz="1400" b="1" dirty="0">
                <a:solidFill>
                  <a:schemeClr val="tx1"/>
                </a:solidFill>
              </a:rPr>
              <a:t>všetky výhody </a:t>
            </a:r>
            <a:r>
              <a:rPr lang="sk-SK" sz="1400" dirty="0">
                <a:solidFill>
                  <a:schemeClr val="tx1"/>
                </a:solidFill>
              </a:rPr>
              <a:t>Erasmus+ študenta </a:t>
            </a:r>
            <a:r>
              <a:rPr lang="sk-SK" sz="1400" b="1" dirty="0">
                <a:solidFill>
                  <a:schemeClr val="tx1"/>
                </a:solidFill>
              </a:rPr>
              <a:t>okrem</a:t>
            </a:r>
            <a:r>
              <a:rPr lang="sk-SK" sz="1400" dirty="0">
                <a:solidFill>
                  <a:schemeClr val="tx1"/>
                </a:solidFill>
              </a:rPr>
              <a:t> pridelenia </a:t>
            </a:r>
            <a:r>
              <a:rPr lang="sk-SK" sz="1400" b="1" dirty="0">
                <a:solidFill>
                  <a:schemeClr val="tx1"/>
                </a:solidFill>
              </a:rPr>
              <a:t>grantu</a:t>
            </a:r>
            <a:r>
              <a:rPr lang="sk-SK" sz="1400" dirty="0">
                <a:solidFill>
                  <a:schemeClr val="tx1"/>
                </a:solidFill>
              </a:rPr>
              <a:t>. Zároveň, všetky pravidlá vzťahujúce sa na Erasmus+ študenta okrem tých, ktoré sú spojené s udelením grantu, platia aj pre študenta s nulovým </a:t>
            </a:r>
            <a:r>
              <a:rPr lang="sk-SK" sz="1400" dirty="0" smtClean="0">
                <a:solidFill>
                  <a:schemeClr val="tx1"/>
                </a:solidFill>
              </a:rPr>
              <a:t>grantom</a:t>
            </a:r>
            <a:endParaRPr lang="sk-SK" sz="1400" b="1" dirty="0" smtClean="0">
              <a:solidFill>
                <a:schemeClr val="tx1"/>
              </a:solidFill>
            </a:endParaRPr>
          </a:p>
          <a:p>
            <a:pPr algn="just">
              <a:buClr>
                <a:schemeClr val="accent1"/>
              </a:buClr>
              <a:buFont typeface="Wingdings" panose="05000000000000000000" pitchFamily="2" charset="2"/>
              <a:buChar char="Ø"/>
              <a:defRPr/>
            </a:pPr>
            <a:r>
              <a:rPr lang="sk-SK" altLang="sk-SK" sz="1400" dirty="0" smtClean="0">
                <a:solidFill>
                  <a:schemeClr val="tx1"/>
                </a:solidFill>
              </a:rPr>
              <a:t>Celková výška grantu sa vypočíta ako násobok počtu mesiacov/dní trvania mobility a mesačnej sadzby pre príslušnú prijímajúcu krajinu. Grant je možné si tiež vyrátať pomocou </a:t>
            </a:r>
            <a:r>
              <a:rPr lang="sk-SK" altLang="sk-SK" sz="1400" dirty="0" smtClean="0">
                <a:solidFill>
                  <a:schemeClr val="tx1"/>
                </a:solidFill>
                <a:hlinkClick r:id="rId2"/>
              </a:rPr>
              <a:t>grantovej kalkulačky</a:t>
            </a:r>
            <a:endParaRPr lang="sk-SK" altLang="sk-SK" sz="1400" dirty="0" smtClean="0">
              <a:solidFill>
                <a:schemeClr val="tx1"/>
              </a:solidFill>
            </a:endParaRPr>
          </a:p>
          <a:p>
            <a:pPr marL="0" indent="0" algn="just">
              <a:buClr>
                <a:schemeClr val="accent1"/>
              </a:buClr>
              <a:buNone/>
              <a:defRPr/>
            </a:pPr>
            <a:endParaRPr lang="sk-SK" altLang="sk-SK" sz="1400" dirty="0" smtClean="0">
              <a:solidFill>
                <a:schemeClr val="tx1"/>
              </a:solidFill>
            </a:endParaRPr>
          </a:p>
          <a:p>
            <a:pPr marL="64008" lvl="0" indent="0">
              <a:buNone/>
            </a:pPr>
            <a:r>
              <a:rPr lang="sk-SK" sz="1500" b="1" dirty="0"/>
              <a:t>Podpis Zmluvy o poskytnutí finančnej podpory (Finančnej zmluvy)</a:t>
            </a:r>
            <a:endParaRPr lang="sk-SK" sz="1500" dirty="0"/>
          </a:p>
          <a:p>
            <a:pPr algn="just"/>
            <a:r>
              <a:rPr lang="cs-CZ" sz="1400" b="1" dirty="0" smtClean="0"/>
              <a:t>Grant</a:t>
            </a:r>
            <a:r>
              <a:rPr lang="cs-CZ" sz="1400" dirty="0" smtClean="0"/>
              <a:t> </a:t>
            </a:r>
            <a:r>
              <a:rPr lang="cs-CZ" sz="1400" dirty="0" err="1" smtClean="0"/>
              <a:t>sa</a:t>
            </a:r>
            <a:r>
              <a:rPr lang="cs-CZ" sz="1400" dirty="0" smtClean="0"/>
              <a:t> </a:t>
            </a:r>
            <a:r>
              <a:rPr lang="cs-CZ" sz="1400" dirty="0" err="1" smtClean="0"/>
              <a:t>zasiela</a:t>
            </a:r>
            <a:r>
              <a:rPr lang="cs-CZ" sz="1400" dirty="0" smtClean="0"/>
              <a:t> </a:t>
            </a:r>
            <a:r>
              <a:rPr lang="cs-CZ" sz="1400" dirty="0" err="1" smtClean="0"/>
              <a:t>študentovi</a:t>
            </a:r>
            <a:r>
              <a:rPr lang="cs-CZ" sz="1400" dirty="0" smtClean="0"/>
              <a:t> </a:t>
            </a:r>
            <a:r>
              <a:rPr lang="cs-CZ" sz="1400" b="1" dirty="0" smtClean="0"/>
              <a:t>po podpise </a:t>
            </a:r>
            <a:r>
              <a:rPr lang="cs-CZ" sz="1400" dirty="0" err="1" smtClean="0"/>
              <a:t>Finančnej</a:t>
            </a:r>
            <a:r>
              <a:rPr lang="cs-CZ" sz="1400" dirty="0" smtClean="0"/>
              <a:t> </a:t>
            </a:r>
            <a:r>
              <a:rPr lang="cs-CZ" sz="1400" dirty="0" err="1" smtClean="0"/>
              <a:t>zmluvy</a:t>
            </a:r>
            <a:r>
              <a:rPr lang="cs-CZ" sz="1400" dirty="0" smtClean="0"/>
              <a:t>, </a:t>
            </a:r>
            <a:r>
              <a:rPr lang="cs-CZ" sz="1400" dirty="0" err="1" smtClean="0"/>
              <a:t>ktorá</a:t>
            </a:r>
            <a:r>
              <a:rPr lang="cs-CZ" sz="1400" dirty="0" smtClean="0"/>
              <a:t> </a:t>
            </a:r>
            <a:r>
              <a:rPr lang="cs-CZ" sz="1400" dirty="0" err="1"/>
              <a:t>sa</a:t>
            </a:r>
            <a:r>
              <a:rPr lang="cs-CZ" sz="1400" dirty="0"/>
              <a:t> podpisuje </a:t>
            </a:r>
            <a:r>
              <a:rPr lang="cs-CZ" sz="1400" dirty="0" err="1"/>
              <a:t>zvyčajne</a:t>
            </a:r>
            <a:r>
              <a:rPr lang="cs-CZ" sz="1400" dirty="0"/>
              <a:t> </a:t>
            </a:r>
            <a:r>
              <a:rPr lang="cs-CZ" sz="1400" b="1" dirty="0"/>
              <a:t>1 </a:t>
            </a:r>
            <a:r>
              <a:rPr lang="cs-CZ" sz="1400" b="1" dirty="0" err="1"/>
              <a:t>mesiac</a:t>
            </a:r>
            <a:r>
              <a:rPr lang="cs-CZ" sz="1400" dirty="0"/>
              <a:t> </a:t>
            </a:r>
            <a:r>
              <a:rPr lang="cs-CZ" sz="1400" dirty="0" err="1"/>
              <a:t>pred</a:t>
            </a:r>
            <a:r>
              <a:rPr lang="cs-CZ" sz="1400" dirty="0"/>
              <a:t> </a:t>
            </a:r>
            <a:r>
              <a:rPr lang="cs-CZ" sz="1400" dirty="0" err="1"/>
              <a:t>začiatkom</a:t>
            </a:r>
            <a:r>
              <a:rPr lang="cs-CZ" sz="1400" dirty="0"/>
              <a:t> </a:t>
            </a:r>
            <a:r>
              <a:rPr lang="cs-CZ" sz="1400" dirty="0" smtClean="0"/>
              <a:t>mobility.</a:t>
            </a:r>
            <a:endParaRPr lang="sk-SK" sz="1400" dirty="0"/>
          </a:p>
          <a:p>
            <a:pPr>
              <a:spcBef>
                <a:spcPts val="0"/>
              </a:spcBef>
            </a:pPr>
            <a:r>
              <a:rPr lang="cs-CZ" sz="1400" dirty="0"/>
              <a:t>IRO </a:t>
            </a:r>
            <a:r>
              <a:rPr lang="cs-CZ" sz="1400" dirty="0" err="1"/>
              <a:t>študentovi</a:t>
            </a:r>
            <a:r>
              <a:rPr lang="cs-CZ" sz="1400" dirty="0"/>
              <a:t> </a:t>
            </a:r>
            <a:r>
              <a:rPr lang="cs-CZ" sz="1400" dirty="0" err="1"/>
              <a:t>pripraví</a:t>
            </a:r>
            <a:r>
              <a:rPr lang="cs-CZ" sz="1400" dirty="0"/>
              <a:t> </a:t>
            </a:r>
            <a:r>
              <a:rPr lang="cs-CZ" sz="1400" dirty="0" err="1"/>
              <a:t>Finančnú</a:t>
            </a:r>
            <a:r>
              <a:rPr lang="cs-CZ" sz="1400" dirty="0"/>
              <a:t> </a:t>
            </a:r>
            <a:r>
              <a:rPr lang="cs-CZ" sz="1400" dirty="0" err="1"/>
              <a:t>zmluvu</a:t>
            </a:r>
            <a:r>
              <a:rPr lang="cs-CZ" sz="1400" dirty="0"/>
              <a:t> až </a:t>
            </a:r>
            <a:r>
              <a:rPr lang="cs-CZ" sz="1400" dirty="0" err="1"/>
              <a:t>keď</a:t>
            </a:r>
            <a:r>
              <a:rPr lang="cs-CZ" sz="1400" dirty="0"/>
              <a:t>:</a:t>
            </a:r>
            <a:endParaRPr lang="sk-SK" sz="1400" dirty="0"/>
          </a:p>
          <a:p>
            <a:pPr>
              <a:spcBef>
                <a:spcPts val="0"/>
              </a:spcBef>
            </a:pPr>
            <a:r>
              <a:rPr lang="cs-CZ" sz="1400" dirty="0"/>
              <a:t>	1.  má od </a:t>
            </a:r>
            <a:r>
              <a:rPr lang="cs-CZ" sz="1400" dirty="0" err="1"/>
              <a:t>študenta</a:t>
            </a:r>
            <a:r>
              <a:rPr lang="cs-CZ" sz="1400" dirty="0"/>
              <a:t> </a:t>
            </a:r>
            <a:r>
              <a:rPr lang="cs-CZ" sz="1400" b="1" dirty="0" err="1"/>
              <a:t>všetky</a:t>
            </a:r>
            <a:r>
              <a:rPr lang="cs-CZ" sz="1400" b="1" dirty="0"/>
              <a:t> </a:t>
            </a:r>
            <a:r>
              <a:rPr lang="cs-CZ" sz="1400" b="1" dirty="0" err="1"/>
              <a:t>potrebné</a:t>
            </a:r>
            <a:r>
              <a:rPr lang="cs-CZ" sz="1400" b="1" dirty="0"/>
              <a:t> dokumenty</a:t>
            </a:r>
            <a:endParaRPr lang="sk-SK" sz="1400" b="1" dirty="0"/>
          </a:p>
          <a:p>
            <a:pPr>
              <a:spcBef>
                <a:spcPts val="0"/>
              </a:spcBef>
            </a:pPr>
            <a:r>
              <a:rPr lang="cs-CZ" sz="1400" dirty="0"/>
              <a:t>	2. obdrží </a:t>
            </a:r>
            <a:r>
              <a:rPr lang="cs-CZ" sz="1400" b="1" dirty="0"/>
              <a:t>LA </a:t>
            </a:r>
            <a:r>
              <a:rPr lang="cs-CZ" sz="1400" b="1" dirty="0" err="1"/>
              <a:t>podpísaný</a:t>
            </a:r>
            <a:r>
              <a:rPr lang="cs-CZ" sz="1400" b="1" dirty="0"/>
              <a:t> </a:t>
            </a:r>
            <a:r>
              <a:rPr lang="cs-CZ" sz="1400" dirty="0"/>
              <a:t>aj </a:t>
            </a:r>
            <a:r>
              <a:rPr lang="cs-CZ" sz="1400" dirty="0" err="1"/>
              <a:t>zo</a:t>
            </a:r>
            <a:r>
              <a:rPr lang="cs-CZ" sz="1400" dirty="0"/>
              <a:t> strany </a:t>
            </a:r>
            <a:r>
              <a:rPr lang="cs-CZ" sz="1400" dirty="0" err="1"/>
              <a:t>prijímajúcej</a:t>
            </a:r>
            <a:r>
              <a:rPr lang="cs-CZ" sz="1400" dirty="0"/>
              <a:t> </a:t>
            </a:r>
            <a:r>
              <a:rPr lang="cs-CZ" sz="1400" dirty="0" smtClean="0"/>
              <a:t>univerzity</a:t>
            </a:r>
            <a:endParaRPr lang="sk-SK" sz="800" dirty="0"/>
          </a:p>
          <a:p>
            <a:pPr>
              <a:spcBef>
                <a:spcPts val="0"/>
              </a:spcBef>
            </a:pPr>
            <a:r>
              <a:rPr lang="cs-CZ" sz="1400" dirty="0"/>
              <a:t>	3. </a:t>
            </a:r>
            <a:r>
              <a:rPr lang="cs-CZ" sz="1400" dirty="0" err="1"/>
              <a:t>študent</a:t>
            </a:r>
            <a:r>
              <a:rPr lang="cs-CZ" sz="1400" dirty="0"/>
              <a:t> </a:t>
            </a:r>
            <a:r>
              <a:rPr lang="cs-CZ" sz="1400" dirty="0" err="1"/>
              <a:t>oznámi</a:t>
            </a:r>
            <a:r>
              <a:rPr lang="cs-CZ" sz="1400" dirty="0"/>
              <a:t> </a:t>
            </a:r>
            <a:r>
              <a:rPr lang="cs-CZ" sz="1400" dirty="0" err="1"/>
              <a:t>presné</a:t>
            </a:r>
            <a:r>
              <a:rPr lang="cs-CZ" sz="1400" dirty="0"/>
              <a:t> </a:t>
            </a:r>
            <a:r>
              <a:rPr lang="cs-CZ" sz="1400" b="1" dirty="0" err="1"/>
              <a:t>dátumy</a:t>
            </a:r>
            <a:r>
              <a:rPr lang="cs-CZ" sz="1400" b="1" dirty="0"/>
              <a:t> </a:t>
            </a:r>
            <a:r>
              <a:rPr lang="cs-CZ" sz="1400" b="1" dirty="0" err="1"/>
              <a:t>trvania</a:t>
            </a:r>
            <a:r>
              <a:rPr lang="cs-CZ" sz="1400" b="1" dirty="0"/>
              <a:t> </a:t>
            </a:r>
            <a:r>
              <a:rPr lang="cs-CZ" sz="1400" dirty="0" smtClean="0"/>
              <a:t>mobility</a:t>
            </a:r>
          </a:p>
          <a:p>
            <a:pPr marL="0" lvl="4" indent="0">
              <a:spcBef>
                <a:spcPts val="0"/>
              </a:spcBef>
              <a:buNone/>
            </a:pPr>
            <a:r>
              <a:rPr lang="cs-CZ" sz="1400" dirty="0" smtClean="0"/>
              <a:t>	4. </a:t>
            </a:r>
            <a:r>
              <a:rPr lang="cs-CZ" sz="1400" dirty="0" err="1" smtClean="0"/>
              <a:t>študent</a:t>
            </a:r>
            <a:r>
              <a:rPr lang="cs-CZ" sz="1400" dirty="0" smtClean="0"/>
              <a:t> </a:t>
            </a:r>
            <a:r>
              <a:rPr lang="cs-CZ" sz="1400" dirty="0" err="1" smtClean="0"/>
              <a:t>vytvoril</a:t>
            </a:r>
            <a:r>
              <a:rPr lang="cs-CZ" sz="1400" dirty="0" smtClean="0"/>
              <a:t> </a:t>
            </a:r>
            <a:r>
              <a:rPr lang="cs-CZ" sz="1400" b="1" dirty="0" smtClean="0"/>
              <a:t>OLA</a:t>
            </a:r>
            <a:r>
              <a:rPr lang="cs-CZ" sz="1400" dirty="0" smtClean="0"/>
              <a:t> na </a:t>
            </a:r>
            <a:r>
              <a:rPr lang="cs-CZ" sz="1400" dirty="0" err="1" smtClean="0"/>
              <a:t>stránke</a:t>
            </a:r>
            <a:r>
              <a:rPr lang="cs-CZ" sz="1400" dirty="0"/>
              <a:t> </a:t>
            </a:r>
            <a:r>
              <a:rPr lang="cs-CZ" sz="1400" b="1" dirty="0"/>
              <a:t>https://learning-agreement.eu</a:t>
            </a:r>
            <a:r>
              <a:rPr lang="cs-CZ" sz="1400" b="1" dirty="0" smtClean="0"/>
              <a:t>/</a:t>
            </a:r>
            <a:endParaRPr lang="sk-SK" sz="1400" b="1" dirty="0">
              <a:latin typeface="Calibri Light (Text)"/>
            </a:endParaRPr>
          </a:p>
          <a:p>
            <a:pPr algn="just"/>
            <a:r>
              <a:rPr lang="cs-CZ" sz="1400" dirty="0" err="1"/>
              <a:t>Ak</a:t>
            </a:r>
            <a:r>
              <a:rPr lang="cs-CZ" sz="1400" dirty="0"/>
              <a:t> </a:t>
            </a:r>
            <a:r>
              <a:rPr lang="cs-CZ" sz="1400" dirty="0" err="1"/>
              <a:t>študent</a:t>
            </a:r>
            <a:r>
              <a:rPr lang="cs-CZ" sz="1400" dirty="0"/>
              <a:t> ide na mobilitu </a:t>
            </a:r>
            <a:r>
              <a:rPr lang="cs-CZ" sz="1400" dirty="0" err="1"/>
              <a:t>počas</a:t>
            </a:r>
            <a:r>
              <a:rPr lang="cs-CZ" sz="1400" dirty="0"/>
              <a:t> </a:t>
            </a:r>
            <a:r>
              <a:rPr lang="cs-CZ" sz="1400" b="1" dirty="0"/>
              <a:t>1. </a:t>
            </a:r>
            <a:r>
              <a:rPr lang="cs-CZ" sz="1400" b="1" dirty="0" err="1"/>
              <a:t>ročníka</a:t>
            </a:r>
            <a:r>
              <a:rPr lang="cs-CZ" sz="1400" b="1" dirty="0"/>
              <a:t> Mgr. </a:t>
            </a:r>
            <a:r>
              <a:rPr lang="cs-CZ" sz="1400" b="1" dirty="0" err="1"/>
              <a:t>alebo</a:t>
            </a:r>
            <a:r>
              <a:rPr lang="cs-CZ" sz="1400" b="1" dirty="0"/>
              <a:t> 1. </a:t>
            </a:r>
            <a:r>
              <a:rPr lang="cs-CZ" sz="1400" b="1" dirty="0" err="1"/>
              <a:t>ročníka</a:t>
            </a:r>
            <a:r>
              <a:rPr lang="cs-CZ" sz="1400" b="1" dirty="0"/>
              <a:t> PhD., </a:t>
            </a:r>
            <a:r>
              <a:rPr lang="cs-CZ" sz="1400" dirty="0"/>
              <a:t>podpis </a:t>
            </a:r>
            <a:r>
              <a:rPr lang="cs-CZ" sz="1400" dirty="0" err="1"/>
              <a:t>zmluvy</a:t>
            </a:r>
            <a:r>
              <a:rPr lang="cs-CZ" sz="1400" dirty="0"/>
              <a:t> a nástup na mobilitu je možný až po </a:t>
            </a:r>
            <a:r>
              <a:rPr lang="cs-CZ" sz="1400" b="1" dirty="0"/>
              <a:t>zápise</a:t>
            </a:r>
            <a:r>
              <a:rPr lang="cs-CZ" sz="1400" dirty="0"/>
              <a:t> do </a:t>
            </a:r>
            <a:r>
              <a:rPr lang="cs-CZ" sz="1400" dirty="0" err="1"/>
              <a:t>ročníka</a:t>
            </a:r>
            <a:r>
              <a:rPr lang="cs-CZ" sz="1400" dirty="0"/>
              <a:t>. </a:t>
            </a:r>
            <a:endParaRPr lang="sk-SK" sz="1400" dirty="0"/>
          </a:p>
          <a:p>
            <a:pPr algn="just"/>
            <a:r>
              <a:rPr lang="cs-CZ" sz="1400" dirty="0"/>
              <a:t>Po podpise </a:t>
            </a:r>
            <a:r>
              <a:rPr lang="cs-CZ" sz="1400" dirty="0" err="1"/>
              <a:t>finančnej</a:t>
            </a:r>
            <a:r>
              <a:rPr lang="cs-CZ" sz="1400" dirty="0"/>
              <a:t> </a:t>
            </a:r>
            <a:r>
              <a:rPr lang="cs-CZ" sz="1400" dirty="0" err="1"/>
              <a:t>zmluvy</a:t>
            </a:r>
            <a:r>
              <a:rPr lang="cs-CZ" sz="1400" dirty="0"/>
              <a:t> a jej </a:t>
            </a:r>
            <a:r>
              <a:rPr lang="cs-CZ" sz="1400" dirty="0" err="1"/>
              <a:t>zverejnení</a:t>
            </a:r>
            <a:r>
              <a:rPr lang="cs-CZ" sz="1400" dirty="0"/>
              <a:t> v CRZ bude </a:t>
            </a:r>
            <a:r>
              <a:rPr lang="cs-CZ" sz="1400" dirty="0" err="1"/>
              <a:t>študentovi</a:t>
            </a:r>
            <a:r>
              <a:rPr lang="cs-CZ" sz="1400" dirty="0"/>
              <a:t> </a:t>
            </a:r>
            <a:r>
              <a:rPr lang="cs-CZ" sz="1400" dirty="0" err="1"/>
              <a:t>prevedených</a:t>
            </a:r>
            <a:r>
              <a:rPr lang="cs-CZ" sz="1400" dirty="0"/>
              <a:t> </a:t>
            </a:r>
            <a:r>
              <a:rPr lang="cs-CZ" sz="1400" b="1" dirty="0"/>
              <a:t>80% </a:t>
            </a:r>
            <a:r>
              <a:rPr lang="cs-CZ" sz="1400" b="1" dirty="0" smtClean="0"/>
              <a:t>grantu</a:t>
            </a:r>
            <a:r>
              <a:rPr lang="cs-CZ" sz="1400" dirty="0" smtClean="0"/>
              <a:t>, </a:t>
            </a:r>
            <a:r>
              <a:rPr lang="cs-CZ" sz="1400" dirty="0" err="1" smtClean="0"/>
              <a:t>zvyšných</a:t>
            </a:r>
            <a:r>
              <a:rPr lang="cs-CZ" sz="1400" dirty="0" smtClean="0"/>
              <a:t> </a:t>
            </a:r>
            <a:r>
              <a:rPr lang="cs-CZ" sz="1400" dirty="0"/>
              <a:t>20% grantu bude </a:t>
            </a:r>
            <a:r>
              <a:rPr lang="cs-CZ" sz="1400" dirty="0" err="1"/>
              <a:t>študentovi</a:t>
            </a:r>
            <a:r>
              <a:rPr lang="cs-CZ" sz="1400" dirty="0"/>
              <a:t> </a:t>
            </a:r>
            <a:r>
              <a:rPr lang="cs-CZ" sz="1400" dirty="0" err="1"/>
              <a:t>prevedených</a:t>
            </a:r>
            <a:r>
              <a:rPr lang="cs-CZ" sz="1400" dirty="0"/>
              <a:t> až po návrate z mobility a </a:t>
            </a:r>
            <a:r>
              <a:rPr lang="cs-CZ" sz="1400" dirty="0" err="1"/>
              <a:t>splnení</a:t>
            </a:r>
            <a:r>
              <a:rPr lang="cs-CZ" sz="1400" dirty="0"/>
              <a:t> </a:t>
            </a:r>
            <a:r>
              <a:rPr lang="cs-CZ" sz="1400" dirty="0" err="1"/>
              <a:t>všetkých</a:t>
            </a:r>
            <a:r>
              <a:rPr lang="cs-CZ" sz="1400" dirty="0"/>
              <a:t> povinností spojených s mobilitou. </a:t>
            </a:r>
            <a:endParaRPr lang="sk-SK" sz="1400" dirty="0"/>
          </a:p>
        </p:txBody>
      </p:sp>
      <p:sp>
        <p:nvSpPr>
          <p:cNvPr id="16388" name="Rectangle 1"/>
          <p:cNvSpPr>
            <a:spLocks noChangeArrowheads="1"/>
          </p:cNvSpPr>
          <p:nvPr/>
        </p:nvSpPr>
        <p:spPr bwMode="auto">
          <a:xfrm>
            <a:off x="1058863" y="2662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altLang="sk-SK"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
            </a:r>
            <a:br>
              <a:rPr kumimoji="0" lang="sk-SK" altLang="sk-SK"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br>
            <a:endParaRPr kumimoji="0" lang="sk-SK" altLang="sk-SK"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743397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609600" y="332657"/>
            <a:ext cx="7922840" cy="792088"/>
          </a:xfrm>
        </p:spPr>
        <p:txBody>
          <a:bodyPr>
            <a:noAutofit/>
          </a:bodyPr>
          <a:lstStyle/>
          <a:p>
            <a:pPr algn="ctr"/>
            <a:r>
              <a:rPr lang="sk-SK" altLang="sk-SK" b="1" dirty="0">
                <a:effectLst>
                  <a:outerShdw blurRad="38100" dist="38100" dir="2700000" algn="tl">
                    <a:srgbClr val="000000">
                      <a:alpha val="43137"/>
                    </a:srgbClr>
                  </a:outerShdw>
                </a:effectLst>
              </a:rPr>
              <a:t>Granty</a:t>
            </a:r>
            <a:endParaRPr lang="sk-SK" altLang="sk-SK" dirty="0" smtClean="0">
              <a:effectLst>
                <a:outerShdw blurRad="38100" dist="38100" dir="2700000" algn="tl">
                  <a:srgbClr val="000000">
                    <a:alpha val="43137"/>
                  </a:srgbClr>
                </a:outerShdw>
              </a:effectLst>
            </a:endParaRPr>
          </a:p>
        </p:txBody>
      </p:sp>
      <p:sp>
        <p:nvSpPr>
          <p:cNvPr id="5" name="Zástupný symbol obsahu 4"/>
          <p:cNvSpPr>
            <a:spLocks noGrp="1"/>
          </p:cNvSpPr>
          <p:nvPr>
            <p:ph idx="1"/>
          </p:nvPr>
        </p:nvSpPr>
        <p:spPr>
          <a:xfrm>
            <a:off x="609600" y="1196752"/>
            <a:ext cx="7922840" cy="5400600"/>
          </a:xfrm>
        </p:spPr>
        <p:txBody>
          <a:bodyPr>
            <a:normAutofit/>
          </a:bodyPr>
          <a:lstStyle/>
          <a:p>
            <a:pPr algn="just" fontAlgn="ctr"/>
            <a:r>
              <a:rPr lang="sk-SK" sz="2000" b="1" dirty="0" smtClean="0">
                <a:solidFill>
                  <a:schemeClr val="tx1"/>
                </a:solidFill>
              </a:rPr>
              <a:t>570 EUR/mes</a:t>
            </a:r>
            <a:r>
              <a:rPr lang="sk-SK" sz="2000" dirty="0" smtClean="0">
                <a:solidFill>
                  <a:schemeClr val="tx1"/>
                </a:solidFill>
              </a:rPr>
              <a:t>.: </a:t>
            </a:r>
            <a:r>
              <a:rPr lang="sk-SK" sz="2000" dirty="0">
                <a:solidFill>
                  <a:schemeClr val="tx1"/>
                </a:solidFill>
              </a:rPr>
              <a:t>Dánsko, Fínsko, Island, Írsko, Luxembursko, Švédsko, Spojené kráľovstvo, Lichtenštajnsko, </a:t>
            </a:r>
            <a:r>
              <a:rPr lang="sk-SK" sz="2000" dirty="0" smtClean="0">
                <a:solidFill>
                  <a:schemeClr val="tx1"/>
                </a:solidFill>
              </a:rPr>
              <a:t>Nórsko</a:t>
            </a:r>
            <a:r>
              <a:rPr lang="sk-SK" sz="2000" dirty="0">
                <a:solidFill>
                  <a:schemeClr val="tx1"/>
                </a:solidFill>
              </a:rPr>
              <a:t>, Rakúsko, Belgicko, Nemecko, Francúzsko, Taliansko, Grécko, Španielsko, Cyprus, Holandsko, Malta, Portugalsko,</a:t>
            </a:r>
            <a:endParaRPr lang="sk-SK" sz="2000" dirty="0">
              <a:solidFill>
                <a:schemeClr val="tx1"/>
              </a:solidFill>
              <a:latin typeface="Arial" panose="020B0604020202020204" pitchFamily="34" charset="0"/>
            </a:endParaRPr>
          </a:p>
          <a:p>
            <a:pPr algn="just" fontAlgn="ctr"/>
            <a:r>
              <a:rPr lang="sk-SK" sz="2000" b="1" dirty="0" smtClean="0">
                <a:solidFill>
                  <a:schemeClr val="tx1"/>
                </a:solidFill>
              </a:rPr>
              <a:t>520 EUR/mes</a:t>
            </a:r>
            <a:r>
              <a:rPr lang="sk-SK" sz="2000" dirty="0" smtClean="0">
                <a:solidFill>
                  <a:schemeClr val="tx1"/>
                </a:solidFill>
              </a:rPr>
              <a:t>.: </a:t>
            </a:r>
            <a:r>
              <a:rPr lang="sk-SK" sz="2000" dirty="0">
                <a:solidFill>
                  <a:schemeClr val="tx1"/>
                </a:solidFill>
              </a:rPr>
              <a:t>Bulharsko, Chorvátsko, Česká republika, Estónsko, Litva, Lotyšsko, Maďarsko, Slovinsko, Poľsko, Rumunsko, FYROM-Macedónsko, </a:t>
            </a:r>
            <a:r>
              <a:rPr lang="sk-SK" sz="2000" dirty="0" smtClean="0">
                <a:solidFill>
                  <a:schemeClr val="tx1"/>
                </a:solidFill>
              </a:rPr>
              <a:t>Turecko, Srbsko</a:t>
            </a:r>
            <a:endParaRPr lang="sk-SK" sz="2000" dirty="0">
              <a:solidFill>
                <a:schemeClr val="tx1"/>
              </a:solidFill>
              <a:latin typeface="Arial" panose="020B0604020202020204" pitchFamily="34" charset="0"/>
            </a:endParaRPr>
          </a:p>
          <a:p>
            <a:pPr marL="0" indent="0" algn="just" eaLnBrk="1" hangingPunct="1">
              <a:spcBef>
                <a:spcPts val="0"/>
              </a:spcBef>
              <a:buFont typeface="Wingdings 3" panose="05040102010807070707" pitchFamily="18" charset="2"/>
              <a:buNone/>
              <a:defRPr/>
            </a:pPr>
            <a:endParaRPr lang="sk-SK" sz="2000" dirty="0" smtClean="0">
              <a:solidFill>
                <a:schemeClr val="tx1"/>
              </a:solidFill>
            </a:endParaRPr>
          </a:p>
          <a:p>
            <a:pPr marL="0" indent="0" algn="just" eaLnBrk="1" hangingPunct="1">
              <a:spcBef>
                <a:spcPts val="0"/>
              </a:spcBef>
              <a:buFont typeface="Wingdings 3" panose="05040102010807070707" pitchFamily="18" charset="2"/>
              <a:buNone/>
              <a:defRPr/>
            </a:pPr>
            <a:endParaRPr lang="sk-SK" sz="2000" dirty="0" smtClean="0">
              <a:solidFill>
                <a:schemeClr val="tx1"/>
              </a:solidFill>
            </a:endParaRPr>
          </a:p>
          <a:p>
            <a:pPr algn="just">
              <a:spcBef>
                <a:spcPts val="0"/>
              </a:spcBef>
              <a:buClr>
                <a:schemeClr val="accent1"/>
              </a:buClr>
              <a:buFont typeface="Wingdings" panose="05000000000000000000" pitchFamily="2" charset="2"/>
              <a:buChar char="Ø"/>
              <a:defRPr/>
            </a:pPr>
            <a:r>
              <a:rPr lang="sk-SK" altLang="sk-SK" sz="2000" dirty="0" smtClean="0">
                <a:solidFill>
                  <a:schemeClr val="tx1"/>
                </a:solidFill>
              </a:rPr>
              <a:t>Finančný </a:t>
            </a:r>
            <a:r>
              <a:rPr lang="sk-SK" altLang="sk-SK" sz="2000" b="1" dirty="0">
                <a:solidFill>
                  <a:schemeClr val="tx1"/>
                </a:solidFill>
              </a:rPr>
              <a:t>príspevok </a:t>
            </a:r>
            <a:r>
              <a:rPr lang="sk-SK" altLang="sk-SK" sz="2000" dirty="0">
                <a:solidFill>
                  <a:schemeClr val="tx1"/>
                </a:solidFill>
              </a:rPr>
              <a:t>na pokrytie </a:t>
            </a:r>
            <a:r>
              <a:rPr lang="sk-SK" altLang="sk-SK" sz="2000" b="1" dirty="0">
                <a:solidFill>
                  <a:schemeClr val="tx1"/>
                </a:solidFill>
              </a:rPr>
              <a:t>cestovných nákladov, pobytových nákladov a diét </a:t>
            </a:r>
            <a:r>
              <a:rPr lang="sk-SK" altLang="sk-SK" sz="2000" dirty="0">
                <a:solidFill>
                  <a:schemeClr val="tx1"/>
                </a:solidFill>
              </a:rPr>
              <a:t>počas obdobia štúdia v zahraničí,</a:t>
            </a:r>
            <a:r>
              <a:rPr lang="sk-SK" altLang="sk-SK" sz="2000" b="1" dirty="0">
                <a:solidFill>
                  <a:schemeClr val="tx1"/>
                </a:solidFill>
              </a:rPr>
              <a:t> grant sa nevyúčtováva</a:t>
            </a:r>
          </a:p>
          <a:p>
            <a:pPr marL="0" indent="0" algn="just">
              <a:spcBef>
                <a:spcPts val="0"/>
              </a:spcBef>
              <a:buClr>
                <a:schemeClr val="accent1"/>
              </a:buClr>
              <a:buNone/>
              <a:defRPr/>
            </a:pPr>
            <a:endParaRPr lang="sk-SK" altLang="sk-SK" sz="2000" dirty="0">
              <a:solidFill>
                <a:schemeClr val="tx1"/>
              </a:solidFill>
            </a:endParaRPr>
          </a:p>
          <a:p>
            <a:pPr algn="just">
              <a:spcBef>
                <a:spcPts val="0"/>
              </a:spcBef>
              <a:buClr>
                <a:schemeClr val="accent1"/>
              </a:buClr>
              <a:buFont typeface="Wingdings" panose="05000000000000000000" pitchFamily="2" charset="2"/>
              <a:buChar char="Ø"/>
              <a:defRPr/>
            </a:pPr>
            <a:r>
              <a:rPr lang="sk-SK" sz="2000" dirty="0" smtClean="0">
                <a:solidFill>
                  <a:schemeClr val="tx1"/>
                </a:solidFill>
              </a:rPr>
              <a:t>Študenti s nedostatkom príležitostí (zdravotné postihnutie, zdravotné problémy, hospodárske prekážky, sociálne prekážky), majú</a:t>
            </a:r>
            <a:r>
              <a:rPr lang="sk-SK" sz="2000" dirty="0">
                <a:solidFill>
                  <a:schemeClr val="tx1"/>
                </a:solidFill>
              </a:rPr>
              <a:t>, okrem základného grantu, nárok aj na dodatočný finančný príspevok </a:t>
            </a:r>
            <a:r>
              <a:rPr lang="sk-SK" sz="2000" b="1" dirty="0">
                <a:solidFill>
                  <a:schemeClr val="tx1"/>
                </a:solidFill>
              </a:rPr>
              <a:t>+</a:t>
            </a:r>
            <a:r>
              <a:rPr lang="sk-SK" sz="2000" b="1" dirty="0" smtClean="0">
                <a:solidFill>
                  <a:schemeClr val="tx1"/>
                </a:solidFill>
              </a:rPr>
              <a:t>250 </a:t>
            </a:r>
            <a:r>
              <a:rPr lang="sk-SK" sz="2000" b="1" dirty="0">
                <a:solidFill>
                  <a:schemeClr val="tx1"/>
                </a:solidFill>
              </a:rPr>
              <a:t>EUR/mes.</a:t>
            </a:r>
            <a:r>
              <a:rPr lang="sk-SK" sz="2000" dirty="0">
                <a:solidFill>
                  <a:schemeClr val="tx1"/>
                </a:solidFill>
              </a:rPr>
              <a:t>, tento nárok je potrebné doložiť </a:t>
            </a:r>
            <a:r>
              <a:rPr lang="sk-SK" sz="2000" dirty="0" smtClean="0">
                <a:solidFill>
                  <a:schemeClr val="tx1"/>
                </a:solidFill>
              </a:rPr>
              <a:t>dokladom,</a:t>
            </a:r>
            <a:endParaRPr lang="sk-SK" sz="2000" dirty="0">
              <a:solidFill>
                <a:schemeClr val="tx1"/>
              </a:solidFill>
            </a:endParaRPr>
          </a:p>
          <a:p>
            <a:pPr algn="just">
              <a:spcBef>
                <a:spcPts val="0"/>
              </a:spcBef>
              <a:buClr>
                <a:schemeClr val="accent1"/>
              </a:buClr>
              <a:buFont typeface="Wingdings" panose="05000000000000000000" pitchFamily="2" charset="2"/>
              <a:buChar char="Ø"/>
              <a:defRPr/>
            </a:pPr>
            <a:endParaRPr lang="sk-SK" sz="2000" dirty="0">
              <a:solidFill>
                <a:schemeClr val="tx1"/>
              </a:solidFill>
            </a:endParaRPr>
          </a:p>
          <a:p>
            <a:pPr algn="just">
              <a:spcBef>
                <a:spcPts val="0"/>
              </a:spcBef>
              <a:buClr>
                <a:schemeClr val="accent1"/>
              </a:buClr>
              <a:buFont typeface="Wingdings" panose="05000000000000000000" pitchFamily="2" charset="2"/>
              <a:buChar char="Ø"/>
              <a:defRPr/>
            </a:pPr>
            <a:r>
              <a:rPr lang="sk-SK" sz="2000" dirty="0">
                <a:solidFill>
                  <a:schemeClr val="tx1"/>
                </a:solidFill>
              </a:rPr>
              <a:t> </a:t>
            </a:r>
            <a:r>
              <a:rPr lang="sk-SK" sz="2000" dirty="0" err="1">
                <a:solidFill>
                  <a:schemeClr val="tx1"/>
                </a:solidFill>
              </a:rPr>
              <a:t>J</a:t>
            </a:r>
            <a:r>
              <a:rPr lang="sk-SK" sz="2000" dirty="0" err="1" smtClean="0">
                <a:solidFill>
                  <a:schemeClr val="tx1"/>
                </a:solidFill>
              </a:rPr>
              <a:t>ednorázový</a:t>
            </a:r>
            <a:r>
              <a:rPr lang="sk-SK" sz="2000" dirty="0" smtClean="0">
                <a:solidFill>
                  <a:schemeClr val="tx1"/>
                </a:solidFill>
              </a:rPr>
              <a:t> príspevok </a:t>
            </a:r>
            <a:r>
              <a:rPr lang="sk-SK" sz="2000" b="1" dirty="0" smtClean="0">
                <a:solidFill>
                  <a:schemeClr val="tx1"/>
                </a:solidFill>
              </a:rPr>
              <a:t>+50€</a:t>
            </a:r>
            <a:r>
              <a:rPr lang="sk-SK" sz="2000" dirty="0" smtClean="0">
                <a:solidFill>
                  <a:schemeClr val="tx1"/>
                </a:solidFill>
              </a:rPr>
              <a:t> pri ekologickej doprave (</a:t>
            </a:r>
            <a:r>
              <a:rPr lang="sk-SK" sz="2000" b="1" dirty="0" err="1" smtClean="0">
                <a:solidFill>
                  <a:schemeClr val="tx1"/>
                </a:solidFill>
              </a:rPr>
              <a:t>green</a:t>
            </a:r>
            <a:r>
              <a:rPr lang="sk-SK" sz="2000" b="1" dirty="0" smtClean="0">
                <a:solidFill>
                  <a:schemeClr val="tx1"/>
                </a:solidFill>
              </a:rPr>
              <a:t> </a:t>
            </a:r>
            <a:r>
              <a:rPr lang="sk-SK" sz="2000" b="1" dirty="0" err="1" smtClean="0">
                <a:solidFill>
                  <a:schemeClr val="tx1"/>
                </a:solidFill>
              </a:rPr>
              <a:t>travel</a:t>
            </a:r>
            <a:r>
              <a:rPr lang="sk-SK" sz="2000" b="1" dirty="0" smtClean="0">
                <a:solidFill>
                  <a:schemeClr val="tx1"/>
                </a:solidFill>
              </a:rPr>
              <a:t> – </a:t>
            </a:r>
            <a:r>
              <a:rPr lang="sk-SK" sz="2000" b="1" dirty="0" err="1" smtClean="0">
                <a:solidFill>
                  <a:schemeClr val="tx1"/>
                </a:solidFill>
              </a:rPr>
              <a:t>bus</a:t>
            </a:r>
            <a:r>
              <a:rPr lang="sk-SK" sz="2000" b="1" dirty="0" smtClean="0">
                <a:solidFill>
                  <a:schemeClr val="tx1"/>
                </a:solidFill>
              </a:rPr>
              <a:t>, vlak, </a:t>
            </a:r>
            <a:r>
              <a:rPr lang="sk-SK" sz="2000" b="1" dirty="0" err="1" smtClean="0">
                <a:solidFill>
                  <a:schemeClr val="tx1"/>
                </a:solidFill>
              </a:rPr>
              <a:t>car-pooling</a:t>
            </a:r>
            <a:r>
              <a:rPr lang="sk-SK" sz="2000" dirty="0" smtClean="0">
                <a:solidFill>
                  <a:schemeClr val="tx1"/>
                </a:solidFill>
              </a:rPr>
              <a:t>)</a:t>
            </a:r>
          </a:p>
          <a:p>
            <a:pPr eaLnBrk="1" hangingPunct="1">
              <a:defRPr/>
            </a:pPr>
            <a:endParaRPr lang="sk-SK" dirty="0"/>
          </a:p>
        </p:txBody>
      </p:sp>
      <p:sp>
        <p:nvSpPr>
          <p:cNvPr id="3" name="Obdĺžnik 2"/>
          <p:cNvSpPr/>
          <p:nvPr/>
        </p:nvSpPr>
        <p:spPr>
          <a:xfrm>
            <a:off x="609600" y="1124745"/>
            <a:ext cx="7922840" cy="216023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53778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objekt pre obsah 2"/>
          <p:cNvSpPr>
            <a:spLocks noGrp="1"/>
          </p:cNvSpPr>
          <p:nvPr>
            <p:ph idx="1"/>
          </p:nvPr>
        </p:nvSpPr>
        <p:spPr/>
        <p:txBody>
          <a:bodyPr/>
          <a:lstStyle/>
          <a:p>
            <a:endParaRPr lang="sk-SK"/>
          </a:p>
        </p:txBody>
      </p:sp>
      <p:sp>
        <p:nvSpPr>
          <p:cNvPr id="4" name="Zástupný objekt pre číslo snímky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sk-SK" altLang="sk-SK" sz="9000" b="0" i="0" u="none" strike="noStrike" kern="1200" cap="none" spc="0" normalizeH="0" baseline="0" noProof="0" dirty="0">
              <a:ln>
                <a:noFill/>
              </a:ln>
              <a:solidFill>
                <a:srgbClr val="50B4C8">
                  <a:alpha val="20000"/>
                </a:srgbClr>
              </a:solidFill>
              <a:effectLst/>
              <a:uLnTx/>
              <a:uFillTx/>
              <a:latin typeface="Calibri Light" panose="020F0302020204030204"/>
              <a:ea typeface="+mn-ea"/>
              <a:cs typeface="+mn-cs"/>
            </a:endParaRPr>
          </a:p>
        </p:txBody>
      </p:sp>
      <p:pic>
        <p:nvPicPr>
          <p:cNvPr id="5" name="Obrázok 4"/>
          <p:cNvPicPr>
            <a:picLocks noChangeAspect="1"/>
          </p:cNvPicPr>
          <p:nvPr/>
        </p:nvPicPr>
        <p:blipFill>
          <a:blip r:embed="rId2"/>
          <a:stretch>
            <a:fillRect/>
          </a:stretch>
        </p:blipFill>
        <p:spPr>
          <a:xfrm>
            <a:off x="381645" y="499532"/>
            <a:ext cx="8316416" cy="5953804"/>
          </a:xfrm>
          <a:prstGeom prst="rect">
            <a:avLst/>
          </a:prstGeom>
        </p:spPr>
      </p:pic>
    </p:spTree>
    <p:extLst>
      <p:ext uri="{BB962C8B-B14F-4D97-AF65-F5344CB8AC3E}">
        <p14:creationId xmlns:p14="http://schemas.microsoft.com/office/powerpoint/2010/main" val="394736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4710" y="452718"/>
            <a:ext cx="7759698" cy="1032066"/>
          </a:xfrm>
        </p:spPr>
        <p:txBody>
          <a:bodyPr>
            <a:normAutofit/>
          </a:bodyPr>
          <a:lstStyle/>
          <a:p>
            <a:pPr algn="ctr"/>
            <a:r>
              <a:rPr lang="sk-SK" altLang="sk-SK" sz="4800" b="1" dirty="0" smtClean="0">
                <a:solidFill>
                  <a:schemeClr val="accent1"/>
                </a:solidFill>
                <a:effectLst>
                  <a:outerShdw blurRad="38100" dist="38100" dir="2700000" algn="tl">
                    <a:srgbClr val="000000">
                      <a:alpha val="43137"/>
                    </a:srgbClr>
                  </a:outerShdw>
                </a:effectLst>
              </a:rPr>
              <a:t>Pred mobilitou</a:t>
            </a:r>
            <a:endParaRPr lang="sk-SK" sz="4800" dirty="0">
              <a:solidFill>
                <a:schemeClr val="accent1"/>
              </a:solidFill>
            </a:endParaRPr>
          </a:p>
        </p:txBody>
      </p:sp>
      <p:sp>
        <p:nvSpPr>
          <p:cNvPr id="3" name="Zástupný symbol pro obsah 2"/>
          <p:cNvSpPr>
            <a:spLocks noGrp="1"/>
          </p:cNvSpPr>
          <p:nvPr>
            <p:ph idx="1"/>
          </p:nvPr>
        </p:nvSpPr>
        <p:spPr>
          <a:xfrm>
            <a:off x="395536" y="1484784"/>
            <a:ext cx="8280920" cy="4763623"/>
          </a:xfrm>
        </p:spPr>
        <p:txBody>
          <a:bodyPr>
            <a:normAutofit fontScale="77500" lnSpcReduction="20000"/>
          </a:bodyPr>
          <a:lstStyle/>
          <a:p>
            <a:pPr marL="64008" lvl="0" indent="0">
              <a:buNone/>
            </a:pPr>
            <a:r>
              <a:rPr lang="sk-SK" sz="2700" b="1" dirty="0">
                <a:latin typeface="+mj-lt"/>
              </a:rPr>
              <a:t>Výberové konania</a:t>
            </a:r>
            <a:r>
              <a:rPr lang="sk-SK" sz="2700" dirty="0">
                <a:latin typeface="+mj-lt"/>
              </a:rPr>
              <a:t> </a:t>
            </a:r>
          </a:p>
          <a:p>
            <a:pPr algn="just">
              <a:spcBef>
                <a:spcPts val="0"/>
              </a:spcBef>
              <a:buFont typeface="Wingdings" panose="05000000000000000000" pitchFamily="2" charset="2"/>
              <a:buChar char="Ø"/>
            </a:pPr>
            <a:r>
              <a:rPr lang="sk-SK" sz="2700" dirty="0" smtClean="0">
                <a:latin typeface="+mj-lt"/>
              </a:rPr>
              <a:t> Prebehli na úrovniach </a:t>
            </a:r>
            <a:r>
              <a:rPr lang="sk-SK" sz="2700" dirty="0">
                <a:latin typeface="+mj-lt"/>
              </a:rPr>
              <a:t>jednotlivých </a:t>
            </a:r>
            <a:r>
              <a:rPr lang="sk-SK" sz="2700" dirty="0" smtClean="0">
                <a:latin typeface="+mj-lt"/>
              </a:rPr>
              <a:t>fakúlt/katedier/ústavov. Každá fakulta mala </a:t>
            </a:r>
            <a:r>
              <a:rPr lang="sk-SK" sz="2700" dirty="0">
                <a:latin typeface="+mj-lt"/>
              </a:rPr>
              <a:t>stanovený počet miest pre Erasmus+ </a:t>
            </a:r>
            <a:r>
              <a:rPr lang="sk-SK" sz="2700" dirty="0" smtClean="0">
                <a:latin typeface="+mj-lt"/>
              </a:rPr>
              <a:t>mobility, na ktorého základe zostavila zoznam </a:t>
            </a:r>
            <a:r>
              <a:rPr lang="sk-SK" sz="2700" dirty="0">
                <a:latin typeface="+mj-lt"/>
              </a:rPr>
              <a:t>vybratých študentov a </a:t>
            </a:r>
            <a:r>
              <a:rPr lang="sk-SK" sz="2700" dirty="0" smtClean="0">
                <a:latin typeface="+mj-lt"/>
              </a:rPr>
              <a:t>náhradníkov. Vo výberovom konaní boli študentom pridelené </a:t>
            </a:r>
            <a:r>
              <a:rPr lang="sk-SK" sz="2700" dirty="0">
                <a:latin typeface="+mj-lt"/>
              </a:rPr>
              <a:t>aj partnerské </a:t>
            </a:r>
            <a:r>
              <a:rPr lang="sk-SK" sz="2700" dirty="0" smtClean="0">
                <a:latin typeface="+mj-lt"/>
              </a:rPr>
              <a:t>univerzity.</a:t>
            </a:r>
          </a:p>
          <a:p>
            <a:pPr marL="64008" indent="0">
              <a:spcBef>
                <a:spcPts val="0"/>
              </a:spcBef>
              <a:buNone/>
            </a:pPr>
            <a:endParaRPr lang="sk-SK" sz="2700" dirty="0" smtClean="0">
              <a:latin typeface="+mj-lt"/>
            </a:endParaRPr>
          </a:p>
          <a:p>
            <a:pPr marL="64008" indent="0">
              <a:spcBef>
                <a:spcPts val="0"/>
              </a:spcBef>
              <a:buNone/>
            </a:pPr>
            <a:r>
              <a:rPr lang="sk-SK" sz="2700" b="1" dirty="0">
                <a:latin typeface="+mj-lt"/>
              </a:rPr>
              <a:t>Nominácie študentov na prijímajúce univerzity</a:t>
            </a:r>
          </a:p>
          <a:p>
            <a:pPr algn="just">
              <a:spcBef>
                <a:spcPts val="0"/>
              </a:spcBef>
              <a:buFont typeface="Wingdings" panose="05000000000000000000" pitchFamily="2" charset="2"/>
              <a:buChar char="Ø"/>
            </a:pPr>
            <a:r>
              <a:rPr lang="sk-SK" sz="2700" dirty="0" smtClean="0">
                <a:latin typeface="+mj-lt"/>
              </a:rPr>
              <a:t> IRO nominoval vybraných </a:t>
            </a:r>
            <a:r>
              <a:rPr lang="sk-SK" sz="2700" dirty="0">
                <a:latin typeface="+mj-lt"/>
              </a:rPr>
              <a:t>študentov na univerzity, ktoré im boli pridelené. </a:t>
            </a:r>
            <a:endParaRPr lang="sk-SK" sz="2700" dirty="0" smtClean="0">
              <a:latin typeface="+mj-lt"/>
            </a:endParaRPr>
          </a:p>
          <a:p>
            <a:pPr algn="just">
              <a:spcBef>
                <a:spcPts val="0"/>
              </a:spcBef>
              <a:buFont typeface="Wingdings" panose="05000000000000000000" pitchFamily="2" charset="2"/>
              <a:buChar char="Ø"/>
            </a:pPr>
            <a:r>
              <a:rPr lang="sk-SK" sz="2700" dirty="0" smtClean="0">
                <a:latin typeface="+mj-lt"/>
              </a:rPr>
              <a:t> Prijímajúca </a:t>
            </a:r>
            <a:r>
              <a:rPr lang="sk-SK" sz="2700" dirty="0">
                <a:latin typeface="+mj-lt"/>
              </a:rPr>
              <a:t>univerzita by mala študentovi po akceptácii jeho nominácie </a:t>
            </a:r>
            <a:r>
              <a:rPr lang="sk-SK" sz="2700" dirty="0" smtClean="0">
                <a:latin typeface="+mj-lt"/>
              </a:rPr>
              <a:t>poslať </a:t>
            </a:r>
            <a:r>
              <a:rPr lang="sk-SK" sz="2700" dirty="0">
                <a:latin typeface="+mj-lt"/>
              </a:rPr>
              <a:t>ďalšie inštrukcie mailom, prípadne aj spolu s akceptačným listom. </a:t>
            </a:r>
            <a:endParaRPr lang="sk-SK" sz="2700" dirty="0" smtClean="0">
              <a:latin typeface="+mj-lt"/>
            </a:endParaRPr>
          </a:p>
          <a:p>
            <a:pPr marL="0" indent="0" algn="just">
              <a:spcBef>
                <a:spcPts val="0"/>
              </a:spcBef>
              <a:buNone/>
            </a:pPr>
            <a:endParaRPr lang="sk-SK" sz="2700" dirty="0" smtClean="0">
              <a:latin typeface="+mj-lt"/>
            </a:endParaRPr>
          </a:p>
          <a:p>
            <a:pPr>
              <a:buFont typeface="Wingdings" panose="05000000000000000000" pitchFamily="2" charset="2"/>
              <a:buChar char="Ø"/>
            </a:pPr>
            <a:r>
              <a:rPr lang="pl-PL" sz="2700" b="1" dirty="0">
                <a:latin typeface="+mj-lt"/>
              </a:rPr>
              <a:t>Deadliny na odovzdanie dokumentov na IRO:</a:t>
            </a:r>
          </a:p>
          <a:p>
            <a:pPr marL="64008" indent="0" algn="just">
              <a:buNone/>
            </a:pPr>
            <a:r>
              <a:rPr lang="pl-PL" sz="2700" b="1" dirty="0" smtClean="0">
                <a:solidFill>
                  <a:schemeClr val="accent1"/>
                </a:solidFill>
                <a:latin typeface="+mj-lt"/>
              </a:rPr>
              <a:t>30.4.2022</a:t>
            </a:r>
            <a:r>
              <a:rPr lang="pl-PL" sz="2700" dirty="0" smtClean="0">
                <a:latin typeface="+mj-lt"/>
              </a:rPr>
              <a:t> </a:t>
            </a:r>
            <a:r>
              <a:rPr lang="pl-PL" sz="2700" dirty="0">
                <a:latin typeface="+mj-lt"/>
              </a:rPr>
              <a:t>pre študentov, ktorí idú na mobilitu počas zimného semestra alebo na celý akademický rok</a:t>
            </a:r>
          </a:p>
          <a:p>
            <a:pPr marL="64008" indent="0" algn="just">
              <a:buNone/>
            </a:pPr>
            <a:r>
              <a:rPr lang="pl-PL" sz="2700" b="1" dirty="0" smtClean="0">
                <a:solidFill>
                  <a:schemeClr val="accent1"/>
                </a:solidFill>
                <a:latin typeface="+mj-lt"/>
              </a:rPr>
              <a:t>30.9.2022</a:t>
            </a:r>
            <a:r>
              <a:rPr lang="pl-PL" sz="2700" b="1" dirty="0" smtClean="0">
                <a:latin typeface="+mj-lt"/>
              </a:rPr>
              <a:t> </a:t>
            </a:r>
            <a:r>
              <a:rPr lang="pl-PL" sz="2700" dirty="0">
                <a:latin typeface="+mj-lt"/>
              </a:rPr>
              <a:t>pre študentov, ktorí idú na mobilitu počas letného semestra </a:t>
            </a:r>
            <a:endParaRPr lang="pl-PL" sz="2700" dirty="0" smtClean="0">
              <a:latin typeface="+mj-lt"/>
            </a:endParaRPr>
          </a:p>
          <a:p>
            <a:pPr marL="64008" indent="0" algn="just">
              <a:buNone/>
            </a:pPr>
            <a:endParaRPr lang="pl-PL" sz="2700" dirty="0" smtClean="0">
              <a:latin typeface="+mj-lt"/>
            </a:endParaRPr>
          </a:p>
          <a:p>
            <a:pPr marL="64008" indent="0" algn="ctr">
              <a:buNone/>
            </a:pPr>
            <a:r>
              <a:rPr lang="pl-PL" sz="2700" b="1" dirty="0" smtClean="0">
                <a:latin typeface="+mj-lt"/>
              </a:rPr>
              <a:t>Aspoň dva týždne pred deadlineom prijímajúcej univerzity</a:t>
            </a:r>
          </a:p>
          <a:p>
            <a:pPr marL="64008" indent="0" algn="ctr">
              <a:buNone/>
            </a:pPr>
            <a:endParaRPr lang="pl-PL" sz="2700" b="1" dirty="0">
              <a:latin typeface="+mj-lt"/>
            </a:endParaRPr>
          </a:p>
          <a:p>
            <a:pPr algn="just">
              <a:spcBef>
                <a:spcPts val="0"/>
              </a:spcBef>
              <a:buFont typeface="Wingdings" panose="05000000000000000000" pitchFamily="2" charset="2"/>
              <a:buChar char="Ø"/>
            </a:pPr>
            <a:endParaRPr lang="sk-SK" sz="2500" dirty="0">
              <a:latin typeface="+mj-lt"/>
            </a:endParaRPr>
          </a:p>
          <a:p>
            <a:pPr marL="0" indent="0">
              <a:spcBef>
                <a:spcPts val="0"/>
              </a:spcBef>
              <a:buNone/>
            </a:pPr>
            <a:endParaRPr lang="sk-SK" sz="2600" dirty="0"/>
          </a:p>
        </p:txBody>
      </p:sp>
    </p:spTree>
    <p:extLst>
      <p:ext uri="{BB962C8B-B14F-4D97-AF65-F5344CB8AC3E}">
        <p14:creationId xmlns:p14="http://schemas.microsoft.com/office/powerpoint/2010/main" val="2330180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92696"/>
            <a:ext cx="8229600" cy="5762112"/>
          </a:xfrm>
        </p:spPr>
        <p:txBody>
          <a:bodyPr>
            <a:normAutofit fontScale="85000" lnSpcReduction="10000"/>
          </a:bodyPr>
          <a:lstStyle/>
          <a:p>
            <a:pPr marL="64008" lvl="0" indent="0">
              <a:buNone/>
            </a:pPr>
            <a:r>
              <a:rPr lang="sk-SK" b="1" dirty="0" smtClean="0">
                <a:latin typeface="+mj-lt"/>
              </a:rPr>
              <a:t>Doručenie </a:t>
            </a:r>
            <a:r>
              <a:rPr lang="sk-SK" b="1" dirty="0">
                <a:latin typeface="+mj-lt"/>
              </a:rPr>
              <a:t>dokumentov </a:t>
            </a:r>
            <a:endParaRPr lang="sk-SK" b="1" dirty="0" smtClean="0">
              <a:latin typeface="+mj-lt"/>
            </a:endParaRPr>
          </a:p>
          <a:p>
            <a:pPr marL="0" lvl="0" indent="0" algn="just">
              <a:buNone/>
            </a:pPr>
            <a:r>
              <a:rPr lang="sk-SK" sz="1700" dirty="0">
                <a:latin typeface="+mj-lt"/>
              </a:rPr>
              <a:t>Š</a:t>
            </a:r>
            <a:r>
              <a:rPr lang="sk-SK" sz="1700" dirty="0" smtClean="0">
                <a:latin typeface="+mj-lt"/>
              </a:rPr>
              <a:t>tudent musí do stanovených </a:t>
            </a:r>
            <a:r>
              <a:rPr lang="sk-SK" sz="1700" dirty="0" err="1" smtClean="0">
                <a:latin typeface="+mj-lt"/>
              </a:rPr>
              <a:t>deadlinov</a:t>
            </a:r>
            <a:r>
              <a:rPr lang="sk-SK" sz="1700" dirty="0" smtClean="0">
                <a:latin typeface="+mj-lt"/>
              </a:rPr>
              <a:t> na IRO UPJŠ (osobne, cez koordinátora alebo emailom) doručiť:</a:t>
            </a:r>
          </a:p>
          <a:p>
            <a:pPr marL="406908" indent="-342900" algn="just">
              <a:buFont typeface="Wingdings" panose="05000000000000000000" pitchFamily="2" charset="2"/>
              <a:buChar char="Ø"/>
            </a:pPr>
            <a:r>
              <a:rPr lang="sk-SK" sz="1700" dirty="0" smtClean="0">
                <a:latin typeface="+mj-lt"/>
              </a:rPr>
              <a:t>všetky </a:t>
            </a:r>
            <a:r>
              <a:rPr lang="sk-SK" sz="1700" dirty="0">
                <a:latin typeface="+mj-lt"/>
              </a:rPr>
              <a:t>dokumenty, ktoré od študenta vyžaduje prijímajúca </a:t>
            </a:r>
            <a:r>
              <a:rPr lang="sk-SK" sz="1700" dirty="0" smtClean="0">
                <a:latin typeface="+mj-lt"/>
              </a:rPr>
              <a:t>univerzita (napr. jazykový certifikát, výpis známok, </a:t>
            </a:r>
            <a:r>
              <a:rPr lang="sk-SK" sz="1700" dirty="0" err="1" smtClean="0">
                <a:latin typeface="+mj-lt"/>
              </a:rPr>
              <a:t>application</a:t>
            </a:r>
            <a:r>
              <a:rPr lang="sk-SK" sz="1700" dirty="0" smtClean="0">
                <a:latin typeface="+mj-lt"/>
              </a:rPr>
              <a:t> </a:t>
            </a:r>
            <a:r>
              <a:rPr lang="sk-SK" sz="1700" dirty="0" err="1" smtClean="0">
                <a:latin typeface="+mj-lt"/>
              </a:rPr>
              <a:t>form</a:t>
            </a:r>
            <a:r>
              <a:rPr lang="sk-SK" sz="1700" dirty="0" smtClean="0">
                <a:latin typeface="+mj-lt"/>
              </a:rPr>
              <a:t>, </a:t>
            </a:r>
            <a:r>
              <a:rPr lang="sk-SK" sz="1700" dirty="0" err="1" smtClean="0">
                <a:latin typeface="+mj-lt"/>
              </a:rPr>
              <a:t>application</a:t>
            </a:r>
            <a:r>
              <a:rPr lang="sk-SK" sz="1700" dirty="0" smtClean="0">
                <a:latin typeface="+mj-lt"/>
              </a:rPr>
              <a:t> </a:t>
            </a:r>
            <a:r>
              <a:rPr lang="sk-SK" sz="1700" dirty="0" err="1" smtClean="0">
                <a:latin typeface="+mj-lt"/>
              </a:rPr>
              <a:t>for</a:t>
            </a:r>
            <a:r>
              <a:rPr lang="sk-SK" sz="1700" dirty="0" smtClean="0">
                <a:latin typeface="+mj-lt"/>
              </a:rPr>
              <a:t> </a:t>
            </a:r>
            <a:r>
              <a:rPr lang="sk-SK" sz="1700" dirty="0" err="1" smtClean="0">
                <a:latin typeface="+mj-lt"/>
              </a:rPr>
              <a:t>accommodation</a:t>
            </a:r>
            <a:r>
              <a:rPr lang="sk-SK" sz="1700" dirty="0" smtClean="0">
                <a:latin typeface="+mj-lt"/>
              </a:rPr>
              <a:t>, OP, pas, životopis, motivačný list...). </a:t>
            </a:r>
            <a:r>
              <a:rPr lang="sk-SK" sz="1700" b="1" dirty="0" err="1" smtClean="0">
                <a:latin typeface="+mj-lt"/>
              </a:rPr>
              <a:t>Info</a:t>
            </a:r>
            <a:r>
              <a:rPr lang="sk-SK" sz="1700" b="1" dirty="0" smtClean="0">
                <a:latin typeface="+mj-lt"/>
              </a:rPr>
              <a:t> o potrebných dokumentoch môže študent nájsť na webstránke prijímajúcej univerzity alebo ich dostane mailom od prijímajúcej univerzity,</a:t>
            </a:r>
          </a:p>
          <a:p>
            <a:pPr marL="406908" lvl="0" indent="-342900" algn="just">
              <a:buFont typeface="Wingdings" panose="05000000000000000000" pitchFamily="2" charset="2"/>
              <a:buChar char="Ø"/>
            </a:pPr>
            <a:r>
              <a:rPr lang="sk-SK" sz="1700" dirty="0" smtClean="0">
                <a:latin typeface="+mj-lt"/>
              </a:rPr>
              <a:t>všetky </a:t>
            </a:r>
            <a:r>
              <a:rPr lang="pl-PL" sz="1700" dirty="0">
                <a:latin typeface="+mj-lt"/>
              </a:rPr>
              <a:t>dokumenty, ktoré od študenta vyžaduje </a:t>
            </a:r>
            <a:r>
              <a:rPr lang="pl-PL" sz="1700" dirty="0" smtClean="0">
                <a:latin typeface="+mj-lt"/>
              </a:rPr>
              <a:t>IRO UPJŠ (t.j. </a:t>
            </a:r>
            <a:r>
              <a:rPr lang="pl-PL" sz="1700" b="1" dirty="0" smtClean="0">
                <a:latin typeface="+mj-lt"/>
                <a:hlinkClick r:id="rId2"/>
              </a:rPr>
              <a:t>Learning agreement</a:t>
            </a:r>
            <a:r>
              <a:rPr lang="pl-PL" sz="1700" dirty="0" smtClean="0">
                <a:latin typeface="+mj-lt"/>
              </a:rPr>
              <a:t>, Online Learning Agreement, </a:t>
            </a:r>
            <a:r>
              <a:rPr lang="pl-PL" sz="1700" b="1" dirty="0" smtClean="0">
                <a:latin typeface="+mj-lt"/>
                <a:hlinkClick r:id="rId3"/>
              </a:rPr>
              <a:t>Bankové údaje</a:t>
            </a:r>
            <a:r>
              <a:rPr lang="pl-PL" sz="1700" dirty="0">
                <a:latin typeface="+mj-lt"/>
              </a:rPr>
              <a:t>,</a:t>
            </a:r>
            <a:r>
              <a:rPr lang="pl-PL" sz="1700" dirty="0" smtClean="0">
                <a:latin typeface="+mj-lt"/>
              </a:rPr>
              <a:t> </a:t>
            </a:r>
            <a:r>
              <a:rPr lang="pl-PL" sz="1700" b="1" dirty="0" smtClean="0">
                <a:latin typeface="+mj-lt"/>
              </a:rPr>
              <a:t>Európsky preukaz zdravotného poistenia,</a:t>
            </a:r>
            <a:r>
              <a:rPr lang="pl-PL" sz="1700" dirty="0" smtClean="0">
                <a:latin typeface="+mj-lt"/>
              </a:rPr>
              <a:t> info kam, ako a do kedy zaslať dokumenty, či ich poslať </a:t>
            </a:r>
            <a:r>
              <a:rPr lang="sk-SK" sz="1700" b="1" dirty="0" smtClean="0">
                <a:latin typeface="+mj-lt"/>
              </a:rPr>
              <a:t>poštou, </a:t>
            </a:r>
            <a:r>
              <a:rPr lang="sk-SK" sz="1700" b="1" dirty="0" err="1" smtClean="0">
                <a:latin typeface="+mj-lt"/>
              </a:rPr>
              <a:t>skenom</a:t>
            </a:r>
            <a:r>
              <a:rPr lang="sk-SK" sz="1700" b="1" dirty="0" smtClean="0">
                <a:latin typeface="+mj-lt"/>
              </a:rPr>
              <a:t> lebo či si ich študent bude </a:t>
            </a:r>
            <a:r>
              <a:rPr lang="sk-SK" sz="1700" b="1" dirty="0" err="1" smtClean="0">
                <a:latin typeface="+mj-lt"/>
              </a:rPr>
              <a:t>uploadovať</a:t>
            </a:r>
            <a:r>
              <a:rPr lang="sk-SK" sz="1700" b="1" dirty="0" smtClean="0">
                <a:latin typeface="+mj-lt"/>
              </a:rPr>
              <a:t> sám</a:t>
            </a:r>
            <a:r>
              <a:rPr lang="pl-PL" sz="1700" dirty="0" smtClean="0">
                <a:latin typeface="+mj-lt"/>
              </a:rPr>
              <a:t>),</a:t>
            </a:r>
          </a:p>
          <a:p>
            <a:pPr marL="406908" indent="-342900" algn="just">
              <a:buFont typeface="Wingdings" panose="05000000000000000000" pitchFamily="2" charset="2"/>
              <a:buChar char="Ø"/>
            </a:pPr>
            <a:r>
              <a:rPr lang="sk-SK" sz="1600" dirty="0"/>
              <a:t>IRO následne dokumenty odošle na prijímajúcu univerzitu – študenti si tieto dokumenty neposielajú sami, ak však prijímajúca univerzita vyžaduje od študenta, aby dokumenty </a:t>
            </a:r>
            <a:r>
              <a:rPr lang="sk-SK" sz="1600" dirty="0" err="1"/>
              <a:t>uploadoval</a:t>
            </a:r>
            <a:r>
              <a:rPr lang="sk-SK" sz="1600" dirty="0"/>
              <a:t> </a:t>
            </a:r>
            <a:r>
              <a:rPr lang="sk-SK" sz="1600" b="1" dirty="0"/>
              <a:t>do on-line systému prijímajúcej univerzity</a:t>
            </a:r>
            <a:r>
              <a:rPr lang="sk-SK" sz="1600" dirty="0"/>
              <a:t>, študent to musí urobiť sám (a dať nám vedieť</a:t>
            </a:r>
            <a:r>
              <a:rPr lang="sk-SK" sz="1600" dirty="0" smtClean="0"/>
              <a:t>).</a:t>
            </a:r>
            <a:endParaRPr lang="pl-PL" sz="1700" dirty="0" smtClean="0">
              <a:latin typeface="+mj-lt"/>
            </a:endParaRPr>
          </a:p>
          <a:p>
            <a:pPr marL="64008" lvl="0" indent="0" algn="just">
              <a:buNone/>
            </a:pPr>
            <a:endParaRPr lang="pl-PL" sz="1700" dirty="0" smtClean="0">
              <a:latin typeface="+mj-lt"/>
            </a:endParaRPr>
          </a:p>
          <a:p>
            <a:pPr marL="64008" indent="0" defTabSz="358775">
              <a:buNone/>
            </a:pPr>
            <a:r>
              <a:rPr lang="sk-SK" b="1" dirty="0" smtClean="0">
                <a:latin typeface="+mj-lt"/>
              </a:rPr>
              <a:t>Papierové d</a:t>
            </a:r>
            <a:r>
              <a:rPr lang="pl-PL" b="1" dirty="0" smtClean="0">
                <a:latin typeface="+mj-lt"/>
              </a:rPr>
              <a:t>okumenty</a:t>
            </a:r>
            <a:r>
              <a:rPr lang="pl-PL" b="1" dirty="0">
                <a:latin typeface="+mj-lt"/>
              </a:rPr>
              <a:t>, ktoré od študenta vyžaduje IRO UPJŠ </a:t>
            </a:r>
            <a:r>
              <a:rPr lang="sk-SK" sz="1900" b="1" dirty="0" smtClean="0">
                <a:solidFill>
                  <a:prstClr val="white"/>
                </a:solidFill>
                <a:latin typeface="+mj-lt"/>
              </a:rPr>
              <a:t>Ak</a:t>
            </a:r>
            <a:endParaRPr lang="sk-SK" sz="1900" b="1" dirty="0">
              <a:solidFill>
                <a:prstClr val="white"/>
              </a:solidFill>
              <a:latin typeface="+mj-lt"/>
            </a:endParaRPr>
          </a:p>
          <a:p>
            <a:pPr marL="64008" indent="0" algn="just" defTabSz="358775">
              <a:buNone/>
            </a:pPr>
            <a:r>
              <a:rPr lang="sk-SK" sz="1700" b="1" dirty="0" err="1">
                <a:latin typeface="+mj-lt"/>
                <a:hlinkClick r:id="rId4"/>
              </a:rPr>
              <a:t>Learning</a:t>
            </a:r>
            <a:r>
              <a:rPr lang="sk-SK" sz="1700" b="1" dirty="0">
                <a:latin typeface="+mj-lt"/>
                <a:hlinkClick r:id="rId4"/>
              </a:rPr>
              <a:t> </a:t>
            </a:r>
            <a:r>
              <a:rPr lang="sk-SK" sz="1700" b="1" dirty="0" err="1">
                <a:latin typeface="+mj-lt"/>
                <a:hlinkClick r:id="rId4"/>
              </a:rPr>
              <a:t>Agreement</a:t>
            </a:r>
            <a:r>
              <a:rPr lang="sk-SK" sz="1700" b="1" dirty="0">
                <a:latin typeface="+mj-lt"/>
                <a:hlinkClick r:id="rId4"/>
              </a:rPr>
              <a:t> </a:t>
            </a:r>
            <a:r>
              <a:rPr lang="sk-SK" sz="1700" b="1" dirty="0">
                <a:latin typeface="+mj-lt"/>
              </a:rPr>
              <a:t>- časť </a:t>
            </a:r>
            <a:r>
              <a:rPr lang="sk-SK" sz="1700" b="1" dirty="0" err="1">
                <a:latin typeface="+mj-lt"/>
              </a:rPr>
              <a:t>Before</a:t>
            </a:r>
            <a:r>
              <a:rPr lang="sk-SK" sz="1700" b="1" dirty="0">
                <a:latin typeface="+mj-lt"/>
              </a:rPr>
              <a:t> </a:t>
            </a:r>
            <a:r>
              <a:rPr lang="sk-SK" sz="1700" b="1" dirty="0" err="1">
                <a:latin typeface="+mj-lt"/>
              </a:rPr>
              <a:t>the</a:t>
            </a:r>
            <a:r>
              <a:rPr lang="sk-SK" sz="1700" b="1" dirty="0">
                <a:latin typeface="+mj-lt"/>
              </a:rPr>
              <a:t> Mobility - </a:t>
            </a:r>
            <a:r>
              <a:rPr lang="sk-SK" sz="1700" dirty="0">
                <a:latin typeface="+mj-lt"/>
              </a:rPr>
              <a:t>študent si v spolupráci so svojím fakultným/katedrovým/ústavným koordinátorom volí predmety, ktoré bude na prijímajúcej univerzite študovať a predmety, ktoré si dá po návrate z mobility uznať Študent doručí LA na IRO až keď bude podpísaný študentom a jeho koordinátorom (</a:t>
            </a:r>
            <a:r>
              <a:rPr lang="sk-SK" sz="1700" i="1" dirty="0">
                <a:latin typeface="+mj-lt"/>
              </a:rPr>
              <a:t>v prípade FF a PF je potrebný, popri podpise katedrového (ústavného) koordinátora, aj podpis Fakultného koordinátora</a:t>
            </a:r>
            <a:r>
              <a:rPr lang="sk-SK" sz="1700" dirty="0">
                <a:latin typeface="+mj-lt"/>
              </a:rPr>
              <a:t>). IRO následne zabezpečí podpis Erasmus inštitucionálnej koordinátorky. Predmety si študent musí navoliť tak, aby na zahraničnej univerzite získal </a:t>
            </a:r>
            <a:r>
              <a:rPr lang="sk-SK" sz="1700" b="1" dirty="0">
                <a:latin typeface="+mj-lt"/>
              </a:rPr>
              <a:t>minimálne 20 ECTS kreditov za semester </a:t>
            </a:r>
            <a:r>
              <a:rPr lang="sk-SK" sz="1700" dirty="0">
                <a:latin typeface="+mj-lt"/>
              </a:rPr>
              <a:t>(doktorandi nemusia doniesť kredity). </a:t>
            </a:r>
          </a:p>
          <a:p>
            <a:pPr marL="64008" indent="0" algn="just" defTabSz="358775">
              <a:spcBef>
                <a:spcPts val="0"/>
              </a:spcBef>
              <a:buNone/>
            </a:pPr>
            <a:endParaRPr lang="sk-SK" sz="1700" dirty="0">
              <a:latin typeface="+mj-lt"/>
            </a:endParaRPr>
          </a:p>
          <a:p>
            <a:pPr marL="64008" indent="0" algn="just" defTabSz="358775">
              <a:spcBef>
                <a:spcPts val="0"/>
              </a:spcBef>
              <a:buNone/>
            </a:pPr>
            <a:r>
              <a:rPr lang="sk-SK" sz="1700" b="1" dirty="0">
                <a:latin typeface="+mj-lt"/>
                <a:hlinkClick r:id="rId5"/>
              </a:rPr>
              <a:t>Bankové údaje </a:t>
            </a:r>
            <a:r>
              <a:rPr lang="sk-SK" sz="1700" b="1" dirty="0">
                <a:latin typeface="+mj-lt"/>
              </a:rPr>
              <a:t> </a:t>
            </a:r>
            <a:r>
              <a:rPr lang="sk-SK" sz="1700" b="1" dirty="0" smtClean="0">
                <a:latin typeface="+mj-lt"/>
              </a:rPr>
              <a:t>- </a:t>
            </a:r>
            <a:r>
              <a:rPr lang="sk-SK" sz="1700" dirty="0" smtClean="0">
                <a:latin typeface="+mj-lt"/>
              </a:rPr>
              <a:t>číslo </a:t>
            </a:r>
            <a:r>
              <a:rPr lang="sk-SK" sz="1700" dirty="0">
                <a:latin typeface="+mj-lt"/>
              </a:rPr>
              <a:t>účtu je potrebné vyplniť len vo forme </a:t>
            </a:r>
            <a:r>
              <a:rPr lang="sk-SK" sz="1700" b="1" dirty="0">
                <a:latin typeface="+mj-lt"/>
              </a:rPr>
              <a:t>IBAN</a:t>
            </a:r>
            <a:r>
              <a:rPr lang="sk-SK" sz="1700" dirty="0">
                <a:latin typeface="+mj-lt"/>
              </a:rPr>
              <a:t>.</a:t>
            </a:r>
          </a:p>
          <a:p>
            <a:pPr marL="64008" indent="0" algn="just">
              <a:spcBef>
                <a:spcPts val="0"/>
              </a:spcBef>
              <a:buNone/>
            </a:pPr>
            <a:endParaRPr lang="sk-SK" sz="1700" dirty="0">
              <a:latin typeface="+mj-lt"/>
            </a:endParaRPr>
          </a:p>
          <a:p>
            <a:pPr marL="64008" indent="0" algn="just">
              <a:buNone/>
              <a:tabLst>
                <a:tab pos="358775" algn="l"/>
              </a:tabLst>
            </a:pPr>
            <a:r>
              <a:rPr lang="sk-SK" sz="1700" b="1" dirty="0">
                <a:latin typeface="+mj-lt"/>
              </a:rPr>
              <a:t>Európsky preukaz zdravotného poistenia – </a:t>
            </a:r>
            <a:r>
              <a:rPr lang="sk-SK" sz="1700" dirty="0">
                <a:latin typeface="+mj-lt"/>
              </a:rPr>
              <a:t>platnosť pokrývajúca celé obdobie trvania mobility. Ak študent cestuje do krajiny, kde EPZP neplatí, alebo je študent občanom krajiny, ktorá nevydáva EPZP, je potrebné uzrieť na obdobie mobility </a:t>
            </a:r>
            <a:r>
              <a:rPr lang="sk-SK" sz="1700" b="1" dirty="0">
                <a:latin typeface="+mj-lt"/>
              </a:rPr>
              <a:t>komerčné poistenie </a:t>
            </a:r>
            <a:r>
              <a:rPr lang="sk-SK" sz="1700" dirty="0">
                <a:latin typeface="+mj-lt"/>
              </a:rPr>
              <a:t>(napr.: Erasmus+ poistenie </a:t>
            </a:r>
            <a:r>
              <a:rPr lang="sk-SK" sz="1700" dirty="0">
                <a:latin typeface="+mj-lt"/>
                <a:hlinkClick r:id="rId6"/>
              </a:rPr>
              <a:t>ERAPO</a:t>
            </a:r>
            <a:r>
              <a:rPr lang="sk-SK" sz="1700" dirty="0">
                <a:latin typeface="+mj-lt"/>
              </a:rPr>
              <a:t>)</a:t>
            </a:r>
          </a:p>
          <a:p>
            <a:pPr marL="406908" lvl="0" indent="-342900" algn="just">
              <a:buFont typeface="Wingdings" panose="05000000000000000000" pitchFamily="2" charset="2"/>
              <a:buChar char="Ø"/>
            </a:pPr>
            <a:endParaRPr lang="pl-PL" sz="1700" dirty="0" smtClean="0">
              <a:latin typeface="+mj-lt"/>
            </a:endParaRPr>
          </a:p>
          <a:p>
            <a:pPr marL="64008" lvl="0" indent="0" algn="just">
              <a:buNone/>
            </a:pPr>
            <a:endParaRPr lang="pl-PL" sz="1900" dirty="0" smtClean="0"/>
          </a:p>
          <a:p>
            <a:pPr marL="521208" lvl="0" indent="-457200" algn="just">
              <a:buAutoNum type="alphaLcParenR"/>
            </a:pPr>
            <a:endParaRPr lang="pl-PL" sz="1900" dirty="0"/>
          </a:p>
          <a:p>
            <a:pPr marL="64008" lvl="0" indent="0">
              <a:buNone/>
            </a:pPr>
            <a:endParaRPr lang="sk-SK" sz="2100" dirty="0"/>
          </a:p>
          <a:p>
            <a:endParaRPr lang="sk-SK" dirty="0"/>
          </a:p>
        </p:txBody>
      </p:sp>
    </p:spTree>
    <p:extLst>
      <p:ext uri="{BB962C8B-B14F-4D97-AF65-F5344CB8AC3E}">
        <p14:creationId xmlns:p14="http://schemas.microsoft.com/office/powerpoint/2010/main" val="1550506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tropola">
  <a:themeElements>
    <a:clrScheme name="Metropola">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a">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1657</TotalTime>
  <Words>1117</Words>
  <Application>Microsoft Office PowerPoint</Application>
  <PresentationFormat>Prezentácia na obrazovke (4:3)</PresentationFormat>
  <Paragraphs>162</Paragraphs>
  <Slides>23</Slides>
  <Notes>0</Notes>
  <HiddenSlides>0</HiddenSlides>
  <MMClips>0</MMClips>
  <ScaleCrop>false</ScaleCrop>
  <HeadingPairs>
    <vt:vector size="6" baseType="variant">
      <vt:variant>
        <vt:lpstr>Použité písma</vt:lpstr>
      </vt:variant>
      <vt:variant>
        <vt:i4>9</vt:i4>
      </vt:variant>
      <vt:variant>
        <vt:lpstr>Motív</vt:lpstr>
      </vt:variant>
      <vt:variant>
        <vt:i4>3</vt:i4>
      </vt:variant>
      <vt:variant>
        <vt:lpstr>Nadpisy snímok</vt:lpstr>
      </vt:variant>
      <vt:variant>
        <vt:i4>23</vt:i4>
      </vt:variant>
    </vt:vector>
  </HeadingPairs>
  <TitlesOfParts>
    <vt:vector size="35" baseType="lpstr">
      <vt:lpstr>Arial</vt:lpstr>
      <vt:lpstr>Calibri</vt:lpstr>
      <vt:lpstr>Calibri Light</vt:lpstr>
      <vt:lpstr>Calibri Light (Text)</vt:lpstr>
      <vt:lpstr>Century Gothic</vt:lpstr>
      <vt:lpstr>Garamond</vt:lpstr>
      <vt:lpstr>Wingdings</vt:lpstr>
      <vt:lpstr>Wingdings 2</vt:lpstr>
      <vt:lpstr>Wingdings 3</vt:lpstr>
      <vt:lpstr>HDOfficeLightV0</vt:lpstr>
      <vt:lpstr>Motív balíka Office</vt:lpstr>
      <vt:lpstr>Metropola</vt:lpstr>
      <vt:lpstr>Prezentácia programu PowerPoint</vt:lpstr>
      <vt:lpstr>Na koho sa obrátiť</vt:lpstr>
      <vt:lpstr>Základné pravidlá</vt:lpstr>
      <vt:lpstr>Prezentácia programu PowerPoint</vt:lpstr>
      <vt:lpstr>Grant</vt:lpstr>
      <vt:lpstr>Granty</vt:lpstr>
      <vt:lpstr>Prezentácia programu PowerPoint</vt:lpstr>
      <vt:lpstr>Pred mobilitou</vt:lpstr>
      <vt:lpstr>Prezentácia programu PowerPoint</vt:lpstr>
      <vt:lpstr>Prezentácia programu PowerPoint</vt:lpstr>
      <vt:lpstr>Počas mobility</vt:lpstr>
      <vt:lpstr>Online Learning Agreement</vt:lpstr>
      <vt:lpstr> Pri prvom prihlásení je potrebné zadať svoje osobné údaje/vytvoriť si profil - tieto údaje sa potom už automaticky načítavajú do LA   </vt:lpstr>
      <vt:lpstr>Po vytvorení profilu systém ponúkne možnosť vytvoriť si OnlineLA</vt:lpstr>
      <vt:lpstr>Základné údaje o študentovi</vt:lpstr>
      <vt:lpstr>Údaje o odosielajúcej univerzite: Country: Slovakia Name: Univerzita Pavla Jozefa Safarika v Kosiciach Faculty: zvoliť podľa fakulty študenta Erasmus Code: SK KOSICE02</vt:lpstr>
      <vt:lpstr>Sending Responsible Person: Mária Vasiľová, Institutional Coordinator, maria.vasilova@upjs.sk, +421552341159  Sending Administrative Contact Person: Daniela Filipová, Coordinator, daniela.filipova@upjs.sk, +421552341166</vt:lpstr>
      <vt:lpstr>Údaje o prijímajúcej univerzite Country: prijímajúca krajina Name: prijímajúca univerzita Faculty: zvoliť podľa fakulty študenta na prijímajúcej univerzite Erasmus Code: prijímajúcej univerzity</vt:lpstr>
      <vt:lpstr>Receiving Responsible Person: na prijímajúcej univerzite  Receiving Administrative Contact Person: na prijímajúcej univerzite</vt:lpstr>
      <vt:lpstr>Tabuľka A - zapísanie predmetov, ktoré bude študent študovať v zahraničí</vt:lpstr>
      <vt:lpstr>Tabuľka B – zapísanie predmetov, ktoré budú študentovi po návrate z mobility uznané domovskom univerzitou ( stránky kurzových katalógov v bode 4 musia mať uvedený formát s http:// ) </vt:lpstr>
      <vt:lpstr>Pridanie Virtuálneho komponentu v prípade Blended (kombinovanej) mobility</vt:lpstr>
      <vt:lpstr>Úspešne vytvorený OnlineLA – podpisuje sa myšou alebo prstom na touchpade, je potrebné stlačiť tlačidlo Sign and send the OLA to the Responsible person at the Sending Institution for review  Informácia o schválení alebo zamietnutí OLA bude zaslaná študentovi emailom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MOBILITA – ŠTÚDIUM</dc:title>
  <dc:creator>Veronika Lehotská</dc:creator>
  <cp:lastModifiedBy>Ing. Daniela Filipová</cp:lastModifiedBy>
  <cp:revision>182</cp:revision>
  <cp:lastPrinted>2021-05-13T07:54:59Z</cp:lastPrinted>
  <dcterms:created xsi:type="dcterms:W3CDTF">2016-03-29T19:49:05Z</dcterms:created>
  <dcterms:modified xsi:type="dcterms:W3CDTF">2022-04-22T10:16:09Z</dcterms:modified>
</cp:coreProperties>
</file>