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5" r:id="rId1"/>
    <p:sldMasterId id="2147483964" r:id="rId2"/>
    <p:sldMasterId id="2147483976" r:id="rId3"/>
  </p:sldMasterIdLst>
  <p:notesMasterIdLst>
    <p:notesMasterId r:id="rId27"/>
  </p:notesMasterIdLst>
  <p:handoutMasterIdLst>
    <p:handoutMasterId r:id="rId28"/>
  </p:handoutMasterIdLst>
  <p:sldIdLst>
    <p:sldId id="278" r:id="rId4"/>
    <p:sldId id="257" r:id="rId5"/>
    <p:sldId id="258" r:id="rId6"/>
    <p:sldId id="277" r:id="rId7"/>
    <p:sldId id="279" r:id="rId8"/>
    <p:sldId id="280" r:id="rId9"/>
    <p:sldId id="292" r:id="rId10"/>
    <p:sldId id="264" r:id="rId11"/>
    <p:sldId id="265" r:id="rId12"/>
    <p:sldId id="270" r:id="rId13"/>
    <p:sldId id="271" r:id="rId14"/>
    <p:sldId id="274" r:id="rId15"/>
    <p:sldId id="281" r:id="rId16"/>
    <p:sldId id="282" r:id="rId17"/>
    <p:sldId id="283" r:id="rId18"/>
    <p:sldId id="284" r:id="rId19"/>
    <p:sldId id="290" r:id="rId20"/>
    <p:sldId id="285" r:id="rId21"/>
    <p:sldId id="291" r:id="rId22"/>
    <p:sldId id="287" r:id="rId23"/>
    <p:sldId id="286" r:id="rId24"/>
    <p:sldId id="288" r:id="rId25"/>
    <p:sldId id="289" r:id="rId26"/>
  </p:sldIdLst>
  <p:sldSz cx="9144000" cy="6858000" type="screen4x3"/>
  <p:notesSz cx="6797675" cy="9926638"/>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68" d="100"/>
          <a:sy n="68" d="100"/>
        </p:scale>
        <p:origin x="78" y="19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B97ABE8-7FD9-4BCA-B8B7-B44F14B365BB}" type="datetimeFigureOut">
              <a:rPr lang="sk-SK" smtClean="0"/>
              <a:t>22. 4. 2022</a:t>
            </a:fld>
            <a:endParaRPr lang="sk-SK"/>
          </a:p>
        </p:txBody>
      </p:sp>
      <p:sp>
        <p:nvSpPr>
          <p:cNvPr id="4" name="Zástupný objekt pre pätu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k-SK"/>
          </a:p>
        </p:txBody>
      </p:sp>
      <p:sp>
        <p:nvSpPr>
          <p:cNvPr id="5" name="Zástupný objekt pre číslo snímky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D1A082D-751B-4BFF-95FE-B74BA7A181C0}" type="slidenum">
              <a:rPr lang="sk-SK" smtClean="0"/>
              <a:t>‹#›</a:t>
            </a:fld>
            <a:endParaRPr lang="sk-SK"/>
          </a:p>
        </p:txBody>
      </p:sp>
    </p:spTree>
    <p:extLst>
      <p:ext uri="{BB962C8B-B14F-4D97-AF65-F5344CB8AC3E}">
        <p14:creationId xmlns:p14="http://schemas.microsoft.com/office/powerpoint/2010/main" val="2641892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k-SK"/>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F3CED45-7C0D-4EDA-8135-D632291A21DA}" type="datetimeFigureOut">
              <a:rPr lang="sk-SK" smtClean="0"/>
              <a:t>22. 4. 2022</a:t>
            </a:fld>
            <a:endParaRPr lang="sk-SK"/>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k-SK"/>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93CB707-2320-47DA-B19C-A6538D436F29}" type="slidenum">
              <a:rPr lang="sk-SK" smtClean="0"/>
              <a:t>‹#›</a:t>
            </a:fld>
            <a:endParaRPr lang="sk-SK"/>
          </a:p>
        </p:txBody>
      </p:sp>
    </p:spTree>
    <p:extLst>
      <p:ext uri="{BB962C8B-B14F-4D97-AF65-F5344CB8AC3E}">
        <p14:creationId xmlns:p14="http://schemas.microsoft.com/office/powerpoint/2010/main" val="610431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sk-SK" smtClean="0"/>
              <a:t>Upravte štýly predlohy textu</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sk-SK" smtClean="0"/>
              <a:t>Upravte štýl predlohy podnadpisov</a:t>
            </a:r>
            <a:endParaRPr lang="en-US" dirty="0"/>
          </a:p>
        </p:txBody>
      </p:sp>
      <p:sp>
        <p:nvSpPr>
          <p:cNvPr id="4" name="Date Placeholder 3"/>
          <p:cNvSpPr>
            <a:spLocks noGrp="1"/>
          </p:cNvSpPr>
          <p:nvPr>
            <p:ph type="dt" sz="half" idx="10"/>
          </p:nvPr>
        </p:nvSpPr>
        <p:spPr/>
        <p:txBody>
          <a:bodyPr/>
          <a:lstStyle/>
          <a:p>
            <a:fld id="{FE307640-331D-47C2-861A-DB6795A82DFB}" type="datetimeFigureOut">
              <a:rPr lang="sk-SK" smtClean="0"/>
              <a:t>22. 4. 2022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AC6CDCD-A7B6-4F8F-AB99-CC72C2F81DA1}" type="slidenum">
              <a:rPr lang="sk-SK" smtClean="0"/>
              <a:t>‹#›</a:t>
            </a:fld>
            <a:endParaRPr lang="sk-SK"/>
          </a:p>
        </p:txBody>
      </p:sp>
    </p:spTree>
    <p:extLst>
      <p:ext uri="{BB962C8B-B14F-4D97-AF65-F5344CB8AC3E}">
        <p14:creationId xmlns:p14="http://schemas.microsoft.com/office/powerpoint/2010/main" val="1391514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a:p>
        </p:txBody>
      </p:sp>
      <p:sp>
        <p:nvSpPr>
          <p:cNvPr id="3" name="Vertical Text Placeholder 2"/>
          <p:cNvSpPr>
            <a:spLocks noGrp="1"/>
          </p:cNvSpPr>
          <p:nvPr>
            <p:ph type="body" orient="vert" idx="1"/>
          </p:nvPr>
        </p:nvSpPr>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FE307640-331D-47C2-861A-DB6795A82DFB}" type="datetimeFigureOut">
              <a:rPr lang="sk-SK" smtClean="0"/>
              <a:t>22. 4. 2022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AC6CDCD-A7B6-4F8F-AB99-CC72C2F81DA1}" type="slidenum">
              <a:rPr lang="sk-SK" smtClean="0"/>
              <a:t>‹#›</a:t>
            </a:fld>
            <a:endParaRPr lang="sk-SK"/>
          </a:p>
        </p:txBody>
      </p:sp>
    </p:spTree>
    <p:extLst>
      <p:ext uri="{BB962C8B-B14F-4D97-AF65-F5344CB8AC3E}">
        <p14:creationId xmlns:p14="http://schemas.microsoft.com/office/powerpoint/2010/main" val="941281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sk-SK" smtClean="0"/>
              <a:t>Upravte štýly predlohy textu</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Date Placeholder 3"/>
          <p:cNvSpPr>
            <a:spLocks noGrp="1"/>
          </p:cNvSpPr>
          <p:nvPr>
            <p:ph type="dt" sz="half" idx="10"/>
          </p:nvPr>
        </p:nvSpPr>
        <p:spPr/>
        <p:txBody>
          <a:bodyPr/>
          <a:lstStyle/>
          <a:p>
            <a:fld id="{FE307640-331D-47C2-861A-DB6795A82DFB}" type="datetimeFigureOut">
              <a:rPr lang="sk-SK" smtClean="0"/>
              <a:t>22. 4. 2022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AC6CDCD-A7B6-4F8F-AB99-CC72C2F81DA1}" type="slidenum">
              <a:rPr lang="sk-SK" smtClean="0"/>
              <a:t>‹#›</a:t>
            </a:fld>
            <a:endParaRPr lang="sk-SK"/>
          </a:p>
        </p:txBody>
      </p:sp>
    </p:spTree>
    <p:extLst>
      <p:ext uri="{BB962C8B-B14F-4D97-AF65-F5344CB8AC3E}">
        <p14:creationId xmlns:p14="http://schemas.microsoft.com/office/powerpoint/2010/main" val="2639979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4500"/>
            </a:lvl1pPr>
          </a:lstStyle>
          <a:p>
            <a:r>
              <a:rPr lang="sk-SK" smtClean="0"/>
              <a:t>Upravte štýly predlohy textu</a:t>
            </a:r>
            <a:endParaRPr lang="sk-SK"/>
          </a:p>
        </p:txBody>
      </p:sp>
      <p:sp>
        <p:nvSpPr>
          <p:cNvPr id="3" name="Podnadpis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k-SK" smtClean="0"/>
              <a:t>Kliknutím upravte štýl predlohy podnadpisov</a:t>
            </a:r>
            <a:endParaRPr lang="sk-SK"/>
          </a:p>
        </p:txBody>
      </p:sp>
      <p:sp>
        <p:nvSpPr>
          <p:cNvPr id="4" name="Zástupný objekt pre dátum 3"/>
          <p:cNvSpPr>
            <a:spLocks noGrp="1"/>
          </p:cNvSpPr>
          <p:nvPr>
            <p:ph type="dt" sz="half" idx="10"/>
          </p:nvPr>
        </p:nvSpPr>
        <p:spPr/>
        <p:txBody>
          <a:bodyPr/>
          <a:lstStyle/>
          <a:p>
            <a:fld id="{FE307640-331D-47C2-861A-DB6795A82DFB}" type="datetimeFigureOut">
              <a:rPr lang="sk-SK" smtClean="0"/>
              <a:t>22. 4. 2022</a:t>
            </a:fld>
            <a:endParaRPr lang="sk-SK"/>
          </a:p>
        </p:txBody>
      </p:sp>
      <p:sp>
        <p:nvSpPr>
          <p:cNvPr id="5" name="Zástupný objekt pre pätu 4"/>
          <p:cNvSpPr>
            <a:spLocks noGrp="1"/>
          </p:cNvSpPr>
          <p:nvPr>
            <p:ph type="ftr" sz="quarter" idx="11"/>
          </p:nvPr>
        </p:nvSpPr>
        <p:spPr/>
        <p:txBody>
          <a:bodyPr/>
          <a:lstStyle/>
          <a:p>
            <a:endParaRPr lang="sk-SK"/>
          </a:p>
        </p:txBody>
      </p:sp>
      <p:sp>
        <p:nvSpPr>
          <p:cNvPr id="6" name="Zástupný objekt pre číslo snímky 5"/>
          <p:cNvSpPr>
            <a:spLocks noGrp="1"/>
          </p:cNvSpPr>
          <p:nvPr>
            <p:ph type="sldNum" sz="quarter" idx="12"/>
          </p:nvPr>
        </p:nvSpPr>
        <p:spPr/>
        <p:txBody>
          <a:bodyPr/>
          <a:lstStyle/>
          <a:p>
            <a:fld id="{1AC6CDCD-A7B6-4F8F-AB99-CC72C2F81DA1}" type="slidenum">
              <a:rPr lang="sk-SK" smtClean="0"/>
              <a:t>‹#›</a:t>
            </a:fld>
            <a:endParaRPr lang="sk-SK"/>
          </a:p>
        </p:txBody>
      </p:sp>
    </p:spTree>
    <p:extLst>
      <p:ext uri="{BB962C8B-B14F-4D97-AF65-F5344CB8AC3E}">
        <p14:creationId xmlns:p14="http://schemas.microsoft.com/office/powerpoint/2010/main" val="3679396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objekt pre obsah 2"/>
          <p:cNvSpPr>
            <a:spLocks noGrp="1"/>
          </p:cNvSpPr>
          <p:nvPr>
            <p:ph idx="1"/>
          </p:nvPr>
        </p:nvSpPr>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objekt pre dátum 3"/>
          <p:cNvSpPr>
            <a:spLocks noGrp="1"/>
          </p:cNvSpPr>
          <p:nvPr>
            <p:ph type="dt" sz="half" idx="10"/>
          </p:nvPr>
        </p:nvSpPr>
        <p:spPr/>
        <p:txBody>
          <a:bodyPr/>
          <a:lstStyle/>
          <a:p>
            <a:fld id="{FE307640-331D-47C2-861A-DB6795A82DFB}" type="datetimeFigureOut">
              <a:rPr lang="sk-SK" smtClean="0"/>
              <a:t>22. 4. 2022</a:t>
            </a:fld>
            <a:endParaRPr lang="sk-SK"/>
          </a:p>
        </p:txBody>
      </p:sp>
      <p:sp>
        <p:nvSpPr>
          <p:cNvPr id="5" name="Zástupný objekt pre pätu 4"/>
          <p:cNvSpPr>
            <a:spLocks noGrp="1"/>
          </p:cNvSpPr>
          <p:nvPr>
            <p:ph type="ftr" sz="quarter" idx="11"/>
          </p:nvPr>
        </p:nvSpPr>
        <p:spPr/>
        <p:txBody>
          <a:bodyPr/>
          <a:lstStyle/>
          <a:p>
            <a:endParaRPr lang="sk-SK"/>
          </a:p>
        </p:txBody>
      </p:sp>
      <p:sp>
        <p:nvSpPr>
          <p:cNvPr id="6" name="Zástupný objekt pre číslo snímky 5"/>
          <p:cNvSpPr>
            <a:spLocks noGrp="1"/>
          </p:cNvSpPr>
          <p:nvPr>
            <p:ph type="sldNum" sz="quarter" idx="12"/>
          </p:nvPr>
        </p:nvSpPr>
        <p:spPr/>
        <p:txBody>
          <a:bodyPr/>
          <a:lstStyle/>
          <a:p>
            <a:fld id="{1AC6CDCD-A7B6-4F8F-AB99-CC72C2F81DA1}" type="slidenum">
              <a:rPr lang="sk-SK" smtClean="0"/>
              <a:t>‹#›</a:t>
            </a:fld>
            <a:endParaRPr lang="sk-SK"/>
          </a:p>
        </p:txBody>
      </p:sp>
    </p:spTree>
    <p:extLst>
      <p:ext uri="{BB962C8B-B14F-4D97-AF65-F5344CB8AC3E}">
        <p14:creationId xmlns:p14="http://schemas.microsoft.com/office/powerpoint/2010/main" val="2636833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9"/>
            <a:ext cx="7886700" cy="2852737"/>
          </a:xfrm>
        </p:spPr>
        <p:txBody>
          <a:bodyPr anchor="b"/>
          <a:lstStyle>
            <a:lvl1pPr>
              <a:defRPr sz="4500"/>
            </a:lvl1pPr>
          </a:lstStyle>
          <a:p>
            <a:r>
              <a:rPr lang="sk-SK" smtClean="0"/>
              <a:t>Upravte štýly predlohy textu</a:t>
            </a:r>
            <a:endParaRPr lang="sk-SK"/>
          </a:p>
        </p:txBody>
      </p:sp>
      <p:sp>
        <p:nvSpPr>
          <p:cNvPr id="3" name="Zástupný objekt pre tex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k-SK" smtClean="0"/>
              <a:t>Upraviť štýly predlohy textu</a:t>
            </a:r>
          </a:p>
        </p:txBody>
      </p:sp>
      <p:sp>
        <p:nvSpPr>
          <p:cNvPr id="4" name="Zástupný objekt pre dátum 3"/>
          <p:cNvSpPr>
            <a:spLocks noGrp="1"/>
          </p:cNvSpPr>
          <p:nvPr>
            <p:ph type="dt" sz="half" idx="10"/>
          </p:nvPr>
        </p:nvSpPr>
        <p:spPr/>
        <p:txBody>
          <a:bodyPr/>
          <a:lstStyle/>
          <a:p>
            <a:fld id="{FE307640-331D-47C2-861A-DB6795A82DFB}" type="datetimeFigureOut">
              <a:rPr lang="sk-SK" smtClean="0"/>
              <a:t>22. 4. 2022</a:t>
            </a:fld>
            <a:endParaRPr lang="sk-SK"/>
          </a:p>
        </p:txBody>
      </p:sp>
      <p:sp>
        <p:nvSpPr>
          <p:cNvPr id="5" name="Zástupný objekt pre pätu 4"/>
          <p:cNvSpPr>
            <a:spLocks noGrp="1"/>
          </p:cNvSpPr>
          <p:nvPr>
            <p:ph type="ftr" sz="quarter" idx="11"/>
          </p:nvPr>
        </p:nvSpPr>
        <p:spPr/>
        <p:txBody>
          <a:bodyPr/>
          <a:lstStyle/>
          <a:p>
            <a:endParaRPr lang="sk-SK"/>
          </a:p>
        </p:txBody>
      </p:sp>
      <p:sp>
        <p:nvSpPr>
          <p:cNvPr id="6" name="Zástupný objekt pre číslo snímky 5"/>
          <p:cNvSpPr>
            <a:spLocks noGrp="1"/>
          </p:cNvSpPr>
          <p:nvPr>
            <p:ph type="sldNum" sz="quarter" idx="12"/>
          </p:nvPr>
        </p:nvSpPr>
        <p:spPr/>
        <p:txBody>
          <a:bodyPr/>
          <a:lstStyle/>
          <a:p>
            <a:fld id="{1AC6CDCD-A7B6-4F8F-AB99-CC72C2F81DA1}" type="slidenum">
              <a:rPr lang="sk-SK" smtClean="0"/>
              <a:t>‹#›</a:t>
            </a:fld>
            <a:endParaRPr lang="sk-SK"/>
          </a:p>
        </p:txBody>
      </p:sp>
    </p:spTree>
    <p:extLst>
      <p:ext uri="{BB962C8B-B14F-4D97-AF65-F5344CB8AC3E}">
        <p14:creationId xmlns:p14="http://schemas.microsoft.com/office/powerpoint/2010/main" val="2950777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objekt pre obsah 2"/>
          <p:cNvSpPr>
            <a:spLocks noGrp="1"/>
          </p:cNvSpPr>
          <p:nvPr>
            <p:ph sz="half" idx="1"/>
          </p:nvPr>
        </p:nvSpPr>
        <p:spPr>
          <a:xfrm>
            <a:off x="628650" y="1825625"/>
            <a:ext cx="3886200" cy="4351338"/>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objekt pre obsah 3"/>
          <p:cNvSpPr>
            <a:spLocks noGrp="1"/>
          </p:cNvSpPr>
          <p:nvPr>
            <p:ph sz="half" idx="2"/>
          </p:nvPr>
        </p:nvSpPr>
        <p:spPr>
          <a:xfrm>
            <a:off x="4629150" y="1825625"/>
            <a:ext cx="3886200" cy="4351338"/>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objekt pre dátum 4"/>
          <p:cNvSpPr>
            <a:spLocks noGrp="1"/>
          </p:cNvSpPr>
          <p:nvPr>
            <p:ph type="dt" sz="half" idx="10"/>
          </p:nvPr>
        </p:nvSpPr>
        <p:spPr/>
        <p:txBody>
          <a:bodyPr/>
          <a:lstStyle/>
          <a:p>
            <a:fld id="{FE307640-331D-47C2-861A-DB6795A82DFB}" type="datetimeFigureOut">
              <a:rPr lang="sk-SK" smtClean="0"/>
              <a:t>22. 4. 2022</a:t>
            </a:fld>
            <a:endParaRPr lang="sk-SK"/>
          </a:p>
        </p:txBody>
      </p:sp>
      <p:sp>
        <p:nvSpPr>
          <p:cNvPr id="6" name="Zástupný objekt pre pätu 5"/>
          <p:cNvSpPr>
            <a:spLocks noGrp="1"/>
          </p:cNvSpPr>
          <p:nvPr>
            <p:ph type="ftr" sz="quarter" idx="11"/>
          </p:nvPr>
        </p:nvSpPr>
        <p:spPr/>
        <p:txBody>
          <a:bodyPr/>
          <a:lstStyle/>
          <a:p>
            <a:endParaRPr lang="sk-SK"/>
          </a:p>
        </p:txBody>
      </p:sp>
      <p:sp>
        <p:nvSpPr>
          <p:cNvPr id="7" name="Zástupný objekt pre číslo snímky 6"/>
          <p:cNvSpPr>
            <a:spLocks noGrp="1"/>
          </p:cNvSpPr>
          <p:nvPr>
            <p:ph type="sldNum" sz="quarter" idx="12"/>
          </p:nvPr>
        </p:nvSpPr>
        <p:spPr/>
        <p:txBody>
          <a:bodyPr/>
          <a:lstStyle/>
          <a:p>
            <a:fld id="{1AC6CDCD-A7B6-4F8F-AB99-CC72C2F81DA1}" type="slidenum">
              <a:rPr lang="sk-SK" smtClean="0"/>
              <a:t>‹#›</a:t>
            </a:fld>
            <a:endParaRPr lang="sk-SK"/>
          </a:p>
        </p:txBody>
      </p:sp>
    </p:spTree>
    <p:extLst>
      <p:ext uri="{BB962C8B-B14F-4D97-AF65-F5344CB8AC3E}">
        <p14:creationId xmlns:p14="http://schemas.microsoft.com/office/powerpoint/2010/main" val="1078788404"/>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629841" y="365126"/>
            <a:ext cx="7886700" cy="1325563"/>
          </a:xfrm>
        </p:spPr>
        <p:txBody>
          <a:bodyPr/>
          <a:lstStyle/>
          <a:p>
            <a:r>
              <a:rPr lang="sk-SK" smtClean="0"/>
              <a:t>Upravte štýly predlohy textu</a:t>
            </a:r>
            <a:endParaRPr lang="sk-SK"/>
          </a:p>
        </p:txBody>
      </p:sp>
      <p:sp>
        <p:nvSpPr>
          <p:cNvPr id="3" name="Zástupný objekt pre text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k-SK" smtClean="0"/>
              <a:t>Upraviť štýly predlohy textu</a:t>
            </a:r>
          </a:p>
        </p:txBody>
      </p:sp>
      <p:sp>
        <p:nvSpPr>
          <p:cNvPr id="4" name="Zástupný objekt pre obsah 3"/>
          <p:cNvSpPr>
            <a:spLocks noGrp="1"/>
          </p:cNvSpPr>
          <p:nvPr>
            <p:ph sz="half" idx="2"/>
          </p:nvPr>
        </p:nvSpPr>
        <p:spPr>
          <a:xfrm>
            <a:off x="629842" y="2505075"/>
            <a:ext cx="3868340" cy="3684588"/>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objekt pre text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k-SK" smtClean="0"/>
              <a:t>Upraviť štýly predlohy textu</a:t>
            </a:r>
          </a:p>
        </p:txBody>
      </p:sp>
      <p:sp>
        <p:nvSpPr>
          <p:cNvPr id="6" name="Zástupný objekt pre obsah 5"/>
          <p:cNvSpPr>
            <a:spLocks noGrp="1"/>
          </p:cNvSpPr>
          <p:nvPr>
            <p:ph sz="quarter" idx="4"/>
          </p:nvPr>
        </p:nvSpPr>
        <p:spPr>
          <a:xfrm>
            <a:off x="4629150" y="2505075"/>
            <a:ext cx="3887391" cy="3684588"/>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objekt pre dátum 6"/>
          <p:cNvSpPr>
            <a:spLocks noGrp="1"/>
          </p:cNvSpPr>
          <p:nvPr>
            <p:ph type="dt" sz="half" idx="10"/>
          </p:nvPr>
        </p:nvSpPr>
        <p:spPr/>
        <p:txBody>
          <a:bodyPr/>
          <a:lstStyle/>
          <a:p>
            <a:fld id="{FE307640-331D-47C2-861A-DB6795A82DFB}" type="datetimeFigureOut">
              <a:rPr lang="sk-SK" smtClean="0"/>
              <a:t>22. 4. 2022</a:t>
            </a:fld>
            <a:endParaRPr lang="sk-SK"/>
          </a:p>
        </p:txBody>
      </p:sp>
      <p:sp>
        <p:nvSpPr>
          <p:cNvPr id="8" name="Zástupný objekt pre pätu 7"/>
          <p:cNvSpPr>
            <a:spLocks noGrp="1"/>
          </p:cNvSpPr>
          <p:nvPr>
            <p:ph type="ftr" sz="quarter" idx="11"/>
          </p:nvPr>
        </p:nvSpPr>
        <p:spPr/>
        <p:txBody>
          <a:bodyPr/>
          <a:lstStyle/>
          <a:p>
            <a:endParaRPr lang="sk-SK"/>
          </a:p>
        </p:txBody>
      </p:sp>
      <p:sp>
        <p:nvSpPr>
          <p:cNvPr id="9" name="Zástupný objekt pre číslo snímky 8"/>
          <p:cNvSpPr>
            <a:spLocks noGrp="1"/>
          </p:cNvSpPr>
          <p:nvPr>
            <p:ph type="sldNum" sz="quarter" idx="12"/>
          </p:nvPr>
        </p:nvSpPr>
        <p:spPr/>
        <p:txBody>
          <a:bodyPr/>
          <a:lstStyle/>
          <a:p>
            <a:fld id="{1AC6CDCD-A7B6-4F8F-AB99-CC72C2F81DA1}" type="slidenum">
              <a:rPr lang="sk-SK" smtClean="0"/>
              <a:t>‹#›</a:t>
            </a:fld>
            <a:endParaRPr lang="sk-SK"/>
          </a:p>
        </p:txBody>
      </p:sp>
    </p:spTree>
    <p:extLst>
      <p:ext uri="{BB962C8B-B14F-4D97-AF65-F5344CB8AC3E}">
        <p14:creationId xmlns:p14="http://schemas.microsoft.com/office/powerpoint/2010/main" val="2316094927"/>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objekt pre dátum 2"/>
          <p:cNvSpPr>
            <a:spLocks noGrp="1"/>
          </p:cNvSpPr>
          <p:nvPr>
            <p:ph type="dt" sz="half" idx="10"/>
          </p:nvPr>
        </p:nvSpPr>
        <p:spPr/>
        <p:txBody>
          <a:bodyPr/>
          <a:lstStyle/>
          <a:p>
            <a:fld id="{FE307640-331D-47C2-861A-DB6795A82DFB}" type="datetimeFigureOut">
              <a:rPr lang="sk-SK" smtClean="0"/>
              <a:t>22. 4. 2022</a:t>
            </a:fld>
            <a:endParaRPr lang="sk-SK"/>
          </a:p>
        </p:txBody>
      </p:sp>
      <p:sp>
        <p:nvSpPr>
          <p:cNvPr id="4" name="Zástupný objekt pre pätu 3"/>
          <p:cNvSpPr>
            <a:spLocks noGrp="1"/>
          </p:cNvSpPr>
          <p:nvPr>
            <p:ph type="ftr" sz="quarter" idx="11"/>
          </p:nvPr>
        </p:nvSpPr>
        <p:spPr/>
        <p:txBody>
          <a:bodyPr/>
          <a:lstStyle/>
          <a:p>
            <a:endParaRPr lang="sk-SK"/>
          </a:p>
        </p:txBody>
      </p:sp>
      <p:sp>
        <p:nvSpPr>
          <p:cNvPr id="5" name="Zástupný objekt pre číslo snímky 4"/>
          <p:cNvSpPr>
            <a:spLocks noGrp="1"/>
          </p:cNvSpPr>
          <p:nvPr>
            <p:ph type="sldNum" sz="quarter" idx="12"/>
          </p:nvPr>
        </p:nvSpPr>
        <p:spPr/>
        <p:txBody>
          <a:bodyPr/>
          <a:lstStyle/>
          <a:p>
            <a:fld id="{1AC6CDCD-A7B6-4F8F-AB99-CC72C2F81DA1}" type="slidenum">
              <a:rPr lang="sk-SK" smtClean="0"/>
              <a:t>‹#›</a:t>
            </a:fld>
            <a:endParaRPr lang="sk-SK"/>
          </a:p>
        </p:txBody>
      </p:sp>
    </p:spTree>
    <p:extLst>
      <p:ext uri="{BB962C8B-B14F-4D97-AF65-F5344CB8AC3E}">
        <p14:creationId xmlns:p14="http://schemas.microsoft.com/office/powerpoint/2010/main" val="30167948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p:cNvSpPr>
            <a:spLocks noGrp="1"/>
          </p:cNvSpPr>
          <p:nvPr>
            <p:ph type="dt" sz="half" idx="10"/>
          </p:nvPr>
        </p:nvSpPr>
        <p:spPr/>
        <p:txBody>
          <a:bodyPr/>
          <a:lstStyle/>
          <a:p>
            <a:fld id="{FE307640-331D-47C2-861A-DB6795A82DFB}" type="datetimeFigureOut">
              <a:rPr lang="sk-SK" smtClean="0"/>
              <a:t>22. 4. 2022</a:t>
            </a:fld>
            <a:endParaRPr lang="sk-SK"/>
          </a:p>
        </p:txBody>
      </p:sp>
      <p:sp>
        <p:nvSpPr>
          <p:cNvPr id="3" name="Zástupný objekt pre pätu 2"/>
          <p:cNvSpPr>
            <a:spLocks noGrp="1"/>
          </p:cNvSpPr>
          <p:nvPr>
            <p:ph type="ftr" sz="quarter" idx="11"/>
          </p:nvPr>
        </p:nvSpPr>
        <p:spPr/>
        <p:txBody>
          <a:bodyPr/>
          <a:lstStyle/>
          <a:p>
            <a:endParaRPr lang="sk-SK"/>
          </a:p>
        </p:txBody>
      </p:sp>
      <p:sp>
        <p:nvSpPr>
          <p:cNvPr id="4" name="Zástupný objekt pre číslo snímky 3"/>
          <p:cNvSpPr>
            <a:spLocks noGrp="1"/>
          </p:cNvSpPr>
          <p:nvPr>
            <p:ph type="sldNum" sz="quarter" idx="12"/>
          </p:nvPr>
        </p:nvSpPr>
        <p:spPr/>
        <p:txBody>
          <a:bodyPr/>
          <a:lstStyle/>
          <a:p>
            <a:fld id="{1AC6CDCD-A7B6-4F8F-AB99-CC72C2F81DA1}" type="slidenum">
              <a:rPr lang="sk-SK" smtClean="0"/>
              <a:t>‹#›</a:t>
            </a:fld>
            <a:endParaRPr lang="sk-SK"/>
          </a:p>
        </p:txBody>
      </p:sp>
    </p:spTree>
    <p:extLst>
      <p:ext uri="{BB962C8B-B14F-4D97-AF65-F5344CB8AC3E}">
        <p14:creationId xmlns:p14="http://schemas.microsoft.com/office/powerpoint/2010/main" val="34211839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629841" y="457200"/>
            <a:ext cx="2949178" cy="1600200"/>
          </a:xfrm>
        </p:spPr>
        <p:txBody>
          <a:bodyPr anchor="b"/>
          <a:lstStyle>
            <a:lvl1pPr>
              <a:defRPr sz="2400"/>
            </a:lvl1pPr>
          </a:lstStyle>
          <a:p>
            <a:r>
              <a:rPr lang="sk-SK" smtClean="0"/>
              <a:t>Upravte štýly predlohy textu</a:t>
            </a:r>
            <a:endParaRPr lang="sk-SK"/>
          </a:p>
        </p:txBody>
      </p:sp>
      <p:sp>
        <p:nvSpPr>
          <p:cNvPr id="3" name="Zástupný objekt pre obsah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objekt pre tex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k-SK" smtClean="0"/>
              <a:t>Upraviť štýly predlohy textu</a:t>
            </a:r>
          </a:p>
        </p:txBody>
      </p:sp>
      <p:sp>
        <p:nvSpPr>
          <p:cNvPr id="5" name="Zástupný objekt pre dátum 4"/>
          <p:cNvSpPr>
            <a:spLocks noGrp="1"/>
          </p:cNvSpPr>
          <p:nvPr>
            <p:ph type="dt" sz="half" idx="10"/>
          </p:nvPr>
        </p:nvSpPr>
        <p:spPr/>
        <p:txBody>
          <a:bodyPr/>
          <a:lstStyle/>
          <a:p>
            <a:fld id="{FE307640-331D-47C2-861A-DB6795A82DFB}" type="datetimeFigureOut">
              <a:rPr lang="sk-SK" smtClean="0"/>
              <a:t>22. 4. 2022</a:t>
            </a:fld>
            <a:endParaRPr lang="sk-SK"/>
          </a:p>
        </p:txBody>
      </p:sp>
      <p:sp>
        <p:nvSpPr>
          <p:cNvPr id="6" name="Zástupný objekt pre pätu 5"/>
          <p:cNvSpPr>
            <a:spLocks noGrp="1"/>
          </p:cNvSpPr>
          <p:nvPr>
            <p:ph type="ftr" sz="quarter" idx="11"/>
          </p:nvPr>
        </p:nvSpPr>
        <p:spPr/>
        <p:txBody>
          <a:bodyPr/>
          <a:lstStyle/>
          <a:p>
            <a:endParaRPr lang="sk-SK"/>
          </a:p>
        </p:txBody>
      </p:sp>
      <p:sp>
        <p:nvSpPr>
          <p:cNvPr id="7" name="Zástupný objekt pre číslo snímky 6"/>
          <p:cNvSpPr>
            <a:spLocks noGrp="1"/>
          </p:cNvSpPr>
          <p:nvPr>
            <p:ph type="sldNum" sz="quarter" idx="12"/>
          </p:nvPr>
        </p:nvSpPr>
        <p:spPr/>
        <p:txBody>
          <a:bodyPr/>
          <a:lstStyle/>
          <a:p>
            <a:fld id="{1AC6CDCD-A7B6-4F8F-AB99-CC72C2F81DA1}" type="slidenum">
              <a:rPr lang="sk-SK" smtClean="0"/>
              <a:t>‹#›</a:t>
            </a:fld>
            <a:endParaRPr lang="sk-SK"/>
          </a:p>
        </p:txBody>
      </p:sp>
    </p:spTree>
    <p:extLst>
      <p:ext uri="{BB962C8B-B14F-4D97-AF65-F5344CB8AC3E}">
        <p14:creationId xmlns:p14="http://schemas.microsoft.com/office/powerpoint/2010/main" val="89186312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Content Placeholder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FE307640-331D-47C2-861A-DB6795A82DFB}" type="datetimeFigureOut">
              <a:rPr lang="sk-SK" smtClean="0"/>
              <a:t>22. 4. 2022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AC6CDCD-A7B6-4F8F-AB99-CC72C2F81DA1}" type="slidenum">
              <a:rPr lang="sk-SK" smtClean="0"/>
              <a:t>‹#›</a:t>
            </a:fld>
            <a:endParaRPr lang="sk-SK"/>
          </a:p>
        </p:txBody>
      </p:sp>
    </p:spTree>
    <p:extLst>
      <p:ext uri="{BB962C8B-B14F-4D97-AF65-F5344CB8AC3E}">
        <p14:creationId xmlns:p14="http://schemas.microsoft.com/office/powerpoint/2010/main" val="3174988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629841" y="457200"/>
            <a:ext cx="2949178" cy="1600200"/>
          </a:xfrm>
        </p:spPr>
        <p:txBody>
          <a:bodyPr anchor="b"/>
          <a:lstStyle>
            <a:lvl1pPr>
              <a:defRPr sz="2400"/>
            </a:lvl1pPr>
          </a:lstStyle>
          <a:p>
            <a:r>
              <a:rPr lang="sk-SK" smtClean="0"/>
              <a:t>Upravte štýly predlohy textu</a:t>
            </a:r>
            <a:endParaRPr lang="sk-SK"/>
          </a:p>
        </p:txBody>
      </p:sp>
      <p:sp>
        <p:nvSpPr>
          <p:cNvPr id="3" name="Zástupný objekt pre obrázok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sk-SK"/>
          </a:p>
        </p:txBody>
      </p:sp>
      <p:sp>
        <p:nvSpPr>
          <p:cNvPr id="4" name="Zástupný objekt pre tex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k-SK" smtClean="0"/>
              <a:t>Upraviť štýly predlohy textu</a:t>
            </a:r>
          </a:p>
        </p:txBody>
      </p:sp>
      <p:sp>
        <p:nvSpPr>
          <p:cNvPr id="5" name="Zástupný objekt pre dátum 4"/>
          <p:cNvSpPr>
            <a:spLocks noGrp="1"/>
          </p:cNvSpPr>
          <p:nvPr>
            <p:ph type="dt" sz="half" idx="10"/>
          </p:nvPr>
        </p:nvSpPr>
        <p:spPr/>
        <p:txBody>
          <a:bodyPr/>
          <a:lstStyle/>
          <a:p>
            <a:fld id="{FE307640-331D-47C2-861A-DB6795A82DFB}" type="datetimeFigureOut">
              <a:rPr lang="sk-SK" smtClean="0"/>
              <a:t>22. 4. 2022</a:t>
            </a:fld>
            <a:endParaRPr lang="sk-SK"/>
          </a:p>
        </p:txBody>
      </p:sp>
      <p:sp>
        <p:nvSpPr>
          <p:cNvPr id="6" name="Zástupný objekt pre pätu 5"/>
          <p:cNvSpPr>
            <a:spLocks noGrp="1"/>
          </p:cNvSpPr>
          <p:nvPr>
            <p:ph type="ftr" sz="quarter" idx="11"/>
          </p:nvPr>
        </p:nvSpPr>
        <p:spPr/>
        <p:txBody>
          <a:bodyPr/>
          <a:lstStyle/>
          <a:p>
            <a:endParaRPr lang="sk-SK"/>
          </a:p>
        </p:txBody>
      </p:sp>
      <p:sp>
        <p:nvSpPr>
          <p:cNvPr id="7" name="Zástupný objekt pre číslo snímky 6"/>
          <p:cNvSpPr>
            <a:spLocks noGrp="1"/>
          </p:cNvSpPr>
          <p:nvPr>
            <p:ph type="sldNum" sz="quarter" idx="12"/>
          </p:nvPr>
        </p:nvSpPr>
        <p:spPr/>
        <p:txBody>
          <a:bodyPr/>
          <a:lstStyle/>
          <a:p>
            <a:fld id="{1AC6CDCD-A7B6-4F8F-AB99-CC72C2F81DA1}" type="slidenum">
              <a:rPr lang="sk-SK" smtClean="0"/>
              <a:t>‹#›</a:t>
            </a:fld>
            <a:endParaRPr lang="sk-SK"/>
          </a:p>
        </p:txBody>
      </p:sp>
    </p:spTree>
    <p:extLst>
      <p:ext uri="{BB962C8B-B14F-4D97-AF65-F5344CB8AC3E}">
        <p14:creationId xmlns:p14="http://schemas.microsoft.com/office/powerpoint/2010/main" val="2687243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objekt pre zvislý text 2"/>
          <p:cNvSpPr>
            <a:spLocks noGrp="1"/>
          </p:cNvSpPr>
          <p:nvPr>
            <p:ph type="body" orient="vert" idx="1"/>
          </p:nvPr>
        </p:nvSpPr>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objekt pre dátum 3"/>
          <p:cNvSpPr>
            <a:spLocks noGrp="1"/>
          </p:cNvSpPr>
          <p:nvPr>
            <p:ph type="dt" sz="half" idx="10"/>
          </p:nvPr>
        </p:nvSpPr>
        <p:spPr/>
        <p:txBody>
          <a:bodyPr/>
          <a:lstStyle/>
          <a:p>
            <a:fld id="{FE307640-331D-47C2-861A-DB6795A82DFB}" type="datetimeFigureOut">
              <a:rPr lang="sk-SK" smtClean="0"/>
              <a:t>22. 4. 2022</a:t>
            </a:fld>
            <a:endParaRPr lang="sk-SK"/>
          </a:p>
        </p:txBody>
      </p:sp>
      <p:sp>
        <p:nvSpPr>
          <p:cNvPr id="5" name="Zástupný objekt pre pätu 4"/>
          <p:cNvSpPr>
            <a:spLocks noGrp="1"/>
          </p:cNvSpPr>
          <p:nvPr>
            <p:ph type="ftr" sz="quarter" idx="11"/>
          </p:nvPr>
        </p:nvSpPr>
        <p:spPr/>
        <p:txBody>
          <a:bodyPr/>
          <a:lstStyle/>
          <a:p>
            <a:endParaRPr lang="sk-SK"/>
          </a:p>
        </p:txBody>
      </p:sp>
      <p:sp>
        <p:nvSpPr>
          <p:cNvPr id="6" name="Zástupný objekt pre číslo snímky 5"/>
          <p:cNvSpPr>
            <a:spLocks noGrp="1"/>
          </p:cNvSpPr>
          <p:nvPr>
            <p:ph type="sldNum" sz="quarter" idx="12"/>
          </p:nvPr>
        </p:nvSpPr>
        <p:spPr/>
        <p:txBody>
          <a:bodyPr/>
          <a:lstStyle/>
          <a:p>
            <a:fld id="{1AC6CDCD-A7B6-4F8F-AB99-CC72C2F81DA1}" type="slidenum">
              <a:rPr lang="sk-SK" smtClean="0"/>
              <a:t>‹#›</a:t>
            </a:fld>
            <a:endParaRPr lang="sk-SK"/>
          </a:p>
        </p:txBody>
      </p:sp>
    </p:spTree>
    <p:extLst>
      <p:ext uri="{BB962C8B-B14F-4D97-AF65-F5344CB8AC3E}">
        <p14:creationId xmlns:p14="http://schemas.microsoft.com/office/powerpoint/2010/main" val="5248766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543675" y="365125"/>
            <a:ext cx="1971675" cy="5811838"/>
          </a:xfrm>
        </p:spPr>
        <p:txBody>
          <a:bodyPr vert="eaVert"/>
          <a:lstStyle/>
          <a:p>
            <a:r>
              <a:rPr lang="sk-SK" smtClean="0"/>
              <a:t>Upravte štýly predlohy textu</a:t>
            </a:r>
            <a:endParaRPr lang="sk-SK"/>
          </a:p>
        </p:txBody>
      </p:sp>
      <p:sp>
        <p:nvSpPr>
          <p:cNvPr id="3" name="Zástupný objekt pre zvislý text 2"/>
          <p:cNvSpPr>
            <a:spLocks noGrp="1"/>
          </p:cNvSpPr>
          <p:nvPr>
            <p:ph type="body" orient="vert" idx="1"/>
          </p:nvPr>
        </p:nvSpPr>
        <p:spPr>
          <a:xfrm>
            <a:off x="628650" y="365125"/>
            <a:ext cx="5800725" cy="5811838"/>
          </a:xfrm>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objekt pre dátum 3"/>
          <p:cNvSpPr>
            <a:spLocks noGrp="1"/>
          </p:cNvSpPr>
          <p:nvPr>
            <p:ph type="dt" sz="half" idx="10"/>
          </p:nvPr>
        </p:nvSpPr>
        <p:spPr/>
        <p:txBody>
          <a:bodyPr/>
          <a:lstStyle/>
          <a:p>
            <a:fld id="{FE307640-331D-47C2-861A-DB6795A82DFB}" type="datetimeFigureOut">
              <a:rPr lang="sk-SK" smtClean="0"/>
              <a:t>22. 4. 2022</a:t>
            </a:fld>
            <a:endParaRPr lang="sk-SK"/>
          </a:p>
        </p:txBody>
      </p:sp>
      <p:sp>
        <p:nvSpPr>
          <p:cNvPr id="5" name="Zástupný objekt pre pätu 4"/>
          <p:cNvSpPr>
            <a:spLocks noGrp="1"/>
          </p:cNvSpPr>
          <p:nvPr>
            <p:ph type="ftr" sz="quarter" idx="11"/>
          </p:nvPr>
        </p:nvSpPr>
        <p:spPr/>
        <p:txBody>
          <a:bodyPr/>
          <a:lstStyle/>
          <a:p>
            <a:endParaRPr lang="sk-SK"/>
          </a:p>
        </p:txBody>
      </p:sp>
      <p:sp>
        <p:nvSpPr>
          <p:cNvPr id="6" name="Zástupný objekt pre číslo snímky 5"/>
          <p:cNvSpPr>
            <a:spLocks noGrp="1"/>
          </p:cNvSpPr>
          <p:nvPr>
            <p:ph type="sldNum" sz="quarter" idx="12"/>
          </p:nvPr>
        </p:nvSpPr>
        <p:spPr/>
        <p:txBody>
          <a:bodyPr/>
          <a:lstStyle/>
          <a:p>
            <a:fld id="{1AC6CDCD-A7B6-4F8F-AB99-CC72C2F81DA1}" type="slidenum">
              <a:rPr lang="sk-SK" smtClean="0"/>
              <a:t>‹#›</a:t>
            </a:fld>
            <a:endParaRPr lang="sk-SK"/>
          </a:p>
        </p:txBody>
      </p:sp>
    </p:spTree>
    <p:extLst>
      <p:ext uri="{BB962C8B-B14F-4D97-AF65-F5344CB8AC3E}">
        <p14:creationId xmlns:p14="http://schemas.microsoft.com/office/powerpoint/2010/main" val="10961100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Úvodná snímka">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sk-SK" smtClean="0"/>
              <a:t>Upravte štýly predlohy textu</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k-SK" smtClean="0"/>
              <a:t>Kliknutím upravte štýl predlohy podnadpisov</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k-SK" sz="950" b="0" i="0" u="none" strike="noStrike" kern="1200" cap="none" spc="0" normalizeH="0" baseline="0" noProof="0">
              <a:ln>
                <a:noFill/>
              </a:ln>
              <a:solidFill>
                <a:srgbClr val="FFFFFF">
                  <a:alpha val="75000"/>
                </a:srgbClr>
              </a:solidFill>
              <a:effectLst/>
              <a:uLnTx/>
              <a:uFillTx/>
              <a:latin typeface="Garamond" panose="02020404030301010803" pitchFamily="18" charset="0"/>
              <a:ea typeface="+mn-ea"/>
              <a:cs typeface="+mn-cs"/>
            </a:endParaRPr>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k-SK" sz="950" b="0" i="0" u="none" strike="noStrike" kern="1200" cap="all" spc="0" normalizeH="0" baseline="0" noProof="0">
              <a:ln>
                <a:noFill/>
              </a:ln>
              <a:solidFill>
                <a:srgbClr val="FFFFFF">
                  <a:alpha val="75000"/>
                </a:srgbClr>
              </a:solidFill>
              <a:effectLst/>
              <a:uLnTx/>
              <a:uFillTx/>
              <a:latin typeface="Garamond" panose="02020404030301010803" pitchFamily="18" charset="0"/>
              <a:ea typeface="+mn-ea"/>
              <a:cs typeface="+mn-cs"/>
            </a:endParaRPr>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5834A2D-8F82-4FCF-B583-58CFF1ED24ED}" type="slidenum">
              <a:rPr kumimoji="0" lang="sk-SK" altLang="sk-SK" sz="9000" b="0" i="0" u="none" strike="noStrike" kern="1200" cap="none" spc="0" normalizeH="0" baseline="0" noProof="0" smtClean="0">
                <a:ln>
                  <a:noFill/>
                </a:ln>
                <a:solidFill>
                  <a:srgbClr val="FFFFFF">
                    <a:alpha val="20000"/>
                  </a:srgbClr>
                </a:solidFill>
                <a:effectLst/>
                <a:uLnTx/>
                <a:uFillTx/>
                <a:latin typeface="Calibri Light" panose="020F0302020204030204"/>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sk-SK" altLang="sk-SK" sz="9000" b="0" i="0" u="none" strike="noStrike" kern="1200" cap="none" spc="0" normalizeH="0" baseline="0" noProof="0">
              <a:ln>
                <a:noFill/>
              </a:ln>
              <a:solidFill>
                <a:srgbClr val="FFFFFF">
                  <a:alpha val="20000"/>
                </a:srgb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5675854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Content Placeholder 2"/>
          <p:cNvSpPr>
            <a:spLocks noGrp="1"/>
          </p:cNvSpPr>
          <p:nvPr>
            <p:ph idx="1"/>
          </p:nvPr>
        </p:nvSpPr>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k-SK" sz="950" b="0" i="0" u="none" strike="noStrike" kern="1200" cap="none" spc="0" normalizeH="0" baseline="0" noProof="0">
              <a:ln>
                <a:noFill/>
              </a:ln>
              <a:solidFill>
                <a:prstClr val="black">
                  <a:alpha val="75000"/>
                </a:prstClr>
              </a:solidFill>
              <a:effectLst/>
              <a:uLnTx/>
              <a:uFillTx/>
              <a:latin typeface="Garamond" panose="02020404030301010803"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k-SK" sz="950" b="0" i="0" u="none" strike="noStrike" kern="1200" cap="all" spc="0" normalizeH="0" baseline="0" noProof="0">
              <a:ln>
                <a:noFill/>
              </a:ln>
              <a:solidFill>
                <a:prstClr val="black">
                  <a:alpha val="75000"/>
                </a:prstClr>
              </a:solidFill>
              <a:effectLst/>
              <a:uLnTx/>
              <a:uFillTx/>
              <a:latin typeface="Garamond" panose="02020404030301010803"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5834A2D-8F82-4FCF-B583-58CFF1ED24ED}" type="slidenum">
              <a:rPr kumimoji="0" lang="sk-SK" altLang="sk-SK" sz="9000" b="0" i="0" u="none" strike="noStrike" kern="1200" cap="none" spc="0" normalizeH="0" baseline="0" noProof="0" smtClean="0">
                <a:ln>
                  <a:noFill/>
                </a:ln>
                <a:solidFill>
                  <a:srgbClr val="50B4C8">
                    <a:alpha val="20000"/>
                  </a:srgbClr>
                </a:solidFill>
                <a:effectLst/>
                <a:uLnTx/>
                <a:uFillTx/>
                <a:latin typeface="Calibri Light" panose="020F0302020204030204"/>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sk-SK" altLang="sk-SK" sz="9000" b="0" i="0" u="none" strike="noStrike" kern="1200" cap="none" spc="0" normalizeH="0" baseline="0" noProof="0">
              <a:ln>
                <a:noFill/>
              </a:ln>
              <a:solidFill>
                <a:srgbClr val="50B4C8">
                  <a:alpha val="20000"/>
                </a:srgb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69871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sk-SK" smtClean="0"/>
              <a:t>Upravte štýly predlohy textu</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Upraviť štýly predlohy textu</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k-SK" sz="950" b="0" i="0" u="none" strike="noStrike" kern="1200" cap="none" spc="0" normalizeH="0" baseline="0" noProof="0">
              <a:ln>
                <a:noFill/>
              </a:ln>
              <a:solidFill>
                <a:prstClr val="black">
                  <a:alpha val="75000"/>
                </a:prstClr>
              </a:solidFill>
              <a:effectLst/>
              <a:uLnTx/>
              <a:uFillTx/>
              <a:latin typeface="Garamond" panose="02020404030301010803"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k-SK" sz="950" b="0" i="0" u="none" strike="noStrike" kern="1200" cap="all" spc="0" normalizeH="0" baseline="0" noProof="0">
              <a:ln>
                <a:noFill/>
              </a:ln>
              <a:solidFill>
                <a:prstClr val="black">
                  <a:alpha val="75000"/>
                </a:prstClr>
              </a:solidFill>
              <a:effectLst/>
              <a:uLnTx/>
              <a:uFillTx/>
              <a:latin typeface="Garamond" panose="02020404030301010803"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5834A2D-8F82-4FCF-B583-58CFF1ED24ED}" type="slidenum">
              <a:rPr kumimoji="0" lang="sk-SK" altLang="sk-SK" sz="9000" b="0" i="0" u="none" strike="noStrike" kern="1200" cap="none" spc="0" normalizeH="0" baseline="0" noProof="0" smtClean="0">
                <a:ln>
                  <a:noFill/>
                </a:ln>
                <a:solidFill>
                  <a:srgbClr val="50B4C8">
                    <a:alpha val="20000"/>
                  </a:srgbClr>
                </a:solidFill>
                <a:effectLst/>
                <a:uLnTx/>
                <a:uFillTx/>
                <a:latin typeface="Calibri Light" panose="020F0302020204030204"/>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sk-SK" altLang="sk-SK" sz="9000" b="0" i="0" u="none" strike="noStrike" kern="1200" cap="none" spc="0" normalizeH="0" baseline="0" noProof="0">
              <a:ln>
                <a:noFill/>
              </a:ln>
              <a:solidFill>
                <a:srgbClr val="50B4C8">
                  <a:alpha val="20000"/>
                </a:srgb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98831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k-SK" sz="950" b="0" i="0" u="none" strike="noStrike" kern="1200" cap="none" spc="0" normalizeH="0" baseline="0" noProof="0">
              <a:ln>
                <a:noFill/>
              </a:ln>
              <a:solidFill>
                <a:prstClr val="black">
                  <a:alpha val="75000"/>
                </a:prstClr>
              </a:solidFill>
              <a:effectLst/>
              <a:uLnTx/>
              <a:uFillTx/>
              <a:latin typeface="Garamond" panose="02020404030301010803"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k-SK" sz="950" b="0" i="0" u="none" strike="noStrike" kern="1200" cap="all" spc="0" normalizeH="0" baseline="0" noProof="0">
              <a:ln>
                <a:noFill/>
              </a:ln>
              <a:solidFill>
                <a:prstClr val="black">
                  <a:alpha val="75000"/>
                </a:prstClr>
              </a:solidFill>
              <a:effectLst/>
              <a:uLnTx/>
              <a:uFillTx/>
              <a:latin typeface="Garamond" panose="02020404030301010803" pitchFamily="18"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5834A2D-8F82-4FCF-B583-58CFF1ED24ED}" type="slidenum">
              <a:rPr kumimoji="0" lang="sk-SK" altLang="sk-SK" sz="9000" b="0" i="0" u="none" strike="noStrike" kern="1200" cap="none" spc="0" normalizeH="0" baseline="0" noProof="0" smtClean="0">
                <a:ln>
                  <a:noFill/>
                </a:ln>
                <a:solidFill>
                  <a:srgbClr val="50B4C8">
                    <a:alpha val="20000"/>
                  </a:srgbClr>
                </a:solidFill>
                <a:effectLst/>
                <a:uLnTx/>
                <a:uFillTx/>
                <a:latin typeface="Calibri Light" panose="020F0302020204030204"/>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sk-SK" altLang="sk-SK" sz="9000" b="0" i="0" u="none" strike="noStrike" kern="1200" cap="none" spc="0" normalizeH="0" baseline="0" noProof="0">
              <a:ln>
                <a:noFill/>
              </a:ln>
              <a:solidFill>
                <a:srgbClr val="50B4C8">
                  <a:alpha val="20000"/>
                </a:srgb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2919579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k-SK" smtClean="0"/>
              <a:t>Upravte štýly predlohy textu</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k-SK" sz="950" b="0" i="0" u="none" strike="noStrike" kern="1200" cap="none" spc="0" normalizeH="0" baseline="0" noProof="0">
              <a:ln>
                <a:noFill/>
              </a:ln>
              <a:solidFill>
                <a:prstClr val="black">
                  <a:alpha val="75000"/>
                </a:prstClr>
              </a:solidFill>
              <a:effectLst/>
              <a:uLnTx/>
              <a:uFillTx/>
              <a:latin typeface="Garamond" panose="02020404030301010803" pitchFamily="18" charset="0"/>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k-SK" sz="950" b="0" i="0" u="none" strike="noStrike" kern="1200" cap="all" spc="0" normalizeH="0" baseline="0" noProof="0">
              <a:ln>
                <a:noFill/>
              </a:ln>
              <a:solidFill>
                <a:prstClr val="black">
                  <a:alpha val="75000"/>
                </a:prstClr>
              </a:solidFill>
              <a:effectLst/>
              <a:uLnTx/>
              <a:uFillTx/>
              <a:latin typeface="Garamond" panose="02020404030301010803" pitchFamily="18"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5834A2D-8F82-4FCF-B583-58CFF1ED24ED}" type="slidenum">
              <a:rPr kumimoji="0" lang="sk-SK" altLang="sk-SK" sz="9000" b="0" i="0" u="none" strike="noStrike" kern="1200" cap="none" spc="0" normalizeH="0" baseline="0" noProof="0" smtClean="0">
                <a:ln>
                  <a:noFill/>
                </a:ln>
                <a:solidFill>
                  <a:srgbClr val="50B4C8">
                    <a:alpha val="20000"/>
                  </a:srgbClr>
                </a:solidFill>
                <a:effectLst/>
                <a:uLnTx/>
                <a:uFillTx/>
                <a:latin typeface="Calibri Light" panose="020F0302020204030204"/>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sk-SK" altLang="sk-SK" sz="9000" b="0" i="0" u="none" strike="noStrike" kern="1200" cap="none" spc="0" normalizeH="0" baseline="0" noProof="0">
              <a:ln>
                <a:noFill/>
              </a:ln>
              <a:solidFill>
                <a:srgbClr val="50B4C8">
                  <a:alpha val="20000"/>
                </a:srgb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9004559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k-SK" smtClean="0"/>
              <a:t>Upravte štýly predlohy textu</a:t>
            </a:r>
            <a:endParaRPr lang="en-US" dirty="0"/>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k-SK" sz="950" b="0" i="0" u="none" strike="noStrike" kern="1200" cap="none" spc="0" normalizeH="0" baseline="0" noProof="0">
              <a:ln>
                <a:noFill/>
              </a:ln>
              <a:solidFill>
                <a:prstClr val="black">
                  <a:alpha val="75000"/>
                </a:prstClr>
              </a:solidFill>
              <a:effectLst/>
              <a:uLnTx/>
              <a:uFillTx/>
              <a:latin typeface="Garamond" panose="02020404030301010803" pitchFamily="18" charset="0"/>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k-SK" sz="950" b="0" i="0" u="none" strike="noStrike" kern="1200" cap="all" spc="0" normalizeH="0" baseline="0" noProof="0">
              <a:ln>
                <a:noFill/>
              </a:ln>
              <a:solidFill>
                <a:prstClr val="black">
                  <a:alpha val="75000"/>
                </a:prstClr>
              </a:solidFill>
              <a:effectLst/>
              <a:uLnTx/>
              <a:uFillTx/>
              <a:latin typeface="Garamond" panose="02020404030301010803" pitchFamily="18"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5834A2D-8F82-4FCF-B583-58CFF1ED24ED}" type="slidenum">
              <a:rPr kumimoji="0" lang="sk-SK" altLang="sk-SK" sz="9000" b="0" i="0" u="none" strike="noStrike" kern="1200" cap="none" spc="0" normalizeH="0" baseline="0" noProof="0" smtClean="0">
                <a:ln>
                  <a:noFill/>
                </a:ln>
                <a:solidFill>
                  <a:srgbClr val="50B4C8">
                    <a:alpha val="20000"/>
                  </a:srgbClr>
                </a:solidFill>
                <a:effectLst/>
                <a:uLnTx/>
                <a:uFillTx/>
                <a:latin typeface="Calibri Light" panose="020F0302020204030204"/>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sk-SK" altLang="sk-SK" sz="9000" b="0" i="0" u="none" strike="noStrike" kern="1200" cap="none" spc="0" normalizeH="0" baseline="0" noProof="0">
              <a:ln>
                <a:noFill/>
              </a:ln>
              <a:solidFill>
                <a:srgbClr val="50B4C8">
                  <a:alpha val="20000"/>
                </a:srgb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5036060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k-SK" sz="950" b="0" i="0" u="none" strike="noStrike" kern="1200" cap="none" spc="0" normalizeH="0" baseline="0" noProof="0">
              <a:ln>
                <a:noFill/>
              </a:ln>
              <a:solidFill>
                <a:prstClr val="black">
                  <a:alpha val="75000"/>
                </a:prstClr>
              </a:solidFill>
              <a:effectLst/>
              <a:uLnTx/>
              <a:uFillTx/>
              <a:latin typeface="Garamond" panose="02020404030301010803" pitchFamily="18" charset="0"/>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k-SK" sz="950" b="0" i="0" u="none" strike="noStrike" kern="1200" cap="all" spc="0" normalizeH="0" baseline="0" noProof="0">
              <a:ln>
                <a:noFill/>
              </a:ln>
              <a:solidFill>
                <a:prstClr val="black">
                  <a:alpha val="75000"/>
                </a:prstClr>
              </a:solidFill>
              <a:effectLst/>
              <a:uLnTx/>
              <a:uFillTx/>
              <a:latin typeface="Garamond" panose="02020404030301010803" pitchFamily="18"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5834A2D-8F82-4FCF-B583-58CFF1ED24ED}" type="slidenum">
              <a:rPr kumimoji="0" lang="sk-SK" altLang="sk-SK" sz="9000" b="0" i="0" u="none" strike="noStrike" kern="1200" cap="none" spc="0" normalizeH="0" baseline="0" noProof="0" smtClean="0">
                <a:ln>
                  <a:noFill/>
                </a:ln>
                <a:solidFill>
                  <a:srgbClr val="50B4C8">
                    <a:alpha val="20000"/>
                  </a:srgbClr>
                </a:solidFill>
                <a:effectLst/>
                <a:uLnTx/>
                <a:uFillTx/>
                <a:latin typeface="Calibri Light" panose="020F0302020204030204"/>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sk-SK" altLang="sk-SK" sz="9000" b="0" i="0" u="none" strike="noStrike" kern="1200" cap="none" spc="0" normalizeH="0" baseline="0" noProof="0">
              <a:ln>
                <a:noFill/>
              </a:ln>
              <a:solidFill>
                <a:srgbClr val="50B4C8">
                  <a:alpha val="20000"/>
                </a:srgb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039822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sk-SK" smtClean="0"/>
              <a:t>Upravte štýly predlohy textu</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sk-SK" smtClean="0"/>
              <a:t>Upravte štýl predlohy textu.</a:t>
            </a:r>
          </a:p>
        </p:txBody>
      </p:sp>
      <p:sp>
        <p:nvSpPr>
          <p:cNvPr id="4" name="Date Placeholder 3"/>
          <p:cNvSpPr>
            <a:spLocks noGrp="1"/>
          </p:cNvSpPr>
          <p:nvPr>
            <p:ph type="dt" sz="half" idx="10"/>
          </p:nvPr>
        </p:nvSpPr>
        <p:spPr/>
        <p:txBody>
          <a:bodyPr/>
          <a:lstStyle/>
          <a:p>
            <a:fld id="{FE307640-331D-47C2-861A-DB6795A82DFB}" type="datetimeFigureOut">
              <a:rPr lang="sk-SK" smtClean="0"/>
              <a:t>22. 4. 2022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AC6CDCD-A7B6-4F8F-AB99-CC72C2F81DA1}" type="slidenum">
              <a:rPr lang="sk-SK" smtClean="0"/>
              <a:t>‹#›</a:t>
            </a:fld>
            <a:endParaRPr lang="sk-SK"/>
          </a:p>
        </p:txBody>
      </p:sp>
    </p:spTree>
    <p:extLst>
      <p:ext uri="{BB962C8B-B14F-4D97-AF65-F5344CB8AC3E}">
        <p14:creationId xmlns:p14="http://schemas.microsoft.com/office/powerpoint/2010/main" val="34188141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sk-SK" smtClean="0"/>
              <a:t>Upravte štýly predlohy textu</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sk-SK" smtClean="0"/>
              <a:t>Upraviť štýly predlohy textu</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k-SK" sz="950" b="0" i="0" u="none" strike="noStrike" kern="1200" cap="none" spc="0" normalizeH="0" baseline="0" noProof="0">
              <a:ln>
                <a:noFill/>
              </a:ln>
              <a:solidFill>
                <a:prstClr val="black">
                  <a:alpha val="75000"/>
                </a:prstClr>
              </a:solidFill>
              <a:effectLst/>
              <a:uLnTx/>
              <a:uFillTx/>
              <a:latin typeface="Garamond" panose="02020404030301010803"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k-SK" sz="950" b="0" i="0" u="none" strike="noStrike" kern="1200" cap="all" spc="0" normalizeH="0" baseline="0" noProof="0">
              <a:ln>
                <a:noFill/>
              </a:ln>
              <a:solidFill>
                <a:prstClr val="black">
                  <a:alpha val="75000"/>
                </a:prstClr>
              </a:solidFill>
              <a:effectLst/>
              <a:uLnTx/>
              <a:uFillTx/>
              <a:latin typeface="Garamond" panose="02020404030301010803" pitchFamily="18" charset="0"/>
              <a:ea typeface="+mn-ea"/>
              <a:cs typeface="+mn-cs"/>
            </a:endParaRP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5834A2D-8F82-4FCF-B583-58CFF1ED24ED}" type="slidenum">
              <a:rPr kumimoji="0" lang="sk-SK" altLang="sk-SK" sz="9000" b="0" i="0" u="none" strike="noStrike" kern="1200" cap="none" spc="0" normalizeH="0" baseline="0" noProof="0" smtClean="0">
                <a:ln>
                  <a:noFill/>
                </a:ln>
                <a:solidFill>
                  <a:srgbClr val="FFFFFF">
                    <a:alpha val="20000"/>
                  </a:srgbClr>
                </a:solidFill>
                <a:effectLst/>
                <a:uLnTx/>
                <a:uFillTx/>
                <a:latin typeface="Calibri Light" panose="020F0302020204030204"/>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sk-SK" altLang="sk-SK" sz="9000" b="0" i="0" u="none" strike="noStrike" kern="1200" cap="none" spc="0" normalizeH="0" baseline="0" noProof="0">
              <a:ln>
                <a:noFill/>
              </a:ln>
              <a:solidFill>
                <a:srgbClr val="FFFFFF">
                  <a:alpha val="20000"/>
                </a:srgb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672646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ázok s popisom">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sk-SK" smtClean="0"/>
              <a:t>Upravte štýly predlohy textu</a:t>
            </a:r>
            <a:endParaRPr lang="en-US" dirty="0"/>
          </a:p>
        </p:txBody>
      </p:sp>
      <p:sp>
        <p:nvSpPr>
          <p:cNvPr id="3" name="Picture Placeholder 2"/>
          <p:cNvSpPr>
            <a:spLocks noGrp="1" noChangeAspect="1"/>
          </p:cNvSpPr>
          <p:nvPr>
            <p:ph type="pic" idx="1"/>
          </p:nvPr>
        </p:nvSpPr>
        <p:spPr>
          <a:xfrm>
            <a:off x="0" y="0"/>
            <a:ext cx="9144000" cy="5330952"/>
          </a:xfrm>
          <a:blipFill>
            <a:blip r:embed="rId2"/>
            <a:stretch>
              <a:fillRect/>
            </a:stretch>
          </a:blip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smtClean="0"/>
              <a:t>Ak chcete pridať obrázok, kliknite na ikonu</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k-SK" sz="950" b="0" i="0" u="none" strike="noStrike" kern="1200" cap="none" spc="0" normalizeH="0" baseline="0" noProof="0">
              <a:ln>
                <a:noFill/>
              </a:ln>
              <a:solidFill>
                <a:srgbClr val="FFFFFF">
                  <a:alpha val="75000"/>
                </a:srgbClr>
              </a:solidFill>
              <a:effectLst/>
              <a:uLnTx/>
              <a:uFillTx/>
              <a:latin typeface="Garamond" panose="02020404030301010803" pitchFamily="18" charset="0"/>
              <a:ea typeface="+mn-ea"/>
              <a:cs typeface="+mn-cs"/>
            </a:endParaRPr>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k-SK" sz="950" b="0" i="0" u="none" strike="noStrike" kern="1200" cap="all" spc="0" normalizeH="0" baseline="0" noProof="0">
              <a:ln>
                <a:noFill/>
              </a:ln>
              <a:solidFill>
                <a:srgbClr val="FFFFFF">
                  <a:alpha val="75000"/>
                </a:srgbClr>
              </a:solidFill>
              <a:effectLst/>
              <a:uLnTx/>
              <a:uFillTx/>
              <a:latin typeface="Garamond" panose="02020404030301010803" pitchFamily="18" charset="0"/>
              <a:ea typeface="+mn-ea"/>
              <a:cs typeface="+mn-cs"/>
            </a:endParaRP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5834A2D-8F82-4FCF-B583-58CFF1ED24ED}" type="slidenum">
              <a:rPr kumimoji="0" lang="sk-SK" altLang="sk-SK" sz="9000" b="0" i="0" u="none" strike="noStrike" kern="1200" cap="none" spc="0" normalizeH="0" baseline="0" noProof="0" smtClean="0">
                <a:ln>
                  <a:noFill/>
                </a:ln>
                <a:solidFill>
                  <a:srgbClr val="FFFFFF">
                    <a:alpha val="20000"/>
                  </a:srgbClr>
                </a:solidFill>
                <a:effectLst/>
                <a:uLnTx/>
                <a:uFillTx/>
                <a:latin typeface="Calibri Light" panose="020F0302020204030204"/>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sk-SK" altLang="sk-SK" sz="9000" b="0" i="0" u="none" strike="noStrike" kern="1200" cap="none" spc="0" normalizeH="0" baseline="0" noProof="0">
              <a:ln>
                <a:noFill/>
              </a:ln>
              <a:solidFill>
                <a:srgbClr val="FFFFFF">
                  <a:alpha val="20000"/>
                </a:srgb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347284947"/>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Vertical Text Placeholder 2"/>
          <p:cNvSpPr>
            <a:spLocks noGrp="1"/>
          </p:cNvSpPr>
          <p:nvPr>
            <p:ph type="body" orient="vert" idx="1"/>
          </p:nvPr>
        </p:nvSpPr>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k-SK" sz="950" b="0" i="0" u="none" strike="noStrike" kern="1200" cap="none" spc="0" normalizeH="0" baseline="0" noProof="0">
              <a:ln>
                <a:noFill/>
              </a:ln>
              <a:solidFill>
                <a:prstClr val="black">
                  <a:alpha val="75000"/>
                </a:prstClr>
              </a:solidFill>
              <a:effectLst/>
              <a:uLnTx/>
              <a:uFillTx/>
              <a:latin typeface="Garamond" panose="02020404030301010803"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k-SK" sz="950" b="0" i="0" u="none" strike="noStrike" kern="1200" cap="all" spc="0" normalizeH="0" baseline="0" noProof="0">
              <a:ln>
                <a:noFill/>
              </a:ln>
              <a:solidFill>
                <a:prstClr val="black">
                  <a:alpha val="75000"/>
                </a:prstClr>
              </a:solidFill>
              <a:effectLst/>
              <a:uLnTx/>
              <a:uFillTx/>
              <a:latin typeface="Garamond" panose="02020404030301010803"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5834A2D-8F82-4FCF-B583-58CFF1ED24ED}" type="slidenum">
              <a:rPr kumimoji="0" lang="sk-SK" altLang="sk-SK" sz="9000" b="0" i="0" u="none" strike="noStrike" kern="1200" cap="none" spc="0" normalizeH="0" baseline="0" noProof="0" smtClean="0">
                <a:ln>
                  <a:noFill/>
                </a:ln>
                <a:solidFill>
                  <a:srgbClr val="50B4C8">
                    <a:alpha val="20000"/>
                  </a:srgbClr>
                </a:solidFill>
                <a:effectLst/>
                <a:uLnTx/>
                <a:uFillTx/>
                <a:latin typeface="Calibri Light" panose="020F0302020204030204"/>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sk-SK" altLang="sk-SK" sz="9000" b="0" i="0" u="none" strike="noStrike" kern="1200" cap="none" spc="0" normalizeH="0" baseline="0" noProof="0">
              <a:ln>
                <a:noFill/>
              </a:ln>
              <a:solidFill>
                <a:srgbClr val="50B4C8">
                  <a:alpha val="20000"/>
                </a:srgb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7287015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sk-SK" smtClean="0"/>
              <a:t>Upravte štýly predlohy textu</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k-SK" sz="950" b="0" i="0" u="none" strike="noStrike" kern="1200" cap="none" spc="0" normalizeH="0" baseline="0" noProof="0">
              <a:ln>
                <a:noFill/>
              </a:ln>
              <a:solidFill>
                <a:prstClr val="black">
                  <a:alpha val="75000"/>
                </a:prstClr>
              </a:solidFill>
              <a:effectLst/>
              <a:uLnTx/>
              <a:uFillTx/>
              <a:latin typeface="Garamond" panose="02020404030301010803"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k-SK" sz="950" b="0" i="0" u="none" strike="noStrike" kern="1200" cap="all" spc="0" normalizeH="0" baseline="0" noProof="0">
              <a:ln>
                <a:noFill/>
              </a:ln>
              <a:solidFill>
                <a:prstClr val="black">
                  <a:alpha val="75000"/>
                </a:prstClr>
              </a:solidFill>
              <a:effectLst/>
              <a:uLnTx/>
              <a:uFillTx/>
              <a:latin typeface="Garamond" panose="02020404030301010803"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5834A2D-8F82-4FCF-B583-58CFF1ED24ED}" type="slidenum">
              <a:rPr kumimoji="0" lang="sk-SK" altLang="sk-SK" sz="9000" b="0" i="0" u="none" strike="noStrike" kern="1200" cap="none" spc="0" normalizeH="0" baseline="0" noProof="0" smtClean="0">
                <a:ln>
                  <a:noFill/>
                </a:ln>
                <a:solidFill>
                  <a:srgbClr val="50B4C8">
                    <a:alpha val="20000"/>
                  </a:srgbClr>
                </a:solidFill>
                <a:effectLst/>
                <a:uLnTx/>
                <a:uFillTx/>
                <a:latin typeface="Calibri Light" panose="020F0302020204030204"/>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sk-SK" altLang="sk-SK" sz="9000" b="0" i="0" u="none" strike="noStrike" kern="1200" cap="none" spc="0" normalizeH="0" baseline="0" noProof="0">
              <a:ln>
                <a:noFill/>
              </a:ln>
              <a:solidFill>
                <a:srgbClr val="50B4C8">
                  <a:alpha val="20000"/>
                </a:srgb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1352258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cSld name="Tartalom">
    <p:spTree>
      <p:nvGrpSpPr>
        <p:cNvPr id="1" name=""/>
        <p:cNvGrpSpPr/>
        <p:nvPr/>
      </p:nvGrpSpPr>
      <p:grpSpPr>
        <a:xfrm>
          <a:off x="0" y="0"/>
          <a:ext cx="0" cy="0"/>
          <a:chOff x="0" y="0"/>
          <a:chExt cx="0" cy="0"/>
        </a:xfrm>
      </p:grpSpPr>
      <p:sp>
        <p:nvSpPr>
          <p:cNvPr id="2" name="Tartalom helye 1"/>
          <p:cNvSpPr>
            <a:spLocks noGrp="1"/>
          </p:cNvSpPr>
          <p:nvPr>
            <p:ph/>
          </p:nvPr>
        </p:nvSpPr>
        <p:spPr>
          <a:xfrm>
            <a:off x="457200" y="274638"/>
            <a:ext cx="8229600" cy="585152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sk-SK"/>
          </a:p>
        </p:txBody>
      </p:sp>
      <p:sp>
        <p:nvSpPr>
          <p:cNvPr id="3"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k-SK" sz="950" b="0" i="0" u="none" strike="noStrike" kern="1200" cap="none" spc="0" normalizeH="0" baseline="0" noProof="0">
              <a:ln>
                <a:noFill/>
              </a:ln>
              <a:solidFill>
                <a:prstClr val="black">
                  <a:alpha val="75000"/>
                </a:prstClr>
              </a:solidFill>
              <a:effectLst/>
              <a:uLnTx/>
              <a:uFillTx/>
              <a:latin typeface="Garamond" panose="02020404030301010803" pitchFamily="18" charset="0"/>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k-SK" sz="950" b="0" i="0" u="none" strike="noStrike" kern="1200" cap="all" spc="0" normalizeH="0" baseline="0" noProof="0">
              <a:ln>
                <a:noFill/>
              </a:ln>
              <a:solidFill>
                <a:prstClr val="black">
                  <a:alpha val="75000"/>
                </a:prstClr>
              </a:solidFill>
              <a:effectLst/>
              <a:uLnTx/>
              <a:uFillTx/>
              <a:latin typeface="Garamond" panose="02020404030301010803" pitchFamily="18" charset="0"/>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BF588BE-1F80-4C76-A2E0-11CD1B4919A7}" type="slidenum">
              <a:rPr kumimoji="0" lang="sk-SK" altLang="sk-SK" sz="9000" b="0" i="0" u="none" strike="noStrike" kern="1200" cap="none" spc="0" normalizeH="0" baseline="0" noProof="0">
                <a:ln>
                  <a:noFill/>
                </a:ln>
                <a:solidFill>
                  <a:srgbClr val="50B4C8">
                    <a:alpha val="20000"/>
                  </a:srgbClr>
                </a:solidFill>
                <a:effectLst/>
                <a:uLnTx/>
                <a:uFillTx/>
                <a:latin typeface="Calibri Light" panose="020F0302020204030204"/>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sk-SK" altLang="sk-SK" sz="9000" b="0" i="0" u="none" strike="noStrike" kern="1200" cap="none" spc="0" normalizeH="0" baseline="0" noProof="0">
              <a:ln>
                <a:noFill/>
              </a:ln>
              <a:solidFill>
                <a:srgbClr val="50B4C8">
                  <a:alpha val="20000"/>
                </a:srgb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477492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Date Placeholder 4"/>
          <p:cNvSpPr>
            <a:spLocks noGrp="1"/>
          </p:cNvSpPr>
          <p:nvPr>
            <p:ph type="dt" sz="half" idx="10"/>
          </p:nvPr>
        </p:nvSpPr>
        <p:spPr/>
        <p:txBody>
          <a:bodyPr/>
          <a:lstStyle/>
          <a:p>
            <a:fld id="{FE307640-331D-47C2-861A-DB6795A82DFB}" type="datetimeFigureOut">
              <a:rPr lang="sk-SK" smtClean="0"/>
              <a:t>22. 4. 2022</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AC6CDCD-A7B6-4F8F-AB99-CC72C2F81DA1}" type="slidenum">
              <a:rPr lang="sk-SK" smtClean="0"/>
              <a:t>‹#›</a:t>
            </a:fld>
            <a:endParaRPr lang="sk-SK"/>
          </a:p>
        </p:txBody>
      </p:sp>
    </p:spTree>
    <p:extLst>
      <p:ext uri="{BB962C8B-B14F-4D97-AF65-F5344CB8AC3E}">
        <p14:creationId xmlns:p14="http://schemas.microsoft.com/office/powerpoint/2010/main" val="74877334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orov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k-SK" smtClean="0"/>
              <a:t>Upravte štýl predlohy textu.</a:t>
            </a:r>
          </a:p>
        </p:txBody>
      </p:sp>
      <p:sp>
        <p:nvSpPr>
          <p:cNvPr id="4" name="Content Placeholder 3"/>
          <p:cNvSpPr>
            <a:spLocks noGrp="1"/>
          </p:cNvSpPr>
          <p:nvPr>
            <p:ph sz="half" idx="2"/>
          </p:nvPr>
        </p:nvSpPr>
        <p:spPr>
          <a:xfrm>
            <a:off x="633845" y="2507551"/>
            <a:ext cx="3867150" cy="3680525"/>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k-SK" smtClean="0"/>
              <a:t>Upravte štýl predlohy textu.</a:t>
            </a:r>
          </a:p>
        </p:txBody>
      </p:sp>
      <p:sp>
        <p:nvSpPr>
          <p:cNvPr id="6" name="Content Placeholder 5"/>
          <p:cNvSpPr>
            <a:spLocks noGrp="1"/>
          </p:cNvSpPr>
          <p:nvPr>
            <p:ph sz="quarter" idx="4"/>
          </p:nvPr>
        </p:nvSpPr>
        <p:spPr>
          <a:xfrm>
            <a:off x="4629150" y="2507551"/>
            <a:ext cx="3886201" cy="3680525"/>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7" name="Date Placeholder 6"/>
          <p:cNvSpPr>
            <a:spLocks noGrp="1"/>
          </p:cNvSpPr>
          <p:nvPr>
            <p:ph type="dt" sz="half" idx="10"/>
          </p:nvPr>
        </p:nvSpPr>
        <p:spPr/>
        <p:txBody>
          <a:bodyPr/>
          <a:lstStyle/>
          <a:p>
            <a:fld id="{FE307640-331D-47C2-861A-DB6795A82DFB}" type="datetimeFigureOut">
              <a:rPr lang="sk-SK" smtClean="0"/>
              <a:t>22. 4. 2022</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AC6CDCD-A7B6-4F8F-AB99-CC72C2F81DA1}" type="slidenum">
              <a:rPr lang="sk-SK" smtClean="0"/>
              <a:t>‹#›</a:t>
            </a:fld>
            <a:endParaRPr lang="sk-SK"/>
          </a:p>
        </p:txBody>
      </p:sp>
      <p:sp>
        <p:nvSpPr>
          <p:cNvPr id="10" name="Title 9"/>
          <p:cNvSpPr>
            <a:spLocks noGrp="1"/>
          </p:cNvSpPr>
          <p:nvPr>
            <p:ph type="title"/>
          </p:nvPr>
        </p:nvSpPr>
        <p:spPr/>
        <p:txBody>
          <a:bodyPr/>
          <a:lstStyle/>
          <a:p>
            <a:r>
              <a:rPr lang="sk-SK" smtClean="0"/>
              <a:t>Upravte štýly predlohy textu</a:t>
            </a:r>
            <a:endParaRPr lang="en-US" dirty="0"/>
          </a:p>
        </p:txBody>
      </p:sp>
    </p:spTree>
    <p:extLst>
      <p:ext uri="{BB962C8B-B14F-4D97-AF65-F5344CB8AC3E}">
        <p14:creationId xmlns:p14="http://schemas.microsoft.com/office/powerpoint/2010/main" val="261476026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en nadpi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E307640-331D-47C2-861A-DB6795A82DFB}" type="datetimeFigureOut">
              <a:rPr lang="sk-SK" smtClean="0"/>
              <a:t>22. 4. 2022</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AC6CDCD-A7B6-4F8F-AB99-CC72C2F81DA1}" type="slidenum">
              <a:rPr lang="sk-SK" smtClean="0"/>
              <a:t>‹#›</a:t>
            </a:fld>
            <a:endParaRPr lang="sk-SK"/>
          </a:p>
        </p:txBody>
      </p:sp>
      <p:sp>
        <p:nvSpPr>
          <p:cNvPr id="6" name="Title 5"/>
          <p:cNvSpPr>
            <a:spLocks noGrp="1"/>
          </p:cNvSpPr>
          <p:nvPr>
            <p:ph type="title"/>
          </p:nvPr>
        </p:nvSpPr>
        <p:spPr/>
        <p:txBody>
          <a:bodyPr/>
          <a:lstStyle/>
          <a:p>
            <a:r>
              <a:rPr lang="sk-SK" smtClean="0"/>
              <a:t>Upravte štýly predlohy textu</a:t>
            </a:r>
            <a:endParaRPr lang="en-US"/>
          </a:p>
        </p:txBody>
      </p:sp>
    </p:spTree>
    <p:extLst>
      <p:ext uri="{BB962C8B-B14F-4D97-AF65-F5344CB8AC3E}">
        <p14:creationId xmlns:p14="http://schemas.microsoft.com/office/powerpoint/2010/main" val="3973378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307640-331D-47C2-861A-DB6795A82DFB}" type="datetimeFigureOut">
              <a:rPr lang="sk-SK" smtClean="0"/>
              <a:t>22. 4. 2022</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AC6CDCD-A7B6-4F8F-AB99-CC72C2F81DA1}" type="slidenum">
              <a:rPr lang="sk-SK" smtClean="0"/>
              <a:t>‹#›</a:t>
            </a:fld>
            <a:endParaRPr lang="sk-SK"/>
          </a:p>
        </p:txBody>
      </p:sp>
    </p:spTree>
    <p:extLst>
      <p:ext uri="{BB962C8B-B14F-4D97-AF65-F5344CB8AC3E}">
        <p14:creationId xmlns:p14="http://schemas.microsoft.com/office/powerpoint/2010/main" val="1790582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sk-SK" smtClean="0"/>
              <a:t>Upravte štýly predlohy textu</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sk-SK" smtClean="0"/>
              <a:t>Upravte štýl predlohy textu.</a:t>
            </a:r>
          </a:p>
        </p:txBody>
      </p:sp>
      <p:sp>
        <p:nvSpPr>
          <p:cNvPr id="5" name="Date Placeholder 4"/>
          <p:cNvSpPr>
            <a:spLocks noGrp="1"/>
          </p:cNvSpPr>
          <p:nvPr>
            <p:ph type="dt" sz="half" idx="10"/>
          </p:nvPr>
        </p:nvSpPr>
        <p:spPr/>
        <p:txBody>
          <a:bodyPr/>
          <a:lstStyle/>
          <a:p>
            <a:fld id="{FE307640-331D-47C2-861A-DB6795A82DFB}" type="datetimeFigureOut">
              <a:rPr lang="sk-SK" smtClean="0"/>
              <a:t>22. 4. 2022</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AC6CDCD-A7B6-4F8F-AB99-CC72C2F81DA1}" type="slidenum">
              <a:rPr lang="sk-SK" smtClean="0"/>
              <a:t>‹#›</a:t>
            </a:fld>
            <a:endParaRPr lang="sk-SK"/>
          </a:p>
        </p:txBody>
      </p:sp>
    </p:spTree>
    <p:extLst>
      <p:ext uri="{BB962C8B-B14F-4D97-AF65-F5344CB8AC3E}">
        <p14:creationId xmlns:p14="http://schemas.microsoft.com/office/powerpoint/2010/main" val="59483270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sk-SK" smtClean="0"/>
              <a:t>Upravte štýly predlohy textu</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k-SK" smtClean="0"/>
              <a:t>Ak chcete pridať obrázok, kliknite na ikonu</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sk-SK" smtClean="0"/>
              <a:t>Upravte štýl predlohy textu.</a:t>
            </a:r>
          </a:p>
        </p:txBody>
      </p:sp>
      <p:sp>
        <p:nvSpPr>
          <p:cNvPr id="5" name="Date Placeholder 4"/>
          <p:cNvSpPr>
            <a:spLocks noGrp="1"/>
          </p:cNvSpPr>
          <p:nvPr>
            <p:ph type="dt" sz="half" idx="10"/>
          </p:nvPr>
        </p:nvSpPr>
        <p:spPr/>
        <p:txBody>
          <a:bodyPr/>
          <a:lstStyle/>
          <a:p>
            <a:fld id="{FE307640-331D-47C2-861A-DB6795A82DFB}" type="datetimeFigureOut">
              <a:rPr lang="sk-SK" smtClean="0"/>
              <a:t>22. 4. 2022</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AC6CDCD-A7B6-4F8F-AB99-CC72C2F81DA1}" type="slidenum">
              <a:rPr lang="sk-SK" smtClean="0"/>
              <a:t>‹#›</a:t>
            </a:fld>
            <a:endParaRPr lang="sk-SK"/>
          </a:p>
        </p:txBody>
      </p:sp>
    </p:spTree>
    <p:extLst>
      <p:ext uri="{BB962C8B-B14F-4D97-AF65-F5344CB8AC3E}">
        <p14:creationId xmlns:p14="http://schemas.microsoft.com/office/powerpoint/2010/main" val="1058012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sk-SK" smtClean="0"/>
              <a:t>Upravte štýly predlohy textu</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FE307640-331D-47C2-861A-DB6795A82DFB}" type="datetimeFigureOut">
              <a:rPr lang="sk-SK" smtClean="0"/>
              <a:t>22. 4. 2022</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sk-SK"/>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1AC6CDCD-A7B6-4F8F-AB99-CC72C2F81DA1}" type="slidenum">
              <a:rPr lang="sk-SK" smtClean="0"/>
              <a:t>‹#›</a:t>
            </a:fld>
            <a:endParaRPr lang="sk-SK"/>
          </a:p>
        </p:txBody>
      </p:sp>
    </p:spTree>
    <p:extLst>
      <p:ext uri="{BB962C8B-B14F-4D97-AF65-F5344CB8AC3E}">
        <p14:creationId xmlns:p14="http://schemas.microsoft.com/office/powerpoint/2010/main" val="1387286044"/>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k-SK" smtClean="0"/>
              <a:t>Upravte štýly predlohy textu</a:t>
            </a:r>
            <a:endParaRPr lang="sk-SK"/>
          </a:p>
        </p:txBody>
      </p:sp>
      <p:sp>
        <p:nvSpPr>
          <p:cNvPr id="3" name="Zástupný objekt pre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objekt pre dátum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E307640-331D-47C2-861A-DB6795A82DFB}" type="datetimeFigureOut">
              <a:rPr lang="sk-SK" smtClean="0"/>
              <a:t>22. 4. 2022</a:t>
            </a:fld>
            <a:endParaRPr lang="sk-SK"/>
          </a:p>
        </p:txBody>
      </p:sp>
      <p:sp>
        <p:nvSpPr>
          <p:cNvPr id="5" name="Zástupný objekt pre pät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k-SK"/>
          </a:p>
        </p:txBody>
      </p:sp>
      <p:sp>
        <p:nvSpPr>
          <p:cNvPr id="6" name="Zástupný objekt pre číslo snímky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AC6CDCD-A7B6-4F8F-AB99-CC72C2F81DA1}" type="slidenum">
              <a:rPr lang="sk-SK" smtClean="0"/>
              <a:t>‹#›</a:t>
            </a:fld>
            <a:endParaRPr lang="sk-SK"/>
          </a:p>
        </p:txBody>
      </p:sp>
    </p:spTree>
    <p:extLst>
      <p:ext uri="{BB962C8B-B14F-4D97-AF65-F5344CB8AC3E}">
        <p14:creationId xmlns:p14="http://schemas.microsoft.com/office/powerpoint/2010/main" val="3607008367"/>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k-S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sk-SK" smtClean="0"/>
              <a:t>Upravte štýly predlohy textu</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k-SK" sz="950" b="0" i="0" u="none" strike="noStrike" kern="1200" cap="none" spc="0" normalizeH="0" baseline="0" noProof="0">
              <a:ln>
                <a:noFill/>
              </a:ln>
              <a:solidFill>
                <a:prstClr val="black">
                  <a:alpha val="75000"/>
                </a:prstClr>
              </a:solidFill>
              <a:effectLst/>
              <a:uLnTx/>
              <a:uFillTx/>
              <a:latin typeface="Garamond" panose="02020404030301010803" pitchFamily="18" charset="0"/>
              <a:ea typeface="+mn-ea"/>
              <a:cs typeface="+mn-cs"/>
            </a:endParaRPr>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k-SK" sz="950" b="0" i="0" u="none" strike="noStrike" kern="1200" cap="all" spc="0" normalizeH="0" baseline="0" noProof="0">
              <a:ln>
                <a:noFill/>
              </a:ln>
              <a:solidFill>
                <a:prstClr val="black">
                  <a:alpha val="75000"/>
                </a:prstClr>
              </a:solidFill>
              <a:effectLst/>
              <a:uLnTx/>
              <a:uFillTx/>
              <a:latin typeface="Garamond" panose="02020404030301010803" pitchFamily="18" charset="0"/>
              <a:ea typeface="+mn-ea"/>
              <a:cs typeface="+mn-cs"/>
            </a:endParaRPr>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5834A2D-8F82-4FCF-B583-58CFF1ED24ED}" type="slidenum">
              <a:rPr kumimoji="0" lang="sk-SK" altLang="sk-SK" sz="9000" b="0" i="0" u="none" strike="noStrike" kern="1200" cap="none" spc="0" normalizeH="0" baseline="0" noProof="0" smtClean="0">
                <a:ln>
                  <a:noFill/>
                </a:ln>
                <a:solidFill>
                  <a:srgbClr val="50B4C8">
                    <a:alpha val="20000"/>
                  </a:srgbClr>
                </a:solidFill>
                <a:effectLst/>
                <a:uLnTx/>
                <a:uFillTx/>
                <a:latin typeface="Calibri Light" panose="020F0302020204030204"/>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sk-SK" altLang="sk-SK" sz="9000" b="0" i="0" u="none" strike="noStrike" kern="1200" cap="none" spc="0" normalizeH="0" baseline="0" noProof="0">
              <a:ln>
                <a:noFill/>
              </a:ln>
              <a:solidFill>
                <a:srgbClr val="50B4C8">
                  <a:alpha val="20000"/>
                </a:srgb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311182997"/>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 id="2147483988" r:id="rId12"/>
  </p:sldLayoutIdLst>
  <p:hf hdr="0" ftr="0" dt="0"/>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login.upjs.sk/" TargetMode="External"/><Relationship Id="rId2" Type="http://schemas.openxmlformats.org/officeDocument/2006/relationships/hyperlink" Target="https://learning-agreement.eu/"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mailto:daniela.filipova@upjs.sk" TargetMode="External"/><Relationship Id="rId2" Type="http://schemas.openxmlformats.org/officeDocument/2006/relationships/hyperlink" Target="mailto:maria.vasilova@upjs.sk" TargetMode="Externa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www.upjs.sk/en/university/international-relations/contact/" TargetMode="External"/><Relationship Id="rId7" Type="http://schemas.openxmlformats.org/officeDocument/2006/relationships/image" Target="../media/image5.jpeg"/><Relationship Id="rId2" Type="http://schemas.openxmlformats.org/officeDocument/2006/relationships/hyperlink" Target="https://www.upjs.sk/univerzita/cinnost/medzinarodne-vztahy/" TargetMode="External"/><Relationship Id="rId1" Type="http://schemas.openxmlformats.org/officeDocument/2006/relationships/slideLayout" Target="../slideLayouts/slideLayout13.xml"/><Relationship Id="rId6" Type="http://schemas.openxmlformats.org/officeDocument/2006/relationships/hyperlink" Target="https://www.upjs.sk/en/university/international-relations/erasmus-plus-mobilities/erasmus-coordinators/" TargetMode="External"/><Relationship Id="rId5" Type="http://schemas.openxmlformats.org/officeDocument/2006/relationships/hyperlink" Target="https://www.facebook.com/upjserasmus/" TargetMode="External"/><Relationship Id="rId4" Type="http://schemas.openxmlformats.org/officeDocument/2006/relationships/hyperlink" Target="mailto:zahrodd@upjs.sk"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hyperlink" Target="https://erasmusplay.com/en/players.html"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hyperlink" Target="https://www.upjs.sk/public/media/20522/Grantova%20kalkulacka.xlsx" TargetMode="Externa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www.upjs.sk/public/media/20549/BANK-ACCOUNT-DETAILS.doc" TargetMode="External"/><Relationship Id="rId2" Type="http://schemas.openxmlformats.org/officeDocument/2006/relationships/hyperlink" Target="https://www.upjs.sk/public/media/11499/Learning-Agreement-for-Studies-09-2018.docx" TargetMode="External"/><Relationship Id="rId1" Type="http://schemas.openxmlformats.org/officeDocument/2006/relationships/slideLayout" Target="../slideLayouts/slideLayout13.xml"/><Relationship Id="rId4" Type="http://schemas.openxmlformats.org/officeDocument/2006/relationships/hyperlink" Target="https://www.erapo.s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dirty="0"/>
          </a:p>
        </p:txBody>
      </p:sp>
      <p:pic>
        <p:nvPicPr>
          <p:cNvPr id="5" name="Picture 2" descr="VÃ½sledok vyhÄ¾adÃ¡vania obrÃ¡zkov pre dopyt erasmus+"/>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0" y="4739666"/>
            <a:ext cx="9144000" cy="21183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https://cmu-edu.eu/wp-content/uploads/2018/03/erasmus-ban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348880"/>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395536" y="2420888"/>
            <a:ext cx="8352928" cy="2246769"/>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6000" b="1" dirty="0" smtClean="0">
                <a:ln w="0"/>
                <a:solidFill>
                  <a:schemeClr val="accent1"/>
                </a:solidFill>
                <a:effectLst>
                  <a:outerShdw blurRad="38100" dist="25400" dir="5400000" algn="ctr" rotWithShape="0">
                    <a:srgbClr val="6E747A">
                      <a:alpha val="43000"/>
                    </a:srgbClr>
                  </a:outerShdw>
                </a:effectLst>
              </a:rPr>
              <a:t>Information</a:t>
            </a:r>
            <a:r>
              <a:rPr lang="sk-SK" sz="6000" b="1" dirty="0" smtClean="0">
                <a:ln w="0"/>
                <a:solidFill>
                  <a:schemeClr val="accent1"/>
                </a:solidFill>
                <a:effectLst>
                  <a:outerShdw blurRad="38100" dist="25400" dir="5400000" algn="ctr" rotWithShape="0">
                    <a:srgbClr val="6E747A">
                      <a:alpha val="43000"/>
                    </a:srgbClr>
                  </a:outerShdw>
                </a:effectLst>
              </a:rPr>
              <a:t> </a:t>
            </a:r>
            <a:r>
              <a:rPr lang="sk-SK" sz="6000" b="1" dirty="0" err="1" smtClean="0">
                <a:ln w="0"/>
                <a:solidFill>
                  <a:schemeClr val="accent1"/>
                </a:solidFill>
                <a:effectLst>
                  <a:outerShdw blurRad="38100" dist="25400" dir="5400000" algn="ctr" rotWithShape="0">
                    <a:srgbClr val="6E747A">
                      <a:alpha val="43000"/>
                    </a:srgbClr>
                  </a:outerShdw>
                </a:effectLst>
              </a:rPr>
              <a:t>session</a:t>
            </a:r>
            <a:endParaRPr lang="sk-SK" sz="6000" b="1" dirty="0" smtClean="0">
              <a:ln w="0"/>
              <a:solidFill>
                <a:schemeClr val="accent1"/>
              </a:solidFill>
              <a:effectLst>
                <a:outerShdw blurRad="38100" dist="25400" dir="5400000" algn="ctr" rotWithShape="0">
                  <a:srgbClr val="6E747A">
                    <a:alpha val="43000"/>
                  </a:srgbClr>
                </a:outerShdw>
              </a:effectLst>
            </a:endParaRPr>
          </a:p>
          <a:p>
            <a:pPr algn="ctr"/>
            <a:r>
              <a:rPr lang="en-US" sz="4000" b="1" dirty="0" smtClean="0">
                <a:ln w="0"/>
                <a:solidFill>
                  <a:schemeClr val="accent1"/>
                </a:solidFill>
                <a:effectLst>
                  <a:outerShdw blurRad="38100" dist="25400" dir="5400000" algn="ctr" rotWithShape="0">
                    <a:srgbClr val="6E747A">
                      <a:alpha val="43000"/>
                    </a:srgbClr>
                  </a:outerShdw>
                </a:effectLst>
              </a:rPr>
              <a:t>for students selected </a:t>
            </a:r>
            <a:r>
              <a:rPr lang="sk-SK" sz="4000" b="1" dirty="0" err="1" smtClean="0">
                <a:ln w="0"/>
                <a:solidFill>
                  <a:schemeClr val="accent1"/>
                </a:solidFill>
                <a:effectLst>
                  <a:outerShdw blurRad="38100" dist="25400" dir="5400000" algn="ctr" rotWithShape="0">
                    <a:srgbClr val="6E747A">
                      <a:alpha val="43000"/>
                    </a:srgbClr>
                  </a:outerShdw>
                </a:effectLst>
              </a:rPr>
              <a:t>for</a:t>
            </a:r>
            <a:endParaRPr lang="sk-SK" sz="4000" b="1" dirty="0" smtClean="0">
              <a:ln w="0"/>
              <a:solidFill>
                <a:schemeClr val="accent1"/>
              </a:solidFill>
              <a:effectLst>
                <a:outerShdw blurRad="38100" dist="25400" dir="5400000" algn="ctr" rotWithShape="0">
                  <a:srgbClr val="6E747A">
                    <a:alpha val="43000"/>
                  </a:srgbClr>
                </a:outerShdw>
              </a:effectLst>
            </a:endParaRPr>
          </a:p>
          <a:p>
            <a:pPr algn="ctr"/>
            <a:r>
              <a:rPr lang="en-US" sz="4000" b="1" dirty="0" smtClean="0">
                <a:ln w="0"/>
                <a:solidFill>
                  <a:schemeClr val="accent1"/>
                </a:solidFill>
                <a:effectLst>
                  <a:outerShdw blurRad="38100" dist="25400" dir="5400000" algn="ctr" rotWithShape="0">
                    <a:srgbClr val="6E747A">
                      <a:alpha val="43000"/>
                    </a:srgbClr>
                  </a:outerShdw>
                </a:effectLst>
              </a:rPr>
              <a:t>Erasmus+ mobility</a:t>
            </a:r>
            <a:r>
              <a:rPr lang="sk-SK" sz="4000" b="1" dirty="0" smtClean="0">
                <a:ln w="0"/>
                <a:solidFill>
                  <a:schemeClr val="accent1"/>
                </a:solidFill>
                <a:effectLst>
                  <a:outerShdw blurRad="38100" dist="25400" dir="5400000" algn="ctr" rotWithShape="0">
                    <a:srgbClr val="6E747A">
                      <a:alpha val="43000"/>
                    </a:srgbClr>
                  </a:outerShdw>
                </a:effectLst>
              </a:rPr>
              <a:t> - </a:t>
            </a:r>
            <a:r>
              <a:rPr lang="sk-SK" sz="4000" b="1" dirty="0" err="1" smtClean="0">
                <a:ln w="0"/>
                <a:solidFill>
                  <a:schemeClr val="accent1"/>
                </a:solidFill>
                <a:effectLst>
                  <a:outerShdw blurRad="38100" dist="25400" dir="5400000" algn="ctr" rotWithShape="0">
                    <a:srgbClr val="6E747A">
                      <a:alpha val="43000"/>
                    </a:srgbClr>
                  </a:outerShdw>
                </a:effectLst>
              </a:rPr>
              <a:t>studies</a:t>
            </a:r>
            <a:endParaRPr lang="sk-SK" sz="4000" b="1" dirty="0">
              <a:ln w="0"/>
              <a:solidFill>
                <a:schemeClr val="accent1"/>
              </a:solidFill>
              <a:effectLst>
                <a:outerShdw blurRad="38100" dist="25400" dir="5400000" algn="ctr" rotWithShape="0">
                  <a:srgbClr val="6E747A">
                    <a:alpha val="43000"/>
                  </a:srgbClr>
                </a:outerShdw>
              </a:effectLst>
            </a:endParaRPr>
          </a:p>
        </p:txBody>
      </p:sp>
      <p:pic>
        <p:nvPicPr>
          <p:cNvPr id="7" name="Obrázok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739665"/>
            <a:ext cx="1003352" cy="1003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15481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476672"/>
            <a:ext cx="8229600" cy="5978136"/>
          </a:xfrm>
        </p:spPr>
        <p:txBody>
          <a:bodyPr>
            <a:normAutofit/>
          </a:bodyPr>
          <a:lstStyle/>
          <a:p>
            <a:pPr marL="64008" indent="0" algn="ctr">
              <a:buNone/>
            </a:pPr>
            <a:r>
              <a:rPr lang="en-US" sz="5200" dirty="0">
                <a:solidFill>
                  <a:schemeClr val="accent1"/>
                </a:solidFill>
                <a:effectLst>
                  <a:outerShdw blurRad="38100" dist="38100" dir="2700000" algn="tl">
                    <a:srgbClr val="000000">
                      <a:alpha val="43137"/>
                    </a:srgbClr>
                  </a:outerShdw>
                </a:effectLst>
                <a:latin typeface="+mj-lt"/>
              </a:rPr>
              <a:t>Online language test and </a:t>
            </a:r>
            <a:r>
              <a:rPr lang="sk-SK" sz="5200" dirty="0" smtClean="0">
                <a:solidFill>
                  <a:schemeClr val="accent1"/>
                </a:solidFill>
                <a:effectLst>
                  <a:outerShdw blurRad="38100" dist="38100" dir="2700000" algn="tl">
                    <a:srgbClr val="000000">
                      <a:alpha val="43137"/>
                    </a:srgbClr>
                  </a:outerShdw>
                </a:effectLst>
                <a:latin typeface="+mj-lt"/>
              </a:rPr>
              <a:t>O</a:t>
            </a:r>
            <a:r>
              <a:rPr lang="en-US" sz="5200" dirty="0" err="1" smtClean="0">
                <a:solidFill>
                  <a:schemeClr val="accent1"/>
                </a:solidFill>
                <a:effectLst>
                  <a:outerShdw blurRad="38100" dist="38100" dir="2700000" algn="tl">
                    <a:srgbClr val="000000">
                      <a:alpha val="43137"/>
                    </a:srgbClr>
                  </a:outerShdw>
                </a:effectLst>
                <a:latin typeface="+mj-lt"/>
              </a:rPr>
              <a:t>nline</a:t>
            </a:r>
            <a:r>
              <a:rPr lang="en-US" sz="5200" dirty="0" smtClean="0">
                <a:solidFill>
                  <a:schemeClr val="accent1"/>
                </a:solidFill>
                <a:effectLst>
                  <a:outerShdw blurRad="38100" dist="38100" dir="2700000" algn="tl">
                    <a:srgbClr val="000000">
                      <a:alpha val="43137"/>
                    </a:srgbClr>
                  </a:outerShdw>
                </a:effectLst>
                <a:latin typeface="+mj-lt"/>
              </a:rPr>
              <a:t> </a:t>
            </a:r>
            <a:r>
              <a:rPr lang="en-US" sz="5200" dirty="0">
                <a:solidFill>
                  <a:schemeClr val="accent1"/>
                </a:solidFill>
                <a:effectLst>
                  <a:outerShdw blurRad="38100" dist="38100" dir="2700000" algn="tl">
                    <a:srgbClr val="000000">
                      <a:alpha val="43137"/>
                    </a:srgbClr>
                  </a:outerShdw>
                </a:effectLst>
                <a:latin typeface="+mj-lt"/>
              </a:rPr>
              <a:t>language </a:t>
            </a:r>
            <a:r>
              <a:rPr lang="en-US" sz="5200" dirty="0" smtClean="0">
                <a:solidFill>
                  <a:schemeClr val="accent1"/>
                </a:solidFill>
                <a:effectLst>
                  <a:outerShdw blurRad="38100" dist="38100" dir="2700000" algn="tl">
                    <a:srgbClr val="000000">
                      <a:alpha val="43137"/>
                    </a:srgbClr>
                  </a:outerShdw>
                </a:effectLst>
                <a:latin typeface="+mj-lt"/>
              </a:rPr>
              <a:t>course</a:t>
            </a:r>
            <a:endParaRPr lang="sk-SK" sz="5200" dirty="0" smtClean="0">
              <a:solidFill>
                <a:schemeClr val="accent1"/>
              </a:solidFill>
              <a:effectLst>
                <a:outerShdw blurRad="38100" dist="38100" dir="2700000" algn="tl">
                  <a:srgbClr val="000000">
                    <a:alpha val="43137"/>
                  </a:srgbClr>
                </a:outerShdw>
              </a:effectLst>
              <a:latin typeface="+mj-lt"/>
            </a:endParaRPr>
          </a:p>
          <a:p>
            <a:pPr marL="64008" indent="0" algn="ctr">
              <a:buNone/>
            </a:pPr>
            <a:endParaRPr lang="sk-SK" sz="2600" b="1" dirty="0">
              <a:solidFill>
                <a:srgbClr val="FFC000"/>
              </a:solidFill>
            </a:endParaRPr>
          </a:p>
          <a:p>
            <a:pPr algn="just">
              <a:buFont typeface="Wingdings" panose="05000000000000000000" pitchFamily="2" charset="2"/>
              <a:buChar char="Ø"/>
            </a:pPr>
            <a:r>
              <a:rPr lang="en-US" sz="1800" dirty="0">
                <a:latin typeface="+mj-lt"/>
              </a:rPr>
              <a:t>Every student whose </a:t>
            </a:r>
            <a:r>
              <a:rPr lang="en-US" sz="1800" dirty="0" smtClean="0">
                <a:latin typeface="+mj-lt"/>
              </a:rPr>
              <a:t>study/working </a:t>
            </a:r>
            <a:r>
              <a:rPr lang="en-US" sz="1800" dirty="0">
                <a:latin typeface="+mj-lt"/>
              </a:rPr>
              <a:t>language at the host institution is </a:t>
            </a:r>
            <a:r>
              <a:rPr lang="en-US" sz="1800" dirty="0" smtClean="0">
                <a:latin typeface="+mj-lt"/>
              </a:rPr>
              <a:t>available </a:t>
            </a:r>
            <a:r>
              <a:rPr lang="en-US" sz="1800" dirty="0">
                <a:latin typeface="+mj-lt"/>
              </a:rPr>
              <a:t>in the OLS system is required to </a:t>
            </a:r>
            <a:r>
              <a:rPr lang="en-US" sz="1800" dirty="0" smtClean="0">
                <a:latin typeface="+mj-lt"/>
              </a:rPr>
              <a:t>take</a:t>
            </a:r>
            <a:r>
              <a:rPr lang="sk-SK" sz="1800" dirty="0">
                <a:latin typeface="+mj-lt"/>
              </a:rPr>
              <a:t> </a:t>
            </a:r>
            <a:r>
              <a:rPr lang="en-US" sz="1800" b="1" dirty="0" smtClean="0">
                <a:latin typeface="+mj-lt"/>
              </a:rPr>
              <a:t>online </a:t>
            </a:r>
            <a:r>
              <a:rPr lang="en-US" sz="1800" b="1" dirty="0">
                <a:latin typeface="+mj-lt"/>
              </a:rPr>
              <a:t>language </a:t>
            </a:r>
            <a:r>
              <a:rPr lang="en-US" sz="1800" b="1" dirty="0" smtClean="0">
                <a:latin typeface="+mj-lt"/>
              </a:rPr>
              <a:t>test </a:t>
            </a:r>
            <a:r>
              <a:rPr lang="en-US" sz="1800" b="1" dirty="0">
                <a:latin typeface="+mj-lt"/>
              </a:rPr>
              <a:t>before </a:t>
            </a:r>
            <a:r>
              <a:rPr lang="en-US" sz="1800" dirty="0" smtClean="0">
                <a:latin typeface="+mj-lt"/>
              </a:rPr>
              <a:t>the mobility</a:t>
            </a:r>
            <a:r>
              <a:rPr lang="sk-SK" sz="1800" dirty="0">
                <a:latin typeface="+mj-lt"/>
              </a:rPr>
              <a:t> (</a:t>
            </a:r>
            <a:r>
              <a:rPr lang="sk-SK" sz="1800" dirty="0" err="1">
                <a:latin typeface="+mj-lt"/>
              </a:rPr>
              <a:t>apart</a:t>
            </a:r>
            <a:r>
              <a:rPr lang="sk-SK" sz="1800" dirty="0">
                <a:latin typeface="+mj-lt"/>
              </a:rPr>
              <a:t> </a:t>
            </a:r>
            <a:r>
              <a:rPr lang="sk-SK" sz="1800" dirty="0" err="1">
                <a:latin typeface="+mj-lt"/>
              </a:rPr>
              <a:t>from</a:t>
            </a:r>
            <a:r>
              <a:rPr lang="sk-SK" sz="1800" dirty="0">
                <a:latin typeface="+mj-lt"/>
              </a:rPr>
              <a:t> </a:t>
            </a:r>
            <a:r>
              <a:rPr lang="sk-SK" sz="1800" dirty="0" err="1">
                <a:latin typeface="+mj-lt"/>
              </a:rPr>
              <a:t>native</a:t>
            </a:r>
            <a:r>
              <a:rPr lang="sk-SK" sz="1800" dirty="0">
                <a:latin typeface="+mj-lt"/>
              </a:rPr>
              <a:t> </a:t>
            </a:r>
            <a:r>
              <a:rPr lang="sk-SK" sz="1800" dirty="0" err="1" smtClean="0">
                <a:latin typeface="+mj-lt"/>
              </a:rPr>
              <a:t>speakers</a:t>
            </a:r>
            <a:r>
              <a:rPr lang="sk-SK" sz="1800" dirty="0" smtClean="0">
                <a:latin typeface="+mj-lt"/>
              </a:rPr>
              <a:t>),</a:t>
            </a:r>
          </a:p>
          <a:p>
            <a:pPr marL="0" indent="0" algn="just">
              <a:buNone/>
            </a:pPr>
            <a:endParaRPr lang="sk-SK" sz="1800" dirty="0" smtClean="0">
              <a:latin typeface="+mj-lt"/>
            </a:endParaRPr>
          </a:p>
          <a:p>
            <a:pPr algn="just">
              <a:buFont typeface="Wingdings" panose="05000000000000000000" pitchFamily="2" charset="2"/>
              <a:buChar char="Ø"/>
            </a:pPr>
            <a:r>
              <a:rPr lang="en-US" sz="1800" dirty="0" smtClean="0">
                <a:latin typeface="+mj-lt"/>
              </a:rPr>
              <a:t>The </a:t>
            </a:r>
            <a:r>
              <a:rPr lang="en-US" sz="1800" dirty="0">
                <a:latin typeface="+mj-lt"/>
              </a:rPr>
              <a:t>IRO will send the </a:t>
            </a:r>
            <a:r>
              <a:rPr lang="en-US" sz="1800" b="1" dirty="0">
                <a:latin typeface="+mj-lt"/>
              </a:rPr>
              <a:t>license</a:t>
            </a:r>
            <a:r>
              <a:rPr lang="en-US" sz="1800" dirty="0">
                <a:latin typeface="+mj-lt"/>
              </a:rPr>
              <a:t> for the entrance </a:t>
            </a:r>
            <a:r>
              <a:rPr lang="en-US" sz="1800" b="1" dirty="0">
                <a:latin typeface="+mj-lt"/>
              </a:rPr>
              <a:t>test</a:t>
            </a:r>
            <a:r>
              <a:rPr lang="en-US" sz="1800" dirty="0">
                <a:latin typeface="+mj-lt"/>
              </a:rPr>
              <a:t> to the student's e-mail </a:t>
            </a:r>
            <a:r>
              <a:rPr lang="en-US" sz="1800" b="1" dirty="0">
                <a:latin typeface="+mj-lt"/>
              </a:rPr>
              <a:t>after signing </a:t>
            </a:r>
            <a:r>
              <a:rPr lang="en-US" sz="1800" dirty="0">
                <a:latin typeface="+mj-lt"/>
              </a:rPr>
              <a:t>the Financial Agreement. The test evaluates the language level of the student, but </a:t>
            </a:r>
            <a:r>
              <a:rPr lang="en-US" sz="1800" dirty="0" smtClean="0">
                <a:latin typeface="+mj-lt"/>
              </a:rPr>
              <a:t>result </a:t>
            </a:r>
            <a:r>
              <a:rPr lang="en-US" sz="1800" dirty="0">
                <a:latin typeface="+mj-lt"/>
              </a:rPr>
              <a:t>does not affect the possibility to travel. </a:t>
            </a:r>
            <a:endParaRPr lang="sk-SK" sz="1800" dirty="0" smtClean="0">
              <a:latin typeface="+mj-lt"/>
            </a:endParaRPr>
          </a:p>
          <a:p>
            <a:pPr marL="0" indent="0" algn="just">
              <a:buNone/>
            </a:pPr>
            <a:endParaRPr lang="sk-SK" sz="1800" dirty="0" smtClean="0">
              <a:latin typeface="+mj-lt"/>
            </a:endParaRPr>
          </a:p>
          <a:p>
            <a:pPr algn="just">
              <a:buFont typeface="Wingdings" panose="05000000000000000000" pitchFamily="2" charset="2"/>
              <a:buChar char="Ø"/>
            </a:pPr>
            <a:r>
              <a:rPr lang="en-US" sz="1800" dirty="0" smtClean="0">
                <a:latin typeface="+mj-lt"/>
              </a:rPr>
              <a:t>After </a:t>
            </a:r>
            <a:r>
              <a:rPr lang="en-US" sz="1800" dirty="0">
                <a:latin typeface="+mj-lt"/>
              </a:rPr>
              <a:t>passing the entrance language test, the student has, if interested, the opportunity to take </a:t>
            </a:r>
            <a:r>
              <a:rPr lang="en-US" sz="1800" dirty="0" smtClean="0">
                <a:latin typeface="+mj-lt"/>
              </a:rPr>
              <a:t>a </a:t>
            </a:r>
            <a:r>
              <a:rPr lang="sk-SK" sz="1800" dirty="0" err="1">
                <a:latin typeface="+mj-lt"/>
              </a:rPr>
              <a:t>voluntary</a:t>
            </a:r>
            <a:r>
              <a:rPr lang="sk-SK" sz="1800" dirty="0">
                <a:latin typeface="+mj-lt"/>
              </a:rPr>
              <a:t>, </a:t>
            </a:r>
            <a:r>
              <a:rPr lang="sk-SK" sz="1800" dirty="0" err="1">
                <a:latin typeface="+mj-lt"/>
              </a:rPr>
              <a:t>free</a:t>
            </a:r>
            <a:r>
              <a:rPr lang="sk-SK" sz="1800" dirty="0">
                <a:latin typeface="+mj-lt"/>
              </a:rPr>
              <a:t> of </a:t>
            </a:r>
            <a:r>
              <a:rPr lang="sk-SK" sz="1800" dirty="0" err="1">
                <a:latin typeface="+mj-lt"/>
              </a:rPr>
              <a:t>charge</a:t>
            </a:r>
            <a:r>
              <a:rPr lang="en-US" sz="1800" dirty="0">
                <a:latin typeface="+mj-lt"/>
              </a:rPr>
              <a:t> </a:t>
            </a:r>
            <a:r>
              <a:rPr lang="en-US" sz="1800" b="1" dirty="0" smtClean="0">
                <a:latin typeface="+mj-lt"/>
              </a:rPr>
              <a:t>online </a:t>
            </a:r>
            <a:r>
              <a:rPr lang="en-US" sz="1800" b="1" dirty="0">
                <a:latin typeface="+mj-lt"/>
              </a:rPr>
              <a:t>language course</a:t>
            </a:r>
            <a:r>
              <a:rPr lang="en-US" sz="1800" dirty="0">
                <a:latin typeface="+mj-lt"/>
              </a:rPr>
              <a:t>, </a:t>
            </a:r>
            <a:r>
              <a:rPr lang="en-US" sz="1800" dirty="0" smtClean="0">
                <a:latin typeface="+mj-lt"/>
              </a:rPr>
              <a:t>E</a:t>
            </a:r>
            <a:r>
              <a:rPr lang="sk-SK" sz="1800" dirty="0" smtClean="0">
                <a:latin typeface="+mj-lt"/>
              </a:rPr>
              <a:t>ITHER</a:t>
            </a:r>
            <a:r>
              <a:rPr lang="en-US" sz="1800" dirty="0" smtClean="0">
                <a:latin typeface="+mj-lt"/>
              </a:rPr>
              <a:t> </a:t>
            </a:r>
            <a:r>
              <a:rPr lang="en-US" sz="1800" dirty="0">
                <a:latin typeface="+mj-lt"/>
              </a:rPr>
              <a:t>from the </a:t>
            </a:r>
            <a:r>
              <a:rPr lang="en-US" sz="1800" b="1" dirty="0">
                <a:latin typeface="+mj-lt"/>
              </a:rPr>
              <a:t>language of study </a:t>
            </a:r>
            <a:r>
              <a:rPr lang="en-US" sz="1800" dirty="0">
                <a:latin typeface="+mj-lt"/>
              </a:rPr>
              <a:t>in which the entrance test </a:t>
            </a:r>
            <a:r>
              <a:rPr lang="en-US" sz="1800" dirty="0" smtClean="0">
                <a:latin typeface="+mj-lt"/>
              </a:rPr>
              <a:t>was AND/OR </a:t>
            </a:r>
            <a:r>
              <a:rPr lang="en-US" sz="1800" dirty="0">
                <a:latin typeface="+mj-lt"/>
              </a:rPr>
              <a:t>from the </a:t>
            </a:r>
            <a:r>
              <a:rPr lang="en-US" sz="1800" b="1" dirty="0">
                <a:latin typeface="+mj-lt"/>
              </a:rPr>
              <a:t>language of the host country</a:t>
            </a:r>
            <a:r>
              <a:rPr lang="en-US" sz="1800" dirty="0">
                <a:latin typeface="+mj-lt"/>
              </a:rPr>
              <a:t>, if the language of the host country is available in the online system.</a:t>
            </a:r>
            <a:endParaRPr lang="sk-SK" sz="1800" dirty="0" smtClean="0">
              <a:latin typeface="+mj-lt"/>
            </a:endParaRPr>
          </a:p>
        </p:txBody>
      </p:sp>
    </p:spTree>
    <p:extLst>
      <p:ext uri="{BB962C8B-B14F-4D97-AF65-F5344CB8AC3E}">
        <p14:creationId xmlns:p14="http://schemas.microsoft.com/office/powerpoint/2010/main" val="8476989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84710" y="452718"/>
            <a:ext cx="8263754" cy="744034"/>
          </a:xfrm>
        </p:spPr>
        <p:txBody>
          <a:bodyPr>
            <a:normAutofit/>
          </a:bodyPr>
          <a:lstStyle/>
          <a:p>
            <a:pPr algn="ctr"/>
            <a:r>
              <a:rPr lang="sk-SK" sz="4500" b="1" dirty="0" err="1">
                <a:solidFill>
                  <a:schemeClr val="accent1"/>
                </a:solidFill>
                <a:effectLst>
                  <a:outerShdw blurRad="38100" dist="38100" dir="2700000" algn="tl">
                    <a:srgbClr val="000000">
                      <a:alpha val="43137"/>
                    </a:srgbClr>
                  </a:outerShdw>
                </a:effectLst>
              </a:rPr>
              <a:t>During</a:t>
            </a:r>
            <a:r>
              <a:rPr lang="sk-SK" sz="4500" b="1" dirty="0">
                <a:solidFill>
                  <a:schemeClr val="accent1"/>
                </a:solidFill>
                <a:effectLst>
                  <a:outerShdw blurRad="38100" dist="38100" dir="2700000" algn="tl">
                    <a:srgbClr val="000000">
                      <a:alpha val="43137"/>
                    </a:srgbClr>
                  </a:outerShdw>
                </a:effectLst>
              </a:rPr>
              <a:t> </a:t>
            </a:r>
            <a:r>
              <a:rPr lang="sk-SK" sz="4500" b="1" dirty="0" err="1" smtClean="0">
                <a:solidFill>
                  <a:schemeClr val="accent1"/>
                </a:solidFill>
                <a:effectLst>
                  <a:outerShdw blurRad="38100" dist="38100" dir="2700000" algn="tl">
                    <a:srgbClr val="000000">
                      <a:alpha val="43137"/>
                    </a:srgbClr>
                  </a:outerShdw>
                </a:effectLst>
              </a:rPr>
              <a:t>the</a:t>
            </a:r>
            <a:r>
              <a:rPr lang="sk-SK" sz="4500" b="1" dirty="0" smtClean="0">
                <a:solidFill>
                  <a:schemeClr val="accent1"/>
                </a:solidFill>
                <a:effectLst>
                  <a:outerShdw blurRad="38100" dist="38100" dir="2700000" algn="tl">
                    <a:srgbClr val="000000">
                      <a:alpha val="43137"/>
                    </a:srgbClr>
                  </a:outerShdw>
                </a:effectLst>
              </a:rPr>
              <a:t> mobility</a:t>
            </a:r>
            <a:endParaRPr lang="sk-SK" sz="4500" b="1" dirty="0">
              <a:solidFill>
                <a:schemeClr val="accent1"/>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649889" y="1340768"/>
            <a:ext cx="8064896" cy="1872207"/>
          </a:xfrm>
        </p:spPr>
        <p:txBody>
          <a:bodyPr>
            <a:normAutofit/>
          </a:bodyPr>
          <a:lstStyle/>
          <a:p>
            <a:pPr marL="265113" indent="-265113" algn="just">
              <a:buFont typeface="Wingdings" panose="05000000000000000000" pitchFamily="2" charset="2"/>
              <a:buChar char="Ø"/>
            </a:pPr>
            <a:r>
              <a:rPr lang="en-US" sz="1700" dirty="0">
                <a:latin typeface="+mj-lt"/>
              </a:rPr>
              <a:t>In the first </a:t>
            </a:r>
            <a:r>
              <a:rPr lang="en-US" sz="1700" b="1" dirty="0">
                <a:latin typeface="+mj-lt"/>
              </a:rPr>
              <a:t>month after </a:t>
            </a:r>
            <a:r>
              <a:rPr lang="en-US" sz="1700" dirty="0">
                <a:latin typeface="+mj-lt"/>
              </a:rPr>
              <a:t>arriving at the host institution, the student can </a:t>
            </a:r>
            <a:r>
              <a:rPr lang="en-US" sz="1700" b="1" dirty="0">
                <a:latin typeface="+mj-lt"/>
              </a:rPr>
              <a:t>make changes </a:t>
            </a:r>
            <a:r>
              <a:rPr lang="en-US" sz="1700" dirty="0">
                <a:latin typeface="+mj-lt"/>
              </a:rPr>
              <a:t>to </a:t>
            </a:r>
            <a:r>
              <a:rPr lang="en-US" sz="1700" dirty="0" smtClean="0">
                <a:latin typeface="+mj-lt"/>
              </a:rPr>
              <a:t>his/her </a:t>
            </a:r>
            <a:r>
              <a:rPr lang="en-US" sz="1700" dirty="0">
                <a:latin typeface="+mj-lt"/>
              </a:rPr>
              <a:t>original LA in the </a:t>
            </a:r>
            <a:r>
              <a:rPr lang="en-US" sz="1700" dirty="0" smtClean="0">
                <a:latin typeface="+mj-lt"/>
              </a:rPr>
              <a:t>part</a:t>
            </a:r>
            <a:r>
              <a:rPr lang="sk-SK" sz="1700" dirty="0" smtClean="0">
                <a:latin typeface="+mj-lt"/>
              </a:rPr>
              <a:t> LA-</a:t>
            </a:r>
            <a:r>
              <a:rPr lang="sk-SK" sz="1700" dirty="0" err="1" smtClean="0">
                <a:latin typeface="+mj-lt"/>
              </a:rPr>
              <a:t>During</a:t>
            </a:r>
            <a:r>
              <a:rPr lang="sk-SK" sz="1700" dirty="0" smtClean="0">
                <a:latin typeface="+mj-lt"/>
              </a:rPr>
              <a:t> </a:t>
            </a:r>
            <a:r>
              <a:rPr lang="sk-SK" sz="1700" dirty="0" err="1" smtClean="0">
                <a:latin typeface="+mj-lt"/>
              </a:rPr>
              <a:t>the</a:t>
            </a:r>
            <a:r>
              <a:rPr lang="en-US" sz="1700" dirty="0" smtClean="0">
                <a:latin typeface="+mj-lt"/>
              </a:rPr>
              <a:t> </a:t>
            </a:r>
            <a:r>
              <a:rPr lang="en-US" sz="1700" dirty="0">
                <a:latin typeface="+mj-lt"/>
              </a:rPr>
              <a:t>mobility, where there is </a:t>
            </a:r>
            <a:r>
              <a:rPr lang="sk-SK" sz="1700" dirty="0" err="1" smtClean="0">
                <a:latin typeface="+mj-lt"/>
              </a:rPr>
              <a:t>space</a:t>
            </a:r>
            <a:r>
              <a:rPr lang="en-US" sz="1700" dirty="0" smtClean="0">
                <a:latin typeface="+mj-lt"/>
              </a:rPr>
              <a:t> </a:t>
            </a:r>
            <a:r>
              <a:rPr lang="en-US" sz="1700" dirty="0">
                <a:latin typeface="+mj-lt"/>
              </a:rPr>
              <a:t>for changes in Table A (subjects at the host university) and Table B (recognition at UPJŠ</a:t>
            </a:r>
            <a:r>
              <a:rPr lang="en-US" sz="1700" dirty="0" smtClean="0">
                <a:latin typeface="+mj-lt"/>
              </a:rPr>
              <a:t>)</a:t>
            </a:r>
            <a:r>
              <a:rPr lang="sk-SK" sz="1700" dirty="0" smtClean="0">
                <a:latin typeface="+mj-lt"/>
              </a:rPr>
              <a:t>,</a:t>
            </a:r>
          </a:p>
          <a:p>
            <a:pPr marL="265113" indent="-265113" algn="just">
              <a:buFont typeface="Wingdings" panose="05000000000000000000" pitchFamily="2" charset="2"/>
              <a:buChar char="Ø"/>
            </a:pPr>
            <a:r>
              <a:rPr lang="en-US" sz="1700" dirty="0" smtClean="0">
                <a:latin typeface="+mj-lt"/>
              </a:rPr>
              <a:t>It </a:t>
            </a:r>
            <a:r>
              <a:rPr lang="en-US" sz="1700" dirty="0">
                <a:latin typeface="+mj-lt"/>
              </a:rPr>
              <a:t>is possible to </a:t>
            </a:r>
            <a:r>
              <a:rPr lang="en-US" sz="1700" b="1" dirty="0">
                <a:latin typeface="+mj-lt"/>
              </a:rPr>
              <a:t>delete</a:t>
            </a:r>
            <a:r>
              <a:rPr lang="en-US" sz="1700" dirty="0">
                <a:latin typeface="+mj-lt"/>
              </a:rPr>
              <a:t> an originally registered </a:t>
            </a:r>
            <a:r>
              <a:rPr lang="sk-SK" sz="1700" dirty="0" err="1" smtClean="0">
                <a:latin typeface="+mj-lt"/>
              </a:rPr>
              <a:t>subject</a:t>
            </a:r>
            <a:r>
              <a:rPr lang="en-US" sz="1700" dirty="0" smtClean="0">
                <a:latin typeface="+mj-lt"/>
              </a:rPr>
              <a:t> </a:t>
            </a:r>
            <a:r>
              <a:rPr lang="en-US" sz="1700" dirty="0">
                <a:latin typeface="+mj-lt"/>
              </a:rPr>
              <a:t>or </a:t>
            </a:r>
            <a:r>
              <a:rPr lang="en-US" sz="1700" b="1" dirty="0">
                <a:latin typeface="+mj-lt"/>
              </a:rPr>
              <a:t>add</a:t>
            </a:r>
            <a:r>
              <a:rPr lang="en-US" sz="1700" dirty="0">
                <a:latin typeface="+mj-lt"/>
              </a:rPr>
              <a:t> </a:t>
            </a:r>
            <a:r>
              <a:rPr lang="sk-SK" sz="1700" dirty="0" err="1" smtClean="0">
                <a:latin typeface="+mj-lt"/>
              </a:rPr>
              <a:t>the</a:t>
            </a:r>
            <a:r>
              <a:rPr lang="sk-SK" sz="1700" dirty="0" smtClean="0">
                <a:latin typeface="+mj-lt"/>
              </a:rPr>
              <a:t> </a:t>
            </a:r>
            <a:r>
              <a:rPr lang="sk-SK" sz="1700" dirty="0" err="1" smtClean="0">
                <a:latin typeface="+mj-lt"/>
              </a:rPr>
              <a:t>subject</a:t>
            </a:r>
            <a:r>
              <a:rPr lang="sk-SK" sz="1700" dirty="0" smtClean="0">
                <a:latin typeface="+mj-lt"/>
              </a:rPr>
              <a:t> </a:t>
            </a:r>
            <a:r>
              <a:rPr lang="en-US" sz="1700" dirty="0" smtClean="0">
                <a:latin typeface="+mj-lt"/>
              </a:rPr>
              <a:t>that </a:t>
            </a:r>
            <a:r>
              <a:rPr lang="en-US" sz="1700" dirty="0">
                <a:latin typeface="+mj-lt"/>
              </a:rPr>
              <a:t>did not figure in the original LA. The changes will be </a:t>
            </a:r>
            <a:r>
              <a:rPr lang="en-US" sz="1700" b="1" dirty="0">
                <a:latin typeface="+mj-lt"/>
              </a:rPr>
              <a:t>approved </a:t>
            </a:r>
            <a:r>
              <a:rPr lang="en-US" sz="1700" dirty="0">
                <a:latin typeface="+mj-lt"/>
              </a:rPr>
              <a:t>by the coordinator at UPJŠ and at a foreign university, and after approval it is necessary </a:t>
            </a:r>
            <a:r>
              <a:rPr lang="en-US" sz="1700" b="1" dirty="0">
                <a:latin typeface="+mj-lt"/>
              </a:rPr>
              <a:t>to send </a:t>
            </a:r>
            <a:r>
              <a:rPr lang="en-US" sz="1700" dirty="0">
                <a:latin typeface="+mj-lt"/>
              </a:rPr>
              <a:t>a mutually signed form to the IRO (just </a:t>
            </a:r>
            <a:r>
              <a:rPr lang="sk-SK" sz="1700" dirty="0" smtClean="0">
                <a:latin typeface="+mj-lt"/>
              </a:rPr>
              <a:t>a</a:t>
            </a:r>
            <a:r>
              <a:rPr lang="en-US" sz="1700" dirty="0" smtClean="0">
                <a:latin typeface="+mj-lt"/>
              </a:rPr>
              <a:t> </a:t>
            </a:r>
            <a:r>
              <a:rPr lang="en-US" sz="1700" dirty="0">
                <a:latin typeface="+mj-lt"/>
              </a:rPr>
              <a:t>scan </a:t>
            </a:r>
            <a:r>
              <a:rPr lang="sk-SK" sz="1700" dirty="0" smtClean="0">
                <a:latin typeface="+mj-lt"/>
              </a:rPr>
              <a:t>by </a:t>
            </a:r>
            <a:r>
              <a:rPr lang="en-US" sz="1700" dirty="0" smtClean="0">
                <a:latin typeface="+mj-lt"/>
              </a:rPr>
              <a:t>e-mail</a:t>
            </a:r>
            <a:r>
              <a:rPr lang="en-US" sz="1700" dirty="0">
                <a:latin typeface="+mj-lt"/>
              </a:rPr>
              <a:t>).</a:t>
            </a:r>
            <a:endParaRPr lang="sk-SK" dirty="0"/>
          </a:p>
        </p:txBody>
      </p:sp>
      <p:sp>
        <p:nvSpPr>
          <p:cNvPr id="4" name="Nadpis 1"/>
          <p:cNvSpPr txBox="1">
            <a:spLocks/>
          </p:cNvSpPr>
          <p:nvPr/>
        </p:nvSpPr>
        <p:spPr>
          <a:xfrm>
            <a:off x="484710" y="3178548"/>
            <a:ext cx="8202090" cy="648072"/>
          </a:xfrm>
          <a:prstGeom prst="rect">
            <a:avLst/>
          </a:prstGeom>
        </p:spPr>
        <p:txBody>
          <a:bodyPr vert="horz" lIns="91440" tIns="45720" rIns="91440" bIns="45720" rtlCol="0" anchor="ctr">
            <a:normAutofit fontScale="92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k-SK" sz="4500" b="1" dirty="0" err="1" smtClean="0">
                <a:solidFill>
                  <a:schemeClr val="accent1"/>
                </a:solidFill>
                <a:effectLst>
                  <a:outerShdw blurRad="38100" dist="38100" dir="2700000" algn="tl">
                    <a:srgbClr val="000000">
                      <a:alpha val="43137"/>
                    </a:srgbClr>
                  </a:outerShdw>
                </a:effectLst>
              </a:rPr>
              <a:t>After</a:t>
            </a:r>
            <a:r>
              <a:rPr lang="sk-SK" sz="4500" b="1" dirty="0" smtClean="0">
                <a:solidFill>
                  <a:schemeClr val="accent1"/>
                </a:solidFill>
                <a:effectLst>
                  <a:outerShdw blurRad="38100" dist="38100" dir="2700000" algn="tl">
                    <a:srgbClr val="000000">
                      <a:alpha val="43137"/>
                    </a:srgbClr>
                  </a:outerShdw>
                </a:effectLst>
              </a:rPr>
              <a:t> </a:t>
            </a:r>
            <a:r>
              <a:rPr lang="sk-SK" sz="4500" b="1" dirty="0" err="1" smtClean="0">
                <a:solidFill>
                  <a:schemeClr val="accent1"/>
                </a:solidFill>
                <a:effectLst>
                  <a:outerShdw blurRad="38100" dist="38100" dir="2700000" algn="tl">
                    <a:srgbClr val="000000">
                      <a:alpha val="43137"/>
                    </a:srgbClr>
                  </a:outerShdw>
                </a:effectLst>
              </a:rPr>
              <a:t>the</a:t>
            </a:r>
            <a:r>
              <a:rPr lang="sk-SK" sz="4500" b="1" dirty="0" smtClean="0">
                <a:solidFill>
                  <a:schemeClr val="accent1"/>
                </a:solidFill>
                <a:effectLst>
                  <a:outerShdw blurRad="38100" dist="38100" dir="2700000" algn="tl">
                    <a:srgbClr val="000000">
                      <a:alpha val="43137"/>
                    </a:srgbClr>
                  </a:outerShdw>
                </a:effectLst>
              </a:rPr>
              <a:t> </a:t>
            </a:r>
            <a:r>
              <a:rPr lang="sk-SK" sz="4500" b="1" dirty="0">
                <a:solidFill>
                  <a:schemeClr val="accent1"/>
                </a:solidFill>
                <a:effectLst>
                  <a:outerShdw blurRad="38100" dist="38100" dir="2700000" algn="tl">
                    <a:srgbClr val="000000">
                      <a:alpha val="43137"/>
                    </a:srgbClr>
                  </a:outerShdw>
                </a:effectLst>
              </a:rPr>
              <a:t>mobility</a:t>
            </a:r>
          </a:p>
        </p:txBody>
      </p:sp>
      <p:sp>
        <p:nvSpPr>
          <p:cNvPr id="5" name="Zástupný symbol pro obsah 2"/>
          <p:cNvSpPr txBox="1">
            <a:spLocks/>
          </p:cNvSpPr>
          <p:nvPr/>
        </p:nvSpPr>
        <p:spPr>
          <a:xfrm>
            <a:off x="378299" y="3754611"/>
            <a:ext cx="8291264" cy="288032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9758" indent="-285750" algn="just">
              <a:buFont typeface="Wingdings" panose="05000000000000000000" pitchFamily="2" charset="2"/>
              <a:buChar char="Ø"/>
            </a:pPr>
            <a:r>
              <a:rPr lang="en-US" sz="1700" dirty="0">
                <a:latin typeface="+mj-lt"/>
              </a:rPr>
              <a:t>Within 30 days from the end of the mobility, it is necessary to </a:t>
            </a:r>
            <a:r>
              <a:rPr lang="sk-SK" sz="1700" dirty="0" err="1" smtClean="0">
                <a:latin typeface="+mj-lt"/>
              </a:rPr>
              <a:t>deliver</a:t>
            </a:r>
            <a:r>
              <a:rPr lang="en-US" sz="1700" dirty="0" smtClean="0">
                <a:latin typeface="+mj-lt"/>
              </a:rPr>
              <a:t> to </a:t>
            </a:r>
            <a:r>
              <a:rPr lang="en-US" sz="1700" dirty="0">
                <a:latin typeface="+mj-lt"/>
              </a:rPr>
              <a:t>the IRO a </a:t>
            </a:r>
            <a:r>
              <a:rPr lang="en-US" sz="1700" b="1" dirty="0">
                <a:latin typeface="+mj-lt"/>
              </a:rPr>
              <a:t>Certificate of the duration of the mobility</a:t>
            </a:r>
            <a:r>
              <a:rPr lang="en-US" sz="1700" dirty="0">
                <a:latin typeface="+mj-lt"/>
              </a:rPr>
              <a:t>, </a:t>
            </a:r>
            <a:r>
              <a:rPr lang="sk-SK" sz="1700" dirty="0" smtClean="0">
                <a:latin typeface="+mj-lt"/>
              </a:rPr>
              <a:t>or</a:t>
            </a:r>
            <a:r>
              <a:rPr lang="en-US" sz="1700" dirty="0" smtClean="0">
                <a:latin typeface="+mj-lt"/>
              </a:rPr>
              <a:t> </a:t>
            </a:r>
            <a:r>
              <a:rPr lang="en-US" sz="1700" dirty="0">
                <a:latin typeface="+mj-lt"/>
              </a:rPr>
              <a:t>another document stating the dates of the mobility and the </a:t>
            </a:r>
            <a:r>
              <a:rPr lang="sk-SK" sz="1700" b="1" dirty="0" err="1" smtClean="0">
                <a:latin typeface="+mj-lt"/>
              </a:rPr>
              <a:t>Transcript</a:t>
            </a:r>
            <a:r>
              <a:rPr lang="sk-SK" sz="1700" b="1" dirty="0" smtClean="0">
                <a:latin typeface="+mj-lt"/>
              </a:rPr>
              <a:t> of </a:t>
            </a:r>
            <a:r>
              <a:rPr lang="sk-SK" sz="1700" b="1" dirty="0" err="1" smtClean="0">
                <a:latin typeface="+mj-lt"/>
              </a:rPr>
              <a:t>Records</a:t>
            </a:r>
            <a:r>
              <a:rPr lang="en-US" sz="1700" dirty="0" smtClean="0">
                <a:latin typeface="+mj-lt"/>
              </a:rPr>
              <a:t>. </a:t>
            </a:r>
            <a:r>
              <a:rPr lang="en-US" sz="1700" dirty="0">
                <a:latin typeface="+mj-lt"/>
              </a:rPr>
              <a:t>Credits and dates can also be listed in</a:t>
            </a:r>
            <a:r>
              <a:rPr lang="en-US" sz="1700" b="1" dirty="0">
                <a:latin typeface="+mj-lt"/>
              </a:rPr>
              <a:t> LA - After the Mobility, </a:t>
            </a:r>
            <a:r>
              <a:rPr lang="en-US" sz="1700" dirty="0">
                <a:latin typeface="+mj-lt"/>
              </a:rPr>
              <a:t>in which case it is not necessary to document the Certificate and </a:t>
            </a:r>
            <a:r>
              <a:rPr lang="sk-SK" sz="1700" dirty="0" err="1" smtClean="0">
                <a:latin typeface="+mj-lt"/>
              </a:rPr>
              <a:t>Transcript</a:t>
            </a:r>
            <a:r>
              <a:rPr lang="en-US" sz="1700" dirty="0" smtClean="0">
                <a:latin typeface="+mj-lt"/>
              </a:rPr>
              <a:t> separately.</a:t>
            </a:r>
            <a:r>
              <a:rPr lang="en-US" sz="1700" dirty="0">
                <a:latin typeface="+mj-lt"/>
              </a:rPr>
              <a:t> Documents must also be submitted to the </a:t>
            </a:r>
            <a:r>
              <a:rPr lang="en-US" sz="1700" dirty="0" smtClean="0">
                <a:latin typeface="+mj-lt"/>
              </a:rPr>
              <a:t>faculty</a:t>
            </a:r>
            <a:r>
              <a:rPr lang="sk-SK" sz="1700" dirty="0">
                <a:latin typeface="+mj-lt"/>
              </a:rPr>
              <a:t>,</a:t>
            </a:r>
            <a:endParaRPr lang="sk-SK" sz="1700" dirty="0" smtClean="0">
              <a:latin typeface="+mj-lt"/>
            </a:endParaRPr>
          </a:p>
          <a:p>
            <a:pPr marL="349758" indent="-285750" algn="just">
              <a:buFont typeface="Wingdings" panose="05000000000000000000" pitchFamily="2" charset="2"/>
              <a:buChar char="Ø"/>
            </a:pPr>
            <a:r>
              <a:rPr lang="en-US" sz="1700" dirty="0">
                <a:latin typeface="+mj-lt"/>
              </a:rPr>
              <a:t>Within 30 days of receiving the call, complete the </a:t>
            </a:r>
            <a:r>
              <a:rPr lang="en-US" sz="1700" b="1" dirty="0">
                <a:latin typeface="+mj-lt"/>
              </a:rPr>
              <a:t>EU-Survey online </a:t>
            </a:r>
            <a:r>
              <a:rPr lang="en-US" sz="1700" b="1" dirty="0" smtClean="0">
                <a:latin typeface="+mj-lt"/>
              </a:rPr>
              <a:t>report</a:t>
            </a:r>
            <a:r>
              <a:rPr lang="sk-SK" sz="1700" b="1" dirty="0" smtClean="0">
                <a:latin typeface="+mj-lt"/>
              </a:rPr>
              <a:t>. </a:t>
            </a:r>
            <a:r>
              <a:rPr lang="en-US" sz="1700" dirty="0" smtClean="0">
                <a:latin typeface="+mj-lt"/>
              </a:rPr>
              <a:t>Calls </a:t>
            </a:r>
            <a:r>
              <a:rPr lang="en-US" sz="1700" dirty="0">
                <a:latin typeface="+mj-lt"/>
              </a:rPr>
              <a:t>for the Report </a:t>
            </a:r>
            <a:r>
              <a:rPr lang="en-US" sz="1700" dirty="0" smtClean="0">
                <a:latin typeface="+mj-lt"/>
              </a:rPr>
              <a:t>will </a:t>
            </a:r>
            <a:r>
              <a:rPr lang="en-US" sz="1700" dirty="0">
                <a:latin typeface="+mj-lt"/>
              </a:rPr>
              <a:t>be sent to the student by e-mail after the </a:t>
            </a:r>
            <a:r>
              <a:rPr lang="en-US" sz="1700" dirty="0" smtClean="0">
                <a:latin typeface="+mj-lt"/>
              </a:rPr>
              <a:t>mobility</a:t>
            </a:r>
            <a:r>
              <a:rPr lang="sk-SK" sz="1700" dirty="0">
                <a:latin typeface="+mj-lt"/>
              </a:rPr>
              <a:t>,</a:t>
            </a:r>
            <a:endParaRPr lang="sk-SK" sz="1700" dirty="0" smtClean="0">
              <a:latin typeface="+mj-lt"/>
            </a:endParaRPr>
          </a:p>
          <a:p>
            <a:pPr marL="349758" indent="-285750" algn="just">
              <a:buFont typeface="Wingdings" panose="05000000000000000000" pitchFamily="2" charset="2"/>
              <a:buChar char="Ø"/>
            </a:pPr>
            <a:r>
              <a:rPr lang="sk-SK" sz="1700" dirty="0" smtClean="0">
                <a:latin typeface="+mj-lt"/>
              </a:rPr>
              <a:t> </a:t>
            </a:r>
            <a:r>
              <a:rPr lang="en-US" sz="1700" dirty="0">
                <a:latin typeface="+mj-lt"/>
              </a:rPr>
              <a:t>After fulfilling these </a:t>
            </a:r>
            <a:r>
              <a:rPr lang="en-US" sz="1700" dirty="0" smtClean="0">
                <a:latin typeface="+mj-lt"/>
              </a:rPr>
              <a:t>requirements</a:t>
            </a:r>
            <a:r>
              <a:rPr lang="sk-SK" sz="1700" dirty="0" smtClean="0">
                <a:latin typeface="+mj-lt"/>
              </a:rPr>
              <a:t> IRO</a:t>
            </a:r>
            <a:r>
              <a:rPr lang="en-US" sz="1700" dirty="0" smtClean="0">
                <a:latin typeface="+mj-lt"/>
              </a:rPr>
              <a:t> </a:t>
            </a:r>
            <a:r>
              <a:rPr lang="en-US" sz="1700" dirty="0">
                <a:latin typeface="+mj-lt"/>
              </a:rPr>
              <a:t>will </a:t>
            </a:r>
            <a:r>
              <a:rPr lang="sk-SK" sz="1700" dirty="0" err="1" smtClean="0">
                <a:latin typeface="+mj-lt"/>
              </a:rPr>
              <a:t>send</a:t>
            </a:r>
            <a:r>
              <a:rPr lang="sk-SK" sz="1700" dirty="0" smtClean="0">
                <a:latin typeface="+mj-lt"/>
              </a:rPr>
              <a:t> to </a:t>
            </a:r>
            <a:r>
              <a:rPr lang="sk-SK" sz="1700" dirty="0" err="1" smtClean="0">
                <a:latin typeface="+mj-lt"/>
              </a:rPr>
              <a:t>student</a:t>
            </a:r>
            <a:r>
              <a:rPr lang="sk-SK" sz="1700" dirty="0" smtClean="0">
                <a:latin typeface="+mj-lt"/>
              </a:rPr>
              <a:t> </a:t>
            </a:r>
            <a:r>
              <a:rPr lang="en-US" sz="1700" dirty="0" smtClean="0">
                <a:latin typeface="+mj-lt"/>
              </a:rPr>
              <a:t>the </a:t>
            </a:r>
            <a:r>
              <a:rPr lang="en-US" sz="1700" dirty="0">
                <a:latin typeface="+mj-lt"/>
              </a:rPr>
              <a:t>remaining </a:t>
            </a:r>
            <a:r>
              <a:rPr lang="en-US" sz="1700" b="1" dirty="0">
                <a:latin typeface="+mj-lt"/>
              </a:rPr>
              <a:t>20% of the </a:t>
            </a:r>
            <a:r>
              <a:rPr lang="en-US" sz="1700" b="1" dirty="0" smtClean="0">
                <a:latin typeface="+mj-lt"/>
              </a:rPr>
              <a:t>grant</a:t>
            </a:r>
            <a:r>
              <a:rPr lang="sk-SK" sz="1700" b="1" dirty="0" smtClean="0">
                <a:latin typeface="+mj-lt"/>
              </a:rPr>
              <a:t>.</a:t>
            </a:r>
            <a:endParaRPr lang="sk-SK" sz="1700" b="1" dirty="0">
              <a:latin typeface="+mj-lt"/>
            </a:endParaRPr>
          </a:p>
        </p:txBody>
      </p:sp>
    </p:spTree>
    <p:extLst>
      <p:ext uri="{BB962C8B-B14F-4D97-AF65-F5344CB8AC3E}">
        <p14:creationId xmlns:p14="http://schemas.microsoft.com/office/powerpoint/2010/main" val="12497548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84710" y="332656"/>
            <a:ext cx="8119738" cy="1032066"/>
          </a:xfrm>
        </p:spPr>
        <p:txBody>
          <a:bodyPr>
            <a:normAutofit/>
          </a:bodyPr>
          <a:lstStyle/>
          <a:p>
            <a:pPr algn="ctr"/>
            <a:r>
              <a:rPr lang="sk-SK" sz="4800" b="1" dirty="0" smtClean="0">
                <a:solidFill>
                  <a:schemeClr val="accent1"/>
                </a:solidFill>
                <a:effectLst>
                  <a:outerShdw blurRad="38100" dist="38100" dir="2700000" algn="tl">
                    <a:srgbClr val="000000">
                      <a:alpha val="43137"/>
                    </a:srgbClr>
                  </a:outerShdw>
                </a:effectLst>
              </a:rPr>
              <a:t>Online </a:t>
            </a:r>
            <a:r>
              <a:rPr lang="sk-SK" sz="4800" b="1" dirty="0" err="1" smtClean="0">
                <a:solidFill>
                  <a:schemeClr val="accent1"/>
                </a:solidFill>
                <a:effectLst>
                  <a:outerShdw blurRad="38100" dist="38100" dir="2700000" algn="tl">
                    <a:srgbClr val="000000">
                      <a:alpha val="43137"/>
                    </a:srgbClr>
                  </a:outerShdw>
                </a:effectLst>
              </a:rPr>
              <a:t>Learning</a:t>
            </a:r>
            <a:r>
              <a:rPr lang="sk-SK" sz="4800" b="1" dirty="0" smtClean="0">
                <a:solidFill>
                  <a:schemeClr val="accent1"/>
                </a:solidFill>
                <a:effectLst>
                  <a:outerShdw blurRad="38100" dist="38100" dir="2700000" algn="tl">
                    <a:srgbClr val="000000">
                      <a:alpha val="43137"/>
                    </a:srgbClr>
                  </a:outerShdw>
                </a:effectLst>
              </a:rPr>
              <a:t> </a:t>
            </a:r>
            <a:r>
              <a:rPr lang="sk-SK" sz="4800" b="1" dirty="0" err="1" smtClean="0">
                <a:solidFill>
                  <a:schemeClr val="accent1"/>
                </a:solidFill>
                <a:effectLst>
                  <a:outerShdw blurRad="38100" dist="38100" dir="2700000" algn="tl">
                    <a:srgbClr val="000000">
                      <a:alpha val="43137"/>
                    </a:srgbClr>
                  </a:outerShdw>
                </a:effectLst>
              </a:rPr>
              <a:t>Agreement</a:t>
            </a:r>
            <a:endParaRPr lang="sk-SK" sz="4800" b="1" dirty="0">
              <a:solidFill>
                <a:schemeClr val="accent1"/>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539552" y="1484785"/>
            <a:ext cx="8064896" cy="4763622"/>
          </a:xfrm>
        </p:spPr>
        <p:txBody>
          <a:bodyPr>
            <a:normAutofit/>
          </a:bodyPr>
          <a:lstStyle/>
          <a:p>
            <a:pPr marL="0" indent="0" algn="ctr">
              <a:buNone/>
            </a:pPr>
            <a:r>
              <a:rPr lang="en-US" sz="2400" dirty="0"/>
              <a:t>New in the </a:t>
            </a:r>
            <a:r>
              <a:rPr lang="en-US" sz="2400" dirty="0" smtClean="0"/>
              <a:t>Erasmus+ </a:t>
            </a:r>
            <a:r>
              <a:rPr lang="en-US" sz="2400" dirty="0"/>
              <a:t>program since June </a:t>
            </a:r>
            <a:r>
              <a:rPr lang="en-US" sz="2400" dirty="0" smtClean="0"/>
              <a:t>2021</a:t>
            </a:r>
            <a:endParaRPr lang="sk-SK" sz="2400" dirty="0" smtClean="0"/>
          </a:p>
          <a:p>
            <a:pPr marL="0" indent="0" algn="ctr">
              <a:buNone/>
            </a:pPr>
            <a:endParaRPr lang="sk-SK" sz="2400" dirty="0"/>
          </a:p>
          <a:p>
            <a:pPr marL="0" indent="0" algn="ctr">
              <a:buNone/>
            </a:pPr>
            <a:r>
              <a:rPr lang="sk-SK" sz="2500" b="1" u="sng" dirty="0">
                <a:hlinkClick r:id="rId2"/>
              </a:rPr>
              <a:t>https://learning-agreement.eu/</a:t>
            </a:r>
            <a:r>
              <a:rPr lang="sk-SK" sz="2500" b="1" dirty="0"/>
              <a:t> </a:t>
            </a:r>
          </a:p>
          <a:p>
            <a:pPr marL="0" indent="0">
              <a:buNone/>
            </a:pPr>
            <a:endParaRPr lang="sk-SK" sz="2400" dirty="0" smtClean="0"/>
          </a:p>
          <a:p>
            <a:pPr marL="0" indent="0">
              <a:buNone/>
            </a:pPr>
            <a:endParaRPr lang="sk-SK" sz="2400" dirty="0" smtClean="0"/>
          </a:p>
          <a:p>
            <a:pPr marL="0" indent="0" algn="just">
              <a:buNone/>
            </a:pPr>
            <a:r>
              <a:rPr lang="en-US" dirty="0"/>
              <a:t>Step 1: First you need to create an OLA login password at: </a:t>
            </a:r>
            <a:r>
              <a:rPr lang="en-US" dirty="0">
                <a:hlinkClick r:id="rId3"/>
              </a:rPr>
              <a:t>https://login.upjs.sk</a:t>
            </a:r>
            <a:r>
              <a:rPr lang="en-US" dirty="0" smtClean="0">
                <a:hlinkClick r:id="rId3"/>
              </a:rPr>
              <a:t>/</a:t>
            </a:r>
            <a:r>
              <a:rPr lang="en-US" dirty="0" smtClean="0"/>
              <a:t>,</a:t>
            </a:r>
            <a:endParaRPr lang="sk-SK" dirty="0" smtClean="0"/>
          </a:p>
          <a:p>
            <a:pPr marL="0" indent="0" algn="just">
              <a:buNone/>
            </a:pPr>
            <a:endParaRPr lang="sk-SK" dirty="0"/>
          </a:p>
          <a:p>
            <a:pPr marL="0" indent="0" algn="just">
              <a:buNone/>
            </a:pPr>
            <a:r>
              <a:rPr lang="en-US" dirty="0"/>
              <a:t>Step 2: </a:t>
            </a:r>
            <a:r>
              <a:rPr lang="sk-SK" dirty="0" smtClean="0"/>
              <a:t>V</a:t>
            </a:r>
            <a:r>
              <a:rPr lang="en-US" dirty="0" err="1" smtClean="0"/>
              <a:t>isit</a:t>
            </a:r>
            <a:r>
              <a:rPr lang="en-US" dirty="0" smtClean="0"/>
              <a:t> </a:t>
            </a:r>
            <a:r>
              <a:rPr lang="en-US" dirty="0"/>
              <a:t>the OLA website and log in with your school email address and password, created </a:t>
            </a:r>
            <a:r>
              <a:rPr lang="sk-SK" dirty="0" smtClean="0"/>
              <a:t>in</a:t>
            </a:r>
            <a:r>
              <a:rPr lang="en-US" dirty="0" smtClean="0"/>
              <a:t> </a:t>
            </a:r>
            <a:r>
              <a:rPr lang="en-US" dirty="0"/>
              <a:t>the step </a:t>
            </a:r>
            <a:r>
              <a:rPr lang="en-US" dirty="0" smtClean="0"/>
              <a:t>1</a:t>
            </a:r>
            <a:endParaRPr lang="sk-SK" dirty="0" smtClean="0"/>
          </a:p>
          <a:p>
            <a:pPr marL="0" indent="0" algn="just">
              <a:buNone/>
            </a:pPr>
            <a:endParaRPr lang="sk-SK" sz="1800" dirty="0"/>
          </a:p>
          <a:p>
            <a:pPr marL="0" indent="0" algn="ctr">
              <a:buNone/>
            </a:pPr>
            <a:r>
              <a:rPr lang="en-US" b="1" dirty="0">
                <a:latin typeface="+mj-lt"/>
              </a:rPr>
              <a:t>OLA is the online equivalent of paper LA</a:t>
            </a:r>
            <a:endParaRPr lang="sk-SK" b="1" dirty="0" smtClean="0">
              <a:latin typeface="+mj-lt"/>
            </a:endParaRPr>
          </a:p>
          <a:p>
            <a:endParaRPr lang="sk-SK" sz="1800" dirty="0"/>
          </a:p>
          <a:p>
            <a:endParaRPr lang="sk-SK" sz="1800" dirty="0" smtClean="0"/>
          </a:p>
          <a:p>
            <a:endParaRPr lang="sk-SK" sz="1800" dirty="0" smtClean="0"/>
          </a:p>
          <a:p>
            <a:pPr marL="64008" indent="0">
              <a:buNone/>
            </a:pPr>
            <a:endParaRPr lang="sk-SK" sz="1800" dirty="0" smtClean="0"/>
          </a:p>
          <a:p>
            <a:endParaRPr lang="sk-SK" sz="1800" dirty="0"/>
          </a:p>
          <a:p>
            <a:pPr marL="64008" indent="0">
              <a:buNone/>
            </a:pPr>
            <a:endParaRPr lang="sk-SK" dirty="0"/>
          </a:p>
        </p:txBody>
      </p:sp>
    </p:spTree>
    <p:extLst>
      <p:ext uri="{BB962C8B-B14F-4D97-AF65-F5344CB8AC3E}">
        <p14:creationId xmlns:p14="http://schemas.microsoft.com/office/powerpoint/2010/main" val="3696389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7820" y="332656"/>
            <a:ext cx="7886700" cy="1325563"/>
          </a:xfrm>
        </p:spPr>
        <p:txBody>
          <a:bodyPr>
            <a:normAutofit fontScale="90000"/>
          </a:bodyPr>
          <a:lstStyle/>
          <a:p>
            <a:pPr algn="ctr"/>
            <a:r>
              <a:rPr lang="cs-CZ" sz="2800" dirty="0" smtClean="0"/>
              <a:t/>
            </a:r>
            <a:br>
              <a:rPr lang="cs-CZ" sz="2800" dirty="0" smtClean="0"/>
            </a:br>
            <a:r>
              <a:rPr lang="en-US" sz="2800" b="1" dirty="0"/>
              <a:t>When logging in for the first time, you need to enter your personal </a:t>
            </a:r>
            <a:r>
              <a:rPr lang="en-US" sz="2800" b="1" dirty="0" smtClean="0"/>
              <a:t>data/create </a:t>
            </a:r>
            <a:r>
              <a:rPr lang="en-US" sz="2800" b="1" dirty="0"/>
              <a:t>a profile - this data is then automatically loaded into LA</a:t>
            </a:r>
            <a:r>
              <a:rPr lang="sk-SK" dirty="0"/>
              <a:t/>
            </a:r>
            <a:br>
              <a:rPr lang="sk-SK" dirty="0"/>
            </a:br>
            <a:endParaRPr lang="sk-SK" dirty="0"/>
          </a:p>
        </p:txBody>
      </p:sp>
      <p:pic>
        <p:nvPicPr>
          <p:cNvPr id="4" name="Zástupný objekt pre obsah 3"/>
          <p:cNvPicPr>
            <a:picLocks noGrp="1" noChangeAspect="1"/>
          </p:cNvPicPr>
          <p:nvPr>
            <p:ph idx="1"/>
          </p:nvPr>
        </p:nvPicPr>
        <p:blipFill>
          <a:blip r:embed="rId2"/>
          <a:stretch>
            <a:fillRect/>
          </a:stretch>
        </p:blipFill>
        <p:spPr>
          <a:xfrm>
            <a:off x="701976" y="1825625"/>
            <a:ext cx="7740048" cy="4351338"/>
          </a:xfrm>
          <a:prstGeom prst="rect">
            <a:avLst/>
          </a:prstGeom>
        </p:spPr>
      </p:pic>
    </p:spTree>
    <p:extLst>
      <p:ext uri="{BB962C8B-B14F-4D97-AF65-F5344CB8AC3E}">
        <p14:creationId xmlns:p14="http://schemas.microsoft.com/office/powerpoint/2010/main" val="1323781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en-US" b="1" dirty="0"/>
              <a:t>After creating a profile, the system will offer the option to create an </a:t>
            </a:r>
            <a:r>
              <a:rPr lang="en-US" b="1" dirty="0" err="1"/>
              <a:t>onlineLA</a:t>
            </a:r>
            <a:endParaRPr lang="sk-SK" b="1" dirty="0"/>
          </a:p>
        </p:txBody>
      </p:sp>
      <p:pic>
        <p:nvPicPr>
          <p:cNvPr id="4" name="Zástupný objekt pre obsah 3"/>
          <p:cNvPicPr>
            <a:picLocks noGrp="1" noChangeAspect="1"/>
          </p:cNvPicPr>
          <p:nvPr>
            <p:ph idx="1"/>
          </p:nvPr>
        </p:nvPicPr>
        <p:blipFill>
          <a:blip r:embed="rId2"/>
          <a:stretch>
            <a:fillRect/>
          </a:stretch>
        </p:blipFill>
        <p:spPr>
          <a:xfrm>
            <a:off x="628650" y="3075411"/>
            <a:ext cx="7886700" cy="1851765"/>
          </a:xfrm>
          <a:prstGeom prst="rect">
            <a:avLst/>
          </a:prstGeom>
        </p:spPr>
      </p:pic>
      <p:sp>
        <p:nvSpPr>
          <p:cNvPr id="5" name="Šípka nahor 4"/>
          <p:cNvSpPr/>
          <p:nvPr/>
        </p:nvSpPr>
        <p:spPr>
          <a:xfrm>
            <a:off x="1259632" y="4944558"/>
            <a:ext cx="720080" cy="7920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930021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en-US" sz="3000" b="1" dirty="0"/>
              <a:t>Basic information about the student</a:t>
            </a:r>
            <a:endParaRPr lang="sk-SK" sz="3000" b="1" dirty="0"/>
          </a:p>
        </p:txBody>
      </p:sp>
      <p:pic>
        <p:nvPicPr>
          <p:cNvPr id="10" name="Zástupný objekt pre obsah 9"/>
          <p:cNvPicPr>
            <a:picLocks noGrp="1" noChangeAspect="1"/>
          </p:cNvPicPr>
          <p:nvPr>
            <p:ph idx="1"/>
          </p:nvPr>
        </p:nvPicPr>
        <p:blipFill>
          <a:blip r:embed="rId2"/>
          <a:stretch>
            <a:fillRect/>
          </a:stretch>
        </p:blipFill>
        <p:spPr>
          <a:xfrm>
            <a:off x="1964869" y="1825625"/>
            <a:ext cx="5214261" cy="4351338"/>
          </a:xfrm>
          <a:prstGeom prst="rect">
            <a:avLst/>
          </a:prstGeom>
        </p:spPr>
      </p:pic>
    </p:spTree>
    <p:extLst>
      <p:ext uri="{BB962C8B-B14F-4D97-AF65-F5344CB8AC3E}">
        <p14:creationId xmlns:p14="http://schemas.microsoft.com/office/powerpoint/2010/main" val="3386989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b="1" dirty="0"/>
              <a:t>Information about the sending university</a:t>
            </a:r>
            <a:r>
              <a:rPr lang="en-US" b="1" dirty="0" smtClean="0"/>
              <a:t>:</a:t>
            </a:r>
            <a:r>
              <a:rPr lang="sk-SK" b="1" dirty="0" smtClean="0"/>
              <a:t/>
            </a:r>
            <a:br>
              <a:rPr lang="sk-SK" b="1" dirty="0" smtClean="0"/>
            </a:br>
            <a:r>
              <a:rPr lang="sk-SK" sz="1700" b="1" dirty="0" smtClean="0"/>
              <a:t>Country: </a:t>
            </a:r>
            <a:r>
              <a:rPr lang="sk-SK" sz="1700" dirty="0" smtClean="0"/>
              <a:t>Slovakia</a:t>
            </a:r>
            <a:br>
              <a:rPr lang="sk-SK" sz="1700" dirty="0" smtClean="0"/>
            </a:br>
            <a:r>
              <a:rPr lang="sk-SK" sz="1700" b="1" dirty="0" err="1" smtClean="0"/>
              <a:t>Name</a:t>
            </a:r>
            <a:r>
              <a:rPr lang="sk-SK" sz="1700" b="1" dirty="0" smtClean="0"/>
              <a:t>: </a:t>
            </a:r>
            <a:r>
              <a:rPr lang="sk-SK" sz="1700" dirty="0" smtClean="0"/>
              <a:t>Univerzita Pavla Jozefa </a:t>
            </a:r>
            <a:r>
              <a:rPr lang="sk-SK" sz="1700" dirty="0" err="1" smtClean="0"/>
              <a:t>Safarika</a:t>
            </a:r>
            <a:r>
              <a:rPr lang="sk-SK" sz="1700" dirty="0" smtClean="0"/>
              <a:t> v </a:t>
            </a:r>
            <a:r>
              <a:rPr lang="sk-SK" sz="1700" dirty="0" err="1" smtClean="0"/>
              <a:t>Kosiciach</a:t>
            </a:r>
            <a:r>
              <a:rPr lang="sk-SK" sz="1700" dirty="0" smtClean="0"/>
              <a:t/>
            </a:r>
            <a:br>
              <a:rPr lang="sk-SK" sz="1700" dirty="0" smtClean="0"/>
            </a:br>
            <a:r>
              <a:rPr lang="sk-SK" sz="1700" b="1" dirty="0" err="1" smtClean="0"/>
              <a:t>Faculty</a:t>
            </a:r>
            <a:r>
              <a:rPr lang="sk-SK" sz="1700" b="1" dirty="0" smtClean="0"/>
              <a:t>: </a:t>
            </a:r>
            <a:r>
              <a:rPr lang="en-US" sz="1700" dirty="0"/>
              <a:t>choose according to the student's faculty</a:t>
            </a:r>
            <a:r>
              <a:rPr lang="sk-SK" sz="1700" b="1" dirty="0" smtClean="0"/>
              <a:t/>
            </a:r>
            <a:br>
              <a:rPr lang="sk-SK" sz="1700" b="1" dirty="0" smtClean="0"/>
            </a:br>
            <a:r>
              <a:rPr lang="sk-SK" sz="1700" b="1" dirty="0"/>
              <a:t>Erasmus </a:t>
            </a:r>
            <a:r>
              <a:rPr lang="sk-SK" sz="1700" b="1" dirty="0" err="1"/>
              <a:t>Code</a:t>
            </a:r>
            <a:r>
              <a:rPr lang="sk-SK" sz="1700" b="1" dirty="0"/>
              <a:t>: </a:t>
            </a:r>
            <a:r>
              <a:rPr lang="sk-SK" sz="1700" dirty="0"/>
              <a:t>SK KOSICE02</a:t>
            </a:r>
          </a:p>
        </p:txBody>
      </p:sp>
      <p:pic>
        <p:nvPicPr>
          <p:cNvPr id="11" name="Zástupný objekt pre obsah 10"/>
          <p:cNvPicPr>
            <a:picLocks noGrp="1" noChangeAspect="1"/>
          </p:cNvPicPr>
          <p:nvPr>
            <p:ph idx="1"/>
          </p:nvPr>
        </p:nvPicPr>
        <p:blipFill>
          <a:blip r:embed="rId2"/>
          <a:stretch>
            <a:fillRect/>
          </a:stretch>
        </p:blipFill>
        <p:spPr>
          <a:xfrm>
            <a:off x="1527454" y="1825625"/>
            <a:ext cx="6089092" cy="4351338"/>
          </a:xfrm>
          <a:prstGeom prst="rect">
            <a:avLst/>
          </a:prstGeom>
        </p:spPr>
      </p:pic>
    </p:spTree>
    <p:extLst>
      <p:ext uri="{BB962C8B-B14F-4D97-AF65-F5344CB8AC3E}">
        <p14:creationId xmlns:p14="http://schemas.microsoft.com/office/powerpoint/2010/main" val="4111401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1700" b="1" dirty="0" err="1" smtClean="0"/>
              <a:t>Sending</a:t>
            </a:r>
            <a:r>
              <a:rPr lang="sk-SK" sz="1700" b="1" dirty="0" smtClean="0"/>
              <a:t> </a:t>
            </a:r>
            <a:r>
              <a:rPr lang="sk-SK" sz="1700" b="1" dirty="0" err="1"/>
              <a:t>Responsible</a:t>
            </a:r>
            <a:r>
              <a:rPr lang="sk-SK" sz="1700" b="1" dirty="0"/>
              <a:t> Person: </a:t>
            </a:r>
            <a:r>
              <a:rPr lang="sk-SK" sz="1700" dirty="0"/>
              <a:t>Mária Vasiľová, </a:t>
            </a:r>
            <a:r>
              <a:rPr lang="sk-SK" sz="1700" dirty="0" err="1"/>
              <a:t>Institutional</a:t>
            </a:r>
            <a:r>
              <a:rPr lang="sk-SK" sz="1700" dirty="0"/>
              <a:t> </a:t>
            </a:r>
            <a:r>
              <a:rPr lang="sk-SK" sz="1700" dirty="0" err="1"/>
              <a:t>Coordinator</a:t>
            </a:r>
            <a:r>
              <a:rPr lang="sk-SK" sz="1700" dirty="0"/>
              <a:t>, </a:t>
            </a:r>
            <a:r>
              <a:rPr lang="sk-SK" sz="1700" dirty="0">
                <a:hlinkClick r:id="rId2"/>
              </a:rPr>
              <a:t>maria.vasilova@upjs.sk</a:t>
            </a:r>
            <a:r>
              <a:rPr lang="sk-SK" sz="1700" dirty="0"/>
              <a:t>, +</a:t>
            </a:r>
            <a:r>
              <a:rPr lang="sk-SK" sz="1700" dirty="0" smtClean="0"/>
              <a:t>421552341159</a:t>
            </a:r>
            <a:br>
              <a:rPr lang="sk-SK" sz="1700" dirty="0" smtClean="0"/>
            </a:br>
            <a:r>
              <a:rPr lang="sk-SK" sz="1700" dirty="0"/>
              <a:t/>
            </a:r>
            <a:br>
              <a:rPr lang="sk-SK" sz="1700" dirty="0"/>
            </a:br>
            <a:r>
              <a:rPr lang="sk-SK" sz="1700" b="1" dirty="0" err="1"/>
              <a:t>Sending</a:t>
            </a:r>
            <a:r>
              <a:rPr lang="sk-SK" sz="1700" b="1" dirty="0"/>
              <a:t> </a:t>
            </a:r>
            <a:r>
              <a:rPr lang="sk-SK" sz="1700" b="1" dirty="0" err="1"/>
              <a:t>Administrative</a:t>
            </a:r>
            <a:r>
              <a:rPr lang="sk-SK" sz="1700" b="1" dirty="0"/>
              <a:t> </a:t>
            </a:r>
            <a:r>
              <a:rPr lang="sk-SK" sz="1700" b="1" dirty="0" err="1"/>
              <a:t>Contact</a:t>
            </a:r>
            <a:r>
              <a:rPr lang="sk-SK" sz="1700" b="1" dirty="0"/>
              <a:t> Person: </a:t>
            </a:r>
            <a:r>
              <a:rPr lang="sk-SK" sz="1700" dirty="0"/>
              <a:t>Daniela Filipová, </a:t>
            </a:r>
            <a:r>
              <a:rPr lang="sk-SK" sz="1700" dirty="0" err="1"/>
              <a:t>Coordinator</a:t>
            </a:r>
            <a:r>
              <a:rPr lang="sk-SK" sz="1700" dirty="0"/>
              <a:t>, </a:t>
            </a:r>
            <a:r>
              <a:rPr lang="sk-SK" sz="1700" dirty="0">
                <a:hlinkClick r:id="rId3"/>
              </a:rPr>
              <a:t>daniela.filipova@upjs.sk</a:t>
            </a:r>
            <a:r>
              <a:rPr lang="sk-SK" sz="1700" dirty="0"/>
              <a:t>, +421552341166</a:t>
            </a:r>
          </a:p>
        </p:txBody>
      </p:sp>
      <p:pic>
        <p:nvPicPr>
          <p:cNvPr id="4" name="Zástupný objekt pre obsah 3"/>
          <p:cNvPicPr>
            <a:picLocks noGrp="1" noChangeAspect="1"/>
          </p:cNvPicPr>
          <p:nvPr>
            <p:ph idx="1"/>
          </p:nvPr>
        </p:nvPicPr>
        <p:blipFill>
          <a:blip r:embed="rId4"/>
          <a:stretch>
            <a:fillRect/>
          </a:stretch>
        </p:blipFill>
        <p:spPr>
          <a:xfrm>
            <a:off x="1433514" y="1825625"/>
            <a:ext cx="6276972" cy="4351338"/>
          </a:xfrm>
          <a:prstGeom prst="rect">
            <a:avLst/>
          </a:prstGeom>
        </p:spPr>
      </p:pic>
    </p:spTree>
    <p:extLst>
      <p:ext uri="{BB962C8B-B14F-4D97-AF65-F5344CB8AC3E}">
        <p14:creationId xmlns:p14="http://schemas.microsoft.com/office/powerpoint/2010/main" val="3032130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b="1" dirty="0"/>
              <a:t>Details of the host </a:t>
            </a:r>
            <a:r>
              <a:rPr lang="en-US" b="1" dirty="0" smtClean="0"/>
              <a:t>university</a:t>
            </a:r>
            <a:r>
              <a:rPr lang="sk-SK" b="1" dirty="0" smtClean="0"/>
              <a:t/>
            </a:r>
            <a:br>
              <a:rPr lang="sk-SK" b="1" dirty="0" smtClean="0"/>
            </a:br>
            <a:r>
              <a:rPr lang="sk-SK" sz="1700" b="1" dirty="0" smtClean="0"/>
              <a:t>Country</a:t>
            </a:r>
            <a:r>
              <a:rPr lang="sk-SK" sz="1700" b="1" dirty="0"/>
              <a:t>: </a:t>
            </a:r>
            <a:r>
              <a:rPr lang="sk-SK" sz="1700" dirty="0" err="1"/>
              <a:t>receiving</a:t>
            </a:r>
            <a:r>
              <a:rPr lang="sk-SK" sz="1700" dirty="0"/>
              <a:t> country</a:t>
            </a:r>
            <a:br>
              <a:rPr lang="sk-SK" sz="1700" dirty="0"/>
            </a:br>
            <a:r>
              <a:rPr lang="sk-SK" sz="1700" b="1" dirty="0" err="1"/>
              <a:t>Name</a:t>
            </a:r>
            <a:r>
              <a:rPr lang="sk-SK" sz="1700" b="1" dirty="0"/>
              <a:t>: </a:t>
            </a:r>
            <a:r>
              <a:rPr lang="sk-SK" sz="1700" dirty="0" err="1"/>
              <a:t>receiving</a:t>
            </a:r>
            <a:r>
              <a:rPr lang="sk-SK" sz="1700" dirty="0" smtClean="0"/>
              <a:t> </a:t>
            </a:r>
            <a:r>
              <a:rPr lang="sk-SK" sz="1700" dirty="0" err="1"/>
              <a:t>university</a:t>
            </a:r>
            <a:r>
              <a:rPr lang="sk-SK" sz="1700" dirty="0"/>
              <a:t/>
            </a:r>
            <a:br>
              <a:rPr lang="sk-SK" sz="1700" dirty="0"/>
            </a:br>
            <a:r>
              <a:rPr lang="sk-SK" sz="1700" b="1" dirty="0" err="1"/>
              <a:t>Faculty</a:t>
            </a:r>
            <a:r>
              <a:rPr lang="sk-SK" sz="1700" b="1" dirty="0"/>
              <a:t>: </a:t>
            </a:r>
            <a:r>
              <a:rPr lang="en-US" sz="1700" dirty="0"/>
              <a:t>choose according to the faculty of the student at the </a:t>
            </a:r>
            <a:r>
              <a:rPr lang="sk-SK" sz="1700" dirty="0" err="1"/>
              <a:t>receiving</a:t>
            </a:r>
            <a:r>
              <a:rPr lang="en-US" sz="1700" dirty="0" smtClean="0"/>
              <a:t> </a:t>
            </a:r>
            <a:r>
              <a:rPr lang="en-US" sz="1700" dirty="0"/>
              <a:t>university</a:t>
            </a:r>
            <a:r>
              <a:rPr lang="sk-SK" sz="1700" b="1" dirty="0"/>
              <a:t/>
            </a:r>
            <a:br>
              <a:rPr lang="sk-SK" sz="1700" b="1" dirty="0"/>
            </a:br>
            <a:r>
              <a:rPr lang="sk-SK" sz="1700" b="1" dirty="0"/>
              <a:t>Erasmus </a:t>
            </a:r>
            <a:r>
              <a:rPr lang="sk-SK" sz="1700" b="1" dirty="0" err="1"/>
              <a:t>Code</a:t>
            </a:r>
            <a:r>
              <a:rPr lang="sk-SK" sz="1700" b="1" dirty="0"/>
              <a:t>: </a:t>
            </a:r>
            <a:r>
              <a:rPr lang="sk-SK" sz="1700" dirty="0" err="1"/>
              <a:t>receiving</a:t>
            </a:r>
            <a:r>
              <a:rPr lang="sk-SK" sz="1700" dirty="0"/>
              <a:t> </a:t>
            </a:r>
            <a:r>
              <a:rPr lang="sk-SK" sz="1700" dirty="0" err="1"/>
              <a:t>university</a:t>
            </a:r>
            <a:endParaRPr lang="sk-SK" sz="1700" dirty="0"/>
          </a:p>
        </p:txBody>
      </p:sp>
      <p:pic>
        <p:nvPicPr>
          <p:cNvPr id="6" name="Zástupný objekt pre obsah 5"/>
          <p:cNvPicPr>
            <a:picLocks noGrp="1" noChangeAspect="1"/>
          </p:cNvPicPr>
          <p:nvPr>
            <p:ph idx="1"/>
          </p:nvPr>
        </p:nvPicPr>
        <p:blipFill>
          <a:blip r:embed="rId2"/>
          <a:stretch>
            <a:fillRect/>
          </a:stretch>
        </p:blipFill>
        <p:spPr>
          <a:xfrm>
            <a:off x="2300287" y="2434431"/>
            <a:ext cx="4543425" cy="3133725"/>
          </a:xfrm>
          <a:prstGeom prst="rect">
            <a:avLst/>
          </a:prstGeom>
        </p:spPr>
      </p:pic>
    </p:spTree>
    <p:extLst>
      <p:ext uri="{BB962C8B-B14F-4D97-AF65-F5344CB8AC3E}">
        <p14:creationId xmlns:p14="http://schemas.microsoft.com/office/powerpoint/2010/main" val="614465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1700" b="1" dirty="0" err="1" smtClean="0"/>
              <a:t>Receiving</a:t>
            </a:r>
            <a:r>
              <a:rPr lang="sk-SK" sz="1700" b="1" dirty="0" smtClean="0"/>
              <a:t> </a:t>
            </a:r>
            <a:r>
              <a:rPr lang="sk-SK" sz="1700" b="1" dirty="0" err="1"/>
              <a:t>Responsible</a:t>
            </a:r>
            <a:r>
              <a:rPr lang="sk-SK" sz="1700" b="1" dirty="0"/>
              <a:t> Person: </a:t>
            </a:r>
            <a:r>
              <a:rPr lang="sk-SK" sz="1700" dirty="0" smtClean="0"/>
              <a:t>at </a:t>
            </a:r>
            <a:r>
              <a:rPr lang="sk-SK" sz="1700" dirty="0" err="1" smtClean="0"/>
              <a:t>the</a:t>
            </a:r>
            <a:r>
              <a:rPr lang="sk-SK" sz="1700" dirty="0" smtClean="0"/>
              <a:t> </a:t>
            </a:r>
            <a:r>
              <a:rPr lang="sk-SK" sz="1700" dirty="0" err="1" smtClean="0"/>
              <a:t>receiving</a:t>
            </a:r>
            <a:r>
              <a:rPr lang="sk-SK" sz="1700" dirty="0" smtClean="0"/>
              <a:t> </a:t>
            </a:r>
            <a:r>
              <a:rPr lang="sk-SK" sz="1700" dirty="0" err="1"/>
              <a:t>university</a:t>
            </a:r>
            <a:r>
              <a:rPr lang="sk-SK" sz="1700" dirty="0"/>
              <a:t/>
            </a:r>
            <a:br>
              <a:rPr lang="sk-SK" sz="1700" dirty="0"/>
            </a:br>
            <a:r>
              <a:rPr lang="sk-SK" sz="1700" dirty="0"/>
              <a:t/>
            </a:r>
            <a:br>
              <a:rPr lang="sk-SK" sz="1700" dirty="0"/>
            </a:br>
            <a:r>
              <a:rPr lang="sk-SK" sz="1700" b="1" smtClean="0"/>
              <a:t>Receiving </a:t>
            </a:r>
            <a:r>
              <a:rPr lang="sk-SK" sz="1700" b="1" dirty="0" err="1"/>
              <a:t>Administrative</a:t>
            </a:r>
            <a:r>
              <a:rPr lang="sk-SK" sz="1700" b="1" dirty="0"/>
              <a:t> </a:t>
            </a:r>
            <a:r>
              <a:rPr lang="sk-SK" sz="1700" b="1" dirty="0" err="1"/>
              <a:t>Contact</a:t>
            </a:r>
            <a:r>
              <a:rPr lang="sk-SK" sz="1700" b="1" dirty="0"/>
              <a:t> Person: </a:t>
            </a:r>
            <a:r>
              <a:rPr lang="sk-SK" sz="1700" dirty="0"/>
              <a:t>at </a:t>
            </a:r>
            <a:r>
              <a:rPr lang="sk-SK" sz="1700" dirty="0" err="1"/>
              <a:t>the</a:t>
            </a:r>
            <a:r>
              <a:rPr lang="sk-SK" sz="1700" dirty="0"/>
              <a:t> </a:t>
            </a:r>
            <a:r>
              <a:rPr lang="sk-SK" sz="1700" dirty="0" err="1"/>
              <a:t>receiving</a:t>
            </a:r>
            <a:r>
              <a:rPr lang="sk-SK" sz="1700" dirty="0"/>
              <a:t> </a:t>
            </a:r>
            <a:r>
              <a:rPr lang="sk-SK" sz="1700" dirty="0" err="1"/>
              <a:t>university</a:t>
            </a:r>
            <a:endParaRPr lang="sk-SK" sz="1700" dirty="0"/>
          </a:p>
        </p:txBody>
      </p:sp>
      <p:pic>
        <p:nvPicPr>
          <p:cNvPr id="4" name="Zástupný objekt pre obsah 3"/>
          <p:cNvPicPr>
            <a:picLocks noGrp="1" noChangeAspect="1"/>
          </p:cNvPicPr>
          <p:nvPr>
            <p:ph idx="1"/>
          </p:nvPr>
        </p:nvPicPr>
        <p:blipFill>
          <a:blip r:embed="rId2"/>
          <a:stretch>
            <a:fillRect/>
          </a:stretch>
        </p:blipFill>
        <p:spPr>
          <a:xfrm>
            <a:off x="2267744" y="2132856"/>
            <a:ext cx="4936545" cy="3158505"/>
          </a:xfrm>
          <a:prstGeom prst="rect">
            <a:avLst/>
          </a:prstGeom>
        </p:spPr>
      </p:pic>
    </p:spTree>
    <p:extLst>
      <p:ext uri="{BB962C8B-B14F-4D97-AF65-F5344CB8AC3E}">
        <p14:creationId xmlns:p14="http://schemas.microsoft.com/office/powerpoint/2010/main" val="2977273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gn="ctr"/>
            <a:r>
              <a:rPr lang="sk-SK" altLang="sk-SK" sz="4600" b="1" dirty="0" err="1">
                <a:solidFill>
                  <a:schemeClr val="accent1"/>
                </a:solidFill>
                <a:effectLst>
                  <a:outerShdw blurRad="38100" dist="38100" dir="2700000" algn="tl">
                    <a:srgbClr val="000000">
                      <a:alpha val="43137"/>
                    </a:srgbClr>
                  </a:outerShdw>
                </a:effectLst>
              </a:rPr>
              <a:t>Who</a:t>
            </a:r>
            <a:r>
              <a:rPr lang="sk-SK" altLang="sk-SK" sz="4600" b="1" dirty="0">
                <a:solidFill>
                  <a:schemeClr val="accent1"/>
                </a:solidFill>
                <a:effectLst>
                  <a:outerShdw blurRad="38100" dist="38100" dir="2700000" algn="tl">
                    <a:srgbClr val="000000">
                      <a:alpha val="43137"/>
                    </a:srgbClr>
                  </a:outerShdw>
                </a:effectLst>
              </a:rPr>
              <a:t> to </a:t>
            </a:r>
            <a:r>
              <a:rPr lang="sk-SK" altLang="sk-SK" sz="4600" b="1" dirty="0" err="1">
                <a:solidFill>
                  <a:schemeClr val="accent1"/>
                </a:solidFill>
                <a:effectLst>
                  <a:outerShdw blurRad="38100" dist="38100" dir="2700000" algn="tl">
                    <a:srgbClr val="000000">
                      <a:alpha val="43137"/>
                    </a:srgbClr>
                  </a:outerShdw>
                </a:effectLst>
              </a:rPr>
              <a:t>contact</a:t>
            </a:r>
            <a:endParaRPr lang="sk-SK" sz="4600" dirty="0">
              <a:solidFill>
                <a:schemeClr val="accent1"/>
              </a:solidFill>
            </a:endParaRPr>
          </a:p>
        </p:txBody>
      </p:sp>
      <p:sp>
        <p:nvSpPr>
          <p:cNvPr id="3" name="Zástupný symbol pro obsah 2"/>
          <p:cNvSpPr>
            <a:spLocks noGrp="1"/>
          </p:cNvSpPr>
          <p:nvPr>
            <p:ph idx="1"/>
          </p:nvPr>
        </p:nvSpPr>
        <p:spPr>
          <a:xfrm>
            <a:off x="457200" y="1412776"/>
            <a:ext cx="8229600" cy="5042032"/>
          </a:xfrm>
        </p:spPr>
        <p:txBody>
          <a:bodyPr>
            <a:normAutofit fontScale="25000" lnSpcReduction="20000"/>
          </a:bodyPr>
          <a:lstStyle/>
          <a:p>
            <a:pPr marL="64008" indent="0">
              <a:spcBef>
                <a:spcPts val="0"/>
              </a:spcBef>
              <a:buNone/>
              <a:defRPr/>
            </a:pPr>
            <a:endParaRPr lang="sk-SK" sz="7600" b="1" dirty="0" smtClean="0">
              <a:latin typeface="+mj-lt"/>
            </a:endParaRPr>
          </a:p>
          <a:p>
            <a:pPr marL="64008" indent="0" algn="just">
              <a:spcBef>
                <a:spcPts val="0"/>
              </a:spcBef>
              <a:buNone/>
              <a:defRPr/>
            </a:pPr>
            <a:endParaRPr lang="sk-SK" sz="7600" dirty="0">
              <a:solidFill>
                <a:schemeClr val="tx1">
                  <a:lumMod val="75000"/>
                  <a:lumOff val="25000"/>
                </a:schemeClr>
              </a:solidFill>
              <a:latin typeface="+mj-lt"/>
            </a:endParaRPr>
          </a:p>
          <a:p>
            <a:pPr marL="64008" indent="0">
              <a:spcBef>
                <a:spcPts val="0"/>
              </a:spcBef>
              <a:buNone/>
              <a:defRPr/>
            </a:pPr>
            <a:endParaRPr lang="sk-SK" sz="5600" b="1" dirty="0" smtClean="0">
              <a:latin typeface="+mj-lt"/>
              <a:hlinkClick r:id="rId2"/>
            </a:endParaRPr>
          </a:p>
          <a:p>
            <a:pPr marL="64008" indent="0">
              <a:spcBef>
                <a:spcPts val="0"/>
              </a:spcBef>
              <a:buNone/>
              <a:defRPr/>
            </a:pPr>
            <a:r>
              <a:rPr lang="sk-SK" sz="8000" b="1" dirty="0">
                <a:latin typeface="+mj-lt"/>
                <a:hlinkClick r:id="rId3"/>
              </a:rPr>
              <a:t>International Relations Office </a:t>
            </a:r>
            <a:endParaRPr lang="sk-SK" sz="8000" b="1" dirty="0">
              <a:latin typeface="+mj-lt"/>
            </a:endParaRPr>
          </a:p>
          <a:p>
            <a:pPr marL="64008" indent="0">
              <a:spcBef>
                <a:spcPts val="0"/>
              </a:spcBef>
              <a:buNone/>
              <a:defRPr/>
            </a:pPr>
            <a:endParaRPr lang="sk-SK" sz="7600" dirty="0">
              <a:latin typeface="+mj-lt"/>
            </a:endParaRPr>
          </a:p>
          <a:p>
            <a:pPr marL="64008" indent="0">
              <a:spcBef>
                <a:spcPts val="0"/>
              </a:spcBef>
              <a:buNone/>
              <a:defRPr/>
            </a:pPr>
            <a:r>
              <a:rPr lang="sk-SK" sz="7600" b="1" dirty="0" smtClean="0">
                <a:latin typeface="+mj-lt"/>
              </a:rPr>
              <a:t>Bc. Ing. Daniela Filipová </a:t>
            </a:r>
            <a:r>
              <a:rPr lang="sk-SK" sz="7600" dirty="0" smtClean="0">
                <a:latin typeface="+mj-lt"/>
              </a:rPr>
              <a:t>- 055 234 1166 – daniela.filipova@upjs.sk</a:t>
            </a:r>
          </a:p>
          <a:p>
            <a:pPr marL="64008" indent="0">
              <a:spcBef>
                <a:spcPts val="0"/>
              </a:spcBef>
              <a:buNone/>
              <a:defRPr/>
            </a:pPr>
            <a:r>
              <a:rPr lang="sk-SK" sz="7600" dirty="0" smtClean="0">
                <a:latin typeface="+mj-lt"/>
              </a:rPr>
              <a:t>	- </a:t>
            </a:r>
            <a:r>
              <a:rPr lang="sk-SK" sz="7600" dirty="0"/>
              <a:t>Erasmus+ </a:t>
            </a:r>
            <a:r>
              <a:rPr lang="sk-SK" sz="7600" dirty="0" err="1" smtClean="0"/>
              <a:t>Coordinator</a:t>
            </a:r>
            <a:r>
              <a:rPr lang="sk-SK" sz="7600" dirty="0"/>
              <a:t> </a:t>
            </a:r>
            <a:r>
              <a:rPr lang="sk-SK" sz="7600" dirty="0" err="1" smtClean="0"/>
              <a:t>for</a:t>
            </a:r>
            <a:r>
              <a:rPr lang="sk-SK" sz="7600" dirty="0"/>
              <a:t> </a:t>
            </a:r>
            <a:r>
              <a:rPr lang="sk-SK" sz="7600" b="1" dirty="0" err="1" smtClean="0">
                <a:latin typeface="+mj-lt"/>
              </a:rPr>
              <a:t>outgoing</a:t>
            </a:r>
            <a:r>
              <a:rPr lang="sk-SK" sz="7600" b="1" dirty="0" smtClean="0">
                <a:latin typeface="+mj-lt"/>
              </a:rPr>
              <a:t> </a:t>
            </a:r>
            <a:r>
              <a:rPr lang="sk-SK" sz="7600" b="1" dirty="0" err="1">
                <a:latin typeface="+mj-lt"/>
              </a:rPr>
              <a:t>students</a:t>
            </a:r>
            <a:r>
              <a:rPr lang="sk-SK" sz="7600" b="1" dirty="0">
                <a:latin typeface="+mj-lt"/>
              </a:rPr>
              <a:t> – </a:t>
            </a:r>
            <a:r>
              <a:rPr lang="sk-SK" sz="7600" b="1" dirty="0" err="1" smtClean="0">
                <a:latin typeface="+mj-lt"/>
              </a:rPr>
              <a:t>studies</a:t>
            </a:r>
            <a:endParaRPr lang="sk-SK" sz="7600" b="1" dirty="0">
              <a:latin typeface="+mj-lt"/>
            </a:endParaRPr>
          </a:p>
          <a:p>
            <a:pPr marL="64008" indent="0">
              <a:spcBef>
                <a:spcPts val="0"/>
              </a:spcBef>
              <a:buNone/>
              <a:defRPr/>
            </a:pPr>
            <a:endParaRPr lang="sk-SK" sz="2000" dirty="0">
              <a:latin typeface="+mj-lt"/>
            </a:endParaRPr>
          </a:p>
          <a:p>
            <a:pPr marL="64008" indent="0">
              <a:spcBef>
                <a:spcPts val="0"/>
              </a:spcBef>
              <a:buNone/>
              <a:defRPr/>
            </a:pPr>
            <a:endParaRPr lang="sk-SK" sz="2000" dirty="0">
              <a:latin typeface="+mj-lt"/>
            </a:endParaRPr>
          </a:p>
          <a:p>
            <a:pPr marL="64008" indent="0">
              <a:spcBef>
                <a:spcPts val="0"/>
              </a:spcBef>
              <a:buNone/>
              <a:defRPr/>
            </a:pPr>
            <a:endParaRPr lang="sk-SK" sz="7600" dirty="0" smtClean="0">
              <a:latin typeface="+mj-lt"/>
            </a:endParaRPr>
          </a:p>
          <a:p>
            <a:pPr marL="64008" indent="0">
              <a:spcBef>
                <a:spcPts val="0"/>
              </a:spcBef>
              <a:buNone/>
              <a:defRPr/>
            </a:pPr>
            <a:r>
              <a:rPr lang="sk-SK" sz="500" dirty="0" smtClean="0">
                <a:latin typeface="+mj-lt"/>
              </a:rPr>
              <a:t>ň</a:t>
            </a:r>
            <a:endParaRPr lang="sk-SK" sz="2000" dirty="0">
              <a:latin typeface="+mj-lt"/>
            </a:endParaRPr>
          </a:p>
          <a:p>
            <a:pPr marL="64008" indent="0">
              <a:spcBef>
                <a:spcPts val="0"/>
              </a:spcBef>
              <a:buNone/>
              <a:defRPr/>
            </a:pPr>
            <a:r>
              <a:rPr lang="sk-SK" sz="7600" b="1" dirty="0">
                <a:latin typeface="+mj-lt"/>
              </a:rPr>
              <a:t>Mgr. Mária Vasiľová, PhD. </a:t>
            </a:r>
            <a:r>
              <a:rPr lang="sk-SK" sz="7600" dirty="0">
                <a:latin typeface="+mj-lt"/>
              </a:rPr>
              <a:t>- 055 234 1159 - </a:t>
            </a:r>
            <a:r>
              <a:rPr lang="sk-SK" sz="7600" dirty="0" smtClean="0">
                <a:latin typeface="+mj-lt"/>
              </a:rPr>
              <a:t>maria.vasilova@upjs.sk</a:t>
            </a:r>
            <a:endParaRPr lang="sk-SK" sz="7600" dirty="0">
              <a:latin typeface="+mj-lt"/>
            </a:endParaRPr>
          </a:p>
          <a:p>
            <a:pPr marL="64008" indent="0" algn="just">
              <a:spcBef>
                <a:spcPts val="0"/>
              </a:spcBef>
              <a:buNone/>
              <a:defRPr/>
            </a:pPr>
            <a:r>
              <a:rPr lang="sk-SK" sz="7600" dirty="0">
                <a:latin typeface="+mj-lt"/>
              </a:rPr>
              <a:t>	- </a:t>
            </a:r>
            <a:r>
              <a:rPr lang="sk-SK" sz="7600" dirty="0"/>
              <a:t>Erasmus+ </a:t>
            </a:r>
            <a:r>
              <a:rPr lang="sk-SK" sz="7600" dirty="0" err="1"/>
              <a:t>Institutional</a:t>
            </a:r>
            <a:r>
              <a:rPr lang="sk-SK" sz="7600" dirty="0"/>
              <a:t> </a:t>
            </a:r>
            <a:r>
              <a:rPr lang="sk-SK" sz="7600" dirty="0" err="1"/>
              <a:t>Coordinator</a:t>
            </a:r>
            <a:endParaRPr lang="sk-SK" sz="7600" dirty="0"/>
          </a:p>
          <a:p>
            <a:pPr marL="64008" indent="0">
              <a:spcBef>
                <a:spcPts val="0"/>
              </a:spcBef>
              <a:buNone/>
              <a:defRPr/>
            </a:pPr>
            <a:endParaRPr lang="sk-SK" sz="7600" dirty="0">
              <a:latin typeface="+mj-lt"/>
            </a:endParaRPr>
          </a:p>
          <a:p>
            <a:pPr marL="64008" indent="0">
              <a:spcBef>
                <a:spcPts val="0"/>
              </a:spcBef>
              <a:buNone/>
              <a:defRPr/>
            </a:pPr>
            <a:r>
              <a:rPr lang="sk-SK" sz="7600" dirty="0" err="1">
                <a:latin typeface="+mj-lt"/>
              </a:rPr>
              <a:t>Common</a:t>
            </a:r>
            <a:r>
              <a:rPr lang="sk-SK" sz="7600" dirty="0">
                <a:latin typeface="+mj-lt"/>
              </a:rPr>
              <a:t> IRO </a:t>
            </a:r>
            <a:r>
              <a:rPr lang="sk-SK" sz="7600" dirty="0" err="1">
                <a:latin typeface="+mj-lt"/>
              </a:rPr>
              <a:t>address</a:t>
            </a:r>
            <a:r>
              <a:rPr lang="sk-SK" sz="7600" dirty="0">
                <a:latin typeface="+mj-lt"/>
              </a:rPr>
              <a:t> : </a:t>
            </a:r>
            <a:r>
              <a:rPr lang="sk-SK" sz="7600" dirty="0">
                <a:latin typeface="+mj-lt"/>
                <a:hlinkClick r:id="rId4"/>
              </a:rPr>
              <a:t>zahrodd@upjs.sk</a:t>
            </a:r>
            <a:endParaRPr lang="sk-SK" sz="7600" dirty="0">
              <a:latin typeface="+mj-lt"/>
            </a:endParaRPr>
          </a:p>
          <a:p>
            <a:pPr marL="64008" indent="0">
              <a:spcBef>
                <a:spcPts val="0"/>
              </a:spcBef>
              <a:buNone/>
              <a:defRPr/>
            </a:pPr>
            <a:endParaRPr lang="sk-SK" sz="7600" dirty="0">
              <a:latin typeface="+mj-lt"/>
            </a:endParaRPr>
          </a:p>
          <a:p>
            <a:pPr marL="64008" indent="0">
              <a:spcBef>
                <a:spcPts val="0"/>
              </a:spcBef>
              <a:buNone/>
              <a:defRPr/>
            </a:pPr>
            <a:r>
              <a:rPr lang="sk-SK" sz="7600" dirty="0" smtClean="0">
                <a:latin typeface="+mj-lt"/>
              </a:rPr>
              <a:t>			FB: </a:t>
            </a:r>
            <a:r>
              <a:rPr lang="sk-SK" sz="7600" dirty="0" smtClean="0">
                <a:latin typeface="+mj-lt"/>
                <a:hlinkClick r:id="rId5"/>
              </a:rPr>
              <a:t>@</a:t>
            </a:r>
            <a:r>
              <a:rPr lang="sk-SK" sz="7600" dirty="0" err="1" smtClean="0">
                <a:latin typeface="+mj-lt"/>
                <a:hlinkClick r:id="rId5"/>
              </a:rPr>
              <a:t>upjserasmus</a:t>
            </a:r>
            <a:endParaRPr lang="sk-SK" sz="7600" dirty="0" smtClean="0">
              <a:latin typeface="+mj-lt"/>
            </a:endParaRPr>
          </a:p>
          <a:p>
            <a:pPr marL="64008" indent="0">
              <a:spcBef>
                <a:spcPts val="0"/>
              </a:spcBef>
              <a:buNone/>
              <a:defRPr/>
            </a:pPr>
            <a:endParaRPr lang="sk-SK" sz="7600" dirty="0">
              <a:latin typeface="+mj-lt"/>
            </a:endParaRPr>
          </a:p>
          <a:p>
            <a:pPr marL="64008" indent="0">
              <a:spcBef>
                <a:spcPts val="0"/>
              </a:spcBef>
              <a:buNone/>
              <a:defRPr/>
            </a:pPr>
            <a:endParaRPr lang="sk-SK" sz="7600" dirty="0" smtClean="0">
              <a:latin typeface="+mj-lt"/>
            </a:endParaRPr>
          </a:p>
          <a:p>
            <a:pPr marL="64008" indent="0">
              <a:spcBef>
                <a:spcPts val="0"/>
              </a:spcBef>
              <a:buNone/>
              <a:defRPr/>
            </a:pPr>
            <a:endParaRPr lang="sk-SK" sz="7600" dirty="0">
              <a:latin typeface="+mj-lt"/>
            </a:endParaRPr>
          </a:p>
          <a:p>
            <a:pPr marL="64008" indent="0">
              <a:spcBef>
                <a:spcPts val="0"/>
              </a:spcBef>
              <a:buNone/>
              <a:defRPr/>
            </a:pPr>
            <a:endParaRPr lang="sk-SK" sz="7600" dirty="0" smtClean="0">
              <a:latin typeface="+mj-lt"/>
            </a:endParaRPr>
          </a:p>
          <a:p>
            <a:pPr marL="64008" indent="0">
              <a:spcBef>
                <a:spcPts val="0"/>
              </a:spcBef>
              <a:buNone/>
              <a:defRPr/>
            </a:pPr>
            <a:endParaRPr lang="sk-SK" sz="7600" b="1" dirty="0" smtClean="0">
              <a:latin typeface="+mj-lt"/>
            </a:endParaRPr>
          </a:p>
          <a:p>
            <a:pPr marL="64008" indent="0">
              <a:spcBef>
                <a:spcPts val="0"/>
              </a:spcBef>
              <a:buNone/>
              <a:defRPr/>
            </a:pPr>
            <a:r>
              <a:rPr lang="sk-SK" sz="7600" b="1" dirty="0" err="1" smtClean="0">
                <a:latin typeface="+mj-lt"/>
              </a:rPr>
              <a:t>Faculty</a:t>
            </a:r>
            <a:r>
              <a:rPr lang="sk-SK" sz="7600" b="1" dirty="0" smtClean="0">
                <a:latin typeface="+mj-lt"/>
              </a:rPr>
              <a:t>/department/</a:t>
            </a:r>
            <a:r>
              <a:rPr lang="sk-SK" sz="7600" b="1" dirty="0" err="1" smtClean="0">
                <a:latin typeface="+mj-lt"/>
              </a:rPr>
              <a:t>institue</a:t>
            </a:r>
            <a:r>
              <a:rPr lang="sk-SK" sz="7600" b="1" dirty="0" smtClean="0">
                <a:latin typeface="+mj-lt"/>
              </a:rPr>
              <a:t> </a:t>
            </a:r>
            <a:r>
              <a:rPr lang="sk-SK" sz="7600" b="1" u="sng" dirty="0" err="1">
                <a:solidFill>
                  <a:schemeClr val="accent1">
                    <a:lumMod val="75000"/>
                  </a:schemeClr>
                </a:solidFill>
                <a:latin typeface="+mj-lt"/>
                <a:hlinkClick r:id="rId6"/>
              </a:rPr>
              <a:t>coordinators</a:t>
            </a:r>
            <a:endParaRPr lang="sk-SK" sz="4000" b="1" dirty="0">
              <a:solidFill>
                <a:schemeClr val="accent1">
                  <a:lumMod val="75000"/>
                </a:schemeClr>
              </a:solidFill>
              <a:latin typeface="+mj-lt"/>
            </a:endParaRPr>
          </a:p>
          <a:p>
            <a:pPr marL="64008" indent="0">
              <a:spcBef>
                <a:spcPts val="0"/>
              </a:spcBef>
              <a:buNone/>
              <a:defRPr/>
            </a:pPr>
            <a:endParaRPr lang="sk-SK" sz="7600" dirty="0" smtClean="0">
              <a:latin typeface="+mj-lt"/>
            </a:endParaRPr>
          </a:p>
          <a:p>
            <a:pPr marL="64008" indent="0">
              <a:spcBef>
                <a:spcPts val="0"/>
              </a:spcBef>
              <a:buNone/>
              <a:defRPr/>
            </a:pPr>
            <a:r>
              <a:rPr lang="sk-SK" sz="5600" dirty="0" smtClean="0"/>
              <a:t> </a:t>
            </a:r>
          </a:p>
          <a:p>
            <a:endParaRPr lang="sk-SK" sz="3400" u="sng" dirty="0" smtClean="0"/>
          </a:p>
          <a:p>
            <a:pPr marL="64008" indent="0">
              <a:buNone/>
            </a:pPr>
            <a:r>
              <a:rPr lang="sk-SK" sz="3400" dirty="0" smtClean="0"/>
              <a:t> </a:t>
            </a:r>
          </a:p>
          <a:p>
            <a:endParaRPr lang="sk-SK" dirty="0"/>
          </a:p>
        </p:txBody>
      </p:sp>
      <p:pic>
        <p:nvPicPr>
          <p:cNvPr id="4" name="Picture 2" descr="https://www.upjs.sk/public/media/19541/facebook-icon.jpg">
            <a:hlinkClick r:id="rId5"/>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450" y="4077072"/>
            <a:ext cx="2016224" cy="720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9214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en-US" b="1" dirty="0"/>
              <a:t>Table A - </a:t>
            </a:r>
            <a:r>
              <a:rPr lang="en-US" dirty="0"/>
              <a:t>enrollment of subjects that the student will study abroad</a:t>
            </a:r>
            <a:endParaRPr lang="sk-SK" dirty="0"/>
          </a:p>
        </p:txBody>
      </p:sp>
      <p:pic>
        <p:nvPicPr>
          <p:cNvPr id="4" name="Zástupný objekt pre obsah 3"/>
          <p:cNvPicPr>
            <a:picLocks noGrp="1" noChangeAspect="1"/>
          </p:cNvPicPr>
          <p:nvPr>
            <p:ph idx="1"/>
          </p:nvPr>
        </p:nvPicPr>
        <p:blipFill>
          <a:blip r:embed="rId2"/>
          <a:stretch>
            <a:fillRect/>
          </a:stretch>
        </p:blipFill>
        <p:spPr>
          <a:xfrm>
            <a:off x="3032693" y="1825625"/>
            <a:ext cx="3078614" cy="4351338"/>
          </a:xfrm>
          <a:prstGeom prst="rect">
            <a:avLst/>
          </a:prstGeom>
        </p:spPr>
      </p:pic>
    </p:spTree>
    <p:extLst>
      <p:ext uri="{BB962C8B-B14F-4D97-AF65-F5344CB8AC3E}">
        <p14:creationId xmlns:p14="http://schemas.microsoft.com/office/powerpoint/2010/main" val="3153838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en-US" sz="2600" b="1" dirty="0"/>
              <a:t>Table B - </a:t>
            </a:r>
            <a:r>
              <a:rPr lang="en-US" sz="2600" dirty="0"/>
              <a:t>enrollment of subjects that will be recognized by the home university after returning from </a:t>
            </a:r>
            <a:r>
              <a:rPr lang="en-US" sz="2600" dirty="0" smtClean="0"/>
              <a:t>mobility</a:t>
            </a:r>
            <a:r>
              <a:rPr lang="sk-SK" sz="2400" dirty="0" smtClean="0"/>
              <a:t/>
            </a:r>
            <a:br>
              <a:rPr lang="sk-SK" sz="2400" dirty="0" smtClean="0"/>
            </a:br>
            <a:r>
              <a:rPr lang="en-US" sz="1600" dirty="0" smtClean="0"/>
              <a:t>(</a:t>
            </a:r>
            <a:r>
              <a:rPr lang="en-US" sz="1600" dirty="0"/>
              <a:t>The pages of the exchange rate </a:t>
            </a:r>
            <a:r>
              <a:rPr lang="en-US" sz="1600" dirty="0" smtClean="0"/>
              <a:t>catalogs</a:t>
            </a:r>
            <a:r>
              <a:rPr lang="sk-SK" sz="1600" dirty="0" smtClean="0"/>
              <a:t> </a:t>
            </a:r>
            <a:r>
              <a:rPr lang="en-US" sz="1600" dirty="0" smtClean="0"/>
              <a:t>must </a:t>
            </a:r>
            <a:r>
              <a:rPr lang="en-US" sz="1600" dirty="0"/>
              <a:t>have the format specified with http</a:t>
            </a:r>
            <a:r>
              <a:rPr lang="en-US" sz="1600" dirty="0" smtClean="0"/>
              <a:t>://)</a:t>
            </a:r>
            <a:r>
              <a:rPr lang="sk-SK" sz="2500" dirty="0" smtClean="0"/>
              <a:t/>
            </a:r>
            <a:br>
              <a:rPr lang="sk-SK" sz="2500" dirty="0" smtClean="0"/>
            </a:br>
            <a:endParaRPr lang="sk-SK" sz="2500" dirty="0"/>
          </a:p>
        </p:txBody>
      </p:sp>
      <p:pic>
        <p:nvPicPr>
          <p:cNvPr id="4" name="Zástupný objekt pre obsah 3"/>
          <p:cNvPicPr>
            <a:picLocks noGrp="1" noChangeAspect="1"/>
          </p:cNvPicPr>
          <p:nvPr>
            <p:ph idx="1"/>
          </p:nvPr>
        </p:nvPicPr>
        <p:blipFill>
          <a:blip r:embed="rId2"/>
          <a:stretch>
            <a:fillRect/>
          </a:stretch>
        </p:blipFill>
        <p:spPr>
          <a:xfrm>
            <a:off x="2262373" y="1825625"/>
            <a:ext cx="4619254" cy="4351338"/>
          </a:xfrm>
          <a:prstGeom prst="rect">
            <a:avLst/>
          </a:prstGeom>
        </p:spPr>
      </p:pic>
    </p:spTree>
    <p:extLst>
      <p:ext uri="{BB962C8B-B14F-4D97-AF65-F5344CB8AC3E}">
        <p14:creationId xmlns:p14="http://schemas.microsoft.com/office/powerpoint/2010/main" val="2867330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en-US" dirty="0"/>
              <a:t>Addition of a </a:t>
            </a:r>
            <a:r>
              <a:rPr lang="en-US" b="1" dirty="0"/>
              <a:t>Virtual component </a:t>
            </a:r>
            <a:r>
              <a:rPr lang="en-US" dirty="0"/>
              <a:t>in case of </a:t>
            </a:r>
            <a:r>
              <a:rPr lang="en-US" b="1" dirty="0"/>
              <a:t>Blended</a:t>
            </a:r>
            <a:r>
              <a:rPr lang="en-US" dirty="0"/>
              <a:t> mobility</a:t>
            </a:r>
            <a:endParaRPr lang="sk-SK" dirty="0"/>
          </a:p>
        </p:txBody>
      </p:sp>
      <p:pic>
        <p:nvPicPr>
          <p:cNvPr id="4" name="Zástupný objekt pre obsah 3"/>
          <p:cNvPicPr>
            <a:picLocks noGrp="1" noChangeAspect="1"/>
          </p:cNvPicPr>
          <p:nvPr>
            <p:ph idx="1"/>
          </p:nvPr>
        </p:nvPicPr>
        <p:blipFill>
          <a:blip r:embed="rId2"/>
          <a:stretch>
            <a:fillRect/>
          </a:stretch>
        </p:blipFill>
        <p:spPr>
          <a:xfrm>
            <a:off x="847725" y="2062956"/>
            <a:ext cx="7448550" cy="3876675"/>
          </a:xfrm>
          <a:prstGeom prst="rect">
            <a:avLst/>
          </a:prstGeom>
        </p:spPr>
      </p:pic>
    </p:spTree>
    <p:extLst>
      <p:ext uri="{BB962C8B-B14F-4D97-AF65-F5344CB8AC3E}">
        <p14:creationId xmlns:p14="http://schemas.microsoft.com/office/powerpoint/2010/main" val="924899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en-US" sz="2000" dirty="0"/>
              <a:t>Successfully </a:t>
            </a:r>
            <a:r>
              <a:rPr lang="en-US" sz="2000" b="1" dirty="0"/>
              <a:t>created </a:t>
            </a:r>
            <a:r>
              <a:rPr lang="en-US" sz="2000" b="1" dirty="0" err="1"/>
              <a:t>OnlineLA</a:t>
            </a:r>
            <a:r>
              <a:rPr lang="en-US" sz="2000" b="1" dirty="0"/>
              <a:t> </a:t>
            </a:r>
            <a:r>
              <a:rPr lang="en-US" sz="2000" dirty="0"/>
              <a:t>- </a:t>
            </a:r>
            <a:r>
              <a:rPr lang="en-US" sz="2000" b="1" dirty="0"/>
              <a:t>signed</a:t>
            </a:r>
            <a:r>
              <a:rPr lang="en-US" sz="2000" dirty="0"/>
              <a:t> with the mouse or finger on the </a:t>
            </a:r>
            <a:r>
              <a:rPr lang="en-US" sz="2000" dirty="0" smtClean="0"/>
              <a:t>touchpad</a:t>
            </a:r>
            <a:r>
              <a:rPr lang="sk-SK" sz="2000" dirty="0" smtClean="0"/>
              <a:t>, </a:t>
            </a:r>
            <a:r>
              <a:rPr lang="sk-SK" sz="2000" dirty="0" err="1" smtClean="0"/>
              <a:t>it</a:t>
            </a:r>
            <a:r>
              <a:rPr lang="sk-SK" sz="2000" dirty="0" smtClean="0"/>
              <a:t> </a:t>
            </a:r>
            <a:r>
              <a:rPr lang="sk-SK" sz="2000" dirty="0" err="1" smtClean="0"/>
              <a:t>is</a:t>
            </a:r>
            <a:r>
              <a:rPr lang="sk-SK" sz="2000" dirty="0" smtClean="0"/>
              <a:t> </a:t>
            </a:r>
            <a:r>
              <a:rPr lang="sk-SK" sz="2000" dirty="0" err="1" smtClean="0"/>
              <a:t>also</a:t>
            </a:r>
            <a:r>
              <a:rPr lang="sk-SK" sz="2000" smtClean="0"/>
              <a:t> necessary</a:t>
            </a:r>
            <a:r>
              <a:rPr lang="sk-SK" sz="2000" dirty="0" smtClean="0"/>
              <a:t> to press </a:t>
            </a:r>
            <a:r>
              <a:rPr lang="sk-SK" sz="2000" b="1" dirty="0" err="1"/>
              <a:t>Sign</a:t>
            </a:r>
            <a:r>
              <a:rPr lang="sk-SK" sz="2000" b="1" dirty="0"/>
              <a:t> and </a:t>
            </a:r>
            <a:r>
              <a:rPr lang="sk-SK" sz="2000" b="1" dirty="0" err="1"/>
              <a:t>send</a:t>
            </a:r>
            <a:r>
              <a:rPr lang="sk-SK" sz="2000" b="1" dirty="0"/>
              <a:t> </a:t>
            </a:r>
            <a:r>
              <a:rPr lang="sk-SK" sz="2000" b="1" dirty="0" err="1"/>
              <a:t>the</a:t>
            </a:r>
            <a:r>
              <a:rPr lang="sk-SK" sz="2000" b="1" dirty="0"/>
              <a:t> OLA to </a:t>
            </a:r>
            <a:r>
              <a:rPr lang="sk-SK" sz="2000" b="1" dirty="0" err="1"/>
              <a:t>the</a:t>
            </a:r>
            <a:r>
              <a:rPr lang="sk-SK" sz="2000" b="1" dirty="0"/>
              <a:t> </a:t>
            </a:r>
            <a:r>
              <a:rPr lang="sk-SK" sz="2000" b="1" dirty="0" err="1"/>
              <a:t>Responsible</a:t>
            </a:r>
            <a:r>
              <a:rPr lang="sk-SK" sz="2000" b="1" dirty="0"/>
              <a:t> person at </a:t>
            </a:r>
            <a:r>
              <a:rPr lang="sk-SK" sz="2000" b="1" dirty="0" err="1"/>
              <a:t>the</a:t>
            </a:r>
            <a:r>
              <a:rPr lang="sk-SK" sz="2000" b="1" dirty="0"/>
              <a:t> </a:t>
            </a:r>
            <a:r>
              <a:rPr lang="sk-SK" sz="2000" b="1" dirty="0" err="1"/>
              <a:t>Sending</a:t>
            </a:r>
            <a:r>
              <a:rPr lang="sk-SK" sz="2000" b="1" dirty="0"/>
              <a:t> </a:t>
            </a:r>
            <a:r>
              <a:rPr lang="sk-SK" sz="2000" b="1" dirty="0" err="1"/>
              <a:t>Institution</a:t>
            </a:r>
            <a:r>
              <a:rPr lang="sk-SK" sz="2000" b="1" dirty="0"/>
              <a:t> </a:t>
            </a:r>
            <a:r>
              <a:rPr lang="sk-SK" sz="2000" b="1" dirty="0" err="1"/>
              <a:t>for</a:t>
            </a:r>
            <a:r>
              <a:rPr lang="sk-SK" sz="2000" b="1" dirty="0"/>
              <a:t> </a:t>
            </a:r>
            <a:r>
              <a:rPr lang="sk-SK" sz="2000" b="1" dirty="0" err="1" smtClean="0"/>
              <a:t>review</a:t>
            </a:r>
            <a:r>
              <a:rPr lang="sk-SK" sz="2000" dirty="0" smtClean="0"/>
              <a:t> </a:t>
            </a:r>
            <a:r>
              <a:rPr lang="sk-SK" sz="2000" dirty="0" err="1" smtClean="0"/>
              <a:t>button</a:t>
            </a:r>
            <a:r>
              <a:rPr lang="sk-SK" sz="2000" dirty="0" smtClean="0"/>
              <a:t/>
            </a:r>
            <a:br>
              <a:rPr lang="sk-SK" sz="2000" dirty="0" smtClean="0"/>
            </a:br>
            <a:r>
              <a:rPr lang="sk-SK" sz="2000" dirty="0" smtClean="0"/>
              <a:t/>
            </a:r>
            <a:br>
              <a:rPr lang="sk-SK" sz="2000" dirty="0" smtClean="0"/>
            </a:br>
            <a:r>
              <a:rPr lang="en-US" sz="2000" dirty="0" smtClean="0"/>
              <a:t>Information </a:t>
            </a:r>
            <a:r>
              <a:rPr lang="en-US" sz="2000" dirty="0"/>
              <a:t>about OLA </a:t>
            </a:r>
            <a:r>
              <a:rPr lang="en-US" sz="2000" b="1" dirty="0"/>
              <a:t>approval</a:t>
            </a:r>
            <a:r>
              <a:rPr lang="en-US" sz="2000" dirty="0"/>
              <a:t> or </a:t>
            </a:r>
            <a:r>
              <a:rPr lang="en-US" sz="2000" b="1" dirty="0"/>
              <a:t>rejection</a:t>
            </a:r>
            <a:r>
              <a:rPr lang="en-US" sz="2000" dirty="0"/>
              <a:t> will be sent to the student </a:t>
            </a:r>
            <a:r>
              <a:rPr lang="en-US" sz="2000" b="1" dirty="0"/>
              <a:t>by</a:t>
            </a:r>
            <a:r>
              <a:rPr lang="en-US" sz="2000" dirty="0"/>
              <a:t> </a:t>
            </a:r>
            <a:r>
              <a:rPr lang="en-US" sz="2000" b="1" dirty="0"/>
              <a:t>email</a:t>
            </a:r>
            <a:endParaRPr lang="sk-SK" sz="2000" b="1" dirty="0"/>
          </a:p>
        </p:txBody>
      </p:sp>
      <p:pic>
        <p:nvPicPr>
          <p:cNvPr id="4" name="Zástupný objekt pre obsah 3"/>
          <p:cNvPicPr>
            <a:picLocks noGrp="1" noChangeAspect="1"/>
          </p:cNvPicPr>
          <p:nvPr>
            <p:ph idx="1"/>
          </p:nvPr>
        </p:nvPicPr>
        <p:blipFill>
          <a:blip r:embed="rId2"/>
          <a:stretch>
            <a:fillRect/>
          </a:stretch>
        </p:blipFill>
        <p:spPr>
          <a:xfrm>
            <a:off x="2518647" y="1825625"/>
            <a:ext cx="4106705" cy="4351338"/>
          </a:xfrm>
          <a:prstGeom prst="rect">
            <a:avLst/>
          </a:prstGeom>
        </p:spPr>
      </p:pic>
    </p:spTree>
    <p:extLst>
      <p:ext uri="{BB962C8B-B14F-4D97-AF65-F5344CB8AC3E}">
        <p14:creationId xmlns:p14="http://schemas.microsoft.com/office/powerpoint/2010/main" val="1751617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sk-SK" altLang="sk-SK" sz="4800" b="1" dirty="0" err="1" smtClean="0">
                <a:solidFill>
                  <a:schemeClr val="accent1"/>
                </a:solidFill>
                <a:effectLst>
                  <a:outerShdw blurRad="38100" dist="38100" dir="2700000" algn="tl">
                    <a:srgbClr val="000000">
                      <a:alpha val="43137"/>
                    </a:srgbClr>
                  </a:outerShdw>
                </a:effectLst>
              </a:rPr>
              <a:t>Basic</a:t>
            </a:r>
            <a:r>
              <a:rPr lang="sk-SK" altLang="sk-SK" sz="4800" b="1" dirty="0" smtClean="0">
                <a:solidFill>
                  <a:schemeClr val="accent1"/>
                </a:solidFill>
                <a:effectLst>
                  <a:outerShdw blurRad="38100" dist="38100" dir="2700000" algn="tl">
                    <a:srgbClr val="000000">
                      <a:alpha val="43137"/>
                    </a:srgbClr>
                  </a:outerShdw>
                </a:effectLst>
              </a:rPr>
              <a:t> </a:t>
            </a:r>
            <a:r>
              <a:rPr lang="sk-SK" altLang="sk-SK" sz="4800" b="1" dirty="0" err="1" smtClean="0">
                <a:solidFill>
                  <a:schemeClr val="accent1"/>
                </a:solidFill>
                <a:effectLst>
                  <a:outerShdw blurRad="38100" dist="38100" dir="2700000" algn="tl">
                    <a:srgbClr val="000000">
                      <a:alpha val="43137"/>
                    </a:srgbClr>
                  </a:outerShdw>
                </a:effectLst>
              </a:rPr>
              <a:t>rules</a:t>
            </a:r>
            <a:endParaRPr lang="sk-SK" sz="4800" dirty="0">
              <a:solidFill>
                <a:schemeClr val="accent1"/>
              </a:solidFill>
            </a:endParaRPr>
          </a:p>
        </p:txBody>
      </p:sp>
      <p:sp>
        <p:nvSpPr>
          <p:cNvPr id="3" name="Zástupný symbol pro obsah 2"/>
          <p:cNvSpPr>
            <a:spLocks noGrp="1"/>
          </p:cNvSpPr>
          <p:nvPr>
            <p:ph idx="1"/>
          </p:nvPr>
        </p:nvSpPr>
        <p:spPr>
          <a:xfrm>
            <a:off x="457200" y="1412776"/>
            <a:ext cx="8229600" cy="5184576"/>
          </a:xfrm>
        </p:spPr>
        <p:txBody>
          <a:bodyPr>
            <a:normAutofit fontScale="32500" lnSpcReduction="20000"/>
          </a:bodyPr>
          <a:lstStyle/>
          <a:p>
            <a:pPr algn="just">
              <a:buClr>
                <a:schemeClr val="accent1"/>
              </a:buClr>
              <a:buFont typeface="Wingdings" panose="05000000000000000000" pitchFamily="2" charset="2"/>
              <a:buChar char="Ø"/>
              <a:defRPr/>
            </a:pPr>
            <a:r>
              <a:rPr lang="sk-SK" sz="4900" dirty="0" smtClean="0">
                <a:latin typeface="+mj-lt"/>
              </a:rPr>
              <a:t> </a:t>
            </a:r>
            <a:r>
              <a:rPr lang="en-US" sz="5500" dirty="0">
                <a:latin typeface="+mj-lt"/>
              </a:rPr>
              <a:t>Every </a:t>
            </a:r>
            <a:r>
              <a:rPr lang="en-US" sz="5500" dirty="0" smtClean="0">
                <a:latin typeface="+mj-lt"/>
              </a:rPr>
              <a:t>enrolled </a:t>
            </a:r>
            <a:r>
              <a:rPr lang="en-US" sz="5500" dirty="0">
                <a:latin typeface="+mj-lt"/>
              </a:rPr>
              <a:t>student (full-time and part-time) can participate in </a:t>
            </a:r>
            <a:r>
              <a:rPr lang="en-US" sz="5500" dirty="0" smtClean="0">
                <a:latin typeface="+mj-lt"/>
              </a:rPr>
              <a:t>Erasmus+ </a:t>
            </a:r>
            <a:r>
              <a:rPr lang="en-US" sz="5500" dirty="0">
                <a:latin typeface="+mj-lt"/>
              </a:rPr>
              <a:t>mobility studies from the </a:t>
            </a:r>
            <a:r>
              <a:rPr lang="en-US" sz="5500" b="1" dirty="0">
                <a:latin typeface="+mj-lt"/>
              </a:rPr>
              <a:t>1st year of </a:t>
            </a:r>
            <a:r>
              <a:rPr lang="en-US" sz="5500" b="1" dirty="0" smtClean="0">
                <a:latin typeface="+mj-lt"/>
              </a:rPr>
              <a:t>B</a:t>
            </a:r>
            <a:r>
              <a:rPr lang="sk-SK" sz="5500" b="1" dirty="0" smtClean="0">
                <a:latin typeface="+mj-lt"/>
              </a:rPr>
              <a:t>A</a:t>
            </a:r>
            <a:r>
              <a:rPr lang="en-US" sz="5500" b="1" dirty="0" smtClean="0">
                <a:latin typeface="+mj-lt"/>
              </a:rPr>
              <a:t> </a:t>
            </a:r>
            <a:r>
              <a:rPr lang="sk-SK" sz="5500" b="1" dirty="0" err="1" smtClean="0">
                <a:latin typeface="+mj-lt"/>
              </a:rPr>
              <a:t>grade</a:t>
            </a:r>
            <a:endParaRPr lang="sk-SK" sz="5500" b="1" dirty="0" smtClean="0">
              <a:latin typeface="+mj-lt"/>
            </a:endParaRPr>
          </a:p>
          <a:p>
            <a:pPr algn="just">
              <a:buClr>
                <a:schemeClr val="accent1"/>
              </a:buClr>
              <a:buFont typeface="Wingdings" panose="05000000000000000000" pitchFamily="2" charset="2"/>
              <a:buChar char="Ø"/>
              <a:defRPr/>
            </a:pPr>
            <a:endParaRPr lang="sk-SK" sz="1500" b="1" dirty="0" smtClean="0">
              <a:latin typeface="+mj-lt"/>
            </a:endParaRPr>
          </a:p>
          <a:p>
            <a:pPr algn="just">
              <a:buClr>
                <a:schemeClr val="accent1"/>
              </a:buClr>
              <a:buFont typeface="Wingdings" panose="05000000000000000000" pitchFamily="2" charset="2"/>
              <a:buChar char="Ø"/>
              <a:defRPr/>
            </a:pPr>
            <a:r>
              <a:rPr lang="en-US" sz="5500" dirty="0">
                <a:latin typeface="+mj-lt"/>
              </a:rPr>
              <a:t>A student can only travel to a university </a:t>
            </a:r>
            <a:r>
              <a:rPr lang="en-US" sz="5500" dirty="0" smtClean="0">
                <a:latin typeface="+mj-lt"/>
              </a:rPr>
              <a:t>which has </a:t>
            </a:r>
            <a:r>
              <a:rPr lang="en-US" sz="5500" dirty="0">
                <a:latin typeface="+mj-lt"/>
              </a:rPr>
              <a:t>a </a:t>
            </a:r>
            <a:r>
              <a:rPr lang="en-US" sz="5500" b="1" dirty="0">
                <a:latin typeface="+mj-lt"/>
              </a:rPr>
              <a:t>bilateral agreement for a specific field of </a:t>
            </a:r>
            <a:r>
              <a:rPr lang="en-US" sz="5500" b="1" dirty="0" smtClean="0">
                <a:latin typeface="+mj-lt"/>
              </a:rPr>
              <a:t>study</a:t>
            </a:r>
            <a:r>
              <a:rPr lang="sk-SK" sz="5500" b="1" dirty="0" smtClean="0">
                <a:latin typeface="+mj-lt"/>
              </a:rPr>
              <a:t> </a:t>
            </a:r>
            <a:r>
              <a:rPr lang="en-US" sz="5500" dirty="0" smtClean="0">
                <a:latin typeface="+mj-lt"/>
              </a:rPr>
              <a:t>with UPJŠ</a:t>
            </a:r>
            <a:r>
              <a:rPr lang="sk-SK" sz="5500" dirty="0" smtClean="0">
                <a:latin typeface="+mj-lt"/>
              </a:rPr>
              <a:t>,</a:t>
            </a:r>
            <a:endParaRPr lang="sk-SK" sz="5500" b="1" dirty="0" smtClean="0">
              <a:latin typeface="+mj-lt"/>
            </a:endParaRPr>
          </a:p>
          <a:p>
            <a:pPr algn="just">
              <a:buClr>
                <a:schemeClr val="accent1"/>
              </a:buClr>
              <a:buFont typeface="Wingdings" panose="05000000000000000000" pitchFamily="2" charset="2"/>
              <a:buChar char="Ø"/>
              <a:defRPr/>
            </a:pPr>
            <a:endParaRPr lang="sk-SK" altLang="sk-SK" sz="1500" b="1" dirty="0" smtClean="0">
              <a:latin typeface="+mj-lt"/>
            </a:endParaRPr>
          </a:p>
          <a:p>
            <a:pPr algn="just">
              <a:buClr>
                <a:schemeClr val="accent1"/>
              </a:buClr>
              <a:buFont typeface="Wingdings" panose="05000000000000000000" pitchFamily="2" charset="2"/>
              <a:buChar char="Ø"/>
              <a:defRPr/>
            </a:pPr>
            <a:r>
              <a:rPr lang="en-US" sz="5500" dirty="0">
                <a:latin typeface="+mj-lt"/>
              </a:rPr>
              <a:t>The minimum duration of mobility is </a:t>
            </a:r>
            <a:r>
              <a:rPr lang="en-US" sz="5500" b="1" dirty="0">
                <a:latin typeface="+mj-lt"/>
              </a:rPr>
              <a:t>2 months</a:t>
            </a:r>
            <a:r>
              <a:rPr lang="en-US" sz="5500" dirty="0">
                <a:latin typeface="+mj-lt"/>
              </a:rPr>
              <a:t>, the maximum is </a:t>
            </a:r>
            <a:r>
              <a:rPr lang="en-US" sz="5500" b="1" dirty="0">
                <a:latin typeface="+mj-lt"/>
              </a:rPr>
              <a:t>12 months</a:t>
            </a:r>
            <a:r>
              <a:rPr lang="en-US" sz="5500" dirty="0" smtClean="0">
                <a:latin typeface="+mj-lt"/>
              </a:rPr>
              <a:t>,</a:t>
            </a:r>
            <a:endParaRPr lang="sk-SK" sz="5500" dirty="0" smtClean="0">
              <a:latin typeface="+mj-lt"/>
            </a:endParaRPr>
          </a:p>
          <a:p>
            <a:pPr algn="just">
              <a:buClr>
                <a:schemeClr val="accent1"/>
              </a:buClr>
              <a:buFont typeface="Wingdings" panose="05000000000000000000" pitchFamily="2" charset="2"/>
              <a:buChar char="Ø"/>
              <a:defRPr/>
            </a:pPr>
            <a:endParaRPr lang="sk-SK" sz="1500" dirty="0" smtClean="0">
              <a:latin typeface="+mj-lt"/>
            </a:endParaRPr>
          </a:p>
          <a:p>
            <a:pPr algn="just">
              <a:buClr>
                <a:schemeClr val="accent1"/>
              </a:buClr>
              <a:buFont typeface="Wingdings" panose="05000000000000000000" pitchFamily="2" charset="2"/>
              <a:buChar char="Ø"/>
              <a:defRPr/>
            </a:pPr>
            <a:r>
              <a:rPr lang="sk-SK" sz="4900" dirty="0" smtClean="0">
                <a:latin typeface="+mj-lt"/>
              </a:rPr>
              <a:t> </a:t>
            </a:r>
            <a:r>
              <a:rPr lang="en-US" sz="5500" dirty="0">
                <a:latin typeface="+mj-lt"/>
              </a:rPr>
              <a:t>For mobility that will take place during the </a:t>
            </a:r>
            <a:r>
              <a:rPr lang="en-US" sz="5500" b="1" dirty="0">
                <a:latin typeface="+mj-lt"/>
              </a:rPr>
              <a:t>1st year of MA or 1st year of PhD</a:t>
            </a:r>
            <a:r>
              <a:rPr lang="en-US" sz="5500" dirty="0">
                <a:latin typeface="+mj-lt"/>
              </a:rPr>
              <a:t>. it is possible to start only </a:t>
            </a:r>
            <a:r>
              <a:rPr lang="en-US" sz="5500" b="1" dirty="0">
                <a:latin typeface="+mj-lt"/>
              </a:rPr>
              <a:t>after enrollment at UPJŠ</a:t>
            </a:r>
            <a:r>
              <a:rPr lang="en-US" sz="5500" dirty="0">
                <a:latin typeface="+mj-lt"/>
              </a:rPr>
              <a:t>, since after the state exams the student is no longer a student of UPJŠ and again </a:t>
            </a:r>
            <a:r>
              <a:rPr lang="en-US" sz="5500" dirty="0" smtClean="0">
                <a:latin typeface="+mj-lt"/>
              </a:rPr>
              <a:t>he/she </a:t>
            </a:r>
            <a:r>
              <a:rPr lang="en-US" sz="5500" dirty="0">
                <a:latin typeface="+mj-lt"/>
              </a:rPr>
              <a:t>becomes a student </a:t>
            </a:r>
            <a:r>
              <a:rPr lang="en-US" sz="5500" dirty="0" smtClean="0">
                <a:latin typeface="+mj-lt"/>
              </a:rPr>
              <a:t>on </a:t>
            </a:r>
            <a:r>
              <a:rPr lang="en-US" sz="5500" dirty="0">
                <a:latin typeface="+mj-lt"/>
              </a:rPr>
              <a:t>the day of enrollment</a:t>
            </a:r>
            <a:r>
              <a:rPr lang="en-US" sz="5500" dirty="0" smtClean="0">
                <a:latin typeface="+mj-lt"/>
              </a:rPr>
              <a:t>,</a:t>
            </a:r>
            <a:endParaRPr lang="sk-SK" sz="5500" dirty="0" smtClean="0">
              <a:latin typeface="+mj-lt"/>
            </a:endParaRPr>
          </a:p>
          <a:p>
            <a:pPr algn="just">
              <a:buClr>
                <a:schemeClr val="accent1"/>
              </a:buClr>
              <a:buFont typeface="Wingdings" panose="05000000000000000000" pitchFamily="2" charset="2"/>
              <a:buChar char="Ø"/>
              <a:defRPr/>
            </a:pPr>
            <a:endParaRPr lang="sk-SK" sz="1500" dirty="0" smtClean="0">
              <a:latin typeface="+mj-lt"/>
            </a:endParaRPr>
          </a:p>
          <a:p>
            <a:pPr algn="just">
              <a:buClr>
                <a:schemeClr val="accent1"/>
              </a:buClr>
              <a:buFont typeface="Wingdings" panose="05000000000000000000" pitchFamily="2" charset="2"/>
              <a:buChar char="Ø"/>
              <a:defRPr/>
            </a:pPr>
            <a:r>
              <a:rPr lang="en-US" sz="5500" dirty="0">
                <a:latin typeface="+mj-lt"/>
              </a:rPr>
              <a:t>Mobility </a:t>
            </a:r>
            <a:r>
              <a:rPr lang="en-US" sz="5500" b="1" dirty="0">
                <a:latin typeface="+mj-lt"/>
              </a:rPr>
              <a:t>must not take place </a:t>
            </a:r>
            <a:r>
              <a:rPr lang="en-US" sz="5500" dirty="0">
                <a:latin typeface="+mj-lt"/>
              </a:rPr>
              <a:t>at a time when the student at UPJŠ has </a:t>
            </a:r>
            <a:r>
              <a:rPr lang="en-US" sz="5500" b="1" dirty="0">
                <a:latin typeface="+mj-lt"/>
              </a:rPr>
              <a:t>interrupted</a:t>
            </a:r>
            <a:r>
              <a:rPr lang="en-US" sz="5500" dirty="0">
                <a:latin typeface="+mj-lt"/>
              </a:rPr>
              <a:t> or </a:t>
            </a:r>
            <a:r>
              <a:rPr lang="en-US" sz="5500" b="1" dirty="0">
                <a:latin typeface="+mj-lt"/>
              </a:rPr>
              <a:t>terminated</a:t>
            </a:r>
            <a:r>
              <a:rPr lang="en-US" sz="5500" dirty="0">
                <a:latin typeface="+mj-lt"/>
              </a:rPr>
              <a:t> </a:t>
            </a:r>
            <a:r>
              <a:rPr lang="en-US" sz="5500" dirty="0" smtClean="0">
                <a:latin typeface="+mj-lt"/>
              </a:rPr>
              <a:t>his/her </a:t>
            </a:r>
            <a:r>
              <a:rPr lang="en-US" sz="5500" dirty="0">
                <a:latin typeface="+mj-lt"/>
              </a:rPr>
              <a:t>studies</a:t>
            </a:r>
            <a:r>
              <a:rPr lang="en-US" sz="5500" dirty="0" smtClean="0">
                <a:latin typeface="+mj-lt"/>
              </a:rPr>
              <a:t>,</a:t>
            </a:r>
            <a:endParaRPr lang="sk-SK" sz="5500" dirty="0" smtClean="0">
              <a:latin typeface="+mj-lt"/>
            </a:endParaRPr>
          </a:p>
          <a:p>
            <a:pPr algn="just">
              <a:buClr>
                <a:schemeClr val="accent1"/>
              </a:buClr>
              <a:buFont typeface="Wingdings" panose="05000000000000000000" pitchFamily="2" charset="2"/>
              <a:buChar char="Ø"/>
              <a:defRPr/>
            </a:pPr>
            <a:endParaRPr lang="sk-SK" sz="1500" dirty="0">
              <a:latin typeface="+mj-lt"/>
            </a:endParaRPr>
          </a:p>
          <a:p>
            <a:pPr algn="just">
              <a:buClr>
                <a:schemeClr val="accent1"/>
              </a:buClr>
              <a:buFont typeface="Wingdings" panose="05000000000000000000" pitchFamily="2" charset="2"/>
              <a:buChar char="Ø"/>
              <a:defRPr/>
            </a:pPr>
            <a:r>
              <a:rPr lang="sk-SK" sz="4900" dirty="0">
                <a:latin typeface="+mj-lt"/>
              </a:rPr>
              <a:t> </a:t>
            </a:r>
            <a:r>
              <a:rPr lang="en-US" sz="5500" dirty="0">
                <a:latin typeface="+mj-lt"/>
              </a:rPr>
              <a:t>If the mobility is planned in the </a:t>
            </a:r>
            <a:r>
              <a:rPr lang="en-US" sz="5500" b="1" dirty="0">
                <a:latin typeface="+mj-lt"/>
              </a:rPr>
              <a:t>year of the state </a:t>
            </a:r>
            <a:r>
              <a:rPr lang="en-US" sz="5500" b="1" dirty="0" smtClean="0">
                <a:latin typeface="+mj-lt"/>
              </a:rPr>
              <a:t>exam</a:t>
            </a:r>
            <a:r>
              <a:rPr lang="sk-SK" sz="5500" b="1" dirty="0" smtClean="0">
                <a:latin typeface="+mj-lt"/>
              </a:rPr>
              <a:t>s</a:t>
            </a:r>
            <a:r>
              <a:rPr lang="en-US" sz="5500" b="1" dirty="0" smtClean="0">
                <a:latin typeface="+mj-lt"/>
              </a:rPr>
              <a:t> </a:t>
            </a:r>
            <a:r>
              <a:rPr lang="en-US" sz="5500" dirty="0">
                <a:latin typeface="+mj-lt"/>
              </a:rPr>
              <a:t>- at the </a:t>
            </a:r>
            <a:r>
              <a:rPr lang="en-US" sz="5500" dirty="0" smtClean="0">
                <a:latin typeface="+mj-lt"/>
              </a:rPr>
              <a:t>department/institute/faculty</a:t>
            </a:r>
            <a:r>
              <a:rPr lang="en-US" sz="5500" dirty="0">
                <a:latin typeface="+mj-lt"/>
              </a:rPr>
              <a:t>, the student must find out whether it is possible to travel in terms of </a:t>
            </a:r>
            <a:r>
              <a:rPr lang="en-US" sz="5500" dirty="0" smtClean="0">
                <a:latin typeface="+mj-lt"/>
              </a:rPr>
              <a:t>his/her </a:t>
            </a:r>
            <a:r>
              <a:rPr lang="en-US" sz="5500" dirty="0">
                <a:latin typeface="+mj-lt"/>
              </a:rPr>
              <a:t>state duties. Mobility must be completed before state examinations</a:t>
            </a:r>
            <a:r>
              <a:rPr lang="en-US" sz="5500" dirty="0" smtClean="0">
                <a:latin typeface="+mj-lt"/>
              </a:rPr>
              <a:t>,</a:t>
            </a:r>
            <a:endParaRPr lang="sk-SK" sz="5500" dirty="0" smtClean="0">
              <a:latin typeface="+mj-lt"/>
            </a:endParaRPr>
          </a:p>
          <a:p>
            <a:pPr algn="just">
              <a:buClr>
                <a:schemeClr val="accent1"/>
              </a:buClr>
              <a:buFont typeface="Wingdings" panose="05000000000000000000" pitchFamily="2" charset="2"/>
              <a:buChar char="Ø"/>
              <a:defRPr/>
            </a:pPr>
            <a:endParaRPr lang="sk-SK" sz="1500" dirty="0" smtClean="0">
              <a:latin typeface="+mj-lt"/>
            </a:endParaRPr>
          </a:p>
          <a:p>
            <a:pPr algn="just">
              <a:buClr>
                <a:schemeClr val="accent1"/>
              </a:buClr>
              <a:buFont typeface="Wingdings" panose="05000000000000000000" pitchFamily="2" charset="2"/>
              <a:buChar char="Ø"/>
              <a:defRPr/>
            </a:pPr>
            <a:r>
              <a:rPr lang="sk-SK" sz="4900" dirty="0">
                <a:solidFill>
                  <a:schemeClr val="tx1">
                    <a:lumMod val="75000"/>
                    <a:lumOff val="25000"/>
                  </a:schemeClr>
                </a:solidFill>
                <a:latin typeface="+mj-lt"/>
              </a:rPr>
              <a:t> </a:t>
            </a:r>
            <a:r>
              <a:rPr lang="en-US" sz="5500" dirty="0">
                <a:latin typeface="+mj-lt"/>
              </a:rPr>
              <a:t>During one degree of study, a student can travel for </a:t>
            </a:r>
            <a:r>
              <a:rPr lang="en-US" sz="5500" dirty="0" smtClean="0">
                <a:latin typeface="+mj-lt"/>
              </a:rPr>
              <a:t>Erasmus+ </a:t>
            </a:r>
            <a:r>
              <a:rPr lang="en-US" sz="5500" dirty="0">
                <a:latin typeface="+mj-lt"/>
              </a:rPr>
              <a:t>mobility - study together for a </a:t>
            </a:r>
            <a:r>
              <a:rPr lang="en-US" sz="5500" b="1" dirty="0">
                <a:latin typeface="+mj-lt"/>
              </a:rPr>
              <a:t>maximum of 12 months </a:t>
            </a:r>
            <a:r>
              <a:rPr lang="en-US" sz="5500" dirty="0">
                <a:latin typeface="+mj-lt"/>
              </a:rPr>
              <a:t>(where the </a:t>
            </a:r>
            <a:r>
              <a:rPr lang="en-US" sz="5500" dirty="0" smtClean="0">
                <a:latin typeface="+mj-lt"/>
              </a:rPr>
              <a:t>B</a:t>
            </a:r>
            <a:r>
              <a:rPr lang="sk-SK" sz="5500" dirty="0" smtClean="0">
                <a:latin typeface="+mj-lt"/>
              </a:rPr>
              <a:t>A</a:t>
            </a:r>
            <a:r>
              <a:rPr lang="en-US" sz="5500" dirty="0" smtClean="0">
                <a:latin typeface="+mj-lt"/>
              </a:rPr>
              <a:t> </a:t>
            </a:r>
            <a:r>
              <a:rPr lang="sk-SK" sz="5500" dirty="0" smtClean="0">
                <a:latin typeface="+mj-lt"/>
              </a:rPr>
              <a:t>a</a:t>
            </a:r>
            <a:r>
              <a:rPr lang="en-US" sz="5500" dirty="0" err="1" smtClean="0">
                <a:latin typeface="+mj-lt"/>
              </a:rPr>
              <a:t>nd</a:t>
            </a:r>
            <a:r>
              <a:rPr lang="en-US" sz="5500" dirty="0" smtClean="0">
                <a:latin typeface="+mj-lt"/>
              </a:rPr>
              <a:t> </a:t>
            </a:r>
            <a:r>
              <a:rPr lang="sk-SK" sz="5500" dirty="0" smtClean="0">
                <a:latin typeface="+mj-lt"/>
              </a:rPr>
              <a:t>MA</a:t>
            </a:r>
            <a:r>
              <a:rPr lang="en-US" sz="5500" dirty="0" smtClean="0">
                <a:latin typeface="+mj-lt"/>
              </a:rPr>
              <a:t> </a:t>
            </a:r>
            <a:r>
              <a:rPr lang="en-US" sz="5500" dirty="0">
                <a:latin typeface="+mj-lt"/>
              </a:rPr>
              <a:t>Degree is not divided, </a:t>
            </a:r>
            <a:r>
              <a:rPr lang="en-US" sz="5500" dirty="0" err="1" smtClean="0">
                <a:latin typeface="+mj-lt"/>
              </a:rPr>
              <a:t>eg</a:t>
            </a:r>
            <a:r>
              <a:rPr lang="sk-SK" sz="5500" dirty="0" smtClean="0">
                <a:latin typeface="+mj-lt"/>
              </a:rPr>
              <a:t>.</a:t>
            </a:r>
            <a:r>
              <a:rPr lang="en-US" sz="5500" dirty="0" smtClean="0">
                <a:latin typeface="+mj-lt"/>
              </a:rPr>
              <a:t> </a:t>
            </a:r>
            <a:r>
              <a:rPr lang="en-US" sz="5500" dirty="0">
                <a:latin typeface="+mj-lt"/>
              </a:rPr>
              <a:t>general medicine and dentistry, </a:t>
            </a:r>
            <a:r>
              <a:rPr lang="en-US" sz="5500" b="1" dirty="0">
                <a:latin typeface="+mj-lt"/>
              </a:rPr>
              <a:t>up to 24 months</a:t>
            </a:r>
            <a:r>
              <a:rPr lang="en-US" sz="5500" dirty="0">
                <a:latin typeface="+mj-lt"/>
              </a:rPr>
              <a:t>),</a:t>
            </a:r>
            <a:endParaRPr lang="sk-SK" dirty="0"/>
          </a:p>
        </p:txBody>
      </p:sp>
    </p:spTree>
    <p:extLst>
      <p:ext uri="{BB962C8B-B14F-4D97-AF65-F5344CB8AC3E}">
        <p14:creationId xmlns:p14="http://schemas.microsoft.com/office/powerpoint/2010/main" val="4182525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332656"/>
            <a:ext cx="8229600" cy="6122152"/>
          </a:xfrm>
        </p:spPr>
        <p:txBody>
          <a:bodyPr>
            <a:normAutofit fontScale="77500" lnSpcReduction="20000"/>
          </a:bodyPr>
          <a:lstStyle/>
          <a:p>
            <a:pPr marL="0" indent="0" algn="just">
              <a:buClr>
                <a:schemeClr val="accent1"/>
              </a:buClr>
              <a:buNone/>
              <a:defRPr/>
            </a:pPr>
            <a:endParaRPr lang="sk-SK" altLang="sk-SK" sz="800" dirty="0" smtClean="0">
              <a:latin typeface="+mj-lt"/>
            </a:endParaRPr>
          </a:p>
          <a:p>
            <a:pPr algn="just">
              <a:buClr>
                <a:schemeClr val="accent1"/>
              </a:buClr>
              <a:buFont typeface="Wingdings" panose="05000000000000000000" pitchFamily="2" charset="2"/>
              <a:buChar char="Ø"/>
            </a:pPr>
            <a:r>
              <a:rPr lang="en-US" altLang="sk-SK" b="1" dirty="0">
                <a:latin typeface="+mj-lt"/>
              </a:rPr>
              <a:t>Interruption of mobility </a:t>
            </a:r>
            <a:r>
              <a:rPr lang="en-US" altLang="sk-SK" dirty="0">
                <a:latin typeface="+mj-lt"/>
              </a:rPr>
              <a:t>or return home - with the exception of public holidays - is not permitted by </a:t>
            </a:r>
            <a:r>
              <a:rPr lang="en-US" altLang="sk-SK" dirty="0" smtClean="0">
                <a:latin typeface="+mj-lt"/>
              </a:rPr>
              <a:t>Erasmus</a:t>
            </a:r>
            <a:r>
              <a:rPr lang="sk-SK" altLang="sk-SK" dirty="0" smtClean="0">
                <a:latin typeface="+mj-lt"/>
              </a:rPr>
              <a:t>+ </a:t>
            </a:r>
            <a:r>
              <a:rPr lang="sk-SK" altLang="sk-SK" dirty="0" err="1" smtClean="0">
                <a:latin typeface="+mj-lt"/>
              </a:rPr>
              <a:t>programme</a:t>
            </a:r>
            <a:r>
              <a:rPr lang="en-US" altLang="sk-SK" dirty="0" smtClean="0">
                <a:latin typeface="+mj-lt"/>
              </a:rPr>
              <a:t> </a:t>
            </a:r>
            <a:r>
              <a:rPr lang="en-US" altLang="sk-SK" dirty="0">
                <a:latin typeface="+mj-lt"/>
              </a:rPr>
              <a:t>rules</a:t>
            </a:r>
            <a:r>
              <a:rPr lang="en-US" altLang="sk-SK" dirty="0" smtClean="0">
                <a:latin typeface="+mj-lt"/>
              </a:rPr>
              <a:t>,</a:t>
            </a:r>
            <a:endParaRPr lang="sk-SK" altLang="sk-SK" dirty="0" smtClean="0">
              <a:latin typeface="+mj-lt"/>
            </a:endParaRPr>
          </a:p>
          <a:p>
            <a:pPr algn="just">
              <a:buClr>
                <a:schemeClr val="accent1"/>
              </a:buClr>
              <a:buFont typeface="Wingdings" panose="05000000000000000000" pitchFamily="2" charset="2"/>
              <a:buChar char="Ø"/>
            </a:pPr>
            <a:endParaRPr lang="sk-SK" altLang="sk-SK" sz="800" dirty="0" smtClean="0">
              <a:solidFill>
                <a:schemeClr val="tx1"/>
              </a:solidFill>
              <a:latin typeface="+mj-lt"/>
            </a:endParaRPr>
          </a:p>
          <a:p>
            <a:pPr algn="just">
              <a:buClr>
                <a:schemeClr val="accent1"/>
              </a:buClr>
              <a:buFont typeface="Wingdings" panose="05000000000000000000" pitchFamily="2" charset="2"/>
              <a:buChar char="Ø"/>
            </a:pPr>
            <a:r>
              <a:rPr lang="en-US" b="1" dirty="0">
                <a:latin typeface="+mj-lt"/>
              </a:rPr>
              <a:t>Mobility can be </a:t>
            </a:r>
            <a:r>
              <a:rPr lang="en-US" b="1" dirty="0" smtClean="0">
                <a:latin typeface="+mj-lt"/>
              </a:rPr>
              <a:t>extended</a:t>
            </a:r>
            <a:r>
              <a:rPr lang="sk-SK" b="1" dirty="0" smtClean="0">
                <a:latin typeface="+mj-lt"/>
              </a:rPr>
              <a:t> (</a:t>
            </a:r>
            <a:r>
              <a:rPr lang="sk-SK" b="1" dirty="0" err="1" smtClean="0">
                <a:latin typeface="+mj-lt"/>
              </a:rPr>
              <a:t>only</a:t>
            </a:r>
            <a:r>
              <a:rPr lang="sk-SK" b="1" dirty="0" smtClean="0">
                <a:latin typeface="+mj-lt"/>
              </a:rPr>
              <a:t> </a:t>
            </a:r>
            <a:r>
              <a:rPr lang="sk-SK" b="1" dirty="0" err="1" smtClean="0">
                <a:latin typeface="+mj-lt"/>
              </a:rPr>
              <a:t>winter</a:t>
            </a:r>
            <a:r>
              <a:rPr lang="sk-SK" b="1" dirty="0" smtClean="0">
                <a:latin typeface="+mj-lt"/>
              </a:rPr>
              <a:t> to </a:t>
            </a:r>
            <a:r>
              <a:rPr lang="sk-SK" b="1" dirty="0" err="1" smtClean="0">
                <a:latin typeface="+mj-lt"/>
              </a:rPr>
              <a:t>summer</a:t>
            </a:r>
            <a:r>
              <a:rPr lang="sk-SK" b="1" dirty="0" smtClean="0">
                <a:latin typeface="+mj-lt"/>
              </a:rPr>
              <a:t> semester)</a:t>
            </a:r>
            <a:r>
              <a:rPr lang="en-US" dirty="0" smtClean="0">
                <a:latin typeface="+mj-lt"/>
              </a:rPr>
              <a:t> </a:t>
            </a:r>
            <a:r>
              <a:rPr lang="en-US" dirty="0">
                <a:latin typeface="+mj-lt"/>
              </a:rPr>
              <a:t>if </a:t>
            </a:r>
            <a:r>
              <a:rPr lang="en-US" dirty="0" smtClean="0">
                <a:latin typeface="+mj-lt"/>
              </a:rPr>
              <a:t>both</a:t>
            </a:r>
            <a:r>
              <a:rPr lang="sk-SK" dirty="0" smtClean="0">
                <a:latin typeface="+mj-lt"/>
              </a:rPr>
              <a:t>,</a:t>
            </a:r>
            <a:r>
              <a:rPr lang="en-US" dirty="0" smtClean="0">
                <a:latin typeface="+mj-lt"/>
              </a:rPr>
              <a:t> </a:t>
            </a:r>
            <a:r>
              <a:rPr lang="en-US" dirty="0">
                <a:latin typeface="+mj-lt"/>
              </a:rPr>
              <a:t>the host university and the </a:t>
            </a:r>
            <a:r>
              <a:rPr lang="en-US" dirty="0" smtClean="0">
                <a:latin typeface="+mj-lt"/>
              </a:rPr>
              <a:t>UPJŠ</a:t>
            </a:r>
            <a:r>
              <a:rPr lang="sk-SK" dirty="0" smtClean="0">
                <a:latin typeface="+mj-lt"/>
              </a:rPr>
              <a:t>,</a:t>
            </a:r>
            <a:r>
              <a:rPr lang="en-US" dirty="0" smtClean="0">
                <a:latin typeface="+mj-lt"/>
              </a:rPr>
              <a:t> </a:t>
            </a:r>
            <a:r>
              <a:rPr lang="en-US" dirty="0">
                <a:latin typeface="+mj-lt"/>
              </a:rPr>
              <a:t>coordinators </a:t>
            </a:r>
            <a:r>
              <a:rPr lang="en-US" b="1" dirty="0">
                <a:latin typeface="+mj-lt"/>
              </a:rPr>
              <a:t>agree</a:t>
            </a:r>
            <a:r>
              <a:rPr lang="en-US" dirty="0">
                <a:latin typeface="+mj-lt"/>
              </a:rPr>
              <a:t>. The IRO must be informed of this intention at least </a:t>
            </a:r>
            <a:r>
              <a:rPr lang="en-US" b="1" dirty="0">
                <a:latin typeface="+mj-lt"/>
              </a:rPr>
              <a:t>30 days before </a:t>
            </a:r>
            <a:r>
              <a:rPr lang="en-US" dirty="0" smtClean="0">
                <a:latin typeface="+mj-lt"/>
              </a:rPr>
              <a:t>the</a:t>
            </a:r>
            <a:r>
              <a:rPr lang="sk-SK" dirty="0" smtClean="0">
                <a:latin typeface="+mj-lt"/>
              </a:rPr>
              <a:t> </a:t>
            </a:r>
            <a:r>
              <a:rPr lang="en-US" dirty="0" smtClean="0">
                <a:latin typeface="+mj-lt"/>
              </a:rPr>
              <a:t>end </a:t>
            </a:r>
            <a:r>
              <a:rPr lang="en-US" dirty="0">
                <a:latin typeface="+mj-lt"/>
              </a:rPr>
              <a:t>of the </a:t>
            </a:r>
            <a:r>
              <a:rPr lang="en-US" dirty="0" smtClean="0">
                <a:latin typeface="+mj-lt"/>
              </a:rPr>
              <a:t>mobility</a:t>
            </a:r>
            <a:r>
              <a:rPr lang="sk-SK" dirty="0" smtClean="0">
                <a:latin typeface="+mj-lt"/>
              </a:rPr>
              <a:t> set in </a:t>
            </a:r>
            <a:r>
              <a:rPr lang="sk-SK" dirty="0" err="1" smtClean="0">
                <a:latin typeface="+mj-lt"/>
              </a:rPr>
              <a:t>Financial</a:t>
            </a:r>
            <a:r>
              <a:rPr lang="sk-SK" dirty="0" smtClean="0">
                <a:latin typeface="+mj-lt"/>
              </a:rPr>
              <a:t> </a:t>
            </a:r>
            <a:r>
              <a:rPr lang="sk-SK" dirty="0" err="1" smtClean="0">
                <a:latin typeface="+mj-lt"/>
              </a:rPr>
              <a:t>Agreement</a:t>
            </a:r>
            <a:r>
              <a:rPr lang="en-US" dirty="0" smtClean="0">
                <a:latin typeface="+mj-lt"/>
              </a:rPr>
              <a:t>. </a:t>
            </a:r>
            <a:r>
              <a:rPr lang="en-US" dirty="0">
                <a:latin typeface="+mj-lt"/>
              </a:rPr>
              <a:t>The student does not automatically become financially entitled to extended mobility. UPJŠ decides whether to allocate </a:t>
            </a:r>
            <a:r>
              <a:rPr lang="sk-SK" dirty="0" smtClean="0">
                <a:latin typeface="+mj-lt"/>
              </a:rPr>
              <a:t>grant</a:t>
            </a:r>
            <a:r>
              <a:rPr lang="en-US" dirty="0" smtClean="0">
                <a:latin typeface="+mj-lt"/>
              </a:rPr>
              <a:t> </a:t>
            </a:r>
            <a:r>
              <a:rPr lang="en-US" dirty="0">
                <a:latin typeface="+mj-lt"/>
              </a:rPr>
              <a:t>to the student or to approve the extension of mobility with only a </a:t>
            </a:r>
            <a:r>
              <a:rPr lang="en-US" b="1" dirty="0">
                <a:latin typeface="+mj-lt"/>
              </a:rPr>
              <a:t>zero grant</a:t>
            </a:r>
            <a:r>
              <a:rPr lang="en-US" b="1" dirty="0" smtClean="0">
                <a:latin typeface="+mj-lt"/>
              </a:rPr>
              <a:t>,</a:t>
            </a:r>
            <a:endParaRPr lang="sk-SK" b="1" dirty="0" smtClean="0">
              <a:latin typeface="+mj-lt"/>
            </a:endParaRPr>
          </a:p>
          <a:p>
            <a:pPr marL="0" indent="0" algn="just">
              <a:buClr>
                <a:schemeClr val="accent1"/>
              </a:buClr>
              <a:buNone/>
            </a:pPr>
            <a:endParaRPr lang="sk-SK" dirty="0" smtClean="0">
              <a:solidFill>
                <a:schemeClr val="tx1"/>
              </a:solidFill>
              <a:latin typeface="+mj-lt"/>
            </a:endParaRPr>
          </a:p>
          <a:p>
            <a:pPr algn="just">
              <a:buClr>
                <a:schemeClr val="accent1"/>
              </a:buClr>
              <a:buFont typeface="Wingdings" panose="05000000000000000000" pitchFamily="2" charset="2"/>
              <a:buChar char="Ø"/>
            </a:pPr>
            <a:r>
              <a:rPr lang="en-US" b="1" dirty="0">
                <a:latin typeface="+mj-lt"/>
              </a:rPr>
              <a:t>Mobility can also be shortened</a:t>
            </a:r>
            <a:r>
              <a:rPr lang="en-US" dirty="0">
                <a:latin typeface="+mj-lt"/>
              </a:rPr>
              <a:t>, but it is necessary to stay </a:t>
            </a:r>
            <a:r>
              <a:rPr lang="sk-SK" dirty="0" err="1" smtClean="0">
                <a:latin typeface="+mj-lt"/>
              </a:rPr>
              <a:t>there</a:t>
            </a:r>
            <a:r>
              <a:rPr lang="sk-SK" dirty="0" smtClean="0">
                <a:latin typeface="+mj-lt"/>
              </a:rPr>
              <a:t> </a:t>
            </a:r>
            <a:r>
              <a:rPr lang="en-US" dirty="0" smtClean="0">
                <a:latin typeface="+mj-lt"/>
              </a:rPr>
              <a:t>at </a:t>
            </a:r>
            <a:r>
              <a:rPr lang="en-US" dirty="0">
                <a:latin typeface="+mj-lt"/>
              </a:rPr>
              <a:t>least </a:t>
            </a:r>
            <a:r>
              <a:rPr lang="sk-SK" b="1" dirty="0">
                <a:latin typeface="+mj-lt"/>
              </a:rPr>
              <a:t>2</a:t>
            </a:r>
            <a:r>
              <a:rPr lang="en-US" b="1" dirty="0" smtClean="0">
                <a:latin typeface="+mj-lt"/>
              </a:rPr>
              <a:t> </a:t>
            </a:r>
            <a:r>
              <a:rPr lang="en-US" b="1" dirty="0">
                <a:latin typeface="+mj-lt"/>
              </a:rPr>
              <a:t>months</a:t>
            </a:r>
            <a:r>
              <a:rPr lang="en-US" dirty="0">
                <a:latin typeface="+mj-lt"/>
              </a:rPr>
              <a:t>, otherwise the student </a:t>
            </a:r>
            <a:r>
              <a:rPr lang="sk-SK" dirty="0" smtClean="0">
                <a:latin typeface="+mj-lt"/>
              </a:rPr>
              <a:t>has </a:t>
            </a:r>
            <a:r>
              <a:rPr lang="en-US" dirty="0" smtClean="0">
                <a:latin typeface="+mj-lt"/>
              </a:rPr>
              <a:t>to </a:t>
            </a:r>
            <a:r>
              <a:rPr lang="en-US" b="1" dirty="0">
                <a:latin typeface="+mj-lt"/>
              </a:rPr>
              <a:t>return the </a:t>
            </a:r>
            <a:r>
              <a:rPr lang="sk-SK" b="1" dirty="0" err="1" smtClean="0">
                <a:latin typeface="+mj-lt"/>
              </a:rPr>
              <a:t>full</a:t>
            </a:r>
            <a:r>
              <a:rPr lang="en-US" b="1" dirty="0" smtClean="0">
                <a:latin typeface="+mj-lt"/>
              </a:rPr>
              <a:t> </a:t>
            </a:r>
            <a:r>
              <a:rPr lang="en-US" b="1" dirty="0">
                <a:latin typeface="+mj-lt"/>
              </a:rPr>
              <a:t>grant</a:t>
            </a:r>
            <a:r>
              <a:rPr lang="en-US" dirty="0">
                <a:latin typeface="+mj-lt"/>
              </a:rPr>
              <a:t>. If the duration of the mobility according to the Certificate is more than </a:t>
            </a:r>
            <a:r>
              <a:rPr lang="sk-SK" dirty="0" smtClean="0">
                <a:latin typeface="+mj-lt"/>
              </a:rPr>
              <a:t>2</a:t>
            </a:r>
            <a:r>
              <a:rPr lang="en-US" dirty="0" smtClean="0">
                <a:latin typeface="+mj-lt"/>
              </a:rPr>
              <a:t> </a:t>
            </a:r>
            <a:r>
              <a:rPr lang="en-US" dirty="0">
                <a:latin typeface="+mj-lt"/>
              </a:rPr>
              <a:t>months, but less than agreed in the Financial Agreement (</a:t>
            </a:r>
            <a:r>
              <a:rPr lang="en-US" b="1" dirty="0">
                <a:latin typeface="+mj-lt"/>
              </a:rPr>
              <a:t>tolerance -5 days</a:t>
            </a:r>
            <a:r>
              <a:rPr lang="en-US" dirty="0">
                <a:latin typeface="+mj-lt"/>
              </a:rPr>
              <a:t>), the student </a:t>
            </a:r>
            <a:r>
              <a:rPr lang="sk-SK" dirty="0" smtClean="0">
                <a:latin typeface="+mj-lt"/>
              </a:rPr>
              <a:t>has </a:t>
            </a:r>
            <a:r>
              <a:rPr lang="en-US" dirty="0" smtClean="0">
                <a:latin typeface="+mj-lt"/>
              </a:rPr>
              <a:t>to </a:t>
            </a:r>
            <a:r>
              <a:rPr lang="en-US" dirty="0">
                <a:latin typeface="+mj-lt"/>
              </a:rPr>
              <a:t>return an </a:t>
            </a:r>
            <a:r>
              <a:rPr lang="en-US" b="1" dirty="0">
                <a:latin typeface="+mj-lt"/>
              </a:rPr>
              <a:t>aliquot part </a:t>
            </a:r>
            <a:r>
              <a:rPr lang="en-US" dirty="0">
                <a:latin typeface="+mj-lt"/>
              </a:rPr>
              <a:t>of the grant upon request</a:t>
            </a:r>
            <a:r>
              <a:rPr lang="en-US" dirty="0" smtClean="0">
                <a:latin typeface="+mj-lt"/>
              </a:rPr>
              <a:t>,</a:t>
            </a:r>
            <a:endParaRPr lang="sk-SK" dirty="0" smtClean="0">
              <a:latin typeface="+mj-lt"/>
            </a:endParaRPr>
          </a:p>
          <a:p>
            <a:pPr marL="0" indent="0" algn="just">
              <a:buClr>
                <a:schemeClr val="accent1"/>
              </a:buClr>
              <a:buNone/>
            </a:pPr>
            <a:endParaRPr lang="sk-SK" altLang="sk-SK" dirty="0" smtClean="0">
              <a:latin typeface="+mj-lt"/>
            </a:endParaRPr>
          </a:p>
          <a:p>
            <a:pPr algn="just">
              <a:buClr>
                <a:schemeClr val="accent1"/>
              </a:buClr>
              <a:buFont typeface="Wingdings" panose="05000000000000000000" pitchFamily="2" charset="2"/>
              <a:buChar char="Ø"/>
            </a:pPr>
            <a:r>
              <a:rPr lang="en-US" dirty="0">
                <a:latin typeface="+mj-lt"/>
              </a:rPr>
              <a:t>If a student decides to </a:t>
            </a:r>
            <a:r>
              <a:rPr lang="en-US" b="1" dirty="0">
                <a:latin typeface="+mj-lt"/>
              </a:rPr>
              <a:t>cancel the mobility</a:t>
            </a:r>
            <a:r>
              <a:rPr lang="en-US" dirty="0">
                <a:latin typeface="+mj-lt"/>
              </a:rPr>
              <a:t>, </a:t>
            </a:r>
            <a:r>
              <a:rPr lang="sk-SK" dirty="0" err="1" smtClean="0">
                <a:latin typeface="+mj-lt"/>
              </a:rPr>
              <a:t>she</a:t>
            </a:r>
            <a:r>
              <a:rPr lang="sk-SK" dirty="0" smtClean="0">
                <a:latin typeface="+mj-lt"/>
              </a:rPr>
              <a:t>/</a:t>
            </a:r>
            <a:r>
              <a:rPr lang="en-US" dirty="0" smtClean="0">
                <a:latin typeface="+mj-lt"/>
              </a:rPr>
              <a:t>he </a:t>
            </a:r>
            <a:r>
              <a:rPr lang="sk-SK" dirty="0" smtClean="0">
                <a:latin typeface="+mj-lt"/>
              </a:rPr>
              <a:t>has </a:t>
            </a:r>
            <a:r>
              <a:rPr lang="en-US" dirty="0" smtClean="0">
                <a:latin typeface="+mj-lt"/>
              </a:rPr>
              <a:t>to </a:t>
            </a:r>
            <a:r>
              <a:rPr lang="en-US" dirty="0">
                <a:latin typeface="+mj-lt"/>
              </a:rPr>
              <a:t>notify the IRO as soon as </a:t>
            </a:r>
            <a:r>
              <a:rPr lang="en-US" dirty="0" smtClean="0">
                <a:latin typeface="+mj-lt"/>
              </a:rPr>
              <a:t>possible</a:t>
            </a:r>
            <a:r>
              <a:rPr lang="sk-SK" dirty="0" smtClean="0">
                <a:latin typeface="+mj-lt"/>
              </a:rPr>
              <a:t>,</a:t>
            </a:r>
          </a:p>
          <a:p>
            <a:pPr marL="0" indent="0" algn="just">
              <a:buClr>
                <a:schemeClr val="accent1"/>
              </a:buClr>
              <a:buNone/>
            </a:pPr>
            <a:endParaRPr lang="sk-SK" sz="800" dirty="0" smtClean="0">
              <a:solidFill>
                <a:schemeClr val="tx1"/>
              </a:solidFill>
              <a:latin typeface="+mj-lt"/>
            </a:endParaRPr>
          </a:p>
          <a:p>
            <a:pPr algn="just">
              <a:buClr>
                <a:schemeClr val="accent1"/>
              </a:buClr>
              <a:buFont typeface="Wingdings" panose="05000000000000000000" pitchFamily="2" charset="2"/>
              <a:buChar char="Ø"/>
            </a:pPr>
            <a:r>
              <a:rPr lang="en-US" altLang="sk-SK" dirty="0">
                <a:latin typeface="+mj-lt"/>
              </a:rPr>
              <a:t>It is necessary </a:t>
            </a:r>
            <a:r>
              <a:rPr lang="sk-SK" altLang="sk-SK" dirty="0" smtClean="0">
                <a:latin typeface="+mj-lt"/>
              </a:rPr>
              <a:t>to </a:t>
            </a:r>
            <a:r>
              <a:rPr lang="sk-SK" altLang="sk-SK" dirty="0" err="1" smtClean="0">
                <a:latin typeface="+mj-lt"/>
              </a:rPr>
              <a:t>gain</a:t>
            </a:r>
            <a:r>
              <a:rPr lang="sk-SK" altLang="sk-SK" dirty="0" smtClean="0">
                <a:latin typeface="+mj-lt"/>
              </a:rPr>
              <a:t> </a:t>
            </a:r>
            <a:r>
              <a:rPr lang="en-US" altLang="sk-SK" dirty="0" smtClean="0">
                <a:latin typeface="+mj-lt"/>
              </a:rPr>
              <a:t>at </a:t>
            </a:r>
            <a:r>
              <a:rPr lang="en-US" altLang="sk-SK" dirty="0">
                <a:latin typeface="+mj-lt"/>
              </a:rPr>
              <a:t>least </a:t>
            </a:r>
            <a:r>
              <a:rPr lang="en-US" altLang="sk-SK" b="1" dirty="0">
                <a:latin typeface="+mj-lt"/>
              </a:rPr>
              <a:t>20 credits from mobility for 1 semester </a:t>
            </a:r>
            <a:r>
              <a:rPr lang="en-US" altLang="sk-SK" dirty="0">
                <a:latin typeface="+mj-lt"/>
              </a:rPr>
              <a:t>(this obligation does not apply to </a:t>
            </a:r>
            <a:r>
              <a:rPr lang="sk-SK" altLang="sk-SK" dirty="0" smtClean="0">
                <a:latin typeface="+mj-lt"/>
              </a:rPr>
              <a:t>PhD</a:t>
            </a:r>
            <a:r>
              <a:rPr lang="en-US" altLang="sk-SK" dirty="0" smtClean="0">
                <a:latin typeface="+mj-lt"/>
              </a:rPr>
              <a:t> </a:t>
            </a:r>
            <a:r>
              <a:rPr lang="en-US" altLang="sk-SK" dirty="0">
                <a:latin typeface="+mj-lt"/>
              </a:rPr>
              <a:t>students). Otherwise, UPJŠ is entitled to request the return of an aliquot part of the grant or the </a:t>
            </a:r>
            <a:r>
              <a:rPr lang="sk-SK" altLang="sk-SK" dirty="0" err="1" smtClean="0">
                <a:latin typeface="+mj-lt"/>
              </a:rPr>
              <a:t>full</a:t>
            </a:r>
            <a:r>
              <a:rPr lang="en-US" altLang="sk-SK" dirty="0" smtClean="0">
                <a:latin typeface="+mj-lt"/>
              </a:rPr>
              <a:t> </a:t>
            </a:r>
            <a:r>
              <a:rPr lang="en-US" altLang="sk-SK" dirty="0">
                <a:latin typeface="+mj-lt"/>
              </a:rPr>
              <a:t>grant. </a:t>
            </a:r>
            <a:r>
              <a:rPr lang="en-US" altLang="sk-SK" b="1" dirty="0">
                <a:latin typeface="+mj-lt"/>
              </a:rPr>
              <a:t>Recognition of credits </a:t>
            </a:r>
            <a:r>
              <a:rPr lang="en-US" altLang="sk-SK" dirty="0">
                <a:latin typeface="+mj-lt"/>
              </a:rPr>
              <a:t>imported from mobility is solved by the student at </a:t>
            </a:r>
            <a:r>
              <a:rPr lang="sk-SK" altLang="sk-SK" dirty="0" err="1" smtClean="0">
                <a:latin typeface="+mj-lt"/>
              </a:rPr>
              <a:t>the</a:t>
            </a:r>
            <a:r>
              <a:rPr lang="en-US" altLang="sk-SK" dirty="0" smtClean="0">
                <a:latin typeface="+mj-lt"/>
              </a:rPr>
              <a:t> faculty/institute/department,</a:t>
            </a:r>
            <a:endParaRPr lang="sk-SK" altLang="sk-SK" dirty="0" smtClean="0">
              <a:latin typeface="+mj-lt"/>
            </a:endParaRPr>
          </a:p>
          <a:p>
            <a:pPr marL="0" indent="0" algn="just">
              <a:buClr>
                <a:schemeClr val="accent1"/>
              </a:buClr>
              <a:buNone/>
            </a:pPr>
            <a:endParaRPr lang="sk-SK" altLang="sk-SK" b="1" dirty="0" smtClean="0">
              <a:solidFill>
                <a:schemeClr val="tx1"/>
              </a:solidFill>
              <a:latin typeface="+mj-lt"/>
            </a:endParaRPr>
          </a:p>
          <a:p>
            <a:pPr algn="just">
              <a:buClr>
                <a:schemeClr val="accent1"/>
              </a:buClr>
              <a:buFont typeface="Wingdings" panose="05000000000000000000" pitchFamily="2" charset="2"/>
              <a:buChar char="Ø"/>
            </a:pPr>
            <a:r>
              <a:rPr lang="sk-SK" b="1" dirty="0" smtClean="0">
                <a:latin typeface="+mj-lt"/>
              </a:rPr>
              <a:t>A</a:t>
            </a:r>
            <a:r>
              <a:rPr lang="en-US" b="1" dirty="0" err="1" smtClean="0">
                <a:latin typeface="+mj-lt"/>
              </a:rPr>
              <a:t>ccommodation</a:t>
            </a:r>
            <a:r>
              <a:rPr lang="en-US" b="1" dirty="0" smtClean="0">
                <a:latin typeface="+mj-lt"/>
              </a:rPr>
              <a:t> </a:t>
            </a:r>
            <a:r>
              <a:rPr lang="en-US" dirty="0">
                <a:latin typeface="+mj-lt"/>
              </a:rPr>
              <a:t>in the host country is handled by the student in cooperation with the host university, IRO does not deal with student accommodation (DE must be dealt with well in advance). A new way </a:t>
            </a:r>
            <a:r>
              <a:rPr lang="sk-SK" dirty="0" err="1" smtClean="0">
                <a:latin typeface="+mj-lt"/>
              </a:rPr>
              <a:t>how</a:t>
            </a:r>
            <a:r>
              <a:rPr lang="sk-SK" dirty="0" smtClean="0">
                <a:latin typeface="+mj-lt"/>
              </a:rPr>
              <a:t> </a:t>
            </a:r>
            <a:r>
              <a:rPr lang="en-US" dirty="0" smtClean="0">
                <a:latin typeface="+mj-lt"/>
              </a:rPr>
              <a:t>to </a:t>
            </a:r>
            <a:r>
              <a:rPr lang="en-US" dirty="0">
                <a:latin typeface="+mj-lt"/>
              </a:rPr>
              <a:t>find </a:t>
            </a:r>
            <a:r>
              <a:rPr lang="sk-SK" dirty="0" err="1" smtClean="0">
                <a:latin typeface="+mj-lt"/>
              </a:rPr>
              <a:t>the</a:t>
            </a:r>
            <a:r>
              <a:rPr lang="sk-SK" dirty="0" smtClean="0">
                <a:latin typeface="+mj-lt"/>
              </a:rPr>
              <a:t> </a:t>
            </a:r>
            <a:r>
              <a:rPr lang="en-US" dirty="0" smtClean="0">
                <a:latin typeface="+mj-lt"/>
              </a:rPr>
              <a:t>accommodation</a:t>
            </a:r>
            <a:r>
              <a:rPr lang="sk-SK" dirty="0" smtClean="0">
                <a:latin typeface="+mj-lt"/>
              </a:rPr>
              <a:t>, </a:t>
            </a:r>
            <a:r>
              <a:rPr lang="sk-SK" dirty="0" smtClean="0">
                <a:latin typeface="+mj-lt"/>
                <a:hlinkClick r:id="rId2"/>
              </a:rPr>
              <a:t>Erasmus </a:t>
            </a:r>
            <a:r>
              <a:rPr lang="sk-SK" dirty="0" err="1" smtClean="0">
                <a:latin typeface="+mj-lt"/>
                <a:hlinkClick r:id="rId2"/>
              </a:rPr>
              <a:t>Play</a:t>
            </a:r>
            <a:endParaRPr lang="sk-SK" dirty="0">
              <a:latin typeface="+mj-lt"/>
            </a:endParaRPr>
          </a:p>
          <a:p>
            <a:pPr marL="0" indent="0" algn="just">
              <a:buClr>
                <a:schemeClr val="accent1"/>
              </a:buClr>
              <a:buNone/>
            </a:pPr>
            <a:endParaRPr lang="sk-SK" altLang="sk-SK" b="1" dirty="0" smtClean="0">
              <a:solidFill>
                <a:schemeClr val="tx1"/>
              </a:solidFill>
              <a:latin typeface="+mj-lt"/>
            </a:endParaRPr>
          </a:p>
          <a:p>
            <a:pPr algn="just">
              <a:buClr>
                <a:schemeClr val="accent1"/>
              </a:buClr>
              <a:buFont typeface="Wingdings" panose="05000000000000000000" pitchFamily="2" charset="2"/>
              <a:buChar char="Ø"/>
            </a:pPr>
            <a:endParaRPr lang="sk-SK" altLang="sk-SK" dirty="0" smtClean="0">
              <a:solidFill>
                <a:schemeClr val="tx1"/>
              </a:solidFill>
            </a:endParaRPr>
          </a:p>
          <a:p>
            <a:endParaRPr lang="sk-SK" dirty="0"/>
          </a:p>
        </p:txBody>
      </p:sp>
    </p:spTree>
    <p:extLst>
      <p:ext uri="{BB962C8B-B14F-4D97-AF65-F5344CB8AC3E}">
        <p14:creationId xmlns:p14="http://schemas.microsoft.com/office/powerpoint/2010/main" val="22930585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p:cNvSpPr>
            <a:spLocks noGrp="1"/>
          </p:cNvSpPr>
          <p:nvPr>
            <p:ph type="title"/>
          </p:nvPr>
        </p:nvSpPr>
        <p:spPr>
          <a:xfrm>
            <a:off x="457200" y="331424"/>
            <a:ext cx="8079581" cy="697219"/>
          </a:xfrm>
        </p:spPr>
        <p:txBody>
          <a:bodyPr>
            <a:noAutofit/>
          </a:bodyPr>
          <a:lstStyle/>
          <a:p>
            <a:pPr algn="ctr"/>
            <a:r>
              <a:rPr lang="sk-SK" altLang="sk-SK" b="1" dirty="0" smtClean="0">
                <a:effectLst>
                  <a:outerShdw blurRad="38100" dist="38100" dir="2700000" algn="tl">
                    <a:srgbClr val="000000">
                      <a:alpha val="43137"/>
                    </a:srgbClr>
                  </a:outerShdw>
                </a:effectLst>
              </a:rPr>
              <a:t>Grant</a:t>
            </a:r>
            <a:endParaRPr lang="sk-SK" altLang="sk-SK" dirty="0" smtClean="0">
              <a:effectLst>
                <a:outerShdw blurRad="38100" dist="38100" dir="2700000" algn="tl">
                  <a:srgbClr val="000000">
                    <a:alpha val="43137"/>
                  </a:srgbClr>
                </a:outerShdw>
              </a:effectLst>
            </a:endParaRPr>
          </a:p>
        </p:txBody>
      </p:sp>
      <p:sp>
        <p:nvSpPr>
          <p:cNvPr id="10243" name="Zástupný symbol obsahu 2"/>
          <p:cNvSpPr>
            <a:spLocks noGrp="1"/>
          </p:cNvSpPr>
          <p:nvPr>
            <p:ph idx="1"/>
          </p:nvPr>
        </p:nvSpPr>
        <p:spPr>
          <a:xfrm>
            <a:off x="457200" y="1044813"/>
            <a:ext cx="8229600" cy="5552539"/>
          </a:xfrm>
        </p:spPr>
        <p:txBody>
          <a:bodyPr rtlCol="0">
            <a:noAutofit/>
          </a:bodyPr>
          <a:lstStyle/>
          <a:p>
            <a:pPr algn="just">
              <a:buClr>
                <a:schemeClr val="accent1"/>
              </a:buClr>
              <a:buFont typeface="Wingdings" panose="05000000000000000000" pitchFamily="2" charset="2"/>
              <a:buChar char="Ø"/>
              <a:defRPr/>
            </a:pPr>
            <a:r>
              <a:rPr lang="en-US" altLang="sk-SK" sz="1400" dirty="0">
                <a:solidFill>
                  <a:schemeClr val="tx1"/>
                </a:solidFill>
              </a:rPr>
              <a:t>It is a financial </a:t>
            </a:r>
            <a:r>
              <a:rPr lang="en-US" altLang="sk-SK" sz="1400" b="1" dirty="0">
                <a:solidFill>
                  <a:schemeClr val="tx1"/>
                </a:solidFill>
              </a:rPr>
              <a:t>contribution</a:t>
            </a:r>
            <a:r>
              <a:rPr lang="en-US" altLang="sk-SK" sz="1400" dirty="0">
                <a:solidFill>
                  <a:schemeClr val="tx1"/>
                </a:solidFill>
              </a:rPr>
              <a:t> for mobility, which </a:t>
            </a:r>
            <a:r>
              <a:rPr lang="sk-SK" altLang="sk-SK" sz="1400" dirty="0" err="1" smtClean="0">
                <a:solidFill>
                  <a:schemeClr val="tx1"/>
                </a:solidFill>
              </a:rPr>
              <a:t>should</a:t>
            </a:r>
            <a:r>
              <a:rPr lang="sk-SK" altLang="sk-SK" sz="1400" dirty="0" smtClean="0">
                <a:solidFill>
                  <a:schemeClr val="tx1"/>
                </a:solidFill>
              </a:rPr>
              <a:t> </a:t>
            </a:r>
            <a:r>
              <a:rPr lang="en-US" altLang="sk-SK" sz="1400" b="1" dirty="0" smtClean="0">
                <a:solidFill>
                  <a:schemeClr val="tx1"/>
                </a:solidFill>
              </a:rPr>
              <a:t>help</a:t>
            </a:r>
            <a:r>
              <a:rPr lang="en-US" altLang="sk-SK" sz="1400" dirty="0" smtClean="0">
                <a:solidFill>
                  <a:schemeClr val="tx1"/>
                </a:solidFill>
              </a:rPr>
              <a:t> </a:t>
            </a:r>
            <a:r>
              <a:rPr lang="en-US" altLang="sk-SK" sz="1400" dirty="0">
                <a:solidFill>
                  <a:schemeClr val="tx1"/>
                </a:solidFill>
              </a:rPr>
              <a:t>the student </a:t>
            </a:r>
            <a:r>
              <a:rPr lang="en-US" altLang="sk-SK" sz="1400" b="1" dirty="0">
                <a:solidFill>
                  <a:schemeClr val="tx1"/>
                </a:solidFill>
              </a:rPr>
              <a:t>to </a:t>
            </a:r>
            <a:r>
              <a:rPr lang="en-US" altLang="sk-SK" sz="1400" b="1" dirty="0" smtClean="0">
                <a:solidFill>
                  <a:schemeClr val="tx1"/>
                </a:solidFill>
              </a:rPr>
              <a:t>cover</a:t>
            </a:r>
            <a:r>
              <a:rPr lang="sk-SK" altLang="sk-SK" sz="1400" dirty="0">
                <a:solidFill>
                  <a:schemeClr val="tx1"/>
                </a:solidFill>
              </a:rPr>
              <a:t> </a:t>
            </a:r>
            <a:r>
              <a:rPr lang="sk-SK" altLang="sk-SK" sz="1400" dirty="0" err="1" smtClean="0">
                <a:solidFill>
                  <a:schemeClr val="tx1"/>
                </a:solidFill>
              </a:rPr>
              <a:t>the</a:t>
            </a:r>
            <a:r>
              <a:rPr lang="en-US" altLang="sk-SK" sz="1400" dirty="0" smtClean="0">
                <a:solidFill>
                  <a:schemeClr val="tx1"/>
                </a:solidFill>
              </a:rPr>
              <a:t> travel</a:t>
            </a:r>
            <a:r>
              <a:rPr lang="sk-SK" altLang="sk-SK" sz="1400" dirty="0" smtClean="0">
                <a:solidFill>
                  <a:schemeClr val="tx1"/>
                </a:solidFill>
              </a:rPr>
              <a:t> </a:t>
            </a:r>
            <a:r>
              <a:rPr lang="sk-SK" altLang="sk-SK" sz="1400" dirty="0" err="1" smtClean="0">
                <a:solidFill>
                  <a:schemeClr val="tx1"/>
                </a:solidFill>
              </a:rPr>
              <a:t>costs</a:t>
            </a:r>
            <a:r>
              <a:rPr lang="en-US" altLang="sk-SK" sz="1400" dirty="0" smtClean="0">
                <a:solidFill>
                  <a:schemeClr val="tx1"/>
                </a:solidFill>
              </a:rPr>
              <a:t>, </a:t>
            </a:r>
            <a:r>
              <a:rPr lang="en-US" altLang="sk-SK" sz="1400" dirty="0">
                <a:solidFill>
                  <a:schemeClr val="tx1"/>
                </a:solidFill>
              </a:rPr>
              <a:t>accommodation and meals during the period of study abroad, </a:t>
            </a:r>
            <a:endParaRPr lang="sk-SK" altLang="sk-SK" sz="1400" dirty="0" smtClean="0">
              <a:solidFill>
                <a:schemeClr val="tx1"/>
              </a:solidFill>
            </a:endParaRPr>
          </a:p>
          <a:p>
            <a:pPr algn="just">
              <a:buClr>
                <a:schemeClr val="accent1"/>
              </a:buClr>
              <a:buFont typeface="Wingdings" panose="05000000000000000000" pitchFamily="2" charset="2"/>
              <a:buChar char="Ø"/>
              <a:defRPr/>
            </a:pPr>
            <a:r>
              <a:rPr lang="en-US" sz="1400" dirty="0">
                <a:solidFill>
                  <a:schemeClr val="tx1"/>
                </a:solidFill>
              </a:rPr>
              <a:t>Students selected in the </a:t>
            </a:r>
            <a:r>
              <a:rPr lang="sk-SK" sz="1400" dirty="0" err="1" smtClean="0">
                <a:solidFill>
                  <a:schemeClr val="tx1"/>
                </a:solidFill>
              </a:rPr>
              <a:t>faculty</a:t>
            </a:r>
            <a:r>
              <a:rPr lang="sk-SK" sz="1400" dirty="0" smtClean="0">
                <a:solidFill>
                  <a:schemeClr val="tx1"/>
                </a:solidFill>
              </a:rPr>
              <a:t> </a:t>
            </a:r>
            <a:r>
              <a:rPr lang="sk-SK" sz="1400" dirty="0" err="1" smtClean="0">
                <a:solidFill>
                  <a:schemeClr val="tx1"/>
                </a:solidFill>
              </a:rPr>
              <a:t>selection</a:t>
            </a:r>
            <a:r>
              <a:rPr lang="en-US" sz="1400" dirty="0" smtClean="0">
                <a:solidFill>
                  <a:schemeClr val="tx1"/>
                </a:solidFill>
              </a:rPr>
              <a:t> as </a:t>
            </a:r>
            <a:r>
              <a:rPr lang="en-US" sz="1400" b="1" dirty="0" err="1" smtClean="0">
                <a:solidFill>
                  <a:schemeClr val="tx1"/>
                </a:solidFill>
              </a:rPr>
              <a:t>su</a:t>
            </a:r>
            <a:r>
              <a:rPr lang="sk-SK" sz="1400" b="1" dirty="0" err="1" smtClean="0">
                <a:solidFill>
                  <a:schemeClr val="tx1"/>
                </a:solidFill>
              </a:rPr>
              <a:t>bstitutes</a:t>
            </a:r>
            <a:r>
              <a:rPr lang="en-US" sz="1400" b="1" dirty="0" smtClean="0">
                <a:solidFill>
                  <a:schemeClr val="tx1"/>
                </a:solidFill>
              </a:rPr>
              <a:t> </a:t>
            </a:r>
            <a:r>
              <a:rPr lang="en-US" sz="1400" dirty="0">
                <a:solidFill>
                  <a:schemeClr val="tx1"/>
                </a:solidFill>
              </a:rPr>
              <a:t>who are interested in </a:t>
            </a:r>
            <a:r>
              <a:rPr lang="en-US" sz="1400" dirty="0" smtClean="0">
                <a:solidFill>
                  <a:schemeClr val="tx1"/>
                </a:solidFill>
              </a:rPr>
              <a:t>mobility </a:t>
            </a:r>
            <a:r>
              <a:rPr lang="en-US" sz="1400" dirty="0">
                <a:solidFill>
                  <a:schemeClr val="tx1"/>
                </a:solidFill>
              </a:rPr>
              <a:t>even without a grant, or students selected for mobility who want to go for a longer period than they </a:t>
            </a:r>
            <a:r>
              <a:rPr lang="sk-SK" sz="1400" dirty="0" err="1" smtClean="0">
                <a:solidFill>
                  <a:schemeClr val="tx1"/>
                </a:solidFill>
              </a:rPr>
              <a:t>were</a:t>
            </a:r>
            <a:r>
              <a:rPr lang="en-US" sz="1400" dirty="0" smtClean="0">
                <a:solidFill>
                  <a:schemeClr val="tx1"/>
                </a:solidFill>
              </a:rPr>
              <a:t> </a:t>
            </a:r>
            <a:r>
              <a:rPr lang="en-US" sz="1400" dirty="0">
                <a:solidFill>
                  <a:schemeClr val="tx1"/>
                </a:solidFill>
              </a:rPr>
              <a:t>approved and have not been approved an extended grant, have the opportunity to travel </a:t>
            </a:r>
            <a:r>
              <a:rPr lang="en-US" sz="1400" dirty="0" smtClean="0">
                <a:solidFill>
                  <a:schemeClr val="tx1"/>
                </a:solidFill>
              </a:rPr>
              <a:t>or</a:t>
            </a:r>
            <a:r>
              <a:rPr lang="sk-SK" sz="1400" dirty="0" smtClean="0">
                <a:solidFill>
                  <a:schemeClr val="tx1"/>
                </a:solidFill>
              </a:rPr>
              <a:t> to</a:t>
            </a:r>
            <a:r>
              <a:rPr lang="en-US" sz="1400" dirty="0" smtClean="0">
                <a:solidFill>
                  <a:schemeClr val="tx1"/>
                </a:solidFill>
              </a:rPr>
              <a:t> </a:t>
            </a:r>
            <a:r>
              <a:rPr lang="en-US" sz="1400" dirty="0">
                <a:solidFill>
                  <a:schemeClr val="tx1"/>
                </a:solidFill>
              </a:rPr>
              <a:t>extend </a:t>
            </a:r>
            <a:r>
              <a:rPr lang="sk-SK" sz="1400" dirty="0" err="1" smtClean="0">
                <a:solidFill>
                  <a:schemeClr val="tx1"/>
                </a:solidFill>
              </a:rPr>
              <a:t>their</a:t>
            </a:r>
            <a:r>
              <a:rPr lang="en-US" sz="1400" dirty="0" smtClean="0">
                <a:solidFill>
                  <a:schemeClr val="tx1"/>
                </a:solidFill>
              </a:rPr>
              <a:t> </a:t>
            </a:r>
            <a:r>
              <a:rPr lang="en-US" sz="1400" dirty="0">
                <a:solidFill>
                  <a:schemeClr val="tx1"/>
                </a:solidFill>
              </a:rPr>
              <a:t>mobility with the </a:t>
            </a:r>
            <a:r>
              <a:rPr lang="en-US" sz="1400" b="1" dirty="0" smtClean="0">
                <a:solidFill>
                  <a:schemeClr val="tx1"/>
                </a:solidFill>
              </a:rPr>
              <a:t>zero </a:t>
            </a:r>
            <a:r>
              <a:rPr lang="en-US" sz="1400" b="1" dirty="0">
                <a:solidFill>
                  <a:schemeClr val="tx1"/>
                </a:solidFill>
              </a:rPr>
              <a:t>grant</a:t>
            </a:r>
            <a:r>
              <a:rPr lang="en-US" sz="1400" dirty="0">
                <a:solidFill>
                  <a:schemeClr val="tx1"/>
                </a:solidFill>
              </a:rPr>
              <a:t>. Such a student will have </a:t>
            </a:r>
            <a:r>
              <a:rPr lang="en-US" sz="1400" b="1" dirty="0">
                <a:solidFill>
                  <a:schemeClr val="tx1"/>
                </a:solidFill>
              </a:rPr>
              <a:t>all the benefits </a:t>
            </a:r>
            <a:r>
              <a:rPr lang="en-US" sz="1400" dirty="0">
                <a:solidFill>
                  <a:schemeClr val="tx1"/>
                </a:solidFill>
              </a:rPr>
              <a:t>of an </a:t>
            </a:r>
            <a:r>
              <a:rPr lang="en-US" sz="1400" dirty="0" smtClean="0">
                <a:solidFill>
                  <a:schemeClr val="tx1"/>
                </a:solidFill>
              </a:rPr>
              <a:t>Erasmus+ student</a:t>
            </a:r>
            <a:r>
              <a:rPr lang="sk-SK" sz="1400" dirty="0" smtClean="0">
                <a:solidFill>
                  <a:schemeClr val="tx1"/>
                </a:solidFill>
              </a:rPr>
              <a:t>,</a:t>
            </a:r>
            <a:r>
              <a:rPr lang="en-US" sz="1400" dirty="0" smtClean="0">
                <a:solidFill>
                  <a:schemeClr val="tx1"/>
                </a:solidFill>
              </a:rPr>
              <a:t> </a:t>
            </a:r>
            <a:r>
              <a:rPr lang="en-US" sz="1400" dirty="0">
                <a:solidFill>
                  <a:schemeClr val="tx1"/>
                </a:solidFill>
              </a:rPr>
              <a:t>except </a:t>
            </a:r>
            <a:r>
              <a:rPr lang="en-US" sz="1400" dirty="0" smtClean="0">
                <a:solidFill>
                  <a:schemeClr val="tx1"/>
                </a:solidFill>
              </a:rPr>
              <a:t>a </a:t>
            </a:r>
            <a:r>
              <a:rPr lang="en-US" sz="1400" dirty="0">
                <a:solidFill>
                  <a:schemeClr val="tx1"/>
                </a:solidFill>
              </a:rPr>
              <a:t>grant. At the same time, all the rules applicable to an </a:t>
            </a:r>
            <a:r>
              <a:rPr lang="en-US" sz="1400" dirty="0" smtClean="0">
                <a:solidFill>
                  <a:schemeClr val="tx1"/>
                </a:solidFill>
              </a:rPr>
              <a:t>Erasmus+ </a:t>
            </a:r>
            <a:r>
              <a:rPr lang="en-US" sz="1400" dirty="0">
                <a:solidFill>
                  <a:schemeClr val="tx1"/>
                </a:solidFill>
              </a:rPr>
              <a:t>student, except those related to </a:t>
            </a:r>
            <a:r>
              <a:rPr lang="en-US" sz="1400" dirty="0" smtClean="0">
                <a:solidFill>
                  <a:schemeClr val="tx1"/>
                </a:solidFill>
              </a:rPr>
              <a:t>a </a:t>
            </a:r>
            <a:r>
              <a:rPr lang="en-US" sz="1400" dirty="0">
                <a:solidFill>
                  <a:schemeClr val="tx1"/>
                </a:solidFill>
              </a:rPr>
              <a:t>grant, also apply to a student with a zero grant</a:t>
            </a:r>
            <a:r>
              <a:rPr lang="en-US" sz="1400" dirty="0" smtClean="0">
                <a:solidFill>
                  <a:schemeClr val="tx1"/>
                </a:solidFill>
              </a:rPr>
              <a:t>,</a:t>
            </a:r>
            <a:endParaRPr lang="sk-SK" sz="1400" b="1" dirty="0" smtClean="0">
              <a:solidFill>
                <a:schemeClr val="tx1"/>
              </a:solidFill>
            </a:endParaRPr>
          </a:p>
          <a:p>
            <a:pPr algn="just">
              <a:buClr>
                <a:schemeClr val="accent1"/>
              </a:buClr>
              <a:buFont typeface="Wingdings" panose="05000000000000000000" pitchFamily="2" charset="2"/>
              <a:buChar char="Ø"/>
              <a:defRPr/>
            </a:pPr>
            <a:r>
              <a:rPr lang="en-US" altLang="sk-SK" sz="1400" dirty="0" smtClean="0">
                <a:solidFill>
                  <a:schemeClr val="tx1"/>
                </a:solidFill>
              </a:rPr>
              <a:t>The total amount of the grant is calculated as a multiple of the number of months/days of mobility and the monthly rate for the beneficiary country. The grant can also be calculated using a</a:t>
            </a:r>
            <a:r>
              <a:rPr lang="sk-SK" altLang="sk-SK" sz="1400" dirty="0" smtClean="0">
                <a:solidFill>
                  <a:schemeClr val="tx1"/>
                </a:solidFill>
              </a:rPr>
              <a:t> </a:t>
            </a:r>
            <a:r>
              <a:rPr lang="sk-SK" altLang="sk-SK" sz="1400" dirty="0" smtClean="0">
                <a:solidFill>
                  <a:schemeClr val="tx1"/>
                </a:solidFill>
                <a:hlinkClick r:id="rId2"/>
              </a:rPr>
              <a:t>grant </a:t>
            </a:r>
            <a:r>
              <a:rPr lang="sk-SK" altLang="sk-SK" sz="1400" dirty="0" err="1" smtClean="0">
                <a:solidFill>
                  <a:schemeClr val="tx1"/>
                </a:solidFill>
                <a:hlinkClick r:id="rId2"/>
              </a:rPr>
              <a:t>calculator</a:t>
            </a:r>
            <a:endParaRPr lang="sk-SK" altLang="sk-SK" sz="1400" dirty="0" smtClean="0">
              <a:solidFill>
                <a:schemeClr val="tx1"/>
              </a:solidFill>
            </a:endParaRPr>
          </a:p>
          <a:p>
            <a:pPr marL="64008" lvl="0" indent="0">
              <a:buNone/>
            </a:pPr>
            <a:r>
              <a:rPr lang="en-US" sz="1500" b="1" dirty="0" smtClean="0"/>
              <a:t>Signing </a:t>
            </a:r>
            <a:r>
              <a:rPr lang="en-US" sz="1500" b="1" dirty="0"/>
              <a:t>of the </a:t>
            </a:r>
            <a:r>
              <a:rPr lang="en-US" sz="1500" b="1" dirty="0" smtClean="0"/>
              <a:t>Financial Agreement</a:t>
            </a:r>
            <a:endParaRPr lang="sk-SK" sz="1500" b="1" dirty="0" smtClean="0"/>
          </a:p>
          <a:p>
            <a:pPr marL="64008" lvl="0" indent="0">
              <a:buNone/>
            </a:pPr>
            <a:r>
              <a:rPr lang="en-US" sz="1400" b="1" dirty="0"/>
              <a:t>The grant </a:t>
            </a:r>
            <a:r>
              <a:rPr lang="en-US" sz="1400" dirty="0"/>
              <a:t>is sent to the student after the </a:t>
            </a:r>
            <a:r>
              <a:rPr lang="en-US" sz="1400" b="1" dirty="0"/>
              <a:t>signing of the Financial Agreement</a:t>
            </a:r>
            <a:r>
              <a:rPr lang="en-US" sz="1400" dirty="0"/>
              <a:t>, which is usually signed </a:t>
            </a:r>
            <a:r>
              <a:rPr lang="en-US" sz="1400" b="1" dirty="0"/>
              <a:t>1 month </a:t>
            </a:r>
            <a:r>
              <a:rPr lang="en-US" sz="1400" dirty="0"/>
              <a:t>before the start of the </a:t>
            </a:r>
            <a:r>
              <a:rPr lang="en-US" sz="1400" dirty="0" smtClean="0"/>
              <a:t>mobility</a:t>
            </a:r>
            <a:r>
              <a:rPr lang="sk-SK" sz="1400" dirty="0" smtClean="0"/>
              <a:t>.</a:t>
            </a:r>
          </a:p>
          <a:p>
            <a:pPr marL="64008" lvl="0" indent="0">
              <a:buNone/>
            </a:pPr>
            <a:r>
              <a:rPr lang="en-US" sz="1400" dirty="0" smtClean="0"/>
              <a:t>The </a:t>
            </a:r>
            <a:r>
              <a:rPr lang="en-US" sz="1400" dirty="0"/>
              <a:t>IRO will prepare the Financial Agreement for the student only when</a:t>
            </a:r>
            <a:r>
              <a:rPr lang="en-US" sz="1400" dirty="0" smtClean="0"/>
              <a:t>:</a:t>
            </a:r>
            <a:endParaRPr lang="sk-SK" sz="1400" dirty="0" smtClean="0"/>
          </a:p>
          <a:p>
            <a:pPr marL="406908" lvl="0" indent="-342900">
              <a:spcBef>
                <a:spcPts val="0"/>
              </a:spcBef>
              <a:buAutoNum type="arabicPeriod"/>
            </a:pPr>
            <a:r>
              <a:rPr lang="en-US" sz="1400" dirty="0" smtClean="0"/>
              <a:t>has </a:t>
            </a:r>
            <a:r>
              <a:rPr lang="en-US" sz="1400" dirty="0"/>
              <a:t>all the </a:t>
            </a:r>
            <a:r>
              <a:rPr lang="en-US" sz="1400" b="1" dirty="0"/>
              <a:t>necessary documents </a:t>
            </a:r>
            <a:r>
              <a:rPr lang="en-US" sz="1400" dirty="0"/>
              <a:t>from the </a:t>
            </a:r>
            <a:r>
              <a:rPr lang="en-US" sz="1400" dirty="0" smtClean="0"/>
              <a:t>student</a:t>
            </a:r>
            <a:endParaRPr lang="sk-SK" sz="1400" dirty="0" smtClean="0"/>
          </a:p>
          <a:p>
            <a:pPr marL="406908" lvl="0" indent="-342900">
              <a:spcBef>
                <a:spcPts val="0"/>
              </a:spcBef>
              <a:buAutoNum type="arabicPeriod"/>
            </a:pPr>
            <a:r>
              <a:rPr lang="sk-SK" sz="1400" dirty="0"/>
              <a:t>r</a:t>
            </a:r>
            <a:r>
              <a:rPr lang="en-US" sz="1400" dirty="0" err="1" smtClean="0"/>
              <a:t>eceive</a:t>
            </a:r>
            <a:r>
              <a:rPr lang="en-US" sz="1400" dirty="0" smtClean="0"/>
              <a:t> </a:t>
            </a:r>
            <a:r>
              <a:rPr lang="en-US" sz="1400" dirty="0"/>
              <a:t>an </a:t>
            </a:r>
            <a:r>
              <a:rPr lang="en-US" sz="1400" b="1" dirty="0"/>
              <a:t>LA signed </a:t>
            </a:r>
            <a:r>
              <a:rPr lang="en-US" sz="1400" dirty="0"/>
              <a:t>by the host </a:t>
            </a:r>
            <a:r>
              <a:rPr lang="en-US" sz="1400" dirty="0" smtClean="0"/>
              <a:t>university</a:t>
            </a:r>
            <a:endParaRPr lang="sk-SK" sz="1400" dirty="0" smtClean="0"/>
          </a:p>
          <a:p>
            <a:pPr marL="406908" lvl="0" indent="-342900">
              <a:spcBef>
                <a:spcPts val="0"/>
              </a:spcBef>
              <a:buAutoNum type="arabicPeriod"/>
            </a:pPr>
            <a:r>
              <a:rPr lang="en-US" sz="1400" dirty="0" smtClean="0"/>
              <a:t>the </a:t>
            </a:r>
            <a:r>
              <a:rPr lang="en-US" sz="1400" dirty="0"/>
              <a:t>student announces the </a:t>
            </a:r>
            <a:r>
              <a:rPr lang="en-US" sz="1400" b="1" dirty="0"/>
              <a:t>exact dates </a:t>
            </a:r>
            <a:r>
              <a:rPr lang="en-US" sz="1400" dirty="0"/>
              <a:t>of the </a:t>
            </a:r>
            <a:r>
              <a:rPr lang="en-US" sz="1400" dirty="0" smtClean="0"/>
              <a:t>mobility</a:t>
            </a:r>
            <a:endParaRPr lang="sk-SK" sz="1400" dirty="0" smtClean="0"/>
          </a:p>
          <a:p>
            <a:pPr marL="406908" lvl="0" indent="-342900">
              <a:spcBef>
                <a:spcPts val="0"/>
              </a:spcBef>
              <a:buAutoNum type="arabicPeriod"/>
            </a:pPr>
            <a:r>
              <a:rPr lang="en-US" sz="1400" dirty="0"/>
              <a:t>student has created an </a:t>
            </a:r>
            <a:r>
              <a:rPr lang="en-US" sz="1400" b="1" dirty="0"/>
              <a:t>OLA </a:t>
            </a:r>
            <a:r>
              <a:rPr lang="en-US" sz="1400" dirty="0"/>
              <a:t>at </a:t>
            </a:r>
            <a:r>
              <a:rPr lang="en-US" sz="1400" b="1" dirty="0"/>
              <a:t>https://learning-agreement.eu/</a:t>
            </a:r>
            <a:endParaRPr lang="sk-SK" sz="1400" b="1" dirty="0" smtClean="0"/>
          </a:p>
          <a:p>
            <a:pPr marL="64008" lvl="0" indent="0" algn="just">
              <a:buNone/>
            </a:pPr>
            <a:r>
              <a:rPr lang="en-US" sz="1400" dirty="0" smtClean="0"/>
              <a:t>If </a:t>
            </a:r>
            <a:r>
              <a:rPr lang="sk-SK" sz="1400" dirty="0" err="1"/>
              <a:t>the</a:t>
            </a:r>
            <a:r>
              <a:rPr lang="sk-SK" sz="1400" dirty="0"/>
              <a:t> </a:t>
            </a:r>
            <a:r>
              <a:rPr lang="en-US" sz="1400" dirty="0"/>
              <a:t>mobility </a:t>
            </a:r>
            <a:r>
              <a:rPr lang="sk-SK" sz="1400" dirty="0" err="1" smtClean="0"/>
              <a:t>is</a:t>
            </a:r>
            <a:r>
              <a:rPr lang="sk-SK" sz="1400" dirty="0" smtClean="0"/>
              <a:t> </a:t>
            </a:r>
            <a:r>
              <a:rPr lang="sk-SK" sz="1400" dirty="0" err="1" smtClean="0"/>
              <a:t>planned</a:t>
            </a:r>
            <a:r>
              <a:rPr lang="sk-SK" sz="1400" dirty="0" smtClean="0"/>
              <a:t> </a:t>
            </a:r>
            <a:r>
              <a:rPr lang="en-US" sz="1400" dirty="0" smtClean="0"/>
              <a:t>during </a:t>
            </a:r>
            <a:r>
              <a:rPr lang="en-US" sz="1400" dirty="0"/>
              <a:t>the </a:t>
            </a:r>
            <a:r>
              <a:rPr lang="en-US" sz="1400" b="1" dirty="0"/>
              <a:t>1st year </a:t>
            </a:r>
            <a:r>
              <a:rPr lang="sk-SK" sz="1400" b="1" dirty="0" smtClean="0"/>
              <a:t>MA</a:t>
            </a:r>
            <a:r>
              <a:rPr lang="en-US" sz="1400" b="1" dirty="0" smtClean="0"/>
              <a:t> </a:t>
            </a:r>
            <a:r>
              <a:rPr lang="en-US" sz="1400" b="1" dirty="0"/>
              <a:t>or 1st year of </a:t>
            </a:r>
            <a:r>
              <a:rPr lang="en-US" sz="1400" b="1" dirty="0" smtClean="0"/>
              <a:t>PhD</a:t>
            </a:r>
            <a:r>
              <a:rPr lang="en-US" sz="1400" dirty="0" smtClean="0"/>
              <a:t>, </a:t>
            </a:r>
            <a:r>
              <a:rPr lang="en-US" sz="1400" dirty="0"/>
              <a:t>signing the Financial Agreement</a:t>
            </a:r>
            <a:r>
              <a:rPr lang="en-US" sz="1400" dirty="0" smtClean="0"/>
              <a:t> </a:t>
            </a:r>
            <a:r>
              <a:rPr lang="en-US" sz="1400" dirty="0"/>
              <a:t>and </a:t>
            </a:r>
            <a:r>
              <a:rPr lang="sk-SK" sz="1400" dirty="0" err="1" smtClean="0"/>
              <a:t>beginning</a:t>
            </a:r>
            <a:r>
              <a:rPr lang="sk-SK" sz="1400" dirty="0" smtClean="0"/>
              <a:t> of</a:t>
            </a:r>
            <a:r>
              <a:rPr lang="en-US" sz="1400" dirty="0" smtClean="0"/>
              <a:t> </a:t>
            </a:r>
            <a:r>
              <a:rPr lang="en-US" sz="1400" dirty="0"/>
              <a:t>mobility is possible only </a:t>
            </a:r>
            <a:r>
              <a:rPr lang="en-US" sz="1400" b="1" dirty="0"/>
              <a:t>after </a:t>
            </a:r>
            <a:r>
              <a:rPr lang="en-US" sz="1400" b="1" dirty="0" err="1" smtClean="0"/>
              <a:t>enrollmen</a:t>
            </a:r>
            <a:r>
              <a:rPr lang="sk-SK" sz="1400" b="1" dirty="0"/>
              <a:t>t</a:t>
            </a:r>
            <a:r>
              <a:rPr lang="en-US" sz="1400" dirty="0" smtClean="0"/>
              <a:t>.</a:t>
            </a:r>
            <a:endParaRPr lang="sk-SK" sz="1400" dirty="0" smtClean="0"/>
          </a:p>
          <a:p>
            <a:pPr marL="64008" lvl="0" indent="0" algn="just">
              <a:buNone/>
            </a:pPr>
            <a:r>
              <a:rPr lang="en-US" sz="1400" dirty="0" smtClean="0"/>
              <a:t>After </a:t>
            </a:r>
            <a:r>
              <a:rPr lang="en-US" sz="1400" dirty="0"/>
              <a:t>signing the Financial Agreement </a:t>
            </a:r>
            <a:r>
              <a:rPr lang="en-US" sz="1400" dirty="0" smtClean="0"/>
              <a:t>and </a:t>
            </a:r>
            <a:r>
              <a:rPr lang="en-US" sz="1400" dirty="0"/>
              <a:t>its publication in the Central Register of Contracts, </a:t>
            </a:r>
            <a:r>
              <a:rPr lang="en-US" sz="1400" b="1" dirty="0"/>
              <a:t>80% </a:t>
            </a:r>
            <a:r>
              <a:rPr lang="en-US" sz="1400" dirty="0"/>
              <a:t>of the grant will be transferred to the student (the remaining 20% of the grant will be transferred to the student only after returning from mobility and fulfilling all obligations related to </a:t>
            </a:r>
            <a:r>
              <a:rPr lang="en-US" sz="1400" dirty="0" smtClean="0"/>
              <a:t>mobility</a:t>
            </a:r>
            <a:r>
              <a:rPr lang="sk-SK" sz="1400" dirty="0" smtClean="0"/>
              <a:t>)</a:t>
            </a:r>
            <a:r>
              <a:rPr lang="en-US" sz="1400" dirty="0" smtClean="0"/>
              <a:t>.</a:t>
            </a:r>
            <a:endParaRPr lang="sk-SK" sz="1400" dirty="0"/>
          </a:p>
        </p:txBody>
      </p:sp>
      <p:sp>
        <p:nvSpPr>
          <p:cNvPr id="16388" name="Rectangle 1"/>
          <p:cNvSpPr>
            <a:spLocks noChangeArrowheads="1"/>
          </p:cNvSpPr>
          <p:nvPr/>
        </p:nvSpPr>
        <p:spPr bwMode="auto">
          <a:xfrm>
            <a:off x="1058863" y="2662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k-SK" altLang="sk-SK"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
            </a:r>
            <a:br>
              <a:rPr kumimoji="0" lang="sk-SK" altLang="sk-SK"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br>
            <a:endParaRPr kumimoji="0" lang="sk-SK" altLang="sk-SK"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Tree>
    <p:extLst>
      <p:ext uri="{BB962C8B-B14F-4D97-AF65-F5344CB8AC3E}">
        <p14:creationId xmlns:p14="http://schemas.microsoft.com/office/powerpoint/2010/main" val="37433970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p:cNvSpPr>
            <a:spLocks noGrp="1"/>
          </p:cNvSpPr>
          <p:nvPr>
            <p:ph type="title"/>
          </p:nvPr>
        </p:nvSpPr>
        <p:spPr>
          <a:xfrm>
            <a:off x="609600" y="332657"/>
            <a:ext cx="7922840" cy="792088"/>
          </a:xfrm>
        </p:spPr>
        <p:txBody>
          <a:bodyPr>
            <a:noAutofit/>
          </a:bodyPr>
          <a:lstStyle/>
          <a:p>
            <a:pPr algn="ctr"/>
            <a:r>
              <a:rPr lang="sk-SK" altLang="sk-SK" b="1" dirty="0" err="1" smtClean="0">
                <a:effectLst>
                  <a:outerShdw blurRad="38100" dist="38100" dir="2700000" algn="tl">
                    <a:srgbClr val="000000">
                      <a:alpha val="43137"/>
                    </a:srgbClr>
                  </a:outerShdw>
                </a:effectLst>
              </a:rPr>
              <a:t>Grants</a:t>
            </a:r>
            <a:endParaRPr lang="sk-SK" altLang="sk-SK" dirty="0" smtClean="0">
              <a:effectLst>
                <a:outerShdw blurRad="38100" dist="38100" dir="2700000" algn="tl">
                  <a:srgbClr val="000000">
                    <a:alpha val="43137"/>
                  </a:srgbClr>
                </a:outerShdw>
              </a:effectLst>
            </a:endParaRPr>
          </a:p>
        </p:txBody>
      </p:sp>
      <p:sp>
        <p:nvSpPr>
          <p:cNvPr id="5" name="Zástupný symbol obsahu 4"/>
          <p:cNvSpPr>
            <a:spLocks noGrp="1"/>
          </p:cNvSpPr>
          <p:nvPr>
            <p:ph idx="1"/>
          </p:nvPr>
        </p:nvSpPr>
        <p:spPr>
          <a:xfrm>
            <a:off x="609600" y="1196752"/>
            <a:ext cx="7922840" cy="5400600"/>
          </a:xfrm>
        </p:spPr>
        <p:txBody>
          <a:bodyPr>
            <a:normAutofit/>
          </a:bodyPr>
          <a:lstStyle/>
          <a:p>
            <a:pPr algn="just" fontAlgn="ctr"/>
            <a:r>
              <a:rPr lang="sk-SK" sz="2000" b="1" dirty="0" smtClean="0">
                <a:solidFill>
                  <a:schemeClr val="tx1"/>
                </a:solidFill>
              </a:rPr>
              <a:t>570 EUR/</a:t>
            </a:r>
            <a:r>
              <a:rPr lang="sk-SK" sz="2000" b="1" dirty="0" err="1" smtClean="0">
                <a:solidFill>
                  <a:schemeClr val="tx1"/>
                </a:solidFill>
              </a:rPr>
              <a:t>month</a:t>
            </a:r>
            <a:r>
              <a:rPr lang="sk-SK" sz="2000" dirty="0" smtClean="0">
                <a:solidFill>
                  <a:schemeClr val="tx1"/>
                </a:solidFill>
              </a:rPr>
              <a:t>: </a:t>
            </a:r>
            <a:r>
              <a:rPr lang="sk-SK" sz="2000" dirty="0" err="1">
                <a:solidFill>
                  <a:schemeClr val="tx1"/>
                </a:solidFill>
              </a:rPr>
              <a:t>Denmark</a:t>
            </a:r>
            <a:r>
              <a:rPr lang="sk-SK" sz="2000" dirty="0">
                <a:solidFill>
                  <a:schemeClr val="tx1"/>
                </a:solidFill>
              </a:rPr>
              <a:t>, </a:t>
            </a:r>
            <a:r>
              <a:rPr lang="sk-SK" sz="2000" dirty="0" err="1">
                <a:solidFill>
                  <a:schemeClr val="tx1"/>
                </a:solidFill>
              </a:rPr>
              <a:t>Finland</a:t>
            </a:r>
            <a:r>
              <a:rPr lang="sk-SK" sz="2000" dirty="0">
                <a:solidFill>
                  <a:schemeClr val="tx1"/>
                </a:solidFill>
              </a:rPr>
              <a:t>, </a:t>
            </a:r>
            <a:r>
              <a:rPr lang="sk-SK" sz="2000" dirty="0" err="1">
                <a:solidFill>
                  <a:schemeClr val="tx1"/>
                </a:solidFill>
              </a:rPr>
              <a:t>Iceland</a:t>
            </a:r>
            <a:r>
              <a:rPr lang="sk-SK" sz="2000" dirty="0">
                <a:solidFill>
                  <a:schemeClr val="tx1"/>
                </a:solidFill>
              </a:rPr>
              <a:t>, </a:t>
            </a:r>
            <a:r>
              <a:rPr lang="sk-SK" sz="2000" dirty="0" err="1">
                <a:solidFill>
                  <a:schemeClr val="tx1"/>
                </a:solidFill>
              </a:rPr>
              <a:t>Ireland</a:t>
            </a:r>
            <a:r>
              <a:rPr lang="sk-SK" sz="2000" dirty="0">
                <a:solidFill>
                  <a:schemeClr val="tx1"/>
                </a:solidFill>
              </a:rPr>
              <a:t>, </a:t>
            </a:r>
            <a:r>
              <a:rPr lang="sk-SK" sz="2000" dirty="0" err="1">
                <a:solidFill>
                  <a:schemeClr val="tx1"/>
                </a:solidFill>
              </a:rPr>
              <a:t>Luxembourg</a:t>
            </a:r>
            <a:r>
              <a:rPr lang="sk-SK" sz="2000" dirty="0">
                <a:solidFill>
                  <a:schemeClr val="tx1"/>
                </a:solidFill>
              </a:rPr>
              <a:t>, </a:t>
            </a:r>
            <a:r>
              <a:rPr lang="sk-SK" sz="2000" dirty="0" err="1">
                <a:solidFill>
                  <a:schemeClr val="tx1"/>
                </a:solidFill>
              </a:rPr>
              <a:t>Sweden</a:t>
            </a:r>
            <a:r>
              <a:rPr lang="sk-SK" sz="2000" dirty="0">
                <a:solidFill>
                  <a:schemeClr val="tx1"/>
                </a:solidFill>
              </a:rPr>
              <a:t>, United </a:t>
            </a:r>
            <a:r>
              <a:rPr lang="sk-SK" sz="2000" dirty="0" err="1">
                <a:solidFill>
                  <a:schemeClr val="tx1"/>
                </a:solidFill>
              </a:rPr>
              <a:t>Kingdom</a:t>
            </a:r>
            <a:r>
              <a:rPr lang="sk-SK" sz="2000" dirty="0">
                <a:solidFill>
                  <a:schemeClr val="tx1"/>
                </a:solidFill>
              </a:rPr>
              <a:t>, </a:t>
            </a:r>
            <a:r>
              <a:rPr lang="sk-SK" sz="2000" dirty="0" err="1">
                <a:solidFill>
                  <a:schemeClr val="tx1"/>
                </a:solidFill>
              </a:rPr>
              <a:t>Liechtenstein</a:t>
            </a:r>
            <a:r>
              <a:rPr lang="sk-SK" sz="2000" dirty="0">
                <a:solidFill>
                  <a:schemeClr val="tx1"/>
                </a:solidFill>
              </a:rPr>
              <a:t>, </a:t>
            </a:r>
            <a:r>
              <a:rPr lang="sk-SK" sz="2000" dirty="0" err="1">
                <a:solidFill>
                  <a:schemeClr val="tx1"/>
                </a:solidFill>
              </a:rPr>
              <a:t>Norway</a:t>
            </a:r>
            <a:r>
              <a:rPr lang="sk-SK" sz="2000" dirty="0">
                <a:solidFill>
                  <a:schemeClr val="tx1"/>
                </a:solidFill>
              </a:rPr>
              <a:t>, </a:t>
            </a:r>
            <a:r>
              <a:rPr lang="sk-SK" sz="2000" dirty="0" err="1">
                <a:solidFill>
                  <a:schemeClr val="tx1"/>
                </a:solidFill>
              </a:rPr>
              <a:t>Austria</a:t>
            </a:r>
            <a:r>
              <a:rPr lang="sk-SK" sz="2000" dirty="0">
                <a:solidFill>
                  <a:schemeClr val="tx1"/>
                </a:solidFill>
              </a:rPr>
              <a:t>, </a:t>
            </a:r>
            <a:r>
              <a:rPr lang="sk-SK" sz="2000" dirty="0" err="1">
                <a:solidFill>
                  <a:schemeClr val="tx1"/>
                </a:solidFill>
              </a:rPr>
              <a:t>Belgium</a:t>
            </a:r>
            <a:r>
              <a:rPr lang="sk-SK" sz="2000" dirty="0">
                <a:solidFill>
                  <a:schemeClr val="tx1"/>
                </a:solidFill>
              </a:rPr>
              <a:t>, </a:t>
            </a:r>
            <a:r>
              <a:rPr lang="sk-SK" sz="2000" dirty="0" err="1">
                <a:solidFill>
                  <a:schemeClr val="tx1"/>
                </a:solidFill>
              </a:rPr>
              <a:t>Germany</a:t>
            </a:r>
            <a:r>
              <a:rPr lang="sk-SK" sz="2000" dirty="0">
                <a:solidFill>
                  <a:schemeClr val="tx1"/>
                </a:solidFill>
              </a:rPr>
              <a:t>, </a:t>
            </a:r>
            <a:r>
              <a:rPr lang="sk-SK" sz="2000" dirty="0" err="1">
                <a:solidFill>
                  <a:schemeClr val="tx1"/>
                </a:solidFill>
              </a:rPr>
              <a:t>France</a:t>
            </a:r>
            <a:r>
              <a:rPr lang="sk-SK" sz="2000" dirty="0">
                <a:solidFill>
                  <a:schemeClr val="tx1"/>
                </a:solidFill>
              </a:rPr>
              <a:t>, </a:t>
            </a:r>
            <a:r>
              <a:rPr lang="sk-SK" sz="2000" dirty="0" err="1">
                <a:solidFill>
                  <a:schemeClr val="tx1"/>
                </a:solidFill>
              </a:rPr>
              <a:t>Italy</a:t>
            </a:r>
            <a:r>
              <a:rPr lang="sk-SK" sz="2000" dirty="0">
                <a:solidFill>
                  <a:schemeClr val="tx1"/>
                </a:solidFill>
              </a:rPr>
              <a:t>, </a:t>
            </a:r>
            <a:r>
              <a:rPr lang="sk-SK" sz="2000" dirty="0" err="1">
                <a:solidFill>
                  <a:schemeClr val="tx1"/>
                </a:solidFill>
              </a:rPr>
              <a:t>Greece</a:t>
            </a:r>
            <a:r>
              <a:rPr lang="sk-SK" sz="2000" dirty="0">
                <a:solidFill>
                  <a:schemeClr val="tx1"/>
                </a:solidFill>
              </a:rPr>
              <a:t>, Spain, Cyprus, </a:t>
            </a:r>
            <a:r>
              <a:rPr lang="sk-SK" sz="2000" dirty="0" err="1">
                <a:solidFill>
                  <a:schemeClr val="tx1"/>
                </a:solidFill>
              </a:rPr>
              <a:t>the</a:t>
            </a:r>
            <a:r>
              <a:rPr lang="sk-SK" sz="2000" dirty="0">
                <a:solidFill>
                  <a:schemeClr val="tx1"/>
                </a:solidFill>
              </a:rPr>
              <a:t> </a:t>
            </a:r>
            <a:r>
              <a:rPr lang="sk-SK" sz="2000" dirty="0" err="1">
                <a:solidFill>
                  <a:schemeClr val="tx1"/>
                </a:solidFill>
              </a:rPr>
              <a:t>Netherlands</a:t>
            </a:r>
            <a:r>
              <a:rPr lang="sk-SK" sz="2000" dirty="0">
                <a:solidFill>
                  <a:schemeClr val="tx1"/>
                </a:solidFill>
              </a:rPr>
              <a:t>, Malta, </a:t>
            </a:r>
            <a:r>
              <a:rPr lang="sk-SK" sz="2000" dirty="0" err="1">
                <a:solidFill>
                  <a:schemeClr val="tx1"/>
                </a:solidFill>
              </a:rPr>
              <a:t>Portugal</a:t>
            </a:r>
            <a:r>
              <a:rPr lang="sk-SK" sz="2000" dirty="0" smtClean="0">
                <a:solidFill>
                  <a:schemeClr val="tx1"/>
                </a:solidFill>
              </a:rPr>
              <a:t>,</a:t>
            </a:r>
          </a:p>
          <a:p>
            <a:pPr algn="just" fontAlgn="ctr"/>
            <a:r>
              <a:rPr lang="sk-SK" sz="2000" b="1" dirty="0" smtClean="0">
                <a:solidFill>
                  <a:schemeClr val="tx1"/>
                </a:solidFill>
              </a:rPr>
              <a:t>520 EUR/</a:t>
            </a:r>
            <a:r>
              <a:rPr lang="sk-SK" sz="2000" b="1" dirty="0" err="1" smtClean="0">
                <a:solidFill>
                  <a:schemeClr val="tx1"/>
                </a:solidFill>
              </a:rPr>
              <a:t>month</a:t>
            </a:r>
            <a:r>
              <a:rPr lang="sk-SK" sz="2000" dirty="0">
                <a:solidFill>
                  <a:schemeClr val="tx1"/>
                </a:solidFill>
              </a:rPr>
              <a:t>: </a:t>
            </a:r>
            <a:r>
              <a:rPr lang="sk-SK" sz="2000" dirty="0" err="1">
                <a:solidFill>
                  <a:schemeClr val="tx1"/>
                </a:solidFill>
              </a:rPr>
              <a:t>Bulgaria</a:t>
            </a:r>
            <a:r>
              <a:rPr lang="sk-SK" sz="2000" dirty="0">
                <a:solidFill>
                  <a:schemeClr val="tx1"/>
                </a:solidFill>
              </a:rPr>
              <a:t>, </a:t>
            </a:r>
            <a:r>
              <a:rPr lang="sk-SK" sz="2000" dirty="0" err="1">
                <a:solidFill>
                  <a:schemeClr val="tx1"/>
                </a:solidFill>
              </a:rPr>
              <a:t>Croatia</a:t>
            </a:r>
            <a:r>
              <a:rPr lang="sk-SK" sz="2000" dirty="0">
                <a:solidFill>
                  <a:schemeClr val="tx1"/>
                </a:solidFill>
              </a:rPr>
              <a:t>, </a:t>
            </a:r>
            <a:r>
              <a:rPr lang="sk-SK" sz="2000" dirty="0" err="1">
                <a:solidFill>
                  <a:schemeClr val="tx1"/>
                </a:solidFill>
              </a:rPr>
              <a:t>Czech</a:t>
            </a:r>
            <a:r>
              <a:rPr lang="sk-SK" sz="2000" dirty="0">
                <a:solidFill>
                  <a:schemeClr val="tx1"/>
                </a:solidFill>
              </a:rPr>
              <a:t> </a:t>
            </a:r>
            <a:r>
              <a:rPr lang="sk-SK" sz="2000" dirty="0" err="1">
                <a:solidFill>
                  <a:schemeClr val="tx1"/>
                </a:solidFill>
              </a:rPr>
              <a:t>Republic</a:t>
            </a:r>
            <a:r>
              <a:rPr lang="sk-SK" sz="2000" dirty="0">
                <a:solidFill>
                  <a:schemeClr val="tx1"/>
                </a:solidFill>
              </a:rPr>
              <a:t>, </a:t>
            </a:r>
            <a:r>
              <a:rPr lang="sk-SK" sz="2000" dirty="0" err="1">
                <a:solidFill>
                  <a:schemeClr val="tx1"/>
                </a:solidFill>
              </a:rPr>
              <a:t>Estonia</a:t>
            </a:r>
            <a:r>
              <a:rPr lang="sk-SK" sz="2000" dirty="0">
                <a:solidFill>
                  <a:schemeClr val="tx1"/>
                </a:solidFill>
              </a:rPr>
              <a:t>, </a:t>
            </a:r>
            <a:r>
              <a:rPr lang="sk-SK" sz="2000" dirty="0" err="1">
                <a:solidFill>
                  <a:schemeClr val="tx1"/>
                </a:solidFill>
              </a:rPr>
              <a:t>Lithuania</a:t>
            </a:r>
            <a:r>
              <a:rPr lang="sk-SK" sz="2000" dirty="0">
                <a:solidFill>
                  <a:schemeClr val="tx1"/>
                </a:solidFill>
              </a:rPr>
              <a:t>, </a:t>
            </a:r>
            <a:r>
              <a:rPr lang="sk-SK" sz="2000" dirty="0" err="1">
                <a:solidFill>
                  <a:schemeClr val="tx1"/>
                </a:solidFill>
              </a:rPr>
              <a:t>Latvia</a:t>
            </a:r>
            <a:r>
              <a:rPr lang="sk-SK" sz="2000" dirty="0">
                <a:solidFill>
                  <a:schemeClr val="tx1"/>
                </a:solidFill>
              </a:rPr>
              <a:t>, </a:t>
            </a:r>
            <a:r>
              <a:rPr lang="sk-SK" sz="2000" dirty="0" err="1">
                <a:solidFill>
                  <a:schemeClr val="tx1"/>
                </a:solidFill>
              </a:rPr>
              <a:t>Hungary</a:t>
            </a:r>
            <a:r>
              <a:rPr lang="sk-SK" sz="2000" dirty="0">
                <a:solidFill>
                  <a:schemeClr val="tx1"/>
                </a:solidFill>
              </a:rPr>
              <a:t>, </a:t>
            </a:r>
            <a:r>
              <a:rPr lang="sk-SK" sz="2000" dirty="0" err="1">
                <a:solidFill>
                  <a:schemeClr val="tx1"/>
                </a:solidFill>
              </a:rPr>
              <a:t>Slovenia</a:t>
            </a:r>
            <a:r>
              <a:rPr lang="sk-SK" sz="2000" dirty="0">
                <a:solidFill>
                  <a:schemeClr val="tx1"/>
                </a:solidFill>
              </a:rPr>
              <a:t>, </a:t>
            </a:r>
            <a:r>
              <a:rPr lang="sk-SK" sz="2000" dirty="0" err="1">
                <a:solidFill>
                  <a:schemeClr val="tx1"/>
                </a:solidFill>
              </a:rPr>
              <a:t>Poland</a:t>
            </a:r>
            <a:r>
              <a:rPr lang="sk-SK" sz="2000" dirty="0">
                <a:solidFill>
                  <a:schemeClr val="tx1"/>
                </a:solidFill>
              </a:rPr>
              <a:t>, </a:t>
            </a:r>
            <a:r>
              <a:rPr lang="sk-SK" sz="2000" dirty="0" err="1">
                <a:solidFill>
                  <a:schemeClr val="tx1"/>
                </a:solidFill>
              </a:rPr>
              <a:t>Romania</a:t>
            </a:r>
            <a:r>
              <a:rPr lang="sk-SK" sz="2000" dirty="0">
                <a:solidFill>
                  <a:schemeClr val="tx1"/>
                </a:solidFill>
              </a:rPr>
              <a:t>, FYROM-</a:t>
            </a:r>
            <a:r>
              <a:rPr lang="sk-SK" sz="2000" dirty="0" err="1">
                <a:solidFill>
                  <a:schemeClr val="tx1"/>
                </a:solidFill>
              </a:rPr>
              <a:t>Macedonia</a:t>
            </a:r>
            <a:r>
              <a:rPr lang="sk-SK" sz="2000" dirty="0">
                <a:solidFill>
                  <a:schemeClr val="tx1"/>
                </a:solidFill>
              </a:rPr>
              <a:t>, </a:t>
            </a:r>
            <a:r>
              <a:rPr lang="sk-SK" sz="2000" dirty="0" err="1">
                <a:solidFill>
                  <a:schemeClr val="tx1"/>
                </a:solidFill>
              </a:rPr>
              <a:t>Turkey</a:t>
            </a:r>
            <a:r>
              <a:rPr lang="sk-SK" sz="2000" dirty="0">
                <a:solidFill>
                  <a:schemeClr val="tx1"/>
                </a:solidFill>
              </a:rPr>
              <a:t>, </a:t>
            </a:r>
            <a:r>
              <a:rPr lang="sk-SK" sz="2000" dirty="0" err="1" smtClean="0">
                <a:solidFill>
                  <a:schemeClr val="tx1"/>
                </a:solidFill>
              </a:rPr>
              <a:t>Serbia</a:t>
            </a:r>
            <a:endParaRPr lang="sk-SK" sz="2000" dirty="0" smtClean="0">
              <a:solidFill>
                <a:schemeClr val="tx1"/>
              </a:solidFill>
            </a:endParaRPr>
          </a:p>
          <a:p>
            <a:pPr algn="just" fontAlgn="ctr"/>
            <a:endParaRPr lang="sk-SK" sz="2000" dirty="0" smtClean="0">
              <a:solidFill>
                <a:schemeClr val="tx1"/>
              </a:solidFill>
            </a:endParaRPr>
          </a:p>
          <a:p>
            <a:pPr algn="just">
              <a:spcBef>
                <a:spcPts val="0"/>
              </a:spcBef>
              <a:buClr>
                <a:schemeClr val="accent1"/>
              </a:buClr>
              <a:buFont typeface="Wingdings" panose="05000000000000000000" pitchFamily="2" charset="2"/>
              <a:buChar char="Ø"/>
              <a:defRPr/>
            </a:pPr>
            <a:r>
              <a:rPr lang="sk-SK" sz="1900" dirty="0">
                <a:solidFill>
                  <a:schemeClr val="tx1"/>
                </a:solidFill>
              </a:rPr>
              <a:t>F</a:t>
            </a:r>
            <a:r>
              <a:rPr lang="en-US" sz="1900" dirty="0" err="1" smtClean="0">
                <a:solidFill>
                  <a:schemeClr val="tx1"/>
                </a:solidFill>
              </a:rPr>
              <a:t>inancial</a:t>
            </a:r>
            <a:r>
              <a:rPr lang="en-US" sz="1900" dirty="0" smtClean="0">
                <a:solidFill>
                  <a:schemeClr val="tx1"/>
                </a:solidFill>
              </a:rPr>
              <a:t> </a:t>
            </a:r>
            <a:r>
              <a:rPr lang="en-US" sz="1900" dirty="0">
                <a:solidFill>
                  <a:schemeClr val="tx1"/>
                </a:solidFill>
              </a:rPr>
              <a:t>contribution to cover travel costs, accommodation and meals during the study period, the grant is not necessary to evidence by the proofs of purchase</a:t>
            </a:r>
          </a:p>
          <a:p>
            <a:pPr algn="just">
              <a:spcBef>
                <a:spcPts val="0"/>
              </a:spcBef>
              <a:buClr>
                <a:schemeClr val="accent1"/>
              </a:buClr>
              <a:buFont typeface="Wingdings" panose="05000000000000000000" pitchFamily="2" charset="2"/>
              <a:buChar char="Ø"/>
              <a:defRPr/>
            </a:pPr>
            <a:endParaRPr lang="en-US" sz="1900" dirty="0">
              <a:solidFill>
                <a:schemeClr val="tx1"/>
              </a:solidFill>
            </a:endParaRPr>
          </a:p>
          <a:p>
            <a:pPr algn="just">
              <a:spcBef>
                <a:spcPts val="0"/>
              </a:spcBef>
              <a:buClr>
                <a:schemeClr val="accent1"/>
              </a:buClr>
              <a:buFont typeface="Wingdings" panose="05000000000000000000" pitchFamily="2" charset="2"/>
              <a:buChar char="Ø"/>
              <a:defRPr/>
            </a:pPr>
            <a:r>
              <a:rPr lang="en-US" sz="1900" dirty="0">
                <a:solidFill>
                  <a:schemeClr val="tx1"/>
                </a:solidFill>
              </a:rPr>
              <a:t>Students with a fewer opportunities (disability, health problems, economic barriers, social barriers) are, in addition to the basic grant, also entitled to an additional financial contribution of +250 EUR/month, this entitlement is must be </a:t>
            </a:r>
            <a:r>
              <a:rPr lang="en-US" sz="1900" dirty="0" smtClean="0">
                <a:solidFill>
                  <a:schemeClr val="tx1"/>
                </a:solidFill>
              </a:rPr>
              <a:t>substantiated</a:t>
            </a:r>
            <a:endParaRPr lang="sk-SK" sz="1900" dirty="0" smtClean="0">
              <a:solidFill>
                <a:schemeClr val="tx1"/>
              </a:solidFill>
            </a:endParaRPr>
          </a:p>
          <a:p>
            <a:pPr marL="0" indent="0" algn="just">
              <a:spcBef>
                <a:spcPts val="0"/>
              </a:spcBef>
              <a:buClr>
                <a:schemeClr val="accent1"/>
              </a:buClr>
              <a:buNone/>
              <a:defRPr/>
            </a:pPr>
            <a:endParaRPr lang="sk-SK" sz="1900" dirty="0" smtClean="0">
              <a:solidFill>
                <a:schemeClr val="tx1"/>
              </a:solidFill>
            </a:endParaRPr>
          </a:p>
          <a:p>
            <a:pPr algn="just">
              <a:spcBef>
                <a:spcPts val="0"/>
              </a:spcBef>
              <a:buClr>
                <a:schemeClr val="accent1"/>
              </a:buClr>
              <a:buFont typeface="Wingdings" panose="05000000000000000000" pitchFamily="2" charset="2"/>
              <a:buChar char="Ø"/>
              <a:defRPr/>
            </a:pPr>
            <a:r>
              <a:rPr lang="en-US" sz="1900" dirty="0">
                <a:solidFill>
                  <a:schemeClr val="tx1"/>
                </a:solidFill>
              </a:rPr>
              <a:t>One-time contribution </a:t>
            </a:r>
            <a:r>
              <a:rPr lang="en-US" sz="1900" b="1" dirty="0" smtClean="0">
                <a:solidFill>
                  <a:schemeClr val="tx1"/>
                </a:solidFill>
              </a:rPr>
              <a:t>+50 </a:t>
            </a:r>
            <a:r>
              <a:rPr lang="en-US" sz="1900" b="1" dirty="0">
                <a:solidFill>
                  <a:schemeClr val="tx1"/>
                </a:solidFill>
              </a:rPr>
              <a:t>€ </a:t>
            </a:r>
            <a:r>
              <a:rPr lang="en-US" sz="1900" dirty="0">
                <a:solidFill>
                  <a:schemeClr val="tx1"/>
                </a:solidFill>
              </a:rPr>
              <a:t>for </a:t>
            </a:r>
            <a:r>
              <a:rPr lang="en-US" sz="1900" b="1" dirty="0">
                <a:solidFill>
                  <a:schemeClr val="tx1"/>
                </a:solidFill>
              </a:rPr>
              <a:t>green </a:t>
            </a:r>
            <a:r>
              <a:rPr lang="en-US" sz="1900" b="1" dirty="0" smtClean="0">
                <a:solidFill>
                  <a:schemeClr val="tx1"/>
                </a:solidFill>
              </a:rPr>
              <a:t>travel</a:t>
            </a:r>
            <a:r>
              <a:rPr lang="sk-SK" sz="1900" b="1" dirty="0" smtClean="0">
                <a:solidFill>
                  <a:schemeClr val="tx1"/>
                </a:solidFill>
              </a:rPr>
              <a:t> (</a:t>
            </a:r>
            <a:r>
              <a:rPr lang="sk-SK" sz="1900" b="1" dirty="0" err="1" smtClean="0">
                <a:solidFill>
                  <a:schemeClr val="tx1"/>
                </a:solidFill>
              </a:rPr>
              <a:t>bus</a:t>
            </a:r>
            <a:r>
              <a:rPr lang="sk-SK" sz="1900" b="1" dirty="0" smtClean="0">
                <a:solidFill>
                  <a:schemeClr val="tx1"/>
                </a:solidFill>
              </a:rPr>
              <a:t>, </a:t>
            </a:r>
            <a:r>
              <a:rPr lang="sk-SK" sz="1900" b="1" dirty="0" err="1" smtClean="0">
                <a:solidFill>
                  <a:schemeClr val="tx1"/>
                </a:solidFill>
              </a:rPr>
              <a:t>train</a:t>
            </a:r>
            <a:r>
              <a:rPr lang="sk-SK" sz="1900" b="1" dirty="0" smtClean="0">
                <a:solidFill>
                  <a:schemeClr val="tx1"/>
                </a:solidFill>
              </a:rPr>
              <a:t>, </a:t>
            </a:r>
            <a:r>
              <a:rPr lang="sk-SK" sz="1900" b="1" dirty="0" err="1" smtClean="0">
                <a:solidFill>
                  <a:schemeClr val="tx1"/>
                </a:solidFill>
              </a:rPr>
              <a:t>car-pooling</a:t>
            </a:r>
            <a:r>
              <a:rPr lang="sk-SK" sz="1900" b="1" dirty="0" smtClean="0">
                <a:solidFill>
                  <a:schemeClr val="tx1"/>
                </a:solidFill>
              </a:rPr>
              <a:t>)</a:t>
            </a:r>
          </a:p>
          <a:p>
            <a:pPr eaLnBrk="1" hangingPunct="1">
              <a:defRPr/>
            </a:pPr>
            <a:endParaRPr lang="sk-SK" dirty="0"/>
          </a:p>
        </p:txBody>
      </p:sp>
      <p:sp>
        <p:nvSpPr>
          <p:cNvPr id="3" name="Obdĺžnik 2"/>
          <p:cNvSpPr/>
          <p:nvPr/>
        </p:nvSpPr>
        <p:spPr>
          <a:xfrm>
            <a:off x="609600" y="1124745"/>
            <a:ext cx="7922840" cy="1872207"/>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753778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graphicFrame>
        <p:nvGraphicFramePr>
          <p:cNvPr id="5" name="Zástupný objekt pre obsah 4"/>
          <p:cNvGraphicFramePr>
            <a:graphicFrameLocks noGrp="1"/>
          </p:cNvGraphicFramePr>
          <p:nvPr>
            <p:ph idx="1"/>
            <p:extLst>
              <p:ext uri="{D42A27DB-BD31-4B8C-83A1-F6EECF244321}">
                <p14:modId xmlns:p14="http://schemas.microsoft.com/office/powerpoint/2010/main" val="290124640"/>
              </p:ext>
            </p:extLst>
          </p:nvPr>
        </p:nvGraphicFramePr>
        <p:xfrm>
          <a:off x="492919" y="499533"/>
          <a:ext cx="8066088" cy="5593763"/>
        </p:xfrm>
        <a:graphic>
          <a:graphicData uri="http://schemas.openxmlformats.org/drawingml/2006/table">
            <a:tbl>
              <a:tblPr>
                <a:tableStyleId>{5C22544A-7EE6-4342-B048-85BDC9FD1C3A}</a:tableStyleId>
              </a:tblPr>
              <a:tblGrid>
                <a:gridCol w="898441">
                  <a:extLst>
                    <a:ext uri="{9D8B030D-6E8A-4147-A177-3AD203B41FA5}">
                      <a16:colId xmlns:a16="http://schemas.microsoft.com/office/drawing/2014/main" val="458105746"/>
                    </a:ext>
                  </a:extLst>
                </a:gridCol>
                <a:gridCol w="2355425">
                  <a:extLst>
                    <a:ext uri="{9D8B030D-6E8A-4147-A177-3AD203B41FA5}">
                      <a16:colId xmlns:a16="http://schemas.microsoft.com/office/drawing/2014/main" val="3789120772"/>
                    </a:ext>
                  </a:extLst>
                </a:gridCol>
                <a:gridCol w="1192620">
                  <a:extLst>
                    <a:ext uri="{9D8B030D-6E8A-4147-A177-3AD203B41FA5}">
                      <a16:colId xmlns:a16="http://schemas.microsoft.com/office/drawing/2014/main" val="547233271"/>
                    </a:ext>
                  </a:extLst>
                </a:gridCol>
                <a:gridCol w="3619602">
                  <a:extLst>
                    <a:ext uri="{9D8B030D-6E8A-4147-A177-3AD203B41FA5}">
                      <a16:colId xmlns:a16="http://schemas.microsoft.com/office/drawing/2014/main" val="185549716"/>
                    </a:ext>
                  </a:extLst>
                </a:gridCol>
              </a:tblGrid>
              <a:tr h="467539">
                <a:tc gridSpan="4">
                  <a:txBody>
                    <a:bodyPr/>
                    <a:lstStyle/>
                    <a:p>
                      <a:pPr algn="ctr" fontAlgn="b"/>
                      <a:r>
                        <a:rPr lang="en-US" sz="2400" u="none" strike="noStrike" dirty="0">
                          <a:effectLst/>
                        </a:rPr>
                        <a:t>Support types for Groups with fewer opportunities, Erasmus</a:t>
                      </a:r>
                      <a:r>
                        <a:rPr lang="en-US" sz="2400" u="none" strike="noStrike" dirty="0" smtClean="0">
                          <a:effectLst/>
                        </a:rPr>
                        <a:t>+</a:t>
                      </a:r>
                      <a:endParaRPr lang="en-US" sz="2400" b="1" i="0" u="none" strike="noStrike" dirty="0">
                        <a:solidFill>
                          <a:srgbClr val="FFFFFF"/>
                        </a:solidFill>
                        <a:effectLst/>
                        <a:latin typeface="Calibri" panose="020F0502020204030204" pitchFamily="34" charset="0"/>
                      </a:endParaRPr>
                    </a:p>
                  </a:txBody>
                  <a:tcPr marL="5966" marR="5966" marT="5966" marB="0" anchor="b"/>
                </a:tc>
                <a:tc hMerge="1">
                  <a:txBody>
                    <a:bodyPr/>
                    <a:lstStyle/>
                    <a:p>
                      <a:endParaRPr lang="sk-SK"/>
                    </a:p>
                  </a:txBody>
                  <a:tcPr/>
                </a:tc>
                <a:tc hMerge="1">
                  <a:txBody>
                    <a:bodyPr/>
                    <a:lstStyle/>
                    <a:p>
                      <a:endParaRPr lang="sk-SK"/>
                    </a:p>
                  </a:txBody>
                  <a:tcPr/>
                </a:tc>
                <a:tc hMerge="1">
                  <a:txBody>
                    <a:bodyPr/>
                    <a:lstStyle/>
                    <a:p>
                      <a:endParaRPr lang="sk-SK"/>
                    </a:p>
                  </a:txBody>
                  <a:tcPr/>
                </a:tc>
                <a:extLst>
                  <a:ext uri="{0D108BD9-81ED-4DB2-BD59-A6C34878D82A}">
                    <a16:rowId xmlns:a16="http://schemas.microsoft.com/office/drawing/2014/main" val="1881051033"/>
                  </a:ext>
                </a:extLst>
              </a:tr>
              <a:tr h="434143">
                <a:tc>
                  <a:txBody>
                    <a:bodyPr/>
                    <a:lstStyle/>
                    <a:p>
                      <a:pPr algn="l" fontAlgn="b"/>
                      <a:r>
                        <a:rPr lang="sk-SK" sz="1400" u="none" strike="noStrike">
                          <a:effectLst/>
                        </a:rPr>
                        <a:t>Group</a:t>
                      </a:r>
                      <a:endParaRPr lang="sk-SK" sz="1400" b="1" i="0" u="none" strike="noStrike">
                        <a:solidFill>
                          <a:srgbClr val="FFFFFF"/>
                        </a:solidFill>
                        <a:effectLst/>
                        <a:latin typeface="Calibri" panose="020F0502020204030204" pitchFamily="34" charset="0"/>
                      </a:endParaRPr>
                    </a:p>
                  </a:txBody>
                  <a:tcPr marL="5966" marR="5966" marT="5966" marB="0" anchor="b"/>
                </a:tc>
                <a:tc>
                  <a:txBody>
                    <a:bodyPr/>
                    <a:lstStyle/>
                    <a:p>
                      <a:pPr algn="l" fontAlgn="b"/>
                      <a:r>
                        <a:rPr lang="sk-SK" sz="1400" u="none" strike="noStrike">
                          <a:effectLst/>
                        </a:rPr>
                        <a:t>Description</a:t>
                      </a:r>
                      <a:endParaRPr lang="sk-SK" sz="1400" b="1" i="0" u="none" strike="noStrike">
                        <a:solidFill>
                          <a:srgbClr val="FFFFFF"/>
                        </a:solidFill>
                        <a:effectLst/>
                        <a:latin typeface="Calibri" panose="020F0502020204030204" pitchFamily="34" charset="0"/>
                      </a:endParaRPr>
                    </a:p>
                  </a:txBody>
                  <a:tcPr marL="5966" marR="5966" marT="5966" marB="0" anchor="b"/>
                </a:tc>
                <a:tc>
                  <a:txBody>
                    <a:bodyPr/>
                    <a:lstStyle/>
                    <a:p>
                      <a:pPr algn="l" fontAlgn="b"/>
                      <a:r>
                        <a:rPr lang="sk-SK" sz="1400" u="none" strike="noStrike">
                          <a:effectLst/>
                        </a:rPr>
                        <a:t>Type of support</a:t>
                      </a:r>
                      <a:endParaRPr lang="sk-SK" sz="1400" b="1" i="0" u="none" strike="noStrike">
                        <a:solidFill>
                          <a:srgbClr val="FFFFFF"/>
                        </a:solidFill>
                        <a:effectLst/>
                        <a:latin typeface="Calibri" panose="020F0502020204030204" pitchFamily="34" charset="0"/>
                      </a:endParaRPr>
                    </a:p>
                  </a:txBody>
                  <a:tcPr marL="5966" marR="5966" marT="5966" marB="0" anchor="b"/>
                </a:tc>
                <a:tc>
                  <a:txBody>
                    <a:bodyPr/>
                    <a:lstStyle/>
                    <a:p>
                      <a:pPr algn="l" fontAlgn="b"/>
                      <a:r>
                        <a:rPr lang="sk-SK" sz="1400" u="none" strike="noStrike" dirty="0" err="1">
                          <a:effectLst/>
                        </a:rPr>
                        <a:t>Proof</a:t>
                      </a:r>
                      <a:r>
                        <a:rPr lang="sk-SK" sz="1400" u="none" strike="noStrike" dirty="0">
                          <a:effectLst/>
                        </a:rPr>
                        <a:t> </a:t>
                      </a:r>
                      <a:r>
                        <a:rPr lang="sk-SK" sz="1400" u="none" strike="noStrike" dirty="0" err="1">
                          <a:effectLst/>
                        </a:rPr>
                        <a:t>possibilities</a:t>
                      </a:r>
                      <a:endParaRPr lang="sk-SK" sz="1400" b="1" i="0" u="none" strike="noStrike" dirty="0">
                        <a:solidFill>
                          <a:srgbClr val="FFFFFF"/>
                        </a:solidFill>
                        <a:effectLst/>
                        <a:latin typeface="Calibri" panose="020F0502020204030204" pitchFamily="34" charset="0"/>
                      </a:endParaRPr>
                    </a:p>
                  </a:txBody>
                  <a:tcPr marL="5966" marR="5966" marT="5966" marB="0" anchor="b"/>
                </a:tc>
                <a:extLst>
                  <a:ext uri="{0D108BD9-81ED-4DB2-BD59-A6C34878D82A}">
                    <a16:rowId xmlns:a16="http://schemas.microsoft.com/office/drawing/2014/main" val="2871026737"/>
                  </a:ext>
                </a:extLst>
              </a:tr>
              <a:tr h="1001867">
                <a:tc>
                  <a:txBody>
                    <a:bodyPr/>
                    <a:lstStyle/>
                    <a:p>
                      <a:pPr algn="l" fontAlgn="ctr"/>
                      <a:r>
                        <a:rPr lang="sk-SK" sz="1400" u="none" strike="noStrike">
                          <a:effectLst/>
                        </a:rPr>
                        <a:t>Disability</a:t>
                      </a:r>
                      <a:endParaRPr lang="sk-SK" sz="1400" b="1" i="0" u="none" strike="noStrike">
                        <a:solidFill>
                          <a:srgbClr val="FFFFFF"/>
                        </a:solidFill>
                        <a:effectLst/>
                        <a:latin typeface="Calibri" panose="020F0502020204030204" pitchFamily="34" charset="0"/>
                      </a:endParaRPr>
                    </a:p>
                  </a:txBody>
                  <a:tcPr marL="5966" marR="5966" marT="5966" marB="0" anchor="ctr"/>
                </a:tc>
                <a:tc>
                  <a:txBody>
                    <a:bodyPr/>
                    <a:lstStyle/>
                    <a:p>
                      <a:pPr algn="l" fontAlgn="ctr"/>
                      <a:r>
                        <a:rPr lang="en-US" sz="1200" u="none" strike="noStrike" dirty="0">
                          <a:effectLst/>
                        </a:rPr>
                        <a:t>As a person with a severe health disability (hereinafter referred as a person with a SHD) is considered a person with a functional impairment rate of at least 50% .</a:t>
                      </a:r>
                      <a:endParaRPr lang="en-US" sz="1200" b="0" i="0" u="none" strike="noStrike" dirty="0">
                        <a:solidFill>
                          <a:srgbClr val="000000"/>
                        </a:solidFill>
                        <a:effectLst/>
                        <a:latin typeface="Calibri" panose="020F0502020204030204" pitchFamily="34" charset="0"/>
                      </a:endParaRPr>
                    </a:p>
                  </a:txBody>
                  <a:tcPr marL="5966" marR="5966" marT="5966" marB="0" anchor="ctr"/>
                </a:tc>
                <a:tc>
                  <a:txBody>
                    <a:bodyPr/>
                    <a:lstStyle/>
                    <a:p>
                      <a:pPr algn="l" fontAlgn="ctr"/>
                      <a:r>
                        <a:rPr lang="en-US" sz="1200" u="none" strike="noStrike">
                          <a:effectLst/>
                        </a:rPr>
                        <a:t>Top-up and real costs (if top-up is not enough)</a:t>
                      </a:r>
                      <a:endParaRPr lang="en-US" sz="1200" b="0" i="0" u="none" strike="noStrike">
                        <a:solidFill>
                          <a:srgbClr val="000000"/>
                        </a:solidFill>
                        <a:effectLst/>
                        <a:latin typeface="Calibri" panose="020F0502020204030204" pitchFamily="34" charset="0"/>
                      </a:endParaRPr>
                    </a:p>
                  </a:txBody>
                  <a:tcPr marL="5966" marR="5966" marT="5966" marB="0" anchor="ctr"/>
                </a:tc>
                <a:tc>
                  <a:txBody>
                    <a:bodyPr/>
                    <a:lstStyle/>
                    <a:p>
                      <a:pPr algn="l" fontAlgn="ctr"/>
                      <a:r>
                        <a:rPr lang="en-US" sz="1200" u="none" strike="noStrike">
                          <a:effectLst/>
                        </a:rPr>
                        <a:t>ŤZP card (Disability card) + Application + Consent to the processing of a special category of personal data + Acceptance letter from the host university that it is acquainted with the disability or special need of the mobility participant.</a:t>
                      </a:r>
                      <a:endParaRPr lang="en-US" sz="1200" b="0" i="0" u="none" strike="noStrike">
                        <a:solidFill>
                          <a:srgbClr val="000000"/>
                        </a:solidFill>
                        <a:effectLst/>
                        <a:latin typeface="Calibri" panose="020F0502020204030204" pitchFamily="34" charset="0"/>
                      </a:endParaRPr>
                    </a:p>
                  </a:txBody>
                  <a:tcPr marL="5966" marR="5966" marT="5966" marB="0" anchor="ctr"/>
                </a:tc>
                <a:extLst>
                  <a:ext uri="{0D108BD9-81ED-4DB2-BD59-A6C34878D82A}">
                    <a16:rowId xmlns:a16="http://schemas.microsoft.com/office/drawing/2014/main" val="2644250164"/>
                  </a:ext>
                </a:extLst>
              </a:tr>
              <a:tr h="667912">
                <a:tc>
                  <a:txBody>
                    <a:bodyPr/>
                    <a:lstStyle/>
                    <a:p>
                      <a:pPr algn="l" fontAlgn="ctr"/>
                      <a:r>
                        <a:rPr lang="sk-SK" sz="1400" u="none" strike="noStrike">
                          <a:effectLst/>
                        </a:rPr>
                        <a:t>Health problems</a:t>
                      </a:r>
                      <a:endParaRPr lang="sk-SK" sz="1400" b="1" i="0" u="none" strike="noStrike">
                        <a:solidFill>
                          <a:srgbClr val="FFFFFF"/>
                        </a:solidFill>
                        <a:effectLst/>
                        <a:latin typeface="Calibri" panose="020F0502020204030204" pitchFamily="34" charset="0"/>
                      </a:endParaRPr>
                    </a:p>
                  </a:txBody>
                  <a:tcPr marL="5966" marR="5966" marT="5966" marB="0" anchor="ctr"/>
                </a:tc>
                <a:tc>
                  <a:txBody>
                    <a:bodyPr/>
                    <a:lstStyle/>
                    <a:p>
                      <a:pPr algn="l" fontAlgn="ctr"/>
                      <a:r>
                        <a:rPr lang="en-US" sz="1200" u="none" strike="noStrike">
                          <a:effectLst/>
                        </a:rPr>
                        <a:t>As a person with a health problem is considered a person with a chronic illness or psychiatric illness.</a:t>
                      </a:r>
                      <a:endParaRPr lang="en-US" sz="1200" b="0" i="0" u="none" strike="noStrike">
                        <a:solidFill>
                          <a:srgbClr val="000000"/>
                        </a:solidFill>
                        <a:effectLst/>
                        <a:latin typeface="Calibri" panose="020F0502020204030204" pitchFamily="34" charset="0"/>
                      </a:endParaRPr>
                    </a:p>
                  </a:txBody>
                  <a:tcPr marL="5966" marR="5966" marT="5966" marB="0" anchor="ctr"/>
                </a:tc>
                <a:tc>
                  <a:txBody>
                    <a:bodyPr/>
                    <a:lstStyle/>
                    <a:p>
                      <a:pPr algn="l" fontAlgn="ctr"/>
                      <a:r>
                        <a:rPr lang="sk-SK" sz="1200" u="none" strike="noStrike">
                          <a:effectLst/>
                        </a:rPr>
                        <a:t>Top-up</a:t>
                      </a:r>
                      <a:endParaRPr lang="sk-SK" sz="1200" b="0" i="0" u="none" strike="noStrike">
                        <a:solidFill>
                          <a:srgbClr val="000000"/>
                        </a:solidFill>
                        <a:effectLst/>
                        <a:latin typeface="Calibri" panose="020F0502020204030204" pitchFamily="34" charset="0"/>
                      </a:endParaRPr>
                    </a:p>
                  </a:txBody>
                  <a:tcPr marL="5966" marR="5966" marT="5966" marB="0" anchor="ctr"/>
                </a:tc>
                <a:tc>
                  <a:txBody>
                    <a:bodyPr/>
                    <a:lstStyle/>
                    <a:p>
                      <a:pPr algn="l" fontAlgn="ctr"/>
                      <a:r>
                        <a:rPr lang="en-US" sz="1200" u="none" strike="noStrike">
                          <a:effectLst/>
                        </a:rPr>
                        <a:t>Medical report and/or financial contribution decision from ÚPSVaR (labor office) and/or a student with special needs status - Counseling Center report + </a:t>
                      </a:r>
                      <a:endParaRPr lang="en-US" sz="1200" b="0" i="0" u="none" strike="noStrike">
                        <a:solidFill>
                          <a:srgbClr val="000000"/>
                        </a:solidFill>
                        <a:effectLst/>
                        <a:latin typeface="Calibri" panose="020F0502020204030204" pitchFamily="34" charset="0"/>
                      </a:endParaRPr>
                    </a:p>
                  </a:txBody>
                  <a:tcPr marL="5966" marR="5966" marT="5966" marB="0" anchor="ctr"/>
                </a:tc>
                <a:extLst>
                  <a:ext uri="{0D108BD9-81ED-4DB2-BD59-A6C34878D82A}">
                    <a16:rowId xmlns:a16="http://schemas.microsoft.com/office/drawing/2014/main" val="4031779771"/>
                  </a:ext>
                </a:extLst>
              </a:tr>
              <a:tr h="1001867">
                <a:tc>
                  <a:txBody>
                    <a:bodyPr/>
                    <a:lstStyle/>
                    <a:p>
                      <a:pPr algn="l" fontAlgn="ctr"/>
                      <a:r>
                        <a:rPr lang="sk-SK" sz="1400" u="none" strike="noStrike">
                          <a:effectLst/>
                        </a:rPr>
                        <a:t>Economic barriers</a:t>
                      </a:r>
                      <a:endParaRPr lang="sk-SK" sz="1400" b="1" i="0" u="none" strike="noStrike">
                        <a:solidFill>
                          <a:srgbClr val="FFFFFF"/>
                        </a:solidFill>
                        <a:effectLst/>
                        <a:latin typeface="Calibri" panose="020F0502020204030204" pitchFamily="34" charset="0"/>
                      </a:endParaRPr>
                    </a:p>
                  </a:txBody>
                  <a:tcPr marL="5966" marR="5966" marT="5966" marB="0" anchor="ctr"/>
                </a:tc>
                <a:tc>
                  <a:txBody>
                    <a:bodyPr/>
                    <a:lstStyle/>
                    <a:p>
                      <a:pPr algn="l" fontAlgn="ctr"/>
                      <a:r>
                        <a:rPr lang="en-US" sz="1200" u="none" strike="noStrike">
                          <a:effectLst/>
                        </a:rPr>
                        <a:t>• low standard of living, low income (eg. family in social need) • dependence on the social security system (eg. orphan's pensioner, unemployment benefits)</a:t>
                      </a:r>
                      <a:endParaRPr lang="en-US" sz="1200" b="0" i="0" u="none" strike="noStrike">
                        <a:solidFill>
                          <a:srgbClr val="000000"/>
                        </a:solidFill>
                        <a:effectLst/>
                        <a:latin typeface="Calibri" panose="020F0502020204030204" pitchFamily="34" charset="0"/>
                      </a:endParaRPr>
                    </a:p>
                  </a:txBody>
                  <a:tcPr marL="5966" marR="5966" marT="5966" marB="0" anchor="ctr"/>
                </a:tc>
                <a:tc>
                  <a:txBody>
                    <a:bodyPr/>
                    <a:lstStyle/>
                    <a:p>
                      <a:pPr algn="l" fontAlgn="ctr"/>
                      <a:r>
                        <a:rPr lang="sk-SK" sz="1200" u="none" strike="noStrike">
                          <a:effectLst/>
                        </a:rPr>
                        <a:t>Top-up</a:t>
                      </a:r>
                      <a:endParaRPr lang="sk-SK" sz="1200" b="0" i="0" u="none" strike="noStrike">
                        <a:solidFill>
                          <a:srgbClr val="000000"/>
                        </a:solidFill>
                        <a:effectLst/>
                        <a:latin typeface="Calibri" panose="020F0502020204030204" pitchFamily="34" charset="0"/>
                      </a:endParaRPr>
                    </a:p>
                  </a:txBody>
                  <a:tcPr marL="5966" marR="5966" marT="5966" marB="0" anchor="ctr"/>
                </a:tc>
                <a:tc>
                  <a:txBody>
                    <a:bodyPr/>
                    <a:lstStyle/>
                    <a:p>
                      <a:pPr algn="l" fontAlgn="ctr"/>
                      <a:r>
                        <a:rPr lang="en-US" sz="1200" u="none" strike="noStrike">
                          <a:effectLst/>
                        </a:rPr>
                        <a:t>Social scholarship and/or - confirmation of material need from the ÚPSVaR (labor office)</a:t>
                      </a:r>
                      <a:endParaRPr lang="en-US" sz="1200" b="0" i="0" u="none" strike="noStrike">
                        <a:solidFill>
                          <a:srgbClr val="000000"/>
                        </a:solidFill>
                        <a:effectLst/>
                        <a:latin typeface="Calibri" panose="020F0502020204030204" pitchFamily="34" charset="0"/>
                      </a:endParaRPr>
                    </a:p>
                  </a:txBody>
                  <a:tcPr marL="5966" marR="5966" marT="5966" marB="0" anchor="ctr"/>
                </a:tc>
                <a:extLst>
                  <a:ext uri="{0D108BD9-81ED-4DB2-BD59-A6C34878D82A}">
                    <a16:rowId xmlns:a16="http://schemas.microsoft.com/office/drawing/2014/main" val="3668773264"/>
                  </a:ext>
                </a:extLst>
              </a:tr>
              <a:tr h="1335824">
                <a:tc>
                  <a:txBody>
                    <a:bodyPr/>
                    <a:lstStyle/>
                    <a:p>
                      <a:pPr algn="l" fontAlgn="ctr"/>
                      <a:r>
                        <a:rPr lang="sk-SK" sz="1400" u="none" strike="noStrike">
                          <a:effectLst/>
                        </a:rPr>
                        <a:t>Social barriers</a:t>
                      </a:r>
                      <a:endParaRPr lang="sk-SK" sz="1400" b="1" i="0" u="none" strike="noStrike">
                        <a:solidFill>
                          <a:srgbClr val="FFFFFF"/>
                        </a:solidFill>
                        <a:effectLst/>
                        <a:latin typeface="Calibri" panose="020F0502020204030204" pitchFamily="34" charset="0"/>
                      </a:endParaRPr>
                    </a:p>
                  </a:txBody>
                  <a:tcPr marL="5966" marR="5966" marT="5966" marB="0" anchor="ctr"/>
                </a:tc>
                <a:tc>
                  <a:txBody>
                    <a:bodyPr/>
                    <a:lstStyle/>
                    <a:p>
                      <a:pPr algn="l" fontAlgn="ctr"/>
                      <a:r>
                        <a:rPr lang="en-US" sz="1200" u="none" strike="noStrike">
                          <a:effectLst/>
                        </a:rPr>
                        <a:t>Social adaptation difficulties:                                                                          • a single parent with a child (ie. a single woman or a single man who is permanently taking care for a child under the age of 15), • discrimination barriers</a:t>
                      </a:r>
                      <a:endParaRPr lang="en-US" sz="1200" b="0" i="0" u="none" strike="noStrike">
                        <a:solidFill>
                          <a:srgbClr val="000000"/>
                        </a:solidFill>
                        <a:effectLst/>
                        <a:latin typeface="Calibri" panose="020F0502020204030204" pitchFamily="34" charset="0"/>
                      </a:endParaRPr>
                    </a:p>
                  </a:txBody>
                  <a:tcPr marL="5966" marR="5966" marT="5966" marB="0" anchor="ctr"/>
                </a:tc>
                <a:tc>
                  <a:txBody>
                    <a:bodyPr/>
                    <a:lstStyle/>
                    <a:p>
                      <a:pPr algn="l" fontAlgn="ctr"/>
                      <a:r>
                        <a:rPr lang="sk-SK" sz="1200" u="none" strike="noStrike">
                          <a:effectLst/>
                        </a:rPr>
                        <a:t>Top-up</a:t>
                      </a:r>
                      <a:endParaRPr lang="sk-SK" sz="1200" b="0" i="0" u="none" strike="noStrike">
                        <a:solidFill>
                          <a:srgbClr val="000000"/>
                        </a:solidFill>
                        <a:effectLst/>
                        <a:latin typeface="Calibri" panose="020F0502020204030204" pitchFamily="34" charset="0"/>
                      </a:endParaRPr>
                    </a:p>
                  </a:txBody>
                  <a:tcPr marL="5966" marR="5966" marT="5966" marB="0" anchor="ctr"/>
                </a:tc>
                <a:tc>
                  <a:txBody>
                    <a:bodyPr/>
                    <a:lstStyle/>
                    <a:p>
                      <a:pPr algn="l" fontAlgn="ctr"/>
                      <a:r>
                        <a:rPr lang="en-US" sz="1200" u="none" strike="noStrike" dirty="0">
                          <a:effectLst/>
                        </a:rPr>
                        <a:t>Depending on the situation: Statutory declaration (own form)</a:t>
                      </a:r>
                      <a:endParaRPr lang="en-US" sz="1200" b="0" i="0" u="none" strike="noStrike" dirty="0">
                        <a:solidFill>
                          <a:srgbClr val="000000"/>
                        </a:solidFill>
                        <a:effectLst/>
                        <a:latin typeface="Calibri" panose="020F0502020204030204" pitchFamily="34" charset="0"/>
                      </a:endParaRPr>
                    </a:p>
                  </a:txBody>
                  <a:tcPr marL="5966" marR="5966" marT="5966" marB="0" anchor="ctr"/>
                </a:tc>
                <a:extLst>
                  <a:ext uri="{0D108BD9-81ED-4DB2-BD59-A6C34878D82A}">
                    <a16:rowId xmlns:a16="http://schemas.microsoft.com/office/drawing/2014/main" val="793501169"/>
                  </a:ext>
                </a:extLst>
              </a:tr>
              <a:tr h="684611">
                <a:tc>
                  <a:txBody>
                    <a:bodyPr/>
                    <a:lstStyle/>
                    <a:p>
                      <a:pPr algn="l" fontAlgn="ctr"/>
                      <a:r>
                        <a:rPr lang="sk-SK" sz="1400" u="none" strike="noStrike" dirty="0" err="1">
                          <a:effectLst/>
                        </a:rPr>
                        <a:t>Others</a:t>
                      </a:r>
                      <a:endParaRPr lang="sk-SK" sz="1400" b="1" i="0" u="none" strike="noStrike" dirty="0">
                        <a:solidFill>
                          <a:srgbClr val="FFFFFF"/>
                        </a:solidFill>
                        <a:effectLst/>
                        <a:latin typeface="Calibri" panose="020F0502020204030204" pitchFamily="34" charset="0"/>
                      </a:endParaRPr>
                    </a:p>
                  </a:txBody>
                  <a:tcPr marL="5966" marR="5966" marT="5966" marB="0" anchor="ctr"/>
                </a:tc>
                <a:tc>
                  <a:txBody>
                    <a:bodyPr/>
                    <a:lstStyle/>
                    <a:p>
                      <a:pPr algn="l" fontAlgn="ctr"/>
                      <a:r>
                        <a:rPr lang="en-US" sz="1200" u="none" strike="noStrike">
                          <a:effectLst/>
                        </a:rPr>
                        <a:t>Different types of barriers (eg. ethnic origin, migrants, etc.) - depending on the university’s decision</a:t>
                      </a:r>
                      <a:endParaRPr lang="en-US" sz="1200" b="0" i="0" u="none" strike="noStrike">
                        <a:solidFill>
                          <a:srgbClr val="000000"/>
                        </a:solidFill>
                        <a:effectLst/>
                        <a:latin typeface="Calibri" panose="020F0502020204030204" pitchFamily="34" charset="0"/>
                      </a:endParaRPr>
                    </a:p>
                  </a:txBody>
                  <a:tcPr marL="5966" marR="5966" marT="5966" marB="0" anchor="ctr"/>
                </a:tc>
                <a:tc>
                  <a:txBody>
                    <a:bodyPr/>
                    <a:lstStyle/>
                    <a:p>
                      <a:pPr algn="l" fontAlgn="ctr"/>
                      <a:r>
                        <a:rPr lang="sk-SK" sz="1200" u="none" strike="noStrike">
                          <a:effectLst/>
                        </a:rPr>
                        <a:t>Top-up</a:t>
                      </a:r>
                      <a:endParaRPr lang="sk-SK" sz="1200" b="0" i="0" u="none" strike="noStrike">
                        <a:solidFill>
                          <a:srgbClr val="000000"/>
                        </a:solidFill>
                        <a:effectLst/>
                        <a:latin typeface="Calibri" panose="020F0502020204030204" pitchFamily="34" charset="0"/>
                      </a:endParaRPr>
                    </a:p>
                  </a:txBody>
                  <a:tcPr marL="5966" marR="5966" marT="5966" marB="0" anchor="ctr"/>
                </a:tc>
                <a:tc>
                  <a:txBody>
                    <a:bodyPr/>
                    <a:lstStyle/>
                    <a:p>
                      <a:pPr algn="l" fontAlgn="ctr"/>
                      <a:r>
                        <a:rPr lang="en-US" sz="1200" u="none" strike="noStrike" dirty="0">
                          <a:effectLst/>
                        </a:rPr>
                        <a:t>Depending on the situation: Statutory declaration (own form)</a:t>
                      </a:r>
                      <a:endParaRPr lang="en-US" sz="1200" b="0" i="0" u="none" strike="noStrike" dirty="0">
                        <a:solidFill>
                          <a:srgbClr val="000000"/>
                        </a:solidFill>
                        <a:effectLst/>
                        <a:latin typeface="Calibri" panose="020F0502020204030204" pitchFamily="34" charset="0"/>
                      </a:endParaRPr>
                    </a:p>
                  </a:txBody>
                  <a:tcPr marL="5966" marR="5966" marT="5966" marB="0" anchor="ctr"/>
                </a:tc>
                <a:extLst>
                  <a:ext uri="{0D108BD9-81ED-4DB2-BD59-A6C34878D82A}">
                    <a16:rowId xmlns:a16="http://schemas.microsoft.com/office/drawing/2014/main" val="2649263673"/>
                  </a:ext>
                </a:extLst>
              </a:tr>
            </a:tbl>
          </a:graphicData>
        </a:graphic>
      </p:graphicFrame>
    </p:spTree>
    <p:extLst>
      <p:ext uri="{BB962C8B-B14F-4D97-AF65-F5344CB8AC3E}">
        <p14:creationId xmlns:p14="http://schemas.microsoft.com/office/powerpoint/2010/main" val="968611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84710" y="452718"/>
            <a:ext cx="7759698" cy="1032066"/>
          </a:xfrm>
        </p:spPr>
        <p:txBody>
          <a:bodyPr>
            <a:normAutofit/>
          </a:bodyPr>
          <a:lstStyle/>
          <a:p>
            <a:pPr algn="ctr"/>
            <a:r>
              <a:rPr lang="sk-SK" altLang="sk-SK" sz="4800" b="1" dirty="0" err="1">
                <a:solidFill>
                  <a:schemeClr val="accent1"/>
                </a:solidFill>
                <a:effectLst>
                  <a:outerShdw blurRad="38100" dist="38100" dir="2700000" algn="tl">
                    <a:srgbClr val="000000">
                      <a:alpha val="43137"/>
                    </a:srgbClr>
                  </a:outerShdw>
                </a:effectLst>
              </a:rPr>
              <a:t>Before</a:t>
            </a:r>
            <a:r>
              <a:rPr lang="sk-SK" altLang="sk-SK" sz="4800" b="1" dirty="0">
                <a:solidFill>
                  <a:schemeClr val="accent1"/>
                </a:solidFill>
                <a:effectLst>
                  <a:outerShdw blurRad="38100" dist="38100" dir="2700000" algn="tl">
                    <a:srgbClr val="000000">
                      <a:alpha val="43137"/>
                    </a:srgbClr>
                  </a:outerShdw>
                </a:effectLst>
              </a:rPr>
              <a:t> mobility</a:t>
            </a:r>
            <a:endParaRPr lang="sk-SK" sz="4800" dirty="0">
              <a:solidFill>
                <a:schemeClr val="accent1"/>
              </a:solidFill>
            </a:endParaRPr>
          </a:p>
        </p:txBody>
      </p:sp>
      <p:sp>
        <p:nvSpPr>
          <p:cNvPr id="3" name="Zástupný symbol pro obsah 2"/>
          <p:cNvSpPr>
            <a:spLocks noGrp="1"/>
          </p:cNvSpPr>
          <p:nvPr>
            <p:ph idx="1"/>
          </p:nvPr>
        </p:nvSpPr>
        <p:spPr>
          <a:xfrm>
            <a:off x="395536" y="1484784"/>
            <a:ext cx="8280920" cy="4763623"/>
          </a:xfrm>
        </p:spPr>
        <p:txBody>
          <a:bodyPr>
            <a:normAutofit fontScale="70000" lnSpcReduction="20000"/>
          </a:bodyPr>
          <a:lstStyle/>
          <a:p>
            <a:pPr marL="64008" lvl="0" indent="0">
              <a:buNone/>
            </a:pPr>
            <a:r>
              <a:rPr lang="sk-SK" sz="2700" b="1" dirty="0" err="1">
                <a:latin typeface="+mj-lt"/>
              </a:rPr>
              <a:t>Selection</a:t>
            </a:r>
            <a:r>
              <a:rPr lang="sk-SK" sz="2700" b="1" dirty="0">
                <a:latin typeface="+mj-lt"/>
              </a:rPr>
              <a:t> </a:t>
            </a:r>
            <a:r>
              <a:rPr lang="sk-SK" sz="2700" b="1" dirty="0" err="1" smtClean="0">
                <a:latin typeface="+mj-lt"/>
              </a:rPr>
              <a:t>procedures</a:t>
            </a:r>
            <a:endParaRPr lang="sk-SK" sz="2700" b="1" dirty="0" smtClean="0">
              <a:latin typeface="+mj-lt"/>
            </a:endParaRPr>
          </a:p>
          <a:p>
            <a:pPr marL="521208" lvl="0" indent="-457200" algn="just">
              <a:buFont typeface="Wingdings" panose="05000000000000000000" pitchFamily="2" charset="2"/>
              <a:buChar char="Ø"/>
            </a:pPr>
            <a:r>
              <a:rPr lang="en-US" sz="2700" dirty="0">
                <a:latin typeface="+mj-lt"/>
              </a:rPr>
              <a:t>They took place at the levels of individual </a:t>
            </a:r>
            <a:r>
              <a:rPr lang="en-US" sz="2700" dirty="0" smtClean="0">
                <a:latin typeface="+mj-lt"/>
              </a:rPr>
              <a:t>faculties/departments/institutes</a:t>
            </a:r>
            <a:r>
              <a:rPr lang="en-US" sz="2700" dirty="0">
                <a:latin typeface="+mj-lt"/>
              </a:rPr>
              <a:t>. Each faculty had a set number of places for </a:t>
            </a:r>
            <a:r>
              <a:rPr lang="en-US" sz="2700" dirty="0" smtClean="0">
                <a:latin typeface="+mj-lt"/>
              </a:rPr>
              <a:t>Erasmus+ </a:t>
            </a:r>
            <a:r>
              <a:rPr lang="en-US" sz="2700" dirty="0">
                <a:latin typeface="+mj-lt"/>
              </a:rPr>
              <a:t>mobility, on the basis of which it compiled a list of selected students and alternates (or even rejected students). In the selection procedure, the students were also assigned partner </a:t>
            </a:r>
            <a:r>
              <a:rPr lang="en-US" sz="2700" dirty="0" smtClean="0">
                <a:latin typeface="+mj-lt"/>
              </a:rPr>
              <a:t>universities</a:t>
            </a:r>
            <a:r>
              <a:rPr lang="sk-SK" sz="2700" dirty="0" smtClean="0">
                <a:latin typeface="+mj-lt"/>
              </a:rPr>
              <a:t>.</a:t>
            </a:r>
          </a:p>
          <a:p>
            <a:pPr marL="64008" lvl="0" indent="0" algn="just">
              <a:buNone/>
            </a:pPr>
            <a:endParaRPr lang="sk-SK" sz="2700" dirty="0" smtClean="0">
              <a:latin typeface="+mj-lt"/>
            </a:endParaRPr>
          </a:p>
          <a:p>
            <a:pPr marL="64008" indent="0" algn="just">
              <a:spcBef>
                <a:spcPts val="0"/>
              </a:spcBef>
              <a:buNone/>
            </a:pPr>
            <a:r>
              <a:rPr lang="en-US" sz="2700" b="1" dirty="0">
                <a:latin typeface="+mj-lt"/>
              </a:rPr>
              <a:t>Student nominations for host </a:t>
            </a:r>
            <a:r>
              <a:rPr lang="en-US" sz="2700" b="1" dirty="0" smtClean="0">
                <a:latin typeface="+mj-lt"/>
              </a:rPr>
              <a:t>universities</a:t>
            </a:r>
            <a:endParaRPr lang="sk-SK" sz="2700" b="1" dirty="0">
              <a:latin typeface="+mj-lt"/>
            </a:endParaRPr>
          </a:p>
          <a:p>
            <a:pPr marL="521208" indent="-457200" algn="just">
              <a:spcBef>
                <a:spcPts val="0"/>
              </a:spcBef>
              <a:buFont typeface="Wingdings" panose="05000000000000000000" pitchFamily="2" charset="2"/>
              <a:buChar char="Ø"/>
            </a:pPr>
            <a:r>
              <a:rPr lang="en-US" sz="2700" dirty="0">
                <a:latin typeface="+mj-lt"/>
              </a:rPr>
              <a:t>The IRO nominates selected students for the universities assigned to them</a:t>
            </a:r>
            <a:r>
              <a:rPr lang="en-US" sz="2700" dirty="0" smtClean="0">
                <a:latin typeface="+mj-lt"/>
              </a:rPr>
              <a:t>.</a:t>
            </a:r>
            <a:endParaRPr lang="sk-SK" sz="2700" dirty="0" smtClean="0">
              <a:latin typeface="+mj-lt"/>
            </a:endParaRPr>
          </a:p>
          <a:p>
            <a:pPr marL="521208" indent="-457200" algn="just">
              <a:spcBef>
                <a:spcPts val="0"/>
              </a:spcBef>
              <a:buFont typeface="Wingdings" panose="05000000000000000000" pitchFamily="2" charset="2"/>
              <a:buChar char="Ø"/>
            </a:pPr>
            <a:r>
              <a:rPr lang="en-US" sz="2700" dirty="0" smtClean="0">
                <a:latin typeface="+mj-lt"/>
              </a:rPr>
              <a:t>After </a:t>
            </a:r>
            <a:r>
              <a:rPr lang="en-US" sz="2700" dirty="0">
                <a:latin typeface="+mj-lt"/>
              </a:rPr>
              <a:t>accepting </a:t>
            </a:r>
            <a:r>
              <a:rPr lang="sk-SK" sz="2700" dirty="0" err="1" smtClean="0">
                <a:latin typeface="+mj-lt"/>
              </a:rPr>
              <a:t>student´s</a:t>
            </a:r>
            <a:r>
              <a:rPr lang="en-US" sz="2700" dirty="0" smtClean="0">
                <a:latin typeface="+mj-lt"/>
              </a:rPr>
              <a:t> </a:t>
            </a:r>
            <a:r>
              <a:rPr lang="en-US" sz="2700" dirty="0">
                <a:latin typeface="+mj-lt"/>
              </a:rPr>
              <a:t>nomination, the host university should send further instructions to the student by e-mail, possibly </a:t>
            </a:r>
            <a:r>
              <a:rPr lang="en-US" sz="2700" dirty="0" smtClean="0">
                <a:latin typeface="+mj-lt"/>
              </a:rPr>
              <a:t>with </a:t>
            </a:r>
            <a:r>
              <a:rPr lang="en-US" sz="2700" dirty="0">
                <a:latin typeface="+mj-lt"/>
              </a:rPr>
              <a:t>an acceptance letter</a:t>
            </a:r>
            <a:r>
              <a:rPr lang="en-US" sz="2700" dirty="0" smtClean="0">
                <a:latin typeface="+mj-lt"/>
              </a:rPr>
              <a:t>.</a:t>
            </a:r>
            <a:endParaRPr lang="sk-SK" sz="2700" dirty="0" smtClean="0">
              <a:latin typeface="+mj-lt"/>
            </a:endParaRPr>
          </a:p>
          <a:p>
            <a:pPr marL="64008" indent="0">
              <a:spcBef>
                <a:spcPts val="0"/>
              </a:spcBef>
              <a:buNone/>
            </a:pPr>
            <a:endParaRPr lang="sk-SK" sz="2700" dirty="0" smtClean="0">
              <a:latin typeface="+mj-lt"/>
            </a:endParaRPr>
          </a:p>
          <a:p>
            <a:pPr marL="0" indent="0">
              <a:buNone/>
            </a:pPr>
            <a:r>
              <a:rPr lang="en-US" sz="2700" b="1" dirty="0">
                <a:latin typeface="+mj-lt"/>
              </a:rPr>
              <a:t>Deadlines for submitting documents to the IRO</a:t>
            </a:r>
            <a:r>
              <a:rPr lang="en-US" sz="2700" b="1" dirty="0" smtClean="0">
                <a:latin typeface="+mj-lt"/>
              </a:rPr>
              <a:t>:</a:t>
            </a:r>
            <a:endParaRPr lang="sk-SK" sz="2700" b="1" dirty="0" smtClean="0">
              <a:latin typeface="+mj-lt"/>
            </a:endParaRPr>
          </a:p>
          <a:p>
            <a:pPr marL="0" indent="0" algn="just">
              <a:buNone/>
            </a:pPr>
            <a:r>
              <a:rPr lang="pl-PL" sz="2700" b="1" dirty="0" smtClean="0">
                <a:solidFill>
                  <a:schemeClr val="accent1"/>
                </a:solidFill>
                <a:latin typeface="+mj-lt"/>
              </a:rPr>
              <a:t>30.4.2022</a:t>
            </a:r>
            <a:r>
              <a:rPr lang="pl-PL" sz="2700" dirty="0" smtClean="0">
                <a:latin typeface="+mj-lt"/>
              </a:rPr>
              <a:t> </a:t>
            </a:r>
            <a:r>
              <a:rPr lang="en-US" sz="2700" dirty="0">
                <a:latin typeface="+mj-lt"/>
              </a:rPr>
              <a:t>for students who </a:t>
            </a:r>
            <a:r>
              <a:rPr lang="sk-SK" sz="2700" dirty="0" err="1" smtClean="0">
                <a:latin typeface="+mj-lt"/>
              </a:rPr>
              <a:t>plan</a:t>
            </a:r>
            <a:r>
              <a:rPr lang="sk-SK" sz="2700" dirty="0" smtClean="0">
                <a:latin typeface="+mj-lt"/>
              </a:rPr>
              <a:t> </a:t>
            </a:r>
            <a:r>
              <a:rPr lang="sk-SK" sz="2700" dirty="0" err="1" smtClean="0">
                <a:latin typeface="+mj-lt"/>
              </a:rPr>
              <a:t>their</a:t>
            </a:r>
            <a:r>
              <a:rPr lang="sk-SK" sz="2700" dirty="0" smtClean="0">
                <a:latin typeface="+mj-lt"/>
              </a:rPr>
              <a:t> </a:t>
            </a:r>
            <a:r>
              <a:rPr lang="en-US" sz="2700" dirty="0" smtClean="0">
                <a:latin typeface="+mj-lt"/>
              </a:rPr>
              <a:t>mobility </a:t>
            </a:r>
            <a:r>
              <a:rPr lang="en-US" sz="2700" dirty="0">
                <a:latin typeface="+mj-lt"/>
              </a:rPr>
              <a:t>during the </a:t>
            </a:r>
            <a:r>
              <a:rPr lang="en-US" sz="2700" b="1" dirty="0">
                <a:latin typeface="+mj-lt"/>
              </a:rPr>
              <a:t>winter semester </a:t>
            </a:r>
            <a:r>
              <a:rPr lang="en-US" sz="2700" dirty="0">
                <a:latin typeface="+mj-lt"/>
              </a:rPr>
              <a:t>or for the </a:t>
            </a:r>
            <a:r>
              <a:rPr lang="en-US" sz="2700" b="1" dirty="0">
                <a:latin typeface="+mj-lt"/>
              </a:rPr>
              <a:t>whole academic </a:t>
            </a:r>
            <a:r>
              <a:rPr lang="en-US" sz="2700" b="1" dirty="0" smtClean="0">
                <a:latin typeface="+mj-lt"/>
              </a:rPr>
              <a:t>year</a:t>
            </a:r>
            <a:endParaRPr lang="sk-SK" sz="2700" b="1" dirty="0" smtClean="0">
              <a:latin typeface="+mj-lt"/>
            </a:endParaRPr>
          </a:p>
          <a:p>
            <a:pPr marL="0" indent="0">
              <a:buNone/>
            </a:pPr>
            <a:r>
              <a:rPr lang="pl-PL" sz="2700" b="1" smtClean="0">
                <a:solidFill>
                  <a:schemeClr val="accent1"/>
                </a:solidFill>
                <a:latin typeface="+mj-lt"/>
              </a:rPr>
              <a:t>30.9.2022</a:t>
            </a:r>
            <a:r>
              <a:rPr lang="pl-PL" sz="2700" b="1" smtClean="0">
                <a:latin typeface="+mj-lt"/>
              </a:rPr>
              <a:t> </a:t>
            </a:r>
            <a:r>
              <a:rPr lang="en-US" sz="2700" dirty="0">
                <a:latin typeface="+mj-lt"/>
              </a:rPr>
              <a:t>for students who </a:t>
            </a:r>
            <a:r>
              <a:rPr lang="sk-SK" sz="2700" dirty="0" err="1">
                <a:latin typeface="+mj-lt"/>
              </a:rPr>
              <a:t>plan</a:t>
            </a:r>
            <a:r>
              <a:rPr lang="sk-SK" sz="2700" dirty="0">
                <a:latin typeface="+mj-lt"/>
              </a:rPr>
              <a:t> </a:t>
            </a:r>
            <a:r>
              <a:rPr lang="sk-SK" sz="2700" dirty="0" err="1">
                <a:latin typeface="+mj-lt"/>
              </a:rPr>
              <a:t>their</a:t>
            </a:r>
            <a:r>
              <a:rPr lang="sk-SK" sz="2700" dirty="0">
                <a:latin typeface="+mj-lt"/>
              </a:rPr>
              <a:t> </a:t>
            </a:r>
            <a:r>
              <a:rPr lang="en-US" sz="2700" dirty="0">
                <a:latin typeface="+mj-lt"/>
              </a:rPr>
              <a:t>mobility during the </a:t>
            </a:r>
            <a:r>
              <a:rPr lang="sk-SK" sz="2700" b="1" dirty="0" err="1" smtClean="0">
                <a:latin typeface="+mj-lt"/>
              </a:rPr>
              <a:t>summer</a:t>
            </a:r>
            <a:r>
              <a:rPr lang="en-US" sz="2700" b="1" dirty="0" smtClean="0">
                <a:latin typeface="+mj-lt"/>
              </a:rPr>
              <a:t> </a:t>
            </a:r>
            <a:r>
              <a:rPr lang="en-US" sz="2700" b="1" dirty="0">
                <a:latin typeface="+mj-lt"/>
              </a:rPr>
              <a:t>semester </a:t>
            </a:r>
            <a:endParaRPr lang="sk-SK" sz="2700" b="1" dirty="0" smtClean="0">
              <a:latin typeface="+mj-lt"/>
            </a:endParaRPr>
          </a:p>
          <a:p>
            <a:pPr marL="0" indent="0">
              <a:buNone/>
            </a:pPr>
            <a:endParaRPr lang="sk-SK" sz="2700" b="1" dirty="0" smtClean="0">
              <a:latin typeface="+mj-lt"/>
            </a:endParaRPr>
          </a:p>
          <a:p>
            <a:pPr marL="0" indent="0" algn="ctr">
              <a:buNone/>
            </a:pPr>
            <a:r>
              <a:rPr lang="sk-SK" sz="2700" b="1" dirty="0" smtClean="0">
                <a:latin typeface="+mj-lt"/>
              </a:rPr>
              <a:t>G</a:t>
            </a:r>
            <a:r>
              <a:rPr lang="en-US" sz="2700" b="1" dirty="0" err="1" smtClean="0">
                <a:latin typeface="+mj-lt"/>
              </a:rPr>
              <a:t>enerally</a:t>
            </a:r>
            <a:r>
              <a:rPr lang="en-US" sz="2700" b="1" dirty="0" smtClean="0">
                <a:latin typeface="+mj-lt"/>
              </a:rPr>
              <a:t> </a:t>
            </a:r>
            <a:r>
              <a:rPr lang="en-US" sz="2700" b="1" dirty="0">
                <a:latin typeface="+mj-lt"/>
              </a:rPr>
              <a:t>no later than 2 weeks before the deadline of the host </a:t>
            </a:r>
            <a:r>
              <a:rPr lang="en-US" sz="2700" b="1" dirty="0" smtClean="0">
                <a:latin typeface="+mj-lt"/>
              </a:rPr>
              <a:t>university</a:t>
            </a:r>
            <a:endParaRPr lang="sk-SK" sz="2700" b="1" dirty="0" smtClean="0">
              <a:latin typeface="+mj-lt"/>
            </a:endParaRPr>
          </a:p>
          <a:p>
            <a:pPr marL="0" indent="0" algn="ctr">
              <a:buNone/>
            </a:pPr>
            <a:endParaRPr lang="sk-SK" sz="2700" b="1" dirty="0" smtClean="0">
              <a:latin typeface="+mj-lt"/>
            </a:endParaRPr>
          </a:p>
          <a:p>
            <a:pPr marL="0" indent="0">
              <a:spcBef>
                <a:spcPts val="0"/>
              </a:spcBef>
              <a:buNone/>
            </a:pPr>
            <a:endParaRPr lang="sk-SK" sz="2600" dirty="0"/>
          </a:p>
        </p:txBody>
      </p:sp>
    </p:spTree>
    <p:extLst>
      <p:ext uri="{BB962C8B-B14F-4D97-AF65-F5344CB8AC3E}">
        <p14:creationId xmlns:p14="http://schemas.microsoft.com/office/powerpoint/2010/main" val="23301801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692696"/>
            <a:ext cx="8229600" cy="5762112"/>
          </a:xfrm>
        </p:spPr>
        <p:txBody>
          <a:bodyPr>
            <a:normAutofit fontScale="85000" lnSpcReduction="10000"/>
          </a:bodyPr>
          <a:lstStyle/>
          <a:p>
            <a:pPr marL="64008" indent="0">
              <a:buNone/>
            </a:pPr>
            <a:r>
              <a:rPr lang="sk-SK" b="1" dirty="0" err="1" smtClean="0">
                <a:latin typeface="+mj-lt"/>
              </a:rPr>
              <a:t>Documents</a:t>
            </a:r>
            <a:r>
              <a:rPr lang="sk-SK" b="1" dirty="0" smtClean="0">
                <a:latin typeface="+mj-lt"/>
              </a:rPr>
              <a:t> </a:t>
            </a:r>
            <a:r>
              <a:rPr lang="sk-SK" b="1" dirty="0" err="1" smtClean="0">
                <a:latin typeface="+mj-lt"/>
              </a:rPr>
              <a:t>delivery</a:t>
            </a:r>
            <a:r>
              <a:rPr lang="sk-SK" b="1" dirty="0" smtClean="0">
                <a:latin typeface="+mj-lt"/>
              </a:rPr>
              <a:t> </a:t>
            </a:r>
          </a:p>
          <a:p>
            <a:pPr marL="64008" indent="0">
              <a:buNone/>
            </a:pPr>
            <a:r>
              <a:rPr lang="sk-SK" sz="1700" dirty="0" smtClean="0">
                <a:latin typeface="+mj-lt"/>
              </a:rPr>
              <a:t>S</a:t>
            </a:r>
            <a:r>
              <a:rPr lang="en-US" sz="1700" dirty="0" err="1" smtClean="0">
                <a:latin typeface="+mj-lt"/>
              </a:rPr>
              <a:t>tudent</a:t>
            </a:r>
            <a:r>
              <a:rPr lang="en-US" sz="1700" dirty="0" smtClean="0">
                <a:latin typeface="+mj-lt"/>
              </a:rPr>
              <a:t> </a:t>
            </a:r>
            <a:r>
              <a:rPr lang="en-US" sz="1700" dirty="0">
                <a:latin typeface="+mj-lt"/>
              </a:rPr>
              <a:t>must deliver the </a:t>
            </a:r>
            <a:r>
              <a:rPr lang="en-US" sz="1700" dirty="0" smtClean="0">
                <a:latin typeface="+mj-lt"/>
              </a:rPr>
              <a:t>following</a:t>
            </a:r>
            <a:r>
              <a:rPr lang="sk-SK" sz="1700" dirty="0" smtClean="0">
                <a:latin typeface="+mj-lt"/>
              </a:rPr>
              <a:t> </a:t>
            </a:r>
            <a:r>
              <a:rPr lang="sk-SK" sz="1700" dirty="0" err="1" smtClean="0">
                <a:latin typeface="+mj-lt"/>
              </a:rPr>
              <a:t>documents</a:t>
            </a:r>
            <a:r>
              <a:rPr lang="sk-SK" sz="1700" dirty="0">
                <a:latin typeface="+mj-lt"/>
              </a:rPr>
              <a:t> </a:t>
            </a:r>
            <a:r>
              <a:rPr lang="sk-SK" sz="1700" dirty="0" err="1" smtClean="0">
                <a:latin typeface="+mj-lt"/>
              </a:rPr>
              <a:t>till</a:t>
            </a:r>
            <a:r>
              <a:rPr lang="en-US" sz="1700" dirty="0" smtClean="0">
                <a:latin typeface="+mj-lt"/>
              </a:rPr>
              <a:t> </a:t>
            </a:r>
            <a:r>
              <a:rPr lang="sk-SK" sz="1700" dirty="0" err="1" smtClean="0">
                <a:latin typeface="+mj-lt"/>
              </a:rPr>
              <a:t>our</a:t>
            </a:r>
            <a:r>
              <a:rPr lang="sk-SK" sz="1700" dirty="0" smtClean="0">
                <a:latin typeface="+mj-lt"/>
              </a:rPr>
              <a:t> </a:t>
            </a:r>
            <a:r>
              <a:rPr lang="en-US" sz="1700" dirty="0" smtClean="0">
                <a:latin typeface="+mj-lt"/>
              </a:rPr>
              <a:t>deadlines (</a:t>
            </a:r>
            <a:r>
              <a:rPr lang="en-US" sz="1700" dirty="0">
                <a:latin typeface="+mj-lt"/>
              </a:rPr>
              <a:t>in person or through the coordinator</a:t>
            </a:r>
            <a:r>
              <a:rPr lang="en-US" sz="1700" dirty="0" smtClean="0">
                <a:latin typeface="+mj-lt"/>
              </a:rPr>
              <a:t>):</a:t>
            </a:r>
            <a:endParaRPr lang="sk-SK" sz="1700" dirty="0" smtClean="0">
              <a:latin typeface="+mj-lt"/>
            </a:endParaRPr>
          </a:p>
          <a:p>
            <a:pPr marL="349758" lvl="0" indent="-285750" algn="just">
              <a:buFont typeface="Wingdings" panose="05000000000000000000" pitchFamily="2" charset="2"/>
              <a:buChar char="Ø"/>
            </a:pPr>
            <a:r>
              <a:rPr lang="sk-SK" sz="1700" b="1" dirty="0" smtClean="0">
                <a:latin typeface="+mj-lt"/>
              </a:rPr>
              <a:t>A</a:t>
            </a:r>
            <a:r>
              <a:rPr lang="en-US" sz="1700" b="1" dirty="0" err="1" smtClean="0">
                <a:latin typeface="+mj-lt"/>
              </a:rPr>
              <a:t>ll</a:t>
            </a:r>
            <a:r>
              <a:rPr lang="en-US" sz="1700" b="1" dirty="0" smtClean="0">
                <a:latin typeface="+mj-lt"/>
              </a:rPr>
              <a:t> </a:t>
            </a:r>
            <a:r>
              <a:rPr lang="en-US" sz="1700" b="1" dirty="0">
                <a:latin typeface="+mj-lt"/>
              </a:rPr>
              <a:t>documents required </a:t>
            </a:r>
            <a:r>
              <a:rPr lang="en-US" sz="1700" b="1" dirty="0" smtClean="0">
                <a:latin typeface="+mj-lt"/>
              </a:rPr>
              <a:t>by </a:t>
            </a:r>
            <a:r>
              <a:rPr lang="en-US" sz="1700" b="1" dirty="0">
                <a:latin typeface="+mj-lt"/>
              </a:rPr>
              <a:t>the host university </a:t>
            </a:r>
            <a:r>
              <a:rPr lang="en-US" sz="1700" dirty="0">
                <a:latin typeface="+mj-lt"/>
              </a:rPr>
              <a:t>(</a:t>
            </a:r>
            <a:r>
              <a:rPr lang="en-US" sz="1700" dirty="0" err="1" smtClean="0">
                <a:latin typeface="+mj-lt"/>
              </a:rPr>
              <a:t>eg</a:t>
            </a:r>
            <a:r>
              <a:rPr lang="sk-SK" sz="1700" dirty="0" smtClean="0">
                <a:latin typeface="+mj-lt"/>
              </a:rPr>
              <a:t>.</a:t>
            </a:r>
            <a:r>
              <a:rPr lang="en-US" sz="1700" dirty="0" smtClean="0">
                <a:latin typeface="+mj-lt"/>
              </a:rPr>
              <a:t> </a:t>
            </a:r>
            <a:r>
              <a:rPr lang="en-US" sz="1700" dirty="0">
                <a:latin typeface="+mj-lt"/>
              </a:rPr>
              <a:t>language certificate, </a:t>
            </a:r>
            <a:r>
              <a:rPr lang="sk-SK" sz="1700" dirty="0" err="1" smtClean="0">
                <a:latin typeface="+mj-lt"/>
              </a:rPr>
              <a:t>Transcript</a:t>
            </a:r>
            <a:r>
              <a:rPr lang="sk-SK" sz="1700" dirty="0" smtClean="0">
                <a:latin typeface="+mj-lt"/>
              </a:rPr>
              <a:t> of </a:t>
            </a:r>
            <a:r>
              <a:rPr lang="sk-SK" sz="1700" dirty="0" err="1" smtClean="0">
                <a:latin typeface="+mj-lt"/>
              </a:rPr>
              <a:t>records</a:t>
            </a:r>
            <a:r>
              <a:rPr lang="en-US" sz="1700" dirty="0" smtClean="0">
                <a:latin typeface="+mj-lt"/>
              </a:rPr>
              <a:t>, </a:t>
            </a:r>
            <a:r>
              <a:rPr lang="en-US" sz="1700" dirty="0">
                <a:latin typeface="+mj-lt"/>
              </a:rPr>
              <a:t>application form, application for accommodation, </a:t>
            </a:r>
            <a:r>
              <a:rPr lang="sk-SK" sz="1700" dirty="0" smtClean="0">
                <a:latin typeface="+mj-lt"/>
              </a:rPr>
              <a:t>ID</a:t>
            </a:r>
            <a:r>
              <a:rPr lang="en-US" sz="1700" dirty="0" smtClean="0">
                <a:latin typeface="+mj-lt"/>
              </a:rPr>
              <a:t>, </a:t>
            </a:r>
            <a:r>
              <a:rPr lang="en-US" sz="1700" dirty="0">
                <a:latin typeface="+mj-lt"/>
              </a:rPr>
              <a:t>passport, CV, motivation letter ...).</a:t>
            </a:r>
            <a:r>
              <a:rPr lang="en-US" sz="1700" b="1" dirty="0">
                <a:latin typeface="+mj-lt"/>
              </a:rPr>
              <a:t> Information on the necessary documents can be found by the student on the website of the host university or received by e-mail from the host university</a:t>
            </a:r>
            <a:r>
              <a:rPr lang="en-US" sz="1700" b="1" dirty="0" smtClean="0">
                <a:latin typeface="+mj-lt"/>
              </a:rPr>
              <a:t>,</a:t>
            </a:r>
            <a:endParaRPr lang="sk-SK" sz="1700" b="1" dirty="0" smtClean="0">
              <a:latin typeface="+mj-lt"/>
            </a:endParaRPr>
          </a:p>
          <a:p>
            <a:pPr marL="349758" lvl="0" indent="-285750" algn="just">
              <a:buFont typeface="Wingdings" panose="05000000000000000000" pitchFamily="2" charset="2"/>
              <a:buChar char="Ø"/>
            </a:pPr>
            <a:r>
              <a:rPr lang="en-US" sz="1700" b="1" dirty="0">
                <a:latin typeface="+mj-lt"/>
              </a:rPr>
              <a:t>All documents required </a:t>
            </a:r>
            <a:r>
              <a:rPr lang="en-US" sz="1700" b="1" dirty="0" smtClean="0">
                <a:latin typeface="+mj-lt"/>
              </a:rPr>
              <a:t>by </a:t>
            </a:r>
            <a:r>
              <a:rPr lang="en-US" sz="1700" b="1" dirty="0">
                <a:latin typeface="+mj-lt"/>
              </a:rPr>
              <a:t>IRO UPJŠ </a:t>
            </a:r>
            <a:r>
              <a:rPr lang="en-US" sz="1700" dirty="0">
                <a:latin typeface="+mj-lt"/>
              </a:rPr>
              <a:t>(i.e. </a:t>
            </a:r>
            <a:r>
              <a:rPr lang="en-US" sz="1700" b="1" dirty="0">
                <a:latin typeface="+mj-lt"/>
                <a:hlinkClick r:id="rId2"/>
              </a:rPr>
              <a:t>Learning agreement</a:t>
            </a:r>
            <a:r>
              <a:rPr lang="en-US" sz="1700" b="1" dirty="0" smtClean="0">
                <a:latin typeface="+mj-lt"/>
              </a:rPr>
              <a:t>,</a:t>
            </a:r>
            <a:r>
              <a:rPr lang="sk-SK" sz="1700" b="1" dirty="0" smtClean="0">
                <a:latin typeface="+mj-lt"/>
              </a:rPr>
              <a:t> </a:t>
            </a:r>
            <a:r>
              <a:rPr lang="pl-PL" sz="1700" dirty="0"/>
              <a:t>Online Learning Agreement,</a:t>
            </a:r>
            <a:r>
              <a:rPr lang="en-US" sz="1700" b="1" dirty="0" smtClean="0">
                <a:latin typeface="+mj-lt"/>
              </a:rPr>
              <a:t> </a:t>
            </a:r>
            <a:r>
              <a:rPr lang="en-US" sz="1700" b="1" dirty="0">
                <a:latin typeface="+mj-lt"/>
                <a:hlinkClick r:id="rId3"/>
              </a:rPr>
              <a:t>Bank details</a:t>
            </a:r>
            <a:r>
              <a:rPr lang="en-US" sz="1700" b="1" dirty="0">
                <a:latin typeface="+mj-lt"/>
              </a:rPr>
              <a:t>, European Health Insurance Card</a:t>
            </a:r>
            <a:r>
              <a:rPr lang="en-US" sz="1700" dirty="0">
                <a:latin typeface="+mj-lt"/>
              </a:rPr>
              <a:t>, info where, how and by when to send documents, </a:t>
            </a:r>
            <a:r>
              <a:rPr lang="en-US" sz="1700" dirty="0" smtClean="0">
                <a:latin typeface="+mj-lt"/>
              </a:rPr>
              <a:t>send</a:t>
            </a:r>
            <a:r>
              <a:rPr lang="sk-SK" sz="1700" dirty="0" err="1" smtClean="0">
                <a:latin typeface="+mj-lt"/>
              </a:rPr>
              <a:t>ing</a:t>
            </a:r>
            <a:r>
              <a:rPr lang="en-US" sz="1700" dirty="0" smtClean="0">
                <a:latin typeface="+mj-lt"/>
              </a:rPr>
              <a:t> </a:t>
            </a:r>
            <a:r>
              <a:rPr lang="en-US" sz="1700" dirty="0">
                <a:latin typeface="+mj-lt"/>
              </a:rPr>
              <a:t>by </a:t>
            </a:r>
            <a:r>
              <a:rPr lang="sk-SK" sz="1700" dirty="0" smtClean="0">
                <a:latin typeface="+mj-lt"/>
              </a:rPr>
              <a:t>e</a:t>
            </a:r>
            <a:r>
              <a:rPr lang="en-US" sz="1700" dirty="0" smtClean="0">
                <a:latin typeface="+mj-lt"/>
              </a:rPr>
              <a:t>mail,</a:t>
            </a:r>
            <a:r>
              <a:rPr lang="sk-SK" sz="1700" dirty="0" smtClean="0">
                <a:latin typeface="+mj-lt"/>
              </a:rPr>
              <a:t> </a:t>
            </a:r>
            <a:r>
              <a:rPr lang="sk-SK" sz="1700" dirty="0" err="1" smtClean="0">
                <a:latin typeface="+mj-lt"/>
              </a:rPr>
              <a:t>regular</a:t>
            </a:r>
            <a:r>
              <a:rPr lang="sk-SK" sz="1700" dirty="0" smtClean="0">
                <a:latin typeface="+mj-lt"/>
              </a:rPr>
              <a:t> mail</a:t>
            </a:r>
            <a:r>
              <a:rPr lang="en-US" sz="1700" dirty="0" smtClean="0">
                <a:latin typeface="+mj-lt"/>
              </a:rPr>
              <a:t> </a:t>
            </a:r>
            <a:r>
              <a:rPr lang="en-US" sz="1700" dirty="0">
                <a:latin typeface="+mj-lt"/>
              </a:rPr>
              <a:t>or whether the student will upload them </a:t>
            </a:r>
            <a:r>
              <a:rPr lang="en-US" sz="1700" dirty="0" smtClean="0">
                <a:latin typeface="+mj-lt"/>
              </a:rPr>
              <a:t>himself</a:t>
            </a:r>
            <a:r>
              <a:rPr lang="sk-SK" sz="1700" dirty="0" smtClean="0">
                <a:latin typeface="+mj-lt"/>
              </a:rPr>
              <a:t>/</a:t>
            </a:r>
            <a:r>
              <a:rPr lang="sk-SK" sz="1700" dirty="0" err="1" smtClean="0">
                <a:latin typeface="+mj-lt"/>
              </a:rPr>
              <a:t>herself</a:t>
            </a:r>
            <a:r>
              <a:rPr lang="en-US" sz="1700" dirty="0" smtClean="0">
                <a:latin typeface="+mj-lt"/>
              </a:rPr>
              <a:t>),</a:t>
            </a:r>
            <a:endParaRPr lang="sk-SK" sz="1700" dirty="0" smtClean="0">
              <a:latin typeface="+mj-lt"/>
            </a:endParaRPr>
          </a:p>
          <a:p>
            <a:pPr marL="349758" lvl="0" indent="-285750" algn="just">
              <a:buFont typeface="Wingdings" panose="05000000000000000000" pitchFamily="2" charset="2"/>
              <a:buChar char="Ø"/>
            </a:pPr>
            <a:r>
              <a:rPr lang="en-US" sz="1600" b="1" dirty="0">
                <a:latin typeface="+mj-lt"/>
              </a:rPr>
              <a:t>The IRO </a:t>
            </a:r>
            <a:r>
              <a:rPr lang="en-US" sz="1600" dirty="0">
                <a:latin typeface="+mj-lt"/>
              </a:rPr>
              <a:t>then </a:t>
            </a:r>
            <a:r>
              <a:rPr lang="en-US" sz="1600" b="1" dirty="0">
                <a:latin typeface="+mj-lt"/>
              </a:rPr>
              <a:t>sends</a:t>
            </a:r>
            <a:r>
              <a:rPr lang="en-US" sz="1600" dirty="0">
                <a:latin typeface="+mj-lt"/>
              </a:rPr>
              <a:t> the documents to the host university - </a:t>
            </a:r>
            <a:r>
              <a:rPr lang="en-US" sz="1600" b="1" dirty="0">
                <a:latin typeface="+mj-lt"/>
              </a:rPr>
              <a:t>students do not send </a:t>
            </a:r>
            <a:r>
              <a:rPr lang="en-US" sz="1600" dirty="0">
                <a:latin typeface="+mj-lt"/>
              </a:rPr>
              <a:t>these documents themselves, but if the host university requires the student to </a:t>
            </a:r>
            <a:r>
              <a:rPr lang="en-US" sz="1600" b="1" dirty="0">
                <a:latin typeface="+mj-lt"/>
              </a:rPr>
              <a:t>upload </a:t>
            </a:r>
            <a:r>
              <a:rPr lang="en-US" sz="1600" dirty="0">
                <a:latin typeface="+mj-lt"/>
              </a:rPr>
              <a:t>the documents to the host university's online system, the student must </a:t>
            </a:r>
            <a:r>
              <a:rPr lang="en-US" sz="1600" b="1" dirty="0">
                <a:latin typeface="+mj-lt"/>
              </a:rPr>
              <a:t>do it </a:t>
            </a:r>
            <a:r>
              <a:rPr lang="en-US" sz="1600" b="1" dirty="0" smtClean="0">
                <a:latin typeface="+mj-lt"/>
              </a:rPr>
              <a:t>himself</a:t>
            </a:r>
            <a:r>
              <a:rPr lang="sk-SK" sz="1600" b="1" dirty="0" smtClean="0">
                <a:latin typeface="+mj-lt"/>
              </a:rPr>
              <a:t>/</a:t>
            </a:r>
            <a:r>
              <a:rPr lang="sk-SK" sz="1600" b="1" dirty="0" err="1" smtClean="0">
                <a:latin typeface="+mj-lt"/>
              </a:rPr>
              <a:t>herself</a:t>
            </a:r>
            <a:r>
              <a:rPr lang="en-US" sz="1600" b="1" dirty="0" smtClean="0">
                <a:latin typeface="+mj-lt"/>
              </a:rPr>
              <a:t> </a:t>
            </a:r>
            <a:r>
              <a:rPr lang="en-US" sz="1600" dirty="0">
                <a:latin typeface="+mj-lt"/>
              </a:rPr>
              <a:t>(and let us know</a:t>
            </a:r>
            <a:r>
              <a:rPr lang="en-US" sz="1600" dirty="0" smtClean="0">
                <a:latin typeface="+mj-lt"/>
              </a:rPr>
              <a:t>).</a:t>
            </a:r>
            <a:endParaRPr lang="sk-SK" sz="1600" dirty="0" smtClean="0">
              <a:latin typeface="+mj-lt"/>
            </a:endParaRPr>
          </a:p>
          <a:p>
            <a:pPr marL="64008" lvl="0" indent="0">
              <a:buNone/>
            </a:pPr>
            <a:endParaRPr lang="pl-PL" sz="1700" dirty="0" smtClean="0">
              <a:latin typeface="+mj-lt"/>
            </a:endParaRPr>
          </a:p>
          <a:p>
            <a:pPr marL="64008" indent="0" defTabSz="358775">
              <a:buNone/>
            </a:pPr>
            <a:r>
              <a:rPr lang="en-US" b="1" dirty="0">
                <a:latin typeface="+mj-lt"/>
              </a:rPr>
              <a:t>Documents required from the student by IRO UPJŠ </a:t>
            </a:r>
            <a:r>
              <a:rPr lang="sk-SK" sz="1900" b="1" dirty="0" smtClean="0">
                <a:solidFill>
                  <a:prstClr val="white"/>
                </a:solidFill>
                <a:latin typeface="+mj-lt"/>
              </a:rPr>
              <a:t>Ak</a:t>
            </a:r>
            <a:endParaRPr lang="sk-SK" sz="1900" b="1" dirty="0">
              <a:solidFill>
                <a:prstClr val="white"/>
              </a:solidFill>
              <a:latin typeface="+mj-lt"/>
            </a:endParaRPr>
          </a:p>
          <a:p>
            <a:pPr marL="349758" indent="-285750" algn="just" defTabSz="358775">
              <a:buFont typeface="Wingdings" panose="05000000000000000000" pitchFamily="2" charset="2"/>
              <a:buChar char="Ø"/>
            </a:pPr>
            <a:r>
              <a:rPr lang="en-US" sz="1700" b="1" dirty="0">
                <a:latin typeface="+mj-lt"/>
                <a:hlinkClick r:id="rId2"/>
              </a:rPr>
              <a:t>Learning agreement</a:t>
            </a:r>
            <a:r>
              <a:rPr lang="en-US" sz="1700" b="1" dirty="0">
                <a:latin typeface="+mj-lt"/>
              </a:rPr>
              <a:t>, </a:t>
            </a:r>
            <a:r>
              <a:rPr lang="sk-SK" sz="1700" b="1" dirty="0" smtClean="0">
                <a:latin typeface="+mj-lt"/>
              </a:rPr>
              <a:t>- </a:t>
            </a:r>
            <a:r>
              <a:rPr lang="en-US" sz="1700" b="1" dirty="0">
                <a:latin typeface="+mj-lt"/>
              </a:rPr>
              <a:t>part Before the Mobility</a:t>
            </a:r>
            <a:r>
              <a:rPr lang="en-US" sz="1700" dirty="0">
                <a:latin typeface="+mj-lt"/>
              </a:rPr>
              <a:t> - the student, in cooperation with </a:t>
            </a:r>
            <a:r>
              <a:rPr lang="en-US" sz="1700" dirty="0" smtClean="0">
                <a:latin typeface="+mj-lt"/>
              </a:rPr>
              <a:t>his/her faculty/</a:t>
            </a:r>
            <a:r>
              <a:rPr lang="en-US" sz="1700" dirty="0" err="1" smtClean="0">
                <a:latin typeface="+mj-lt"/>
              </a:rPr>
              <a:t>institu</a:t>
            </a:r>
            <a:r>
              <a:rPr lang="sk-SK" sz="1700" dirty="0" err="1" smtClean="0">
                <a:latin typeface="+mj-lt"/>
              </a:rPr>
              <a:t>te</a:t>
            </a:r>
            <a:r>
              <a:rPr lang="en-US" sz="1700" dirty="0" smtClean="0">
                <a:latin typeface="+mj-lt"/>
              </a:rPr>
              <a:t> </a:t>
            </a:r>
            <a:r>
              <a:rPr lang="en-US" sz="1700" dirty="0">
                <a:latin typeface="+mj-lt"/>
              </a:rPr>
              <a:t>coordinator, chooses the subjects that will </a:t>
            </a:r>
            <a:r>
              <a:rPr lang="sk-SK" sz="1700" dirty="0" smtClean="0">
                <a:latin typeface="+mj-lt"/>
              </a:rPr>
              <a:t>study </a:t>
            </a:r>
            <a:r>
              <a:rPr lang="en-US" sz="1700" dirty="0" smtClean="0">
                <a:latin typeface="+mj-lt"/>
              </a:rPr>
              <a:t>at </a:t>
            </a:r>
            <a:r>
              <a:rPr lang="en-US" sz="1700" dirty="0">
                <a:latin typeface="+mj-lt"/>
              </a:rPr>
              <a:t>the host university and the subjects that can be recognized after returning from mobility (in the case of </a:t>
            </a:r>
            <a:r>
              <a:rPr lang="en-US" sz="1700" dirty="0" smtClean="0">
                <a:latin typeface="+mj-lt"/>
              </a:rPr>
              <a:t>F</a:t>
            </a:r>
            <a:r>
              <a:rPr lang="sk-SK" sz="1700" dirty="0" err="1" smtClean="0">
                <a:latin typeface="+mj-lt"/>
              </a:rPr>
              <a:t>aculty</a:t>
            </a:r>
            <a:r>
              <a:rPr lang="sk-SK" sz="1700" dirty="0" smtClean="0">
                <a:latin typeface="+mj-lt"/>
              </a:rPr>
              <a:t> of </a:t>
            </a:r>
            <a:r>
              <a:rPr lang="sk-SK" sz="1700" dirty="0" err="1" smtClean="0">
                <a:latin typeface="+mj-lt"/>
              </a:rPr>
              <a:t>Arts</a:t>
            </a:r>
            <a:r>
              <a:rPr lang="en-US" sz="1700" dirty="0" smtClean="0">
                <a:latin typeface="+mj-lt"/>
              </a:rPr>
              <a:t> </a:t>
            </a:r>
            <a:r>
              <a:rPr lang="en-US" sz="1700" dirty="0">
                <a:latin typeface="+mj-lt"/>
              </a:rPr>
              <a:t>and </a:t>
            </a:r>
            <a:r>
              <a:rPr lang="sk-SK" sz="1700" dirty="0" err="1" smtClean="0">
                <a:latin typeface="+mj-lt"/>
              </a:rPr>
              <a:t>Faculty</a:t>
            </a:r>
            <a:r>
              <a:rPr lang="sk-SK" sz="1700" dirty="0" smtClean="0">
                <a:latin typeface="+mj-lt"/>
              </a:rPr>
              <a:t> of </a:t>
            </a:r>
            <a:r>
              <a:rPr lang="sk-SK" sz="1700" dirty="0" err="1" smtClean="0">
                <a:latin typeface="+mj-lt"/>
              </a:rPr>
              <a:t>Science</a:t>
            </a:r>
            <a:r>
              <a:rPr lang="en-US" sz="1700" dirty="0" smtClean="0">
                <a:latin typeface="+mj-lt"/>
              </a:rPr>
              <a:t>, </a:t>
            </a:r>
            <a:r>
              <a:rPr lang="en-US" sz="1700" dirty="0">
                <a:latin typeface="+mj-lt"/>
              </a:rPr>
              <a:t>in addition to the signature of the </a:t>
            </a:r>
            <a:r>
              <a:rPr lang="en-US" sz="1700" dirty="0" smtClean="0">
                <a:latin typeface="+mj-lt"/>
              </a:rPr>
              <a:t>departmental </a:t>
            </a:r>
            <a:r>
              <a:rPr lang="en-US" sz="1700" dirty="0">
                <a:latin typeface="+mj-lt"/>
              </a:rPr>
              <a:t>coordinator, the signature of the Faculty Coordinator is required). The IRO will then </a:t>
            </a:r>
            <a:r>
              <a:rPr lang="en-US" sz="1700" dirty="0" smtClean="0">
                <a:latin typeface="+mj-lt"/>
              </a:rPr>
              <a:t>secure </a:t>
            </a:r>
            <a:r>
              <a:rPr lang="en-US" sz="1700" dirty="0">
                <a:latin typeface="+mj-lt"/>
              </a:rPr>
              <a:t>the signature of the Erasmus Institutional Coordinator. The student </a:t>
            </a:r>
            <a:r>
              <a:rPr lang="sk-SK" sz="1700" dirty="0" err="1" smtClean="0">
                <a:latin typeface="+mj-lt"/>
              </a:rPr>
              <a:t>have</a:t>
            </a:r>
            <a:r>
              <a:rPr lang="sk-SK" sz="1700" dirty="0" smtClean="0">
                <a:latin typeface="+mj-lt"/>
              </a:rPr>
              <a:t> to</a:t>
            </a:r>
            <a:r>
              <a:rPr lang="en-US" sz="1700" dirty="0" smtClean="0">
                <a:latin typeface="+mj-lt"/>
              </a:rPr>
              <a:t> </a:t>
            </a:r>
            <a:r>
              <a:rPr lang="en-US" sz="1700" dirty="0">
                <a:latin typeface="+mj-lt"/>
              </a:rPr>
              <a:t>choose the subjects in order to obtain at least </a:t>
            </a:r>
            <a:r>
              <a:rPr lang="en-US" sz="1700" b="1" dirty="0">
                <a:latin typeface="+mj-lt"/>
              </a:rPr>
              <a:t>20 ECTS credits per semester </a:t>
            </a:r>
            <a:r>
              <a:rPr lang="en-US" sz="1700" dirty="0">
                <a:latin typeface="+mj-lt"/>
              </a:rPr>
              <a:t>at a foreign university </a:t>
            </a:r>
            <a:r>
              <a:rPr lang="en-US" sz="1700" dirty="0" smtClean="0">
                <a:latin typeface="+mj-lt"/>
              </a:rPr>
              <a:t>(</a:t>
            </a:r>
            <a:r>
              <a:rPr lang="sk-SK" sz="1700" dirty="0" smtClean="0">
                <a:latin typeface="+mj-lt"/>
              </a:rPr>
              <a:t>PhD</a:t>
            </a:r>
            <a:r>
              <a:rPr lang="en-US" sz="1700" dirty="0" smtClean="0">
                <a:latin typeface="+mj-lt"/>
              </a:rPr>
              <a:t> </a:t>
            </a:r>
            <a:r>
              <a:rPr lang="en-US" sz="1700" dirty="0">
                <a:latin typeface="+mj-lt"/>
              </a:rPr>
              <a:t>students do not have to </a:t>
            </a:r>
            <a:r>
              <a:rPr lang="sk-SK" sz="1700" dirty="0" err="1" smtClean="0">
                <a:latin typeface="+mj-lt"/>
              </a:rPr>
              <a:t>gain</a:t>
            </a:r>
            <a:r>
              <a:rPr lang="en-US" sz="1700" dirty="0" smtClean="0">
                <a:latin typeface="+mj-lt"/>
              </a:rPr>
              <a:t> </a:t>
            </a:r>
            <a:r>
              <a:rPr lang="en-US" sz="1700" dirty="0">
                <a:latin typeface="+mj-lt"/>
              </a:rPr>
              <a:t>credits</a:t>
            </a:r>
            <a:r>
              <a:rPr lang="en-US" sz="1700" dirty="0" smtClean="0">
                <a:latin typeface="+mj-lt"/>
              </a:rPr>
              <a:t>).</a:t>
            </a:r>
            <a:endParaRPr lang="sk-SK" sz="1700" dirty="0" smtClean="0">
              <a:latin typeface="+mj-lt"/>
            </a:endParaRPr>
          </a:p>
          <a:p>
            <a:pPr marL="349758" indent="-285750" algn="just" defTabSz="358775">
              <a:buFont typeface="Wingdings" panose="05000000000000000000" pitchFamily="2" charset="2"/>
              <a:buChar char="Ø"/>
            </a:pPr>
            <a:endParaRPr lang="sk-SK" sz="1700" dirty="0">
              <a:latin typeface="+mj-lt"/>
            </a:endParaRPr>
          </a:p>
          <a:p>
            <a:pPr marL="349758" indent="-285750" algn="just" defTabSz="358775">
              <a:spcBef>
                <a:spcPts val="0"/>
              </a:spcBef>
              <a:buFont typeface="Wingdings" panose="05000000000000000000" pitchFamily="2" charset="2"/>
              <a:buChar char="Ø"/>
            </a:pPr>
            <a:r>
              <a:rPr lang="sk-SK" sz="1700" b="1" dirty="0" smtClean="0">
                <a:latin typeface="+mj-lt"/>
                <a:hlinkClick r:id="rId3"/>
              </a:rPr>
              <a:t>Bank </a:t>
            </a:r>
            <a:r>
              <a:rPr lang="sk-SK" sz="1700" b="1" dirty="0" err="1" smtClean="0">
                <a:latin typeface="+mj-lt"/>
                <a:hlinkClick r:id="rId3"/>
              </a:rPr>
              <a:t>Account</a:t>
            </a:r>
            <a:r>
              <a:rPr lang="sk-SK" sz="1700" b="1" dirty="0" smtClean="0">
                <a:latin typeface="+mj-lt"/>
                <a:hlinkClick r:id="rId3"/>
              </a:rPr>
              <a:t> </a:t>
            </a:r>
            <a:r>
              <a:rPr lang="sk-SK" sz="1700" b="1" dirty="0" err="1" smtClean="0">
                <a:latin typeface="+mj-lt"/>
                <a:hlinkClick r:id="rId3"/>
              </a:rPr>
              <a:t>details</a:t>
            </a:r>
            <a:r>
              <a:rPr lang="sk-SK" sz="1700" b="1" dirty="0">
                <a:latin typeface="+mj-lt"/>
              </a:rPr>
              <a:t> </a:t>
            </a:r>
            <a:r>
              <a:rPr lang="sk-SK" sz="1700" b="1" dirty="0" smtClean="0">
                <a:latin typeface="+mj-lt"/>
              </a:rPr>
              <a:t>- </a:t>
            </a:r>
            <a:r>
              <a:rPr lang="en-US" sz="1700" dirty="0">
                <a:latin typeface="+mj-lt"/>
              </a:rPr>
              <a:t>the account number only needs to be filled in in the form of an </a:t>
            </a:r>
            <a:r>
              <a:rPr lang="en-US" sz="1700" b="1" dirty="0">
                <a:latin typeface="+mj-lt"/>
              </a:rPr>
              <a:t>IBAN</a:t>
            </a:r>
            <a:r>
              <a:rPr lang="en-US" sz="1700" dirty="0" smtClean="0">
                <a:latin typeface="+mj-lt"/>
              </a:rPr>
              <a:t>.</a:t>
            </a:r>
            <a:endParaRPr lang="sk-SK" sz="1700" dirty="0" smtClean="0">
              <a:latin typeface="+mj-lt"/>
            </a:endParaRPr>
          </a:p>
          <a:p>
            <a:pPr marL="349758" indent="-285750" algn="just" defTabSz="358775">
              <a:spcBef>
                <a:spcPts val="0"/>
              </a:spcBef>
              <a:buFont typeface="Wingdings" panose="05000000000000000000" pitchFamily="2" charset="2"/>
              <a:buChar char="Ø"/>
            </a:pPr>
            <a:endParaRPr lang="sk-SK" sz="1700" dirty="0">
              <a:latin typeface="+mj-lt"/>
            </a:endParaRPr>
          </a:p>
          <a:p>
            <a:pPr marL="349758" indent="-285750" algn="just">
              <a:buFont typeface="Wingdings" panose="05000000000000000000" pitchFamily="2" charset="2"/>
              <a:buChar char="Ø"/>
              <a:tabLst>
                <a:tab pos="358775" algn="l"/>
              </a:tabLst>
            </a:pPr>
            <a:r>
              <a:rPr lang="en-US" sz="1700" b="1" dirty="0">
                <a:latin typeface="+mj-lt"/>
              </a:rPr>
              <a:t>European Health Insurance Card - </a:t>
            </a:r>
            <a:r>
              <a:rPr lang="en-US" sz="1700" dirty="0">
                <a:latin typeface="+mj-lt"/>
              </a:rPr>
              <a:t>valid for the entire duration of the mobility. If the student is traveling to a country where the EHIC is not </a:t>
            </a:r>
            <a:r>
              <a:rPr lang="sk-SK" sz="1700" dirty="0" err="1" smtClean="0">
                <a:latin typeface="+mj-lt"/>
              </a:rPr>
              <a:t>valid</a:t>
            </a:r>
            <a:r>
              <a:rPr lang="en-US" sz="1700" dirty="0" smtClean="0">
                <a:latin typeface="+mj-lt"/>
              </a:rPr>
              <a:t> </a:t>
            </a:r>
            <a:r>
              <a:rPr lang="en-US" sz="1700" dirty="0">
                <a:latin typeface="+mj-lt"/>
              </a:rPr>
              <a:t>or the student is a citizen of a country that does not issue an EHIC, it is necessary to take out commercial insurance for the period of mobility </a:t>
            </a:r>
            <a:r>
              <a:rPr lang="en-US" sz="1700" b="1" dirty="0">
                <a:latin typeface="+mj-lt"/>
              </a:rPr>
              <a:t>(</a:t>
            </a:r>
            <a:r>
              <a:rPr lang="en-US" sz="1700" b="1" dirty="0" err="1">
                <a:latin typeface="+mj-lt"/>
              </a:rPr>
              <a:t>eg</a:t>
            </a:r>
            <a:r>
              <a:rPr lang="en-US" sz="1700" b="1" dirty="0">
                <a:latin typeface="+mj-lt"/>
              </a:rPr>
              <a:t>: Erasmus + </a:t>
            </a:r>
            <a:r>
              <a:rPr lang="en-US" sz="1700" b="1" dirty="0" smtClean="0">
                <a:latin typeface="+mj-lt"/>
              </a:rPr>
              <a:t>insurance</a:t>
            </a:r>
            <a:r>
              <a:rPr lang="sk-SK" sz="1700" b="1" dirty="0" smtClean="0">
                <a:latin typeface="+mj-lt"/>
              </a:rPr>
              <a:t> </a:t>
            </a:r>
            <a:r>
              <a:rPr lang="sk-SK" sz="1700" dirty="0" smtClean="0">
                <a:latin typeface="+mj-lt"/>
                <a:hlinkClick r:id="rId4"/>
              </a:rPr>
              <a:t>ERAPO</a:t>
            </a:r>
            <a:r>
              <a:rPr lang="sk-SK" sz="1700" dirty="0">
                <a:latin typeface="+mj-lt"/>
              </a:rPr>
              <a:t>)</a:t>
            </a:r>
          </a:p>
          <a:p>
            <a:pPr marL="406908" lvl="0" indent="-342900" algn="just">
              <a:buFont typeface="Wingdings" panose="05000000000000000000" pitchFamily="2" charset="2"/>
              <a:buChar char="Ø"/>
            </a:pPr>
            <a:endParaRPr lang="pl-PL" sz="1700" dirty="0" smtClean="0">
              <a:latin typeface="+mj-lt"/>
            </a:endParaRPr>
          </a:p>
          <a:p>
            <a:pPr marL="64008" lvl="0" indent="0" algn="just">
              <a:buNone/>
            </a:pPr>
            <a:endParaRPr lang="pl-PL" sz="1900" dirty="0" smtClean="0"/>
          </a:p>
          <a:p>
            <a:pPr marL="521208" lvl="0" indent="-457200" algn="just">
              <a:buAutoNum type="alphaLcParenR"/>
            </a:pPr>
            <a:endParaRPr lang="pl-PL" sz="1900" dirty="0"/>
          </a:p>
          <a:p>
            <a:pPr marL="64008" lvl="0" indent="0">
              <a:buNone/>
            </a:pPr>
            <a:endParaRPr lang="sk-SK" sz="2100" dirty="0"/>
          </a:p>
          <a:p>
            <a:endParaRPr lang="sk-SK" dirty="0"/>
          </a:p>
        </p:txBody>
      </p:sp>
    </p:spTree>
    <p:extLst>
      <p:ext uri="{BB962C8B-B14F-4D97-AF65-F5344CB8AC3E}">
        <p14:creationId xmlns:p14="http://schemas.microsoft.com/office/powerpoint/2010/main" val="1550506886"/>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etropola">
  <a:themeElements>
    <a:clrScheme name="Metropola">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a">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4.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1736</TotalTime>
  <Words>2403</Words>
  <Application>Microsoft Office PowerPoint</Application>
  <PresentationFormat>Prezentácia na obrazovke (4:3)</PresentationFormat>
  <Paragraphs>174</Paragraphs>
  <Slides>23</Slides>
  <Notes>0</Notes>
  <HiddenSlides>0</HiddenSlides>
  <MMClips>0</MMClips>
  <ScaleCrop>false</ScaleCrop>
  <HeadingPairs>
    <vt:vector size="6" baseType="variant">
      <vt:variant>
        <vt:lpstr>Použité písma</vt:lpstr>
      </vt:variant>
      <vt:variant>
        <vt:i4>6</vt:i4>
      </vt:variant>
      <vt:variant>
        <vt:lpstr>Motív</vt:lpstr>
      </vt:variant>
      <vt:variant>
        <vt:i4>3</vt:i4>
      </vt:variant>
      <vt:variant>
        <vt:lpstr>Nadpisy snímok</vt:lpstr>
      </vt:variant>
      <vt:variant>
        <vt:i4>23</vt:i4>
      </vt:variant>
    </vt:vector>
  </HeadingPairs>
  <TitlesOfParts>
    <vt:vector size="32" baseType="lpstr">
      <vt:lpstr>Arial</vt:lpstr>
      <vt:lpstr>Calibri</vt:lpstr>
      <vt:lpstr>Calibri Light</vt:lpstr>
      <vt:lpstr>Garamond</vt:lpstr>
      <vt:lpstr>Wingdings</vt:lpstr>
      <vt:lpstr>Wingdings 2</vt:lpstr>
      <vt:lpstr>HDOfficeLightV0</vt:lpstr>
      <vt:lpstr>Motív balíka Office</vt:lpstr>
      <vt:lpstr>Metropola</vt:lpstr>
      <vt:lpstr>Prezentácia programu PowerPoint</vt:lpstr>
      <vt:lpstr>Who to contact</vt:lpstr>
      <vt:lpstr>Basic rules</vt:lpstr>
      <vt:lpstr>Prezentácia programu PowerPoint</vt:lpstr>
      <vt:lpstr>Grant</vt:lpstr>
      <vt:lpstr>Grants</vt:lpstr>
      <vt:lpstr>Prezentácia programu PowerPoint</vt:lpstr>
      <vt:lpstr>Before mobility</vt:lpstr>
      <vt:lpstr>Prezentácia programu PowerPoint</vt:lpstr>
      <vt:lpstr>Prezentácia programu PowerPoint</vt:lpstr>
      <vt:lpstr>During the mobility</vt:lpstr>
      <vt:lpstr>Online Learning Agreement</vt:lpstr>
      <vt:lpstr> When logging in for the first time, you need to enter your personal data/create a profile - this data is then automatically loaded into LA </vt:lpstr>
      <vt:lpstr>After creating a profile, the system will offer the option to create an onlineLA</vt:lpstr>
      <vt:lpstr>Basic information about the student</vt:lpstr>
      <vt:lpstr>Information about the sending university: Country: Slovakia Name: Univerzita Pavla Jozefa Safarika v Kosiciach Faculty: choose according to the student's faculty Erasmus Code: SK KOSICE02</vt:lpstr>
      <vt:lpstr>Sending Responsible Person: Mária Vasiľová, Institutional Coordinator, maria.vasilova@upjs.sk, +421552341159  Sending Administrative Contact Person: Daniela Filipová, Coordinator, daniela.filipova@upjs.sk, +421552341166</vt:lpstr>
      <vt:lpstr>Details of the host university Country: receiving country Name: receiving university Faculty: choose according to the faculty of the student at the receiving university Erasmus Code: receiving university</vt:lpstr>
      <vt:lpstr>Receiving Responsible Person: at the receiving university  Receiving Administrative Contact Person: at the receiving university</vt:lpstr>
      <vt:lpstr>Table A - enrollment of subjects that the student will study abroad</vt:lpstr>
      <vt:lpstr>Table B - enrollment of subjects that will be recognized by the home university after returning from mobility (The pages of the exchange rate catalogs must have the format specified with http://) </vt:lpstr>
      <vt:lpstr>Addition of a Virtual component in case of Blended mobility</vt:lpstr>
      <vt:lpstr>Successfully created OnlineLA - signed with the mouse or finger on the touchpad, it is also necessary to press Sign and send the OLA to the Responsible person at the Sending Institution for review button  Information about OLA approval or rejection will be sent to the student by email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MOBILITA – ŠTÚDIUM</dc:title>
  <dc:creator>Veronika Lehotská</dc:creator>
  <cp:lastModifiedBy>Ing. Daniela Filipová</cp:lastModifiedBy>
  <cp:revision>199</cp:revision>
  <cp:lastPrinted>2021-05-13T07:54:03Z</cp:lastPrinted>
  <dcterms:created xsi:type="dcterms:W3CDTF">2016-03-29T19:49:05Z</dcterms:created>
  <dcterms:modified xsi:type="dcterms:W3CDTF">2022-04-22T10:16:54Z</dcterms:modified>
</cp:coreProperties>
</file>