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61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80" r:id="rId13"/>
    <p:sldId id="290" r:id="rId14"/>
    <p:sldId id="291" r:id="rId15"/>
    <p:sldId id="278" r:id="rId16"/>
    <p:sldId id="279" r:id="rId17"/>
    <p:sldId id="281" r:id="rId18"/>
    <p:sldId id="287" r:id="rId19"/>
    <p:sldId id="282" r:id="rId20"/>
    <p:sldId id="283" r:id="rId21"/>
    <p:sldId id="284" r:id="rId22"/>
    <p:sldId id="285" r:id="rId23"/>
    <p:sldId id="262" r:id="rId24"/>
    <p:sldId id="263" r:id="rId25"/>
    <p:sldId id="288" r:id="rId26"/>
    <p:sldId id="289" r:id="rId27"/>
    <p:sldId id="264" r:id="rId28"/>
    <p:sldId id="265" r:id="rId29"/>
    <p:sldId id="259" r:id="rId3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074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752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366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184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903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197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76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051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788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982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393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B0F0"/>
            </a:gs>
            <a:gs pos="3100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287E3-E206-48F2-A663-AA416DAF9038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DAAA5-A815-4835-8E66-BA12849D9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654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js.sk/en/university/international-relations/erasmus-plus-mobilities/outgoing-student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ean-union.europa.eu/institutions-law-budget/institutions-and-bodies/institutions-and-bodies-profiles_e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js.sk/en/university/international-relations/erasmus-plus-mobilities/outgoing-student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js.sk/en/university/international-relations/erasmus-plus-mobilities/erasmus-coordinator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rasmusintern.org/" TargetMode="External"/><Relationship Id="rId2" Type="http://schemas.openxmlformats.org/officeDocument/2006/relationships/hyperlink" Target="https://www.upjs.sk/en/university/international-relations/erasmus-plus-mobilities/outgoing-studen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saa-eu.org/" TargetMode="External"/><Relationship Id="rId5" Type="http://schemas.openxmlformats.org/officeDocument/2006/relationships/hyperlink" Target="https://esn.org/" TargetMode="External"/><Relationship Id="rId4" Type="http://schemas.openxmlformats.org/officeDocument/2006/relationships/hyperlink" Target="http://www.schooleducationgateway.eu/en/pub/tools/mobility.cfm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zahrodd@upjs.sk" TargetMode="External"/><Relationship Id="rId7" Type="http://schemas.openxmlformats.org/officeDocument/2006/relationships/hyperlink" Target="https://www.upjs.sk/en/university/international-relations/erasmus-plus-mobilities/erasmus-coordinators/" TargetMode="External"/><Relationship Id="rId2" Type="http://schemas.openxmlformats.org/officeDocument/2006/relationships/hyperlink" Target="https://www.upjs.sk/en/university/international-relations/contac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zuzana.szattlerova@upkjs.sk" TargetMode="External"/><Relationship Id="rId5" Type="http://schemas.openxmlformats.org/officeDocument/2006/relationships/hyperlink" Target="mailto:maria.vasilova@upjs.sk" TargetMode="External"/><Relationship Id="rId4" Type="http://schemas.openxmlformats.org/officeDocument/2006/relationships/hyperlink" Target="https://www.facebook.com/upjserasmus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rasmusintern.org/sites/default/files/dot/backgrounder/DOTS-backgrounder_E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B0F0"/>
            </a:gs>
            <a:gs pos="31000">
              <a:schemeClr val="accent1">
                <a:lumMod val="45000"/>
                <a:lumOff val="5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VÃ½sledok vyhÄ¾adÃ¡vania obrÃ¡zkov pre dopyt erasmus+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537276"/>
            <a:ext cx="12262585" cy="2614651"/>
          </a:xfrm>
          <a:prstGeom prst="rect">
            <a:avLst/>
          </a:prstGeom>
          <a:noFill/>
          <a:effectLst>
            <a:glow rad="228600">
              <a:srgbClr val="00B0F0"/>
            </a:glow>
            <a:outerShdw blurRad="50800" dist="50800" algn="ctr" rotWithShape="0">
              <a:srgbClr val="000000">
                <a:alpha val="43137"/>
              </a:srgbClr>
            </a:outerShdw>
            <a:reflection stA="45000" endPos="6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0" y="2349661"/>
            <a:ext cx="12141844" cy="2062103"/>
          </a:xfrm>
          <a:prstGeom prst="rect">
            <a:avLst/>
          </a:prstGeom>
          <a:gradFill>
            <a:gsLst>
              <a:gs pos="1000">
                <a:srgbClr val="00B0F0"/>
              </a:gs>
              <a:gs pos="98000">
                <a:schemeClr val="accent1">
                  <a:lumMod val="45000"/>
                  <a:lumOff val="55000"/>
                </a:schemeClr>
              </a:gs>
            </a:gsLst>
            <a:path path="circle">
              <a:fillToRect l="100000" t="100000"/>
            </a:path>
          </a:gradFill>
          <a:ln w="38100">
            <a:solidFill>
              <a:srgbClr val="00B0F0"/>
            </a:solidFill>
          </a:ln>
          <a:effectLst>
            <a:glow rad="482600">
              <a:srgbClr val="00B0F0">
                <a:alpha val="59000"/>
              </a:srgbClr>
            </a:glow>
            <a:softEdge rad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sk-SK" sz="3600" cap="small" dirty="0" smtClean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sk-SK" sz="3600" cap="small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ERASMUS</a:t>
            </a:r>
            <a:r>
              <a:rPr lang="sk-SK" sz="3600" cap="small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 MOBILITY </a:t>
            </a:r>
            <a:r>
              <a:rPr lang="sk-SK" sz="3600" cap="small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 TRAINEESHIP</a:t>
            </a:r>
          </a:p>
          <a:p>
            <a:pPr algn="ctr"/>
            <a:r>
              <a:rPr lang="sk-SK" sz="36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INFORMATION </a:t>
            </a:r>
            <a:r>
              <a:rPr lang="sk-SK" sz="3600" cap="small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WEBINAR</a:t>
            </a:r>
          </a:p>
          <a:p>
            <a:pPr algn="ctr"/>
            <a:r>
              <a:rPr lang="sk-SK" sz="2000" cap="small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MARCH 9, 2022</a:t>
            </a:r>
            <a:endParaRPr lang="sk-SK" sz="2000" cap="small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Picture 6" descr="https://cmu-edu.eu/wp-content/uploads/2018/03/erasmus-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897" y="90979"/>
            <a:ext cx="12330897" cy="2560615"/>
          </a:xfrm>
          <a:prstGeom prst="rect">
            <a:avLst/>
          </a:prstGeom>
          <a:ln>
            <a:noFill/>
          </a:ln>
          <a:effectLst>
            <a:glow rad="101600">
              <a:srgbClr val="00B0F0">
                <a:alpha val="40000"/>
              </a:srgbClr>
            </a:glow>
            <a:outerShdw blurRad="50800" dir="5400000" algn="ctr" rotWithShape="0">
              <a:srgbClr val="000000">
                <a:alpha val="43137"/>
              </a:srgbClr>
            </a:outerShdw>
            <a:reflection blurRad="1270000" stA="45000" endPos="65000" dir="5400000" sy="-100000" algn="bl" rotWithShape="0"/>
            <a:softEdge rad="241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559" y="219453"/>
            <a:ext cx="1365814" cy="1313714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90000"/>
              </a:schemeClr>
            </a:glow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20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SHORT TERM TRAINEESHIP FOR PHD. STUDENTS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sk-SK" sz="2400" dirty="0" err="1"/>
              <a:t>l</a:t>
            </a:r>
            <a:r>
              <a:rPr lang="sk-SK" sz="2400" dirty="0" err="1" smtClean="0"/>
              <a:t>asts</a:t>
            </a:r>
            <a:r>
              <a:rPr lang="sk-SK" sz="2400" dirty="0" smtClean="0"/>
              <a:t> 5 to 30 </a:t>
            </a:r>
            <a:r>
              <a:rPr lang="sk-SK" sz="2400" dirty="0" err="1" smtClean="0"/>
              <a:t>days</a:t>
            </a:r>
            <a:endParaRPr lang="sk-SK" sz="2400" dirty="0" smtClean="0"/>
          </a:p>
          <a:p>
            <a:pPr lvl="0" algn="just">
              <a:spcBef>
                <a:spcPts val="0"/>
              </a:spcBef>
            </a:pPr>
            <a:r>
              <a:rPr lang="sk-SK" sz="2400" dirty="0" err="1"/>
              <a:t>o</a:t>
            </a:r>
            <a:r>
              <a:rPr lang="sk-SK" sz="2400" dirty="0" err="1" smtClean="0"/>
              <a:t>nly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PhD. </a:t>
            </a:r>
            <a:r>
              <a:rPr lang="sk-SK" sz="2400" dirty="0" err="1" smtClean="0"/>
              <a:t>students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sk-SK" sz="2400" dirty="0" err="1"/>
              <a:t>t</a:t>
            </a:r>
            <a:r>
              <a:rPr lang="sk-SK" sz="2400" dirty="0" err="1" smtClean="0"/>
              <a:t>he</a:t>
            </a:r>
            <a:r>
              <a:rPr lang="sk-SK" sz="2400" dirty="0" smtClean="0"/>
              <a:t> </a:t>
            </a:r>
            <a:r>
              <a:rPr lang="sk-SK" sz="2400" dirty="0" err="1"/>
              <a:t>same</a:t>
            </a:r>
            <a:r>
              <a:rPr lang="sk-SK" sz="2400" dirty="0"/>
              <a:t> </a:t>
            </a:r>
            <a:r>
              <a:rPr lang="sk-SK" sz="2400" dirty="0" err="1"/>
              <a:t>procedure</a:t>
            </a:r>
            <a:r>
              <a:rPr lang="sk-SK" sz="2400" dirty="0"/>
              <a:t> as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long</a:t>
            </a:r>
            <a:r>
              <a:rPr lang="sk-SK" sz="2400" dirty="0"/>
              <a:t> </a:t>
            </a:r>
            <a:r>
              <a:rPr lang="sk-SK" sz="2400" dirty="0" err="1"/>
              <a:t>time</a:t>
            </a:r>
            <a:r>
              <a:rPr lang="sk-SK" sz="2400" dirty="0"/>
              <a:t> </a:t>
            </a:r>
            <a:r>
              <a:rPr lang="sk-SK" sz="2400" dirty="0" err="1"/>
              <a:t>mobilities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activities focused on completing training work skills, non-academic experience, research skills, </a:t>
            </a:r>
            <a:r>
              <a:rPr lang="en-US" sz="2400" dirty="0" smtClean="0"/>
              <a:t>research</a:t>
            </a:r>
            <a:endParaRPr lang="sk-SK" sz="2400" dirty="0" smtClean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the student must choose this type of </a:t>
            </a:r>
            <a:r>
              <a:rPr lang="sk-SK" sz="2400" dirty="0" err="1" smtClean="0"/>
              <a:t>traineeship</a:t>
            </a:r>
            <a:r>
              <a:rPr lang="en-US" sz="2400" dirty="0" smtClean="0"/>
              <a:t> </a:t>
            </a:r>
            <a:r>
              <a:rPr lang="en-US" sz="2400" dirty="0"/>
              <a:t>when </a:t>
            </a:r>
            <a:r>
              <a:rPr lang="sk-SK" sz="2400" dirty="0" smtClean="0"/>
              <a:t>register</a:t>
            </a:r>
            <a:r>
              <a:rPr lang="en-US" sz="2400" dirty="0" smtClean="0"/>
              <a:t> </a:t>
            </a:r>
            <a:r>
              <a:rPr lang="en-US" sz="2400" dirty="0"/>
              <a:t>for the selection procedure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1915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GENERAL RULES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student is responsible for the communication with the receiving </a:t>
            </a:r>
            <a:r>
              <a:rPr lang="en-US" sz="2400" dirty="0" err="1"/>
              <a:t>organi</a:t>
            </a:r>
            <a:r>
              <a:rPr lang="sk-SK" sz="2400" dirty="0"/>
              <a:t>z</a:t>
            </a:r>
            <a:r>
              <a:rPr lang="en-US" sz="2400" dirty="0" err="1" smtClean="0"/>
              <a:t>ation</a:t>
            </a:r>
            <a:endParaRPr lang="sk-SK" sz="2400" dirty="0"/>
          </a:p>
          <a:p>
            <a:pPr algn="just"/>
            <a:r>
              <a:rPr lang="sk-SK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preparation of the program for the traineeship </a:t>
            </a:r>
            <a:r>
              <a:rPr lang="en-US" sz="2400" dirty="0" smtClean="0"/>
              <a:t>has </a:t>
            </a:r>
            <a:r>
              <a:rPr lang="en-US" sz="2400" dirty="0"/>
              <a:t>to be ensured by the student in cooperation with the receiving organization</a:t>
            </a:r>
            <a:r>
              <a:rPr lang="sk-SK" sz="2400" dirty="0"/>
              <a:t> and </a:t>
            </a:r>
            <a:r>
              <a:rPr lang="sk-SK" sz="2400" dirty="0" err="1" smtClean="0"/>
              <a:t>faculty</a:t>
            </a:r>
            <a:r>
              <a:rPr lang="sk-SK" sz="2400" dirty="0" smtClean="0"/>
              <a:t>/</a:t>
            </a:r>
            <a:r>
              <a:rPr lang="sk-SK" sz="2400" dirty="0" err="1" smtClean="0"/>
              <a:t>departmental</a:t>
            </a:r>
            <a:r>
              <a:rPr lang="sk-SK" sz="2400" dirty="0" smtClean="0"/>
              <a:t>/</a:t>
            </a:r>
            <a:r>
              <a:rPr lang="sk-SK" sz="2400" dirty="0" err="1" smtClean="0"/>
              <a:t>institute</a:t>
            </a:r>
            <a:r>
              <a:rPr lang="sk-SK" sz="2400" dirty="0" smtClean="0"/>
              <a:t>/</a:t>
            </a:r>
            <a:r>
              <a:rPr lang="sk-SK" sz="2400" dirty="0" err="1" smtClean="0"/>
              <a:t>coordinator</a:t>
            </a:r>
            <a:endParaRPr lang="sk-SK" sz="2400" dirty="0"/>
          </a:p>
          <a:p>
            <a:pPr algn="just"/>
            <a:r>
              <a:rPr lang="sk-SK" sz="2400" b="1" dirty="0"/>
              <a:t>b</a:t>
            </a:r>
            <a:r>
              <a:rPr lang="en-US" sz="2400" b="1" dirty="0" err="1" smtClean="0"/>
              <a:t>efore</a:t>
            </a:r>
            <a:r>
              <a:rPr lang="en-US" sz="2400" b="1" dirty="0" smtClean="0"/>
              <a:t> </a:t>
            </a:r>
            <a:r>
              <a:rPr lang="en-US" sz="2400" b="1" dirty="0"/>
              <a:t>leaving </a:t>
            </a:r>
            <a:r>
              <a:rPr lang="en-US" sz="2400" dirty="0"/>
              <a:t>for an Erasmus+ mobility for traineeship the student </a:t>
            </a:r>
            <a:r>
              <a:rPr lang="en-US" sz="2400" b="1" dirty="0"/>
              <a:t>should</a:t>
            </a:r>
            <a:r>
              <a:rPr lang="en-US" sz="2400" dirty="0"/>
              <a:t> </a:t>
            </a:r>
            <a:r>
              <a:rPr lang="en-US" sz="2400" b="1" dirty="0"/>
              <a:t>find out</a:t>
            </a:r>
            <a:r>
              <a:rPr lang="en-US" sz="2400" dirty="0"/>
              <a:t> what are his/her </a:t>
            </a:r>
            <a:r>
              <a:rPr lang="en-US" sz="2400" b="1" dirty="0"/>
              <a:t>responsibilities at the home faculty/department/institute that are connected to his</a:t>
            </a:r>
            <a:r>
              <a:rPr lang="sk-SK" sz="2400" b="1" dirty="0"/>
              <a:t>/</a:t>
            </a:r>
            <a:r>
              <a:rPr lang="sk-SK" sz="2400" b="1" dirty="0" err="1"/>
              <a:t>her</a:t>
            </a:r>
            <a:r>
              <a:rPr lang="en-US" sz="2400" b="1" dirty="0"/>
              <a:t> regular studies </a:t>
            </a:r>
            <a:r>
              <a:rPr lang="en-US" sz="2400" dirty="0"/>
              <a:t>at the home </a:t>
            </a:r>
            <a:r>
              <a:rPr lang="en-US" sz="2400" dirty="0" smtClean="0"/>
              <a:t>institution</a:t>
            </a:r>
            <a:endParaRPr lang="sk-SK" sz="2400" dirty="0"/>
          </a:p>
          <a:p>
            <a:pPr lvl="0" algn="just"/>
            <a:r>
              <a:rPr lang="sk-SK" sz="2400" dirty="0"/>
              <a:t>s</a:t>
            </a:r>
            <a:r>
              <a:rPr lang="en-US" sz="2400" dirty="0" err="1" smtClean="0"/>
              <a:t>tudent</a:t>
            </a:r>
            <a:r>
              <a:rPr lang="sk-SK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cannot participate in an Erasmus+ mobility for traineeship, if their study at the UPJŠ </a:t>
            </a:r>
            <a:r>
              <a:rPr lang="en-US" sz="2400" b="1" dirty="0"/>
              <a:t>is </a:t>
            </a:r>
            <a:r>
              <a:rPr lang="en-US" sz="2400" b="1" dirty="0" smtClean="0"/>
              <a:t>interrupted</a:t>
            </a:r>
            <a:endParaRPr lang="sk-SK" sz="2400" dirty="0"/>
          </a:p>
          <a:p>
            <a:pPr lvl="0" algn="just"/>
            <a:r>
              <a:rPr lang="sk-SK" sz="2400" dirty="0"/>
              <a:t>s</a:t>
            </a:r>
            <a:r>
              <a:rPr lang="en-US" sz="2400" dirty="0" err="1" smtClean="0"/>
              <a:t>tudent</a:t>
            </a:r>
            <a:r>
              <a:rPr lang="sk-SK" sz="2400" dirty="0" smtClean="0"/>
              <a:t>s</a:t>
            </a:r>
            <a:r>
              <a:rPr lang="en-US" sz="2400" dirty="0" smtClean="0"/>
              <a:t> </a:t>
            </a:r>
            <a:r>
              <a:rPr lang="en-US" sz="2400" b="1" dirty="0"/>
              <a:t>have to finish</a:t>
            </a:r>
            <a:r>
              <a:rPr lang="en-US" sz="2400" dirty="0"/>
              <a:t> their Erasmus+ </a:t>
            </a:r>
            <a:r>
              <a:rPr lang="en-US" sz="2400" b="1" dirty="0"/>
              <a:t>mobility</a:t>
            </a:r>
            <a:r>
              <a:rPr lang="en-US" sz="2400" dirty="0"/>
              <a:t> for traineeship </a:t>
            </a:r>
            <a:r>
              <a:rPr lang="en-US" sz="2400" b="1" dirty="0"/>
              <a:t>before the date of the state examinations,</a:t>
            </a:r>
            <a:r>
              <a:rPr lang="en-US" sz="2400" dirty="0"/>
              <a:t> if they participate in an Erasmus+ mobility during their </a:t>
            </a:r>
            <a:r>
              <a:rPr lang="en-US" sz="2400" b="1" dirty="0"/>
              <a:t>last year</a:t>
            </a:r>
            <a:r>
              <a:rPr lang="en-US" sz="2400" dirty="0"/>
              <a:t> in the study </a:t>
            </a:r>
            <a:r>
              <a:rPr lang="en-US" sz="2400" dirty="0" smtClean="0"/>
              <a:t>cycle</a:t>
            </a:r>
            <a:endParaRPr lang="sk-SK" sz="2400" dirty="0"/>
          </a:p>
          <a:p>
            <a:pPr marL="0" lvl="0" indent="0" algn="just">
              <a:buNone/>
            </a:pPr>
            <a:r>
              <a:rPr lang="en-US" sz="2400" dirty="0" smtClean="0"/>
              <a:t> 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4983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sk-SK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student want</a:t>
            </a:r>
            <a:r>
              <a:rPr lang="sk-SK" sz="2400" dirty="0"/>
              <a:t>s</a:t>
            </a:r>
            <a:r>
              <a:rPr lang="en-US" sz="2400" dirty="0"/>
              <a:t> to participate in an Erasmus+ mobility for traineeship </a:t>
            </a:r>
            <a:r>
              <a:rPr lang="en-US" sz="2400" b="1" dirty="0"/>
              <a:t>during their last year</a:t>
            </a:r>
            <a:r>
              <a:rPr lang="en-US" sz="2400" dirty="0"/>
              <a:t> in the study cycle, it is </a:t>
            </a:r>
            <a:r>
              <a:rPr lang="en-US" sz="2400" b="1" dirty="0"/>
              <a:t>necessary to find out </a:t>
            </a:r>
            <a:r>
              <a:rPr lang="en-US" sz="2400" dirty="0"/>
              <a:t>at the faculty/department/institute whether it is possible to participate </a:t>
            </a:r>
            <a:r>
              <a:rPr lang="en-US" sz="2400" b="1" dirty="0"/>
              <a:t>taking into consideration</a:t>
            </a:r>
            <a:r>
              <a:rPr lang="en-US" sz="2400" dirty="0"/>
              <a:t> the </a:t>
            </a:r>
            <a:r>
              <a:rPr lang="en-US" sz="2400" b="1" dirty="0"/>
              <a:t>responsibilities before finishing their studies and attending state </a:t>
            </a:r>
            <a:r>
              <a:rPr lang="en-US" sz="2400" b="1" dirty="0" smtClean="0"/>
              <a:t>examinations</a:t>
            </a:r>
            <a:endParaRPr lang="sk-SK" sz="2400" b="1" dirty="0" smtClean="0"/>
          </a:p>
          <a:p>
            <a:pPr algn="just"/>
            <a:r>
              <a:rPr lang="en-US" sz="2400" b="1" dirty="0"/>
              <a:t>extension</a:t>
            </a:r>
            <a:r>
              <a:rPr lang="en-US" sz="2400" dirty="0"/>
              <a:t> of the mobility is possible, it is necessary to send the consent of our coordinator and the host institution by e-mail </a:t>
            </a:r>
            <a:r>
              <a:rPr lang="en-US" sz="2400" b="1" dirty="0"/>
              <a:t>one month before the originally scheduled end date,</a:t>
            </a:r>
            <a:r>
              <a:rPr lang="en-US" sz="2400" dirty="0"/>
              <a:t> then an addendum to the financial agreement will be prepared and the grant </a:t>
            </a:r>
            <a:r>
              <a:rPr lang="sk-SK" sz="2400" dirty="0" err="1" smtClean="0"/>
              <a:t>support</a:t>
            </a:r>
            <a:r>
              <a:rPr lang="sk-SK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the extended mobility period will arise, total duration 12/24 months per degree must be adhered to</a:t>
            </a:r>
            <a:endParaRPr lang="sk-SK" sz="2400" dirty="0" smtClean="0"/>
          </a:p>
          <a:p>
            <a:pPr algn="just"/>
            <a:r>
              <a:rPr lang="sk-SK" sz="2400" dirty="0"/>
              <a:t>t</a:t>
            </a:r>
            <a:r>
              <a:rPr lang="en-US" sz="2400" dirty="0" smtClean="0"/>
              <a:t>he </a:t>
            </a:r>
            <a:r>
              <a:rPr lang="en-US" sz="2400" b="1" dirty="0" smtClean="0"/>
              <a:t>interruption</a:t>
            </a:r>
            <a:r>
              <a:rPr lang="en-US" sz="2400" dirty="0" smtClean="0"/>
              <a:t> of a mobility is </a:t>
            </a:r>
            <a:r>
              <a:rPr lang="en-US" sz="2400" b="1" dirty="0" smtClean="0"/>
              <a:t>not allowed</a:t>
            </a:r>
            <a:r>
              <a:rPr lang="en-US" sz="2400" dirty="0" smtClean="0"/>
              <a:t>. Such interruption can be authorized only by the Erasmus + National Agency </a:t>
            </a:r>
            <a:r>
              <a:rPr lang="en-US" sz="2400" b="1" dirty="0" smtClean="0"/>
              <a:t>in exceptional cases</a:t>
            </a:r>
            <a:endParaRPr lang="sk-SK" sz="2400" dirty="0" smtClean="0"/>
          </a:p>
          <a:p>
            <a:pPr lvl="0" algn="just"/>
            <a:r>
              <a:rPr lang="sk-SK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the student </a:t>
            </a:r>
            <a:r>
              <a:rPr lang="en-US" sz="2400" b="1" dirty="0"/>
              <a:t>decides to withdraw </a:t>
            </a:r>
            <a:r>
              <a:rPr lang="en-US" sz="2400" dirty="0"/>
              <a:t>his/her application for a mobility, s</a:t>
            </a:r>
            <a:r>
              <a:rPr lang="sk-SK" sz="2400" dirty="0"/>
              <a:t>he</a:t>
            </a:r>
            <a:r>
              <a:rPr lang="en-US" sz="2400" dirty="0"/>
              <a:t>/he has to </a:t>
            </a:r>
            <a:r>
              <a:rPr lang="en-US" sz="2400" b="1" dirty="0"/>
              <a:t>inform the IRO via an e</a:t>
            </a:r>
            <a:r>
              <a:rPr lang="sk-SK" sz="2400" b="1" dirty="0"/>
              <a:t>-</a:t>
            </a:r>
            <a:r>
              <a:rPr lang="en-US" sz="2400" b="1" dirty="0"/>
              <a:t>mail </a:t>
            </a:r>
            <a:r>
              <a:rPr lang="en-US" sz="2400" dirty="0"/>
              <a:t>stating the reason of his/her </a:t>
            </a:r>
            <a:r>
              <a:rPr lang="en-US" sz="2400" dirty="0" smtClean="0"/>
              <a:t>withdrawal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6873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LEARNING AGREEMENT FOR TRAINEESHIP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934956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LA is an education contract signed by the student, Erasmus + coordinator at the home university and the host institution</a:t>
            </a:r>
          </a:p>
          <a:p>
            <a:pPr algn="just"/>
            <a:r>
              <a:rPr lang="sk-SK" sz="2400" dirty="0"/>
              <a:t>b</a:t>
            </a:r>
            <a:r>
              <a:rPr lang="en-US" sz="2400" dirty="0" err="1" smtClean="0"/>
              <a:t>efore</a:t>
            </a:r>
            <a:r>
              <a:rPr lang="en-US" sz="2400" dirty="0" smtClean="0"/>
              <a:t> </a:t>
            </a:r>
            <a:r>
              <a:rPr lang="en-US" sz="2400" dirty="0"/>
              <a:t>leaving the home university, the participating </a:t>
            </a:r>
            <a:r>
              <a:rPr lang="sk-SK" sz="2400" dirty="0" err="1" smtClean="0"/>
              <a:t>parties</a:t>
            </a:r>
            <a:r>
              <a:rPr lang="en-US" sz="2400" dirty="0" smtClean="0"/>
              <a:t> </a:t>
            </a:r>
            <a:r>
              <a:rPr lang="en-US" sz="2400" dirty="0"/>
              <a:t>signs the</a:t>
            </a:r>
            <a:r>
              <a:rPr lang="sk-SK" sz="2400" dirty="0"/>
              <a:t> </a:t>
            </a:r>
            <a:r>
              <a:rPr lang="sk-SK" sz="2400" dirty="0" err="1"/>
              <a:t>first</a:t>
            </a:r>
            <a:r>
              <a:rPr lang="sk-SK" sz="2400" dirty="0"/>
              <a:t> part of </a:t>
            </a:r>
            <a:r>
              <a:rPr lang="sk-SK" sz="2400" dirty="0" err="1"/>
              <a:t>the</a:t>
            </a:r>
            <a:r>
              <a:rPr lang="en-US" sz="2400" dirty="0"/>
              <a:t> </a:t>
            </a:r>
            <a:r>
              <a:rPr lang="en-US" sz="2400" dirty="0">
                <a:hlinkClick r:id="rId2"/>
              </a:rPr>
              <a:t>Learning </a:t>
            </a:r>
            <a:r>
              <a:rPr lang="en-US" sz="2400" u="sng" dirty="0">
                <a:solidFill>
                  <a:srgbClr val="0070C0"/>
                </a:solidFill>
                <a:hlinkClick r:id="rId2"/>
              </a:rPr>
              <a:t>Agreement</a:t>
            </a:r>
            <a:r>
              <a:rPr lang="sk-SK" sz="2400" u="sng" dirty="0">
                <a:solidFill>
                  <a:srgbClr val="0070C0"/>
                </a:solidFill>
                <a:hlinkClick r:id="rId2"/>
              </a:rPr>
              <a:t> </a:t>
            </a:r>
            <a:r>
              <a:rPr lang="sk-SK" sz="2400" u="sng" dirty="0" err="1">
                <a:solidFill>
                  <a:srgbClr val="0070C0"/>
                </a:solidFill>
                <a:hlinkClick r:id="rId2"/>
              </a:rPr>
              <a:t>for</a:t>
            </a:r>
            <a:r>
              <a:rPr lang="sk-SK" sz="2400" u="sng" dirty="0">
                <a:solidFill>
                  <a:srgbClr val="0070C0"/>
                </a:solidFill>
                <a:hlinkClick r:id="rId2"/>
              </a:rPr>
              <a:t> </a:t>
            </a:r>
            <a:r>
              <a:rPr lang="sk-SK" sz="2400" u="sng" dirty="0" err="1">
                <a:solidFill>
                  <a:srgbClr val="0070C0"/>
                </a:solidFill>
                <a:hlinkClick r:id="rId2"/>
              </a:rPr>
              <a:t>Traineeship</a:t>
            </a:r>
            <a:r>
              <a:rPr lang="en-US" sz="2400" dirty="0"/>
              <a:t> - </a:t>
            </a:r>
            <a:r>
              <a:rPr lang="sk-SK" sz="2400" b="1" dirty="0" err="1"/>
              <a:t>Before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mobility </a:t>
            </a:r>
            <a:r>
              <a:rPr lang="sk-SK" sz="2400" dirty="0"/>
              <a:t>- </a:t>
            </a:r>
            <a:r>
              <a:rPr lang="en-US" sz="2400" dirty="0"/>
              <a:t>a document that describes the </a:t>
            </a:r>
            <a:r>
              <a:rPr lang="en-US" sz="2400" dirty="0" err="1"/>
              <a:t>programme</a:t>
            </a:r>
            <a:r>
              <a:rPr lang="en-US" sz="2400" dirty="0"/>
              <a:t> of </a:t>
            </a:r>
            <a:r>
              <a:rPr lang="sk-SK" sz="2400" dirty="0"/>
              <a:t>mobility</a:t>
            </a:r>
            <a:r>
              <a:rPr lang="en-US" sz="2400" dirty="0"/>
              <a:t> followed in the host </a:t>
            </a:r>
            <a:r>
              <a:rPr lang="sk-SK" sz="2400" dirty="0" err="1" smtClean="0"/>
              <a:t>institution</a:t>
            </a:r>
            <a:endParaRPr lang="sk-SK" sz="2400" dirty="0"/>
          </a:p>
          <a:p>
            <a:pPr algn="just"/>
            <a:r>
              <a:rPr lang="sk-SK" sz="2400" dirty="0" smtClean="0"/>
              <a:t>a</a:t>
            </a:r>
            <a:r>
              <a:rPr lang="en-US" sz="2400" dirty="0" smtClean="0"/>
              <a:t>t </a:t>
            </a:r>
            <a:r>
              <a:rPr lang="en-US" sz="2400" dirty="0"/>
              <a:t>the end of the stay the </a:t>
            </a:r>
            <a:r>
              <a:rPr lang="sk-SK" sz="2400" dirty="0" err="1"/>
              <a:t>receiving</a:t>
            </a:r>
            <a:r>
              <a:rPr lang="sk-SK" sz="2400" dirty="0"/>
              <a:t> </a:t>
            </a:r>
            <a:r>
              <a:rPr lang="sk-SK" sz="2400" dirty="0" err="1"/>
              <a:t>institution</a:t>
            </a:r>
            <a:r>
              <a:rPr lang="sk-SK" sz="2400" dirty="0"/>
              <a:t> </a:t>
            </a:r>
            <a:r>
              <a:rPr lang="en-US" sz="2400" dirty="0"/>
              <a:t>should prepare for the student </a:t>
            </a:r>
            <a:r>
              <a:rPr lang="sk-SK" sz="2400" dirty="0" err="1"/>
              <a:t>third</a:t>
            </a:r>
            <a:r>
              <a:rPr lang="sk-SK" sz="2400" dirty="0"/>
              <a:t> part of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Learning</a:t>
            </a:r>
            <a:r>
              <a:rPr lang="sk-SK" sz="2400" dirty="0"/>
              <a:t> </a:t>
            </a:r>
            <a:r>
              <a:rPr lang="sk-SK" sz="2400" dirty="0" err="1"/>
              <a:t>Agreement</a:t>
            </a:r>
            <a:r>
              <a:rPr lang="sk-SK" sz="2400" dirty="0"/>
              <a:t> – </a:t>
            </a:r>
            <a:r>
              <a:rPr lang="sk-SK" sz="2400" b="1" dirty="0" err="1"/>
              <a:t>After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mobility </a:t>
            </a:r>
            <a:r>
              <a:rPr lang="sk-SK" sz="2400" dirty="0"/>
              <a:t>- </a:t>
            </a:r>
            <a:r>
              <a:rPr lang="en-US" sz="2400" dirty="0"/>
              <a:t>a document which confirms the completed </a:t>
            </a:r>
            <a:r>
              <a:rPr lang="en-US" sz="2400" dirty="0" err="1"/>
              <a:t>programme</a:t>
            </a:r>
            <a:r>
              <a:rPr lang="en-US" sz="2400" dirty="0"/>
              <a:t> and the </a:t>
            </a:r>
            <a:r>
              <a:rPr lang="en-US" sz="2400" dirty="0" smtClean="0"/>
              <a:t>results</a:t>
            </a:r>
            <a:endParaRPr lang="sk-SK" sz="2400" dirty="0" smtClean="0"/>
          </a:p>
          <a:p>
            <a:pPr algn="just"/>
            <a:r>
              <a:rPr lang="sk-SK" sz="2400" dirty="0" smtClean="0"/>
              <a:t>t</a:t>
            </a:r>
            <a:r>
              <a:rPr lang="en-US" sz="2400" dirty="0" err="1" smtClean="0"/>
              <a:t>hese</a:t>
            </a:r>
            <a:r>
              <a:rPr lang="en-US" sz="2400" dirty="0" smtClean="0"/>
              <a:t> </a:t>
            </a:r>
            <a:r>
              <a:rPr lang="en-US" sz="2400" dirty="0"/>
              <a:t>documents are legally binding for all parties involved (your home  university</a:t>
            </a:r>
            <a:r>
              <a:rPr lang="sk-SK" sz="2400" dirty="0"/>
              <a:t> and </a:t>
            </a:r>
            <a:r>
              <a:rPr lang="sk-SK" sz="2400" dirty="0" err="1"/>
              <a:t>host</a:t>
            </a:r>
            <a:r>
              <a:rPr lang="sk-SK" sz="2400" dirty="0"/>
              <a:t> </a:t>
            </a:r>
            <a:r>
              <a:rPr lang="sk-SK" sz="2400" dirty="0" err="1"/>
              <a:t>institution</a:t>
            </a:r>
            <a:r>
              <a:rPr lang="en-US" sz="2400" dirty="0" smtClean="0"/>
              <a:t>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12991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CREDITS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 err="1" smtClean="0"/>
              <a:t>if</a:t>
            </a:r>
            <a:r>
              <a:rPr lang="sk-SK" sz="2400" dirty="0" smtClean="0"/>
              <a:t> </a:t>
            </a:r>
            <a:r>
              <a:rPr lang="en-US" sz="2400" dirty="0" smtClean="0"/>
              <a:t>student </a:t>
            </a:r>
            <a:r>
              <a:rPr lang="sk-SK" sz="2400" dirty="0" err="1" smtClean="0"/>
              <a:t>realize</a:t>
            </a:r>
            <a:r>
              <a:rPr lang="sk-SK" sz="2400" dirty="0" smtClean="0"/>
              <a:t> </a:t>
            </a:r>
            <a:r>
              <a:rPr lang="en-US" sz="2400" dirty="0" smtClean="0"/>
              <a:t>the traineeship</a:t>
            </a:r>
            <a:r>
              <a:rPr lang="sk-SK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which is a part of a study plan or voluntary </a:t>
            </a:r>
            <a:r>
              <a:rPr lang="sk-SK" sz="2400" dirty="0" smtClean="0"/>
              <a:t>he/</a:t>
            </a:r>
            <a:r>
              <a:rPr lang="sk-SK" sz="2400" dirty="0" err="1" smtClean="0"/>
              <a:t>she</a:t>
            </a:r>
            <a:r>
              <a:rPr lang="en-US" sz="2400" dirty="0" smtClean="0"/>
              <a:t> </a:t>
            </a:r>
            <a:r>
              <a:rPr lang="en-US" sz="2400" dirty="0"/>
              <a:t>can </a:t>
            </a:r>
            <a:r>
              <a:rPr lang="en-US" sz="2400" b="1" dirty="0"/>
              <a:t>obtain credits</a:t>
            </a:r>
            <a:r>
              <a:rPr lang="en-US" sz="2400" dirty="0"/>
              <a:t>, their number is </a:t>
            </a:r>
            <a:r>
              <a:rPr lang="sk-SK" sz="2400" dirty="0" err="1" smtClean="0"/>
              <a:t>written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en-US" sz="2400" dirty="0" smtClean="0"/>
              <a:t>LA</a:t>
            </a:r>
            <a:endParaRPr lang="sk-SK" sz="2400" dirty="0" smtClean="0"/>
          </a:p>
          <a:p>
            <a:pPr algn="just"/>
            <a:r>
              <a:rPr lang="en-US" sz="2400" dirty="0" smtClean="0"/>
              <a:t>after </a:t>
            </a:r>
            <a:r>
              <a:rPr lang="en-US" sz="2400" dirty="0"/>
              <a:t>mobility it is necessary to </a:t>
            </a:r>
            <a:r>
              <a:rPr lang="en-US" sz="2400" b="1" dirty="0"/>
              <a:t>apply for recognition of credits </a:t>
            </a:r>
            <a:r>
              <a:rPr lang="en-US" sz="2400" dirty="0"/>
              <a:t>according to the procedure at each </a:t>
            </a:r>
            <a:r>
              <a:rPr lang="en-US" sz="2400" dirty="0" smtClean="0"/>
              <a:t>faculty</a:t>
            </a:r>
            <a:r>
              <a:rPr lang="sk-SK" sz="2400" dirty="0" smtClean="0"/>
              <a:t> (</a:t>
            </a:r>
            <a:r>
              <a:rPr lang="sk-SK" sz="2400" dirty="0" err="1" smtClean="0"/>
              <a:t>ask</a:t>
            </a:r>
            <a:r>
              <a:rPr lang="sk-SK" sz="2400" dirty="0" smtClean="0"/>
              <a:t> </a:t>
            </a:r>
            <a:r>
              <a:rPr lang="sk-SK" sz="2400" dirty="0" err="1" smtClean="0"/>
              <a:t>your</a:t>
            </a:r>
            <a:r>
              <a:rPr lang="sk-SK" sz="2400" dirty="0" smtClean="0"/>
              <a:t> </a:t>
            </a:r>
            <a:r>
              <a:rPr lang="sk-SK" sz="2400" dirty="0" err="1" smtClean="0"/>
              <a:t>faculty</a:t>
            </a:r>
            <a:r>
              <a:rPr lang="sk-SK" sz="2400" dirty="0" smtClean="0"/>
              <a:t>/</a:t>
            </a:r>
            <a:r>
              <a:rPr lang="sk-SK" sz="2400" dirty="0" err="1" smtClean="0"/>
              <a:t>departmental</a:t>
            </a:r>
            <a:r>
              <a:rPr lang="sk-SK" sz="2400" dirty="0" smtClean="0"/>
              <a:t>/</a:t>
            </a:r>
            <a:r>
              <a:rPr lang="sk-SK" sz="2400" dirty="0" err="1" smtClean="0"/>
              <a:t>institute</a:t>
            </a:r>
            <a:r>
              <a:rPr lang="sk-SK" sz="2400" dirty="0" smtClean="0"/>
              <a:t> </a:t>
            </a:r>
            <a:r>
              <a:rPr lang="sk-SK" sz="2400" dirty="0" err="1" smtClean="0"/>
              <a:t>coordinator</a:t>
            </a:r>
            <a:r>
              <a:rPr lang="sk-SK" sz="2400" dirty="0" smtClean="0"/>
              <a:t>)</a:t>
            </a:r>
            <a:endParaRPr lang="en-US" sz="2400" dirty="0"/>
          </a:p>
          <a:p>
            <a:pPr algn="just"/>
            <a:r>
              <a:rPr lang="en-US" sz="2400" dirty="0"/>
              <a:t>if the student does not get credits at the faculty level, he/she will get </a:t>
            </a:r>
            <a:r>
              <a:rPr lang="en-US" sz="2400" b="1" dirty="0"/>
              <a:t>3 credits for Erasmus + traineeship</a:t>
            </a:r>
            <a:r>
              <a:rPr lang="en-US" sz="2400" dirty="0"/>
              <a:t> at the university level, about which it is necessary to inform us after the end of the mobility</a:t>
            </a:r>
          </a:p>
          <a:p>
            <a:pPr algn="just"/>
            <a:r>
              <a:rPr lang="en-US" sz="2400" dirty="0"/>
              <a:t>graduate mobility participants </a:t>
            </a:r>
            <a:r>
              <a:rPr lang="en-US" sz="2400" b="1" dirty="0"/>
              <a:t>do not receive credits </a:t>
            </a:r>
            <a:r>
              <a:rPr lang="en-US" sz="2400" dirty="0"/>
              <a:t>as they no longer have student status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43687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 smtClean="0"/>
              <a:t>THE RECEIVING INSTITUTION CAN BE: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1054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300" dirty="0"/>
              <a:t>a</a:t>
            </a:r>
            <a:r>
              <a:rPr lang="en-US" sz="2300" dirty="0" err="1" smtClean="0"/>
              <a:t>ny</a:t>
            </a:r>
            <a:r>
              <a:rPr lang="en-US" sz="2300" dirty="0" smtClean="0"/>
              <a:t> </a:t>
            </a:r>
            <a:r>
              <a:rPr lang="en-US" sz="2300" b="1" dirty="0"/>
              <a:t>public or private </a:t>
            </a:r>
            <a:r>
              <a:rPr lang="en-US" sz="2300" b="1" dirty="0" err="1" smtClean="0"/>
              <a:t>organi</a:t>
            </a:r>
            <a:r>
              <a:rPr lang="sk-SK" sz="2300" b="1" dirty="0"/>
              <a:t>z</a:t>
            </a:r>
            <a:r>
              <a:rPr lang="en-US" sz="2300" b="1" dirty="0" err="1" smtClean="0"/>
              <a:t>ation</a:t>
            </a:r>
            <a:r>
              <a:rPr lang="en-US" sz="2300" b="1" dirty="0" smtClean="0"/>
              <a:t> </a:t>
            </a:r>
            <a:r>
              <a:rPr lang="en-US" sz="2300" dirty="0"/>
              <a:t>active in the </a:t>
            </a:r>
            <a:r>
              <a:rPr lang="en-US" sz="2300" dirty="0" err="1"/>
              <a:t>labour</a:t>
            </a:r>
            <a:r>
              <a:rPr lang="en-US" sz="2300" dirty="0"/>
              <a:t> market or in the fields of education, training and youth: 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dirty="0"/>
              <a:t>a public or private, a small, medium or large </a:t>
            </a:r>
            <a:r>
              <a:rPr lang="en-US" sz="2300" b="1" dirty="0"/>
              <a:t>enterprise</a:t>
            </a:r>
            <a:r>
              <a:rPr lang="en-US" sz="2300" dirty="0"/>
              <a:t> (including social enterprises);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b="1" dirty="0"/>
              <a:t>a public body at local, regional or national level;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dirty="0"/>
              <a:t>a social partner or other representative of working life, including chambers of commerce, craft/professional associations and trade unions;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b="1" dirty="0"/>
              <a:t>a research institute a</a:t>
            </a:r>
            <a:r>
              <a:rPr lang="sk-SK" sz="2300" b="1" dirty="0" err="1"/>
              <a:t>nd</a:t>
            </a:r>
            <a:r>
              <a:rPr lang="en-US" sz="2300" b="1" dirty="0"/>
              <a:t> foundation</a:t>
            </a:r>
            <a:r>
              <a:rPr lang="en-US" sz="2300" dirty="0"/>
              <a:t>;</a:t>
            </a:r>
            <a:endParaRPr lang="sk-SK" sz="23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b="1" dirty="0"/>
              <a:t>a school/institute/educational </a:t>
            </a:r>
            <a:r>
              <a:rPr lang="en-US" sz="2300" b="1" dirty="0" err="1"/>
              <a:t>centre</a:t>
            </a:r>
            <a:r>
              <a:rPr lang="en-US" sz="2300" dirty="0"/>
              <a:t> (at any level, from pre-school to upper secondary education, and including vocational education and adult education);</a:t>
            </a:r>
            <a:endParaRPr lang="sk-SK" sz="23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300" dirty="0"/>
              <a:t>a </a:t>
            </a:r>
            <a:r>
              <a:rPr lang="en-US" sz="2300" b="1" dirty="0"/>
              <a:t>non-profit organization</a:t>
            </a:r>
            <a:r>
              <a:rPr lang="sk-SK" sz="2300" b="1" dirty="0"/>
              <a:t> or</a:t>
            </a:r>
            <a:r>
              <a:rPr lang="en-US" sz="2300" b="1" dirty="0"/>
              <a:t> association</a:t>
            </a:r>
            <a:r>
              <a:rPr lang="en-US" sz="2300" dirty="0"/>
              <a:t>, </a:t>
            </a:r>
            <a:endParaRPr lang="sk-SK" sz="23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300" dirty="0" smtClean="0"/>
              <a:t>a </a:t>
            </a:r>
            <a:r>
              <a:rPr lang="en-US" sz="2300" dirty="0"/>
              <a:t>body providing career guidance, professional counselling and information services;</a:t>
            </a:r>
            <a:endParaRPr lang="sk-SK" sz="23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300" b="1" dirty="0" err="1"/>
              <a:t>university</a:t>
            </a:r>
            <a:r>
              <a:rPr lang="sk-SK" sz="2300" dirty="0"/>
              <a:t> (</a:t>
            </a:r>
            <a:r>
              <a:rPr lang="en-US" sz="2300" dirty="0"/>
              <a:t>a </a:t>
            </a:r>
            <a:r>
              <a:rPr lang="en-US" sz="2300" dirty="0" err="1"/>
              <a:t>Programme</a:t>
            </a:r>
            <a:r>
              <a:rPr lang="en-US" sz="2300" dirty="0"/>
              <a:t> Country HEI awarded with an ECHE</a:t>
            </a:r>
            <a:r>
              <a:rPr lang="sk-SK" sz="2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827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THE RECEIVING INSTITUTION CAN NOT BE: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400" b="1" dirty="0" smtClean="0"/>
              <a:t>EU </a:t>
            </a:r>
            <a:r>
              <a:rPr lang="en-US" sz="2400" b="1" dirty="0"/>
              <a:t>institutions and other EU bodies including </a:t>
            </a:r>
            <a:r>
              <a:rPr lang="en-US" sz="2400" b="1" dirty="0" err="1" smtClean="0"/>
              <a:t>speciali</a:t>
            </a:r>
            <a:r>
              <a:rPr lang="sk-SK" sz="2400" b="1" dirty="0" smtClean="0"/>
              <a:t>z</a:t>
            </a:r>
            <a:r>
              <a:rPr lang="en-US" sz="2400" b="1" dirty="0" err="1" smtClean="0"/>
              <a:t>ed</a:t>
            </a:r>
            <a:r>
              <a:rPr lang="en-US" sz="2400" b="1" dirty="0" smtClean="0"/>
              <a:t> </a:t>
            </a:r>
            <a:r>
              <a:rPr lang="en-US" sz="2400" b="1" dirty="0"/>
              <a:t>agencies </a:t>
            </a:r>
            <a:r>
              <a:rPr lang="en-US" sz="2400" dirty="0"/>
              <a:t>(their exhaustive list is available on the </a:t>
            </a:r>
            <a:r>
              <a:rPr lang="en-US" sz="2400" u="sng" dirty="0" smtClean="0">
                <a:hlinkClick r:id="rId2"/>
              </a:rPr>
              <a:t>website</a:t>
            </a:r>
            <a:endParaRPr lang="sk-SK" sz="2400" dirty="0"/>
          </a:p>
          <a:p>
            <a:pPr lvl="0" algn="just"/>
            <a:r>
              <a:rPr lang="sk-SK" sz="2400" b="1" dirty="0"/>
              <a:t>o</a:t>
            </a:r>
            <a:r>
              <a:rPr lang="en-US" sz="2400" b="1" dirty="0" err="1" smtClean="0"/>
              <a:t>rgani</a:t>
            </a:r>
            <a:r>
              <a:rPr lang="sk-SK" sz="2400" b="1" dirty="0" smtClean="0"/>
              <a:t>z</a:t>
            </a:r>
            <a:r>
              <a:rPr lang="en-US" sz="2400" b="1" dirty="0" err="1" smtClean="0"/>
              <a:t>ations</a:t>
            </a:r>
            <a:r>
              <a:rPr lang="en-US" sz="2400" b="1" dirty="0" smtClean="0"/>
              <a:t> </a:t>
            </a:r>
            <a:r>
              <a:rPr lang="en-US" sz="2400" b="1" dirty="0"/>
              <a:t>managing EU </a:t>
            </a:r>
            <a:r>
              <a:rPr lang="en-US" sz="2400" b="1" dirty="0" smtClean="0"/>
              <a:t>programs </a:t>
            </a:r>
            <a:r>
              <a:rPr lang="en-US" sz="2400" dirty="0"/>
              <a:t>such as Erasmus+ </a:t>
            </a:r>
            <a:r>
              <a:rPr lang="en-US" sz="2400" b="1" dirty="0"/>
              <a:t>National Agencies </a:t>
            </a:r>
            <a:r>
              <a:rPr lang="en-US" sz="2400" dirty="0"/>
              <a:t>(in order to avoid a possible conflict of interests and/or double funding</a:t>
            </a:r>
            <a:r>
              <a:rPr lang="en-US" sz="2400" dirty="0" smtClean="0"/>
              <a:t>)</a:t>
            </a:r>
            <a:endParaRPr lang="sk-SK" sz="2400" dirty="0"/>
          </a:p>
          <a:p>
            <a:pPr algn="just"/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49745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LENGTH OF THE </a:t>
            </a:r>
            <a:r>
              <a:rPr lang="sk-SK" b="1" dirty="0" smtClean="0"/>
              <a:t>TRAINEESHIPS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400" b="1" dirty="0" smtClean="0"/>
              <a:t>MINIMUM</a:t>
            </a:r>
            <a:r>
              <a:rPr lang="sk-SK" sz="2400" b="1" dirty="0"/>
              <a:t>: 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b="1" dirty="0"/>
              <a:t>2 </a:t>
            </a:r>
            <a:r>
              <a:rPr lang="sk-SK" sz="2400" b="1" dirty="0" err="1"/>
              <a:t>months</a:t>
            </a:r>
            <a:r>
              <a:rPr lang="sk-SK" sz="2400" b="1" dirty="0"/>
              <a:t> </a:t>
            </a:r>
            <a:r>
              <a:rPr lang="sk-SK" sz="2400" dirty="0"/>
              <a:t>(6O </a:t>
            </a:r>
            <a:r>
              <a:rPr lang="sk-SK" sz="2400" dirty="0" err="1"/>
              <a:t>days</a:t>
            </a:r>
            <a:r>
              <a:rPr lang="sk-SK" sz="2400" dirty="0" smtClean="0"/>
              <a:t>)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b="1" dirty="0" err="1" smtClean="0"/>
              <a:t>long</a:t>
            </a:r>
            <a:r>
              <a:rPr lang="sk-SK" sz="2400" b="1" dirty="0" smtClean="0"/>
              <a:t>-term </a:t>
            </a:r>
            <a:r>
              <a:rPr lang="sk-SK" sz="2400" dirty="0" smtClean="0"/>
              <a:t>mobility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b="1" dirty="0" smtClean="0"/>
              <a:t>5 </a:t>
            </a:r>
            <a:r>
              <a:rPr lang="sk-SK" sz="2400" b="1" dirty="0" err="1" smtClean="0"/>
              <a:t>days</a:t>
            </a:r>
            <a:r>
              <a:rPr lang="sk-SK" sz="2400" b="1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b="1" dirty="0" err="1" smtClean="0"/>
              <a:t>short</a:t>
            </a:r>
            <a:r>
              <a:rPr lang="sk-SK" sz="2400" b="1" dirty="0" smtClean="0"/>
              <a:t>-term</a:t>
            </a:r>
            <a:r>
              <a:rPr lang="sk-SK" sz="2400" dirty="0" smtClean="0"/>
              <a:t> mobility </a:t>
            </a:r>
            <a:r>
              <a:rPr lang="sk-SK" sz="2400" dirty="0" err="1" smtClean="0"/>
              <a:t>for</a:t>
            </a:r>
            <a:r>
              <a:rPr lang="sk-SK" sz="2400" dirty="0" smtClean="0"/>
              <a:t> PhD. </a:t>
            </a:r>
            <a:r>
              <a:rPr lang="sk-SK" sz="2400" dirty="0" err="1" smtClean="0"/>
              <a:t>students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each month is considered to be 30-day long 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/>
              <a:t>i</a:t>
            </a:r>
            <a:r>
              <a:rPr lang="en-US" sz="2400" dirty="0"/>
              <a:t>n case of an incomplete month, the grant is calculated according to the number of days (1 day = 1/30 monthly rate)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 err="1"/>
              <a:t>tool</a:t>
            </a:r>
            <a:r>
              <a:rPr lang="sk-SK" sz="2400" dirty="0"/>
              <a:t>: </a:t>
            </a:r>
            <a:r>
              <a:rPr lang="sk-SK" sz="2400" u="sng" dirty="0">
                <a:hlinkClick r:id="rId2"/>
              </a:rPr>
              <a:t>grant </a:t>
            </a:r>
            <a:r>
              <a:rPr lang="sk-SK" sz="2400" u="sng" dirty="0" err="1">
                <a:hlinkClick r:id="rId2"/>
              </a:rPr>
              <a:t>calculator</a:t>
            </a:r>
            <a:endParaRPr lang="sk-SK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51031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400" b="1" dirty="0"/>
              <a:t>MAXIMUM: 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total time abroad may not exceed </a:t>
            </a:r>
            <a:r>
              <a:rPr lang="en-US" sz="2400" b="1" dirty="0"/>
              <a:t>12 months within one cycle of study </a:t>
            </a:r>
            <a:r>
              <a:rPr lang="en-US" sz="2400" dirty="0"/>
              <a:t>either as a student </a:t>
            </a:r>
            <a:r>
              <a:rPr lang="sk-SK" sz="2400" dirty="0"/>
              <a:t>mobility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smtClean="0"/>
              <a:t>study,</a:t>
            </a:r>
            <a:r>
              <a:rPr lang="en-US" sz="2400" dirty="0" smtClean="0"/>
              <a:t> </a:t>
            </a:r>
            <a:r>
              <a:rPr lang="en-US" sz="2400" dirty="0"/>
              <a:t>as a </a:t>
            </a:r>
            <a:r>
              <a:rPr lang="en-US" sz="2400" dirty="0" smtClean="0"/>
              <a:t>trainee</a:t>
            </a:r>
            <a:r>
              <a:rPr lang="sk-SK" sz="2400" dirty="0" smtClean="0"/>
              <a:t> or </a:t>
            </a:r>
            <a:r>
              <a:rPr lang="sk-SK" sz="2400" dirty="0" err="1" smtClean="0"/>
              <a:t>recent</a:t>
            </a:r>
            <a:r>
              <a:rPr lang="sk-SK" sz="2400" dirty="0" smtClean="0"/>
              <a:t> </a:t>
            </a:r>
            <a:r>
              <a:rPr lang="sk-SK" sz="2400" dirty="0" err="1" smtClean="0"/>
              <a:t>graduate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in case of </a:t>
            </a:r>
            <a:r>
              <a:rPr lang="sk-SK" sz="2400" dirty="0" err="1"/>
              <a:t>one</a:t>
            </a:r>
            <a:r>
              <a:rPr lang="sk-SK" sz="2400" dirty="0"/>
              <a:t> </a:t>
            </a:r>
            <a:r>
              <a:rPr lang="en-US" sz="2400" b="1" dirty="0"/>
              <a:t>cycle study fields</a:t>
            </a:r>
            <a:r>
              <a:rPr lang="en-US" sz="2400" dirty="0"/>
              <a:t>, e.g. medicine </a:t>
            </a:r>
            <a:r>
              <a:rPr lang="en-US" sz="2400" dirty="0" smtClean="0"/>
              <a:t>o</a:t>
            </a:r>
            <a:r>
              <a:rPr lang="sk-SK" sz="2400" dirty="0" smtClean="0"/>
              <a:t>r</a:t>
            </a:r>
            <a:r>
              <a:rPr lang="en-US" sz="2400" dirty="0" smtClean="0"/>
              <a:t> </a:t>
            </a:r>
            <a:r>
              <a:rPr lang="en-US" sz="2400" dirty="0"/>
              <a:t>dentistry the total time is </a:t>
            </a:r>
            <a:r>
              <a:rPr lang="en-US" sz="2400" b="1" dirty="0"/>
              <a:t>24 </a:t>
            </a:r>
            <a:r>
              <a:rPr lang="en-US" sz="2400" b="1" dirty="0" smtClean="0"/>
              <a:t>months</a:t>
            </a:r>
            <a:endParaRPr lang="sk-SK" sz="2400" b="1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98583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APPLICATION PROCEDURE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 err="1" smtClean="0"/>
              <a:t>will</a:t>
            </a:r>
            <a:r>
              <a:rPr lang="sk-SK" sz="2400" dirty="0" smtClean="0"/>
              <a:t> </a:t>
            </a:r>
            <a:r>
              <a:rPr lang="sk-SK" sz="2400" dirty="0" err="1"/>
              <a:t>be</a:t>
            </a:r>
            <a:r>
              <a:rPr lang="sk-SK" sz="2400" dirty="0"/>
              <a:t> </a:t>
            </a:r>
            <a:r>
              <a:rPr lang="sk-SK" sz="2400" dirty="0" err="1"/>
              <a:t>published</a:t>
            </a:r>
            <a:r>
              <a:rPr lang="sk-SK" sz="2400" dirty="0"/>
              <a:t> at </a:t>
            </a:r>
            <a:r>
              <a:rPr lang="sk-SK" sz="2400" dirty="0" err="1"/>
              <a:t>faculty</a:t>
            </a:r>
            <a:r>
              <a:rPr lang="sk-SK" sz="2400" dirty="0"/>
              <a:t>/department/</a:t>
            </a:r>
            <a:r>
              <a:rPr lang="sk-SK" sz="2400" dirty="0" err="1"/>
              <a:t>institute</a:t>
            </a:r>
            <a:r>
              <a:rPr lang="sk-SK" sz="2400" dirty="0"/>
              <a:t> </a:t>
            </a:r>
            <a:r>
              <a:rPr lang="sk-SK" sz="2400" dirty="0" err="1"/>
              <a:t>websites</a:t>
            </a:r>
            <a:r>
              <a:rPr lang="sk-SK" sz="2400" dirty="0"/>
              <a:t> </a:t>
            </a:r>
            <a:endParaRPr lang="sk-SK" sz="2400" dirty="0" smtClean="0"/>
          </a:p>
          <a:p>
            <a:pPr lvl="0" algn="just"/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/>
              <a:t>application</a:t>
            </a:r>
            <a:r>
              <a:rPr lang="sk-SK" sz="2400" dirty="0"/>
              <a:t> </a:t>
            </a:r>
            <a:r>
              <a:rPr lang="sk-SK" sz="2400" dirty="0" err="1"/>
              <a:t>please</a:t>
            </a:r>
            <a:r>
              <a:rPr lang="sk-SK" sz="2400" dirty="0"/>
              <a:t> </a:t>
            </a:r>
            <a:r>
              <a:rPr lang="sk-SK" sz="2400" dirty="0" err="1"/>
              <a:t>contact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u="sng" dirty="0" err="1">
                <a:hlinkClick r:id="rId2"/>
              </a:rPr>
              <a:t>departmetal</a:t>
            </a:r>
            <a:r>
              <a:rPr lang="sk-SK" sz="2400" u="sng" dirty="0">
                <a:hlinkClick r:id="rId2"/>
              </a:rPr>
              <a:t> </a:t>
            </a:r>
            <a:r>
              <a:rPr lang="sk-SK" sz="2400" u="sng" dirty="0" err="1">
                <a:hlinkClick r:id="rId2"/>
              </a:rPr>
              <a:t>coordinators</a:t>
            </a:r>
            <a:r>
              <a:rPr lang="sk-SK" sz="2400" u="sng" dirty="0">
                <a:hlinkClick r:id="rId2"/>
              </a:rPr>
              <a:t> </a:t>
            </a:r>
            <a:r>
              <a:rPr lang="sk-SK" sz="2400" dirty="0" err="1"/>
              <a:t>directly</a:t>
            </a:r>
            <a:r>
              <a:rPr lang="sk-SK" sz="2400" dirty="0"/>
              <a:t> </a:t>
            </a:r>
            <a:endParaRPr lang="sk-SK" sz="2400" dirty="0" smtClean="0"/>
          </a:p>
          <a:p>
            <a:pPr lvl="0" algn="just"/>
            <a:r>
              <a:rPr lang="sk-SK" sz="2400" dirty="0" smtClean="0"/>
              <a:t>or </a:t>
            </a:r>
            <a:r>
              <a:rPr lang="sk-SK" sz="2400" dirty="0" err="1"/>
              <a:t>submit</a:t>
            </a:r>
            <a:r>
              <a:rPr lang="sk-SK" sz="2400" dirty="0"/>
              <a:t> online </a:t>
            </a:r>
            <a:r>
              <a:rPr lang="sk-SK" sz="2400" b="1" dirty="0" err="1"/>
              <a:t>application</a:t>
            </a:r>
            <a:r>
              <a:rPr lang="sk-SK" sz="2400" b="1" dirty="0"/>
              <a:t> </a:t>
            </a:r>
            <a:r>
              <a:rPr lang="sk-SK" sz="2400" b="1" dirty="0" err="1"/>
              <a:t>form</a:t>
            </a:r>
            <a:r>
              <a:rPr lang="sk-SK" sz="2400" b="1" dirty="0"/>
              <a:t> </a:t>
            </a:r>
            <a:r>
              <a:rPr lang="sk-SK" sz="2400" dirty="0" err="1"/>
              <a:t>available</a:t>
            </a:r>
            <a:r>
              <a:rPr lang="sk-SK" sz="2400" dirty="0"/>
              <a:t> at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b="1" dirty="0" err="1"/>
              <a:t>F</a:t>
            </a:r>
            <a:r>
              <a:rPr lang="sk-SK" sz="2400" b="1" dirty="0" err="1" smtClean="0"/>
              <a:t>aculty</a:t>
            </a:r>
            <a:r>
              <a:rPr lang="sk-SK" sz="2400" b="1" dirty="0" smtClean="0"/>
              <a:t> of </a:t>
            </a:r>
            <a:r>
              <a:rPr lang="sk-SK" sz="2400" b="1" dirty="0" err="1" smtClean="0"/>
              <a:t>Arts</a:t>
            </a:r>
            <a:r>
              <a:rPr lang="sk-SK" sz="2400" b="1" dirty="0" smtClean="0"/>
              <a:t> </a:t>
            </a:r>
            <a:r>
              <a:rPr lang="sk-SK" sz="2400" dirty="0" smtClean="0"/>
              <a:t>and </a:t>
            </a:r>
            <a:r>
              <a:rPr lang="sk-SK" sz="2400" b="1" dirty="0" err="1" smtClean="0"/>
              <a:t>Faculty</a:t>
            </a:r>
            <a:r>
              <a:rPr lang="sk-SK" sz="2400" b="1" dirty="0" smtClean="0"/>
              <a:t> of </a:t>
            </a:r>
            <a:r>
              <a:rPr lang="sk-SK" sz="2400" b="1" dirty="0" err="1" smtClean="0"/>
              <a:t>Science</a:t>
            </a:r>
            <a:r>
              <a:rPr lang="sk-SK" sz="2400" b="1" dirty="0" smtClean="0"/>
              <a:t> </a:t>
            </a:r>
            <a:r>
              <a:rPr lang="sk-SK" sz="2400" dirty="0" err="1" smtClean="0"/>
              <a:t>website</a:t>
            </a:r>
            <a:r>
              <a:rPr lang="sk-SK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496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WHAT IS ERASMUS+ PROGRAM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sk-SK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Erasmus+ </a:t>
            </a:r>
            <a:r>
              <a:rPr lang="en-US" sz="2400" dirty="0" err="1"/>
              <a:t>Programme</a:t>
            </a:r>
            <a:r>
              <a:rPr lang="en-US" sz="2400" dirty="0"/>
              <a:t> is a European funding </a:t>
            </a:r>
            <a:r>
              <a:rPr lang="en-US" sz="2400" dirty="0" err="1"/>
              <a:t>programme</a:t>
            </a:r>
            <a:r>
              <a:rPr lang="en-US" sz="2400" dirty="0"/>
              <a:t> established in 1987 offering university students a </a:t>
            </a:r>
            <a:r>
              <a:rPr lang="en-US" sz="2400" b="1" dirty="0"/>
              <a:t>possibility of studying or doing an internship abroad </a:t>
            </a:r>
            <a:r>
              <a:rPr lang="en-US" sz="2400" dirty="0"/>
              <a:t>in another country for a period of </a:t>
            </a:r>
            <a:r>
              <a:rPr lang="sk-SK" sz="2400" dirty="0" err="1" smtClean="0"/>
              <a:t>time</a:t>
            </a:r>
            <a:endParaRPr lang="sk-SK" sz="2400" dirty="0" smtClean="0"/>
          </a:p>
          <a:p>
            <a:pPr algn="just">
              <a:spcBef>
                <a:spcPts val="0"/>
              </a:spcBef>
            </a:pPr>
            <a:r>
              <a:rPr lang="sk-SK" sz="2400" dirty="0"/>
              <a:t>h</a:t>
            </a:r>
            <a:r>
              <a:rPr lang="en-US" sz="2400" dirty="0" err="1" smtClean="0"/>
              <a:t>igher</a:t>
            </a:r>
            <a:r>
              <a:rPr lang="en-US" sz="2400" dirty="0" smtClean="0"/>
              <a:t> </a:t>
            </a:r>
            <a:r>
              <a:rPr lang="en-US" sz="2400" dirty="0"/>
              <a:t>education students from after completing a 1st year of studies can benefit of the Erasmus+ studies and Erasmus+ placement </a:t>
            </a:r>
            <a:r>
              <a:rPr lang="en-US" sz="2400" dirty="0" err="1"/>
              <a:t>programmes</a:t>
            </a:r>
            <a:r>
              <a:rPr lang="en-US" sz="2400" dirty="0"/>
              <a:t>. There is </a:t>
            </a:r>
            <a:r>
              <a:rPr lang="en-US" sz="2400" b="1" dirty="0"/>
              <a:t>no age </a:t>
            </a:r>
            <a:r>
              <a:rPr lang="en-US" sz="2400" b="1" dirty="0" smtClean="0"/>
              <a:t>limitation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22916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/>
            <a:r>
              <a:rPr lang="sk-SK" b="1" dirty="0" smtClean="0"/>
              <a:t>SELECTION </a:t>
            </a:r>
            <a:r>
              <a:rPr lang="sk-SK" b="1" dirty="0"/>
              <a:t>PROCEDURE FOR THE ACADEMIC YEAR 2021/2022: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sk-SK" sz="2400" b="1" dirty="0" err="1" smtClean="0"/>
              <a:t>Last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call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for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applications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for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the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short</a:t>
            </a:r>
            <a:r>
              <a:rPr lang="sk-SK" sz="2400" b="1" dirty="0" smtClean="0"/>
              <a:t>-term </a:t>
            </a:r>
            <a:r>
              <a:rPr lang="sk-SK" sz="2400" b="1" dirty="0" err="1" smtClean="0"/>
              <a:t>mobilities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for</a:t>
            </a:r>
            <a:r>
              <a:rPr lang="sk-SK" sz="2400" b="1" dirty="0" smtClean="0"/>
              <a:t> PhD. </a:t>
            </a:r>
            <a:r>
              <a:rPr lang="sk-SK" sz="2400" b="1" dirty="0" err="1" smtClean="0"/>
              <a:t>students</a:t>
            </a:r>
            <a:r>
              <a:rPr lang="sk-SK" sz="2400" b="1" dirty="0" smtClean="0"/>
              <a:t>:</a:t>
            </a:r>
            <a:endParaRPr lang="sk-SK" sz="2400" dirty="0" smtClean="0"/>
          </a:p>
          <a:p>
            <a:pPr algn="just">
              <a:spcBef>
                <a:spcPts val="0"/>
              </a:spcBef>
            </a:pPr>
            <a:endParaRPr lang="sk-SK" sz="2400" dirty="0"/>
          </a:p>
          <a:p>
            <a:pPr algn="just">
              <a:spcBef>
                <a:spcPts val="0"/>
              </a:spcBef>
            </a:pPr>
            <a:r>
              <a:rPr lang="sk-SK" sz="2400" dirty="0" err="1" smtClean="0"/>
              <a:t>Application</a:t>
            </a:r>
            <a:r>
              <a:rPr lang="sk-SK" sz="2400" dirty="0" smtClean="0"/>
              <a:t> </a:t>
            </a:r>
            <a:r>
              <a:rPr lang="sk-SK" sz="2400" dirty="0" err="1"/>
              <a:t>deadline</a:t>
            </a:r>
            <a:r>
              <a:rPr lang="sk-SK" sz="2400" dirty="0"/>
              <a:t>: 9. 5. 2022.</a:t>
            </a:r>
          </a:p>
          <a:p>
            <a:pPr algn="just">
              <a:spcBef>
                <a:spcPts val="0"/>
              </a:spcBef>
            </a:pPr>
            <a:r>
              <a:rPr lang="sk-SK" sz="2400" dirty="0" err="1"/>
              <a:t>Possible</a:t>
            </a:r>
            <a:r>
              <a:rPr lang="sk-SK" sz="2400" dirty="0"/>
              <a:t> </a:t>
            </a:r>
            <a:r>
              <a:rPr lang="sk-SK" sz="2400" dirty="0" err="1"/>
              <a:t>beginning</a:t>
            </a:r>
            <a:r>
              <a:rPr lang="sk-SK" sz="2400" dirty="0"/>
              <a:t>: 23. 5. </a:t>
            </a:r>
            <a:r>
              <a:rPr lang="sk-SK" sz="2400" dirty="0" smtClean="0"/>
              <a:t>2022</a:t>
            </a:r>
            <a:endParaRPr lang="sk-SK" sz="2400" dirty="0"/>
          </a:p>
          <a:p>
            <a:pPr algn="just">
              <a:spcBef>
                <a:spcPts val="0"/>
              </a:spcBef>
            </a:pPr>
            <a:r>
              <a:rPr lang="sk-SK" sz="2400" dirty="0" err="1"/>
              <a:t>Realization</a:t>
            </a:r>
            <a:r>
              <a:rPr lang="sk-SK" sz="2400" dirty="0"/>
              <a:t> </a:t>
            </a:r>
            <a:r>
              <a:rPr lang="sk-SK" sz="2400" dirty="0" err="1"/>
              <a:t>until</a:t>
            </a:r>
            <a:r>
              <a:rPr lang="sk-SK" sz="2400" dirty="0"/>
              <a:t>: 31. 8. 2022</a:t>
            </a:r>
          </a:p>
          <a:p>
            <a:pPr algn="just">
              <a:spcBef>
                <a:spcPts val="0"/>
              </a:spcBef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98923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SELECTION PROCEDURE FOR THE NEXT ACADEMIC YEAR 2022/2023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sk-SK" sz="2400" dirty="0" smtClean="0"/>
              <a:t>r</a:t>
            </a:r>
            <a:r>
              <a:rPr lang="en-US" sz="2400" dirty="0" err="1"/>
              <a:t>egistration</a:t>
            </a:r>
            <a:r>
              <a:rPr lang="en-US" sz="2400" dirty="0"/>
              <a:t> for the selection procedure was opened at the faculties during February – March</a:t>
            </a:r>
            <a:r>
              <a:rPr lang="sk-SK" sz="2400" dirty="0"/>
              <a:t> 2022</a:t>
            </a:r>
          </a:p>
          <a:p>
            <a:pPr lvl="0" algn="just">
              <a:spcBef>
                <a:spcPts val="0"/>
              </a:spcBef>
            </a:pPr>
            <a:r>
              <a:rPr lang="en-US" sz="2400" dirty="0"/>
              <a:t>the deadlines for applying for the </a:t>
            </a:r>
            <a:r>
              <a:rPr lang="en-US" sz="2400" b="1" dirty="0"/>
              <a:t>additional</a:t>
            </a:r>
            <a:r>
              <a:rPr lang="en-US" sz="2400" dirty="0"/>
              <a:t> selection procedure will be published on the websites of individual </a:t>
            </a:r>
            <a:r>
              <a:rPr lang="en-US" sz="2400" dirty="0" smtClean="0"/>
              <a:t>faculties</a:t>
            </a:r>
            <a:r>
              <a:rPr lang="sk-SK" sz="2400" dirty="0" smtClean="0"/>
              <a:t> </a:t>
            </a:r>
            <a:r>
              <a:rPr lang="sk-SK" sz="2400" dirty="0" err="1" smtClean="0"/>
              <a:t>during</a:t>
            </a:r>
            <a:r>
              <a:rPr lang="sk-SK" sz="2400" dirty="0" smtClean="0"/>
              <a:t> </a:t>
            </a:r>
            <a:r>
              <a:rPr lang="sk-SK" sz="2400" b="1" dirty="0" smtClean="0"/>
              <a:t>September 2022</a:t>
            </a:r>
            <a:endParaRPr lang="sk-SK" sz="2400" b="1" dirty="0"/>
          </a:p>
          <a:p>
            <a:pPr lvl="0" algn="just">
              <a:spcBef>
                <a:spcPts val="0"/>
              </a:spcBef>
            </a:pPr>
            <a:r>
              <a:rPr lang="sk-SK" sz="2400" dirty="0" err="1"/>
              <a:t>students</a:t>
            </a:r>
            <a:r>
              <a:rPr lang="sk-SK" sz="2400" dirty="0"/>
              <a:t> </a:t>
            </a:r>
            <a:r>
              <a:rPr lang="sk-SK" sz="2400" dirty="0" err="1"/>
              <a:t>can</a:t>
            </a:r>
            <a:r>
              <a:rPr lang="sk-SK" sz="2400" dirty="0"/>
              <a:t> </a:t>
            </a:r>
            <a:r>
              <a:rPr lang="sk-SK" sz="2400" dirty="0" err="1"/>
              <a:t>participate</a:t>
            </a:r>
            <a:r>
              <a:rPr lang="sk-SK" sz="2400" dirty="0"/>
              <a:t> at </a:t>
            </a:r>
            <a:r>
              <a:rPr lang="sk-SK" sz="2400" dirty="0" err="1"/>
              <a:t>his</a:t>
            </a:r>
            <a:r>
              <a:rPr lang="sk-SK" sz="2400" dirty="0"/>
              <a:t>/</a:t>
            </a:r>
            <a:r>
              <a:rPr lang="sk-SK" sz="2400" dirty="0" err="1"/>
              <a:t>her</a:t>
            </a:r>
            <a:r>
              <a:rPr lang="sk-SK" sz="2400" dirty="0"/>
              <a:t> mobility in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period</a:t>
            </a:r>
            <a:r>
              <a:rPr lang="sk-SK" sz="2400" dirty="0"/>
              <a:t> </a:t>
            </a:r>
            <a:r>
              <a:rPr lang="sk-SK" sz="2400" dirty="0" err="1" smtClean="0"/>
              <a:t>from</a:t>
            </a:r>
            <a:r>
              <a:rPr lang="sk-SK" sz="2400" dirty="0" smtClean="0"/>
              <a:t> </a:t>
            </a:r>
            <a:r>
              <a:rPr lang="sk-SK" sz="2400" b="1" dirty="0"/>
              <a:t>1. 6. 2022 to 31. 5. 2023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sk-SK" sz="2400" dirty="0" err="1"/>
              <a:t>recent</a:t>
            </a:r>
            <a:r>
              <a:rPr lang="sk-SK" sz="2400" dirty="0"/>
              <a:t> </a:t>
            </a:r>
            <a:r>
              <a:rPr lang="sk-SK" sz="2400" dirty="0" err="1"/>
              <a:t>graduates</a:t>
            </a:r>
            <a:r>
              <a:rPr lang="sk-SK" sz="2400" dirty="0"/>
              <a:t> </a:t>
            </a:r>
            <a:r>
              <a:rPr lang="sk-SK" sz="2400" dirty="0" err="1"/>
              <a:t>within</a:t>
            </a:r>
            <a:r>
              <a:rPr lang="sk-SK" sz="2400" dirty="0"/>
              <a:t> 12 </a:t>
            </a:r>
            <a:r>
              <a:rPr lang="sk-SK" sz="2400" dirty="0" err="1"/>
              <a:t>months</a:t>
            </a:r>
            <a:r>
              <a:rPr lang="sk-SK" sz="2400" dirty="0"/>
              <a:t> </a:t>
            </a:r>
            <a:r>
              <a:rPr lang="sk-SK" sz="2400" dirty="0" err="1"/>
              <a:t>after</a:t>
            </a:r>
            <a:r>
              <a:rPr lang="sk-SK" sz="2400" dirty="0"/>
              <a:t> </a:t>
            </a:r>
            <a:r>
              <a:rPr lang="sk-SK" sz="2400" dirty="0" err="1"/>
              <a:t>their</a:t>
            </a:r>
            <a:r>
              <a:rPr lang="sk-SK" sz="2400" dirty="0"/>
              <a:t> </a:t>
            </a:r>
            <a:r>
              <a:rPr lang="sk-SK" sz="2400" dirty="0" err="1"/>
              <a:t>graduation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3709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FINANCING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k-SK" dirty="0"/>
              <a:t>s</a:t>
            </a:r>
            <a:r>
              <a:rPr lang="en-US" dirty="0" err="1" smtClean="0"/>
              <a:t>ince</a:t>
            </a:r>
            <a:r>
              <a:rPr lang="en-US" dirty="0" smtClean="0"/>
              <a:t> </a:t>
            </a:r>
            <a:r>
              <a:rPr lang="en-US" dirty="0"/>
              <a:t>the Erasmus+ financial support is </a:t>
            </a:r>
            <a:r>
              <a:rPr lang="en-US" b="1" dirty="0"/>
              <a:t>only a contribution </a:t>
            </a:r>
            <a:r>
              <a:rPr lang="en-US" dirty="0"/>
              <a:t>to cover the</a:t>
            </a:r>
            <a:r>
              <a:rPr lang="sk-SK" dirty="0"/>
              <a:t>   </a:t>
            </a:r>
            <a:r>
              <a:rPr lang="en-US" dirty="0" smtClean="0"/>
              <a:t>costs </a:t>
            </a:r>
            <a:r>
              <a:rPr lang="en-US" dirty="0"/>
              <a:t>associated with your mobility, please </a:t>
            </a:r>
            <a:r>
              <a:rPr lang="en-US" b="1" dirty="0"/>
              <a:t>verify other options of</a:t>
            </a:r>
            <a:r>
              <a:rPr lang="en-US" dirty="0"/>
              <a:t> </a:t>
            </a:r>
            <a:r>
              <a:rPr lang="en-US" b="1" dirty="0"/>
              <a:t>funding</a:t>
            </a:r>
            <a:r>
              <a:rPr lang="en-US" dirty="0"/>
              <a:t>  (salary from the host organization, savings, etc.) </a:t>
            </a:r>
            <a:endParaRPr lang="sk-SK" dirty="0"/>
          </a:p>
          <a:p>
            <a:pPr lvl="0" algn="just"/>
            <a:r>
              <a:rPr lang="sk-SK" b="1" dirty="0" err="1"/>
              <a:t>Financing</a:t>
            </a:r>
            <a:r>
              <a:rPr lang="sk-SK" b="1" dirty="0"/>
              <a:t> </a:t>
            </a:r>
            <a:r>
              <a:rPr lang="sk-SK" b="1" dirty="0" err="1"/>
              <a:t>scheme</a:t>
            </a:r>
            <a:r>
              <a:rPr lang="sk-SK" b="1" dirty="0"/>
              <a:t>: </a:t>
            </a:r>
            <a:endParaRPr lang="sk-SK" dirty="0"/>
          </a:p>
          <a:p>
            <a:pPr lvl="0" algn="just"/>
            <a:r>
              <a:rPr lang="sk-SK" b="1" dirty="0"/>
              <a:t>80% </a:t>
            </a:r>
            <a:r>
              <a:rPr lang="sk-SK" b="1" dirty="0" err="1"/>
              <a:t>before</a:t>
            </a:r>
            <a:r>
              <a:rPr lang="sk-SK" b="1" dirty="0"/>
              <a:t> </a:t>
            </a:r>
            <a:r>
              <a:rPr lang="sk-SK" b="1" dirty="0" err="1"/>
              <a:t>the</a:t>
            </a:r>
            <a:r>
              <a:rPr lang="sk-SK" b="1" dirty="0"/>
              <a:t> mobility </a:t>
            </a:r>
            <a:r>
              <a:rPr lang="sk-SK" dirty="0" err="1"/>
              <a:t>after</a:t>
            </a:r>
            <a:r>
              <a:rPr lang="sk-SK" dirty="0"/>
              <a:t> </a:t>
            </a:r>
            <a:r>
              <a:rPr lang="sk-SK" dirty="0" err="1"/>
              <a:t>signing</a:t>
            </a:r>
            <a:r>
              <a:rPr lang="sk-SK" dirty="0"/>
              <a:t> </a:t>
            </a:r>
            <a:r>
              <a:rPr lang="sk-SK" dirty="0" err="1"/>
              <a:t>financial</a:t>
            </a:r>
            <a:r>
              <a:rPr lang="sk-SK" dirty="0"/>
              <a:t> </a:t>
            </a:r>
            <a:r>
              <a:rPr lang="sk-SK" dirty="0" err="1"/>
              <a:t>agreement</a:t>
            </a:r>
            <a:endParaRPr lang="sk-SK" dirty="0"/>
          </a:p>
          <a:p>
            <a:pPr lvl="0" algn="just"/>
            <a:r>
              <a:rPr lang="sk-SK" b="1" dirty="0"/>
              <a:t>20% </a:t>
            </a:r>
            <a:r>
              <a:rPr lang="sk-SK" b="1" dirty="0" err="1"/>
              <a:t>after</a:t>
            </a:r>
            <a:r>
              <a:rPr lang="sk-SK" b="1" dirty="0"/>
              <a:t> </a:t>
            </a:r>
            <a:r>
              <a:rPr lang="sk-SK" b="1" dirty="0" err="1"/>
              <a:t>the</a:t>
            </a:r>
            <a:r>
              <a:rPr lang="sk-SK" b="1" dirty="0"/>
              <a:t> mobility </a:t>
            </a:r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all</a:t>
            </a:r>
            <a:r>
              <a:rPr lang="sk-SK" dirty="0"/>
              <a:t> </a:t>
            </a:r>
            <a:r>
              <a:rPr lang="sk-SK" dirty="0" err="1"/>
              <a:t>condition</a:t>
            </a:r>
            <a:r>
              <a:rPr lang="sk-SK" dirty="0"/>
              <a:t> are </a:t>
            </a:r>
            <a:r>
              <a:rPr lang="sk-SK" dirty="0" err="1"/>
              <a:t>fullfiled</a:t>
            </a:r>
            <a:endParaRPr lang="sk-SK" dirty="0"/>
          </a:p>
          <a:p>
            <a:pPr lvl="0" algn="just"/>
            <a:r>
              <a:rPr lang="sk-SK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addition to the Erasmus+ grant you </a:t>
            </a:r>
            <a:r>
              <a:rPr lang="en-US" b="1" dirty="0"/>
              <a:t>can also receive salary </a:t>
            </a:r>
            <a:r>
              <a:rPr lang="en-US" dirty="0"/>
              <a:t>from the </a:t>
            </a:r>
            <a:r>
              <a:rPr lang="sk-SK" dirty="0"/>
              <a:t>      </a:t>
            </a:r>
            <a:r>
              <a:rPr lang="en-US" dirty="0"/>
              <a:t>receiving organization. The payment may be financial or e.g. in a </a:t>
            </a:r>
            <a:r>
              <a:rPr lang="en-US" b="1" dirty="0"/>
              <a:t>form of accommodation, public transport tickets, meals</a:t>
            </a:r>
            <a:r>
              <a:rPr lang="en-US" dirty="0"/>
              <a:t>, etc</a:t>
            </a:r>
            <a:r>
              <a:rPr lang="en-US" dirty="0" smtClean="0"/>
              <a:t>.)</a:t>
            </a:r>
            <a:endParaRPr lang="sk-SK" dirty="0"/>
          </a:p>
          <a:p>
            <a:pPr lvl="0" algn="just"/>
            <a:r>
              <a:rPr lang="sk-SK" dirty="0"/>
              <a:t>t</a:t>
            </a:r>
            <a:r>
              <a:rPr lang="en-US" dirty="0" smtClean="0"/>
              <a:t>he </a:t>
            </a:r>
            <a:r>
              <a:rPr lang="en-US" dirty="0"/>
              <a:t>student is </a:t>
            </a:r>
            <a:r>
              <a:rPr lang="en-US" b="1" dirty="0"/>
              <a:t>not allowed to use </a:t>
            </a:r>
            <a:r>
              <a:rPr lang="en-US" dirty="0"/>
              <a:t>the Erasmus+ grant to cover similar mobility costs </a:t>
            </a:r>
            <a:r>
              <a:rPr lang="en-US" b="1" dirty="0"/>
              <a:t>if</a:t>
            </a:r>
            <a:r>
              <a:rPr lang="en-US" dirty="0"/>
              <a:t> s</a:t>
            </a:r>
            <a:r>
              <a:rPr lang="sk-SK" dirty="0"/>
              <a:t>he</a:t>
            </a:r>
            <a:r>
              <a:rPr lang="en-US" dirty="0"/>
              <a:t>/he </a:t>
            </a:r>
            <a:r>
              <a:rPr lang="en-US" b="1" dirty="0"/>
              <a:t>has already been funded from other European Union </a:t>
            </a:r>
            <a:r>
              <a:rPr lang="en-US" b="1" dirty="0" smtClean="0"/>
              <a:t>sources</a:t>
            </a:r>
            <a:endParaRPr lang="sk-SK" dirty="0"/>
          </a:p>
          <a:p>
            <a:pPr lvl="0" algn="just"/>
            <a:r>
              <a:rPr lang="sk-SK" dirty="0"/>
              <a:t>t</a:t>
            </a:r>
            <a:r>
              <a:rPr lang="en-US" dirty="0" smtClean="0"/>
              <a:t>he </a:t>
            </a:r>
            <a:r>
              <a:rPr lang="en-US" b="1" dirty="0"/>
              <a:t>lump sum </a:t>
            </a:r>
            <a:r>
              <a:rPr lang="en-US" dirty="0"/>
              <a:t>for a month is </a:t>
            </a:r>
            <a:r>
              <a:rPr lang="en-US" b="1" dirty="0"/>
              <a:t>intended to cover general costs </a:t>
            </a:r>
            <a:r>
              <a:rPr lang="en-US" dirty="0"/>
              <a:t>connected to a mobility as well as travel </a:t>
            </a:r>
            <a:r>
              <a:rPr lang="en-US" dirty="0" smtClean="0"/>
              <a:t>costs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239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B</a:t>
            </a:r>
            <a:r>
              <a:rPr lang="sk-SK" sz="3600" b="1" dirty="0" smtClean="0"/>
              <a:t>ASIC RATES OF INDIVIDUAL SUPPORT FOR A LONG-TERM MOBILITY AND TOP-UPS</a:t>
            </a:r>
            <a:r>
              <a:rPr lang="en-GB" sz="3600" b="1" dirty="0" smtClean="0"/>
              <a:t>:</a:t>
            </a:r>
            <a:endParaRPr lang="sk-SK" sz="3600" b="1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433487"/>
              </p:ext>
            </p:extLst>
          </p:nvPr>
        </p:nvGraphicFramePr>
        <p:xfrm>
          <a:off x="838200" y="1655546"/>
          <a:ext cx="10515600" cy="4831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2558">
                  <a:extLst>
                    <a:ext uri="{9D8B030D-6E8A-4147-A177-3AD203B41FA5}">
                      <a16:colId xmlns:a16="http://schemas.microsoft.com/office/drawing/2014/main" val="3447627432"/>
                    </a:ext>
                  </a:extLst>
                </a:gridCol>
                <a:gridCol w="4563042">
                  <a:extLst>
                    <a:ext uri="{9D8B030D-6E8A-4147-A177-3AD203B41FA5}">
                      <a16:colId xmlns:a16="http://schemas.microsoft.com/office/drawing/2014/main" val="1790758416"/>
                    </a:ext>
                  </a:extLst>
                </a:gridCol>
              </a:tblGrid>
              <a:tr h="501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Target country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Grant/month - study mobility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58616228"/>
                  </a:ext>
                </a:extLst>
              </a:tr>
              <a:tr h="916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Denmark, Finland, Ireland, Iceland, Lichtenstein, Luxemburg, Norway, Sweden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670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0399749"/>
                  </a:ext>
                </a:extLst>
              </a:tr>
              <a:tr h="695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Belgium, Cyprus, France, Greece, Netherlands, Malta, Germany, Portugal, Austria, Spain, Italy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477876"/>
                  </a:ext>
                </a:extLst>
              </a:tr>
              <a:tr h="1008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Bulgaria, Croatia, Czech Republic, Estonia, Lithuania, Latvia, Hungary, Slovenia, Poland, Romania, the Republic of North Macedonia, Serbia, Turkey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620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119247"/>
                  </a:ext>
                </a:extLst>
              </a:tr>
              <a:tr h="69950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 mobility participants with fewer opportunities are entitled to a top-up amount of € 250 / month above the basic grant.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803488"/>
                  </a:ext>
                </a:extLst>
              </a:tr>
              <a:tr h="1008789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Students can </a:t>
                      </a:r>
                      <a:r>
                        <a:rPr lang="en-GB" sz="1600" dirty="0" smtClean="0">
                          <a:effectLst/>
                        </a:rPr>
                        <a:t>o</a:t>
                      </a:r>
                      <a:r>
                        <a:rPr lang="sk-SK" sz="1600" dirty="0" smtClean="0">
                          <a:effectLst/>
                        </a:rPr>
                        <a:t>b</a:t>
                      </a:r>
                      <a:r>
                        <a:rPr lang="en-GB" sz="1600" dirty="0" smtClean="0">
                          <a:effectLst/>
                        </a:rPr>
                        <a:t>t</a:t>
                      </a:r>
                      <a:r>
                        <a:rPr lang="sk-SK" sz="1600" dirty="0" err="1" smtClean="0">
                          <a:effectLst/>
                        </a:rPr>
                        <a:t>ain</a:t>
                      </a:r>
                      <a:r>
                        <a:rPr lang="sk-SK" sz="1600" dirty="0" smtClean="0">
                          <a:effectLst/>
                        </a:rPr>
                        <a:t> </a:t>
                      </a:r>
                      <a:r>
                        <a:rPr lang="sk-SK" sz="1600" dirty="0" err="1" smtClean="0">
                          <a:effectLst/>
                        </a:rPr>
                        <a:t>support</a:t>
                      </a:r>
                      <a:r>
                        <a:rPr lang="en-GB" sz="1600" dirty="0" smtClean="0">
                          <a:effectLst/>
                        </a:rPr>
                        <a:t> </a:t>
                      </a:r>
                      <a:r>
                        <a:rPr lang="en-GB" sz="1600" dirty="0">
                          <a:effectLst/>
                        </a:rPr>
                        <a:t>for green travel. In this case, they will receive a single contribution of EUR 50 as a top-up to the individual </a:t>
                      </a:r>
                      <a:r>
                        <a:rPr lang="en-GB" sz="1600" dirty="0" smtClean="0">
                          <a:effectLst/>
                        </a:rPr>
                        <a:t>support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207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50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B</a:t>
            </a:r>
            <a:r>
              <a:rPr lang="sk-SK" sz="3600" b="1" dirty="0" smtClean="0"/>
              <a:t>ASIC RATES OF INDIVIDUAL SUPPORT FOR A SHORT-TERM MOBILITY AND TOP UPS</a:t>
            </a:r>
            <a:r>
              <a:rPr lang="en-GB" sz="3600" b="1" dirty="0" smtClean="0"/>
              <a:t>: </a:t>
            </a:r>
            <a:endParaRPr lang="sk-SK" sz="3600" b="1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68354"/>
              </p:ext>
            </p:extLst>
          </p:nvPr>
        </p:nvGraphicFramePr>
        <p:xfrm>
          <a:off x="838200" y="1690688"/>
          <a:ext cx="10515601" cy="5068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7149">
                  <a:extLst>
                    <a:ext uri="{9D8B030D-6E8A-4147-A177-3AD203B41FA5}">
                      <a16:colId xmlns:a16="http://schemas.microsoft.com/office/drawing/2014/main" val="4203583982"/>
                    </a:ext>
                  </a:extLst>
                </a:gridCol>
                <a:gridCol w="3089715">
                  <a:extLst>
                    <a:ext uri="{9D8B030D-6E8A-4147-A177-3AD203B41FA5}">
                      <a16:colId xmlns:a16="http://schemas.microsoft.com/office/drawing/2014/main" val="131798264"/>
                    </a:ext>
                  </a:extLst>
                </a:gridCol>
                <a:gridCol w="2688737">
                  <a:extLst>
                    <a:ext uri="{9D8B030D-6E8A-4147-A177-3AD203B41FA5}">
                      <a16:colId xmlns:a16="http://schemas.microsoft.com/office/drawing/2014/main" val="1416355486"/>
                    </a:ext>
                  </a:extLst>
                </a:gridCol>
              </a:tblGrid>
              <a:tr h="48416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Participants of short-term </a:t>
                      </a:r>
                      <a:r>
                        <a:rPr lang="en-GB" sz="1600" dirty="0" err="1">
                          <a:effectLst/>
                        </a:rPr>
                        <a:t>mobilities</a:t>
                      </a:r>
                      <a:r>
                        <a:rPr lang="en-GB" sz="1600" dirty="0">
                          <a:effectLst/>
                        </a:rPr>
                        <a:t> (5-30 days) are entitled to individual support for physical </a:t>
                      </a:r>
                      <a:r>
                        <a:rPr lang="en-GB" sz="1600" dirty="0" err="1">
                          <a:effectLst/>
                        </a:rPr>
                        <a:t>mobilities</a:t>
                      </a:r>
                      <a:r>
                        <a:rPr lang="en-GB" sz="1600" dirty="0">
                          <a:effectLst/>
                        </a:rPr>
                        <a:t>, including travel days, regardless of the target country: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119563"/>
                  </a:ext>
                </a:extLst>
              </a:tr>
              <a:tr h="2420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Target country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Day 1-14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Day 15-30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extLst>
                  <a:ext uri="{0D108BD9-81ED-4DB2-BD59-A6C34878D82A}">
                    <a16:rowId xmlns:a16="http://schemas.microsoft.com/office/drawing/2014/main" val="3127795406"/>
                  </a:ext>
                </a:extLst>
              </a:tr>
              <a:tr h="37187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Grant/day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Grant/day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extLst>
                  <a:ext uri="{0D108BD9-81ED-4DB2-BD59-A6C34878D82A}">
                    <a16:rowId xmlns:a16="http://schemas.microsoft.com/office/drawing/2014/main" val="420862334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All programme countries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70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50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extLst>
                  <a:ext uri="{0D108BD9-81ED-4DB2-BD59-A6C34878D82A}">
                    <a16:rowId xmlns:a16="http://schemas.microsoft.com/office/drawing/2014/main" val="3643502996"/>
                  </a:ext>
                </a:extLst>
              </a:tr>
              <a:tr h="72624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Mobility participants with fewer opportunities are entitled to a top-up amount of € 100 above the basic rate for a physical mobility lasting 5-14 days and of € 150 for a physical mobility lasting 15-30 days.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361293"/>
                  </a:ext>
                </a:extLst>
              </a:tr>
              <a:tr h="72624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Support for travel costs is granted to participants with fewer opportunities. The travel grant is covered by a special range of fixed amounts according to the distance bands valid for the whole program:</a:t>
                      </a:r>
                      <a:endParaRPr lang="sk-SK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570313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Distance band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Standard travel 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Green travel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580444217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10 to 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23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2978289736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100 to 499 km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180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210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3000677913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500 to 1 999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275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320 EUR 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3876828057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2 000 to 2 999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360 EUR/participant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410 EUR 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918469032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3 000 to 3 999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530 EUR/participant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610 EUR /participant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3080127104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From 4 000 to 7 999 km: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820 EUR/participant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4267564949"/>
                  </a:ext>
                </a:extLst>
              </a:tr>
              <a:tr h="242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8 000 km or more: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1 500 EUR/participant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38" marR="49838" marT="0" marB="0" anchor="b"/>
                </a:tc>
                <a:extLst>
                  <a:ext uri="{0D108BD9-81ED-4DB2-BD59-A6C34878D82A}">
                    <a16:rowId xmlns:a16="http://schemas.microsoft.com/office/drawing/2014/main" val="418810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38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sk-SK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</a:t>
            </a:r>
            <a:r>
              <a:rPr lang="cs-CZ" altLang="sk-SK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r>
              <a:rPr lang="cs-CZ" altLang="sk-SK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THE STUDENTS WITH FEWER OPPORTUNITIES</a:t>
            </a:r>
            <a:endParaRPr lang="sk-SK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568558"/>
              </p:ext>
            </p:extLst>
          </p:nvPr>
        </p:nvGraphicFramePr>
        <p:xfrm>
          <a:off x="838200" y="1825625"/>
          <a:ext cx="10388600" cy="497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1272">
                  <a:extLst>
                    <a:ext uri="{9D8B030D-6E8A-4147-A177-3AD203B41FA5}">
                      <a16:colId xmlns:a16="http://schemas.microsoft.com/office/drawing/2014/main" val="467304892"/>
                    </a:ext>
                  </a:extLst>
                </a:gridCol>
                <a:gridCol w="4388322">
                  <a:extLst>
                    <a:ext uri="{9D8B030D-6E8A-4147-A177-3AD203B41FA5}">
                      <a16:colId xmlns:a16="http://schemas.microsoft.com/office/drawing/2014/main" val="3198066382"/>
                    </a:ext>
                  </a:extLst>
                </a:gridCol>
                <a:gridCol w="1570590">
                  <a:extLst>
                    <a:ext uri="{9D8B030D-6E8A-4147-A177-3AD203B41FA5}">
                      <a16:colId xmlns:a16="http://schemas.microsoft.com/office/drawing/2014/main" val="605303001"/>
                    </a:ext>
                  </a:extLst>
                </a:gridCol>
                <a:gridCol w="2838416">
                  <a:extLst>
                    <a:ext uri="{9D8B030D-6E8A-4147-A177-3AD203B41FA5}">
                      <a16:colId xmlns:a16="http://schemas.microsoft.com/office/drawing/2014/main" val="1380818941"/>
                    </a:ext>
                  </a:extLst>
                </a:gridCol>
              </a:tblGrid>
              <a:tr h="250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Group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Description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Type of support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Proof possibilities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770829"/>
                  </a:ext>
                </a:extLst>
              </a:tr>
              <a:tr h="750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Disability</a:t>
                      </a:r>
                      <a:endParaRPr lang="sk-SK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As a person with a severe health disability (hereinafter referred as a person with a SHD) is considered a person with a functional impairment rate of at least 50% 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Top-up and real costs (if top-up is not enough)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ŤZP card (Disability card)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3713733047"/>
                  </a:ext>
                </a:extLst>
              </a:tr>
              <a:tr h="1227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Health problems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As a person with a health problem is considered a person with a chronic illness or psychiatric illness.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Top-up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Medical report and/or financial contribution decision from </a:t>
                      </a:r>
                      <a:r>
                        <a:rPr lang="en-GB" sz="1400" dirty="0" err="1">
                          <a:effectLst/>
                        </a:rPr>
                        <a:t>ÚPSVaR</a:t>
                      </a:r>
                      <a:r>
                        <a:rPr lang="en-GB" sz="1400" dirty="0">
                          <a:effectLst/>
                        </a:rPr>
                        <a:t> (</a:t>
                      </a:r>
                      <a:r>
                        <a:rPr lang="en-GB" sz="1400" dirty="0" err="1">
                          <a:effectLst/>
                        </a:rPr>
                        <a:t>labor</a:t>
                      </a:r>
                      <a:r>
                        <a:rPr lang="en-GB" sz="1400" dirty="0">
                          <a:effectLst/>
                        </a:rPr>
                        <a:t> office) and/or a student with special needs status - </a:t>
                      </a:r>
                      <a:r>
                        <a:rPr lang="en-GB" sz="1400" dirty="0" err="1">
                          <a:effectLst/>
                        </a:rPr>
                        <a:t>Counseling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Center</a:t>
                      </a:r>
                      <a:r>
                        <a:rPr lang="en-GB" sz="1400" dirty="0">
                          <a:effectLst/>
                        </a:rPr>
                        <a:t> report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1487159925"/>
                  </a:ext>
                </a:extLst>
              </a:tr>
              <a:tr h="1000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Economic barriers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• low standard of living, low income (</a:t>
                      </a:r>
                      <a:r>
                        <a:rPr lang="en-GB" sz="1400" dirty="0" err="1">
                          <a:effectLst/>
                        </a:rPr>
                        <a:t>eg</a:t>
                      </a:r>
                      <a:r>
                        <a:rPr lang="en-GB" sz="1400" dirty="0">
                          <a:effectLst/>
                        </a:rPr>
                        <a:t>. family in social need) • dependence on the social security system (</a:t>
                      </a:r>
                      <a:r>
                        <a:rPr lang="en-GB" sz="1400" dirty="0" err="1">
                          <a:effectLst/>
                        </a:rPr>
                        <a:t>eg</a:t>
                      </a:r>
                      <a:r>
                        <a:rPr lang="en-GB" sz="1400" dirty="0">
                          <a:effectLst/>
                        </a:rPr>
                        <a:t>. orphan's pensioner, unemployment benefits)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Top-up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Social scholarship and/or - confirmation of material need from the </a:t>
                      </a:r>
                      <a:r>
                        <a:rPr lang="en-GB" sz="1400" dirty="0" err="1">
                          <a:effectLst/>
                        </a:rPr>
                        <a:t>ÚPSVaR</a:t>
                      </a:r>
                      <a:r>
                        <a:rPr lang="en-GB" sz="1400" dirty="0">
                          <a:effectLst/>
                        </a:rPr>
                        <a:t> (</a:t>
                      </a:r>
                      <a:r>
                        <a:rPr lang="en-GB" sz="1400" dirty="0" err="1">
                          <a:effectLst/>
                        </a:rPr>
                        <a:t>labor</a:t>
                      </a:r>
                      <a:r>
                        <a:rPr lang="en-GB" sz="1400" dirty="0">
                          <a:effectLst/>
                        </a:rPr>
                        <a:t> office)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2609142715"/>
                  </a:ext>
                </a:extLst>
              </a:tr>
              <a:tr h="1000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Social barriers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Social adaptation difficulties:                                                                          • a single parent with a child (</a:t>
                      </a:r>
                      <a:r>
                        <a:rPr lang="en-GB" sz="1400" dirty="0" err="1">
                          <a:effectLst/>
                        </a:rPr>
                        <a:t>ie</a:t>
                      </a:r>
                      <a:r>
                        <a:rPr lang="en-GB" sz="1400" dirty="0">
                          <a:effectLst/>
                        </a:rPr>
                        <a:t>. a single woman or a single man who is permanently taking care for a child under the age of 15), • discrimination barriers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Top-up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Depending on the situation: Statutory declaration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1093441532"/>
                  </a:ext>
                </a:extLst>
              </a:tr>
              <a:tr h="750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Others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Different types of barriers (</a:t>
                      </a:r>
                      <a:r>
                        <a:rPr lang="en-GB" sz="1400" dirty="0" err="1">
                          <a:effectLst/>
                        </a:rPr>
                        <a:t>eg</a:t>
                      </a:r>
                      <a:r>
                        <a:rPr lang="en-GB" sz="1400" dirty="0">
                          <a:effectLst/>
                        </a:rPr>
                        <a:t>. ethnic origin, migrants, etc.) - depending on the university’s decision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Top-up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Depending on the situation: Statutory declaration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70" marR="41470" marT="0" marB="0" anchor="ctr"/>
                </a:tc>
                <a:extLst>
                  <a:ext uri="{0D108BD9-81ED-4DB2-BD59-A6C34878D82A}">
                    <a16:rowId xmlns:a16="http://schemas.microsoft.com/office/drawing/2014/main" val="4052544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36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ONLINE LINGUISTIC SUPPORT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the student will receive an </a:t>
            </a:r>
            <a:r>
              <a:rPr lang="sk-SK" sz="2400" dirty="0" err="1" smtClean="0"/>
              <a:t>invitation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en-US" sz="2400" b="1" dirty="0" smtClean="0"/>
              <a:t>language </a:t>
            </a:r>
            <a:r>
              <a:rPr lang="en-US" sz="2400" b="1" dirty="0"/>
              <a:t>test </a:t>
            </a:r>
            <a:r>
              <a:rPr lang="sk-SK" sz="2400" b="1" dirty="0" err="1" smtClean="0"/>
              <a:t>before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the</a:t>
            </a:r>
            <a:r>
              <a:rPr lang="sk-SK" sz="2400" b="1" dirty="0" smtClean="0"/>
              <a:t> mobility, </a:t>
            </a:r>
            <a:r>
              <a:rPr lang="en-US" sz="2400" dirty="0" smtClean="0"/>
              <a:t>from </a:t>
            </a:r>
            <a:r>
              <a:rPr lang="en-US" sz="2400" dirty="0"/>
              <a:t>the mobility language from the OLS (Online Linguistic Support) system to the e-mail </a:t>
            </a:r>
            <a:r>
              <a:rPr lang="en-US" sz="2400" dirty="0" smtClean="0"/>
              <a:t>address, </a:t>
            </a:r>
            <a:r>
              <a:rPr lang="en-US" sz="2400" dirty="0"/>
              <a:t>after signing the financial </a:t>
            </a:r>
            <a:r>
              <a:rPr lang="sk-SK" sz="2400" dirty="0" err="1" smtClean="0"/>
              <a:t>agreement</a:t>
            </a:r>
            <a:endParaRPr lang="sk-SK" sz="2400" dirty="0"/>
          </a:p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system will offer him an </a:t>
            </a:r>
            <a:r>
              <a:rPr lang="en-US" sz="2400" b="1" dirty="0"/>
              <a:t>online language course </a:t>
            </a:r>
            <a:r>
              <a:rPr lang="en-US" sz="2400" dirty="0"/>
              <a:t>after passing the test</a:t>
            </a:r>
          </a:p>
          <a:p>
            <a:pPr algn="just"/>
            <a:r>
              <a:rPr lang="en-US" sz="2400" dirty="0"/>
              <a:t>after mobility, it is possible to take an </a:t>
            </a:r>
            <a:r>
              <a:rPr lang="en-US" sz="2400" b="1" dirty="0"/>
              <a:t>output language test</a:t>
            </a:r>
            <a:r>
              <a:rPr lang="en-US" sz="2400" dirty="0"/>
              <a:t> to compare language skills</a:t>
            </a:r>
          </a:p>
          <a:p>
            <a:pPr algn="just"/>
            <a:r>
              <a:rPr lang="en-US" sz="2400" dirty="0"/>
              <a:t>evaluation is </a:t>
            </a:r>
            <a:r>
              <a:rPr lang="en-US" sz="2400" b="1" dirty="0"/>
              <a:t>informative</a:t>
            </a:r>
            <a:r>
              <a:rPr lang="en-US" sz="2400" dirty="0"/>
              <a:t> for the student</a:t>
            </a:r>
          </a:p>
          <a:p>
            <a:pPr algn="just"/>
            <a:r>
              <a:rPr lang="en-US" sz="2400" dirty="0"/>
              <a:t>it is </a:t>
            </a:r>
            <a:r>
              <a:rPr lang="sk-SK" sz="2400" dirty="0" err="1" smtClean="0"/>
              <a:t>available</a:t>
            </a:r>
            <a:r>
              <a:rPr lang="en-US" sz="2400" dirty="0" smtClean="0"/>
              <a:t> </a:t>
            </a:r>
            <a:r>
              <a:rPr lang="en-US" sz="2400" dirty="0"/>
              <a:t>for all long-term </a:t>
            </a:r>
            <a:r>
              <a:rPr lang="en-US" sz="2400" dirty="0" err="1"/>
              <a:t>mobilities</a:t>
            </a:r>
            <a:r>
              <a:rPr lang="en-US" sz="2400" dirty="0"/>
              <a:t> and short-term </a:t>
            </a:r>
            <a:r>
              <a:rPr lang="en-US" sz="2400" dirty="0" err="1"/>
              <a:t>mobilities</a:t>
            </a:r>
            <a:r>
              <a:rPr lang="en-US" sz="2400" dirty="0"/>
              <a:t> of </a:t>
            </a:r>
            <a:r>
              <a:rPr lang="sk-SK" sz="2400" dirty="0" smtClean="0"/>
              <a:t>PhD. </a:t>
            </a:r>
            <a:r>
              <a:rPr lang="en-US" sz="2400" dirty="0" smtClean="0"/>
              <a:t>students </a:t>
            </a:r>
            <a:r>
              <a:rPr lang="en-US" sz="2400" dirty="0"/>
              <a:t>longer than 14 days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52173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IMPORTANT LINKS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200" b="1" u="sng" dirty="0" smtClean="0">
                <a:hlinkClick r:id="rId2"/>
              </a:rPr>
              <a:t>INFORMATION </a:t>
            </a:r>
            <a:r>
              <a:rPr lang="sk-SK" sz="2200" b="1" u="sng" dirty="0">
                <a:hlinkClick r:id="rId2"/>
              </a:rPr>
              <a:t>ABOUT </a:t>
            </a:r>
            <a:r>
              <a:rPr lang="sk-SK" sz="2200" b="1" u="sng" dirty="0" smtClean="0">
                <a:hlinkClick r:id="rId2"/>
              </a:rPr>
              <a:t>TRAINEESHIPS AND NEEDED DOCUMENTS </a:t>
            </a:r>
            <a:r>
              <a:rPr lang="sk-SK" sz="2200" b="1" u="sng" dirty="0" smtClean="0">
                <a:solidFill>
                  <a:srgbClr val="0070C0"/>
                </a:solidFill>
                <a:hlinkClick r:id="rId2"/>
              </a:rPr>
              <a:t>HERE</a:t>
            </a:r>
            <a:endParaRPr lang="sk-SK" sz="2200" dirty="0">
              <a:solidFill>
                <a:srgbClr val="0070C0"/>
              </a:solidFill>
            </a:endParaRPr>
          </a:p>
          <a:p>
            <a:pPr marL="0" lvl="0" indent="0" algn="just">
              <a:buNone/>
            </a:pPr>
            <a:endParaRPr lang="sk-SK" sz="2200" b="1" dirty="0" smtClean="0"/>
          </a:p>
          <a:p>
            <a:pPr marL="0" lvl="0" indent="0" algn="just">
              <a:buNone/>
            </a:pPr>
            <a:r>
              <a:rPr lang="sk-SK" sz="2200" b="1" dirty="0" smtClean="0"/>
              <a:t>OFFERED </a:t>
            </a:r>
            <a:r>
              <a:rPr lang="sk-SK" sz="2200" b="1" dirty="0"/>
              <a:t>OPORTUNITIES FOR THE TRAINEESHIPS:</a:t>
            </a:r>
            <a:endParaRPr lang="sk-SK" sz="2200" dirty="0"/>
          </a:p>
          <a:p>
            <a:pPr lvl="2" algn="just"/>
            <a:r>
              <a:rPr lang="sk-SK" sz="2200" u="sng" dirty="0">
                <a:hlinkClick r:id="rId3"/>
              </a:rPr>
              <a:t>Erasmusintern.org</a:t>
            </a:r>
            <a:r>
              <a:rPr lang="sk-SK" sz="2200" dirty="0"/>
              <a:t> – </a:t>
            </a:r>
            <a:r>
              <a:rPr lang="sk-SK" sz="2200" dirty="0" err="1"/>
              <a:t>searching</a:t>
            </a:r>
            <a:r>
              <a:rPr lang="sk-SK" sz="2200" dirty="0"/>
              <a:t> </a:t>
            </a:r>
            <a:r>
              <a:rPr lang="sk-SK" sz="2200" dirty="0" err="1"/>
              <a:t>traineeships</a:t>
            </a:r>
            <a:endParaRPr lang="sk-SK" sz="2200" dirty="0"/>
          </a:p>
          <a:p>
            <a:pPr lvl="2" algn="just"/>
            <a:r>
              <a:rPr lang="sk-SK" sz="2200" u="sng" dirty="0" err="1">
                <a:hlinkClick r:id="rId4"/>
              </a:rPr>
              <a:t>School</a:t>
            </a:r>
            <a:r>
              <a:rPr lang="sk-SK" sz="2200" u="sng" dirty="0">
                <a:hlinkClick r:id="rId4"/>
              </a:rPr>
              <a:t> </a:t>
            </a:r>
            <a:r>
              <a:rPr lang="sk-SK" sz="2200" u="sng" dirty="0" err="1">
                <a:hlinkClick r:id="rId4"/>
              </a:rPr>
              <a:t>Education</a:t>
            </a:r>
            <a:r>
              <a:rPr lang="sk-SK" sz="2200" u="sng" dirty="0">
                <a:hlinkClick r:id="rId4"/>
              </a:rPr>
              <a:t> </a:t>
            </a:r>
            <a:r>
              <a:rPr lang="sk-SK" sz="2200" u="sng" dirty="0" err="1">
                <a:hlinkClick r:id="rId4"/>
              </a:rPr>
              <a:t>Gateway</a:t>
            </a:r>
            <a:r>
              <a:rPr lang="sk-SK" sz="2200" dirty="0"/>
              <a:t> - </a:t>
            </a:r>
            <a:r>
              <a:rPr lang="sk-SK" sz="2200" dirty="0" err="1"/>
              <a:t>searching</a:t>
            </a:r>
            <a:r>
              <a:rPr lang="sk-SK" sz="2200" dirty="0"/>
              <a:t> </a:t>
            </a:r>
            <a:r>
              <a:rPr lang="sk-SK" sz="2200" dirty="0" err="1"/>
              <a:t>universities</a:t>
            </a:r>
            <a:r>
              <a:rPr lang="sk-SK" sz="2200" dirty="0"/>
              <a:t> </a:t>
            </a:r>
            <a:r>
              <a:rPr lang="sk-SK" sz="2200" dirty="0" err="1"/>
              <a:t>offered</a:t>
            </a:r>
            <a:r>
              <a:rPr lang="sk-SK" sz="2200" dirty="0"/>
              <a:t> </a:t>
            </a:r>
            <a:r>
              <a:rPr lang="sk-SK" sz="2200" dirty="0" err="1" smtClean="0"/>
              <a:t>traineeships</a:t>
            </a:r>
            <a:endParaRPr lang="sk-SK" sz="2200" dirty="0" smtClean="0"/>
          </a:p>
          <a:p>
            <a:pPr marL="0" indent="0" algn="just">
              <a:buNone/>
            </a:pPr>
            <a:r>
              <a:rPr lang="sk-SK" sz="2200" b="1" dirty="0" smtClean="0"/>
              <a:t>STUDENT ORGANISATIONS:</a:t>
            </a:r>
            <a:endParaRPr lang="sk-SK" sz="2200" dirty="0" smtClean="0"/>
          </a:p>
          <a:p>
            <a:pPr lvl="2" algn="just"/>
            <a:r>
              <a:rPr lang="sk-SK" sz="2200" u="sng" dirty="0" smtClean="0">
                <a:hlinkClick r:id="rId5"/>
              </a:rPr>
              <a:t>https</a:t>
            </a:r>
            <a:r>
              <a:rPr lang="sk-SK" sz="2200" u="sng" dirty="0">
                <a:hlinkClick r:id="rId5"/>
              </a:rPr>
              <a:t>://esn.org/</a:t>
            </a:r>
            <a:r>
              <a:rPr lang="sk-SK" sz="2200" dirty="0"/>
              <a:t> - Erasmus </a:t>
            </a:r>
            <a:r>
              <a:rPr lang="sk-SK" sz="2200" dirty="0" err="1"/>
              <a:t>Student</a:t>
            </a:r>
            <a:r>
              <a:rPr lang="sk-SK" sz="2200" dirty="0"/>
              <a:t> </a:t>
            </a:r>
            <a:r>
              <a:rPr lang="sk-SK" sz="2200" dirty="0" err="1"/>
              <a:t>Network</a:t>
            </a:r>
            <a:endParaRPr lang="sk-SK" sz="2200" dirty="0"/>
          </a:p>
          <a:p>
            <a:pPr lvl="2" algn="just"/>
            <a:r>
              <a:rPr lang="sk-SK" sz="2200" u="sng" dirty="0">
                <a:hlinkClick r:id="rId6"/>
              </a:rPr>
              <a:t>https://www.esaa-eu.org/</a:t>
            </a:r>
            <a:r>
              <a:rPr lang="sk-SK" sz="2200" dirty="0"/>
              <a:t> - Erasmus+ </a:t>
            </a:r>
            <a:r>
              <a:rPr lang="sk-SK" sz="2200" dirty="0" err="1"/>
              <a:t>Student</a:t>
            </a:r>
            <a:r>
              <a:rPr lang="sk-SK" sz="2200" dirty="0"/>
              <a:t> and </a:t>
            </a:r>
            <a:r>
              <a:rPr lang="sk-SK" sz="2200" dirty="0" err="1"/>
              <a:t>Alumni</a:t>
            </a:r>
            <a:r>
              <a:rPr lang="sk-SK" sz="2200" dirty="0"/>
              <a:t> </a:t>
            </a:r>
            <a:r>
              <a:rPr lang="sk-SK" sz="2200" dirty="0" err="1" smtClean="0"/>
              <a:t>Aliance</a:t>
            </a:r>
            <a:endParaRPr lang="sk-SK" sz="2200" dirty="0" smtClean="0"/>
          </a:p>
          <a:p>
            <a:pPr lvl="2" algn="just"/>
            <a:endParaRPr lang="sk-SK" sz="2200" dirty="0"/>
          </a:p>
          <a:p>
            <a:pPr marL="0" lvl="0" indent="0" algn="just">
              <a:buNone/>
            </a:pPr>
            <a:r>
              <a:rPr lang="en-US" sz="2200" b="1" dirty="0"/>
              <a:t>Content </a:t>
            </a:r>
            <a:r>
              <a:rPr lang="sk-SK" sz="2200" b="1" dirty="0" err="1"/>
              <a:t>is</a:t>
            </a:r>
            <a:r>
              <a:rPr lang="sk-SK" sz="2200" b="1" dirty="0"/>
              <a:t> </a:t>
            </a:r>
            <a:r>
              <a:rPr lang="en-US" sz="2200" b="1" dirty="0"/>
              <a:t>not guaranteed by the university</a:t>
            </a:r>
            <a:r>
              <a:rPr lang="sk-SK" sz="2200" b="1" dirty="0"/>
              <a:t>, National </a:t>
            </a:r>
            <a:r>
              <a:rPr lang="sk-SK" sz="2200" b="1" dirty="0" err="1"/>
              <a:t>Agency</a:t>
            </a:r>
            <a:r>
              <a:rPr lang="sk-SK" sz="2200" b="1" dirty="0"/>
              <a:t> Erasmus+</a:t>
            </a:r>
            <a:r>
              <a:rPr lang="en-US" sz="2200" b="1" dirty="0"/>
              <a:t> or European </a:t>
            </a:r>
            <a:r>
              <a:rPr lang="en-US" sz="2200" b="1" dirty="0" smtClean="0"/>
              <a:t>Commission</a:t>
            </a:r>
            <a:r>
              <a:rPr lang="sk-SK" sz="2200" b="1" dirty="0" smtClean="0"/>
              <a:t>.</a:t>
            </a:r>
            <a:endParaRPr lang="sk-SK" sz="2200" dirty="0"/>
          </a:p>
          <a:p>
            <a:pPr algn="just"/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221755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CONTACT DATA</a:t>
            </a:r>
            <a:endParaRPr lang="sk-SK" sz="36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59293"/>
            <a:ext cx="10515600" cy="4937760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u="sng" dirty="0" err="1" smtClean="0">
                <a:hlinkClick r:id="rId2"/>
              </a:rPr>
              <a:t>university</a:t>
            </a:r>
            <a:r>
              <a:rPr lang="sk-SK" sz="2000" b="1" u="sng" dirty="0" smtClean="0">
                <a:hlinkClick r:id="rId2"/>
              </a:rPr>
              <a:t> </a:t>
            </a:r>
            <a:r>
              <a:rPr lang="sk-SK" sz="2000" b="1" u="sng" dirty="0">
                <a:hlinkClick r:id="rId2"/>
              </a:rPr>
              <a:t>level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/>
              <a:t>doc. Ing. Silvia </a:t>
            </a:r>
            <a:r>
              <a:rPr lang="sk-SK" sz="2000" b="1" dirty="0" err="1"/>
              <a:t>Ručinská</a:t>
            </a:r>
            <a:r>
              <a:rPr lang="sk-SK" sz="2000" b="1" dirty="0"/>
              <a:t>, PhD</a:t>
            </a:r>
            <a:r>
              <a:rPr lang="sk-SK" sz="2000" dirty="0"/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/>
              <a:t>Vice-Rector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International </a:t>
            </a:r>
            <a:r>
              <a:rPr lang="sk-SK" sz="2000" dirty="0" err="1"/>
              <a:t>Relations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sk-SK" sz="2000" b="1" u="sng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 smtClean="0"/>
              <a:t>International </a:t>
            </a:r>
            <a:r>
              <a:rPr lang="sk-SK" sz="2000" b="1" dirty="0" err="1"/>
              <a:t>R</a:t>
            </a:r>
            <a:r>
              <a:rPr lang="sk-SK" sz="2000" b="1" dirty="0" err="1" smtClean="0"/>
              <a:t>elations</a:t>
            </a:r>
            <a:r>
              <a:rPr lang="sk-SK" sz="2000" b="1" dirty="0" smtClean="0"/>
              <a:t> </a:t>
            </a:r>
            <a:r>
              <a:rPr lang="sk-SK" sz="2000" b="1" dirty="0"/>
              <a:t>O</a:t>
            </a:r>
            <a:r>
              <a:rPr lang="sk-SK" sz="2000" b="1" dirty="0" smtClean="0"/>
              <a:t>ffice (IRO):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/>
              <a:t>Common</a:t>
            </a:r>
            <a:r>
              <a:rPr lang="sk-SK" sz="2000" dirty="0"/>
              <a:t> IRO </a:t>
            </a:r>
            <a:r>
              <a:rPr lang="sk-SK" sz="2000" dirty="0" err="1"/>
              <a:t>address</a:t>
            </a:r>
            <a:r>
              <a:rPr lang="sk-SK" sz="2000" dirty="0"/>
              <a:t>: </a:t>
            </a:r>
            <a:r>
              <a:rPr lang="sk-SK" sz="2000" b="1" u="sng" dirty="0">
                <a:hlinkClick r:id="rId3"/>
              </a:rPr>
              <a:t>zahrodd@upjs.sk</a:t>
            </a:r>
            <a:r>
              <a:rPr lang="sk-SK" sz="2000" dirty="0"/>
              <a:t>, FB: </a:t>
            </a:r>
            <a:r>
              <a:rPr lang="sk-SK" sz="2000" b="1" u="sng" dirty="0">
                <a:hlinkClick r:id="rId4"/>
              </a:rPr>
              <a:t>@</a:t>
            </a:r>
            <a:r>
              <a:rPr lang="sk-SK" sz="2000" b="1" u="sng" dirty="0" err="1">
                <a:hlinkClick r:id="rId4"/>
              </a:rPr>
              <a:t>upjserasmus</a:t>
            </a:r>
            <a:r>
              <a:rPr lang="sk-SK" sz="2000" b="1" dirty="0"/>
              <a:t>  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sk-SK" sz="2000" b="1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 smtClean="0"/>
              <a:t>Mgr</a:t>
            </a:r>
            <a:r>
              <a:rPr lang="sk-SK" sz="2000" b="1" dirty="0"/>
              <a:t>. Mária Vasiľová, PhD.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/>
              <a:t>Institutional</a:t>
            </a:r>
            <a:r>
              <a:rPr lang="sk-SK" sz="2000" dirty="0"/>
              <a:t> </a:t>
            </a:r>
            <a:r>
              <a:rPr lang="sk-SK" sz="2000" dirty="0" err="1"/>
              <a:t>Coordinator</a:t>
            </a:r>
            <a:r>
              <a:rPr lang="sk-SK" sz="2000" dirty="0"/>
              <a:t> Erasmus+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 smtClean="0"/>
              <a:t>Phone</a:t>
            </a:r>
            <a:r>
              <a:rPr lang="sk-SK" sz="2000" dirty="0" smtClean="0"/>
              <a:t>: </a:t>
            </a:r>
            <a:r>
              <a:rPr lang="sk-SK" sz="2000" dirty="0"/>
              <a:t>+421 055 234 </a:t>
            </a:r>
            <a:r>
              <a:rPr lang="sk-SK" sz="2000" dirty="0" smtClean="0"/>
              <a:t>1159, E-mail</a:t>
            </a:r>
            <a:r>
              <a:rPr lang="sk-SK" sz="2000" dirty="0"/>
              <a:t>: </a:t>
            </a:r>
            <a:r>
              <a:rPr lang="sk-SK" sz="2000" u="sng" dirty="0" smtClean="0">
                <a:hlinkClick r:id="rId5"/>
              </a:rPr>
              <a:t>maria.vasilova@upjs.sk</a:t>
            </a:r>
            <a:endParaRPr lang="sk-SK" sz="2000" u="sng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/>
              <a:t>PhDr. Zuzana Szattlerová</a:t>
            </a:r>
            <a:r>
              <a:rPr lang="sk-SK" sz="2000" dirty="0"/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/>
              <a:t>Contact</a:t>
            </a:r>
            <a:r>
              <a:rPr lang="sk-SK" sz="2000" dirty="0"/>
              <a:t> person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outgoing</a:t>
            </a:r>
            <a:r>
              <a:rPr lang="sk-SK" sz="2000" dirty="0"/>
              <a:t> </a:t>
            </a:r>
            <a:r>
              <a:rPr lang="sk-SK" sz="2000" dirty="0" err="1"/>
              <a:t>students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traineeships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dirty="0" err="1" smtClean="0"/>
              <a:t>Phone</a:t>
            </a:r>
            <a:r>
              <a:rPr lang="sk-SK" sz="2000" dirty="0" smtClean="0"/>
              <a:t>: </a:t>
            </a:r>
            <a:r>
              <a:rPr lang="sk-SK" sz="2000" dirty="0"/>
              <a:t>+421 055 234 </a:t>
            </a:r>
            <a:r>
              <a:rPr lang="sk-SK" sz="2000" dirty="0" smtClean="0"/>
              <a:t>1129, E-mail</a:t>
            </a:r>
            <a:r>
              <a:rPr lang="sk-SK" sz="2000" dirty="0"/>
              <a:t>: </a:t>
            </a:r>
            <a:r>
              <a:rPr lang="sk-SK" sz="2000" u="sng" dirty="0">
                <a:hlinkClick r:id="rId6"/>
              </a:rPr>
              <a:t>zuzana.szattlerova@upjs.sk</a:t>
            </a:r>
            <a:endParaRPr lang="sk-SK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/>
              <a:t>               </a:t>
            </a:r>
            <a:r>
              <a:rPr lang="sk-SK" sz="2000" dirty="0"/>
              <a:t> 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2000" b="1" dirty="0">
                <a:hlinkClick r:id="rId7"/>
              </a:rPr>
              <a:t> </a:t>
            </a:r>
            <a:r>
              <a:rPr lang="sk-SK" sz="2000" b="1" u="sng" dirty="0" err="1">
                <a:solidFill>
                  <a:srgbClr val="0070C0"/>
                </a:solidFill>
                <a:hlinkClick r:id="rId7"/>
              </a:rPr>
              <a:t>f</a:t>
            </a:r>
            <a:r>
              <a:rPr lang="sk-SK" sz="2000" b="1" u="sng" dirty="0" err="1" smtClean="0">
                <a:hlinkClick r:id="rId7"/>
              </a:rPr>
              <a:t>aculty</a:t>
            </a:r>
            <a:r>
              <a:rPr lang="sk-SK" sz="2000" b="1" u="sng" dirty="0" smtClean="0">
                <a:hlinkClick r:id="rId7"/>
              </a:rPr>
              <a:t> </a:t>
            </a:r>
            <a:r>
              <a:rPr lang="sk-SK" sz="2000" b="1" u="sng" dirty="0">
                <a:hlinkClick r:id="rId7"/>
              </a:rPr>
              <a:t>/ </a:t>
            </a:r>
            <a:r>
              <a:rPr lang="sk-SK" sz="2000" b="1" u="sng" dirty="0" err="1">
                <a:hlinkClick r:id="rId7"/>
              </a:rPr>
              <a:t>departmental</a:t>
            </a:r>
            <a:r>
              <a:rPr lang="sk-SK" sz="2000" b="1" u="sng" dirty="0">
                <a:hlinkClick r:id="rId7"/>
              </a:rPr>
              <a:t> / </a:t>
            </a:r>
            <a:r>
              <a:rPr lang="sk-SK" sz="2000" b="1" u="sng" dirty="0" err="1">
                <a:hlinkClick r:id="rId7"/>
              </a:rPr>
              <a:t>institute</a:t>
            </a:r>
            <a:r>
              <a:rPr lang="sk-SK" sz="2000" b="1" u="sng" dirty="0">
                <a:hlinkClick r:id="rId7"/>
              </a:rPr>
              <a:t> </a:t>
            </a:r>
            <a:r>
              <a:rPr lang="sk-SK" sz="2000" b="1" u="sng" dirty="0" err="1">
                <a:hlinkClick r:id="rId7"/>
              </a:rPr>
              <a:t>coordinators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14865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894170"/>
            <a:ext cx="12204835" cy="3379448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sk-SK" sz="4000" b="1" cap="small" dirty="0">
                <a:ln w="0"/>
              </a:rPr>
              <a:t/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</a:rPr>
              <a:t/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</a:rPr>
              <a:t/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</a:rPr>
              <a:t/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</a:rPr>
              <a:t>THANK YOU FOR YOUR ATTENTION</a:t>
            </a:r>
            <a:br>
              <a:rPr lang="sk-SK" sz="4000" b="1" cap="small" dirty="0">
                <a:ln w="0"/>
              </a:rPr>
            </a:br>
            <a:r>
              <a:rPr lang="sk-SK" sz="4000" b="1" cap="small" dirty="0">
                <a:ln w="0"/>
                <a:sym typeface="Wingdings" panose="05000000000000000000" pitchFamily="2" charset="2"/>
              </a:rPr>
              <a:t></a:t>
            </a:r>
            <a:endParaRPr lang="sk-SK" sz="4000" b="1" cap="small" dirty="0">
              <a:ln w="0"/>
            </a:endParaRP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725144"/>
            <a:ext cx="9144000" cy="2132856"/>
          </a:xfrm>
        </p:spPr>
      </p:pic>
      <p:pic>
        <p:nvPicPr>
          <p:cNvPr id="5" name="Zástupný objekt pre obsah 8">
            <a:extLst>
              <a:ext uri="{FF2B5EF4-FFF2-40B4-BE49-F238E27FC236}">
                <a16:creationId xmlns:a16="http://schemas.microsoft.com/office/drawing/2014/main" id="{4D32C382-38F3-447B-BD24-BB06B041B8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2"/>
            <a:ext cx="12192000" cy="2688582"/>
          </a:xfrm>
          <a:prstGeom prst="rect">
            <a:avLst/>
          </a:prstGeom>
        </p:spPr>
      </p:pic>
      <p:pic>
        <p:nvPicPr>
          <p:cNvPr id="6" name="Picture 4" descr="VÃ½sledok vyhÄ¾adÃ¡vania obrÃ¡zkov pre dopyt erasmus+">
            <a:extLst>
              <a:ext uri="{FF2B5EF4-FFF2-40B4-BE49-F238E27FC236}">
                <a16:creationId xmlns:a16="http://schemas.microsoft.com/office/drawing/2014/main" id="{728AAEEB-F732-41BD-9E33-1318E0551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191000"/>
            <a:ext cx="12192001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54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B0F0"/>
            </a:gs>
            <a:gs pos="4100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WHAT IS ERASMUS+ TRAINEESHIP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s</a:t>
            </a:r>
            <a:r>
              <a:rPr lang="en-US" sz="2400" dirty="0" smtClean="0"/>
              <a:t>pending </a:t>
            </a:r>
            <a:r>
              <a:rPr lang="en-US" sz="2400" dirty="0"/>
              <a:t>a period of time in a company or organization in another  country which is member</a:t>
            </a:r>
            <a:r>
              <a:rPr lang="sk-SK" sz="2400" dirty="0"/>
              <a:t> state</a:t>
            </a:r>
            <a:r>
              <a:rPr lang="en-US" sz="2400" dirty="0"/>
              <a:t> of the Erasmus+ program (EU)  in order to </a:t>
            </a:r>
            <a:r>
              <a:rPr lang="en-US" sz="2400" b="1" dirty="0"/>
              <a:t>acquire the specific skills </a:t>
            </a:r>
            <a:r>
              <a:rPr lang="en-US" sz="2400" dirty="0"/>
              <a:t>required in the labor market, </a:t>
            </a:r>
            <a:r>
              <a:rPr lang="en-US" sz="2400" b="1" dirty="0"/>
              <a:t>gain work experience</a:t>
            </a:r>
            <a:r>
              <a:rPr lang="en-US" sz="2400" dirty="0"/>
              <a:t> and gain a </a:t>
            </a:r>
            <a:r>
              <a:rPr lang="en-US" sz="2400" b="1" dirty="0"/>
              <a:t>better understanding of the economic and social culture</a:t>
            </a:r>
            <a:r>
              <a:rPr lang="en-US" sz="2400" dirty="0"/>
              <a:t> of the country </a:t>
            </a:r>
            <a:r>
              <a:rPr lang="en-US" sz="2400" dirty="0" smtClean="0"/>
              <a:t>concerned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90690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MAIN OBJECTIVES OF THE </a:t>
            </a:r>
            <a:r>
              <a:rPr lang="sk-SK" b="1" dirty="0" smtClean="0"/>
              <a:t>TRAINEESHIPS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en-US" sz="2400" b="1" dirty="0" smtClean="0"/>
              <a:t>to </a:t>
            </a:r>
            <a:r>
              <a:rPr lang="en-US" sz="2400" b="1" dirty="0"/>
              <a:t>stimulate and intensively support the education and training </a:t>
            </a:r>
            <a:r>
              <a:rPr lang="en-US" sz="2400" dirty="0"/>
              <a:t>of university students and fresh graduates </a:t>
            </a:r>
            <a:r>
              <a:rPr lang="en-US" sz="2400" b="1" dirty="0"/>
              <a:t>through practical</a:t>
            </a:r>
            <a:r>
              <a:rPr lang="sk-SK" sz="2400" b="1" dirty="0"/>
              <a:t> </a:t>
            </a:r>
            <a:r>
              <a:rPr lang="sk-SK" sz="2400" b="1" dirty="0" err="1"/>
              <a:t>training</a:t>
            </a:r>
            <a:r>
              <a:rPr lang="sk-SK" sz="2400" b="1" dirty="0"/>
              <a:t> </a:t>
            </a:r>
            <a:r>
              <a:rPr lang="en-US" sz="2400" dirty="0"/>
              <a:t>abroad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to </a:t>
            </a:r>
            <a:r>
              <a:rPr lang="en-US" sz="2400" b="1" dirty="0"/>
              <a:t>apply the theoretical knowledge </a:t>
            </a:r>
            <a:r>
              <a:rPr lang="en-US" sz="2400" dirty="0"/>
              <a:t>and </a:t>
            </a:r>
            <a:r>
              <a:rPr lang="en-US" sz="2400" b="1" dirty="0"/>
              <a:t>practical skills </a:t>
            </a:r>
            <a:r>
              <a:rPr lang="en-US" sz="2400" dirty="0"/>
              <a:t>acquired in the student's study field in a specific work environment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to </a:t>
            </a:r>
            <a:r>
              <a:rPr lang="en-US" sz="2400" b="1" dirty="0"/>
              <a:t>acquire new knowledge and skills </a:t>
            </a:r>
            <a:r>
              <a:rPr lang="en-US" sz="2400" dirty="0"/>
              <a:t>and </a:t>
            </a:r>
            <a:r>
              <a:rPr lang="en-US" sz="2400" b="1" dirty="0"/>
              <a:t>strengthen key competencies </a:t>
            </a:r>
            <a:r>
              <a:rPr lang="en-US" sz="2400" dirty="0"/>
              <a:t>such as </a:t>
            </a:r>
            <a:r>
              <a:rPr lang="en-US" sz="2400" b="1" dirty="0"/>
              <a:t>effective communication </a:t>
            </a:r>
            <a:r>
              <a:rPr lang="en-US" sz="2400" dirty="0"/>
              <a:t>and communication in a foreign language, </a:t>
            </a:r>
            <a:r>
              <a:rPr lang="en-US" sz="2400" b="1" dirty="0"/>
              <a:t>intercultural competence</a:t>
            </a:r>
            <a:r>
              <a:rPr lang="en-US" sz="2400" dirty="0"/>
              <a:t>, teamwork, </a:t>
            </a:r>
            <a:r>
              <a:rPr lang="en-US" sz="2400" b="1" dirty="0"/>
              <a:t>organizational skills</a:t>
            </a:r>
            <a:r>
              <a:rPr lang="en-US" sz="2400" dirty="0"/>
              <a:t>, problem solving, information literacy, creativity, etc.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en-US" sz="2400" dirty="0"/>
              <a:t>to </a:t>
            </a:r>
            <a:r>
              <a:rPr lang="en-US" sz="2400" b="1" dirty="0"/>
              <a:t>expand the qualification profile</a:t>
            </a:r>
            <a:r>
              <a:rPr lang="en-US" sz="2400" dirty="0"/>
              <a:t> of students and fresh graduates, contribute to their professional and </a:t>
            </a:r>
            <a:r>
              <a:rPr lang="en-US" sz="2400" b="1" dirty="0"/>
              <a:t>personal growth and increase their attractiveness in terms of employability</a:t>
            </a:r>
            <a:endParaRPr lang="sk-SK" sz="2400" dirty="0"/>
          </a:p>
          <a:p>
            <a:pPr algn="just">
              <a:spcBef>
                <a:spcPts val="0"/>
              </a:spcBef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10408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WHO CAN PARTICIPATE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sk-SK" sz="2400" b="1" dirty="0" smtClean="0"/>
              <a:t>STUDENTS</a:t>
            </a:r>
          </a:p>
          <a:p>
            <a:pPr lvl="0" algn="just">
              <a:spcBef>
                <a:spcPts val="0"/>
              </a:spcBef>
            </a:pPr>
            <a:r>
              <a:rPr lang="sk-SK" sz="2400" dirty="0" err="1" smtClean="0"/>
              <a:t>all</a:t>
            </a:r>
            <a:r>
              <a:rPr lang="sk-SK" sz="2400" dirty="0" smtClean="0"/>
              <a:t> </a:t>
            </a:r>
            <a:r>
              <a:rPr lang="en-US" sz="2400" b="1" dirty="0"/>
              <a:t>duly </a:t>
            </a:r>
            <a:r>
              <a:rPr lang="sk-SK" sz="2400" b="1" dirty="0" err="1"/>
              <a:t>registered</a:t>
            </a:r>
            <a:r>
              <a:rPr lang="en-US" sz="2400" b="1" dirty="0"/>
              <a:t> student</a:t>
            </a:r>
            <a:r>
              <a:rPr lang="sk-SK" sz="2400" b="1" dirty="0"/>
              <a:t>s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en-US" sz="2400" b="1" dirty="0"/>
              <a:t>full-time</a:t>
            </a:r>
            <a:r>
              <a:rPr lang="en-US" sz="2400" dirty="0"/>
              <a:t> and </a:t>
            </a:r>
            <a:r>
              <a:rPr lang="en-US" sz="2400" b="1" dirty="0"/>
              <a:t>part-time</a:t>
            </a:r>
            <a:r>
              <a:rPr lang="sk-SK" sz="2400" dirty="0"/>
              <a:t> study </a:t>
            </a:r>
            <a:r>
              <a:rPr lang="sk-SK" sz="2400" dirty="0" err="1"/>
              <a:t>programs</a:t>
            </a:r>
            <a:r>
              <a:rPr lang="sk-SK" sz="2400" dirty="0"/>
              <a:t> </a:t>
            </a:r>
            <a:endParaRPr lang="sk-SK" sz="2400" dirty="0" smtClean="0"/>
          </a:p>
          <a:p>
            <a:pPr lvl="0" algn="just">
              <a:spcBef>
                <a:spcPts val="0"/>
              </a:spcBef>
            </a:pPr>
            <a:r>
              <a:rPr lang="sk-SK" sz="2400" b="1" dirty="0" smtClean="0"/>
              <a:t>at </a:t>
            </a:r>
            <a:r>
              <a:rPr lang="sk-SK" sz="2400" b="1" dirty="0" err="1"/>
              <a:t>all</a:t>
            </a:r>
            <a:r>
              <a:rPr lang="sk-SK" sz="2400" b="1" dirty="0"/>
              <a:t> </a:t>
            </a:r>
            <a:r>
              <a:rPr lang="sk-SK" sz="2400" b="1" dirty="0" err="1"/>
              <a:t>levels</a:t>
            </a:r>
            <a:r>
              <a:rPr lang="sk-SK" sz="2400" b="1" dirty="0"/>
              <a:t> of study</a:t>
            </a:r>
            <a:r>
              <a:rPr lang="sk-SK" sz="2400" dirty="0"/>
              <a:t> – </a:t>
            </a:r>
            <a:r>
              <a:rPr lang="sk-SK" sz="2400" dirty="0" err="1"/>
              <a:t>bachelor</a:t>
            </a:r>
            <a:r>
              <a:rPr lang="sk-SK" sz="2400" dirty="0"/>
              <a:t>, magister, </a:t>
            </a:r>
            <a:r>
              <a:rPr lang="sk-SK" sz="2400" dirty="0" err="1"/>
              <a:t>doctoral</a:t>
            </a:r>
            <a:endParaRPr lang="sk-SK" sz="2400" dirty="0"/>
          </a:p>
          <a:p>
            <a:pPr lvl="0" algn="just">
              <a:spcBef>
                <a:spcPts val="0"/>
              </a:spcBef>
            </a:pPr>
            <a:r>
              <a:rPr lang="sk-SK" sz="2400" b="1" dirty="0" err="1"/>
              <a:t>from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</a:t>
            </a:r>
            <a:r>
              <a:rPr lang="en-US" sz="2400" b="1" dirty="0"/>
              <a:t>1st year</a:t>
            </a:r>
            <a:r>
              <a:rPr lang="en-US" sz="2400" dirty="0"/>
              <a:t> of 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1st level of </a:t>
            </a:r>
            <a:r>
              <a:rPr lang="sk-SK" sz="2400" dirty="0" smtClean="0"/>
              <a:t>study</a:t>
            </a:r>
          </a:p>
          <a:p>
            <a:pPr lvl="0" algn="just">
              <a:spcBef>
                <a:spcPts val="0"/>
              </a:spcBef>
            </a:pPr>
            <a:endParaRPr lang="sk-SK" sz="2400" dirty="0"/>
          </a:p>
          <a:p>
            <a:pPr marL="0" lvl="0" indent="0" algn="just">
              <a:spcBef>
                <a:spcPts val="0"/>
              </a:spcBef>
              <a:buNone/>
            </a:pPr>
            <a:r>
              <a:rPr lang="sk-SK" sz="2400" b="1" dirty="0"/>
              <a:t>RECENT GRADUATES</a:t>
            </a:r>
            <a:endParaRPr lang="sk-SK" sz="2400" dirty="0"/>
          </a:p>
          <a:p>
            <a:pPr algn="just">
              <a:spcBef>
                <a:spcPts val="0"/>
              </a:spcBef>
            </a:pPr>
            <a:r>
              <a:rPr lang="sk-SK" sz="2400" dirty="0" err="1"/>
              <a:t>can</a:t>
            </a:r>
            <a:r>
              <a:rPr lang="sk-SK" sz="2400" dirty="0"/>
              <a:t> </a:t>
            </a:r>
            <a:r>
              <a:rPr lang="sk-SK" sz="2400" dirty="0" err="1"/>
              <a:t>realize</a:t>
            </a:r>
            <a:r>
              <a:rPr lang="sk-SK" sz="2400" dirty="0"/>
              <a:t> </a:t>
            </a:r>
            <a:r>
              <a:rPr lang="sk-SK" sz="2400" dirty="0" err="1"/>
              <a:t>their</a:t>
            </a:r>
            <a:r>
              <a:rPr lang="sk-SK" sz="2400" dirty="0"/>
              <a:t> </a:t>
            </a:r>
            <a:r>
              <a:rPr lang="sk-SK" sz="2400" dirty="0" err="1"/>
              <a:t>mobilities</a:t>
            </a:r>
            <a:r>
              <a:rPr lang="sk-SK" sz="2400" dirty="0"/>
              <a:t> </a:t>
            </a:r>
            <a:r>
              <a:rPr lang="sk-SK" sz="2400" dirty="0" err="1"/>
              <a:t>within</a:t>
            </a:r>
            <a:r>
              <a:rPr lang="sk-SK" sz="2400" dirty="0"/>
              <a:t> </a:t>
            </a:r>
            <a:r>
              <a:rPr lang="sk-SK" sz="2400" b="1" dirty="0"/>
              <a:t>12 </a:t>
            </a:r>
            <a:r>
              <a:rPr lang="sk-SK" sz="2400" b="1" dirty="0" err="1"/>
              <a:t>months</a:t>
            </a:r>
            <a:r>
              <a:rPr lang="sk-SK" sz="2400" b="1" dirty="0"/>
              <a:t> </a:t>
            </a:r>
            <a:r>
              <a:rPr lang="sk-SK" sz="2400" dirty="0" err="1"/>
              <a:t>after</a:t>
            </a:r>
            <a:r>
              <a:rPr lang="sk-SK" sz="2400" dirty="0"/>
              <a:t> </a:t>
            </a:r>
            <a:r>
              <a:rPr lang="sk-SK" sz="2400" dirty="0" err="1"/>
              <a:t>their</a:t>
            </a:r>
            <a:r>
              <a:rPr lang="sk-SK" sz="2400" dirty="0"/>
              <a:t> </a:t>
            </a:r>
            <a:r>
              <a:rPr lang="sk-SK" sz="2400" dirty="0" err="1"/>
              <a:t>graduating</a:t>
            </a:r>
            <a:endParaRPr lang="sk-SK" sz="2400" dirty="0"/>
          </a:p>
          <a:p>
            <a:pPr algn="just">
              <a:spcBef>
                <a:spcPts val="0"/>
              </a:spcBef>
            </a:pPr>
            <a:r>
              <a:rPr lang="sk-SK" sz="2400" dirty="0" err="1"/>
              <a:t>student</a:t>
            </a:r>
            <a:r>
              <a:rPr lang="sk-SK" sz="2400" dirty="0"/>
              <a:t> has to </a:t>
            </a:r>
            <a:r>
              <a:rPr lang="sk-SK" sz="2400" dirty="0" err="1"/>
              <a:t>be</a:t>
            </a:r>
            <a:r>
              <a:rPr lang="sk-SK" sz="2400" dirty="0"/>
              <a:t> </a:t>
            </a:r>
            <a:r>
              <a:rPr lang="sk-SK" sz="2400" b="1" dirty="0" err="1"/>
              <a:t>selected</a:t>
            </a:r>
            <a:r>
              <a:rPr lang="sk-SK" sz="2400" b="1" dirty="0"/>
              <a:t> </a:t>
            </a:r>
            <a:r>
              <a:rPr lang="sk-SK" sz="2400" b="1" dirty="0" err="1"/>
              <a:t>durig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</a:t>
            </a:r>
            <a:r>
              <a:rPr lang="sk-SK" sz="2400" b="1" dirty="0" err="1"/>
              <a:t>last</a:t>
            </a:r>
            <a:r>
              <a:rPr lang="sk-SK" sz="2400" b="1" dirty="0"/>
              <a:t> </a:t>
            </a:r>
            <a:r>
              <a:rPr lang="sk-SK" sz="2400" b="1" dirty="0" err="1"/>
              <a:t>year</a:t>
            </a:r>
            <a:r>
              <a:rPr lang="sk-SK" sz="2400" b="1" dirty="0"/>
              <a:t> </a:t>
            </a:r>
            <a:r>
              <a:rPr lang="sk-SK" sz="2400" dirty="0"/>
              <a:t>of study</a:t>
            </a:r>
          </a:p>
          <a:p>
            <a:pPr algn="just">
              <a:spcBef>
                <a:spcPts val="0"/>
              </a:spcBef>
            </a:pPr>
            <a:r>
              <a:rPr lang="sk-SK" sz="2400" dirty="0" err="1"/>
              <a:t>lenght</a:t>
            </a:r>
            <a:r>
              <a:rPr lang="sk-SK" sz="2400" dirty="0"/>
              <a:t> of </a:t>
            </a:r>
            <a:r>
              <a:rPr lang="sk-SK" sz="2400" dirty="0" err="1"/>
              <a:t>the</a:t>
            </a:r>
            <a:r>
              <a:rPr lang="sk-SK" sz="2400" dirty="0"/>
              <a:t> mobility </a:t>
            </a:r>
            <a:r>
              <a:rPr lang="sk-SK" sz="2400" dirty="0" err="1"/>
              <a:t>depends</a:t>
            </a:r>
            <a:r>
              <a:rPr lang="sk-SK" sz="2400" dirty="0"/>
              <a:t> </a:t>
            </a:r>
            <a:r>
              <a:rPr lang="sk-SK" sz="2400" dirty="0" err="1"/>
              <a:t>from</a:t>
            </a:r>
            <a:r>
              <a:rPr lang="sk-SK" sz="2400" dirty="0"/>
              <a:t> </a:t>
            </a:r>
            <a:r>
              <a:rPr lang="sk-SK" sz="2400" dirty="0" err="1" smtClean="0"/>
              <a:t>lenghts</a:t>
            </a:r>
            <a:r>
              <a:rPr lang="sk-SK" sz="2400" dirty="0" smtClean="0"/>
              <a:t> </a:t>
            </a:r>
            <a:r>
              <a:rPr lang="sk-SK" sz="2400" dirty="0"/>
              <a:t>of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previous</a:t>
            </a:r>
            <a:r>
              <a:rPr lang="sk-SK" sz="2400" dirty="0" smtClean="0"/>
              <a:t> </a:t>
            </a:r>
            <a:r>
              <a:rPr lang="sk-SK" sz="2400" dirty="0" err="1" smtClean="0"/>
              <a:t>mobilities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66406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TYPES OF </a:t>
            </a:r>
            <a:r>
              <a:rPr lang="sk-SK" b="1" dirty="0" smtClean="0"/>
              <a:t>TRAINEESHIPS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sk-SK" sz="2400" b="1" dirty="0"/>
              <a:t>LONG TERM </a:t>
            </a:r>
            <a:r>
              <a:rPr lang="sk-SK" sz="2400" b="1" dirty="0" smtClean="0"/>
              <a:t>MOBILITY</a:t>
            </a:r>
            <a:endParaRPr lang="sk-SK" sz="2400" dirty="0"/>
          </a:p>
          <a:p>
            <a:pPr lvl="0">
              <a:spcBef>
                <a:spcPts val="0"/>
              </a:spcBef>
            </a:pPr>
            <a:r>
              <a:rPr lang="sk-SK" sz="2400" dirty="0" err="1"/>
              <a:t>t</a:t>
            </a:r>
            <a:r>
              <a:rPr lang="sk-SK" sz="2400" dirty="0" err="1" smtClean="0"/>
              <a:t>raineeship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b="1" dirty="0" err="1" smtClean="0"/>
              <a:t>students</a:t>
            </a:r>
            <a:endParaRPr lang="sk-SK" sz="2400" b="1" dirty="0"/>
          </a:p>
          <a:p>
            <a:pPr lvl="0">
              <a:spcBef>
                <a:spcPts val="0"/>
              </a:spcBef>
            </a:pPr>
            <a:r>
              <a:rPr lang="sk-SK" sz="2400" dirty="0" err="1"/>
              <a:t>t</a:t>
            </a:r>
            <a:r>
              <a:rPr lang="sk-SK" sz="2400" dirty="0" err="1" smtClean="0"/>
              <a:t>raineeship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b="1" dirty="0" err="1" smtClean="0"/>
              <a:t>recent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graduates</a:t>
            </a:r>
            <a:endParaRPr lang="sk-SK" sz="2400" b="1" dirty="0"/>
          </a:p>
          <a:p>
            <a:pPr lvl="0">
              <a:spcBef>
                <a:spcPts val="0"/>
              </a:spcBef>
            </a:pPr>
            <a:r>
              <a:rPr lang="sk-SK" sz="2400" dirty="0" err="1"/>
              <a:t>t</a:t>
            </a:r>
            <a:r>
              <a:rPr lang="sk-SK" sz="2400" dirty="0" err="1" smtClean="0"/>
              <a:t>raineeship</a:t>
            </a:r>
            <a:r>
              <a:rPr lang="sk-SK" sz="2400" dirty="0" smtClean="0"/>
              <a:t> in </a:t>
            </a:r>
            <a:r>
              <a:rPr lang="sk-SK" sz="2400" b="1" dirty="0" err="1" smtClean="0"/>
              <a:t>digital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skills</a:t>
            </a:r>
            <a:endParaRPr lang="sk-SK" sz="2400" b="1" dirty="0"/>
          </a:p>
          <a:p>
            <a:pPr lvl="0">
              <a:spcBef>
                <a:spcPts val="0"/>
              </a:spcBef>
            </a:pPr>
            <a:endParaRPr lang="sk-SK" sz="2400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sk-SK" sz="2400" b="1" dirty="0" smtClean="0"/>
              <a:t>SHORT TERM MOBILITY</a:t>
            </a:r>
          </a:p>
          <a:p>
            <a:pPr>
              <a:spcBef>
                <a:spcPts val="0"/>
              </a:spcBef>
            </a:pPr>
            <a:r>
              <a:rPr lang="sk-SK" sz="2400" dirty="0" err="1" smtClean="0"/>
              <a:t>Short</a:t>
            </a:r>
            <a:r>
              <a:rPr lang="sk-SK" sz="2400" dirty="0" smtClean="0"/>
              <a:t> term mobility </a:t>
            </a:r>
            <a:r>
              <a:rPr lang="sk-SK" sz="2400" dirty="0" err="1" smtClean="0"/>
              <a:t>for</a:t>
            </a:r>
            <a:r>
              <a:rPr lang="sk-SK" sz="2400" dirty="0" smtClean="0"/>
              <a:t> PhD. </a:t>
            </a:r>
            <a:r>
              <a:rPr lang="sk-SK" sz="2400" dirty="0" err="1" smtClean="0"/>
              <a:t>students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71596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TRAINEESHIP FOR STUDENTS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sk-SK" sz="2400" dirty="0" err="1"/>
              <a:t>r</a:t>
            </a:r>
            <a:r>
              <a:rPr lang="sk-SK" sz="2400" dirty="0" err="1" smtClean="0"/>
              <a:t>ealized</a:t>
            </a:r>
            <a:r>
              <a:rPr lang="sk-SK" sz="2400" dirty="0" smtClean="0"/>
              <a:t> </a:t>
            </a:r>
            <a:r>
              <a:rPr lang="sk-SK" sz="2400" b="1" dirty="0" err="1" smtClean="0"/>
              <a:t>during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study, study </a:t>
            </a:r>
            <a:r>
              <a:rPr lang="sk-SK" sz="2400" dirty="0" err="1" smtClean="0"/>
              <a:t>can</a:t>
            </a:r>
            <a:r>
              <a:rPr lang="sk-SK" sz="2400" dirty="0" smtClean="0"/>
              <a:t> </a:t>
            </a:r>
            <a:r>
              <a:rPr lang="sk-SK" sz="2400" dirty="0" err="1" smtClean="0"/>
              <a:t>not</a:t>
            </a:r>
            <a:r>
              <a:rPr lang="sk-SK" sz="2400" dirty="0" smtClean="0"/>
              <a:t> </a:t>
            </a:r>
            <a:r>
              <a:rPr lang="sk-SK" sz="2400" dirty="0" err="1" smtClean="0"/>
              <a:t>be</a:t>
            </a:r>
            <a:r>
              <a:rPr lang="sk-SK" sz="2400" dirty="0" smtClean="0"/>
              <a:t> </a:t>
            </a:r>
            <a:r>
              <a:rPr lang="sk-SK" sz="2400" dirty="0" err="1" smtClean="0"/>
              <a:t>interrupted</a:t>
            </a:r>
            <a:endParaRPr lang="sk-SK" sz="2400" dirty="0" smtClean="0"/>
          </a:p>
          <a:p>
            <a:pPr lvl="0">
              <a:spcBef>
                <a:spcPts val="0"/>
              </a:spcBef>
            </a:pPr>
            <a:r>
              <a:rPr lang="sk-SK" sz="2400" dirty="0" smtClean="0"/>
              <a:t>in </a:t>
            </a:r>
            <a:r>
              <a:rPr lang="sk-SK" sz="2400" dirty="0" err="1"/>
              <a:t>relevant</a:t>
            </a:r>
            <a:r>
              <a:rPr lang="sk-SK" sz="2400" dirty="0"/>
              <a:t> </a:t>
            </a:r>
            <a:r>
              <a:rPr lang="sk-SK" sz="2400" dirty="0" err="1"/>
              <a:t>field</a:t>
            </a:r>
            <a:r>
              <a:rPr lang="sk-SK" sz="2400" dirty="0"/>
              <a:t> of study</a:t>
            </a:r>
          </a:p>
          <a:p>
            <a:pPr lvl="0">
              <a:spcBef>
                <a:spcPts val="0"/>
              </a:spcBef>
            </a:pPr>
            <a:r>
              <a:rPr lang="en-US" sz="2400" dirty="0"/>
              <a:t>traineeship </a:t>
            </a:r>
            <a:r>
              <a:rPr lang="sk-SK" sz="2400" dirty="0" err="1"/>
              <a:t>is</a:t>
            </a:r>
            <a:r>
              <a:rPr lang="sk-SK" sz="2400" dirty="0"/>
              <a:t> </a:t>
            </a:r>
            <a:r>
              <a:rPr lang="en-US" sz="2400" b="1" dirty="0"/>
              <a:t>embedded in the curriculum</a:t>
            </a:r>
            <a:r>
              <a:rPr lang="sk-SK" sz="2400" b="1" dirty="0"/>
              <a:t> </a:t>
            </a:r>
          </a:p>
          <a:p>
            <a:pPr lvl="0">
              <a:spcBef>
                <a:spcPts val="0"/>
              </a:spcBef>
            </a:pPr>
            <a:r>
              <a:rPr lang="sk-SK" sz="2400" dirty="0" smtClean="0"/>
              <a:t>or </a:t>
            </a:r>
            <a:r>
              <a:rPr lang="sk-SK" sz="2400" dirty="0" err="1"/>
              <a:t>could</a:t>
            </a:r>
            <a:r>
              <a:rPr lang="sk-SK" sz="2400" dirty="0"/>
              <a:t> </a:t>
            </a:r>
            <a:r>
              <a:rPr lang="sk-SK" sz="2400" b="1" dirty="0" err="1"/>
              <a:t>be</a:t>
            </a:r>
            <a:r>
              <a:rPr lang="sk-SK" sz="2400" b="1" dirty="0"/>
              <a:t> </a:t>
            </a:r>
            <a:r>
              <a:rPr lang="sk-SK" sz="2400" b="1" dirty="0" err="1" smtClean="0"/>
              <a:t>voluntary</a:t>
            </a:r>
            <a:endParaRPr lang="sk-SK" sz="2400" b="1" dirty="0" smtClean="0"/>
          </a:p>
          <a:p>
            <a:pPr lvl="0">
              <a:spcBef>
                <a:spcPts val="0"/>
              </a:spcBef>
            </a:pPr>
            <a:r>
              <a:rPr lang="sk-SK" sz="2400" dirty="0"/>
              <a:t>m</a:t>
            </a:r>
            <a:r>
              <a:rPr lang="sk-SK" sz="2400" dirty="0" smtClean="0"/>
              <a:t>inimum </a:t>
            </a:r>
            <a:r>
              <a:rPr lang="sk-SK" sz="2400" dirty="0" err="1" smtClean="0"/>
              <a:t>duration</a:t>
            </a:r>
            <a:r>
              <a:rPr lang="sk-SK" sz="2400" dirty="0" smtClean="0"/>
              <a:t> 2 </a:t>
            </a:r>
            <a:r>
              <a:rPr lang="sk-SK" sz="2400" dirty="0" err="1" smtClean="0"/>
              <a:t>months</a:t>
            </a:r>
            <a:endParaRPr lang="sk-SK" sz="2400" dirty="0" smtClean="0"/>
          </a:p>
          <a:p>
            <a:pPr>
              <a:spcBef>
                <a:spcPts val="0"/>
              </a:spcBef>
            </a:pPr>
            <a:r>
              <a:rPr lang="sk-SK" sz="2400" dirty="0"/>
              <a:t>maximum </a:t>
            </a:r>
            <a:r>
              <a:rPr lang="sk-SK" sz="2400" dirty="0" err="1"/>
              <a:t>duration</a:t>
            </a:r>
            <a:r>
              <a:rPr lang="sk-SK" sz="2400" dirty="0"/>
              <a:t> 12 </a:t>
            </a:r>
            <a:r>
              <a:rPr lang="sk-SK" sz="2400" dirty="0" err="1"/>
              <a:t>months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study level or 24 </a:t>
            </a:r>
            <a:r>
              <a:rPr lang="sk-SK" sz="2400" dirty="0" err="1"/>
              <a:t>months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one</a:t>
            </a:r>
            <a:r>
              <a:rPr lang="sk-SK" sz="2400" dirty="0"/>
              <a:t> study </a:t>
            </a:r>
            <a:r>
              <a:rPr lang="sk-SK" sz="2400" dirty="0" err="1"/>
              <a:t>cycle</a:t>
            </a:r>
            <a:r>
              <a:rPr lang="sk-SK" sz="2400" dirty="0"/>
              <a:t> program (</a:t>
            </a:r>
            <a:r>
              <a:rPr lang="sk-SK" sz="2400" dirty="0" err="1" smtClean="0"/>
              <a:t>medicine</a:t>
            </a:r>
            <a:r>
              <a:rPr lang="sk-SK" sz="2400" dirty="0" smtClean="0"/>
              <a:t> or </a:t>
            </a:r>
            <a:r>
              <a:rPr lang="sk-SK" sz="2400" dirty="0" err="1" smtClean="0"/>
              <a:t>dentistry</a:t>
            </a:r>
            <a:r>
              <a:rPr lang="sk-SK" sz="2400" dirty="0" smtClean="0"/>
              <a:t>)</a:t>
            </a:r>
            <a:endParaRPr lang="sk-SK" sz="2400" dirty="0"/>
          </a:p>
          <a:p>
            <a:pPr lvl="0">
              <a:spcBef>
                <a:spcPts val="0"/>
              </a:spcBef>
            </a:pPr>
            <a:endParaRPr lang="sk-SK" sz="2400" dirty="0" smtClean="0"/>
          </a:p>
          <a:p>
            <a:pPr lvl="0">
              <a:spcBef>
                <a:spcPts val="0"/>
              </a:spcBef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61413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TRAINEESHIP FOR RECENT GRADUATES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</a:pPr>
            <a:r>
              <a:rPr lang="sk-SK" sz="2400" dirty="0" err="1" smtClean="0"/>
              <a:t>recent</a:t>
            </a:r>
            <a:r>
              <a:rPr lang="sk-SK" sz="2400" dirty="0" smtClean="0"/>
              <a:t> </a:t>
            </a:r>
            <a:r>
              <a:rPr lang="sk-SK" sz="2400" dirty="0" err="1"/>
              <a:t>graduates</a:t>
            </a:r>
            <a:r>
              <a:rPr lang="sk-SK" sz="2400" dirty="0"/>
              <a:t> </a:t>
            </a:r>
            <a:r>
              <a:rPr lang="sk-SK" sz="2400" dirty="0" err="1"/>
              <a:t>can</a:t>
            </a:r>
            <a:r>
              <a:rPr lang="sk-SK" sz="2400" dirty="0"/>
              <a:t> </a:t>
            </a:r>
            <a:r>
              <a:rPr lang="sk-SK" sz="2400" dirty="0" err="1"/>
              <a:t>realize</a:t>
            </a:r>
            <a:r>
              <a:rPr lang="sk-SK" sz="2400" dirty="0"/>
              <a:t> </a:t>
            </a:r>
            <a:r>
              <a:rPr lang="sk-SK" sz="2400" dirty="0" err="1"/>
              <a:t>traineeship</a:t>
            </a:r>
            <a:r>
              <a:rPr lang="sk-SK" sz="2400" dirty="0"/>
              <a:t> </a:t>
            </a:r>
            <a:r>
              <a:rPr lang="sk-SK" sz="2400" dirty="0" err="1"/>
              <a:t>within</a:t>
            </a:r>
            <a:r>
              <a:rPr lang="sk-SK" sz="2400" dirty="0"/>
              <a:t> 12 </a:t>
            </a:r>
            <a:r>
              <a:rPr lang="sk-SK" sz="2400" dirty="0" err="1"/>
              <a:t>months</a:t>
            </a:r>
            <a:r>
              <a:rPr lang="sk-SK" sz="2400" dirty="0"/>
              <a:t> </a:t>
            </a:r>
            <a:r>
              <a:rPr lang="sk-SK" sz="2400" b="1" dirty="0" err="1"/>
              <a:t>after</a:t>
            </a:r>
            <a:r>
              <a:rPr lang="sk-SK" sz="2400" b="1" dirty="0"/>
              <a:t> </a:t>
            </a:r>
            <a:r>
              <a:rPr lang="sk-SK" sz="2400" b="1" dirty="0" err="1"/>
              <a:t>their</a:t>
            </a:r>
            <a:r>
              <a:rPr lang="sk-SK" sz="2400" b="1" dirty="0"/>
              <a:t> </a:t>
            </a:r>
            <a:r>
              <a:rPr lang="sk-SK" sz="2400" b="1" dirty="0" err="1" smtClean="0"/>
              <a:t>graduation</a:t>
            </a:r>
            <a:endParaRPr lang="sk-SK" sz="2400" b="1" dirty="0"/>
          </a:p>
          <a:p>
            <a:pPr lvl="0" algn="just">
              <a:lnSpc>
                <a:spcPct val="100000"/>
              </a:lnSpc>
            </a:pPr>
            <a:r>
              <a:rPr lang="sk-SK" sz="2400" b="1" dirty="0" err="1" smtClean="0"/>
              <a:t>selection</a:t>
            </a:r>
            <a:r>
              <a:rPr lang="sk-SK" sz="2400" b="1" dirty="0" smtClean="0"/>
              <a:t> </a:t>
            </a:r>
            <a:r>
              <a:rPr lang="sk-SK" sz="2400" b="1" dirty="0" err="1"/>
              <a:t>procedure</a:t>
            </a:r>
            <a:r>
              <a:rPr lang="sk-SK" sz="2400" b="1" dirty="0"/>
              <a:t> </a:t>
            </a:r>
            <a:r>
              <a:rPr lang="sk-SK" sz="2400" dirty="0"/>
              <a:t>has to </a:t>
            </a:r>
            <a:r>
              <a:rPr lang="sk-SK" sz="2400" dirty="0" err="1"/>
              <a:t>proceed</a:t>
            </a:r>
            <a:r>
              <a:rPr lang="sk-SK" sz="2400" dirty="0"/>
              <a:t> </a:t>
            </a:r>
            <a:r>
              <a:rPr lang="sk-SK" sz="2400" b="1" dirty="0" err="1"/>
              <a:t>during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</a:t>
            </a:r>
            <a:r>
              <a:rPr lang="sk-SK" sz="2400" b="1" dirty="0" err="1"/>
              <a:t>last</a:t>
            </a:r>
            <a:r>
              <a:rPr lang="sk-SK" sz="2400" b="1" dirty="0"/>
              <a:t> </a:t>
            </a:r>
            <a:r>
              <a:rPr lang="sk-SK" sz="2400" b="1" dirty="0" err="1"/>
              <a:t>year</a:t>
            </a:r>
            <a:r>
              <a:rPr lang="sk-SK" sz="2400" b="1" dirty="0"/>
              <a:t> of </a:t>
            </a:r>
            <a:r>
              <a:rPr lang="sk-SK" sz="2400" b="1" dirty="0" smtClean="0"/>
              <a:t>study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/>
              <a:t>m</a:t>
            </a:r>
            <a:r>
              <a:rPr lang="sk-SK" sz="2400" dirty="0" smtClean="0"/>
              <a:t>aximum </a:t>
            </a:r>
            <a:r>
              <a:rPr lang="sk-SK" sz="2400" dirty="0" err="1" smtClean="0"/>
              <a:t>duration</a:t>
            </a:r>
            <a:r>
              <a:rPr lang="sk-SK" sz="2400" dirty="0" smtClean="0"/>
              <a:t> </a:t>
            </a:r>
            <a:r>
              <a:rPr lang="sk-SK" sz="2400" dirty="0" err="1" smtClean="0"/>
              <a:t>depends</a:t>
            </a:r>
            <a:r>
              <a:rPr lang="sk-SK" sz="2400" dirty="0" smtClean="0"/>
              <a:t> </a:t>
            </a:r>
            <a:r>
              <a:rPr lang="sk-SK" sz="2400" dirty="0" err="1" smtClean="0"/>
              <a:t>from</a:t>
            </a:r>
            <a:r>
              <a:rPr lang="sk-SK" sz="2400" dirty="0" smtClean="0"/>
              <a:t> </a:t>
            </a:r>
            <a:r>
              <a:rPr lang="sk-SK" sz="2400" dirty="0" err="1" smtClean="0"/>
              <a:t>previous</a:t>
            </a:r>
            <a:r>
              <a:rPr lang="sk-SK" sz="2400" dirty="0" smtClean="0"/>
              <a:t> </a:t>
            </a:r>
            <a:r>
              <a:rPr lang="sk-SK" sz="2400" dirty="0" err="1" smtClean="0"/>
              <a:t>lenghts</a:t>
            </a:r>
            <a:r>
              <a:rPr lang="sk-SK" sz="2400" dirty="0" smtClean="0"/>
              <a:t> of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mobilitities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study or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traineeship</a:t>
            </a:r>
            <a:endParaRPr lang="sk-SK" sz="2400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 smtClean="0"/>
              <a:t>maximum </a:t>
            </a:r>
            <a:r>
              <a:rPr lang="sk-SK" sz="2400" dirty="0" err="1" smtClean="0"/>
              <a:t>duration</a:t>
            </a:r>
            <a:r>
              <a:rPr lang="sk-SK" sz="2400" dirty="0" smtClean="0"/>
              <a:t> 12 </a:t>
            </a:r>
            <a:r>
              <a:rPr lang="sk-SK" sz="2400" dirty="0" err="1" smtClean="0"/>
              <a:t>months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study level or 24 </a:t>
            </a:r>
            <a:r>
              <a:rPr lang="sk-SK" sz="2400" dirty="0" err="1" smtClean="0"/>
              <a:t>months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one</a:t>
            </a:r>
            <a:r>
              <a:rPr lang="sk-SK" sz="2400" dirty="0" smtClean="0"/>
              <a:t> study </a:t>
            </a:r>
            <a:r>
              <a:rPr lang="sk-SK" sz="2400" dirty="0" err="1" smtClean="0"/>
              <a:t>cycle</a:t>
            </a:r>
            <a:r>
              <a:rPr lang="sk-SK" sz="2400" dirty="0" smtClean="0"/>
              <a:t> program (</a:t>
            </a:r>
            <a:r>
              <a:rPr lang="sk-SK" sz="2400" dirty="0" err="1" smtClean="0"/>
              <a:t>medicine</a:t>
            </a:r>
            <a:r>
              <a:rPr lang="sk-SK" sz="2400" dirty="0" smtClean="0"/>
              <a:t>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41813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b="1" dirty="0"/>
              <a:t>TRAINEESHIP IN DIGITAL SKILLS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 err="1" smtClean="0"/>
              <a:t>available</a:t>
            </a:r>
            <a:r>
              <a:rPr lang="sk-SK" sz="2400" dirty="0" smtClean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b="1" dirty="0" err="1"/>
              <a:t>all</a:t>
            </a:r>
            <a:r>
              <a:rPr lang="sk-SK" sz="2400" b="1" dirty="0"/>
              <a:t> study </a:t>
            </a:r>
            <a:r>
              <a:rPr lang="sk-SK" sz="2400" b="1" dirty="0" err="1"/>
              <a:t>programs</a:t>
            </a:r>
            <a:r>
              <a:rPr lang="sk-SK" sz="2400" b="1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b="1" dirty="0" err="1"/>
              <a:t>students</a:t>
            </a:r>
            <a:r>
              <a:rPr lang="sk-SK" sz="2400" b="1" dirty="0"/>
              <a:t> or </a:t>
            </a:r>
            <a:r>
              <a:rPr lang="sk-SK" sz="2400" b="1" dirty="0" err="1"/>
              <a:t>recent</a:t>
            </a:r>
            <a:r>
              <a:rPr lang="sk-SK" sz="2400" b="1" dirty="0"/>
              <a:t> </a:t>
            </a:r>
            <a:r>
              <a:rPr lang="sk-SK" sz="2400" b="1" dirty="0" err="1"/>
              <a:t>graduates</a:t>
            </a:r>
            <a:endParaRPr lang="sk-SK" sz="2400" b="1" dirty="0"/>
          </a:p>
          <a:p>
            <a:pPr lvl="0" algn="just"/>
            <a:r>
              <a:rPr lang="sk-SK" sz="2400" dirty="0" err="1"/>
              <a:t>possibble</a:t>
            </a:r>
            <a:r>
              <a:rPr lang="sk-SK" sz="2400" dirty="0"/>
              <a:t> </a:t>
            </a:r>
            <a:r>
              <a:rPr lang="sk-SK" sz="2400" dirty="0" err="1"/>
              <a:t>activities</a:t>
            </a:r>
            <a:r>
              <a:rPr lang="sk-SK" sz="2400" dirty="0"/>
              <a:t> are: </a:t>
            </a:r>
            <a:r>
              <a:rPr lang="en-US" sz="2400" b="1" dirty="0"/>
              <a:t>app development and software</a:t>
            </a:r>
            <a:r>
              <a:rPr lang="en-US" sz="2400" dirty="0"/>
              <a:t>; installation, maintenance and </a:t>
            </a:r>
            <a:r>
              <a:rPr lang="en-US" sz="2400" b="1" dirty="0"/>
              <a:t>management of IT systems and networks</a:t>
            </a:r>
            <a:r>
              <a:rPr lang="en-US" sz="2400" dirty="0"/>
              <a:t>; cybersecurity; data analytics, artificial intelligence applications; </a:t>
            </a:r>
            <a:r>
              <a:rPr lang="en-US" sz="2400" b="1" dirty="0"/>
              <a:t>programming languages</a:t>
            </a:r>
            <a:r>
              <a:rPr lang="en-US" sz="2400" dirty="0"/>
              <a:t>; search engine </a:t>
            </a:r>
            <a:r>
              <a:rPr lang="en-US" sz="2400" dirty="0" err="1"/>
              <a:t>optimisation</a:t>
            </a:r>
            <a:r>
              <a:rPr lang="en-US" sz="2400" dirty="0"/>
              <a:t> (SEO) and </a:t>
            </a:r>
            <a:r>
              <a:rPr lang="en-US" sz="2400" b="1" dirty="0"/>
              <a:t>digital marketing</a:t>
            </a:r>
            <a:endParaRPr lang="sk-SK" sz="2400" dirty="0"/>
          </a:p>
          <a:p>
            <a:pPr lvl="0" algn="just"/>
            <a:r>
              <a:rPr lang="sk-SK" sz="2400" dirty="0" err="1"/>
              <a:t>for</a:t>
            </a:r>
            <a:r>
              <a:rPr lang="sk-SK" sz="2400" dirty="0"/>
              <a:t> more </a:t>
            </a:r>
            <a:r>
              <a:rPr lang="sk-SK" sz="2400" dirty="0" err="1"/>
              <a:t>information</a:t>
            </a:r>
            <a:r>
              <a:rPr lang="sk-SK" sz="2400" dirty="0"/>
              <a:t> </a:t>
            </a:r>
            <a:r>
              <a:rPr lang="sk-SK" sz="2400" dirty="0" err="1"/>
              <a:t>click</a:t>
            </a:r>
            <a:r>
              <a:rPr lang="sk-SK" sz="2400" dirty="0"/>
              <a:t> </a:t>
            </a:r>
            <a:r>
              <a:rPr lang="sk-SK" sz="2400" u="sng" dirty="0" err="1">
                <a:hlinkClick r:id="rId2"/>
              </a:rPr>
              <a:t>here</a:t>
            </a:r>
            <a:endParaRPr lang="sk-SK" sz="2400" dirty="0"/>
          </a:p>
          <a:p>
            <a:pPr algn="just"/>
            <a:r>
              <a:rPr lang="sk-SK" sz="2400" dirty="0" err="1"/>
              <a:t>traineeships</a:t>
            </a:r>
            <a:r>
              <a:rPr lang="sk-SK" sz="2400" dirty="0"/>
              <a:t> </a:t>
            </a:r>
            <a:r>
              <a:rPr lang="sk-SK" sz="2400" dirty="0" err="1"/>
              <a:t>should</a:t>
            </a:r>
            <a:r>
              <a:rPr lang="sk-SK" sz="2400" dirty="0"/>
              <a:t> </a:t>
            </a:r>
            <a:r>
              <a:rPr lang="sk-SK" sz="2400" dirty="0" err="1"/>
              <a:t>be</a:t>
            </a:r>
            <a:r>
              <a:rPr lang="sk-SK" sz="2400" dirty="0"/>
              <a:t> </a:t>
            </a:r>
            <a:r>
              <a:rPr lang="sk-SK" sz="2400" dirty="0" err="1"/>
              <a:t>planning</a:t>
            </a:r>
            <a:r>
              <a:rPr lang="sk-SK" sz="2400" dirty="0"/>
              <a:t> as „</a:t>
            </a:r>
            <a:r>
              <a:rPr lang="sk-SK" sz="2400" b="1" dirty="0" err="1"/>
              <a:t>full</a:t>
            </a:r>
            <a:r>
              <a:rPr lang="sk-SK" sz="2400" b="1" dirty="0"/>
              <a:t> </a:t>
            </a:r>
            <a:r>
              <a:rPr lang="sk-SK" sz="2400" b="1" dirty="0" err="1"/>
              <a:t>time</a:t>
            </a:r>
            <a:r>
              <a:rPr lang="sk-SK" sz="2400" b="1" dirty="0"/>
              <a:t> </a:t>
            </a:r>
            <a:r>
              <a:rPr lang="sk-SK" sz="2400" b="1" dirty="0" err="1"/>
              <a:t>job</a:t>
            </a:r>
            <a:r>
              <a:rPr lang="sk-SK" sz="2400" dirty="0"/>
              <a:t>“ of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receiving</a:t>
            </a:r>
            <a:r>
              <a:rPr lang="sk-SK" sz="2400" dirty="0"/>
              <a:t>  </a:t>
            </a:r>
            <a:r>
              <a:rPr lang="sk-SK" sz="2400" dirty="0" smtClean="0"/>
              <a:t>country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sk-SK" sz="2400" dirty="0"/>
              <a:t>maximum </a:t>
            </a:r>
            <a:r>
              <a:rPr lang="sk-SK" sz="2400" dirty="0" err="1"/>
              <a:t>duration</a:t>
            </a:r>
            <a:r>
              <a:rPr lang="sk-SK" sz="2400" dirty="0"/>
              <a:t> 12 </a:t>
            </a:r>
            <a:r>
              <a:rPr lang="sk-SK" sz="2400" dirty="0" err="1"/>
              <a:t>months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study level or 24 </a:t>
            </a:r>
            <a:r>
              <a:rPr lang="sk-SK" sz="2400" dirty="0" err="1"/>
              <a:t>months</a:t>
            </a:r>
            <a:r>
              <a:rPr lang="sk-SK" sz="2400" dirty="0"/>
              <a:t> </a:t>
            </a:r>
            <a:r>
              <a:rPr lang="sk-SK" sz="2400" dirty="0" err="1"/>
              <a:t>for</a:t>
            </a:r>
            <a:r>
              <a:rPr lang="sk-SK" sz="2400" dirty="0"/>
              <a:t> </a:t>
            </a:r>
            <a:r>
              <a:rPr lang="sk-SK" sz="2400" dirty="0" err="1"/>
              <a:t>one</a:t>
            </a:r>
            <a:r>
              <a:rPr lang="sk-SK" sz="2400" dirty="0"/>
              <a:t> study </a:t>
            </a:r>
            <a:r>
              <a:rPr lang="sk-SK" sz="2400" dirty="0" err="1"/>
              <a:t>cycle</a:t>
            </a:r>
            <a:r>
              <a:rPr lang="sk-SK" sz="2400" dirty="0"/>
              <a:t> program (</a:t>
            </a:r>
            <a:r>
              <a:rPr lang="sk-SK" sz="2400" dirty="0" err="1" smtClean="0"/>
              <a:t>medicine</a:t>
            </a:r>
            <a:r>
              <a:rPr lang="sk-SK" sz="2400" dirty="0" smtClean="0"/>
              <a:t>, </a:t>
            </a:r>
            <a:r>
              <a:rPr lang="sk-SK" sz="2400" dirty="0" err="1" smtClean="0"/>
              <a:t>dentistry</a:t>
            </a:r>
            <a:r>
              <a:rPr lang="sk-SK" sz="2400" dirty="0" smtClean="0"/>
              <a:t>) </a:t>
            </a:r>
            <a:r>
              <a:rPr lang="sk-SK" sz="2400" dirty="0" err="1" smtClean="0"/>
              <a:t>total</a:t>
            </a:r>
            <a:r>
              <a:rPr lang="sk-SK" sz="2400" dirty="0" smtClean="0"/>
              <a:t>, </a:t>
            </a:r>
            <a:r>
              <a:rPr lang="sk-SK" sz="2400" dirty="0" err="1" smtClean="0"/>
              <a:t>including</a:t>
            </a:r>
            <a:r>
              <a:rPr lang="sk-SK" sz="2400" dirty="0" smtClean="0"/>
              <a:t> </a:t>
            </a:r>
            <a:r>
              <a:rPr lang="sk-SK" sz="2400" dirty="0" err="1" smtClean="0"/>
              <a:t>traineeship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recet</a:t>
            </a:r>
            <a:r>
              <a:rPr lang="sk-SK" sz="2400" dirty="0" smtClean="0"/>
              <a:t> </a:t>
            </a:r>
            <a:r>
              <a:rPr lang="sk-SK" sz="2400" dirty="0" err="1" smtClean="0"/>
              <a:t>graduates</a:t>
            </a:r>
            <a:endParaRPr lang="sk-SK" sz="2400" dirty="0"/>
          </a:p>
          <a:p>
            <a:pPr algn="just"/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8489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2608</Words>
  <Application>Microsoft Office PowerPoint</Application>
  <PresentationFormat>Širokouhlá</PresentationFormat>
  <Paragraphs>231</Paragraphs>
  <Slides>29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Motív balíka Office</vt:lpstr>
      <vt:lpstr>Prezentácia programu PowerPoint</vt:lpstr>
      <vt:lpstr>WHAT IS ERASMUS+ PROGRAM</vt:lpstr>
      <vt:lpstr>WHAT IS ERASMUS+ TRAINEESHIP</vt:lpstr>
      <vt:lpstr>MAIN OBJECTIVES OF THE TRAINEESHIPS</vt:lpstr>
      <vt:lpstr>WHO CAN PARTICIPATE</vt:lpstr>
      <vt:lpstr>TYPES OF TRAINEESHIPS</vt:lpstr>
      <vt:lpstr>TRAINEESHIP FOR STUDENTS</vt:lpstr>
      <vt:lpstr>TRAINEESHIP FOR RECENT GRADUATES</vt:lpstr>
      <vt:lpstr>TRAINEESHIP IN DIGITAL SKILLS</vt:lpstr>
      <vt:lpstr>SHORT TERM TRAINEESHIP FOR PHD. STUDENTS</vt:lpstr>
      <vt:lpstr>GENERAL RULES</vt:lpstr>
      <vt:lpstr>Prezentácia programu PowerPoint</vt:lpstr>
      <vt:lpstr>LEARNING AGREEMENT FOR TRAINEESHIP</vt:lpstr>
      <vt:lpstr>CREDITS</vt:lpstr>
      <vt:lpstr>THE RECEIVING INSTITUTION CAN BE:</vt:lpstr>
      <vt:lpstr>THE RECEIVING INSTITUTION CAN NOT BE:</vt:lpstr>
      <vt:lpstr>LENGTH OF THE TRAINEESHIPS</vt:lpstr>
      <vt:lpstr>Prezentácia programu PowerPoint</vt:lpstr>
      <vt:lpstr>APPLICATION PROCEDURE</vt:lpstr>
      <vt:lpstr>SELECTION PROCEDURE FOR THE ACADEMIC YEAR 2021/2022:</vt:lpstr>
      <vt:lpstr>SELECTION PROCEDURE FOR THE NEXT ACADEMIC YEAR 2022/2023</vt:lpstr>
      <vt:lpstr>FINANCING</vt:lpstr>
      <vt:lpstr>BASIC RATES OF INDIVIDUAL SUPPORT FOR A LONG-TERM MOBILITY AND TOP-UPS:</vt:lpstr>
      <vt:lpstr>BASIC RATES OF INDIVIDUAL SUPPORT FOR A SHORT-TERM MOBILITY AND TOP UPS: </vt:lpstr>
      <vt:lpstr>TYPES OF SUPPORT FOR THE STUDENTS WITH FEWER OPPORTUNITIES</vt:lpstr>
      <vt:lpstr>ONLINE LINGUISTIC SUPPORT</vt:lpstr>
      <vt:lpstr>IMPORTANT LINKS</vt:lpstr>
      <vt:lpstr>CONTACT DATA</vt:lpstr>
      <vt:lpstr>    THANK YOU FOR YOUR ATTENTION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zuzana.szattlerova</dc:creator>
  <cp:lastModifiedBy>zuzana.szattlerova</cp:lastModifiedBy>
  <cp:revision>48</cp:revision>
  <dcterms:created xsi:type="dcterms:W3CDTF">2022-03-07T17:58:54Z</dcterms:created>
  <dcterms:modified xsi:type="dcterms:W3CDTF">2022-03-10T11:33:05Z</dcterms:modified>
</cp:coreProperties>
</file>