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  <p:sldId id="261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81" r:id="rId11"/>
    <p:sldId id="287" r:id="rId12"/>
    <p:sldId id="296" r:id="rId13"/>
    <p:sldId id="297" r:id="rId14"/>
    <p:sldId id="285" r:id="rId15"/>
    <p:sldId id="262" r:id="rId16"/>
    <p:sldId id="263" r:id="rId17"/>
    <p:sldId id="288" r:id="rId18"/>
    <p:sldId id="294" r:id="rId19"/>
    <p:sldId id="295" r:id="rId20"/>
    <p:sldId id="298" r:id="rId21"/>
    <p:sldId id="299" r:id="rId22"/>
    <p:sldId id="300" r:id="rId23"/>
    <p:sldId id="301" r:id="rId24"/>
    <p:sldId id="303" r:id="rId25"/>
    <p:sldId id="304" r:id="rId26"/>
    <p:sldId id="305" r:id="rId27"/>
    <p:sldId id="306" r:id="rId28"/>
    <p:sldId id="313" r:id="rId29"/>
    <p:sldId id="307" r:id="rId30"/>
    <p:sldId id="308" r:id="rId31"/>
    <p:sldId id="309" r:id="rId32"/>
    <p:sldId id="310" r:id="rId33"/>
    <p:sldId id="264" r:id="rId34"/>
    <p:sldId id="265" r:id="rId35"/>
    <p:sldId id="259" r:id="rId3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22. 4. 2022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0743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22. 4. 2022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752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22. 4. 2022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366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22. 4. 2022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184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22. 4. 2022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903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22. 4. 2022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197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22. 4. 2022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76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22. 4. 2022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051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22. 4. 2022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788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22. 4. 2022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982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22. 4. 2022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393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B0F0"/>
            </a:gs>
            <a:gs pos="31000">
              <a:schemeClr val="accent1">
                <a:lumMod val="45000"/>
                <a:lumOff val="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287E3-E206-48F2-A663-AA416DAF9038}" type="datetimeFigureOut">
              <a:rPr lang="sk-SK" smtClean="0"/>
              <a:t>22. 4. 2022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654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js.sk/en/university/international-relations/erasmus-plus-mobilities/outgoing-student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ean-union.europa.eu/institutions-law-budget/institutions-and-bodies/institutions-and-bodies-profiles_e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../dokumenty%20k%20mobilite/Learning-Agreement-for-traineeship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../dokumenty%20k%20mobilite/BANK%20ACCOUNT%20DETAILS.doc" TargetMode="External"/><Relationship Id="rId2" Type="http://schemas.openxmlformats.org/officeDocument/2006/relationships/hyperlink" Target="https://www.upjs.sk/en/university/international-relations/erasmus-plus-mobilities/outgoing-studen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rapo.sk/en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../dokumenty%20k%20mobilite/Consent%20to%20the%20processing%20of%20a%20special%20category%20of%20personal%20data.docx" TargetMode="External"/><Relationship Id="rId2" Type="http://schemas.openxmlformats.org/officeDocument/2006/relationships/hyperlink" Target="../dokumenty%20k%20mobilite/Types%20of%20support%20for%20the%20students%20with%20fewer%20opportunities%20&#8211;%20Erasmus+%20(2021)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zuzana.szattlerova@upjs.sk" TargetMode="External"/><Relationship Id="rId4" Type="http://schemas.openxmlformats.org/officeDocument/2006/relationships/hyperlink" Target="../dokumenty%20k%20mobilite/DECLARATION%20OF%20HONOUR%20transport.docx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js.sk/en/university/international-relations/erasmus-plus-mobilities/OLS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js.sk/en/university/international-relations/internship-offers/" TargetMode="External"/><Relationship Id="rId7" Type="http://schemas.openxmlformats.org/officeDocument/2006/relationships/hyperlink" Target="https://www.esaa-eu.org/" TargetMode="External"/><Relationship Id="rId2" Type="http://schemas.openxmlformats.org/officeDocument/2006/relationships/hyperlink" Target="https://www.upjs.sk/en/university/international-relations/erasmus-plus-mobilities/outgoing-student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n.org/" TargetMode="External"/><Relationship Id="rId5" Type="http://schemas.openxmlformats.org/officeDocument/2006/relationships/hyperlink" Target="http://www.schooleducationgateway.eu/en/pub/tools/mobility.cfm" TargetMode="External"/><Relationship Id="rId4" Type="http://schemas.openxmlformats.org/officeDocument/2006/relationships/hyperlink" Target="http://erasmusintern.org/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zahrodd@upjs.sk" TargetMode="External"/><Relationship Id="rId7" Type="http://schemas.openxmlformats.org/officeDocument/2006/relationships/hyperlink" Target="https://www.upjs.sk/en/university/international-relations/erasmus-plus-mobilities/erasmus-coordinators/" TargetMode="External"/><Relationship Id="rId2" Type="http://schemas.openxmlformats.org/officeDocument/2006/relationships/hyperlink" Target="https://www.upjs.sk/en/university/international-relations/contac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zuzana.szattlerova@upkjs.sk" TargetMode="External"/><Relationship Id="rId5" Type="http://schemas.openxmlformats.org/officeDocument/2006/relationships/hyperlink" Target="mailto:maria.vasilova@upjs.sk" TargetMode="External"/><Relationship Id="rId4" Type="http://schemas.openxmlformats.org/officeDocument/2006/relationships/hyperlink" Target="https://www.facebook.com/upjserasmus/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rasmusintern.org/sites/default/files/dot/backgrounder/DOTS-backgrounder_EN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cmu-edu.eu/wp-content/uploads/2018/03/erasmus-ba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9053" y="-210954"/>
            <a:ext cx="12330897" cy="2560615"/>
          </a:xfrm>
          <a:prstGeom prst="rect">
            <a:avLst/>
          </a:prstGeom>
          <a:ln>
            <a:noFill/>
          </a:ln>
          <a:effectLst>
            <a:glow rad="101600">
              <a:srgbClr val="00B0F0">
                <a:alpha val="40000"/>
              </a:srgbClr>
            </a:glow>
            <a:outerShdw blurRad="50800" dir="5400000" algn="ctr" rotWithShape="0">
              <a:srgbClr val="000000">
                <a:alpha val="43137"/>
              </a:srgbClr>
            </a:outerShdw>
            <a:reflection blurRad="1270000" stA="45000" endPos="65000" dir="5400000" sy="-100000" algn="bl" rotWithShape="0"/>
            <a:softEdge rad="2413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VÃ½sledok vyhÄ¾adÃ¡vania obrÃ¡zkov pre dopyt erasmus+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537276"/>
            <a:ext cx="12262585" cy="2614651"/>
          </a:xfrm>
          <a:prstGeom prst="rect">
            <a:avLst/>
          </a:prstGeom>
          <a:noFill/>
          <a:effectLst>
            <a:glow rad="228600">
              <a:srgbClr val="00B0F0"/>
            </a:glow>
            <a:outerShdw blurRad="50800" dist="50800" algn="ctr" rotWithShape="0">
              <a:srgbClr val="000000">
                <a:alpha val="43137"/>
              </a:srgbClr>
            </a:outerShdw>
            <a:reflection stA="45000" endPos="6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0" y="295656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cap="all" dirty="0" smtClean="0"/>
              <a:t>I</a:t>
            </a:r>
            <a:r>
              <a:rPr lang="sk-SK" sz="4400" b="1" cap="all" dirty="0"/>
              <a:t> </a:t>
            </a:r>
            <a:r>
              <a:rPr lang="sk-SK" sz="4400" b="1" cap="all" dirty="0" err="1"/>
              <a:t>am</a:t>
            </a:r>
            <a:r>
              <a:rPr lang="sk-SK" sz="4400" b="1" cap="all" dirty="0"/>
              <a:t> </a:t>
            </a:r>
            <a:r>
              <a:rPr lang="sk-SK" sz="4400" b="1" cap="all" dirty="0" err="1"/>
              <a:t>selected</a:t>
            </a:r>
            <a:r>
              <a:rPr lang="sk-SK" sz="4400" b="1" cap="all" dirty="0"/>
              <a:t> </a:t>
            </a:r>
            <a:r>
              <a:rPr lang="sk-SK" sz="4400" b="1" cap="all" dirty="0" err="1"/>
              <a:t>for</a:t>
            </a:r>
            <a:r>
              <a:rPr lang="sk-SK" sz="4400" b="1" cap="all" dirty="0"/>
              <a:t> a mobility, </a:t>
            </a:r>
            <a:r>
              <a:rPr lang="sk-SK" sz="4400" b="1" cap="all" dirty="0" err="1"/>
              <a:t>what</a:t>
            </a:r>
            <a:r>
              <a:rPr lang="sk-SK" sz="4400" b="1" cap="all" dirty="0"/>
              <a:t> </a:t>
            </a:r>
            <a:r>
              <a:rPr lang="sk-SK" sz="4400" b="1" cap="all" dirty="0" err="1"/>
              <a:t>now</a:t>
            </a:r>
            <a:r>
              <a:rPr lang="sk-SK" sz="4400" b="1" cap="all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63778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LENGTH OF THE </a:t>
            </a:r>
            <a:r>
              <a:rPr lang="sk-SK" b="1" dirty="0" smtClean="0"/>
              <a:t>TRAINEESHIPS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400" b="1" dirty="0" smtClean="0"/>
              <a:t>MINIMUM</a:t>
            </a:r>
            <a:r>
              <a:rPr lang="sk-SK" sz="2400" b="1" dirty="0"/>
              <a:t>: </a:t>
            </a:r>
            <a:endParaRPr lang="sk-SK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400" b="1" dirty="0"/>
              <a:t>2 </a:t>
            </a:r>
            <a:r>
              <a:rPr lang="sk-SK" sz="2400" b="1" dirty="0" err="1"/>
              <a:t>months</a:t>
            </a:r>
            <a:r>
              <a:rPr lang="sk-SK" sz="2400" b="1" dirty="0"/>
              <a:t> </a:t>
            </a:r>
            <a:r>
              <a:rPr lang="sk-SK" sz="2400" dirty="0"/>
              <a:t>(6O </a:t>
            </a:r>
            <a:r>
              <a:rPr lang="sk-SK" sz="2400" dirty="0" err="1"/>
              <a:t>days</a:t>
            </a:r>
            <a:r>
              <a:rPr lang="sk-SK" sz="2400" dirty="0" smtClean="0"/>
              <a:t>)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b="1" dirty="0" err="1" smtClean="0"/>
              <a:t>long</a:t>
            </a:r>
            <a:r>
              <a:rPr lang="sk-SK" sz="2400" b="1" dirty="0" smtClean="0"/>
              <a:t>-term </a:t>
            </a:r>
            <a:r>
              <a:rPr lang="sk-SK" sz="2400" dirty="0" smtClean="0"/>
              <a:t>mobility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400" b="1" dirty="0" smtClean="0"/>
              <a:t>5 </a:t>
            </a:r>
            <a:r>
              <a:rPr lang="sk-SK" sz="2400" b="1" dirty="0" err="1" smtClean="0"/>
              <a:t>days</a:t>
            </a:r>
            <a:r>
              <a:rPr lang="sk-SK" sz="2400" b="1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b="1" dirty="0" err="1" smtClean="0"/>
              <a:t>short</a:t>
            </a:r>
            <a:r>
              <a:rPr lang="sk-SK" sz="2400" b="1" dirty="0" smtClean="0"/>
              <a:t>-term</a:t>
            </a:r>
            <a:r>
              <a:rPr lang="sk-SK" sz="2400" dirty="0" smtClean="0"/>
              <a:t> mobility </a:t>
            </a:r>
            <a:r>
              <a:rPr lang="sk-SK" sz="2400" dirty="0" err="1" smtClean="0"/>
              <a:t>for</a:t>
            </a:r>
            <a:r>
              <a:rPr lang="sk-SK" sz="2400" dirty="0" smtClean="0"/>
              <a:t> PhD. </a:t>
            </a:r>
            <a:r>
              <a:rPr lang="sk-SK" sz="2400" dirty="0" err="1" smtClean="0"/>
              <a:t>students</a:t>
            </a:r>
            <a:endParaRPr lang="sk-SK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each month is considered to be 30-day long </a:t>
            </a:r>
            <a:endParaRPr lang="sk-SK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400" dirty="0"/>
              <a:t>i</a:t>
            </a:r>
            <a:r>
              <a:rPr lang="en-US" sz="2400" dirty="0"/>
              <a:t>n case of an incomplete month, the grant is calculated according to the number of days (1 day = 1/30 monthly rate)</a:t>
            </a:r>
            <a:endParaRPr lang="sk-SK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400" dirty="0" err="1"/>
              <a:t>tool</a:t>
            </a:r>
            <a:r>
              <a:rPr lang="sk-SK" sz="2400" dirty="0"/>
              <a:t>: </a:t>
            </a:r>
            <a:r>
              <a:rPr lang="sk-SK" sz="2400" u="sng" dirty="0">
                <a:hlinkClick r:id="rId2"/>
              </a:rPr>
              <a:t>grant </a:t>
            </a:r>
            <a:r>
              <a:rPr lang="sk-SK" sz="2400" u="sng" dirty="0" err="1">
                <a:hlinkClick r:id="rId2"/>
              </a:rPr>
              <a:t>calculator</a:t>
            </a:r>
            <a:endParaRPr lang="sk-SK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51031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400" b="1" dirty="0"/>
              <a:t>MAXIMUM: </a:t>
            </a:r>
            <a:endParaRPr lang="sk-SK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total time abroad may not exceed </a:t>
            </a:r>
            <a:r>
              <a:rPr lang="en-US" sz="2400" b="1" dirty="0"/>
              <a:t>12 months within one cycle of study </a:t>
            </a:r>
            <a:r>
              <a:rPr lang="en-US" sz="2400" dirty="0"/>
              <a:t>either as a student </a:t>
            </a:r>
            <a:r>
              <a:rPr lang="sk-SK" sz="2400" dirty="0"/>
              <a:t>mobility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dirty="0" smtClean="0"/>
              <a:t>study or </a:t>
            </a:r>
            <a:r>
              <a:rPr lang="en-US" sz="2400" dirty="0" smtClean="0"/>
              <a:t>as </a:t>
            </a:r>
            <a:r>
              <a:rPr lang="en-US" sz="2400" dirty="0"/>
              <a:t>a </a:t>
            </a:r>
            <a:r>
              <a:rPr lang="en-US" sz="2400" dirty="0" smtClean="0"/>
              <a:t>trainee</a:t>
            </a:r>
            <a:r>
              <a:rPr lang="sk-SK" sz="2400" dirty="0" smtClean="0"/>
              <a:t> or </a:t>
            </a:r>
            <a:r>
              <a:rPr lang="sk-SK" sz="2400" dirty="0" err="1" smtClean="0"/>
              <a:t>recent</a:t>
            </a:r>
            <a:r>
              <a:rPr lang="sk-SK" sz="2400" dirty="0" smtClean="0"/>
              <a:t> </a:t>
            </a:r>
            <a:r>
              <a:rPr lang="sk-SK" sz="2400" dirty="0" err="1" smtClean="0"/>
              <a:t>graduate</a:t>
            </a:r>
            <a:r>
              <a:rPr lang="sk-SK" sz="2400" dirty="0" smtClean="0"/>
              <a:t>, </a:t>
            </a:r>
            <a:r>
              <a:rPr lang="sk-SK" sz="2400" dirty="0" err="1" smtClean="0"/>
              <a:t>including</a:t>
            </a:r>
            <a:r>
              <a:rPr lang="sk-SK" sz="2400" dirty="0" smtClean="0"/>
              <a:t> </a:t>
            </a:r>
            <a:r>
              <a:rPr lang="sk-SK" sz="2400" dirty="0" err="1" smtClean="0"/>
              <a:t>long</a:t>
            </a:r>
            <a:r>
              <a:rPr lang="sk-SK" sz="2400" dirty="0" smtClean="0"/>
              <a:t>- term </a:t>
            </a:r>
            <a:r>
              <a:rPr lang="sk-SK" sz="2400" dirty="0" err="1" smtClean="0"/>
              <a:t>mobilities</a:t>
            </a:r>
            <a:r>
              <a:rPr lang="sk-SK" sz="2400" dirty="0" smtClean="0"/>
              <a:t> and </a:t>
            </a:r>
            <a:r>
              <a:rPr lang="sk-SK" sz="2400" dirty="0" err="1" smtClean="0"/>
              <a:t>shor</a:t>
            </a:r>
            <a:r>
              <a:rPr lang="sk-SK" sz="2400" dirty="0" smtClean="0"/>
              <a:t>-term </a:t>
            </a:r>
            <a:r>
              <a:rPr lang="sk-SK" sz="2400" dirty="0" err="1" smtClean="0"/>
              <a:t>mobilities</a:t>
            </a:r>
            <a:r>
              <a:rPr lang="sk-SK" sz="2400" dirty="0" smtClean="0"/>
              <a:t>, </a:t>
            </a:r>
            <a:r>
              <a:rPr lang="sk-SK" sz="2400" dirty="0" err="1" smtClean="0"/>
              <a:t>too</a:t>
            </a:r>
            <a:endParaRPr lang="sk-SK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in case of </a:t>
            </a:r>
            <a:r>
              <a:rPr lang="sk-SK" sz="2400" dirty="0" err="1"/>
              <a:t>one</a:t>
            </a:r>
            <a:r>
              <a:rPr lang="sk-SK" sz="2400" dirty="0"/>
              <a:t> </a:t>
            </a:r>
            <a:r>
              <a:rPr lang="en-US" sz="2400" b="1" dirty="0"/>
              <a:t>cycle study fields</a:t>
            </a:r>
            <a:r>
              <a:rPr lang="en-US" sz="2400" dirty="0"/>
              <a:t>, e.g. medicine </a:t>
            </a:r>
            <a:r>
              <a:rPr lang="en-US" sz="2400" dirty="0" smtClean="0"/>
              <a:t>o</a:t>
            </a:r>
            <a:r>
              <a:rPr lang="sk-SK" sz="2400" dirty="0" smtClean="0"/>
              <a:t>r</a:t>
            </a:r>
            <a:r>
              <a:rPr lang="en-US" sz="2400" dirty="0" smtClean="0"/>
              <a:t> </a:t>
            </a:r>
            <a:r>
              <a:rPr lang="en-US" sz="2400" dirty="0"/>
              <a:t>dentistry the total time is </a:t>
            </a:r>
            <a:r>
              <a:rPr lang="en-US" sz="2400" b="1" dirty="0"/>
              <a:t>24 </a:t>
            </a:r>
            <a:r>
              <a:rPr lang="en-US" sz="2400" b="1" dirty="0" smtClean="0"/>
              <a:t>months</a:t>
            </a:r>
            <a:endParaRPr lang="sk-SK" sz="2400" b="1" dirty="0" smtClean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98583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b="1" dirty="0" smtClean="0"/>
              <a:t>THE RECEIVING INSTITUTION CAN BE: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1054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300" dirty="0"/>
              <a:t>a</a:t>
            </a:r>
            <a:r>
              <a:rPr lang="en-US" sz="2300" dirty="0" err="1" smtClean="0"/>
              <a:t>ny</a:t>
            </a:r>
            <a:r>
              <a:rPr lang="en-US" sz="2300" dirty="0" smtClean="0"/>
              <a:t> </a:t>
            </a:r>
            <a:r>
              <a:rPr lang="en-US" sz="2300" b="1" dirty="0"/>
              <a:t>public or private </a:t>
            </a:r>
            <a:r>
              <a:rPr lang="en-US" sz="2300" b="1" dirty="0" err="1" smtClean="0"/>
              <a:t>organi</a:t>
            </a:r>
            <a:r>
              <a:rPr lang="sk-SK" sz="2300" b="1" dirty="0"/>
              <a:t>z</a:t>
            </a:r>
            <a:r>
              <a:rPr lang="en-US" sz="2300" b="1" dirty="0" err="1" smtClean="0"/>
              <a:t>ation</a:t>
            </a:r>
            <a:r>
              <a:rPr lang="en-US" sz="2300" b="1" dirty="0" smtClean="0"/>
              <a:t> </a:t>
            </a:r>
            <a:r>
              <a:rPr lang="en-US" sz="2300" dirty="0"/>
              <a:t>active in the </a:t>
            </a:r>
            <a:r>
              <a:rPr lang="en-US" sz="2300" dirty="0" err="1"/>
              <a:t>labour</a:t>
            </a:r>
            <a:r>
              <a:rPr lang="en-US" sz="2300" dirty="0"/>
              <a:t> market or in the fields of education, training and youth: </a:t>
            </a:r>
            <a:endParaRPr lang="sk-SK" sz="23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300" dirty="0"/>
              <a:t>a public or private, a small, medium or large </a:t>
            </a:r>
            <a:r>
              <a:rPr lang="en-US" sz="2300" b="1" dirty="0"/>
              <a:t>enterprise</a:t>
            </a:r>
            <a:r>
              <a:rPr lang="en-US" sz="2300" dirty="0"/>
              <a:t> (including social enterprises);</a:t>
            </a:r>
            <a:endParaRPr lang="sk-SK" sz="23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300" b="1" dirty="0"/>
              <a:t>a public body at local, regional or national level;</a:t>
            </a:r>
            <a:endParaRPr lang="sk-SK" sz="23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300" dirty="0"/>
              <a:t>a social partner or other representative of working life, including chambers of commerce, craft/professional associations and trade unions;</a:t>
            </a:r>
            <a:endParaRPr lang="sk-SK" sz="23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300" b="1" dirty="0"/>
              <a:t>a research institute a</a:t>
            </a:r>
            <a:r>
              <a:rPr lang="sk-SK" sz="2300" b="1" dirty="0" err="1"/>
              <a:t>nd</a:t>
            </a:r>
            <a:r>
              <a:rPr lang="en-US" sz="2300" b="1" dirty="0"/>
              <a:t> foundation</a:t>
            </a:r>
            <a:r>
              <a:rPr lang="en-US" sz="2300" dirty="0"/>
              <a:t>;</a:t>
            </a:r>
            <a:endParaRPr lang="sk-SK" sz="23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300" b="1" dirty="0"/>
              <a:t>a school/institute/educational </a:t>
            </a:r>
            <a:r>
              <a:rPr lang="en-US" sz="2300" b="1" dirty="0" err="1"/>
              <a:t>centre</a:t>
            </a:r>
            <a:r>
              <a:rPr lang="en-US" sz="2300" dirty="0"/>
              <a:t> (at any level, from pre-school to upper secondary education, and including vocational education and adult education);</a:t>
            </a:r>
            <a:endParaRPr lang="sk-SK" sz="23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US" sz="2300" dirty="0"/>
              <a:t>a </a:t>
            </a:r>
            <a:r>
              <a:rPr lang="en-US" sz="2300" b="1" dirty="0"/>
              <a:t>non-profit organization</a:t>
            </a:r>
            <a:r>
              <a:rPr lang="sk-SK" sz="2300" b="1" dirty="0"/>
              <a:t> or</a:t>
            </a:r>
            <a:r>
              <a:rPr lang="en-US" sz="2300" b="1" dirty="0"/>
              <a:t> association</a:t>
            </a:r>
            <a:r>
              <a:rPr lang="en-US" sz="2300" dirty="0"/>
              <a:t>, </a:t>
            </a:r>
            <a:endParaRPr lang="sk-SK" sz="23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US" sz="2300" dirty="0" smtClean="0"/>
              <a:t>a </a:t>
            </a:r>
            <a:r>
              <a:rPr lang="en-US" sz="2300" dirty="0"/>
              <a:t>body providing career guidance, professional counselling and information services;</a:t>
            </a:r>
            <a:endParaRPr lang="sk-SK" sz="23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300" b="1" dirty="0" err="1"/>
              <a:t>university</a:t>
            </a:r>
            <a:r>
              <a:rPr lang="sk-SK" sz="2300" dirty="0"/>
              <a:t> (</a:t>
            </a:r>
            <a:r>
              <a:rPr lang="en-US" sz="2300" dirty="0"/>
              <a:t>a </a:t>
            </a:r>
            <a:r>
              <a:rPr lang="en-US" sz="2300" dirty="0" err="1"/>
              <a:t>Programme</a:t>
            </a:r>
            <a:r>
              <a:rPr lang="en-US" sz="2300" dirty="0"/>
              <a:t> Country HEI awarded with an ECHE</a:t>
            </a:r>
            <a:r>
              <a:rPr lang="sk-SK" sz="23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5599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THE RECEIVING INSTITUTION CAN NOT BE: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400" b="1" dirty="0" smtClean="0"/>
              <a:t>EU </a:t>
            </a:r>
            <a:r>
              <a:rPr lang="en-US" sz="2400" b="1" dirty="0"/>
              <a:t>institutions and other EU bodies including </a:t>
            </a:r>
            <a:r>
              <a:rPr lang="en-US" sz="2400" b="1" dirty="0" err="1" smtClean="0"/>
              <a:t>speciali</a:t>
            </a:r>
            <a:r>
              <a:rPr lang="sk-SK" sz="2400" b="1" dirty="0" smtClean="0"/>
              <a:t>z</a:t>
            </a:r>
            <a:r>
              <a:rPr lang="en-US" sz="2400" b="1" dirty="0" err="1" smtClean="0"/>
              <a:t>ed</a:t>
            </a:r>
            <a:r>
              <a:rPr lang="en-US" sz="2400" b="1" dirty="0" smtClean="0"/>
              <a:t> </a:t>
            </a:r>
            <a:r>
              <a:rPr lang="en-US" sz="2400" b="1" dirty="0"/>
              <a:t>agencies </a:t>
            </a:r>
            <a:r>
              <a:rPr lang="en-US" sz="2400" dirty="0"/>
              <a:t>(their exhaustive list is available on the </a:t>
            </a:r>
            <a:r>
              <a:rPr lang="en-US" sz="2400" u="sng" dirty="0" smtClean="0">
                <a:hlinkClick r:id="rId2"/>
              </a:rPr>
              <a:t>website</a:t>
            </a:r>
            <a:endParaRPr lang="sk-SK" sz="2400" dirty="0"/>
          </a:p>
          <a:p>
            <a:pPr lvl="0" algn="just"/>
            <a:r>
              <a:rPr lang="sk-SK" sz="2400" b="1" dirty="0"/>
              <a:t>o</a:t>
            </a:r>
            <a:r>
              <a:rPr lang="en-US" sz="2400" b="1" dirty="0" err="1" smtClean="0"/>
              <a:t>rgani</a:t>
            </a:r>
            <a:r>
              <a:rPr lang="sk-SK" sz="2400" b="1" dirty="0" smtClean="0"/>
              <a:t>z</a:t>
            </a:r>
            <a:r>
              <a:rPr lang="en-US" sz="2400" b="1" dirty="0" err="1" smtClean="0"/>
              <a:t>ations</a:t>
            </a:r>
            <a:r>
              <a:rPr lang="en-US" sz="2400" b="1" dirty="0" smtClean="0"/>
              <a:t> </a:t>
            </a:r>
            <a:r>
              <a:rPr lang="en-US" sz="2400" b="1" dirty="0"/>
              <a:t>managing EU </a:t>
            </a:r>
            <a:r>
              <a:rPr lang="en-US" sz="2400" b="1" dirty="0" smtClean="0"/>
              <a:t>programs </a:t>
            </a:r>
            <a:r>
              <a:rPr lang="en-US" sz="2400" dirty="0"/>
              <a:t>such as Erasmus+ </a:t>
            </a:r>
            <a:r>
              <a:rPr lang="en-US" sz="2400" b="1" dirty="0"/>
              <a:t>National Agencies </a:t>
            </a:r>
            <a:r>
              <a:rPr lang="en-US" sz="2400" dirty="0"/>
              <a:t>(in order to avoid a possible conflict of interests and/or double funding</a:t>
            </a:r>
            <a:r>
              <a:rPr lang="en-US" sz="2400" dirty="0" smtClean="0"/>
              <a:t>)</a:t>
            </a:r>
            <a:endParaRPr lang="sk-SK" sz="2400" dirty="0"/>
          </a:p>
          <a:p>
            <a:pPr algn="just"/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6514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FINANCING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sk-SK" dirty="0"/>
              <a:t>s</a:t>
            </a:r>
            <a:r>
              <a:rPr lang="en-US" dirty="0" err="1" smtClean="0"/>
              <a:t>ince</a:t>
            </a:r>
            <a:r>
              <a:rPr lang="en-US" dirty="0" smtClean="0"/>
              <a:t> </a:t>
            </a:r>
            <a:r>
              <a:rPr lang="en-US" dirty="0"/>
              <a:t>the Erasmus+ financial support is </a:t>
            </a:r>
            <a:r>
              <a:rPr lang="en-US" b="1" dirty="0"/>
              <a:t>only a contribution </a:t>
            </a:r>
            <a:r>
              <a:rPr lang="en-US" dirty="0"/>
              <a:t>to cover the</a:t>
            </a:r>
            <a:r>
              <a:rPr lang="sk-SK" dirty="0"/>
              <a:t>   </a:t>
            </a:r>
            <a:r>
              <a:rPr lang="en-US" dirty="0" smtClean="0"/>
              <a:t>costs </a:t>
            </a:r>
            <a:r>
              <a:rPr lang="en-US" dirty="0"/>
              <a:t>associated with your mobility, please </a:t>
            </a:r>
            <a:r>
              <a:rPr lang="en-US" b="1" dirty="0"/>
              <a:t>verify other options of</a:t>
            </a:r>
            <a:r>
              <a:rPr lang="en-US" dirty="0"/>
              <a:t> </a:t>
            </a:r>
            <a:r>
              <a:rPr lang="en-US" b="1" dirty="0"/>
              <a:t>funding</a:t>
            </a:r>
            <a:r>
              <a:rPr lang="en-US" dirty="0"/>
              <a:t>  (salary from the host organization, savings, etc.) </a:t>
            </a:r>
            <a:endParaRPr lang="sk-SK" dirty="0"/>
          </a:p>
          <a:p>
            <a:pPr lvl="0" algn="just"/>
            <a:r>
              <a:rPr lang="sk-SK" b="1" dirty="0" err="1"/>
              <a:t>Financing</a:t>
            </a:r>
            <a:r>
              <a:rPr lang="sk-SK" b="1" dirty="0"/>
              <a:t> </a:t>
            </a:r>
            <a:r>
              <a:rPr lang="sk-SK" b="1" dirty="0" err="1" smtClean="0"/>
              <a:t>scheme</a:t>
            </a:r>
            <a:r>
              <a:rPr lang="sk-SK" b="1" dirty="0" smtClean="0"/>
              <a:t> : </a:t>
            </a:r>
            <a:endParaRPr lang="sk-SK" dirty="0"/>
          </a:p>
          <a:p>
            <a:pPr lvl="0" algn="just"/>
            <a:r>
              <a:rPr lang="sk-SK" b="1" dirty="0"/>
              <a:t>80% </a:t>
            </a:r>
            <a:r>
              <a:rPr lang="sk-SK" b="1" dirty="0" err="1"/>
              <a:t>before</a:t>
            </a:r>
            <a:r>
              <a:rPr lang="sk-SK" b="1" dirty="0"/>
              <a:t> </a:t>
            </a:r>
            <a:r>
              <a:rPr lang="sk-SK" b="1" dirty="0" err="1"/>
              <a:t>the</a:t>
            </a:r>
            <a:r>
              <a:rPr lang="sk-SK" b="1" dirty="0"/>
              <a:t> mobility </a:t>
            </a:r>
            <a:r>
              <a:rPr lang="sk-SK" dirty="0" err="1"/>
              <a:t>after</a:t>
            </a:r>
            <a:r>
              <a:rPr lang="sk-SK" dirty="0"/>
              <a:t> </a:t>
            </a:r>
            <a:r>
              <a:rPr lang="sk-SK" dirty="0" err="1"/>
              <a:t>signing</a:t>
            </a:r>
            <a:r>
              <a:rPr lang="sk-SK" dirty="0"/>
              <a:t> </a:t>
            </a:r>
            <a:r>
              <a:rPr lang="sk-SK" dirty="0" err="1"/>
              <a:t>financial</a:t>
            </a:r>
            <a:r>
              <a:rPr lang="sk-SK" dirty="0"/>
              <a:t> </a:t>
            </a:r>
            <a:r>
              <a:rPr lang="sk-SK" dirty="0" err="1"/>
              <a:t>agreement</a:t>
            </a:r>
            <a:endParaRPr lang="sk-SK" dirty="0"/>
          </a:p>
          <a:p>
            <a:pPr lvl="0" algn="just"/>
            <a:r>
              <a:rPr lang="sk-SK" b="1" dirty="0"/>
              <a:t>20% </a:t>
            </a:r>
            <a:r>
              <a:rPr lang="sk-SK" b="1" dirty="0" err="1"/>
              <a:t>after</a:t>
            </a:r>
            <a:r>
              <a:rPr lang="sk-SK" b="1" dirty="0"/>
              <a:t> </a:t>
            </a:r>
            <a:r>
              <a:rPr lang="sk-SK" b="1" dirty="0" err="1"/>
              <a:t>the</a:t>
            </a:r>
            <a:r>
              <a:rPr lang="sk-SK" b="1" dirty="0"/>
              <a:t> mobility </a:t>
            </a:r>
            <a:r>
              <a:rPr lang="sk-SK" dirty="0" err="1"/>
              <a:t>when</a:t>
            </a:r>
            <a:r>
              <a:rPr lang="sk-SK" dirty="0"/>
              <a:t> </a:t>
            </a:r>
            <a:r>
              <a:rPr lang="sk-SK" dirty="0" err="1"/>
              <a:t>all</a:t>
            </a:r>
            <a:r>
              <a:rPr lang="sk-SK" dirty="0"/>
              <a:t> </a:t>
            </a:r>
            <a:r>
              <a:rPr lang="sk-SK" dirty="0" err="1"/>
              <a:t>condition</a:t>
            </a:r>
            <a:r>
              <a:rPr lang="sk-SK" dirty="0"/>
              <a:t> are </a:t>
            </a:r>
            <a:r>
              <a:rPr lang="sk-SK" dirty="0" err="1"/>
              <a:t>fullfiled</a:t>
            </a:r>
            <a:endParaRPr lang="sk-SK" dirty="0"/>
          </a:p>
          <a:p>
            <a:pPr lvl="0" algn="just"/>
            <a:r>
              <a:rPr lang="sk-SK" dirty="0" smtClean="0"/>
              <a:t>i</a:t>
            </a:r>
            <a:r>
              <a:rPr lang="en-US" dirty="0" smtClean="0"/>
              <a:t>n </a:t>
            </a:r>
            <a:r>
              <a:rPr lang="en-US" dirty="0"/>
              <a:t>addition to the Erasmus+ grant you </a:t>
            </a:r>
            <a:r>
              <a:rPr lang="en-US" b="1" dirty="0"/>
              <a:t>can also receive salary </a:t>
            </a:r>
            <a:r>
              <a:rPr lang="en-US" dirty="0"/>
              <a:t>from the </a:t>
            </a:r>
            <a:r>
              <a:rPr lang="sk-SK" dirty="0"/>
              <a:t>      </a:t>
            </a:r>
            <a:r>
              <a:rPr lang="en-US" dirty="0"/>
              <a:t>receiving organization. The payment may be financial or e.g. in a </a:t>
            </a:r>
            <a:r>
              <a:rPr lang="en-US" b="1" dirty="0"/>
              <a:t>form of accommodation, public transport tickets, meals</a:t>
            </a:r>
            <a:r>
              <a:rPr lang="en-US" dirty="0"/>
              <a:t>, etc</a:t>
            </a:r>
            <a:r>
              <a:rPr lang="en-US" dirty="0" smtClean="0"/>
              <a:t>.)</a:t>
            </a:r>
            <a:endParaRPr lang="sk-SK" dirty="0"/>
          </a:p>
          <a:p>
            <a:pPr lvl="0" algn="just"/>
            <a:r>
              <a:rPr lang="sk-SK" dirty="0"/>
              <a:t>t</a:t>
            </a:r>
            <a:r>
              <a:rPr lang="en-US" dirty="0" smtClean="0"/>
              <a:t>he </a:t>
            </a:r>
            <a:r>
              <a:rPr lang="en-US" dirty="0"/>
              <a:t>student is </a:t>
            </a:r>
            <a:r>
              <a:rPr lang="en-US" b="1" dirty="0"/>
              <a:t>not allowed to use </a:t>
            </a:r>
            <a:r>
              <a:rPr lang="en-US" dirty="0"/>
              <a:t>the Erasmus+ grant to cover similar mobility costs </a:t>
            </a:r>
            <a:r>
              <a:rPr lang="en-US" b="1" dirty="0"/>
              <a:t>if</a:t>
            </a:r>
            <a:r>
              <a:rPr lang="en-US" dirty="0"/>
              <a:t> s</a:t>
            </a:r>
            <a:r>
              <a:rPr lang="sk-SK" dirty="0"/>
              <a:t>he</a:t>
            </a:r>
            <a:r>
              <a:rPr lang="en-US" dirty="0"/>
              <a:t>/he </a:t>
            </a:r>
            <a:r>
              <a:rPr lang="en-US" b="1" dirty="0"/>
              <a:t>has already been funded from other European Union </a:t>
            </a:r>
            <a:r>
              <a:rPr lang="en-US" b="1" dirty="0" smtClean="0"/>
              <a:t>sources</a:t>
            </a:r>
            <a:endParaRPr lang="sk-SK" dirty="0"/>
          </a:p>
          <a:p>
            <a:pPr lvl="0" algn="just"/>
            <a:r>
              <a:rPr lang="sk-SK" dirty="0"/>
              <a:t>t</a:t>
            </a:r>
            <a:r>
              <a:rPr lang="en-US" dirty="0" smtClean="0"/>
              <a:t>he </a:t>
            </a:r>
            <a:r>
              <a:rPr lang="en-US" b="1" dirty="0"/>
              <a:t>lump sum </a:t>
            </a:r>
            <a:r>
              <a:rPr lang="en-US" dirty="0"/>
              <a:t>for a month is </a:t>
            </a:r>
            <a:r>
              <a:rPr lang="en-US" b="1" dirty="0"/>
              <a:t>intended to cover general costs </a:t>
            </a:r>
            <a:r>
              <a:rPr lang="en-US" dirty="0"/>
              <a:t>connected to a mobility as well as travel </a:t>
            </a:r>
            <a:r>
              <a:rPr lang="en-US" dirty="0" smtClean="0"/>
              <a:t>costs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239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B</a:t>
            </a:r>
            <a:r>
              <a:rPr lang="sk-SK" sz="3600" b="1" dirty="0" smtClean="0"/>
              <a:t>ASIC RATES OF INDIVIDUAL SUPPORT FOR </a:t>
            </a:r>
            <a:br>
              <a:rPr lang="sk-SK" sz="3600" b="1" dirty="0" smtClean="0"/>
            </a:br>
            <a:r>
              <a:rPr lang="sk-SK" sz="3600" b="1" u="sng" dirty="0" smtClean="0"/>
              <a:t>A LONG-TERM MOBILITY </a:t>
            </a:r>
            <a:r>
              <a:rPr lang="sk-SK" sz="3600" b="1" dirty="0" smtClean="0"/>
              <a:t>AND TOP-UPS</a:t>
            </a:r>
            <a:r>
              <a:rPr lang="en-GB" sz="3600" b="1" dirty="0" smtClean="0"/>
              <a:t>:</a:t>
            </a:r>
            <a:endParaRPr lang="sk-SK" sz="3600" b="1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409086"/>
              </p:ext>
            </p:extLst>
          </p:nvPr>
        </p:nvGraphicFramePr>
        <p:xfrm>
          <a:off x="838200" y="1655546"/>
          <a:ext cx="10515600" cy="4831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52558">
                  <a:extLst>
                    <a:ext uri="{9D8B030D-6E8A-4147-A177-3AD203B41FA5}">
                      <a16:colId xmlns:a16="http://schemas.microsoft.com/office/drawing/2014/main" val="3447627432"/>
                    </a:ext>
                  </a:extLst>
                </a:gridCol>
                <a:gridCol w="4563042">
                  <a:extLst>
                    <a:ext uri="{9D8B030D-6E8A-4147-A177-3AD203B41FA5}">
                      <a16:colId xmlns:a16="http://schemas.microsoft.com/office/drawing/2014/main" val="1790758416"/>
                    </a:ext>
                  </a:extLst>
                </a:gridCol>
              </a:tblGrid>
              <a:tr h="501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Target country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Grant/month - study mobility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58616228"/>
                  </a:ext>
                </a:extLst>
              </a:tr>
              <a:tr h="916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Denmark, Finland, Ireland, Iceland, Lichtenstein, Luxemburg, Norway, Sweden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670</a:t>
                      </a:r>
                      <a:r>
                        <a:rPr lang="sk-SK" sz="1600" dirty="0" smtClean="0">
                          <a:effectLst/>
                        </a:rPr>
                        <a:t> </a:t>
                      </a:r>
                      <a:r>
                        <a:rPr lang="en-GB" sz="1600" dirty="0" smtClean="0">
                          <a:effectLst/>
                        </a:rPr>
                        <a:t>€/</a:t>
                      </a:r>
                      <a:r>
                        <a:rPr lang="sk-SK" sz="1600" dirty="0" smtClean="0">
                          <a:effectLst/>
                        </a:rPr>
                        <a:t> </a:t>
                      </a:r>
                      <a:r>
                        <a:rPr lang="sk-SK" sz="1600" dirty="0" err="1" smtClean="0">
                          <a:effectLst/>
                        </a:rPr>
                        <a:t>month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0399749"/>
                  </a:ext>
                </a:extLst>
              </a:tr>
              <a:tr h="695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Belgium, Cyprus, France, Greece, Netherlands, Malta, Germany, Portugal, Austria, Spain, Italy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477876"/>
                  </a:ext>
                </a:extLst>
              </a:tr>
              <a:tr h="10087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Bulgaria, Croatia, Czech Republic, Estonia, Lithuania, Latvia, Hungary, Slovenia, Poland, Romania, the Republic of North Macedonia, Serbia, Turkey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620</a:t>
                      </a:r>
                      <a:r>
                        <a:rPr lang="sk-SK" sz="1600" dirty="0" smtClean="0">
                          <a:effectLst/>
                        </a:rPr>
                        <a:t> </a:t>
                      </a:r>
                      <a:r>
                        <a:rPr lang="en-GB" sz="1600" dirty="0" smtClean="0">
                          <a:effectLst/>
                        </a:rPr>
                        <a:t>€/</a:t>
                      </a:r>
                      <a:r>
                        <a:rPr lang="sk-SK" sz="1600" dirty="0" smtClean="0">
                          <a:effectLst/>
                        </a:rPr>
                        <a:t> </a:t>
                      </a:r>
                      <a:r>
                        <a:rPr lang="sk-SK" sz="1600" dirty="0" err="1" smtClean="0">
                          <a:effectLst/>
                        </a:rPr>
                        <a:t>month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119247"/>
                  </a:ext>
                </a:extLst>
              </a:tr>
              <a:tr h="699508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The mobility participants with </a:t>
                      </a:r>
                      <a:r>
                        <a:rPr lang="en-GB" sz="1600" u="sng" dirty="0">
                          <a:effectLst/>
                        </a:rPr>
                        <a:t>fewer opportunities </a:t>
                      </a:r>
                      <a:r>
                        <a:rPr lang="en-GB" sz="1600" dirty="0">
                          <a:effectLst/>
                        </a:rPr>
                        <a:t>are entitled to a top-up amount of € 250 / month above the basic grant.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803488"/>
                  </a:ext>
                </a:extLst>
              </a:tr>
              <a:tr h="1008789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Students can </a:t>
                      </a:r>
                      <a:r>
                        <a:rPr lang="en-GB" sz="1600" dirty="0" smtClean="0">
                          <a:effectLst/>
                        </a:rPr>
                        <a:t>o</a:t>
                      </a:r>
                      <a:r>
                        <a:rPr lang="sk-SK" sz="1600" dirty="0" smtClean="0">
                          <a:effectLst/>
                        </a:rPr>
                        <a:t>b</a:t>
                      </a:r>
                      <a:r>
                        <a:rPr lang="en-GB" sz="1600" dirty="0" smtClean="0">
                          <a:effectLst/>
                        </a:rPr>
                        <a:t>t</a:t>
                      </a:r>
                      <a:r>
                        <a:rPr lang="sk-SK" sz="1600" dirty="0" err="1" smtClean="0">
                          <a:effectLst/>
                        </a:rPr>
                        <a:t>ain</a:t>
                      </a:r>
                      <a:r>
                        <a:rPr lang="sk-SK" sz="1600" dirty="0" smtClean="0">
                          <a:effectLst/>
                        </a:rPr>
                        <a:t> </a:t>
                      </a:r>
                      <a:r>
                        <a:rPr lang="sk-SK" sz="1600" u="sng" dirty="0" err="1" smtClean="0">
                          <a:effectLst/>
                        </a:rPr>
                        <a:t>support</a:t>
                      </a:r>
                      <a:r>
                        <a:rPr lang="en-GB" sz="1600" u="sng" dirty="0" smtClean="0">
                          <a:effectLst/>
                        </a:rPr>
                        <a:t> </a:t>
                      </a:r>
                      <a:r>
                        <a:rPr lang="en-GB" sz="1600" u="sng" dirty="0">
                          <a:effectLst/>
                        </a:rPr>
                        <a:t>for green travel</a:t>
                      </a:r>
                      <a:r>
                        <a:rPr lang="en-GB" sz="1600" dirty="0">
                          <a:effectLst/>
                        </a:rPr>
                        <a:t>. In this case, they will receive a single contribution of EUR 50 as a top-up to the individual </a:t>
                      </a:r>
                      <a:r>
                        <a:rPr lang="en-GB" sz="1600" dirty="0" smtClean="0">
                          <a:effectLst/>
                        </a:rPr>
                        <a:t>support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207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50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B</a:t>
            </a:r>
            <a:r>
              <a:rPr lang="sk-SK" sz="3600" b="1" dirty="0" smtClean="0"/>
              <a:t>ASIC RATES OF INDIVIDUAL SUPPORT FOR </a:t>
            </a:r>
            <a:br>
              <a:rPr lang="sk-SK" sz="3600" b="1" dirty="0" smtClean="0"/>
            </a:br>
            <a:r>
              <a:rPr lang="sk-SK" sz="3600" b="1" u="sng" dirty="0" smtClean="0"/>
              <a:t>A SHORT-TERM MOBILITY </a:t>
            </a:r>
            <a:r>
              <a:rPr lang="sk-SK" sz="3600" b="1" dirty="0" smtClean="0"/>
              <a:t>AND TOP UPS</a:t>
            </a:r>
            <a:r>
              <a:rPr lang="en-GB" sz="3600" b="1" dirty="0" smtClean="0"/>
              <a:t>: </a:t>
            </a:r>
            <a:endParaRPr lang="sk-SK" sz="3600" b="1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68354"/>
              </p:ext>
            </p:extLst>
          </p:nvPr>
        </p:nvGraphicFramePr>
        <p:xfrm>
          <a:off x="838200" y="1690688"/>
          <a:ext cx="10515601" cy="5068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7149">
                  <a:extLst>
                    <a:ext uri="{9D8B030D-6E8A-4147-A177-3AD203B41FA5}">
                      <a16:colId xmlns:a16="http://schemas.microsoft.com/office/drawing/2014/main" val="4203583982"/>
                    </a:ext>
                  </a:extLst>
                </a:gridCol>
                <a:gridCol w="3089715">
                  <a:extLst>
                    <a:ext uri="{9D8B030D-6E8A-4147-A177-3AD203B41FA5}">
                      <a16:colId xmlns:a16="http://schemas.microsoft.com/office/drawing/2014/main" val="131798264"/>
                    </a:ext>
                  </a:extLst>
                </a:gridCol>
                <a:gridCol w="2688737">
                  <a:extLst>
                    <a:ext uri="{9D8B030D-6E8A-4147-A177-3AD203B41FA5}">
                      <a16:colId xmlns:a16="http://schemas.microsoft.com/office/drawing/2014/main" val="1416355486"/>
                    </a:ext>
                  </a:extLst>
                </a:gridCol>
              </a:tblGrid>
              <a:tr h="48416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Participants of short-term </a:t>
                      </a:r>
                      <a:r>
                        <a:rPr lang="en-GB" sz="1600" dirty="0" err="1">
                          <a:effectLst/>
                        </a:rPr>
                        <a:t>mobilities</a:t>
                      </a:r>
                      <a:r>
                        <a:rPr lang="en-GB" sz="1600" dirty="0">
                          <a:effectLst/>
                        </a:rPr>
                        <a:t> (5-30 days) are entitled to individual support for physical </a:t>
                      </a:r>
                      <a:r>
                        <a:rPr lang="en-GB" sz="1600" dirty="0" err="1">
                          <a:effectLst/>
                        </a:rPr>
                        <a:t>mobilities</a:t>
                      </a:r>
                      <a:r>
                        <a:rPr lang="en-GB" sz="1600" dirty="0">
                          <a:effectLst/>
                        </a:rPr>
                        <a:t>, including travel days, regardless of the target country: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119563"/>
                  </a:ext>
                </a:extLst>
              </a:tr>
              <a:tr h="2420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Target country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Day 1-14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Day 15-30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extLst>
                  <a:ext uri="{0D108BD9-81ED-4DB2-BD59-A6C34878D82A}">
                    <a16:rowId xmlns:a16="http://schemas.microsoft.com/office/drawing/2014/main" val="3127795406"/>
                  </a:ext>
                </a:extLst>
              </a:tr>
              <a:tr h="37187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Grant/day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Grant/day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extLst>
                  <a:ext uri="{0D108BD9-81ED-4DB2-BD59-A6C34878D82A}">
                    <a16:rowId xmlns:a16="http://schemas.microsoft.com/office/drawing/2014/main" val="420862334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All programme countries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70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50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extLst>
                  <a:ext uri="{0D108BD9-81ED-4DB2-BD59-A6C34878D82A}">
                    <a16:rowId xmlns:a16="http://schemas.microsoft.com/office/drawing/2014/main" val="3643502996"/>
                  </a:ext>
                </a:extLst>
              </a:tr>
              <a:tr h="726248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sk-SK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Mobility participants with fewer opportunities are entitled to a top-up amount of € 100 above the basic rate for a physical mobility lasting 5-14 days and of € 150 for a physical mobility lasting 15-30 days. 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361293"/>
                  </a:ext>
                </a:extLst>
              </a:tr>
              <a:tr h="726248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Support for travel costs is granted to participants with fewer opportunities. The travel grant is covered by a special range of fixed amounts according to the distance bands valid for the whole program:</a:t>
                      </a:r>
                      <a:endParaRPr lang="sk-SK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570313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Distance band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Standard travel 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Green travel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580444217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From 10 to 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23 EUR/participant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2978289736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From 100 to 499 km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180 EUR/participant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210 EUR/participant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3000677913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From 500 to 1 999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275 EUR/participant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320 EUR 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3876828057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From 2 000 to 2 999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360 EUR/participant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410 EUR 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918469032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From 3 000 to 3 999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530 EUR/participant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610 EUR 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3080127104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From 4 000 to 7 999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820 EUR/participant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4267564949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8 000 km or more: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1 500 EUR/participant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4188104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38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sk-SK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 OF </a:t>
            </a:r>
            <a:r>
              <a:rPr lang="cs-CZ" altLang="sk-SK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SUPPORT</a:t>
            </a:r>
            <a:r>
              <a:rPr lang="cs-CZ" altLang="sk-SK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THE STUDENTS WITH FEWER OPPORTUNITIES</a:t>
            </a:r>
            <a:endParaRPr lang="sk-SK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651058"/>
              </p:ext>
            </p:extLst>
          </p:nvPr>
        </p:nvGraphicFramePr>
        <p:xfrm>
          <a:off x="838200" y="1825625"/>
          <a:ext cx="10388600" cy="49888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1272">
                  <a:extLst>
                    <a:ext uri="{9D8B030D-6E8A-4147-A177-3AD203B41FA5}">
                      <a16:colId xmlns:a16="http://schemas.microsoft.com/office/drawing/2014/main" val="467304892"/>
                    </a:ext>
                  </a:extLst>
                </a:gridCol>
                <a:gridCol w="4388322">
                  <a:extLst>
                    <a:ext uri="{9D8B030D-6E8A-4147-A177-3AD203B41FA5}">
                      <a16:colId xmlns:a16="http://schemas.microsoft.com/office/drawing/2014/main" val="3198066382"/>
                    </a:ext>
                  </a:extLst>
                </a:gridCol>
                <a:gridCol w="1570590">
                  <a:extLst>
                    <a:ext uri="{9D8B030D-6E8A-4147-A177-3AD203B41FA5}">
                      <a16:colId xmlns:a16="http://schemas.microsoft.com/office/drawing/2014/main" val="605303001"/>
                    </a:ext>
                  </a:extLst>
                </a:gridCol>
                <a:gridCol w="2838416">
                  <a:extLst>
                    <a:ext uri="{9D8B030D-6E8A-4147-A177-3AD203B41FA5}">
                      <a16:colId xmlns:a16="http://schemas.microsoft.com/office/drawing/2014/main" val="1380818941"/>
                    </a:ext>
                  </a:extLst>
                </a:gridCol>
              </a:tblGrid>
              <a:tr h="241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Group</a:t>
                      </a:r>
                      <a:endParaRPr lang="sk-SK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Description</a:t>
                      </a:r>
                      <a:endParaRPr lang="sk-SK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Type of support</a:t>
                      </a:r>
                      <a:endParaRPr lang="sk-SK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</a:rPr>
                        <a:t>Proof possibilities</a:t>
                      </a:r>
                      <a:endParaRPr lang="sk-SK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770829"/>
                  </a:ext>
                </a:extLst>
              </a:tr>
              <a:tr h="889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Disability</a:t>
                      </a:r>
                      <a:endParaRPr lang="sk-SK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As a person with a severe health disability (hereinafter referred as a person with a SHD) is considered a person with a functional impairment rate of at least 50% .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Top-up and real costs (if top-up is not enough)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ŤZP card (Disability card</a:t>
                      </a:r>
                      <a:r>
                        <a:rPr lang="en-GB" sz="1400" dirty="0" smtClean="0">
                          <a:effectLst/>
                        </a:rPr>
                        <a:t>)</a:t>
                      </a:r>
                      <a:r>
                        <a:rPr lang="sk-SK" sz="1400" dirty="0" smtClean="0">
                          <a:effectLst/>
                        </a:rPr>
                        <a:t> + </a:t>
                      </a:r>
                      <a:r>
                        <a:rPr lang="sk-SK" sz="1400" dirty="0" err="1" smtClean="0">
                          <a:effectLst/>
                        </a:rPr>
                        <a:t>application</a:t>
                      </a:r>
                      <a:r>
                        <a:rPr lang="sk-SK" sz="1400" dirty="0" smtClean="0">
                          <a:effectLst/>
                        </a:rPr>
                        <a:t>+ </a:t>
                      </a:r>
                      <a:r>
                        <a:rPr lang="sk-SK" sz="1400" dirty="0" err="1" smtClean="0">
                          <a:effectLst/>
                        </a:rPr>
                        <a:t>consent</a:t>
                      </a:r>
                      <a:r>
                        <a:rPr lang="sk-SK" sz="1400" dirty="0" smtClean="0">
                          <a:effectLst/>
                        </a:rPr>
                        <a:t> to </a:t>
                      </a:r>
                      <a:r>
                        <a:rPr lang="sk-SK" sz="1400" dirty="0" err="1" smtClean="0">
                          <a:effectLst/>
                        </a:rPr>
                        <a:t>the</a:t>
                      </a:r>
                      <a:r>
                        <a:rPr lang="sk-SK" sz="1400" baseline="0" dirty="0" smtClean="0">
                          <a:effectLst/>
                        </a:rPr>
                        <a:t> </a:t>
                      </a:r>
                      <a:r>
                        <a:rPr lang="sk-SK" sz="1400" baseline="0" dirty="0" err="1" smtClean="0">
                          <a:effectLst/>
                        </a:rPr>
                        <a:t>processing</a:t>
                      </a:r>
                      <a:r>
                        <a:rPr lang="sk-SK" sz="1400" baseline="0" dirty="0" smtClean="0">
                          <a:effectLst/>
                        </a:rPr>
                        <a:t> of a </a:t>
                      </a:r>
                      <a:r>
                        <a:rPr lang="sk-SK" sz="1400" baseline="0" dirty="0" err="1" smtClean="0">
                          <a:effectLst/>
                        </a:rPr>
                        <a:t>special</a:t>
                      </a:r>
                      <a:r>
                        <a:rPr lang="sk-SK" sz="1400" baseline="0" dirty="0" smtClean="0">
                          <a:effectLst/>
                        </a:rPr>
                        <a:t> </a:t>
                      </a:r>
                      <a:r>
                        <a:rPr lang="sk-SK" sz="1400" baseline="0" dirty="0" err="1" smtClean="0">
                          <a:effectLst/>
                        </a:rPr>
                        <a:t>category</a:t>
                      </a:r>
                      <a:r>
                        <a:rPr lang="sk-SK" sz="1400" baseline="0" dirty="0" smtClean="0">
                          <a:effectLst/>
                        </a:rPr>
                        <a:t> of </a:t>
                      </a:r>
                      <a:r>
                        <a:rPr lang="sk-SK" sz="1400" baseline="0" dirty="0" err="1" smtClean="0">
                          <a:effectLst/>
                        </a:rPr>
                        <a:t>personal</a:t>
                      </a:r>
                      <a:r>
                        <a:rPr lang="sk-SK" sz="1400" baseline="0" dirty="0" smtClean="0">
                          <a:effectLst/>
                        </a:rPr>
                        <a:t> </a:t>
                      </a:r>
                      <a:r>
                        <a:rPr lang="sk-SK" sz="1400" baseline="0" dirty="0" err="1" smtClean="0">
                          <a:effectLst/>
                        </a:rPr>
                        <a:t>data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 anchor="ctr"/>
                </a:tc>
                <a:extLst>
                  <a:ext uri="{0D108BD9-81ED-4DB2-BD59-A6C34878D82A}">
                    <a16:rowId xmlns:a16="http://schemas.microsoft.com/office/drawing/2014/main" val="3713733047"/>
                  </a:ext>
                </a:extLst>
              </a:tr>
              <a:tr h="1186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Health problems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As a person with a health problem is considered a person with a chronic illness or psychiatric illness.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Top-up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Medical report and/or financial contribution decision from </a:t>
                      </a:r>
                      <a:r>
                        <a:rPr lang="en-GB" sz="1400" dirty="0" err="1">
                          <a:effectLst/>
                        </a:rPr>
                        <a:t>ÚPSVaR</a:t>
                      </a:r>
                      <a:r>
                        <a:rPr lang="en-GB" sz="1400" dirty="0">
                          <a:effectLst/>
                        </a:rPr>
                        <a:t> (</a:t>
                      </a:r>
                      <a:r>
                        <a:rPr lang="en-GB" sz="1400" dirty="0" err="1">
                          <a:effectLst/>
                        </a:rPr>
                        <a:t>labor</a:t>
                      </a:r>
                      <a:r>
                        <a:rPr lang="en-GB" sz="1400" dirty="0">
                          <a:effectLst/>
                        </a:rPr>
                        <a:t> office) and/or a student with special needs status - </a:t>
                      </a:r>
                      <a:r>
                        <a:rPr lang="en-GB" sz="1400" dirty="0" err="1">
                          <a:effectLst/>
                        </a:rPr>
                        <a:t>Counseling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Center</a:t>
                      </a:r>
                      <a:r>
                        <a:rPr lang="en-GB" sz="1400" dirty="0">
                          <a:effectLst/>
                        </a:rPr>
                        <a:t> report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 anchor="ctr"/>
                </a:tc>
                <a:extLst>
                  <a:ext uri="{0D108BD9-81ED-4DB2-BD59-A6C34878D82A}">
                    <a16:rowId xmlns:a16="http://schemas.microsoft.com/office/drawing/2014/main" val="1487159925"/>
                  </a:ext>
                </a:extLst>
              </a:tr>
              <a:tr h="9665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Economic barriers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• low standard of living, low income (</a:t>
                      </a:r>
                      <a:r>
                        <a:rPr lang="en-GB" sz="1400" dirty="0" err="1">
                          <a:effectLst/>
                        </a:rPr>
                        <a:t>eg</a:t>
                      </a:r>
                      <a:r>
                        <a:rPr lang="en-GB" sz="1400" dirty="0">
                          <a:effectLst/>
                        </a:rPr>
                        <a:t>. family in social need) • dependence on the social security system (</a:t>
                      </a:r>
                      <a:r>
                        <a:rPr lang="en-GB" sz="1400" dirty="0" err="1">
                          <a:effectLst/>
                        </a:rPr>
                        <a:t>eg</a:t>
                      </a:r>
                      <a:r>
                        <a:rPr lang="en-GB" sz="1400" dirty="0">
                          <a:effectLst/>
                        </a:rPr>
                        <a:t>. orphan's pensioner, unemployment benefits)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Top-up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Social scholarship and/or - confirmation of material need from the </a:t>
                      </a:r>
                      <a:r>
                        <a:rPr lang="en-GB" sz="1400" dirty="0" err="1">
                          <a:effectLst/>
                        </a:rPr>
                        <a:t>ÚPSVaR</a:t>
                      </a:r>
                      <a:r>
                        <a:rPr lang="en-GB" sz="1400" dirty="0">
                          <a:effectLst/>
                        </a:rPr>
                        <a:t> (</a:t>
                      </a:r>
                      <a:r>
                        <a:rPr lang="en-GB" sz="1400" dirty="0" err="1">
                          <a:effectLst/>
                        </a:rPr>
                        <a:t>labor</a:t>
                      </a:r>
                      <a:r>
                        <a:rPr lang="en-GB" sz="1400" dirty="0">
                          <a:effectLst/>
                        </a:rPr>
                        <a:t> office)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 anchor="ctr"/>
                </a:tc>
                <a:extLst>
                  <a:ext uri="{0D108BD9-81ED-4DB2-BD59-A6C34878D82A}">
                    <a16:rowId xmlns:a16="http://schemas.microsoft.com/office/drawing/2014/main" val="2609142715"/>
                  </a:ext>
                </a:extLst>
              </a:tr>
              <a:tr h="9665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Social barriers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Social adaptation difficulties:                                                                          • a single parent with a child (</a:t>
                      </a:r>
                      <a:r>
                        <a:rPr lang="en-GB" sz="1400" dirty="0" err="1">
                          <a:effectLst/>
                        </a:rPr>
                        <a:t>ie</a:t>
                      </a:r>
                      <a:r>
                        <a:rPr lang="en-GB" sz="1400" dirty="0">
                          <a:effectLst/>
                        </a:rPr>
                        <a:t>. a single woman or a single man who is permanently taking care for a child under the age of 15), • discrimination barriers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Top-up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Depending on the situation: Statutory </a:t>
                      </a:r>
                      <a:r>
                        <a:rPr lang="en-GB" sz="1400" dirty="0" smtClean="0">
                          <a:effectLst/>
                        </a:rPr>
                        <a:t>declaration</a:t>
                      </a:r>
                      <a:r>
                        <a:rPr lang="sk-SK" sz="1400" dirty="0" smtClean="0">
                          <a:effectLst/>
                        </a:rPr>
                        <a:t> (</a:t>
                      </a:r>
                      <a:r>
                        <a:rPr lang="sk-SK" sz="1400" dirty="0" err="1" smtClean="0">
                          <a:effectLst/>
                        </a:rPr>
                        <a:t>own</a:t>
                      </a:r>
                      <a:r>
                        <a:rPr lang="sk-SK" sz="1400" dirty="0" smtClean="0">
                          <a:effectLst/>
                        </a:rPr>
                        <a:t> </a:t>
                      </a:r>
                      <a:r>
                        <a:rPr lang="sk-SK" sz="1400" dirty="0" err="1" smtClean="0">
                          <a:effectLst/>
                        </a:rPr>
                        <a:t>form</a:t>
                      </a:r>
                      <a:r>
                        <a:rPr lang="sk-SK" sz="1400" dirty="0" smtClean="0">
                          <a:effectLst/>
                        </a:rPr>
                        <a:t>)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 anchor="ctr"/>
                </a:tc>
                <a:extLst>
                  <a:ext uri="{0D108BD9-81ED-4DB2-BD59-A6C34878D82A}">
                    <a16:rowId xmlns:a16="http://schemas.microsoft.com/office/drawing/2014/main" val="1093441532"/>
                  </a:ext>
                </a:extLst>
              </a:tr>
              <a:tr h="724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Others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Different types of barriers (</a:t>
                      </a:r>
                      <a:r>
                        <a:rPr lang="en-GB" sz="1400" dirty="0" err="1">
                          <a:effectLst/>
                        </a:rPr>
                        <a:t>eg</a:t>
                      </a:r>
                      <a:r>
                        <a:rPr lang="en-GB" sz="1400" dirty="0">
                          <a:effectLst/>
                        </a:rPr>
                        <a:t>. ethnic origin, migrants, etc.) - depending on the university’s decision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Top-up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Depending on the situation: Statutory </a:t>
                      </a:r>
                      <a:r>
                        <a:rPr lang="en-GB" sz="1400" dirty="0" smtClean="0">
                          <a:effectLst/>
                        </a:rPr>
                        <a:t>declaration</a:t>
                      </a:r>
                      <a:r>
                        <a:rPr lang="sk-SK" sz="1400" dirty="0" smtClean="0">
                          <a:effectLst/>
                        </a:rPr>
                        <a:t> (</a:t>
                      </a:r>
                      <a:r>
                        <a:rPr lang="sk-SK" sz="1400" dirty="0" err="1" smtClean="0">
                          <a:effectLst/>
                        </a:rPr>
                        <a:t>own</a:t>
                      </a:r>
                      <a:r>
                        <a:rPr lang="sk-SK" sz="1400" dirty="0" smtClean="0">
                          <a:effectLst/>
                        </a:rPr>
                        <a:t> </a:t>
                      </a:r>
                      <a:r>
                        <a:rPr lang="sk-SK" sz="1400" dirty="0" err="1" smtClean="0">
                          <a:effectLst/>
                        </a:rPr>
                        <a:t>form</a:t>
                      </a:r>
                      <a:r>
                        <a:rPr lang="sk-SK" sz="1400" dirty="0" smtClean="0">
                          <a:effectLst/>
                        </a:rPr>
                        <a:t>)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 anchor="ctr"/>
                </a:tc>
                <a:extLst>
                  <a:ext uri="{0D108BD9-81ED-4DB2-BD59-A6C34878D82A}">
                    <a16:rowId xmlns:a16="http://schemas.microsoft.com/office/drawing/2014/main" val="4052544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36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GENERAL </a:t>
            </a:r>
            <a:r>
              <a:rPr lang="en-US" b="1" dirty="0" smtClean="0"/>
              <a:t>RULES </a:t>
            </a:r>
            <a:r>
              <a:rPr lang="sk-SK" b="1" dirty="0" smtClean="0"/>
              <a:t>FOR TRAINEESHIPS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k-SK" sz="2400" dirty="0" err="1"/>
              <a:t>traineeships</a:t>
            </a:r>
            <a:r>
              <a:rPr lang="sk-SK" sz="2400" dirty="0"/>
              <a:t> </a:t>
            </a:r>
            <a:r>
              <a:rPr lang="sk-SK" sz="2400" dirty="0" err="1"/>
              <a:t>should</a:t>
            </a:r>
            <a:r>
              <a:rPr lang="sk-SK" sz="2400" dirty="0"/>
              <a:t> </a:t>
            </a:r>
            <a:r>
              <a:rPr lang="sk-SK" sz="2400" dirty="0" err="1"/>
              <a:t>be</a:t>
            </a:r>
            <a:r>
              <a:rPr lang="sk-SK" sz="2400" dirty="0"/>
              <a:t> </a:t>
            </a:r>
            <a:r>
              <a:rPr lang="sk-SK" sz="2400" dirty="0" err="1"/>
              <a:t>planning</a:t>
            </a:r>
            <a:r>
              <a:rPr lang="sk-SK" sz="2400" dirty="0"/>
              <a:t> as „</a:t>
            </a:r>
            <a:r>
              <a:rPr lang="sk-SK" sz="2400" b="1" dirty="0" err="1"/>
              <a:t>full</a:t>
            </a:r>
            <a:r>
              <a:rPr lang="sk-SK" sz="2400" b="1" dirty="0"/>
              <a:t> </a:t>
            </a:r>
            <a:r>
              <a:rPr lang="sk-SK" sz="2400" b="1" dirty="0" err="1"/>
              <a:t>time</a:t>
            </a:r>
            <a:r>
              <a:rPr lang="sk-SK" sz="2400" b="1" dirty="0"/>
              <a:t> </a:t>
            </a:r>
            <a:r>
              <a:rPr lang="sk-SK" sz="2400" b="1" dirty="0" err="1"/>
              <a:t>job</a:t>
            </a:r>
            <a:r>
              <a:rPr lang="sk-SK" sz="2400" dirty="0"/>
              <a:t>“ of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receiving</a:t>
            </a:r>
            <a:r>
              <a:rPr lang="sk-SK" sz="2400" dirty="0"/>
              <a:t>  country</a:t>
            </a:r>
          </a:p>
          <a:p>
            <a:pPr algn="just"/>
            <a:r>
              <a:rPr lang="sk-SK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student is responsible for the communication with the receiving </a:t>
            </a:r>
            <a:r>
              <a:rPr lang="en-US" sz="2400" dirty="0" err="1"/>
              <a:t>organi</a:t>
            </a:r>
            <a:r>
              <a:rPr lang="sk-SK" sz="2400" dirty="0"/>
              <a:t>z</a:t>
            </a:r>
            <a:r>
              <a:rPr lang="en-US" sz="2400" dirty="0" err="1" smtClean="0"/>
              <a:t>ation</a:t>
            </a:r>
            <a:endParaRPr lang="sk-SK" sz="2400" dirty="0"/>
          </a:p>
          <a:p>
            <a:pPr algn="just"/>
            <a:r>
              <a:rPr lang="sk-SK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preparation of the program for the traineeship </a:t>
            </a:r>
            <a:r>
              <a:rPr lang="en-US" sz="2400" dirty="0" smtClean="0"/>
              <a:t>has </a:t>
            </a:r>
            <a:r>
              <a:rPr lang="en-US" sz="2400" dirty="0"/>
              <a:t>to be ensured by the student in cooperation with the receiving organization</a:t>
            </a:r>
            <a:r>
              <a:rPr lang="sk-SK" sz="2400" dirty="0"/>
              <a:t> and </a:t>
            </a:r>
            <a:r>
              <a:rPr lang="sk-SK" sz="2400" dirty="0" err="1" smtClean="0"/>
              <a:t>faculty</a:t>
            </a:r>
            <a:r>
              <a:rPr lang="sk-SK" sz="2400" dirty="0" smtClean="0"/>
              <a:t>/</a:t>
            </a:r>
            <a:r>
              <a:rPr lang="sk-SK" sz="2400" dirty="0" err="1" smtClean="0"/>
              <a:t>departmental</a:t>
            </a:r>
            <a:r>
              <a:rPr lang="sk-SK" sz="2400" dirty="0" smtClean="0"/>
              <a:t>/</a:t>
            </a:r>
            <a:r>
              <a:rPr lang="sk-SK" sz="2400" dirty="0" err="1" smtClean="0"/>
              <a:t>institute</a:t>
            </a:r>
            <a:r>
              <a:rPr lang="sk-SK" sz="2400" dirty="0" smtClean="0"/>
              <a:t>/</a:t>
            </a:r>
            <a:r>
              <a:rPr lang="sk-SK" sz="2400" dirty="0" err="1" smtClean="0"/>
              <a:t>coordinator</a:t>
            </a:r>
            <a:endParaRPr lang="sk-SK" sz="2400" dirty="0"/>
          </a:p>
          <a:p>
            <a:pPr algn="just"/>
            <a:r>
              <a:rPr lang="sk-SK" sz="2400" b="1" dirty="0"/>
              <a:t>b</a:t>
            </a:r>
            <a:r>
              <a:rPr lang="en-US" sz="2400" b="1" dirty="0" err="1" smtClean="0"/>
              <a:t>efore</a:t>
            </a:r>
            <a:r>
              <a:rPr lang="en-US" sz="2400" b="1" dirty="0" smtClean="0"/>
              <a:t> </a:t>
            </a:r>
            <a:r>
              <a:rPr lang="en-US" sz="2400" b="1" dirty="0"/>
              <a:t>leaving </a:t>
            </a:r>
            <a:r>
              <a:rPr lang="en-US" sz="2400" dirty="0"/>
              <a:t>for an Erasmus+ mobility for traineeship the student </a:t>
            </a:r>
            <a:r>
              <a:rPr lang="en-US" sz="2400" b="1" dirty="0"/>
              <a:t>should</a:t>
            </a:r>
            <a:r>
              <a:rPr lang="en-US" sz="2400" dirty="0"/>
              <a:t> </a:t>
            </a:r>
            <a:r>
              <a:rPr lang="en-US" sz="2400" b="1" dirty="0"/>
              <a:t>find out</a:t>
            </a:r>
            <a:r>
              <a:rPr lang="en-US" sz="2400" dirty="0"/>
              <a:t> what are his/her </a:t>
            </a:r>
            <a:r>
              <a:rPr lang="en-US" sz="2400" b="1" dirty="0"/>
              <a:t>responsibilities at the home faculty/department/institute that are connected to his</a:t>
            </a:r>
            <a:r>
              <a:rPr lang="sk-SK" sz="2400" b="1" dirty="0"/>
              <a:t>/</a:t>
            </a:r>
            <a:r>
              <a:rPr lang="sk-SK" sz="2400" b="1" dirty="0" err="1"/>
              <a:t>her</a:t>
            </a:r>
            <a:r>
              <a:rPr lang="en-US" sz="2400" b="1" dirty="0"/>
              <a:t> regular studies </a:t>
            </a:r>
            <a:r>
              <a:rPr lang="en-US" sz="2400" dirty="0"/>
              <a:t>at the home </a:t>
            </a:r>
            <a:r>
              <a:rPr lang="en-US" sz="2400" dirty="0" smtClean="0"/>
              <a:t>institution</a:t>
            </a:r>
            <a:endParaRPr lang="sk-SK" sz="2400" dirty="0"/>
          </a:p>
          <a:p>
            <a:pPr lvl="0" algn="just"/>
            <a:r>
              <a:rPr lang="sk-SK" sz="2400" dirty="0"/>
              <a:t>s</a:t>
            </a:r>
            <a:r>
              <a:rPr lang="en-US" sz="2400" dirty="0" err="1" smtClean="0"/>
              <a:t>tudent</a:t>
            </a:r>
            <a:r>
              <a:rPr lang="sk-SK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cannot participate in an Erasmus+ mobility for traineeship, if their study at the UPJŠ </a:t>
            </a:r>
            <a:r>
              <a:rPr lang="en-US" sz="2400" b="1" dirty="0"/>
              <a:t>is </a:t>
            </a:r>
            <a:r>
              <a:rPr lang="en-US" sz="2400" b="1" dirty="0" smtClean="0"/>
              <a:t>interrupted</a:t>
            </a:r>
            <a:endParaRPr lang="sk-SK" sz="2400" dirty="0"/>
          </a:p>
          <a:p>
            <a:pPr lvl="0" algn="just"/>
            <a:r>
              <a:rPr lang="sk-SK" sz="2400" dirty="0"/>
              <a:t>s</a:t>
            </a:r>
            <a:r>
              <a:rPr lang="en-US" sz="2400" dirty="0" err="1" smtClean="0"/>
              <a:t>tudent</a:t>
            </a:r>
            <a:r>
              <a:rPr lang="sk-SK" sz="2400" dirty="0" smtClean="0"/>
              <a:t>s</a:t>
            </a:r>
            <a:r>
              <a:rPr lang="en-US" sz="2400" dirty="0" smtClean="0"/>
              <a:t> </a:t>
            </a:r>
            <a:r>
              <a:rPr lang="en-US" sz="2400" b="1" dirty="0"/>
              <a:t>have to finish</a:t>
            </a:r>
            <a:r>
              <a:rPr lang="en-US" sz="2400" dirty="0"/>
              <a:t> their Erasmus+ </a:t>
            </a:r>
            <a:r>
              <a:rPr lang="en-US" sz="2400" b="1" dirty="0"/>
              <a:t>mobility</a:t>
            </a:r>
            <a:r>
              <a:rPr lang="en-US" sz="2400" dirty="0"/>
              <a:t> for traineeship </a:t>
            </a:r>
            <a:r>
              <a:rPr lang="en-US" sz="2400" b="1" dirty="0"/>
              <a:t>before the date of the state examinations,</a:t>
            </a:r>
            <a:r>
              <a:rPr lang="en-US" sz="2400" dirty="0"/>
              <a:t> if they participate in an Erasmus+ mobility during their </a:t>
            </a:r>
            <a:r>
              <a:rPr lang="en-US" sz="2400" b="1" dirty="0"/>
              <a:t>last year</a:t>
            </a:r>
            <a:r>
              <a:rPr lang="en-US" sz="2400" dirty="0"/>
              <a:t> in the study </a:t>
            </a:r>
            <a:r>
              <a:rPr lang="en-US" sz="2400" dirty="0" smtClean="0"/>
              <a:t>cycle</a:t>
            </a:r>
            <a:endParaRPr lang="sk-SK" sz="2400" dirty="0"/>
          </a:p>
          <a:p>
            <a:pPr marL="0" lvl="0" indent="0" algn="just">
              <a:buNone/>
            </a:pPr>
            <a:r>
              <a:rPr lang="en-US" sz="2400" dirty="0" smtClean="0"/>
              <a:t> 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11639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400" dirty="0"/>
              <a:t>i</a:t>
            </a:r>
            <a:r>
              <a:rPr lang="en-US" sz="2400" dirty="0" smtClean="0"/>
              <a:t>f </a:t>
            </a:r>
            <a:r>
              <a:rPr lang="en-US" sz="2400" dirty="0"/>
              <a:t>student want</a:t>
            </a:r>
            <a:r>
              <a:rPr lang="sk-SK" sz="2400" dirty="0"/>
              <a:t>s</a:t>
            </a:r>
            <a:r>
              <a:rPr lang="en-US" sz="2400" dirty="0"/>
              <a:t> to participate in an Erasmus+ mobility for traineeship </a:t>
            </a:r>
            <a:r>
              <a:rPr lang="en-US" sz="2400" b="1" dirty="0"/>
              <a:t>during </a:t>
            </a:r>
            <a:r>
              <a:rPr lang="en-US" sz="2400" b="1" dirty="0" smtClean="0"/>
              <a:t>the </a:t>
            </a:r>
            <a:r>
              <a:rPr lang="en-US" sz="2400" b="1" dirty="0"/>
              <a:t>last year</a:t>
            </a:r>
            <a:r>
              <a:rPr lang="en-US" sz="2400" dirty="0"/>
              <a:t> in the study cycle, it is </a:t>
            </a:r>
            <a:r>
              <a:rPr lang="en-US" sz="2400" b="1" dirty="0"/>
              <a:t>necessary to find out </a:t>
            </a:r>
            <a:r>
              <a:rPr lang="en-US" sz="2400" dirty="0"/>
              <a:t>at the faculty/department/institute whether it is possible to participate </a:t>
            </a:r>
            <a:r>
              <a:rPr lang="en-US" sz="2400" b="1" dirty="0"/>
              <a:t>taking into consideration</a:t>
            </a:r>
            <a:r>
              <a:rPr lang="en-US" sz="2400" dirty="0"/>
              <a:t> the </a:t>
            </a:r>
            <a:r>
              <a:rPr lang="en-US" sz="2400" b="1" dirty="0"/>
              <a:t>responsibilities before finishing their studies and attending state </a:t>
            </a:r>
            <a:r>
              <a:rPr lang="en-US" sz="2400" b="1" dirty="0" smtClean="0"/>
              <a:t>examinations</a:t>
            </a:r>
            <a:endParaRPr lang="sk-SK" sz="2400" b="1" dirty="0" smtClean="0"/>
          </a:p>
          <a:p>
            <a:pPr algn="just"/>
            <a:r>
              <a:rPr lang="sk-SK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b="1" dirty="0" smtClean="0"/>
              <a:t>interruption</a:t>
            </a:r>
            <a:r>
              <a:rPr lang="en-US" sz="2400" dirty="0" smtClean="0"/>
              <a:t> of a mobility is </a:t>
            </a:r>
            <a:r>
              <a:rPr lang="en-US" sz="2400" b="1" dirty="0" smtClean="0"/>
              <a:t>not allowed</a:t>
            </a:r>
            <a:r>
              <a:rPr lang="en-US" sz="2400" dirty="0" smtClean="0"/>
              <a:t>. Such interruption can be authorized only by the Erasmus + National Agency </a:t>
            </a:r>
            <a:r>
              <a:rPr lang="en-US" sz="2400" b="1" dirty="0" smtClean="0"/>
              <a:t>in exceptional cases</a:t>
            </a:r>
            <a:endParaRPr lang="sk-SK" sz="2400" dirty="0" smtClean="0"/>
          </a:p>
          <a:p>
            <a:pPr lvl="0" algn="just"/>
            <a:r>
              <a:rPr lang="sk-SK" sz="2400" dirty="0"/>
              <a:t>i</a:t>
            </a:r>
            <a:r>
              <a:rPr lang="en-US" sz="2400" dirty="0" smtClean="0"/>
              <a:t>f </a:t>
            </a:r>
            <a:r>
              <a:rPr lang="en-US" sz="2400" dirty="0"/>
              <a:t>the student </a:t>
            </a:r>
            <a:r>
              <a:rPr lang="en-US" sz="2400" b="1" dirty="0"/>
              <a:t>decides to withdraw </a:t>
            </a:r>
            <a:r>
              <a:rPr lang="en-US" sz="2400" dirty="0"/>
              <a:t>his/her application for a mobility, s</a:t>
            </a:r>
            <a:r>
              <a:rPr lang="sk-SK" sz="2400" dirty="0"/>
              <a:t>he</a:t>
            </a:r>
            <a:r>
              <a:rPr lang="en-US" sz="2400" dirty="0"/>
              <a:t>/he has to </a:t>
            </a:r>
            <a:r>
              <a:rPr lang="en-US" sz="2400" b="1" dirty="0"/>
              <a:t>inform the IRO via an e</a:t>
            </a:r>
            <a:r>
              <a:rPr lang="sk-SK" sz="2400" b="1" dirty="0"/>
              <a:t>-</a:t>
            </a:r>
            <a:r>
              <a:rPr lang="en-US" sz="2400" b="1" dirty="0"/>
              <a:t>mail </a:t>
            </a:r>
            <a:r>
              <a:rPr lang="en-US" sz="2400" dirty="0"/>
              <a:t>stating the reason of his/her </a:t>
            </a:r>
            <a:r>
              <a:rPr lang="en-US" sz="2400" dirty="0" smtClean="0"/>
              <a:t>withdrawal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12593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B0F0"/>
            </a:gs>
            <a:gs pos="41000">
              <a:schemeClr val="accent1">
                <a:lumMod val="45000"/>
                <a:lumOff val="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WHAT IS ERASMUS+ TRAINEESHIP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/>
              <a:t>s</a:t>
            </a:r>
            <a:r>
              <a:rPr lang="en-US" sz="2400" dirty="0" smtClean="0"/>
              <a:t>pending </a:t>
            </a:r>
            <a:r>
              <a:rPr lang="en-US" sz="2400" dirty="0"/>
              <a:t>a period of time in a company or organization in another  country which is member</a:t>
            </a:r>
            <a:r>
              <a:rPr lang="sk-SK" sz="2400" dirty="0"/>
              <a:t> state</a:t>
            </a:r>
            <a:r>
              <a:rPr lang="en-US" sz="2400" dirty="0"/>
              <a:t> of the Erasmus+ program (EU)  in order to </a:t>
            </a:r>
            <a:r>
              <a:rPr lang="en-US" sz="2400" b="1" dirty="0"/>
              <a:t>acquire the specific skills </a:t>
            </a:r>
            <a:r>
              <a:rPr lang="en-US" sz="2400" dirty="0"/>
              <a:t>required in the labor market, </a:t>
            </a:r>
            <a:r>
              <a:rPr lang="en-US" sz="2400" b="1" dirty="0"/>
              <a:t>gain work experience</a:t>
            </a:r>
            <a:r>
              <a:rPr lang="en-US" sz="2400" dirty="0"/>
              <a:t> and gain a </a:t>
            </a:r>
            <a:r>
              <a:rPr lang="en-US" sz="2400" b="1" dirty="0"/>
              <a:t>better understanding of the economic and social culture</a:t>
            </a:r>
            <a:r>
              <a:rPr lang="en-US" sz="2400" dirty="0"/>
              <a:t> of the country </a:t>
            </a:r>
            <a:r>
              <a:rPr lang="en-US" sz="2400" dirty="0" smtClean="0"/>
              <a:t>concerned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90690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STEPS BEFORE THE MOBILITY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sk-SK" sz="3000" b="1" dirty="0" smtClean="0"/>
              <a:t>PREPARATION OF THE LEARNING AGREEMENT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3100" dirty="0" smtClean="0"/>
              <a:t>LA </a:t>
            </a:r>
            <a:r>
              <a:rPr lang="en-US" sz="3100" dirty="0"/>
              <a:t>is an </a:t>
            </a:r>
            <a:r>
              <a:rPr lang="en-US" sz="3100" b="1" dirty="0"/>
              <a:t>education contract </a:t>
            </a:r>
            <a:r>
              <a:rPr lang="en-US" sz="3100" dirty="0"/>
              <a:t>signed by the student, Erasmus + coordinator at the home university and the host </a:t>
            </a:r>
            <a:r>
              <a:rPr lang="en-US" sz="3100" dirty="0" smtClean="0"/>
              <a:t>institution</a:t>
            </a:r>
            <a:endParaRPr lang="sk-SK" sz="31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sk-SK" sz="3100" dirty="0"/>
              <a:t>o</a:t>
            </a:r>
            <a:r>
              <a:rPr lang="sk-SK" sz="3100" dirty="0" smtClean="0"/>
              <a:t>nline </a:t>
            </a:r>
            <a:r>
              <a:rPr lang="sk-SK" sz="3100" dirty="0" err="1" smtClean="0"/>
              <a:t>Learning</a:t>
            </a:r>
            <a:r>
              <a:rPr lang="sk-SK" sz="3100" dirty="0" smtClean="0"/>
              <a:t> </a:t>
            </a:r>
            <a:r>
              <a:rPr lang="sk-SK" sz="3100" dirty="0" err="1" smtClean="0"/>
              <a:t>Agreement</a:t>
            </a:r>
            <a:r>
              <a:rPr lang="sk-SK" sz="3100" dirty="0" smtClean="0"/>
              <a:t> </a:t>
            </a:r>
            <a:r>
              <a:rPr lang="sk-SK" sz="3100" dirty="0" err="1" smtClean="0"/>
              <a:t>is</a:t>
            </a:r>
            <a:r>
              <a:rPr lang="sk-SK" sz="3100" dirty="0" smtClean="0"/>
              <a:t> </a:t>
            </a:r>
            <a:r>
              <a:rPr lang="sk-SK" sz="3100" dirty="0" err="1" smtClean="0"/>
              <a:t>not</a:t>
            </a:r>
            <a:r>
              <a:rPr lang="sk-SK" sz="3100" dirty="0" smtClean="0"/>
              <a:t> </a:t>
            </a:r>
            <a:r>
              <a:rPr lang="sk-SK" sz="3100" dirty="0" err="1" smtClean="0"/>
              <a:t>possible</a:t>
            </a:r>
            <a:r>
              <a:rPr lang="sk-SK" sz="3100" dirty="0" smtClean="0"/>
              <a:t> </a:t>
            </a:r>
            <a:r>
              <a:rPr lang="sk-SK" sz="3100" dirty="0" err="1" smtClean="0"/>
              <a:t>for</a:t>
            </a:r>
            <a:r>
              <a:rPr lang="sk-SK" sz="3100" dirty="0" smtClean="0"/>
              <a:t> </a:t>
            </a:r>
            <a:r>
              <a:rPr lang="sk-SK" sz="3100" dirty="0" err="1" smtClean="0"/>
              <a:t>traineeships</a:t>
            </a:r>
            <a:endParaRPr lang="sk-SK" sz="31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sk-SK" sz="3100" dirty="0" smtClean="0"/>
              <a:t>at </a:t>
            </a:r>
            <a:r>
              <a:rPr lang="sk-SK" sz="3100" dirty="0" err="1" smtClean="0"/>
              <a:t>least</a:t>
            </a:r>
            <a:r>
              <a:rPr lang="sk-SK" sz="3100" dirty="0" smtClean="0"/>
              <a:t> </a:t>
            </a:r>
            <a:r>
              <a:rPr lang="sk-SK" sz="3100" b="1" dirty="0" smtClean="0"/>
              <a:t>2 </a:t>
            </a:r>
            <a:r>
              <a:rPr lang="sk-SK" sz="3100" b="1" dirty="0" err="1" smtClean="0"/>
              <a:t>months</a:t>
            </a:r>
            <a:r>
              <a:rPr lang="sk-SK" sz="3100" b="1" dirty="0" smtClean="0"/>
              <a:t> </a:t>
            </a:r>
            <a:r>
              <a:rPr lang="sk-SK" sz="3100" dirty="0" smtClean="0"/>
              <a:t>b</a:t>
            </a:r>
            <a:r>
              <a:rPr lang="en-US" sz="3100" dirty="0" err="1"/>
              <a:t>efore</a:t>
            </a:r>
            <a:r>
              <a:rPr lang="en-US" sz="3100" dirty="0"/>
              <a:t> leaving the home university, </a:t>
            </a:r>
            <a:r>
              <a:rPr lang="sk-SK" sz="3100" dirty="0" err="1" smtClean="0"/>
              <a:t>student</a:t>
            </a:r>
            <a:r>
              <a:rPr lang="sk-SK" sz="3100" dirty="0" smtClean="0"/>
              <a:t> </a:t>
            </a:r>
            <a:r>
              <a:rPr lang="sk-SK" sz="3100" dirty="0" err="1" smtClean="0"/>
              <a:t>needs</a:t>
            </a:r>
            <a:r>
              <a:rPr lang="sk-SK" sz="3100" dirty="0" smtClean="0"/>
              <a:t> to </a:t>
            </a:r>
            <a:r>
              <a:rPr lang="sk-SK" sz="3100" dirty="0" err="1" smtClean="0"/>
              <a:t>prepare</a:t>
            </a:r>
            <a:r>
              <a:rPr lang="sk-SK" sz="3100" dirty="0" smtClean="0"/>
              <a:t> in </a:t>
            </a:r>
            <a:r>
              <a:rPr lang="sk-SK" sz="3100" dirty="0" err="1" smtClean="0"/>
              <a:t>paper</a:t>
            </a:r>
            <a:r>
              <a:rPr lang="sk-SK" sz="3100" dirty="0" smtClean="0"/>
              <a:t> </a:t>
            </a:r>
            <a:r>
              <a:rPr lang="sk-SK" sz="3100" dirty="0" err="1" smtClean="0"/>
              <a:t>form</a:t>
            </a:r>
            <a:r>
              <a:rPr lang="sk-SK" sz="3100" dirty="0" smtClean="0"/>
              <a:t> </a:t>
            </a:r>
            <a:r>
              <a:rPr lang="sk-SK" sz="3100" dirty="0" err="1" smtClean="0"/>
              <a:t>the</a:t>
            </a:r>
            <a:r>
              <a:rPr lang="sk-SK" sz="3100" dirty="0" smtClean="0"/>
              <a:t> </a:t>
            </a:r>
            <a:r>
              <a:rPr lang="sk-SK" sz="3100" dirty="0" err="1"/>
              <a:t>first</a:t>
            </a:r>
            <a:r>
              <a:rPr lang="sk-SK" sz="3100" dirty="0"/>
              <a:t> part of </a:t>
            </a:r>
            <a:r>
              <a:rPr lang="sk-SK" sz="3100" dirty="0" err="1"/>
              <a:t>the</a:t>
            </a:r>
            <a:r>
              <a:rPr lang="en-US" sz="3100" dirty="0"/>
              <a:t> </a:t>
            </a:r>
            <a:r>
              <a:rPr lang="en-US" sz="3100" dirty="0">
                <a:hlinkClick r:id="rId2" action="ppaction://hlinkfile"/>
              </a:rPr>
              <a:t>Learning </a:t>
            </a:r>
            <a:r>
              <a:rPr lang="en-US" sz="3100" u="sng" dirty="0">
                <a:solidFill>
                  <a:srgbClr val="0070C0"/>
                </a:solidFill>
                <a:hlinkClick r:id="rId2" action="ppaction://hlinkfile"/>
              </a:rPr>
              <a:t>Agreement</a:t>
            </a:r>
            <a:r>
              <a:rPr lang="sk-SK" sz="3100" u="sng" dirty="0">
                <a:solidFill>
                  <a:srgbClr val="0070C0"/>
                </a:solidFill>
                <a:hlinkClick r:id="rId2" action="ppaction://hlinkfile"/>
              </a:rPr>
              <a:t> </a:t>
            </a:r>
            <a:r>
              <a:rPr lang="sk-SK" sz="3100" u="sng" dirty="0" err="1">
                <a:solidFill>
                  <a:srgbClr val="0070C0"/>
                </a:solidFill>
                <a:hlinkClick r:id="rId2" action="ppaction://hlinkfile"/>
              </a:rPr>
              <a:t>for</a:t>
            </a:r>
            <a:r>
              <a:rPr lang="sk-SK" sz="3100" u="sng" dirty="0">
                <a:solidFill>
                  <a:srgbClr val="0070C0"/>
                </a:solidFill>
                <a:hlinkClick r:id="rId2" action="ppaction://hlinkfile"/>
              </a:rPr>
              <a:t> </a:t>
            </a:r>
            <a:r>
              <a:rPr lang="sk-SK" sz="3100" u="sng" dirty="0" err="1">
                <a:solidFill>
                  <a:srgbClr val="0070C0"/>
                </a:solidFill>
                <a:hlinkClick r:id="rId2" action="ppaction://hlinkfile"/>
              </a:rPr>
              <a:t>Traineeship</a:t>
            </a:r>
            <a:r>
              <a:rPr lang="en-US" sz="3100" dirty="0"/>
              <a:t> - </a:t>
            </a:r>
            <a:r>
              <a:rPr lang="sk-SK" sz="3100" b="1" dirty="0" err="1"/>
              <a:t>Before</a:t>
            </a:r>
            <a:r>
              <a:rPr lang="sk-SK" sz="3100" b="1" dirty="0"/>
              <a:t> </a:t>
            </a:r>
            <a:r>
              <a:rPr lang="sk-SK" sz="3100" b="1" dirty="0" err="1"/>
              <a:t>the</a:t>
            </a:r>
            <a:r>
              <a:rPr lang="sk-SK" sz="3100" b="1" dirty="0"/>
              <a:t> mobility </a:t>
            </a:r>
            <a:r>
              <a:rPr lang="sk-SK" sz="3100" dirty="0"/>
              <a:t>- </a:t>
            </a:r>
            <a:r>
              <a:rPr lang="en-US" sz="3100" dirty="0"/>
              <a:t>a document that describes the </a:t>
            </a:r>
            <a:r>
              <a:rPr lang="en-US" sz="3100" dirty="0" err="1"/>
              <a:t>programme</a:t>
            </a:r>
            <a:r>
              <a:rPr lang="en-US" sz="3100" dirty="0"/>
              <a:t> of </a:t>
            </a:r>
            <a:r>
              <a:rPr lang="sk-SK" sz="3100" dirty="0"/>
              <a:t>mobility</a:t>
            </a:r>
            <a:r>
              <a:rPr lang="en-US" sz="3100" dirty="0"/>
              <a:t> followed in the host </a:t>
            </a:r>
            <a:r>
              <a:rPr lang="sk-SK" sz="3100" dirty="0" err="1"/>
              <a:t>institution</a:t>
            </a:r>
            <a:endParaRPr lang="sk-SK" sz="31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sk-SK" sz="3100" dirty="0" err="1" smtClean="0"/>
              <a:t>student</a:t>
            </a:r>
            <a:r>
              <a:rPr lang="sk-SK" sz="3100" dirty="0" smtClean="0"/>
              <a:t> </a:t>
            </a:r>
            <a:r>
              <a:rPr lang="sk-SK" sz="3100" dirty="0" err="1" smtClean="0"/>
              <a:t>needs</a:t>
            </a:r>
            <a:r>
              <a:rPr lang="sk-SK" sz="3100" dirty="0" smtClean="0"/>
              <a:t> to </a:t>
            </a:r>
            <a:r>
              <a:rPr lang="sk-SK" sz="3100" dirty="0" err="1" smtClean="0"/>
              <a:t>fill</a:t>
            </a:r>
            <a:r>
              <a:rPr lang="sk-SK" sz="3100" dirty="0" smtClean="0"/>
              <a:t> in </a:t>
            </a:r>
            <a:r>
              <a:rPr lang="sk-SK" sz="3100" dirty="0" err="1" smtClean="0"/>
              <a:t>there</a:t>
            </a:r>
            <a:r>
              <a:rPr lang="sk-SK" sz="3100" dirty="0" smtClean="0"/>
              <a:t>:</a:t>
            </a:r>
          </a:p>
          <a:p>
            <a:pPr marL="727075" indent="-457200" algn="just">
              <a:lnSpc>
                <a:spcPct val="120000"/>
              </a:lnSpc>
              <a:spcBef>
                <a:spcPts val="0"/>
              </a:spcBef>
            </a:pPr>
            <a:r>
              <a:rPr lang="sk-SK" sz="3100" dirty="0" err="1" smtClean="0"/>
              <a:t>personal</a:t>
            </a:r>
            <a:r>
              <a:rPr lang="sk-SK" sz="3100" dirty="0" smtClean="0"/>
              <a:t> </a:t>
            </a:r>
            <a:r>
              <a:rPr lang="sk-SK" sz="3100" dirty="0" err="1" smtClean="0"/>
              <a:t>data</a:t>
            </a:r>
            <a:endParaRPr lang="sk-SK" sz="3100" dirty="0" smtClean="0"/>
          </a:p>
          <a:p>
            <a:pPr marL="727075" indent="-457200" algn="just">
              <a:lnSpc>
                <a:spcPct val="120000"/>
              </a:lnSpc>
              <a:spcBef>
                <a:spcPts val="0"/>
              </a:spcBef>
            </a:pPr>
            <a:r>
              <a:rPr lang="sk-SK" sz="3100" dirty="0" err="1" smtClean="0"/>
              <a:t>contact</a:t>
            </a:r>
            <a:r>
              <a:rPr lang="sk-SK" sz="3100" dirty="0" smtClean="0"/>
              <a:t> </a:t>
            </a:r>
            <a:r>
              <a:rPr lang="sk-SK" sz="3100" dirty="0" err="1" smtClean="0"/>
              <a:t>data</a:t>
            </a:r>
            <a:r>
              <a:rPr lang="sk-SK" sz="3100" dirty="0" smtClean="0"/>
              <a:t> of </a:t>
            </a:r>
            <a:r>
              <a:rPr lang="sk-SK" sz="3100" dirty="0" err="1" smtClean="0"/>
              <a:t>the</a:t>
            </a:r>
            <a:r>
              <a:rPr lang="sk-SK" sz="3100" dirty="0" smtClean="0"/>
              <a:t> </a:t>
            </a:r>
            <a:r>
              <a:rPr lang="sk-SK" sz="3100" dirty="0" err="1" smtClean="0"/>
              <a:t>receiving</a:t>
            </a:r>
            <a:r>
              <a:rPr lang="sk-SK" sz="3100" dirty="0" smtClean="0"/>
              <a:t> </a:t>
            </a:r>
            <a:r>
              <a:rPr lang="sk-SK" sz="3100" dirty="0" err="1" smtClean="0"/>
              <a:t>institution</a:t>
            </a:r>
            <a:endParaRPr lang="sk-SK" sz="3100" dirty="0" smtClean="0"/>
          </a:p>
          <a:p>
            <a:pPr marL="727075" indent="-457200" algn="just">
              <a:lnSpc>
                <a:spcPct val="120000"/>
              </a:lnSpc>
              <a:spcBef>
                <a:spcPts val="0"/>
              </a:spcBef>
            </a:pPr>
            <a:r>
              <a:rPr lang="sk-SK" sz="3100" dirty="0"/>
              <a:t>t</a:t>
            </a:r>
            <a:r>
              <a:rPr lang="sk-SK" sz="3100" dirty="0" smtClean="0"/>
              <a:t>able A, B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sk-SK" sz="3100" dirty="0" err="1" smtClean="0"/>
              <a:t>missing</a:t>
            </a:r>
            <a:r>
              <a:rPr lang="sk-SK" sz="3100" dirty="0" smtClean="0"/>
              <a:t> </a:t>
            </a:r>
            <a:r>
              <a:rPr lang="sk-SK" sz="3100" dirty="0" err="1" smtClean="0"/>
              <a:t>information</a:t>
            </a:r>
            <a:r>
              <a:rPr lang="sk-SK" sz="3100" dirty="0" smtClean="0"/>
              <a:t> </a:t>
            </a:r>
            <a:r>
              <a:rPr lang="sk-SK" sz="3100" dirty="0" err="1" smtClean="0"/>
              <a:t>for</a:t>
            </a:r>
            <a:r>
              <a:rPr lang="sk-SK" sz="3100" dirty="0" smtClean="0"/>
              <a:t> </a:t>
            </a:r>
            <a:r>
              <a:rPr lang="sk-SK" sz="3100" dirty="0" err="1" smtClean="0"/>
              <a:t>the</a:t>
            </a:r>
            <a:r>
              <a:rPr lang="sk-SK" sz="3100" dirty="0" smtClean="0"/>
              <a:t> table A </a:t>
            </a:r>
            <a:r>
              <a:rPr lang="sk-SK" sz="3100" dirty="0" err="1" smtClean="0"/>
              <a:t>is</a:t>
            </a:r>
            <a:r>
              <a:rPr lang="sk-SK" sz="3100" dirty="0" smtClean="0"/>
              <a:t> </a:t>
            </a:r>
            <a:r>
              <a:rPr lang="sk-SK" sz="3100" dirty="0" err="1" smtClean="0"/>
              <a:t>possible</a:t>
            </a:r>
            <a:r>
              <a:rPr lang="sk-SK" sz="3100" dirty="0" smtClean="0"/>
              <a:t> to </a:t>
            </a:r>
            <a:r>
              <a:rPr lang="sk-SK" sz="3100" dirty="0" err="1" smtClean="0"/>
              <a:t>communicate</a:t>
            </a:r>
            <a:r>
              <a:rPr lang="sk-SK" sz="3100" dirty="0" smtClean="0"/>
              <a:t> </a:t>
            </a:r>
            <a:r>
              <a:rPr lang="sk-SK" sz="3100" dirty="0" err="1" smtClean="0"/>
              <a:t>with</a:t>
            </a:r>
            <a:r>
              <a:rPr lang="sk-SK" sz="3100" dirty="0" smtClean="0"/>
              <a:t> </a:t>
            </a:r>
            <a:r>
              <a:rPr lang="sk-SK" sz="3100" dirty="0" err="1" smtClean="0"/>
              <a:t>the</a:t>
            </a:r>
            <a:r>
              <a:rPr lang="sk-SK" sz="3100" dirty="0" smtClean="0"/>
              <a:t> </a:t>
            </a:r>
            <a:r>
              <a:rPr lang="sk-SK" sz="3100" dirty="0" err="1" smtClean="0"/>
              <a:t>receiving</a:t>
            </a:r>
            <a:r>
              <a:rPr lang="sk-SK" sz="3100" dirty="0" smtClean="0"/>
              <a:t> </a:t>
            </a:r>
            <a:r>
              <a:rPr lang="sk-SK" sz="3100" dirty="0" err="1" smtClean="0"/>
              <a:t>organization</a:t>
            </a:r>
            <a:endParaRPr lang="sk-SK" sz="3100" dirty="0" smtClean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3399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/>
              <a:t>in </a:t>
            </a:r>
            <a:r>
              <a:rPr lang="sk-SK" sz="2400" dirty="0" err="1"/>
              <a:t>the</a:t>
            </a:r>
            <a:r>
              <a:rPr lang="sk-SK" sz="2400" dirty="0"/>
              <a:t> table B </a:t>
            </a:r>
            <a:r>
              <a:rPr lang="sk-SK" sz="2400" dirty="0" err="1"/>
              <a:t>student</a:t>
            </a:r>
            <a:r>
              <a:rPr lang="sk-SK" sz="2400" dirty="0"/>
              <a:t> </a:t>
            </a:r>
            <a:r>
              <a:rPr lang="sk-SK" sz="2400" dirty="0" err="1"/>
              <a:t>needs</a:t>
            </a:r>
            <a:r>
              <a:rPr lang="sk-SK" sz="2400" dirty="0"/>
              <a:t> to </a:t>
            </a:r>
            <a:r>
              <a:rPr lang="sk-SK" sz="2400" dirty="0" err="1"/>
              <a:t>choose</a:t>
            </a:r>
            <a:r>
              <a:rPr lang="sk-SK" sz="2400" dirty="0"/>
              <a:t> </a:t>
            </a:r>
            <a:r>
              <a:rPr lang="sk-SK" sz="2400" dirty="0" err="1"/>
              <a:t>if</a:t>
            </a:r>
            <a:r>
              <a:rPr lang="sk-SK" sz="2400" dirty="0"/>
              <a:t> </a:t>
            </a:r>
            <a:r>
              <a:rPr lang="sk-SK" sz="2400" dirty="0" err="1"/>
              <a:t>his</a:t>
            </a:r>
            <a:r>
              <a:rPr lang="sk-SK" sz="2400" dirty="0"/>
              <a:t>/</a:t>
            </a:r>
            <a:r>
              <a:rPr lang="sk-SK" sz="2400" dirty="0" err="1"/>
              <a:t>her</a:t>
            </a:r>
            <a:r>
              <a:rPr lang="sk-SK" sz="2400" dirty="0"/>
              <a:t> mobility </a:t>
            </a:r>
            <a:r>
              <a:rPr lang="sk-SK" sz="2400" dirty="0" err="1"/>
              <a:t>is</a:t>
            </a:r>
            <a:r>
              <a:rPr lang="sk-SK" sz="2400" dirty="0"/>
              <a:t> </a:t>
            </a:r>
          </a:p>
          <a:p>
            <a:pPr marL="514350" indent="-246063" algn="just">
              <a:spcBef>
                <a:spcPts val="0"/>
              </a:spcBef>
              <a:buAutoNum type="arabicPeriod"/>
            </a:pPr>
            <a:r>
              <a:rPr lang="sk-SK" sz="2400" dirty="0" err="1" smtClean="0"/>
              <a:t>embedded</a:t>
            </a:r>
            <a:r>
              <a:rPr lang="sk-SK" sz="2400" dirty="0" smtClean="0"/>
              <a:t> </a:t>
            </a:r>
            <a:r>
              <a:rPr lang="sk-SK" sz="2400" dirty="0"/>
              <a:t>in </a:t>
            </a:r>
            <a:r>
              <a:rPr lang="sk-SK" sz="2400" dirty="0" err="1"/>
              <a:t>the</a:t>
            </a:r>
            <a:r>
              <a:rPr lang="sk-SK" sz="2400" dirty="0"/>
              <a:t> curriculum</a:t>
            </a:r>
          </a:p>
          <a:p>
            <a:pPr marL="514350" indent="-246063" algn="just">
              <a:spcBef>
                <a:spcPts val="0"/>
              </a:spcBef>
              <a:buAutoNum type="arabicPeriod"/>
            </a:pPr>
            <a:r>
              <a:rPr lang="sk-SK" sz="2400" dirty="0" err="1" smtClean="0"/>
              <a:t>voluntary</a:t>
            </a:r>
            <a:endParaRPr lang="sk-SK" sz="2400" dirty="0"/>
          </a:p>
          <a:p>
            <a:pPr marL="514350" indent="-246063" algn="just">
              <a:spcBef>
                <a:spcPts val="0"/>
              </a:spcBef>
              <a:buAutoNum type="arabicPeriod"/>
            </a:pPr>
            <a:r>
              <a:rPr lang="sk-SK" sz="2400" dirty="0" smtClean="0"/>
              <a:t>or </a:t>
            </a:r>
            <a:r>
              <a:rPr lang="sk-SK" sz="2400" dirty="0" err="1"/>
              <a:t>carried</a:t>
            </a:r>
            <a:r>
              <a:rPr lang="sk-SK" sz="2400" dirty="0"/>
              <a:t> </a:t>
            </a:r>
            <a:r>
              <a:rPr lang="sk-SK" sz="2400" dirty="0" err="1"/>
              <a:t>out</a:t>
            </a:r>
            <a:r>
              <a:rPr lang="sk-SK" sz="2400" dirty="0"/>
              <a:t> </a:t>
            </a:r>
            <a:r>
              <a:rPr lang="sk-SK" sz="2400" dirty="0" smtClean="0"/>
              <a:t>as a </a:t>
            </a:r>
            <a:r>
              <a:rPr lang="sk-SK" sz="2400" dirty="0" err="1" smtClean="0"/>
              <a:t>recent</a:t>
            </a:r>
            <a:r>
              <a:rPr lang="sk-SK" sz="2400" dirty="0" smtClean="0"/>
              <a:t> </a:t>
            </a:r>
            <a:r>
              <a:rPr lang="sk-SK" sz="2400" dirty="0" err="1" smtClean="0"/>
              <a:t>graduate</a:t>
            </a:r>
            <a:endParaRPr lang="sk-SK" sz="2400" dirty="0" smtClean="0"/>
          </a:p>
          <a:p>
            <a:pPr marL="269875" indent="0" algn="just">
              <a:buNone/>
            </a:pPr>
            <a:r>
              <a:rPr lang="sk-SK" sz="2400" dirty="0"/>
              <a:t>a</a:t>
            </a:r>
            <a:r>
              <a:rPr lang="sk-SK" sz="2400" dirty="0" smtClean="0"/>
              <a:t>nd </a:t>
            </a:r>
            <a:r>
              <a:rPr lang="sk-SK" sz="2400" dirty="0" err="1" smtClean="0"/>
              <a:t>fill</a:t>
            </a:r>
            <a:r>
              <a:rPr lang="sk-SK" sz="2400" dirty="0" smtClean="0"/>
              <a:t> in </a:t>
            </a:r>
            <a:r>
              <a:rPr lang="sk-SK" sz="2400" dirty="0" err="1" smtClean="0"/>
              <a:t>only</a:t>
            </a:r>
            <a:r>
              <a:rPr lang="sk-SK" sz="2400" dirty="0" smtClean="0"/>
              <a:t>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selected</a:t>
            </a:r>
            <a:r>
              <a:rPr lang="sk-SK" sz="2400" dirty="0" smtClean="0"/>
              <a:t> </a:t>
            </a:r>
            <a:r>
              <a:rPr lang="sk-SK" sz="2400" dirty="0" err="1" smtClean="0"/>
              <a:t>field</a:t>
            </a:r>
            <a:endParaRPr lang="sk-SK" sz="2400" dirty="0"/>
          </a:p>
          <a:p>
            <a:pPr algn="just"/>
            <a:r>
              <a:rPr lang="sk-SK" sz="2400" dirty="0" err="1"/>
              <a:t>i</a:t>
            </a:r>
            <a:r>
              <a:rPr lang="sk-SK" sz="2400" dirty="0" err="1" smtClean="0"/>
              <a:t>f</a:t>
            </a:r>
            <a:r>
              <a:rPr lang="sk-SK" sz="2400" dirty="0" smtClean="0"/>
              <a:t> </a:t>
            </a:r>
            <a:r>
              <a:rPr lang="sk-SK" sz="2400" dirty="0" err="1" smtClean="0"/>
              <a:t>the</a:t>
            </a:r>
            <a:r>
              <a:rPr lang="sk-SK" sz="2400" dirty="0" smtClean="0"/>
              <a:t> mobility </a:t>
            </a:r>
            <a:r>
              <a:rPr lang="sk-SK" sz="2400" dirty="0" err="1" smtClean="0"/>
              <a:t>is</a:t>
            </a:r>
            <a:r>
              <a:rPr lang="sk-SK" sz="2400" dirty="0" smtClean="0"/>
              <a:t> </a:t>
            </a:r>
            <a:r>
              <a:rPr lang="sk-SK" sz="2400" dirty="0" err="1" smtClean="0"/>
              <a:t>embedded</a:t>
            </a:r>
            <a:r>
              <a:rPr lang="sk-SK" sz="2400" dirty="0" smtClean="0"/>
              <a:t> in </a:t>
            </a:r>
            <a:r>
              <a:rPr lang="sk-SK" sz="2400" dirty="0" err="1" smtClean="0"/>
              <a:t>the</a:t>
            </a:r>
            <a:r>
              <a:rPr lang="sk-SK" sz="2400" dirty="0" smtClean="0"/>
              <a:t> curriculum </a:t>
            </a:r>
            <a:r>
              <a:rPr lang="sk-SK" sz="2400" dirty="0" smtClean="0"/>
              <a:t>or </a:t>
            </a:r>
            <a:r>
              <a:rPr lang="sk-SK" sz="2400" dirty="0" err="1" smtClean="0"/>
              <a:t>voluntary</a:t>
            </a:r>
            <a:r>
              <a:rPr lang="sk-SK" sz="2400" dirty="0" smtClean="0"/>
              <a:t>, </a:t>
            </a:r>
            <a:r>
              <a:rPr lang="sk-SK" sz="2400" dirty="0" err="1" smtClean="0"/>
              <a:t>student</a:t>
            </a:r>
            <a:r>
              <a:rPr lang="sk-SK" sz="2400" dirty="0" smtClean="0"/>
              <a:t> </a:t>
            </a:r>
            <a:r>
              <a:rPr lang="sk-SK" sz="2400" dirty="0" err="1" smtClean="0"/>
              <a:t>need</a:t>
            </a:r>
            <a:r>
              <a:rPr lang="sk-SK" sz="2400" dirty="0" smtClean="0"/>
              <a:t> to </a:t>
            </a:r>
            <a:r>
              <a:rPr lang="sk-SK" sz="2400" dirty="0" err="1" smtClean="0"/>
              <a:t>choose</a:t>
            </a:r>
            <a:r>
              <a:rPr lang="sk-SK" sz="2400" dirty="0" smtClean="0"/>
              <a:t> </a:t>
            </a:r>
            <a:r>
              <a:rPr lang="sk-SK" sz="2400" dirty="0" err="1" smtClean="0"/>
              <a:t>if</a:t>
            </a:r>
            <a:r>
              <a:rPr lang="sk-SK" sz="2400" dirty="0" smtClean="0"/>
              <a:t> </a:t>
            </a:r>
            <a:r>
              <a:rPr lang="sk-SK" sz="2400" dirty="0" err="1" smtClean="0"/>
              <a:t>award</a:t>
            </a:r>
            <a:r>
              <a:rPr lang="sk-SK" sz="2400" dirty="0" smtClean="0"/>
              <a:t> </a:t>
            </a:r>
            <a:r>
              <a:rPr lang="sk-SK" sz="2400" b="1" dirty="0" err="1" smtClean="0"/>
              <a:t>credits</a:t>
            </a:r>
            <a:r>
              <a:rPr lang="sk-SK" sz="2400" b="1" dirty="0" smtClean="0"/>
              <a:t> by </a:t>
            </a:r>
            <a:r>
              <a:rPr lang="sk-SK" sz="2400" b="1" dirty="0" err="1" smtClean="0"/>
              <a:t>faculty</a:t>
            </a:r>
            <a:r>
              <a:rPr lang="sk-SK" sz="2400" b="1" dirty="0" smtClean="0"/>
              <a:t> </a:t>
            </a:r>
            <a:r>
              <a:rPr lang="sk-SK" sz="2400" dirty="0" smtClean="0"/>
              <a:t>or a</a:t>
            </a:r>
            <a:r>
              <a:rPr lang="en-GB" sz="2400" dirty="0" smtClean="0"/>
              <a:t>ward </a:t>
            </a:r>
            <a:r>
              <a:rPr lang="en-GB" sz="2400" dirty="0"/>
              <a:t>3 ECTS credits (or equivalent) </a:t>
            </a:r>
            <a:r>
              <a:rPr lang="en-GB" sz="2400" b="1" dirty="0"/>
              <a:t>by the Rectorate </a:t>
            </a:r>
            <a:r>
              <a:rPr lang="en-GB" sz="2400" dirty="0"/>
              <a:t>of </a:t>
            </a:r>
            <a:r>
              <a:rPr lang="en-GB" sz="2400" dirty="0" smtClean="0"/>
              <a:t>PJŠ</a:t>
            </a:r>
            <a:r>
              <a:rPr lang="sk-SK" sz="2400" dirty="0" smtClean="0"/>
              <a:t>U</a:t>
            </a:r>
            <a:r>
              <a:rPr lang="en-GB" sz="2400" dirty="0" smtClean="0"/>
              <a:t> </a:t>
            </a:r>
            <a:r>
              <a:rPr lang="en-GB" sz="2400" dirty="0"/>
              <a:t>via the </a:t>
            </a:r>
            <a:r>
              <a:rPr lang="en-GB" sz="2400" dirty="0" smtClean="0"/>
              <a:t>R </a:t>
            </a:r>
            <a:r>
              <a:rPr lang="en-GB" sz="2400" dirty="0"/>
              <a:t>UPJŠ/Z-E-S/18 – </a:t>
            </a:r>
            <a:r>
              <a:rPr lang="en-GB" sz="2400" b="1" dirty="0"/>
              <a:t>International Erasmus traineeship elective course</a:t>
            </a:r>
            <a:r>
              <a:rPr lang="en-GB" sz="2400" dirty="0"/>
              <a:t>, which will be added to the student’s course list upon the successful completion of the </a:t>
            </a:r>
            <a:r>
              <a:rPr lang="en-GB" sz="2400" dirty="0" smtClean="0"/>
              <a:t>traineeship</a:t>
            </a:r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158232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sz="2400" dirty="0" err="1"/>
              <a:t>i</a:t>
            </a:r>
            <a:r>
              <a:rPr lang="sk-SK" sz="2400" dirty="0" err="1" smtClean="0"/>
              <a:t>f</a:t>
            </a:r>
            <a:r>
              <a:rPr lang="sk-SK" sz="2400" dirty="0" smtClean="0"/>
              <a:t> </a:t>
            </a:r>
            <a:r>
              <a:rPr lang="sk-SK" sz="2400" dirty="0" err="1" smtClean="0"/>
              <a:t>student</a:t>
            </a:r>
            <a:r>
              <a:rPr lang="sk-SK" sz="2400" dirty="0" smtClean="0"/>
              <a:t> </a:t>
            </a:r>
            <a:r>
              <a:rPr lang="sk-SK" sz="2400" dirty="0" err="1" smtClean="0"/>
              <a:t>realize</a:t>
            </a:r>
            <a:r>
              <a:rPr lang="sk-SK" sz="2400" dirty="0" smtClean="0"/>
              <a:t> </a:t>
            </a:r>
            <a:r>
              <a:rPr lang="sk-SK" sz="2400" dirty="0" err="1" smtClean="0"/>
              <a:t>traineeship</a:t>
            </a:r>
            <a:r>
              <a:rPr lang="sk-SK" sz="2400" dirty="0" smtClean="0"/>
              <a:t> in </a:t>
            </a:r>
            <a:r>
              <a:rPr lang="sk-SK" sz="2400" b="1" dirty="0" err="1" smtClean="0"/>
              <a:t>digital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skills</a:t>
            </a:r>
            <a:r>
              <a:rPr lang="sk-SK" sz="2400" b="1" dirty="0" smtClean="0"/>
              <a:t> </a:t>
            </a:r>
            <a:r>
              <a:rPr lang="sk-SK" sz="2400" dirty="0" err="1" smtClean="0"/>
              <a:t>which</a:t>
            </a:r>
            <a:r>
              <a:rPr lang="sk-SK" sz="2400" dirty="0" smtClean="0"/>
              <a:t> </a:t>
            </a:r>
            <a:r>
              <a:rPr lang="sk-SK" sz="2400" dirty="0" err="1" smtClean="0"/>
              <a:t>is</a:t>
            </a:r>
            <a:r>
              <a:rPr lang="sk-SK" sz="2400" dirty="0" smtClean="0"/>
              <a:t> </a:t>
            </a:r>
            <a:r>
              <a:rPr lang="sk-SK" sz="2400" dirty="0" err="1" smtClean="0"/>
              <a:t>not</a:t>
            </a:r>
            <a:r>
              <a:rPr lang="sk-SK" sz="2400" dirty="0" smtClean="0"/>
              <a:t> </a:t>
            </a:r>
            <a:r>
              <a:rPr lang="sk-SK" sz="2400" dirty="0" err="1" smtClean="0"/>
              <a:t>included</a:t>
            </a:r>
            <a:r>
              <a:rPr lang="sk-SK" sz="2400" dirty="0" smtClean="0"/>
              <a:t> in </a:t>
            </a:r>
            <a:r>
              <a:rPr lang="sk-SK" sz="2400" dirty="0" err="1" smtClean="0"/>
              <a:t>his</a:t>
            </a:r>
            <a:r>
              <a:rPr lang="sk-SK" sz="2400" dirty="0" smtClean="0"/>
              <a:t>/</a:t>
            </a:r>
            <a:r>
              <a:rPr lang="sk-SK" sz="2400" dirty="0" err="1" smtClean="0"/>
              <a:t>her</a:t>
            </a:r>
            <a:r>
              <a:rPr lang="sk-SK" sz="2400" dirty="0" smtClean="0"/>
              <a:t> study </a:t>
            </a:r>
            <a:r>
              <a:rPr lang="sk-SK" sz="2400" dirty="0" err="1" smtClean="0"/>
              <a:t>plan</a:t>
            </a:r>
            <a:r>
              <a:rPr lang="sk-SK" sz="2400" dirty="0" smtClean="0"/>
              <a:t>, he/</a:t>
            </a:r>
            <a:r>
              <a:rPr lang="sk-SK" sz="2400" dirty="0" err="1" smtClean="0"/>
              <a:t>she</a:t>
            </a:r>
            <a:r>
              <a:rPr lang="sk-SK" sz="2400" dirty="0" smtClean="0"/>
              <a:t> </a:t>
            </a:r>
            <a:r>
              <a:rPr lang="sk-SK" sz="2400" dirty="0" err="1" smtClean="0"/>
              <a:t>will</a:t>
            </a:r>
            <a:r>
              <a:rPr lang="sk-SK" sz="2400" dirty="0" smtClean="0"/>
              <a:t> </a:t>
            </a:r>
            <a:r>
              <a:rPr lang="sk-SK" sz="2400" dirty="0" err="1" smtClean="0"/>
              <a:t>obtain</a:t>
            </a:r>
            <a:r>
              <a:rPr lang="sk-SK" sz="2400" dirty="0" smtClean="0"/>
              <a:t> 3 </a:t>
            </a:r>
            <a:r>
              <a:rPr lang="sk-SK" sz="2400" dirty="0" err="1" smtClean="0"/>
              <a:t>credits</a:t>
            </a:r>
            <a:r>
              <a:rPr lang="sk-SK" sz="2400" dirty="0" smtClean="0"/>
              <a:t> at </a:t>
            </a:r>
            <a:r>
              <a:rPr lang="sk-SK" sz="2400" dirty="0" err="1"/>
              <a:t>R</a:t>
            </a:r>
            <a:r>
              <a:rPr lang="sk-SK" sz="2400" dirty="0" err="1" smtClean="0"/>
              <a:t>ectorate</a:t>
            </a:r>
            <a:r>
              <a:rPr lang="sk-SK" sz="2400" dirty="0" smtClean="0"/>
              <a:t> level</a:t>
            </a:r>
          </a:p>
          <a:p>
            <a:pPr algn="just"/>
            <a:r>
              <a:rPr lang="en-US" sz="2400" dirty="0" smtClean="0"/>
              <a:t>graduate </a:t>
            </a:r>
            <a:r>
              <a:rPr lang="en-US" sz="2400" dirty="0"/>
              <a:t>mobility participants </a:t>
            </a:r>
            <a:r>
              <a:rPr lang="en-US" sz="2400" b="1" dirty="0"/>
              <a:t>do not receive credits </a:t>
            </a:r>
            <a:r>
              <a:rPr lang="en-US" sz="2400" dirty="0"/>
              <a:t>as they no longer have student </a:t>
            </a:r>
            <a:r>
              <a:rPr lang="en-US" sz="2400" dirty="0" smtClean="0"/>
              <a:t>status</a:t>
            </a:r>
            <a:endParaRPr lang="sk-SK" sz="2400" dirty="0" smtClean="0"/>
          </a:p>
          <a:p>
            <a:pPr algn="just"/>
            <a:r>
              <a:rPr lang="en-US" sz="2400" dirty="0"/>
              <a:t>after mobility it is necessary to </a:t>
            </a:r>
            <a:r>
              <a:rPr lang="en-US" sz="2400" b="1" dirty="0"/>
              <a:t>apply for recognition of credits </a:t>
            </a:r>
            <a:r>
              <a:rPr lang="en-US" sz="2400" dirty="0"/>
              <a:t>according to the procedure at each faculty</a:t>
            </a:r>
            <a:r>
              <a:rPr lang="sk-SK" sz="2400" dirty="0"/>
              <a:t> (</a:t>
            </a:r>
            <a:r>
              <a:rPr lang="sk-SK" sz="2400" dirty="0" err="1"/>
              <a:t>ask</a:t>
            </a:r>
            <a:r>
              <a:rPr lang="sk-SK" sz="2400" dirty="0"/>
              <a:t> </a:t>
            </a:r>
            <a:r>
              <a:rPr lang="sk-SK" sz="2400" dirty="0" err="1"/>
              <a:t>your</a:t>
            </a:r>
            <a:r>
              <a:rPr lang="sk-SK" sz="2400" dirty="0"/>
              <a:t> </a:t>
            </a:r>
            <a:r>
              <a:rPr lang="sk-SK" sz="2400" dirty="0" err="1"/>
              <a:t>faculty</a:t>
            </a:r>
            <a:r>
              <a:rPr lang="sk-SK" sz="2400" dirty="0"/>
              <a:t>/</a:t>
            </a:r>
            <a:r>
              <a:rPr lang="sk-SK" sz="2400" dirty="0" err="1"/>
              <a:t>departmental</a:t>
            </a:r>
            <a:r>
              <a:rPr lang="sk-SK" sz="2400" dirty="0"/>
              <a:t>/</a:t>
            </a:r>
            <a:r>
              <a:rPr lang="sk-SK" sz="2400" dirty="0" err="1"/>
              <a:t>institute</a:t>
            </a:r>
            <a:r>
              <a:rPr lang="sk-SK" sz="2400" dirty="0"/>
              <a:t> </a:t>
            </a:r>
            <a:r>
              <a:rPr lang="sk-SK" sz="2400" dirty="0" err="1"/>
              <a:t>coordinator</a:t>
            </a:r>
            <a:r>
              <a:rPr lang="sk-SK" sz="2400" dirty="0" smtClean="0"/>
              <a:t>)</a:t>
            </a:r>
          </a:p>
          <a:p>
            <a:pPr algn="just"/>
            <a:endParaRPr lang="sk-SK" sz="2400" dirty="0"/>
          </a:p>
          <a:p>
            <a:pPr algn="just"/>
            <a:r>
              <a:rPr lang="sk-SK" sz="2400" dirty="0"/>
              <a:t>In </a:t>
            </a:r>
            <a:r>
              <a:rPr lang="sk-SK" sz="2400" dirty="0" err="1"/>
              <a:t>the</a:t>
            </a:r>
            <a:r>
              <a:rPr lang="sk-SK" sz="2400" dirty="0"/>
              <a:t> table </a:t>
            </a:r>
            <a:r>
              <a:rPr lang="sk-SK" sz="2400" dirty="0" err="1"/>
              <a:t>about</a:t>
            </a:r>
            <a:r>
              <a:rPr lang="sk-SK" sz="2400" dirty="0"/>
              <a:t> </a:t>
            </a:r>
            <a:r>
              <a:rPr lang="sk-SK" sz="2400" b="1" dirty="0" err="1"/>
              <a:t>insurance</a:t>
            </a:r>
            <a:r>
              <a:rPr lang="sk-SK" sz="2400" dirty="0"/>
              <a:t> </a:t>
            </a:r>
            <a:r>
              <a:rPr lang="sk-SK" sz="2400" dirty="0" err="1"/>
              <a:t>student</a:t>
            </a:r>
            <a:r>
              <a:rPr lang="sk-SK" sz="2400" dirty="0"/>
              <a:t> </a:t>
            </a:r>
            <a:r>
              <a:rPr lang="sk-SK" sz="2400" dirty="0" err="1"/>
              <a:t>needs</a:t>
            </a:r>
            <a:r>
              <a:rPr lang="sk-SK" sz="2400" dirty="0"/>
              <a:t> to </a:t>
            </a:r>
            <a:r>
              <a:rPr lang="sk-SK" sz="2400" dirty="0" err="1"/>
              <a:t>put</a:t>
            </a:r>
            <a:r>
              <a:rPr lang="sk-SK" sz="2400" dirty="0"/>
              <a:t> </a:t>
            </a:r>
            <a:r>
              <a:rPr lang="sk-SK" sz="2400" b="1" dirty="0"/>
              <a:t>NO</a:t>
            </a:r>
            <a:r>
              <a:rPr lang="sk-SK" sz="2400" dirty="0"/>
              <a:t> </a:t>
            </a:r>
            <a:r>
              <a:rPr lang="sk-SK" sz="2400" dirty="0" err="1"/>
              <a:t>everywhere</a:t>
            </a:r>
            <a:r>
              <a:rPr lang="sk-SK" sz="2400" dirty="0"/>
              <a:t>, </a:t>
            </a:r>
            <a:r>
              <a:rPr lang="sk-SK" sz="2400" dirty="0" err="1"/>
              <a:t>since</a:t>
            </a:r>
            <a:r>
              <a:rPr lang="sk-SK" sz="2400" dirty="0"/>
              <a:t> </a:t>
            </a:r>
            <a:r>
              <a:rPr lang="sk-SK" sz="2400" dirty="0" err="1"/>
              <a:t>insurance</a:t>
            </a:r>
            <a:r>
              <a:rPr lang="sk-SK" sz="2400" dirty="0"/>
              <a:t> </a:t>
            </a:r>
            <a:r>
              <a:rPr lang="sk-SK" sz="2400" dirty="0" err="1"/>
              <a:t>is</a:t>
            </a:r>
            <a:r>
              <a:rPr lang="sk-SK" sz="2400" dirty="0"/>
              <a:t> </a:t>
            </a:r>
            <a:r>
              <a:rPr lang="sk-SK" sz="2400" dirty="0" err="1"/>
              <a:t>provided</a:t>
            </a:r>
            <a:r>
              <a:rPr lang="sk-SK" sz="2400" dirty="0"/>
              <a:t> by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student</a:t>
            </a:r>
            <a:endParaRPr lang="sk-SK" sz="2400" dirty="0"/>
          </a:p>
          <a:p>
            <a:pPr algn="just"/>
            <a:endParaRPr lang="en-US" sz="2400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2403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en-US" sz="2400" dirty="0" smtClean="0"/>
              <a:t>The </a:t>
            </a:r>
            <a:r>
              <a:rPr lang="en-US" sz="2400" dirty="0"/>
              <a:t>student </a:t>
            </a:r>
            <a:r>
              <a:rPr lang="en-US" sz="2400" b="1" dirty="0"/>
              <a:t>delivers the LA </a:t>
            </a:r>
            <a:r>
              <a:rPr lang="en-US" sz="2400" dirty="0"/>
              <a:t>to the IRO </a:t>
            </a:r>
            <a:r>
              <a:rPr lang="en-US" sz="2400" b="1" dirty="0"/>
              <a:t>only when it is signed </a:t>
            </a:r>
            <a:r>
              <a:rPr lang="en-US" sz="2400" dirty="0"/>
              <a:t>by the  student and his/her coordinator (in case of the </a:t>
            </a:r>
            <a:r>
              <a:rPr lang="en-US" sz="2400" b="1" dirty="0"/>
              <a:t>Faculty of Arts </a:t>
            </a:r>
            <a:r>
              <a:rPr lang="en-US" sz="2400" dirty="0"/>
              <a:t>it is signed by the departmental and faculty coordinator, and in case of the </a:t>
            </a:r>
            <a:r>
              <a:rPr lang="en-US" sz="2400" b="1" dirty="0"/>
              <a:t>Faculty of Science</a:t>
            </a:r>
            <a:r>
              <a:rPr lang="en-US" sz="2400" dirty="0"/>
              <a:t> it is signed by the </a:t>
            </a:r>
            <a:r>
              <a:rPr lang="en-US" sz="2400" dirty="0" err="1"/>
              <a:t>institut</a:t>
            </a:r>
            <a:r>
              <a:rPr lang="sk-SK" sz="2400" dirty="0"/>
              <a:t>e</a:t>
            </a:r>
            <a:r>
              <a:rPr lang="en-US" sz="2400" dirty="0"/>
              <a:t> and faculty coordinator). The IRO will then ensure the signature of the Erasmus Institutional Coordinator.</a:t>
            </a:r>
            <a:endParaRPr lang="sk-SK" sz="2400" dirty="0"/>
          </a:p>
          <a:p>
            <a:pPr lvl="0" algn="just"/>
            <a:r>
              <a:rPr lang="en-US" sz="2400" dirty="0"/>
              <a:t>The student has to deliver to the IRO all documents </a:t>
            </a:r>
            <a:r>
              <a:rPr lang="en-US" sz="2400" b="1" dirty="0"/>
              <a:t>required by the receiving </a:t>
            </a:r>
            <a:r>
              <a:rPr lang="en-US" sz="2400" b="1" dirty="0" err="1"/>
              <a:t>organisation</a:t>
            </a:r>
            <a:r>
              <a:rPr lang="en-US" sz="2400" dirty="0"/>
              <a:t> (e.g. application form, ID, passport, curriculum vitae, motivation letter, etc.)</a:t>
            </a:r>
            <a:endParaRPr lang="sk-SK" sz="2400" dirty="0"/>
          </a:p>
          <a:p>
            <a:pPr lvl="0" algn="just"/>
            <a:r>
              <a:rPr lang="en-US" sz="2400" dirty="0"/>
              <a:t>The </a:t>
            </a:r>
            <a:r>
              <a:rPr lang="en-US" sz="2400" b="1" dirty="0"/>
              <a:t>IRO sends the documents to the receiving university</a:t>
            </a:r>
            <a:r>
              <a:rPr lang="en-US" sz="2400" dirty="0"/>
              <a:t>. The </a:t>
            </a:r>
            <a:r>
              <a:rPr lang="en-US" sz="2400" b="1" dirty="0"/>
              <a:t>students send </a:t>
            </a:r>
            <a:r>
              <a:rPr lang="en-US" sz="2400" dirty="0"/>
              <a:t>their documents to the receiving </a:t>
            </a:r>
            <a:r>
              <a:rPr lang="en-US" sz="2400" dirty="0" err="1"/>
              <a:t>organisation</a:t>
            </a:r>
            <a:r>
              <a:rPr lang="en-US" sz="2400" dirty="0"/>
              <a:t> </a:t>
            </a:r>
            <a:r>
              <a:rPr lang="en-US" sz="2400" b="1" dirty="0"/>
              <a:t>only</a:t>
            </a:r>
            <a:r>
              <a:rPr lang="en-US" sz="2400" dirty="0"/>
              <a:t> if it is required by the receiving university, and the students </a:t>
            </a:r>
            <a:r>
              <a:rPr lang="en-US" sz="2400" b="1" dirty="0"/>
              <a:t>need to upload their documents into the online system </a:t>
            </a:r>
            <a:r>
              <a:rPr lang="en-US" sz="2400" dirty="0"/>
              <a:t>of the receiving </a:t>
            </a:r>
            <a:r>
              <a:rPr lang="en-US" sz="2400" dirty="0" err="1"/>
              <a:t>organisation</a:t>
            </a:r>
            <a:r>
              <a:rPr lang="en-US" sz="2400" dirty="0"/>
              <a:t>. If that is the case, please inform us about this requirement.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74473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FINANCIAL AGREEMENT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financial agreement is signed approximately </a:t>
            </a:r>
            <a:r>
              <a:rPr lang="en-US" sz="2400" b="1" dirty="0"/>
              <a:t>1 month before </a:t>
            </a:r>
            <a:r>
              <a:rPr lang="en-US" sz="2400" dirty="0"/>
              <a:t>the start of mobility (ideally</a:t>
            </a:r>
            <a:r>
              <a:rPr lang="en-US" sz="2400" dirty="0" smtClean="0"/>
              <a:t>)</a:t>
            </a:r>
            <a:r>
              <a:rPr lang="sk-SK" sz="2400" dirty="0" smtClean="0"/>
              <a:t> </a:t>
            </a:r>
          </a:p>
          <a:p>
            <a:pPr lvl="0" algn="just"/>
            <a:r>
              <a:rPr lang="sk-SK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IRO prepares the student's financial agreement only when: </a:t>
            </a:r>
            <a:endParaRPr lang="sk-SK" sz="2400" dirty="0"/>
          </a:p>
          <a:p>
            <a:pPr lvl="1" algn="just"/>
            <a:r>
              <a:rPr lang="en-US" dirty="0"/>
              <a:t>it received all the </a:t>
            </a:r>
            <a:r>
              <a:rPr lang="en-US" b="1" dirty="0"/>
              <a:t>necessary documents </a:t>
            </a:r>
            <a:r>
              <a:rPr lang="en-US" dirty="0"/>
              <a:t>from the student</a:t>
            </a:r>
            <a:endParaRPr lang="sk-SK" dirty="0"/>
          </a:p>
          <a:p>
            <a:pPr lvl="1" algn="just"/>
            <a:r>
              <a:rPr lang="sk-SK" dirty="0"/>
              <a:t>i</a:t>
            </a:r>
            <a:r>
              <a:rPr lang="en-US" dirty="0" smtClean="0"/>
              <a:t>t </a:t>
            </a:r>
            <a:r>
              <a:rPr lang="en-US" dirty="0"/>
              <a:t>received the </a:t>
            </a:r>
            <a:r>
              <a:rPr lang="en-US" b="1" dirty="0"/>
              <a:t>Learning Agreement</a:t>
            </a:r>
            <a:r>
              <a:rPr lang="en-US" dirty="0"/>
              <a:t>  signed by the receiving university as well</a:t>
            </a:r>
            <a:endParaRPr lang="sk-SK" dirty="0"/>
          </a:p>
          <a:p>
            <a:pPr lvl="1" algn="just"/>
            <a:r>
              <a:rPr lang="en-US" dirty="0"/>
              <a:t>the student announces the </a:t>
            </a:r>
            <a:r>
              <a:rPr lang="en-US" b="1" dirty="0"/>
              <a:t>exact dates of his/her mobility</a:t>
            </a:r>
            <a:endParaRPr lang="sk-SK" dirty="0"/>
          </a:p>
          <a:p>
            <a:pPr lvl="1" algn="just"/>
            <a:r>
              <a:rPr lang="sk-SK" dirty="0"/>
              <a:t>a</a:t>
            </a:r>
            <a:r>
              <a:rPr lang="en-US" dirty="0" smtClean="0"/>
              <a:t>s </a:t>
            </a:r>
            <a:r>
              <a:rPr lang="en-US" dirty="0"/>
              <a:t>soon as the financial agreement is signed</a:t>
            </a:r>
            <a:r>
              <a:rPr lang="sk-SK" dirty="0"/>
              <a:t>,</a:t>
            </a:r>
            <a:r>
              <a:rPr lang="en-US" dirty="0"/>
              <a:t> 80% of the grant will be transferred to the student (the remaining 20% of the grant will be transferred to the student after his/her mobility and the fulfilment of all mobility obligations).</a:t>
            </a:r>
            <a:endParaRPr lang="sk-SK" dirty="0"/>
          </a:p>
          <a:p>
            <a:pPr lvl="0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373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30416"/>
            <a:ext cx="10515600" cy="4822257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sk-SK" sz="3000" b="1" dirty="0" smtClean="0"/>
              <a:t>NECESSARY </a:t>
            </a:r>
            <a:r>
              <a:rPr lang="sk-SK" sz="3000" b="1" dirty="0" smtClean="0"/>
              <a:t>INFORMATION AND </a:t>
            </a:r>
            <a:r>
              <a:rPr lang="sk-SK" sz="3000" b="1" dirty="0" smtClean="0"/>
              <a:t>DOCUMENTS </a:t>
            </a:r>
            <a:r>
              <a:rPr lang="sk-SK" sz="3000" b="1" dirty="0" smtClean="0"/>
              <a:t>FOR SIGNING FINANCIAL AGREEMENT</a:t>
            </a:r>
            <a:endParaRPr lang="sk-SK" sz="3000" dirty="0"/>
          </a:p>
          <a:p>
            <a:pPr marL="0" indent="0" algn="just">
              <a:buNone/>
            </a:pPr>
            <a:r>
              <a:rPr lang="sk-SK" sz="2400" dirty="0" smtClean="0"/>
              <a:t>1. </a:t>
            </a:r>
            <a:r>
              <a:rPr lang="en-US" dirty="0" smtClean="0"/>
              <a:t>exact </a:t>
            </a:r>
            <a:r>
              <a:rPr lang="en-US" dirty="0"/>
              <a:t>dates of </a:t>
            </a:r>
            <a:r>
              <a:rPr lang="sk-SK" dirty="0" err="1" smtClean="0"/>
              <a:t>your</a:t>
            </a:r>
            <a:r>
              <a:rPr lang="en-US" dirty="0" smtClean="0"/>
              <a:t> </a:t>
            </a:r>
            <a:r>
              <a:rPr lang="en-US" dirty="0"/>
              <a:t>mobility</a:t>
            </a:r>
            <a:r>
              <a:rPr lang="sk-SK" dirty="0"/>
              <a:t> </a:t>
            </a:r>
            <a:r>
              <a:rPr lang="sk-SK" dirty="0" err="1" smtClean="0"/>
              <a:t>period</a:t>
            </a:r>
            <a:endParaRPr lang="sk-SK" dirty="0" smtClean="0">
              <a:hlinkClick r:id="rId2"/>
            </a:endParaRPr>
          </a:p>
          <a:p>
            <a:pPr marL="0" lvl="0" indent="0" algn="just">
              <a:buNone/>
            </a:pPr>
            <a:r>
              <a:rPr lang="sk-SK" dirty="0" smtClean="0"/>
              <a:t>2.</a:t>
            </a:r>
            <a:r>
              <a:rPr lang="sk-SK" dirty="0"/>
              <a:t> </a:t>
            </a:r>
            <a:r>
              <a:rPr lang="sk-SK" dirty="0" smtClean="0">
                <a:hlinkClick r:id="rId3" action="ppaction://hlinkfile"/>
              </a:rPr>
              <a:t>b</a:t>
            </a:r>
            <a:r>
              <a:rPr lang="en-US" dirty="0" err="1" smtClean="0">
                <a:hlinkClick r:id="rId3" action="ppaction://hlinkfile"/>
              </a:rPr>
              <a:t>ank</a:t>
            </a:r>
            <a:r>
              <a:rPr lang="en-US" dirty="0" smtClean="0">
                <a:hlinkClick r:id="rId3" action="ppaction://hlinkfile"/>
              </a:rPr>
              <a:t> </a:t>
            </a:r>
            <a:r>
              <a:rPr lang="en-US" dirty="0">
                <a:hlinkClick r:id="rId3" action="ppaction://hlinkfile"/>
              </a:rPr>
              <a:t>account details </a:t>
            </a:r>
            <a:r>
              <a:rPr lang="en-US" b="1" dirty="0"/>
              <a:t>- </a:t>
            </a:r>
            <a:r>
              <a:rPr lang="en-US" dirty="0"/>
              <a:t>(the form is available in the Documents part) </a:t>
            </a:r>
            <a:endParaRPr lang="sk-SK" dirty="0"/>
          </a:p>
          <a:p>
            <a:pPr marL="0" lvl="0" indent="0" algn="just">
              <a:buNone/>
            </a:pPr>
            <a:r>
              <a:rPr lang="sk-SK" dirty="0"/>
              <a:t>3</a:t>
            </a:r>
            <a:r>
              <a:rPr lang="sk-SK" dirty="0" smtClean="0"/>
              <a:t>. </a:t>
            </a:r>
            <a:r>
              <a:rPr lang="sk-SK" dirty="0"/>
              <a:t>E</a:t>
            </a:r>
            <a:r>
              <a:rPr lang="en-US" dirty="0" err="1"/>
              <a:t>uropean</a:t>
            </a:r>
            <a:r>
              <a:rPr lang="en-US" dirty="0"/>
              <a:t> Health Insurance Card </a:t>
            </a:r>
            <a:endParaRPr lang="sk-SK" dirty="0"/>
          </a:p>
          <a:p>
            <a:pPr lvl="0" algn="just"/>
            <a:r>
              <a:rPr lang="en-US" dirty="0"/>
              <a:t>must be valid to cover the entire period of the mobility. If the student travels to a country, where this card is not valid (e.g. Turkey), s/he will have to ensure commercial insurance</a:t>
            </a:r>
            <a:r>
              <a:rPr lang="en-US" b="1" dirty="0"/>
              <a:t> </a:t>
            </a:r>
            <a:r>
              <a:rPr lang="sk-SK" dirty="0"/>
              <a:t>(e</a:t>
            </a:r>
            <a:r>
              <a:rPr lang="en-US" dirty="0" err="1"/>
              <a:t>rasmus</a:t>
            </a:r>
            <a:r>
              <a:rPr lang="en-US" dirty="0"/>
              <a:t>+ insurance </a:t>
            </a:r>
            <a:r>
              <a:rPr lang="en-US" u="sng" dirty="0">
                <a:hlinkClick r:id="rId4"/>
              </a:rPr>
              <a:t>https://www.erapo.sk/en/</a:t>
            </a:r>
            <a:r>
              <a:rPr lang="sk-SK" dirty="0"/>
              <a:t>)</a:t>
            </a:r>
          </a:p>
          <a:p>
            <a:pPr marL="269875" lvl="0" indent="-269875" algn="just">
              <a:buNone/>
            </a:pPr>
            <a:r>
              <a:rPr lang="sk-SK" dirty="0"/>
              <a:t>4</a:t>
            </a:r>
            <a:r>
              <a:rPr lang="sk-SK" dirty="0" smtClean="0"/>
              <a:t>. </a:t>
            </a:r>
            <a:r>
              <a:rPr lang="sk-SK" dirty="0"/>
              <a:t>c</a:t>
            </a:r>
            <a:r>
              <a:rPr lang="en-US" dirty="0" err="1"/>
              <a:t>opies</a:t>
            </a:r>
            <a:r>
              <a:rPr lang="en-US" dirty="0"/>
              <a:t> of the insurance contracts, which confirm that the student ensured the  </a:t>
            </a:r>
            <a:r>
              <a:rPr lang="en-US" dirty="0" smtClean="0"/>
              <a:t>following </a:t>
            </a:r>
            <a:r>
              <a:rPr lang="sk-SK" dirty="0" smtClean="0"/>
              <a:t>t</a:t>
            </a:r>
            <a:r>
              <a:rPr lang="en-US" dirty="0" err="1" smtClean="0"/>
              <a:t>ypes</a:t>
            </a:r>
            <a:r>
              <a:rPr lang="en-US" dirty="0" smtClean="0"/>
              <a:t> </a:t>
            </a:r>
            <a:r>
              <a:rPr lang="en-US" dirty="0"/>
              <a:t>of insurance for the whole period </a:t>
            </a:r>
            <a:r>
              <a:rPr lang="sk-SK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his/her </a:t>
            </a:r>
            <a:r>
              <a:rPr lang="en-US" dirty="0" smtClean="0"/>
              <a:t>mobility</a:t>
            </a:r>
            <a:r>
              <a:rPr lang="sk-SK" dirty="0" smtClean="0"/>
              <a:t>:</a:t>
            </a:r>
            <a:r>
              <a:rPr lang="en-US" dirty="0" smtClean="0"/>
              <a:t> </a:t>
            </a:r>
            <a:endParaRPr lang="sk-SK" dirty="0"/>
          </a:p>
          <a:p>
            <a:pPr marL="0" lvl="0" indent="269875" algn="just"/>
            <a:r>
              <a:rPr lang="sk-SK" dirty="0"/>
              <a:t>h</a:t>
            </a:r>
            <a:r>
              <a:rPr lang="en-US" dirty="0" err="1" smtClean="0"/>
              <a:t>ealth</a:t>
            </a:r>
            <a:r>
              <a:rPr lang="en-US" dirty="0" smtClean="0"/>
              <a:t> </a:t>
            </a:r>
            <a:r>
              <a:rPr lang="en-US" dirty="0"/>
              <a:t>insurance – if the student does not have an European </a:t>
            </a:r>
            <a:r>
              <a:rPr lang="en-US" dirty="0" err="1"/>
              <a:t>Healt</a:t>
            </a:r>
            <a:r>
              <a:rPr lang="sk-SK" dirty="0"/>
              <a:t>h </a:t>
            </a:r>
            <a:r>
              <a:rPr lang="sk-SK" dirty="0" err="1" smtClean="0"/>
              <a:t>insurance</a:t>
            </a:r>
            <a:endParaRPr lang="sk-SK" dirty="0"/>
          </a:p>
          <a:p>
            <a:pPr marL="0" lvl="1" indent="269875" algn="just"/>
            <a:r>
              <a:rPr lang="sk-SK" sz="2800" dirty="0"/>
              <a:t>a</a:t>
            </a:r>
            <a:r>
              <a:rPr lang="en-US" sz="2800" dirty="0" err="1" smtClean="0"/>
              <a:t>ccident</a:t>
            </a:r>
            <a:r>
              <a:rPr lang="en-US" sz="2800" dirty="0" smtClean="0"/>
              <a:t> </a:t>
            </a:r>
            <a:r>
              <a:rPr lang="en-US" sz="2800" dirty="0"/>
              <a:t>insurance </a:t>
            </a:r>
            <a:endParaRPr lang="sk-SK" sz="2800" dirty="0"/>
          </a:p>
          <a:p>
            <a:pPr marL="0" lvl="1" indent="269875" algn="just"/>
            <a:r>
              <a:rPr lang="sk-SK" sz="2800" dirty="0"/>
              <a:t>l</a:t>
            </a:r>
            <a:r>
              <a:rPr lang="en-US" sz="2800" dirty="0" err="1" smtClean="0"/>
              <a:t>iability</a:t>
            </a:r>
            <a:r>
              <a:rPr lang="en-US" sz="2800" dirty="0" smtClean="0"/>
              <a:t> </a:t>
            </a:r>
            <a:r>
              <a:rPr lang="en-US" sz="2800" dirty="0"/>
              <a:t>insurance </a:t>
            </a:r>
            <a:endParaRPr lang="sk-SK" sz="2800" dirty="0"/>
          </a:p>
          <a:p>
            <a:pPr marL="0" lvl="1" indent="0" algn="just">
              <a:buNone/>
            </a:pPr>
            <a:r>
              <a:rPr lang="sk-SK" sz="2800" dirty="0"/>
              <a:t>5</a:t>
            </a:r>
            <a:r>
              <a:rPr lang="sk-SK" sz="2800" dirty="0" smtClean="0"/>
              <a:t>. </a:t>
            </a:r>
            <a:r>
              <a:rPr lang="sk-SK" sz="2800" dirty="0" err="1" smtClean="0"/>
              <a:t>confirmation</a:t>
            </a:r>
            <a:r>
              <a:rPr lang="sk-SK" sz="2800" dirty="0" smtClean="0"/>
              <a:t> </a:t>
            </a:r>
            <a:r>
              <a:rPr lang="sk-SK" sz="2800" dirty="0"/>
              <a:t>of </a:t>
            </a:r>
            <a:r>
              <a:rPr lang="sk-SK" sz="2800" dirty="0" err="1"/>
              <a:t>payment</a:t>
            </a:r>
            <a:r>
              <a:rPr lang="sk-SK" sz="2800" dirty="0"/>
              <a:t> </a:t>
            </a:r>
            <a:r>
              <a:rPr lang="sk-SK" sz="2800" dirty="0" err="1"/>
              <a:t>for</a:t>
            </a:r>
            <a:r>
              <a:rPr lang="sk-SK" sz="2800" dirty="0"/>
              <a:t> </a:t>
            </a:r>
            <a:r>
              <a:rPr lang="sk-SK" sz="2800" dirty="0" err="1"/>
              <a:t>commercial</a:t>
            </a:r>
            <a:r>
              <a:rPr lang="sk-SK" sz="2800" dirty="0"/>
              <a:t> </a:t>
            </a:r>
            <a:r>
              <a:rPr lang="sk-SK" sz="2800" dirty="0" err="1"/>
              <a:t>insurance</a:t>
            </a:r>
            <a:r>
              <a:rPr lang="sk-SK" sz="2800" dirty="0"/>
              <a:t> (</a:t>
            </a:r>
            <a:r>
              <a:rPr lang="sk-SK" sz="2800" dirty="0" err="1"/>
              <a:t>printscreen</a:t>
            </a:r>
            <a:r>
              <a:rPr lang="sk-SK" sz="2600" dirty="0" smtClean="0"/>
              <a:t>)</a:t>
            </a:r>
            <a:endParaRPr lang="sk-SK" sz="2600" dirty="0"/>
          </a:p>
        </p:txBody>
      </p:sp>
    </p:spTree>
    <p:extLst>
      <p:ext uri="{BB962C8B-B14F-4D97-AF65-F5344CB8AC3E}">
        <p14:creationId xmlns:p14="http://schemas.microsoft.com/office/powerpoint/2010/main" val="117582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400" dirty="0" smtClean="0"/>
              <a:t>5. </a:t>
            </a:r>
            <a:r>
              <a:rPr lang="sk-SK" sz="2400" dirty="0" err="1">
                <a:hlinkClick r:id="rId2" action="ppaction://hlinkfile"/>
              </a:rPr>
              <a:t>c</a:t>
            </a:r>
            <a:r>
              <a:rPr lang="sk-SK" sz="2400" dirty="0" err="1" smtClean="0">
                <a:hlinkClick r:id="rId2" action="ppaction://hlinkfile"/>
              </a:rPr>
              <a:t>onfirmation</a:t>
            </a:r>
            <a:r>
              <a:rPr lang="sk-SK" sz="2400" dirty="0" smtClean="0">
                <a:hlinkClick r:id="rId2" action="ppaction://hlinkfile"/>
              </a:rPr>
              <a:t> </a:t>
            </a:r>
            <a:r>
              <a:rPr lang="sk-SK" sz="2400" dirty="0" err="1" smtClean="0">
                <a:hlinkClick r:id="rId2" action="ppaction://hlinkfile"/>
              </a:rPr>
              <a:t>about</a:t>
            </a:r>
            <a:r>
              <a:rPr lang="sk-SK" sz="2400" dirty="0" smtClean="0">
                <a:hlinkClick r:id="rId2" action="ppaction://hlinkfile"/>
              </a:rPr>
              <a:t> </a:t>
            </a:r>
            <a:r>
              <a:rPr lang="sk-SK" sz="2400" dirty="0" err="1" smtClean="0">
                <a:hlinkClick r:id="rId2" action="ppaction://hlinkfile"/>
              </a:rPr>
              <a:t>fewer</a:t>
            </a:r>
            <a:r>
              <a:rPr lang="sk-SK" sz="2400" dirty="0" smtClean="0">
                <a:hlinkClick r:id="rId2" action="ppaction://hlinkfile"/>
              </a:rPr>
              <a:t> </a:t>
            </a:r>
            <a:r>
              <a:rPr lang="sk-SK" sz="2400" dirty="0" err="1" smtClean="0">
                <a:hlinkClick r:id="rId2" action="ppaction://hlinkfile"/>
              </a:rPr>
              <a:t>opportunities</a:t>
            </a:r>
            <a:r>
              <a:rPr lang="sk-SK" sz="2400" dirty="0" smtClean="0"/>
              <a:t>, </a:t>
            </a:r>
            <a:r>
              <a:rPr lang="sk-SK" sz="2400" dirty="0" err="1" smtClean="0"/>
              <a:t>if</a:t>
            </a:r>
            <a:r>
              <a:rPr lang="sk-SK" sz="2400" dirty="0" smtClean="0"/>
              <a:t> </a:t>
            </a:r>
            <a:r>
              <a:rPr lang="sk-SK" sz="2400" dirty="0" err="1" smtClean="0"/>
              <a:t>relevant</a:t>
            </a:r>
            <a:endParaRPr lang="sk-SK" sz="2400" dirty="0" smtClean="0"/>
          </a:p>
          <a:p>
            <a:pPr marL="269875" lvl="0" indent="-26987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400" dirty="0" smtClean="0"/>
              <a:t>6. </a:t>
            </a:r>
            <a:r>
              <a:rPr lang="sk-SK" sz="2400" dirty="0" err="1">
                <a:hlinkClick r:id="rId3" action="ppaction://hlinkfile"/>
              </a:rPr>
              <a:t>c</a:t>
            </a:r>
            <a:r>
              <a:rPr lang="sk-SK" sz="2400" dirty="0" err="1" smtClean="0">
                <a:hlinkClick r:id="rId3" action="ppaction://hlinkfile"/>
              </a:rPr>
              <a:t>onsent</a:t>
            </a:r>
            <a:r>
              <a:rPr lang="sk-SK" sz="2400" dirty="0" smtClean="0">
                <a:hlinkClick r:id="rId3" action="ppaction://hlinkfile"/>
              </a:rPr>
              <a:t> to </a:t>
            </a:r>
            <a:r>
              <a:rPr lang="sk-SK" sz="2400" dirty="0" err="1" smtClean="0">
                <a:hlinkClick r:id="rId3" action="ppaction://hlinkfile"/>
              </a:rPr>
              <a:t>the</a:t>
            </a:r>
            <a:r>
              <a:rPr lang="sk-SK" sz="2400" dirty="0" smtClean="0">
                <a:hlinkClick r:id="rId3" action="ppaction://hlinkfile"/>
              </a:rPr>
              <a:t> </a:t>
            </a:r>
            <a:r>
              <a:rPr lang="sk-SK" sz="2400" dirty="0" err="1" smtClean="0">
                <a:hlinkClick r:id="rId3" action="ppaction://hlinkfile"/>
              </a:rPr>
              <a:t>processing</a:t>
            </a:r>
            <a:r>
              <a:rPr lang="sk-SK" sz="2400" dirty="0" smtClean="0">
                <a:hlinkClick r:id="rId3" action="ppaction://hlinkfile"/>
              </a:rPr>
              <a:t> of a </a:t>
            </a:r>
            <a:r>
              <a:rPr lang="sk-SK" sz="2400" dirty="0" err="1" smtClean="0">
                <a:hlinkClick r:id="rId3" action="ppaction://hlinkfile"/>
              </a:rPr>
              <a:t>special</a:t>
            </a:r>
            <a:r>
              <a:rPr lang="sk-SK" sz="2400" dirty="0" smtClean="0">
                <a:hlinkClick r:id="rId3" action="ppaction://hlinkfile"/>
              </a:rPr>
              <a:t> </a:t>
            </a:r>
            <a:r>
              <a:rPr lang="sk-SK" sz="2400" dirty="0" err="1" smtClean="0">
                <a:hlinkClick r:id="rId3" action="ppaction://hlinkfile"/>
              </a:rPr>
              <a:t>category</a:t>
            </a:r>
            <a:r>
              <a:rPr lang="sk-SK" sz="2400" dirty="0" smtClean="0">
                <a:hlinkClick r:id="rId3" action="ppaction://hlinkfile"/>
              </a:rPr>
              <a:t> of </a:t>
            </a:r>
            <a:r>
              <a:rPr lang="sk-SK" sz="2400" dirty="0" err="1" smtClean="0">
                <a:hlinkClick r:id="rId3" action="ppaction://hlinkfile"/>
              </a:rPr>
              <a:t>personal</a:t>
            </a:r>
            <a:r>
              <a:rPr lang="sk-SK" sz="2400" dirty="0" smtClean="0">
                <a:hlinkClick r:id="rId3" action="ppaction://hlinkfile"/>
              </a:rPr>
              <a:t> </a:t>
            </a:r>
            <a:r>
              <a:rPr lang="sk-SK" sz="2400" dirty="0" err="1" smtClean="0">
                <a:hlinkClick r:id="rId3" action="ppaction://hlinkfile"/>
              </a:rPr>
              <a:t>data</a:t>
            </a:r>
            <a:r>
              <a:rPr lang="sk-SK" sz="2400" dirty="0"/>
              <a:t>,</a:t>
            </a:r>
            <a:r>
              <a:rPr lang="sk-SK" sz="2400" dirty="0" smtClean="0"/>
              <a:t>    </a:t>
            </a:r>
            <a:r>
              <a:rPr lang="sk-SK" sz="2400" dirty="0" err="1" smtClean="0"/>
              <a:t>related</a:t>
            </a:r>
            <a:r>
              <a:rPr lang="sk-SK" sz="2400" dirty="0" smtClean="0"/>
              <a:t> </a:t>
            </a:r>
            <a:r>
              <a:rPr lang="sk-SK" sz="2400" dirty="0" err="1" smtClean="0"/>
              <a:t>with</a:t>
            </a:r>
            <a:r>
              <a:rPr lang="sk-SK" sz="2400" dirty="0"/>
              <a:t> </a:t>
            </a:r>
            <a:r>
              <a:rPr lang="sk-SK" sz="2400" dirty="0" err="1" smtClean="0"/>
              <a:t>fewer</a:t>
            </a:r>
            <a:r>
              <a:rPr lang="sk-SK" sz="2400" dirty="0" smtClean="0"/>
              <a:t> </a:t>
            </a:r>
            <a:r>
              <a:rPr lang="sk-SK" sz="2400" dirty="0" err="1" smtClean="0"/>
              <a:t>opportunities</a:t>
            </a:r>
            <a:endParaRPr lang="sk-SK" sz="2400" dirty="0" smtClean="0"/>
          </a:p>
          <a:p>
            <a:pPr marL="355600" lvl="0" indent="-3556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400" dirty="0" smtClean="0"/>
              <a:t>7. </a:t>
            </a:r>
            <a:r>
              <a:rPr lang="sk-SK" sz="2400" dirty="0" err="1">
                <a:hlinkClick r:id="rId4" action="ppaction://hlinkfile"/>
              </a:rPr>
              <a:t>d</a:t>
            </a:r>
            <a:r>
              <a:rPr lang="sk-SK" sz="2400" dirty="0" err="1" smtClean="0">
                <a:hlinkClick r:id="rId4" action="ppaction://hlinkfile"/>
              </a:rPr>
              <a:t>eclaration</a:t>
            </a:r>
            <a:r>
              <a:rPr lang="sk-SK" sz="2400" dirty="0" smtClean="0">
                <a:hlinkClick r:id="rId4" action="ppaction://hlinkfile"/>
              </a:rPr>
              <a:t> of </a:t>
            </a:r>
            <a:r>
              <a:rPr lang="sk-SK" sz="2400" dirty="0" err="1" smtClean="0">
                <a:hlinkClick r:id="rId4" action="ppaction://hlinkfile"/>
              </a:rPr>
              <a:t>honour</a:t>
            </a:r>
            <a:r>
              <a:rPr lang="sk-SK" sz="2400" dirty="0" smtClean="0">
                <a:hlinkClick r:id="rId4" action="ppaction://hlinkfile"/>
              </a:rPr>
              <a:t> </a:t>
            </a:r>
            <a:r>
              <a:rPr lang="sk-SK" sz="2400" dirty="0" err="1" smtClean="0">
                <a:hlinkClick r:id="rId4" action="ppaction://hlinkfile"/>
              </a:rPr>
              <a:t>for</a:t>
            </a:r>
            <a:r>
              <a:rPr lang="sk-SK" sz="2400" dirty="0" smtClean="0">
                <a:hlinkClick r:id="rId4" action="ppaction://hlinkfile"/>
              </a:rPr>
              <a:t> </a:t>
            </a:r>
            <a:r>
              <a:rPr lang="sk-SK" sz="2400" dirty="0" err="1" smtClean="0">
                <a:hlinkClick r:id="rId4" action="ppaction://hlinkfile"/>
              </a:rPr>
              <a:t>green</a:t>
            </a:r>
            <a:r>
              <a:rPr lang="sk-SK" sz="2400" dirty="0" smtClean="0">
                <a:hlinkClick r:id="rId4" action="ppaction://hlinkfile"/>
              </a:rPr>
              <a:t> </a:t>
            </a:r>
            <a:r>
              <a:rPr lang="sk-SK" sz="2400" dirty="0" err="1" smtClean="0">
                <a:hlinkClick r:id="rId4" action="ppaction://hlinkfile"/>
              </a:rPr>
              <a:t>travel</a:t>
            </a:r>
            <a:r>
              <a:rPr lang="sk-SK" sz="2400" dirty="0" smtClean="0">
                <a:hlinkClick r:id="rId4" action="ppaction://hlinkfile"/>
              </a:rPr>
              <a:t> </a:t>
            </a:r>
            <a:r>
              <a:rPr lang="sk-SK" sz="2400" dirty="0" smtClean="0"/>
              <a:t>(</a:t>
            </a:r>
            <a:r>
              <a:rPr lang="sk-SK" sz="2400" dirty="0" err="1" smtClean="0"/>
              <a:t>bus</a:t>
            </a:r>
            <a:r>
              <a:rPr lang="sk-SK" sz="2400" dirty="0" smtClean="0"/>
              <a:t>, </a:t>
            </a:r>
            <a:r>
              <a:rPr lang="sk-SK" sz="2400" dirty="0" err="1" smtClean="0"/>
              <a:t>train</a:t>
            </a:r>
            <a:r>
              <a:rPr lang="sk-SK" sz="2400" dirty="0" smtClean="0"/>
              <a:t>, bike, </a:t>
            </a:r>
            <a:r>
              <a:rPr lang="sk-SK" sz="2400" dirty="0" err="1" smtClean="0"/>
              <a:t>ship</a:t>
            </a:r>
            <a:r>
              <a:rPr lang="sk-SK" sz="2400" dirty="0" smtClean="0"/>
              <a:t>, </a:t>
            </a:r>
            <a:r>
              <a:rPr lang="sk-SK" sz="2400" dirty="0" err="1" smtClean="0"/>
              <a:t>carpooling</a:t>
            </a:r>
            <a:r>
              <a:rPr lang="sk-SK" sz="2400" dirty="0" smtClean="0"/>
              <a:t>)</a:t>
            </a:r>
            <a:endParaRPr lang="sk-SK" sz="2400" dirty="0" smtClean="0"/>
          </a:p>
          <a:p>
            <a:pPr marL="355600" lvl="0" indent="-3556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400" dirty="0" smtClean="0"/>
              <a:t>8. </a:t>
            </a:r>
            <a:r>
              <a:rPr lang="sk-SK" sz="2400" dirty="0" err="1"/>
              <a:t>t</a:t>
            </a:r>
            <a:r>
              <a:rPr lang="sk-SK" sz="2400" dirty="0" err="1" smtClean="0"/>
              <a:t>ravel</a:t>
            </a:r>
            <a:r>
              <a:rPr lang="sk-SK" sz="2400" dirty="0" smtClean="0"/>
              <a:t> </a:t>
            </a:r>
            <a:r>
              <a:rPr lang="sk-SK" sz="2400" dirty="0" err="1" smtClean="0"/>
              <a:t>tickets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green</a:t>
            </a:r>
            <a:r>
              <a:rPr lang="sk-SK" sz="2400" dirty="0" smtClean="0"/>
              <a:t> </a:t>
            </a:r>
            <a:r>
              <a:rPr lang="sk-SK" sz="2400" dirty="0" err="1" smtClean="0"/>
              <a:t>travel</a:t>
            </a:r>
            <a:r>
              <a:rPr lang="sk-SK" sz="2400" dirty="0" smtClean="0"/>
              <a:t> (</a:t>
            </a:r>
            <a:r>
              <a:rPr lang="sk-SK" sz="2400" dirty="0" err="1" smtClean="0"/>
              <a:t>after</a:t>
            </a:r>
            <a:r>
              <a:rPr lang="sk-SK" sz="2400" dirty="0" smtClean="0"/>
              <a:t> </a:t>
            </a:r>
            <a:r>
              <a:rPr lang="sk-SK" sz="2400" dirty="0" err="1" smtClean="0"/>
              <a:t>the</a:t>
            </a:r>
            <a:r>
              <a:rPr lang="sk-SK" sz="2400" dirty="0" smtClean="0"/>
              <a:t> mobility </a:t>
            </a:r>
            <a:r>
              <a:rPr lang="sk-SK" sz="2400" dirty="0" err="1" smtClean="0"/>
              <a:t>is</a:t>
            </a:r>
            <a:r>
              <a:rPr lang="sk-SK" sz="2400" dirty="0" smtClean="0"/>
              <a:t> </a:t>
            </a:r>
            <a:r>
              <a:rPr lang="sk-SK" sz="2400" dirty="0" err="1" smtClean="0"/>
              <a:t>convenient</a:t>
            </a:r>
            <a:r>
              <a:rPr lang="sk-SK" sz="2400" dirty="0" smtClean="0"/>
              <a:t>)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sk-SK" sz="2400" dirty="0" smtClean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400" dirty="0" err="1" smtClean="0"/>
              <a:t>these</a:t>
            </a:r>
            <a:r>
              <a:rPr lang="sk-SK" sz="2400" dirty="0" smtClean="0"/>
              <a:t> </a:t>
            </a:r>
            <a:r>
              <a:rPr lang="sk-SK" sz="2400" dirty="0" err="1"/>
              <a:t>documents</a:t>
            </a:r>
            <a:r>
              <a:rPr lang="sk-SK" sz="2400" dirty="0"/>
              <a:t> </a:t>
            </a:r>
            <a:r>
              <a:rPr lang="sk-SK" sz="2400" dirty="0" err="1"/>
              <a:t>needs</a:t>
            </a:r>
            <a:r>
              <a:rPr lang="sk-SK" sz="2400" dirty="0"/>
              <a:t> to </a:t>
            </a:r>
            <a:r>
              <a:rPr lang="sk-SK" sz="2400" dirty="0" err="1"/>
              <a:t>be</a:t>
            </a:r>
            <a:r>
              <a:rPr lang="sk-SK" sz="2400" dirty="0"/>
              <a:t> </a:t>
            </a:r>
            <a:r>
              <a:rPr lang="sk-SK" sz="2400" dirty="0" err="1"/>
              <a:t>delivered</a:t>
            </a:r>
            <a:r>
              <a:rPr lang="sk-SK" sz="2400" dirty="0"/>
              <a:t> or </a:t>
            </a:r>
            <a:r>
              <a:rPr lang="sk-SK" sz="2400" dirty="0" err="1"/>
              <a:t>sent</a:t>
            </a:r>
            <a:r>
              <a:rPr lang="sk-SK" sz="2400" dirty="0"/>
              <a:t> </a:t>
            </a:r>
            <a:r>
              <a:rPr lang="sk-SK" sz="2400" dirty="0" err="1"/>
              <a:t>via</a:t>
            </a:r>
            <a:r>
              <a:rPr lang="sk-SK" sz="2400" dirty="0"/>
              <a:t> e-mail to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contact</a:t>
            </a:r>
            <a:r>
              <a:rPr lang="sk-SK" sz="2400" dirty="0"/>
              <a:t> person at </a:t>
            </a:r>
            <a:r>
              <a:rPr lang="sk-SK" sz="2400" dirty="0" smtClean="0"/>
              <a:t>IRO (</a:t>
            </a:r>
            <a:r>
              <a:rPr lang="sk-SK" sz="2400" dirty="0" err="1" smtClean="0"/>
              <a:t>Rectorate</a:t>
            </a:r>
            <a:r>
              <a:rPr lang="sk-SK" sz="2400" dirty="0" smtClean="0"/>
              <a:t> </a:t>
            </a:r>
            <a:r>
              <a:rPr lang="sk-SK" sz="2400" dirty="0" err="1" smtClean="0"/>
              <a:t>building</a:t>
            </a:r>
            <a:r>
              <a:rPr lang="sk-SK" sz="2400" dirty="0" smtClean="0"/>
              <a:t> PJŠU, Šrobárova 2, 040 01 Košice, e-mail: </a:t>
            </a:r>
            <a:r>
              <a:rPr lang="sk-SK" sz="2400" dirty="0" smtClean="0">
                <a:hlinkClick r:id="rId5"/>
              </a:rPr>
              <a:t>zuzana.szattlerova@upjs.sk</a:t>
            </a:r>
            <a:r>
              <a:rPr lang="sk-SK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617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ONLINE LINGUISTIC SUPPORT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400" dirty="0"/>
              <a:t>e</a:t>
            </a:r>
            <a:r>
              <a:rPr lang="en-US" sz="2400" dirty="0" smtClean="0"/>
              <a:t>ach </a:t>
            </a:r>
            <a:r>
              <a:rPr lang="en-US" sz="2400" dirty="0"/>
              <a:t>student whose language of study/language of work at the receiving </a:t>
            </a:r>
            <a:r>
              <a:rPr lang="en-US" sz="2400" dirty="0" err="1"/>
              <a:t>organisation</a:t>
            </a:r>
            <a:r>
              <a:rPr lang="en-US" sz="2400" dirty="0"/>
              <a:t> is available in the OLS system is required to complete an </a:t>
            </a:r>
            <a:r>
              <a:rPr lang="en-US" sz="2400" b="1" dirty="0"/>
              <a:t>online language test </a:t>
            </a:r>
            <a:r>
              <a:rPr lang="en-US" sz="2400" dirty="0"/>
              <a:t>prior to the commencement of his/her mobility and at the end of </a:t>
            </a:r>
            <a:r>
              <a:rPr lang="en-US" sz="2400" dirty="0" smtClean="0"/>
              <a:t>mobility</a:t>
            </a:r>
            <a:r>
              <a:rPr lang="sk-SK" sz="2400" dirty="0" smtClean="0"/>
              <a:t>,</a:t>
            </a:r>
            <a:r>
              <a:rPr lang="en-US" sz="2400" dirty="0" smtClean="0"/>
              <a:t> </a:t>
            </a:r>
            <a:r>
              <a:rPr lang="sk-SK" sz="2400" dirty="0"/>
              <a:t>n</a:t>
            </a:r>
            <a:r>
              <a:rPr lang="en-US" sz="2400" dirty="0" err="1" smtClean="0"/>
              <a:t>ative</a:t>
            </a:r>
            <a:r>
              <a:rPr lang="en-US" sz="2400" dirty="0" smtClean="0"/>
              <a:t> </a:t>
            </a:r>
            <a:r>
              <a:rPr lang="en-US" sz="2400" dirty="0"/>
              <a:t>speakers are an exception to this </a:t>
            </a:r>
            <a:r>
              <a:rPr lang="en-US" sz="2400" dirty="0" smtClean="0"/>
              <a:t>rule</a:t>
            </a:r>
            <a:endParaRPr lang="sk-SK" sz="2400" dirty="0"/>
          </a:p>
          <a:p>
            <a:pPr lvl="0" algn="just"/>
            <a:r>
              <a:rPr lang="sk-SK" sz="2400" dirty="0"/>
              <a:t>t</a:t>
            </a:r>
            <a:r>
              <a:rPr lang="en-US" sz="2400" dirty="0" smtClean="0"/>
              <a:t>he </a:t>
            </a:r>
            <a:r>
              <a:rPr lang="en-US" sz="2400" b="1" dirty="0"/>
              <a:t>invitation</a:t>
            </a:r>
            <a:r>
              <a:rPr lang="en-US" sz="2400" dirty="0"/>
              <a:t> to the first language assessment will be sent to the student’s email address by the IRO </a:t>
            </a:r>
            <a:r>
              <a:rPr lang="en-US" sz="2400" b="1" dirty="0"/>
              <a:t>after the financial agreement is </a:t>
            </a:r>
            <a:r>
              <a:rPr lang="en-US" sz="2400" b="1" dirty="0" smtClean="0"/>
              <a:t>signed</a:t>
            </a:r>
            <a:r>
              <a:rPr lang="sk-SK" sz="2400" dirty="0"/>
              <a:t>,</a:t>
            </a:r>
            <a:r>
              <a:rPr lang="en-US" sz="2400" dirty="0" smtClean="0"/>
              <a:t> </a:t>
            </a:r>
            <a:r>
              <a:rPr lang="sk-SK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test determines the student’s level of knowledge, but the achieved result does not affect the student’s </a:t>
            </a:r>
            <a:r>
              <a:rPr lang="en-US" sz="2400" dirty="0" smtClean="0"/>
              <a:t>mobility</a:t>
            </a:r>
            <a:endParaRPr lang="sk-SK" sz="2400" dirty="0"/>
          </a:p>
          <a:p>
            <a:pPr lvl="0" algn="just"/>
            <a:r>
              <a:rPr lang="sk-SK" sz="2400" dirty="0"/>
              <a:t>t</a:t>
            </a:r>
            <a:r>
              <a:rPr lang="en-US" sz="2400" dirty="0" smtClean="0"/>
              <a:t>he </a:t>
            </a:r>
            <a:r>
              <a:rPr lang="en-US" sz="2400" b="1" dirty="0"/>
              <a:t>final test </a:t>
            </a:r>
            <a:r>
              <a:rPr lang="en-US" sz="2400" dirty="0"/>
              <a:t>will be sent to the student by the OLS system automatically at the end of the mobility </a:t>
            </a:r>
            <a:r>
              <a:rPr lang="en-US" sz="2400" dirty="0" smtClean="0"/>
              <a:t>period</a:t>
            </a:r>
            <a:endParaRPr lang="sk-SK" sz="2400" dirty="0"/>
          </a:p>
          <a:p>
            <a:pPr lvl="0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162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400" dirty="0"/>
              <a:t>a</a:t>
            </a:r>
            <a:r>
              <a:rPr lang="en-US" sz="2400" dirty="0" err="1"/>
              <a:t>fter</a:t>
            </a:r>
            <a:r>
              <a:rPr lang="en-US" sz="2400" dirty="0"/>
              <a:t> submitting the entrance test the student will have the opportunity to complete an </a:t>
            </a:r>
            <a:r>
              <a:rPr lang="en-US" sz="2400" b="1" dirty="0"/>
              <a:t>online language course </a:t>
            </a:r>
            <a:endParaRPr lang="sk-SK" sz="2400" b="1" dirty="0" smtClean="0"/>
          </a:p>
          <a:p>
            <a:pPr lvl="0" algn="just"/>
            <a:r>
              <a:rPr lang="en-US" sz="2400" dirty="0" smtClean="0"/>
              <a:t>either </a:t>
            </a:r>
            <a:r>
              <a:rPr lang="en-US" sz="2400" b="1" dirty="0"/>
              <a:t>in the language of his/her mobility</a:t>
            </a:r>
            <a:r>
              <a:rPr lang="en-US" sz="2400" dirty="0"/>
              <a:t>, i.e. in which s/he completed the entrance test as well (this option is always available) </a:t>
            </a:r>
            <a:r>
              <a:rPr lang="en-US" sz="2400" b="1" dirty="0"/>
              <a:t>OR</a:t>
            </a:r>
            <a:r>
              <a:rPr lang="en-US" sz="2400" dirty="0"/>
              <a:t> in the </a:t>
            </a:r>
            <a:r>
              <a:rPr lang="en-US" sz="2400" b="1" dirty="0"/>
              <a:t>language of the receiving country</a:t>
            </a:r>
            <a:r>
              <a:rPr lang="en-US" sz="2400" dirty="0"/>
              <a:t>, if the </a:t>
            </a:r>
            <a:r>
              <a:rPr lang="en-US" sz="2400" b="1" dirty="0"/>
              <a:t>language of the receiving country is available</a:t>
            </a:r>
            <a:r>
              <a:rPr lang="en-US" sz="2400" dirty="0"/>
              <a:t> in the online system, and if the student has reached at </a:t>
            </a:r>
            <a:r>
              <a:rPr lang="en-US" sz="2400" b="1" dirty="0"/>
              <a:t>least B2 level or above </a:t>
            </a:r>
            <a:r>
              <a:rPr lang="en-US" sz="2400" dirty="0"/>
              <a:t>in the entrance test (otherwise, only the language of the entrance test is available)</a:t>
            </a:r>
            <a:r>
              <a:rPr lang="sk-SK" sz="2400" dirty="0"/>
              <a:t>,</a:t>
            </a:r>
            <a:r>
              <a:rPr lang="en-US" sz="2400" dirty="0"/>
              <a:t> </a:t>
            </a:r>
            <a:r>
              <a:rPr lang="sk-SK" sz="2400" u="sng" dirty="0"/>
              <a:t>f</a:t>
            </a:r>
            <a:r>
              <a:rPr lang="en-US" sz="2400" u="sng" dirty="0" err="1">
                <a:hlinkClick r:id="rId2"/>
              </a:rPr>
              <a:t>urther</a:t>
            </a:r>
            <a:r>
              <a:rPr lang="en-US" sz="2400" u="sng" dirty="0">
                <a:hlinkClick r:id="rId2"/>
              </a:rPr>
              <a:t> information...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259942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STEPS DURING THE MOBILITY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sk-SK" sz="2400" b="1" dirty="0"/>
              <a:t>c</a:t>
            </a:r>
            <a:r>
              <a:rPr lang="en-US" sz="2400" b="1" dirty="0" err="1" smtClean="0"/>
              <a:t>hanges</a:t>
            </a:r>
            <a:r>
              <a:rPr lang="en-US" sz="2400" b="1" dirty="0" smtClean="0"/>
              <a:t> </a:t>
            </a:r>
            <a:r>
              <a:rPr lang="en-US" sz="2400" b="1" dirty="0"/>
              <a:t>to the original Learning Agreement </a:t>
            </a:r>
            <a:r>
              <a:rPr lang="en-US" sz="2400" dirty="0"/>
              <a:t>are made, when the Before the Mobility part of the LA needs to be </a:t>
            </a:r>
            <a:r>
              <a:rPr lang="en-US" sz="2400" dirty="0" smtClean="0"/>
              <a:t>modified</a:t>
            </a:r>
            <a:endParaRPr lang="sk-SK" sz="2400" dirty="0"/>
          </a:p>
          <a:p>
            <a:pPr lvl="0" algn="just"/>
            <a:r>
              <a:rPr lang="sk-SK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changes in the LA must be </a:t>
            </a:r>
            <a:r>
              <a:rPr lang="en-US" sz="2400" b="1" dirty="0"/>
              <a:t>consulted</a:t>
            </a:r>
            <a:r>
              <a:rPr lang="en-US" sz="2400" dirty="0"/>
              <a:t> by the </a:t>
            </a:r>
            <a:r>
              <a:rPr lang="en-US" sz="2400" dirty="0" smtClean="0"/>
              <a:t>student </a:t>
            </a:r>
            <a:r>
              <a:rPr lang="sk-SK" sz="2400" dirty="0" err="1"/>
              <a:t>with</a:t>
            </a:r>
            <a:r>
              <a:rPr lang="sk-SK" sz="2400" dirty="0"/>
              <a:t> </a:t>
            </a:r>
            <a:r>
              <a:rPr lang="en-US" sz="2400" dirty="0"/>
              <a:t>faculty/departmental/</a:t>
            </a:r>
            <a:r>
              <a:rPr lang="en-US" sz="2400" dirty="0" err="1"/>
              <a:t>institut</a:t>
            </a:r>
            <a:r>
              <a:rPr lang="sk-SK" sz="2400" dirty="0"/>
              <a:t>e</a:t>
            </a:r>
            <a:r>
              <a:rPr lang="en-US" sz="2400" dirty="0"/>
              <a:t> coordinator at the </a:t>
            </a:r>
            <a:r>
              <a:rPr lang="en-US" sz="2400" dirty="0" smtClean="0"/>
              <a:t>PJŠ</a:t>
            </a:r>
            <a:r>
              <a:rPr lang="sk-SK" sz="2400" dirty="0"/>
              <a:t>U</a:t>
            </a:r>
            <a:r>
              <a:rPr lang="en-US" sz="2400" dirty="0" smtClean="0"/>
              <a:t> </a:t>
            </a:r>
            <a:r>
              <a:rPr lang="en-US" sz="2400" dirty="0"/>
              <a:t>and the document </a:t>
            </a:r>
            <a:r>
              <a:rPr lang="en-US" sz="2400" b="1" dirty="0"/>
              <a:t>must be signed by</a:t>
            </a:r>
            <a:r>
              <a:rPr lang="en-US" sz="2400" dirty="0"/>
              <a:t> the student, the </a:t>
            </a:r>
            <a:r>
              <a:rPr lang="en-US" sz="2400" b="1" dirty="0"/>
              <a:t>receiving </a:t>
            </a:r>
            <a:r>
              <a:rPr lang="en-US" sz="2400" b="1" dirty="0" err="1"/>
              <a:t>organisation</a:t>
            </a:r>
            <a:r>
              <a:rPr lang="en-US" sz="2400" b="1" dirty="0"/>
              <a:t> </a:t>
            </a:r>
            <a:r>
              <a:rPr lang="en-US" sz="2400" dirty="0"/>
              <a:t>and the </a:t>
            </a:r>
            <a:r>
              <a:rPr lang="en-US" sz="2400" b="1" dirty="0"/>
              <a:t>coordinator at the </a:t>
            </a:r>
            <a:r>
              <a:rPr lang="en-US" sz="2400" b="1" dirty="0" smtClean="0"/>
              <a:t>PJŠ</a:t>
            </a:r>
            <a:r>
              <a:rPr lang="sk-SK" sz="2400" b="1" dirty="0" smtClean="0"/>
              <a:t>U</a:t>
            </a:r>
            <a:endParaRPr lang="sk-SK" sz="2400" dirty="0"/>
          </a:p>
          <a:p>
            <a:pPr lvl="0" algn="just"/>
            <a:r>
              <a:rPr lang="sk-SK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document with all the necessary signatures needs to be sent to the IRO (the scanned copy is sufficient</a:t>
            </a:r>
            <a:r>
              <a:rPr lang="en-US" sz="2400" dirty="0" smtClean="0"/>
              <a:t>)</a:t>
            </a:r>
            <a:endParaRPr lang="sk-SK" sz="2400" dirty="0"/>
          </a:p>
          <a:p>
            <a:pPr lvl="0" algn="just"/>
            <a:r>
              <a:rPr lang="sk-SK" sz="2400" dirty="0"/>
              <a:t>i</a:t>
            </a:r>
            <a:r>
              <a:rPr lang="en-US" sz="2400" dirty="0" smtClean="0"/>
              <a:t>n </a:t>
            </a:r>
            <a:r>
              <a:rPr lang="en-US" sz="2400" dirty="0"/>
              <a:t>case of </a:t>
            </a:r>
            <a:r>
              <a:rPr lang="en-US" sz="2400" b="1" dirty="0"/>
              <a:t>force majeure</a:t>
            </a:r>
            <a:r>
              <a:rPr lang="en-US" sz="2400" dirty="0"/>
              <a:t>, i.e. any </a:t>
            </a:r>
            <a:r>
              <a:rPr lang="en-US" sz="2400" b="1" dirty="0"/>
              <a:t>unforeseeable exceptional situation</a:t>
            </a:r>
            <a:r>
              <a:rPr lang="en-US" sz="2400" dirty="0"/>
              <a:t> or event beyond the student's control, </a:t>
            </a:r>
            <a:r>
              <a:rPr lang="en-US" sz="2400" b="1" dirty="0"/>
              <a:t>which prevents </a:t>
            </a:r>
            <a:r>
              <a:rPr lang="en-US" sz="2400" dirty="0"/>
              <a:t>him/her from </a:t>
            </a:r>
            <a:r>
              <a:rPr lang="en-US" sz="2400" b="1" dirty="0"/>
              <a:t>fulfilling </a:t>
            </a:r>
            <a:r>
              <a:rPr lang="en-US" sz="2400" dirty="0"/>
              <a:t>any of his/her </a:t>
            </a:r>
            <a:r>
              <a:rPr lang="en-US" sz="2400" b="1" dirty="0"/>
              <a:t>obligations</a:t>
            </a:r>
            <a:r>
              <a:rPr lang="en-US" sz="2400" dirty="0"/>
              <a:t> under the Learning Agreement, the student </a:t>
            </a:r>
            <a:r>
              <a:rPr lang="en-US" sz="2400" b="1" dirty="0"/>
              <a:t>has to report immediately the situation </a:t>
            </a:r>
            <a:r>
              <a:rPr lang="en-US" sz="2400" dirty="0"/>
              <a:t>to the International Relations Office of the PJŠ</a:t>
            </a:r>
            <a:r>
              <a:rPr lang="sk-SK" sz="2400" dirty="0" smtClean="0"/>
              <a:t>U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32401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b="1" dirty="0"/>
              <a:t>MAIN OBJECTIVES OF THE </a:t>
            </a:r>
            <a:r>
              <a:rPr lang="sk-SK" b="1" dirty="0" smtClean="0"/>
              <a:t>TRAINEESHIPS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en-US" sz="2400" b="1" dirty="0" smtClean="0"/>
              <a:t>to </a:t>
            </a:r>
            <a:r>
              <a:rPr lang="en-US" sz="2400" b="1" dirty="0"/>
              <a:t>stimulate and intensively support the education and training </a:t>
            </a:r>
            <a:r>
              <a:rPr lang="en-US" sz="2400" dirty="0"/>
              <a:t>of university students and fresh graduates </a:t>
            </a:r>
            <a:r>
              <a:rPr lang="en-US" sz="2400" b="1" dirty="0"/>
              <a:t>through practical</a:t>
            </a:r>
            <a:r>
              <a:rPr lang="sk-SK" sz="2400" b="1" dirty="0"/>
              <a:t> </a:t>
            </a:r>
            <a:r>
              <a:rPr lang="sk-SK" sz="2400" b="1" dirty="0" err="1"/>
              <a:t>training</a:t>
            </a:r>
            <a:r>
              <a:rPr lang="sk-SK" sz="2400" b="1" dirty="0"/>
              <a:t> </a:t>
            </a:r>
            <a:r>
              <a:rPr lang="en-US" sz="2400" dirty="0"/>
              <a:t>abroad</a:t>
            </a:r>
            <a:endParaRPr lang="sk-SK" sz="2400" dirty="0"/>
          </a:p>
          <a:p>
            <a:pPr lvl="0" algn="just">
              <a:spcBef>
                <a:spcPts val="0"/>
              </a:spcBef>
            </a:pPr>
            <a:r>
              <a:rPr lang="en-US" sz="2400" dirty="0"/>
              <a:t>to </a:t>
            </a:r>
            <a:r>
              <a:rPr lang="en-US" sz="2400" b="1" dirty="0"/>
              <a:t>apply the theoretical knowledge </a:t>
            </a:r>
            <a:r>
              <a:rPr lang="en-US" sz="2400" dirty="0"/>
              <a:t>and </a:t>
            </a:r>
            <a:r>
              <a:rPr lang="en-US" sz="2400" b="1" dirty="0"/>
              <a:t>practical skills </a:t>
            </a:r>
            <a:r>
              <a:rPr lang="en-US" sz="2400" dirty="0"/>
              <a:t>acquired in the student's study field in a specific work environment</a:t>
            </a:r>
            <a:endParaRPr lang="sk-SK" sz="2400" dirty="0"/>
          </a:p>
          <a:p>
            <a:pPr lvl="0" algn="just">
              <a:spcBef>
                <a:spcPts val="0"/>
              </a:spcBef>
            </a:pPr>
            <a:r>
              <a:rPr lang="en-US" sz="2400" dirty="0"/>
              <a:t>to </a:t>
            </a:r>
            <a:r>
              <a:rPr lang="en-US" sz="2400" b="1" dirty="0"/>
              <a:t>acquire new knowledge and skills </a:t>
            </a:r>
            <a:r>
              <a:rPr lang="en-US" sz="2400" dirty="0"/>
              <a:t>and </a:t>
            </a:r>
            <a:r>
              <a:rPr lang="en-US" sz="2400" b="1" dirty="0"/>
              <a:t>strengthen key competencies </a:t>
            </a:r>
            <a:r>
              <a:rPr lang="en-US" sz="2400" dirty="0"/>
              <a:t>such as </a:t>
            </a:r>
            <a:r>
              <a:rPr lang="en-US" sz="2400" b="1" dirty="0"/>
              <a:t>effective communication </a:t>
            </a:r>
            <a:r>
              <a:rPr lang="en-US" sz="2400" dirty="0"/>
              <a:t>and communication in a foreign language, </a:t>
            </a:r>
            <a:r>
              <a:rPr lang="en-US" sz="2400" b="1" dirty="0"/>
              <a:t>intercultural competence</a:t>
            </a:r>
            <a:r>
              <a:rPr lang="en-US" sz="2400" dirty="0"/>
              <a:t>, teamwork, </a:t>
            </a:r>
            <a:r>
              <a:rPr lang="en-US" sz="2400" b="1" dirty="0"/>
              <a:t>organizational skills</a:t>
            </a:r>
            <a:r>
              <a:rPr lang="en-US" sz="2400" dirty="0"/>
              <a:t>, problem solving, information literacy, creativity, etc.</a:t>
            </a:r>
            <a:endParaRPr lang="sk-SK" sz="2400" dirty="0"/>
          </a:p>
          <a:p>
            <a:pPr lvl="0" algn="just">
              <a:spcBef>
                <a:spcPts val="0"/>
              </a:spcBef>
            </a:pPr>
            <a:r>
              <a:rPr lang="en-US" sz="2400" dirty="0"/>
              <a:t>to </a:t>
            </a:r>
            <a:r>
              <a:rPr lang="en-US" sz="2400" b="1" dirty="0"/>
              <a:t>expand the qualification profile</a:t>
            </a:r>
            <a:r>
              <a:rPr lang="en-US" sz="2400" dirty="0"/>
              <a:t> of students and fresh graduates, contribute to their professional and </a:t>
            </a:r>
            <a:r>
              <a:rPr lang="en-US" sz="2400" b="1" dirty="0"/>
              <a:t>personal growth and increase their attractiveness in terms of employability</a:t>
            </a:r>
            <a:endParaRPr lang="sk-SK" sz="2400" dirty="0"/>
          </a:p>
          <a:p>
            <a:pPr algn="just">
              <a:spcBef>
                <a:spcPts val="0"/>
              </a:spcBef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10408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/>
              <a:t>PROLONGATION OF THE MOBILITY</a:t>
            </a:r>
          </a:p>
          <a:p>
            <a:pPr algn="just"/>
            <a:r>
              <a:rPr lang="sk-SK" sz="2400" dirty="0"/>
              <a:t>i</a:t>
            </a:r>
            <a:r>
              <a:rPr lang="en-US" sz="2400" dirty="0" smtClean="0"/>
              <a:t>f </a:t>
            </a:r>
            <a:r>
              <a:rPr lang="en-US" sz="2400" dirty="0"/>
              <a:t>the student decides to prolong his/her mobility, it is necessary to inform </a:t>
            </a:r>
            <a:r>
              <a:rPr lang="sk-SK" sz="2400" dirty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IRO at least </a:t>
            </a:r>
            <a:r>
              <a:rPr lang="en-US" sz="2400" b="1" dirty="0"/>
              <a:t>30 days before the end </a:t>
            </a:r>
            <a:r>
              <a:rPr lang="en-US" sz="2400" dirty="0"/>
              <a:t>of the mobility based on the date in the financial agreement. The student has to </a:t>
            </a:r>
            <a:r>
              <a:rPr lang="en-US" sz="2400" b="1" dirty="0"/>
              <a:t>ensure the consent </a:t>
            </a:r>
            <a:r>
              <a:rPr lang="en-US" sz="2400" dirty="0"/>
              <a:t>of his/her </a:t>
            </a:r>
            <a:r>
              <a:rPr lang="en-US" sz="2400" b="1" dirty="0"/>
              <a:t>coordinator at </a:t>
            </a:r>
            <a:r>
              <a:rPr lang="en-US" sz="2400" b="1" dirty="0" smtClean="0"/>
              <a:t>PJŠ</a:t>
            </a:r>
            <a:r>
              <a:rPr lang="sk-SK" sz="2400" b="1" dirty="0" smtClean="0"/>
              <a:t>U</a:t>
            </a:r>
            <a:r>
              <a:rPr lang="en-US" sz="2400" b="1" dirty="0" smtClean="0"/>
              <a:t> </a:t>
            </a:r>
            <a:r>
              <a:rPr lang="en-US" sz="2400" dirty="0"/>
              <a:t>and the consent of his/her </a:t>
            </a:r>
            <a:r>
              <a:rPr lang="en-US" sz="2400" b="1" dirty="0"/>
              <a:t>coordinator at the receiving </a:t>
            </a:r>
            <a:r>
              <a:rPr lang="en-US" sz="2400" b="1" dirty="0" err="1"/>
              <a:t>organisation</a:t>
            </a:r>
            <a:r>
              <a:rPr lang="en-US" sz="2400" dirty="0"/>
              <a:t> (e</a:t>
            </a:r>
            <a:r>
              <a:rPr lang="sk-SK" sz="2400" dirty="0"/>
              <a:t>-</a:t>
            </a:r>
            <a:r>
              <a:rPr lang="en-US" sz="2400" dirty="0"/>
              <a:t>mail forms are sufficient</a:t>
            </a:r>
            <a:r>
              <a:rPr lang="en-US" sz="2400" dirty="0" smtClean="0"/>
              <a:t>)</a:t>
            </a:r>
            <a:endParaRPr lang="sk-SK" sz="2400" dirty="0" smtClean="0"/>
          </a:p>
          <a:p>
            <a:pPr algn="just"/>
            <a:r>
              <a:rPr lang="sk-SK" sz="2400" dirty="0"/>
              <a:t>s</a:t>
            </a:r>
            <a:r>
              <a:rPr lang="en-US" sz="2400" dirty="0" err="1" smtClean="0"/>
              <a:t>ubsequently</a:t>
            </a:r>
            <a:r>
              <a:rPr lang="en-US" sz="2400" dirty="0"/>
              <a:t>, the IRO will </a:t>
            </a:r>
            <a:r>
              <a:rPr lang="en-US" sz="2400" b="1" dirty="0"/>
              <a:t>assess the possibility </a:t>
            </a:r>
            <a:r>
              <a:rPr lang="en-US" sz="2400" dirty="0"/>
              <a:t>of prolonging the </a:t>
            </a:r>
            <a:r>
              <a:rPr lang="en-US" sz="2400" dirty="0" smtClean="0"/>
              <a:t>mobility</a:t>
            </a:r>
            <a:endParaRPr lang="sk-SK" sz="2400" dirty="0" smtClean="0"/>
          </a:p>
          <a:p>
            <a:pPr algn="just"/>
            <a:r>
              <a:rPr lang="en-US" sz="2400" dirty="0" smtClean="0"/>
              <a:t>then </a:t>
            </a:r>
            <a:r>
              <a:rPr lang="en-US" sz="2400" dirty="0"/>
              <a:t>an </a:t>
            </a:r>
            <a:r>
              <a:rPr lang="en-US" sz="2400" b="1" dirty="0"/>
              <a:t>addendum to the financial agreement </a:t>
            </a:r>
            <a:r>
              <a:rPr lang="en-US" sz="2400" dirty="0"/>
              <a:t>will be prepared and the grant </a:t>
            </a:r>
            <a:r>
              <a:rPr lang="sk-SK" sz="2400" dirty="0" err="1"/>
              <a:t>support</a:t>
            </a:r>
            <a:r>
              <a:rPr lang="sk-SK" sz="2400" dirty="0"/>
              <a:t> </a:t>
            </a:r>
            <a:r>
              <a:rPr lang="en-US" sz="2400" dirty="0"/>
              <a:t>for the extended mobility period will </a:t>
            </a:r>
            <a:r>
              <a:rPr lang="en-US" sz="2400" dirty="0" smtClean="0"/>
              <a:t>arise</a:t>
            </a:r>
            <a:endParaRPr lang="sk-SK" sz="2400" dirty="0"/>
          </a:p>
          <a:p>
            <a:pPr algn="just"/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0236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sk-SK" b="1" dirty="0"/>
              <a:t>SHORTEN MOBILITY</a:t>
            </a:r>
            <a:endParaRPr lang="sk-SK" dirty="0" smtClean="0"/>
          </a:p>
          <a:p>
            <a:pPr lvl="0" algn="just"/>
            <a:r>
              <a:rPr lang="sk-SK" sz="2400" dirty="0" smtClean="0"/>
              <a:t>i</a:t>
            </a:r>
            <a:r>
              <a:rPr lang="en-US" sz="2400" dirty="0" smtClean="0"/>
              <a:t>f </a:t>
            </a:r>
            <a:r>
              <a:rPr lang="en-US" sz="2400" dirty="0"/>
              <a:t>the student </a:t>
            </a:r>
            <a:r>
              <a:rPr lang="en-US" sz="2400" b="1" dirty="0"/>
              <a:t>decides to shorten </a:t>
            </a:r>
            <a:r>
              <a:rPr lang="en-US" sz="2400" dirty="0"/>
              <a:t>his/her mobility, it is possible to do so, but s</a:t>
            </a:r>
            <a:r>
              <a:rPr lang="sk-SK" sz="2400" dirty="0"/>
              <a:t>he</a:t>
            </a:r>
            <a:r>
              <a:rPr lang="en-US" sz="2400" dirty="0"/>
              <a:t>/he needs to </a:t>
            </a:r>
            <a:r>
              <a:rPr lang="en-US" sz="2400" b="1" dirty="0"/>
              <a:t>stay </a:t>
            </a:r>
            <a:r>
              <a:rPr lang="en-US" sz="2400" b="1" dirty="0" smtClean="0"/>
              <a:t>abroad</a:t>
            </a:r>
            <a:r>
              <a:rPr lang="sk-SK" sz="2400" b="1" dirty="0"/>
              <a:t> </a:t>
            </a:r>
            <a:r>
              <a:rPr lang="sk-SK" sz="2400" b="1" dirty="0" err="1" smtClean="0"/>
              <a:t>for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the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minimal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lenght</a:t>
            </a:r>
            <a:r>
              <a:rPr lang="sk-SK" sz="2400" b="1" dirty="0" smtClean="0"/>
              <a:t>,</a:t>
            </a:r>
            <a:r>
              <a:rPr lang="en-US" sz="2400" b="1" dirty="0" smtClean="0"/>
              <a:t> </a:t>
            </a:r>
            <a:r>
              <a:rPr lang="en-US" sz="2400" dirty="0"/>
              <a:t>at least 2 </a:t>
            </a:r>
            <a:r>
              <a:rPr lang="en-US" sz="2400" dirty="0" smtClean="0"/>
              <a:t>months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long</a:t>
            </a:r>
            <a:r>
              <a:rPr lang="sk-SK" sz="2400" dirty="0" smtClean="0"/>
              <a:t>-term </a:t>
            </a:r>
            <a:r>
              <a:rPr lang="sk-SK" sz="2400" dirty="0" err="1" smtClean="0"/>
              <a:t>mobilities</a:t>
            </a:r>
            <a:r>
              <a:rPr lang="sk-SK" sz="2400" dirty="0" smtClean="0"/>
              <a:t>, 5 </a:t>
            </a:r>
            <a:r>
              <a:rPr lang="sk-SK" sz="2400" dirty="0" err="1" smtClean="0"/>
              <a:t>days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short</a:t>
            </a:r>
            <a:r>
              <a:rPr lang="sk-SK" sz="2400" dirty="0" smtClean="0"/>
              <a:t>-term </a:t>
            </a:r>
            <a:r>
              <a:rPr lang="sk-SK" sz="2400" dirty="0" err="1" smtClean="0"/>
              <a:t>mobilities</a:t>
            </a:r>
            <a:endParaRPr lang="sk-SK" sz="2400" dirty="0"/>
          </a:p>
          <a:p>
            <a:pPr lvl="0" algn="just"/>
            <a:r>
              <a:rPr lang="sk-SK" sz="2400" dirty="0"/>
              <a:t>i</a:t>
            </a:r>
            <a:r>
              <a:rPr lang="en-US" sz="2400" dirty="0" smtClean="0"/>
              <a:t>n </a:t>
            </a:r>
            <a:r>
              <a:rPr lang="en-US" sz="2400" dirty="0"/>
              <a:t>case the student returns from abroad </a:t>
            </a:r>
            <a:r>
              <a:rPr lang="en-US" sz="2400" b="1" dirty="0" smtClean="0"/>
              <a:t>earlier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than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the</a:t>
            </a:r>
            <a:r>
              <a:rPr lang="sk-SK" sz="2400" b="1" dirty="0" smtClean="0"/>
              <a:t> minimum </a:t>
            </a:r>
            <a:r>
              <a:rPr lang="sk-SK" sz="2400" b="1" dirty="0" err="1" smtClean="0"/>
              <a:t>duration</a:t>
            </a:r>
            <a:r>
              <a:rPr lang="en-US" sz="2400" dirty="0" smtClean="0"/>
              <a:t>, </a:t>
            </a:r>
            <a:r>
              <a:rPr lang="en-US" sz="2400" dirty="0"/>
              <a:t>s/he will have to </a:t>
            </a:r>
            <a:r>
              <a:rPr lang="en-US" sz="2400" b="1" dirty="0"/>
              <a:t>refund the entire </a:t>
            </a:r>
            <a:r>
              <a:rPr lang="en-US" sz="2400" b="1" dirty="0" smtClean="0"/>
              <a:t>grant</a:t>
            </a:r>
            <a:endParaRPr lang="sk-SK" sz="2400" dirty="0"/>
          </a:p>
          <a:p>
            <a:pPr lvl="0" algn="just"/>
            <a:r>
              <a:rPr lang="sk-SK" sz="2400" dirty="0"/>
              <a:t>i</a:t>
            </a:r>
            <a:r>
              <a:rPr lang="en-US" sz="2400" dirty="0" smtClean="0"/>
              <a:t>f </a:t>
            </a:r>
            <a:r>
              <a:rPr lang="en-US" sz="2400" dirty="0"/>
              <a:t>the confirmed duration of the mobility is more than 2 months but less than the agreed period based </a:t>
            </a:r>
            <a:r>
              <a:rPr lang="sk-SK" sz="2400" dirty="0"/>
              <a:t>in</a:t>
            </a:r>
            <a:r>
              <a:rPr lang="en-US" sz="2400" dirty="0"/>
              <a:t> the financial agreement, the student will be required to </a:t>
            </a:r>
            <a:r>
              <a:rPr lang="en-US" sz="2400" b="1" dirty="0"/>
              <a:t>return the aliquot part </a:t>
            </a:r>
            <a:r>
              <a:rPr lang="en-US" sz="2400" dirty="0"/>
              <a:t>of the grant for the remaining </a:t>
            </a:r>
            <a:r>
              <a:rPr lang="en-US" sz="2400" dirty="0" smtClean="0"/>
              <a:t>period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77748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STEPS AFTER THE MOBILITY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sk-SK" b="1" dirty="0"/>
              <a:t>u</a:t>
            </a:r>
            <a:r>
              <a:rPr lang="en-US" b="1" dirty="0" smtClean="0"/>
              <a:t>p </a:t>
            </a:r>
            <a:r>
              <a:rPr lang="en-US" b="1" dirty="0"/>
              <a:t>to 30 days </a:t>
            </a:r>
            <a:r>
              <a:rPr lang="en-US" dirty="0"/>
              <a:t>after the end of the mobility the student should deliver to </a:t>
            </a:r>
            <a:r>
              <a:rPr lang="sk-SK" dirty="0"/>
              <a:t>                                                </a:t>
            </a:r>
          </a:p>
          <a:p>
            <a:pPr marL="269875" lvl="1" indent="0" algn="just">
              <a:buNone/>
            </a:pPr>
            <a:r>
              <a:rPr lang="en-US" sz="2600" dirty="0"/>
              <a:t>the IRO his/her Learning Agreement – part </a:t>
            </a:r>
            <a:r>
              <a:rPr lang="en-US" sz="2600" b="1" dirty="0"/>
              <a:t>After the Mobility </a:t>
            </a:r>
            <a:r>
              <a:rPr lang="sk-SK" sz="2600" dirty="0" smtClean="0"/>
              <a:t>- </a:t>
            </a:r>
            <a:r>
              <a:rPr lang="en-US" sz="2600" b="1" dirty="0" smtClean="0"/>
              <a:t>Traineeship Certificate</a:t>
            </a:r>
            <a:endParaRPr lang="sk-SK" sz="2600" b="1" dirty="0"/>
          </a:p>
          <a:p>
            <a:pPr lvl="0" algn="just"/>
            <a:r>
              <a:rPr lang="sk-SK" dirty="0"/>
              <a:t>t</a:t>
            </a:r>
            <a:r>
              <a:rPr lang="en-US" dirty="0" smtClean="0"/>
              <a:t>he </a:t>
            </a:r>
            <a:r>
              <a:rPr lang="en-US" dirty="0"/>
              <a:t>student should </a:t>
            </a:r>
            <a:r>
              <a:rPr lang="en-US" b="1" dirty="0"/>
              <a:t>submit his/her EU-Survey online report within 30 days </a:t>
            </a:r>
            <a:r>
              <a:rPr lang="en-US" dirty="0"/>
              <a:t>of receiving the email with the call. The email is sent to the student's e-mail address at the end of the </a:t>
            </a:r>
            <a:r>
              <a:rPr lang="en-US" dirty="0" smtClean="0"/>
              <a:t>mobility</a:t>
            </a:r>
            <a:r>
              <a:rPr lang="sk-SK" dirty="0" smtClean="0"/>
              <a:t> (</a:t>
            </a:r>
            <a:r>
              <a:rPr lang="sk-SK" dirty="0" err="1" smtClean="0"/>
              <a:t>please</a:t>
            </a:r>
            <a:r>
              <a:rPr lang="sk-SK" dirty="0" smtClean="0"/>
              <a:t> </a:t>
            </a:r>
            <a:r>
              <a:rPr lang="sk-SK" dirty="0" err="1" smtClean="0"/>
              <a:t>check</a:t>
            </a:r>
            <a:r>
              <a:rPr lang="sk-SK" dirty="0" smtClean="0"/>
              <a:t> </a:t>
            </a:r>
            <a:r>
              <a:rPr lang="sk-SK" dirty="0" err="1" smtClean="0"/>
              <a:t>also</a:t>
            </a:r>
            <a:r>
              <a:rPr lang="sk-SK" dirty="0" smtClean="0"/>
              <a:t> spam)</a:t>
            </a:r>
            <a:endParaRPr lang="sk-SK" dirty="0"/>
          </a:p>
          <a:p>
            <a:pPr lvl="0" algn="just"/>
            <a:r>
              <a:rPr lang="sk-SK" dirty="0"/>
              <a:t>t</a:t>
            </a:r>
            <a:r>
              <a:rPr lang="en-US" dirty="0" smtClean="0"/>
              <a:t>he </a:t>
            </a:r>
            <a:r>
              <a:rPr lang="en-US" dirty="0"/>
              <a:t>student </a:t>
            </a:r>
            <a:r>
              <a:rPr lang="sk-SK" dirty="0" err="1" smtClean="0"/>
              <a:t>can</a:t>
            </a:r>
            <a:r>
              <a:rPr lang="en-US" dirty="0" smtClean="0"/>
              <a:t> </a:t>
            </a:r>
            <a:r>
              <a:rPr lang="en-US" b="1" dirty="0"/>
              <a:t>submit the second on-line language test at the end of the </a:t>
            </a:r>
            <a:r>
              <a:rPr lang="en-US" b="1" dirty="0" smtClean="0"/>
              <a:t>mobility</a:t>
            </a:r>
            <a:r>
              <a:rPr lang="sk-SK" dirty="0" smtClean="0"/>
              <a:t>, </a:t>
            </a:r>
            <a:r>
              <a:rPr lang="sk-SK" dirty="0" err="1" smtClean="0"/>
              <a:t>but</a:t>
            </a:r>
            <a:r>
              <a:rPr lang="sk-SK" dirty="0" smtClean="0"/>
              <a:t> </a:t>
            </a:r>
            <a:r>
              <a:rPr lang="sk-SK" dirty="0" err="1" smtClean="0"/>
              <a:t>it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not</a:t>
            </a:r>
            <a:r>
              <a:rPr lang="sk-SK" dirty="0" smtClean="0"/>
              <a:t> </a:t>
            </a:r>
            <a:r>
              <a:rPr lang="sk-SK" dirty="0" err="1" smtClean="0"/>
              <a:t>obligatory</a:t>
            </a:r>
            <a:endParaRPr lang="sk-SK" dirty="0" smtClean="0"/>
          </a:p>
          <a:p>
            <a:pPr lvl="0" algn="just"/>
            <a:r>
              <a:rPr lang="sk-SK" dirty="0"/>
              <a:t>a</a:t>
            </a:r>
            <a:r>
              <a:rPr lang="en-US" dirty="0" smtClean="0"/>
              <a:t>s </a:t>
            </a:r>
            <a:r>
              <a:rPr lang="en-US" dirty="0"/>
              <a:t>soon as the student delivers his/her </a:t>
            </a:r>
            <a:r>
              <a:rPr lang="en-US" b="1" dirty="0"/>
              <a:t>Traineeship Certificate</a:t>
            </a:r>
            <a:r>
              <a:rPr lang="en-US" dirty="0"/>
              <a:t>, submits his/her online </a:t>
            </a:r>
            <a:r>
              <a:rPr lang="en-US" b="1" dirty="0"/>
              <a:t>EU – survey </a:t>
            </a:r>
            <a:r>
              <a:rPr lang="sk-SK" dirty="0" smtClean="0"/>
              <a:t>and</a:t>
            </a:r>
            <a:r>
              <a:rPr lang="en-US" dirty="0" smtClean="0"/>
              <a:t> </a:t>
            </a:r>
            <a:r>
              <a:rPr lang="en-US" dirty="0"/>
              <a:t>if the duration of his/her mobility in the Traineeship Certificate is the same as in the financial agreement, the student </a:t>
            </a:r>
            <a:r>
              <a:rPr lang="en-US" b="1" dirty="0"/>
              <a:t>will obtain the remaining 20% </a:t>
            </a:r>
            <a:r>
              <a:rPr lang="en-US" dirty="0"/>
              <a:t>​​of the </a:t>
            </a:r>
            <a:r>
              <a:rPr lang="en-US" dirty="0" smtClean="0"/>
              <a:t>grant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0585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IMPORTANT LINKS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sk-SK" sz="2200" b="1" u="sng" dirty="0" smtClean="0">
                <a:hlinkClick r:id="rId2"/>
              </a:rPr>
              <a:t>INFORMATION </a:t>
            </a:r>
            <a:r>
              <a:rPr lang="sk-SK" sz="2200" b="1" u="sng" dirty="0">
                <a:hlinkClick r:id="rId2"/>
              </a:rPr>
              <a:t>ABOUT </a:t>
            </a:r>
            <a:r>
              <a:rPr lang="sk-SK" sz="2200" b="1" u="sng" dirty="0" smtClean="0">
                <a:hlinkClick r:id="rId2"/>
              </a:rPr>
              <a:t>TRAINEESHIPS AND NEEDED DOCUMENTS </a:t>
            </a:r>
            <a:r>
              <a:rPr lang="sk-SK" sz="2200" b="1" u="sng" dirty="0" smtClean="0">
                <a:solidFill>
                  <a:srgbClr val="0070C0"/>
                </a:solidFill>
                <a:hlinkClick r:id="rId2"/>
              </a:rPr>
              <a:t>HERE</a:t>
            </a:r>
            <a:endParaRPr lang="sk-SK" sz="2200" dirty="0">
              <a:solidFill>
                <a:srgbClr val="0070C0"/>
              </a:solidFill>
            </a:endParaRPr>
          </a:p>
          <a:p>
            <a:pPr marL="0" lvl="0" indent="0" algn="just">
              <a:buNone/>
            </a:pPr>
            <a:endParaRPr lang="sk-SK" sz="2200" b="1" dirty="0" smtClean="0"/>
          </a:p>
          <a:p>
            <a:pPr marL="0" lvl="0" indent="0" algn="just">
              <a:buNone/>
            </a:pPr>
            <a:r>
              <a:rPr lang="sk-SK" sz="2200" b="1" dirty="0" smtClean="0"/>
              <a:t>OFFERED </a:t>
            </a:r>
            <a:r>
              <a:rPr lang="sk-SK" sz="2200" b="1" dirty="0"/>
              <a:t>OPORTUNITIES FOR THE TRAINEESHIPS</a:t>
            </a:r>
            <a:r>
              <a:rPr lang="sk-SK" sz="2200" b="1" dirty="0" smtClean="0"/>
              <a:t>:</a:t>
            </a:r>
          </a:p>
          <a:p>
            <a:pPr marL="896938" indent="0" algn="just"/>
            <a:r>
              <a:rPr lang="sk-SK" sz="2200" b="1" dirty="0"/>
              <a:t> </a:t>
            </a:r>
            <a:r>
              <a:rPr lang="sk-SK" sz="2200" b="1" dirty="0" smtClean="0"/>
              <a:t> </a:t>
            </a:r>
            <a:r>
              <a:rPr lang="sk-SK" sz="2200" dirty="0" smtClean="0">
                <a:hlinkClick r:id="rId3"/>
              </a:rPr>
              <a:t>https</a:t>
            </a:r>
            <a:r>
              <a:rPr lang="sk-SK" sz="2200" dirty="0">
                <a:hlinkClick r:id="rId3"/>
              </a:rPr>
              <a:t>://www.upjs.sk/en/university/international-relations/internship-offers/</a:t>
            </a:r>
            <a:endParaRPr lang="sk-SK" sz="2200" dirty="0"/>
          </a:p>
          <a:p>
            <a:pPr lvl="2" algn="just"/>
            <a:r>
              <a:rPr lang="sk-SK" sz="2200" u="sng" dirty="0">
                <a:hlinkClick r:id="rId4"/>
              </a:rPr>
              <a:t>Erasmusintern.org</a:t>
            </a:r>
            <a:r>
              <a:rPr lang="sk-SK" sz="2200" dirty="0"/>
              <a:t> – </a:t>
            </a:r>
            <a:r>
              <a:rPr lang="sk-SK" sz="2200" dirty="0" err="1"/>
              <a:t>searching</a:t>
            </a:r>
            <a:r>
              <a:rPr lang="sk-SK" sz="2200" dirty="0"/>
              <a:t> </a:t>
            </a:r>
            <a:r>
              <a:rPr lang="sk-SK" sz="2200" dirty="0" err="1"/>
              <a:t>traineeships</a:t>
            </a:r>
            <a:endParaRPr lang="sk-SK" sz="2200" dirty="0"/>
          </a:p>
          <a:p>
            <a:pPr lvl="2" algn="just"/>
            <a:r>
              <a:rPr lang="sk-SK" sz="2200" u="sng" dirty="0" err="1">
                <a:hlinkClick r:id="rId5"/>
              </a:rPr>
              <a:t>School</a:t>
            </a:r>
            <a:r>
              <a:rPr lang="sk-SK" sz="2200" u="sng" dirty="0">
                <a:hlinkClick r:id="rId5"/>
              </a:rPr>
              <a:t> </a:t>
            </a:r>
            <a:r>
              <a:rPr lang="sk-SK" sz="2200" u="sng" dirty="0" err="1">
                <a:hlinkClick r:id="rId5"/>
              </a:rPr>
              <a:t>Education</a:t>
            </a:r>
            <a:r>
              <a:rPr lang="sk-SK" sz="2200" u="sng" dirty="0">
                <a:hlinkClick r:id="rId5"/>
              </a:rPr>
              <a:t> </a:t>
            </a:r>
            <a:r>
              <a:rPr lang="sk-SK" sz="2200" u="sng" dirty="0" err="1">
                <a:hlinkClick r:id="rId5"/>
              </a:rPr>
              <a:t>Gateway</a:t>
            </a:r>
            <a:r>
              <a:rPr lang="sk-SK" sz="2200" dirty="0"/>
              <a:t> - </a:t>
            </a:r>
            <a:r>
              <a:rPr lang="sk-SK" sz="2200" dirty="0" err="1"/>
              <a:t>searching</a:t>
            </a:r>
            <a:r>
              <a:rPr lang="sk-SK" sz="2200" dirty="0"/>
              <a:t> </a:t>
            </a:r>
            <a:r>
              <a:rPr lang="sk-SK" sz="2200" dirty="0" err="1"/>
              <a:t>universities</a:t>
            </a:r>
            <a:r>
              <a:rPr lang="sk-SK" sz="2200" dirty="0"/>
              <a:t> </a:t>
            </a:r>
            <a:r>
              <a:rPr lang="sk-SK" sz="2200" dirty="0" err="1"/>
              <a:t>offered</a:t>
            </a:r>
            <a:r>
              <a:rPr lang="sk-SK" sz="2200" dirty="0"/>
              <a:t> </a:t>
            </a:r>
            <a:r>
              <a:rPr lang="sk-SK" sz="2200" dirty="0" err="1" smtClean="0"/>
              <a:t>traineeships</a:t>
            </a:r>
            <a:endParaRPr lang="sk-SK" sz="2200" dirty="0" smtClean="0"/>
          </a:p>
          <a:p>
            <a:pPr marL="0" indent="0" algn="just">
              <a:buNone/>
            </a:pPr>
            <a:r>
              <a:rPr lang="sk-SK" sz="2200" b="1" dirty="0" smtClean="0"/>
              <a:t>STUDENT ORGANISATIONS:</a:t>
            </a:r>
            <a:endParaRPr lang="sk-SK" sz="2200" dirty="0" smtClean="0"/>
          </a:p>
          <a:p>
            <a:pPr lvl="2" algn="just"/>
            <a:r>
              <a:rPr lang="sk-SK" sz="2200" u="sng" dirty="0" smtClean="0">
                <a:hlinkClick r:id="rId6"/>
              </a:rPr>
              <a:t>https</a:t>
            </a:r>
            <a:r>
              <a:rPr lang="sk-SK" sz="2200" u="sng" dirty="0">
                <a:hlinkClick r:id="rId6"/>
              </a:rPr>
              <a:t>://esn.org/</a:t>
            </a:r>
            <a:r>
              <a:rPr lang="sk-SK" sz="2200" dirty="0"/>
              <a:t> - Erasmus </a:t>
            </a:r>
            <a:r>
              <a:rPr lang="sk-SK" sz="2200" dirty="0" err="1"/>
              <a:t>Student</a:t>
            </a:r>
            <a:r>
              <a:rPr lang="sk-SK" sz="2200" dirty="0"/>
              <a:t> </a:t>
            </a:r>
            <a:r>
              <a:rPr lang="sk-SK" sz="2200" dirty="0" err="1"/>
              <a:t>Network</a:t>
            </a:r>
            <a:endParaRPr lang="sk-SK" sz="2200" dirty="0"/>
          </a:p>
          <a:p>
            <a:pPr lvl="2" algn="just"/>
            <a:r>
              <a:rPr lang="sk-SK" sz="2200" u="sng" dirty="0">
                <a:hlinkClick r:id="rId7"/>
              </a:rPr>
              <a:t>https://www.esaa-eu.org/</a:t>
            </a:r>
            <a:r>
              <a:rPr lang="sk-SK" sz="2200" dirty="0"/>
              <a:t> - Erasmus+ </a:t>
            </a:r>
            <a:r>
              <a:rPr lang="sk-SK" sz="2200" dirty="0" err="1"/>
              <a:t>Student</a:t>
            </a:r>
            <a:r>
              <a:rPr lang="sk-SK" sz="2200" dirty="0"/>
              <a:t> and </a:t>
            </a:r>
            <a:r>
              <a:rPr lang="sk-SK" sz="2200" dirty="0" err="1"/>
              <a:t>Alumni</a:t>
            </a:r>
            <a:r>
              <a:rPr lang="sk-SK" sz="2200" dirty="0"/>
              <a:t> </a:t>
            </a:r>
            <a:r>
              <a:rPr lang="sk-SK" sz="2200" dirty="0" err="1" smtClean="0"/>
              <a:t>Aliance</a:t>
            </a:r>
            <a:endParaRPr lang="sk-SK" sz="2200" dirty="0" smtClean="0"/>
          </a:p>
          <a:p>
            <a:pPr lvl="2" algn="just"/>
            <a:endParaRPr lang="sk-SK" sz="2200" dirty="0"/>
          </a:p>
          <a:p>
            <a:pPr marL="0" lvl="0" indent="0" algn="just">
              <a:buNone/>
            </a:pPr>
            <a:r>
              <a:rPr lang="en-US" sz="2200" b="1" dirty="0"/>
              <a:t>Content </a:t>
            </a:r>
            <a:r>
              <a:rPr lang="sk-SK" sz="2200" b="1" dirty="0" err="1"/>
              <a:t>is</a:t>
            </a:r>
            <a:r>
              <a:rPr lang="sk-SK" sz="2200" b="1" dirty="0"/>
              <a:t> </a:t>
            </a:r>
            <a:r>
              <a:rPr lang="en-US" sz="2200" b="1" dirty="0"/>
              <a:t>not guaranteed by the university</a:t>
            </a:r>
            <a:r>
              <a:rPr lang="sk-SK" sz="2200" b="1" dirty="0"/>
              <a:t>, National </a:t>
            </a:r>
            <a:r>
              <a:rPr lang="sk-SK" sz="2200" b="1" dirty="0" err="1"/>
              <a:t>Agency</a:t>
            </a:r>
            <a:r>
              <a:rPr lang="sk-SK" sz="2200" b="1" dirty="0"/>
              <a:t> Erasmus+</a:t>
            </a:r>
            <a:r>
              <a:rPr lang="en-US" sz="2200" b="1" dirty="0"/>
              <a:t> or European </a:t>
            </a:r>
            <a:r>
              <a:rPr lang="en-US" sz="2200" b="1" dirty="0" smtClean="0"/>
              <a:t>Commission</a:t>
            </a:r>
            <a:r>
              <a:rPr lang="sk-SK" sz="2200" b="1" dirty="0" smtClean="0"/>
              <a:t>.</a:t>
            </a:r>
            <a:endParaRPr lang="sk-SK" sz="2200" dirty="0"/>
          </a:p>
          <a:p>
            <a:pPr algn="just"/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221755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CONTACT DATA</a:t>
            </a:r>
            <a:endParaRPr lang="sk-SK" sz="36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59293"/>
            <a:ext cx="10515600" cy="4937760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u="sng" dirty="0" err="1" smtClean="0">
                <a:hlinkClick r:id="rId2"/>
              </a:rPr>
              <a:t>university</a:t>
            </a:r>
            <a:r>
              <a:rPr lang="sk-SK" sz="2000" b="1" u="sng" dirty="0" smtClean="0">
                <a:hlinkClick r:id="rId2"/>
              </a:rPr>
              <a:t> </a:t>
            </a:r>
            <a:r>
              <a:rPr lang="sk-SK" sz="2000" b="1" u="sng" dirty="0">
                <a:hlinkClick r:id="rId2"/>
              </a:rPr>
              <a:t>level</a:t>
            </a: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/>
              <a:t>doc. Ing. Silvia </a:t>
            </a:r>
            <a:r>
              <a:rPr lang="sk-SK" sz="2000" b="1" dirty="0" err="1"/>
              <a:t>Ručinská</a:t>
            </a:r>
            <a:r>
              <a:rPr lang="sk-SK" sz="2000" b="1" dirty="0"/>
              <a:t>, PhD</a:t>
            </a:r>
            <a:r>
              <a:rPr lang="sk-SK" sz="2000" dirty="0"/>
              <a:t>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dirty="0" err="1"/>
              <a:t>Vice-Rector</a:t>
            </a:r>
            <a:r>
              <a:rPr lang="sk-SK" sz="2000" dirty="0"/>
              <a:t> </a:t>
            </a:r>
            <a:r>
              <a:rPr lang="sk-SK" sz="2000" dirty="0" err="1"/>
              <a:t>for</a:t>
            </a:r>
            <a:r>
              <a:rPr lang="sk-SK" sz="2000" dirty="0"/>
              <a:t> International </a:t>
            </a:r>
            <a:r>
              <a:rPr lang="sk-SK" sz="2000" dirty="0" err="1"/>
              <a:t>Relations</a:t>
            </a: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sk-SK" sz="2000" b="1" u="sng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 smtClean="0"/>
              <a:t>International </a:t>
            </a:r>
            <a:r>
              <a:rPr lang="sk-SK" sz="2000" b="1" dirty="0" err="1"/>
              <a:t>R</a:t>
            </a:r>
            <a:r>
              <a:rPr lang="sk-SK" sz="2000" b="1" dirty="0" err="1" smtClean="0"/>
              <a:t>elations</a:t>
            </a:r>
            <a:r>
              <a:rPr lang="sk-SK" sz="2000" b="1" dirty="0" smtClean="0"/>
              <a:t> </a:t>
            </a:r>
            <a:r>
              <a:rPr lang="sk-SK" sz="2000" b="1" dirty="0"/>
              <a:t>O</a:t>
            </a:r>
            <a:r>
              <a:rPr lang="sk-SK" sz="2000" b="1" dirty="0" smtClean="0"/>
              <a:t>ffice (IRO):</a:t>
            </a: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dirty="0" err="1"/>
              <a:t>Common</a:t>
            </a:r>
            <a:r>
              <a:rPr lang="sk-SK" sz="2000" dirty="0"/>
              <a:t> IRO </a:t>
            </a:r>
            <a:r>
              <a:rPr lang="sk-SK" sz="2000" dirty="0" err="1"/>
              <a:t>address</a:t>
            </a:r>
            <a:r>
              <a:rPr lang="sk-SK" sz="2000" dirty="0"/>
              <a:t>: </a:t>
            </a:r>
            <a:r>
              <a:rPr lang="sk-SK" sz="2000" b="1" u="sng" dirty="0">
                <a:hlinkClick r:id="rId3"/>
              </a:rPr>
              <a:t>zahrodd@upjs.sk</a:t>
            </a:r>
            <a:r>
              <a:rPr lang="sk-SK" sz="2000" dirty="0"/>
              <a:t>, FB: </a:t>
            </a:r>
            <a:r>
              <a:rPr lang="sk-SK" sz="2000" b="1" u="sng" dirty="0">
                <a:hlinkClick r:id="rId4"/>
              </a:rPr>
              <a:t>@</a:t>
            </a:r>
            <a:r>
              <a:rPr lang="sk-SK" sz="2000" b="1" u="sng" dirty="0" err="1">
                <a:hlinkClick r:id="rId4"/>
              </a:rPr>
              <a:t>upjserasmus</a:t>
            </a:r>
            <a:r>
              <a:rPr lang="sk-SK" sz="2000" b="1" dirty="0"/>
              <a:t>  </a:t>
            </a: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sk-SK" sz="2000" b="1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 smtClean="0"/>
              <a:t>Mgr</a:t>
            </a:r>
            <a:r>
              <a:rPr lang="sk-SK" sz="2000" b="1" dirty="0"/>
              <a:t>. Mária Vasiľová, PhD.</a:t>
            </a: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dirty="0" err="1"/>
              <a:t>Institutional</a:t>
            </a:r>
            <a:r>
              <a:rPr lang="sk-SK" sz="2000" dirty="0"/>
              <a:t> </a:t>
            </a:r>
            <a:r>
              <a:rPr lang="sk-SK" sz="2000" dirty="0" err="1"/>
              <a:t>Coordinator</a:t>
            </a:r>
            <a:r>
              <a:rPr lang="sk-SK" sz="2000" dirty="0"/>
              <a:t> Erasmus+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dirty="0" err="1" smtClean="0"/>
              <a:t>Phone</a:t>
            </a:r>
            <a:r>
              <a:rPr lang="sk-SK" sz="2000" dirty="0" smtClean="0"/>
              <a:t>: </a:t>
            </a:r>
            <a:r>
              <a:rPr lang="sk-SK" sz="2000" dirty="0"/>
              <a:t>+421 055 234 </a:t>
            </a:r>
            <a:r>
              <a:rPr lang="sk-SK" sz="2000" dirty="0" smtClean="0"/>
              <a:t>1159, E-mail</a:t>
            </a:r>
            <a:r>
              <a:rPr lang="sk-SK" sz="2000" dirty="0"/>
              <a:t>: </a:t>
            </a:r>
            <a:r>
              <a:rPr lang="sk-SK" sz="2000" u="sng" dirty="0" smtClean="0">
                <a:hlinkClick r:id="rId5"/>
              </a:rPr>
              <a:t>maria.vasilova@upjs.sk</a:t>
            </a:r>
            <a:endParaRPr lang="sk-SK" sz="2000" u="sng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/>
              <a:t>PhDr. Zuzana Szattlerová</a:t>
            </a:r>
            <a:r>
              <a:rPr lang="sk-SK" sz="2000" dirty="0"/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dirty="0" err="1"/>
              <a:t>Contact</a:t>
            </a:r>
            <a:r>
              <a:rPr lang="sk-SK" sz="2000" dirty="0"/>
              <a:t> person </a:t>
            </a:r>
            <a:r>
              <a:rPr lang="sk-SK" sz="2000" dirty="0" err="1"/>
              <a:t>for</a:t>
            </a:r>
            <a:r>
              <a:rPr lang="sk-SK" sz="2000" dirty="0"/>
              <a:t> </a:t>
            </a:r>
            <a:r>
              <a:rPr lang="sk-SK" sz="2000" dirty="0" err="1"/>
              <a:t>outgoing</a:t>
            </a:r>
            <a:r>
              <a:rPr lang="sk-SK" sz="2000" dirty="0"/>
              <a:t> </a:t>
            </a:r>
            <a:r>
              <a:rPr lang="sk-SK" sz="2000" dirty="0" err="1"/>
              <a:t>students</a:t>
            </a:r>
            <a:r>
              <a:rPr lang="sk-SK" sz="2000" dirty="0"/>
              <a:t> </a:t>
            </a:r>
            <a:r>
              <a:rPr lang="sk-SK" sz="2000" dirty="0" err="1"/>
              <a:t>for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traineeships</a:t>
            </a: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dirty="0" err="1" smtClean="0"/>
              <a:t>Phone</a:t>
            </a:r>
            <a:r>
              <a:rPr lang="sk-SK" sz="2000" dirty="0" smtClean="0"/>
              <a:t>: </a:t>
            </a:r>
            <a:r>
              <a:rPr lang="sk-SK" sz="2000" dirty="0"/>
              <a:t>+421 055 234 </a:t>
            </a:r>
            <a:r>
              <a:rPr lang="sk-SK" sz="2000" dirty="0" smtClean="0"/>
              <a:t>1129, E-mail</a:t>
            </a:r>
            <a:r>
              <a:rPr lang="sk-SK" sz="2000" dirty="0"/>
              <a:t>: </a:t>
            </a:r>
            <a:r>
              <a:rPr lang="sk-SK" sz="2000" u="sng" dirty="0">
                <a:hlinkClick r:id="rId6"/>
              </a:rPr>
              <a:t>zuzana.szattlerova@upjs.sk</a:t>
            </a: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/>
              <a:t>               </a:t>
            </a:r>
            <a:r>
              <a:rPr lang="sk-SK" sz="2000" dirty="0"/>
              <a:t> 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>
                <a:hlinkClick r:id="rId7"/>
              </a:rPr>
              <a:t> </a:t>
            </a:r>
            <a:r>
              <a:rPr lang="sk-SK" sz="2000" b="1" u="sng" dirty="0" err="1">
                <a:solidFill>
                  <a:srgbClr val="0070C0"/>
                </a:solidFill>
                <a:hlinkClick r:id="rId7"/>
              </a:rPr>
              <a:t>f</a:t>
            </a:r>
            <a:r>
              <a:rPr lang="sk-SK" sz="2000" b="1" u="sng" dirty="0" err="1" smtClean="0">
                <a:hlinkClick r:id="rId7"/>
              </a:rPr>
              <a:t>aculty</a:t>
            </a:r>
            <a:r>
              <a:rPr lang="sk-SK" sz="2000" b="1" u="sng" dirty="0" smtClean="0">
                <a:hlinkClick r:id="rId7"/>
              </a:rPr>
              <a:t> </a:t>
            </a:r>
            <a:r>
              <a:rPr lang="sk-SK" sz="2000" b="1" u="sng" dirty="0">
                <a:hlinkClick r:id="rId7"/>
              </a:rPr>
              <a:t>/ </a:t>
            </a:r>
            <a:r>
              <a:rPr lang="sk-SK" sz="2000" b="1" u="sng" dirty="0" err="1">
                <a:hlinkClick r:id="rId7"/>
              </a:rPr>
              <a:t>departmental</a:t>
            </a:r>
            <a:r>
              <a:rPr lang="sk-SK" sz="2000" b="1" u="sng" dirty="0">
                <a:hlinkClick r:id="rId7"/>
              </a:rPr>
              <a:t> / </a:t>
            </a:r>
            <a:r>
              <a:rPr lang="sk-SK" sz="2000" b="1" u="sng" dirty="0" err="1">
                <a:hlinkClick r:id="rId7"/>
              </a:rPr>
              <a:t>institute</a:t>
            </a:r>
            <a:r>
              <a:rPr lang="sk-SK" sz="2000" b="1" u="sng" dirty="0">
                <a:hlinkClick r:id="rId7"/>
              </a:rPr>
              <a:t> </a:t>
            </a:r>
            <a:r>
              <a:rPr lang="sk-SK" sz="2000" b="1" u="sng" dirty="0" err="1">
                <a:hlinkClick r:id="rId7"/>
              </a:rPr>
              <a:t>coordinators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414865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894170"/>
            <a:ext cx="12204835" cy="3379448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sk-SK" sz="4000" b="1" cap="small" dirty="0">
                <a:ln w="0"/>
              </a:rPr>
              <a:t/>
            </a:r>
            <a:br>
              <a:rPr lang="sk-SK" sz="4000" b="1" cap="small" dirty="0">
                <a:ln w="0"/>
              </a:rPr>
            </a:br>
            <a:r>
              <a:rPr lang="sk-SK" sz="4000" b="1" cap="small" dirty="0">
                <a:ln w="0"/>
              </a:rPr>
              <a:t/>
            </a:r>
            <a:br>
              <a:rPr lang="sk-SK" sz="4000" b="1" cap="small" dirty="0">
                <a:ln w="0"/>
              </a:rPr>
            </a:br>
            <a:r>
              <a:rPr lang="sk-SK" sz="4000" b="1" cap="small" dirty="0">
                <a:ln w="0"/>
              </a:rPr>
              <a:t/>
            </a:r>
            <a:br>
              <a:rPr lang="sk-SK" sz="4000" b="1" cap="small" dirty="0">
                <a:ln w="0"/>
              </a:rPr>
            </a:br>
            <a:r>
              <a:rPr lang="sk-SK" sz="4000" b="1" cap="small" dirty="0">
                <a:ln w="0"/>
              </a:rPr>
              <a:t/>
            </a:r>
            <a:br>
              <a:rPr lang="sk-SK" sz="4000" b="1" cap="small" dirty="0">
                <a:ln w="0"/>
              </a:rPr>
            </a:br>
            <a:r>
              <a:rPr lang="sk-SK" sz="4000" b="1" cap="small" dirty="0">
                <a:ln w="0"/>
              </a:rPr>
              <a:t>THANK YOU FOR YOUR ATTENTION</a:t>
            </a:r>
            <a:br>
              <a:rPr lang="sk-SK" sz="4000" b="1" cap="small" dirty="0">
                <a:ln w="0"/>
              </a:rPr>
            </a:br>
            <a:r>
              <a:rPr lang="sk-SK" sz="4000" b="1" cap="small" dirty="0">
                <a:ln w="0"/>
                <a:sym typeface="Wingdings" panose="05000000000000000000" pitchFamily="2" charset="2"/>
              </a:rPr>
              <a:t></a:t>
            </a:r>
            <a:endParaRPr lang="sk-SK" sz="4000" b="1" cap="small" dirty="0">
              <a:ln w="0"/>
            </a:endParaRPr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725144"/>
            <a:ext cx="9144000" cy="2132856"/>
          </a:xfrm>
        </p:spPr>
      </p:pic>
      <p:pic>
        <p:nvPicPr>
          <p:cNvPr id="5" name="Zástupný objekt pre obsah 8">
            <a:extLst>
              <a:ext uri="{FF2B5EF4-FFF2-40B4-BE49-F238E27FC236}">
                <a16:creationId xmlns:a16="http://schemas.microsoft.com/office/drawing/2014/main" id="{4D32C382-38F3-447B-BD24-BB06B041B8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2"/>
            <a:ext cx="12192000" cy="2688582"/>
          </a:xfrm>
          <a:prstGeom prst="rect">
            <a:avLst/>
          </a:prstGeom>
        </p:spPr>
      </p:pic>
      <p:pic>
        <p:nvPicPr>
          <p:cNvPr id="6" name="Picture 4" descr="VÃ½sledok vyhÄ¾adÃ¡vania obrÃ¡zkov pre dopyt erasmus+">
            <a:extLst>
              <a:ext uri="{FF2B5EF4-FFF2-40B4-BE49-F238E27FC236}">
                <a16:creationId xmlns:a16="http://schemas.microsoft.com/office/drawing/2014/main" id="{728AAEEB-F732-41BD-9E33-1318E0551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191000"/>
            <a:ext cx="12192001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54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WHO CAN PARTICIPATE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sk-SK" sz="2400" b="1" dirty="0" smtClean="0"/>
              <a:t>STUDENTS</a:t>
            </a:r>
          </a:p>
          <a:p>
            <a:pPr lvl="0" algn="just">
              <a:spcBef>
                <a:spcPts val="0"/>
              </a:spcBef>
            </a:pPr>
            <a:r>
              <a:rPr lang="sk-SK" sz="2400" dirty="0" err="1" smtClean="0"/>
              <a:t>all</a:t>
            </a:r>
            <a:r>
              <a:rPr lang="sk-SK" sz="2400" dirty="0" smtClean="0"/>
              <a:t> </a:t>
            </a:r>
            <a:r>
              <a:rPr lang="en-US" sz="2400" b="1" dirty="0"/>
              <a:t>duly </a:t>
            </a:r>
            <a:r>
              <a:rPr lang="sk-SK" sz="2400" b="1" dirty="0" err="1"/>
              <a:t>registered</a:t>
            </a:r>
            <a:r>
              <a:rPr lang="en-US" sz="2400" b="1" dirty="0"/>
              <a:t> student</a:t>
            </a:r>
            <a:r>
              <a:rPr lang="sk-SK" sz="2400" b="1" dirty="0"/>
              <a:t>s</a:t>
            </a:r>
            <a:r>
              <a:rPr lang="sk-SK" sz="2400" dirty="0"/>
              <a:t>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en-US" sz="2400" b="1" dirty="0"/>
              <a:t>full-time</a:t>
            </a:r>
            <a:r>
              <a:rPr lang="en-US" sz="2400" dirty="0"/>
              <a:t> and </a:t>
            </a:r>
            <a:r>
              <a:rPr lang="en-US" sz="2400" b="1" dirty="0"/>
              <a:t>part-time</a:t>
            </a:r>
            <a:r>
              <a:rPr lang="sk-SK" sz="2400" dirty="0"/>
              <a:t> study </a:t>
            </a:r>
            <a:r>
              <a:rPr lang="sk-SK" sz="2400" dirty="0" err="1"/>
              <a:t>programs</a:t>
            </a:r>
            <a:r>
              <a:rPr lang="sk-SK" sz="2400" dirty="0"/>
              <a:t> </a:t>
            </a:r>
            <a:endParaRPr lang="sk-SK" sz="2400" dirty="0" smtClean="0"/>
          </a:p>
          <a:p>
            <a:pPr lvl="0" algn="just">
              <a:spcBef>
                <a:spcPts val="0"/>
              </a:spcBef>
            </a:pPr>
            <a:r>
              <a:rPr lang="sk-SK" sz="2400" b="1" dirty="0" smtClean="0"/>
              <a:t>at </a:t>
            </a:r>
            <a:r>
              <a:rPr lang="sk-SK" sz="2400" b="1" dirty="0" err="1"/>
              <a:t>all</a:t>
            </a:r>
            <a:r>
              <a:rPr lang="sk-SK" sz="2400" b="1" dirty="0"/>
              <a:t> </a:t>
            </a:r>
            <a:r>
              <a:rPr lang="sk-SK" sz="2400" b="1" dirty="0" err="1"/>
              <a:t>levels</a:t>
            </a:r>
            <a:r>
              <a:rPr lang="sk-SK" sz="2400" b="1" dirty="0"/>
              <a:t> of study</a:t>
            </a:r>
            <a:r>
              <a:rPr lang="sk-SK" sz="2400" dirty="0"/>
              <a:t> – </a:t>
            </a:r>
            <a:r>
              <a:rPr lang="sk-SK" sz="2400" dirty="0" err="1"/>
              <a:t>bachelor</a:t>
            </a:r>
            <a:r>
              <a:rPr lang="sk-SK" sz="2400" dirty="0"/>
              <a:t>, magister, </a:t>
            </a:r>
            <a:r>
              <a:rPr lang="sk-SK" sz="2400" dirty="0" err="1"/>
              <a:t>doctoral</a:t>
            </a:r>
            <a:endParaRPr lang="sk-SK" sz="2400" dirty="0"/>
          </a:p>
          <a:p>
            <a:pPr lvl="0" algn="just">
              <a:spcBef>
                <a:spcPts val="0"/>
              </a:spcBef>
            </a:pPr>
            <a:r>
              <a:rPr lang="sk-SK" sz="2400" b="1" dirty="0" err="1"/>
              <a:t>from</a:t>
            </a:r>
            <a:r>
              <a:rPr lang="sk-SK" sz="2400" b="1" dirty="0"/>
              <a:t> </a:t>
            </a:r>
            <a:r>
              <a:rPr lang="sk-SK" sz="2400" b="1" dirty="0" err="1"/>
              <a:t>the</a:t>
            </a:r>
            <a:r>
              <a:rPr lang="sk-SK" sz="2400" b="1" dirty="0"/>
              <a:t> </a:t>
            </a:r>
            <a:r>
              <a:rPr lang="en-US" sz="2400" b="1" dirty="0"/>
              <a:t>1st year</a:t>
            </a:r>
            <a:r>
              <a:rPr lang="en-US" sz="2400" dirty="0"/>
              <a:t> of </a:t>
            </a:r>
            <a:r>
              <a:rPr lang="sk-SK" sz="2400" dirty="0"/>
              <a:t> </a:t>
            </a:r>
            <a:r>
              <a:rPr lang="sk-SK" sz="2400" dirty="0" err="1"/>
              <a:t>the</a:t>
            </a:r>
            <a:r>
              <a:rPr lang="sk-SK" sz="2400" dirty="0"/>
              <a:t> 1st level of </a:t>
            </a:r>
            <a:r>
              <a:rPr lang="sk-SK" sz="2400" dirty="0" smtClean="0"/>
              <a:t>study</a:t>
            </a:r>
          </a:p>
          <a:p>
            <a:pPr lvl="0" algn="just">
              <a:spcBef>
                <a:spcPts val="0"/>
              </a:spcBef>
            </a:pPr>
            <a:endParaRPr lang="sk-SK" sz="2400" dirty="0"/>
          </a:p>
          <a:p>
            <a:pPr marL="0" lvl="0" indent="0" algn="just">
              <a:spcBef>
                <a:spcPts val="0"/>
              </a:spcBef>
              <a:buNone/>
            </a:pPr>
            <a:r>
              <a:rPr lang="sk-SK" sz="2400" b="1" dirty="0"/>
              <a:t>RECENT GRADUATES</a:t>
            </a:r>
            <a:endParaRPr lang="sk-SK" sz="2400" dirty="0"/>
          </a:p>
          <a:p>
            <a:pPr algn="just">
              <a:spcBef>
                <a:spcPts val="0"/>
              </a:spcBef>
            </a:pPr>
            <a:r>
              <a:rPr lang="sk-SK" sz="2400" dirty="0" err="1"/>
              <a:t>can</a:t>
            </a:r>
            <a:r>
              <a:rPr lang="sk-SK" sz="2400" dirty="0"/>
              <a:t> </a:t>
            </a:r>
            <a:r>
              <a:rPr lang="sk-SK" sz="2400" dirty="0" err="1"/>
              <a:t>realize</a:t>
            </a:r>
            <a:r>
              <a:rPr lang="sk-SK" sz="2400" dirty="0"/>
              <a:t> </a:t>
            </a:r>
            <a:r>
              <a:rPr lang="sk-SK" sz="2400" dirty="0" err="1"/>
              <a:t>their</a:t>
            </a:r>
            <a:r>
              <a:rPr lang="sk-SK" sz="2400" dirty="0"/>
              <a:t> </a:t>
            </a:r>
            <a:r>
              <a:rPr lang="sk-SK" sz="2400" dirty="0" err="1"/>
              <a:t>mobilities</a:t>
            </a:r>
            <a:r>
              <a:rPr lang="sk-SK" sz="2400" dirty="0"/>
              <a:t> </a:t>
            </a:r>
            <a:r>
              <a:rPr lang="sk-SK" sz="2400" dirty="0" err="1"/>
              <a:t>within</a:t>
            </a:r>
            <a:r>
              <a:rPr lang="sk-SK" sz="2400" dirty="0"/>
              <a:t> </a:t>
            </a:r>
            <a:r>
              <a:rPr lang="sk-SK" sz="2400" b="1" dirty="0"/>
              <a:t>12 </a:t>
            </a:r>
            <a:r>
              <a:rPr lang="sk-SK" sz="2400" b="1" dirty="0" err="1"/>
              <a:t>months</a:t>
            </a:r>
            <a:r>
              <a:rPr lang="sk-SK" sz="2400" b="1" dirty="0"/>
              <a:t> </a:t>
            </a:r>
            <a:r>
              <a:rPr lang="sk-SK" sz="2400" dirty="0" err="1"/>
              <a:t>after</a:t>
            </a:r>
            <a:r>
              <a:rPr lang="sk-SK" sz="2400" dirty="0"/>
              <a:t> </a:t>
            </a:r>
            <a:r>
              <a:rPr lang="sk-SK" sz="2400" dirty="0" err="1"/>
              <a:t>their</a:t>
            </a:r>
            <a:r>
              <a:rPr lang="sk-SK" sz="2400" dirty="0"/>
              <a:t> </a:t>
            </a:r>
            <a:r>
              <a:rPr lang="sk-SK" sz="2400" dirty="0" err="1"/>
              <a:t>graduating</a:t>
            </a:r>
            <a:endParaRPr lang="sk-SK" sz="2400" dirty="0"/>
          </a:p>
          <a:p>
            <a:pPr algn="just">
              <a:spcBef>
                <a:spcPts val="0"/>
              </a:spcBef>
            </a:pPr>
            <a:r>
              <a:rPr lang="sk-SK" sz="2400" dirty="0" err="1"/>
              <a:t>student</a:t>
            </a:r>
            <a:r>
              <a:rPr lang="sk-SK" sz="2400" dirty="0"/>
              <a:t> has to </a:t>
            </a:r>
            <a:r>
              <a:rPr lang="sk-SK" sz="2400" dirty="0" err="1"/>
              <a:t>be</a:t>
            </a:r>
            <a:r>
              <a:rPr lang="sk-SK" sz="2400" dirty="0"/>
              <a:t> </a:t>
            </a:r>
            <a:r>
              <a:rPr lang="sk-SK" sz="2400" b="1" dirty="0" err="1"/>
              <a:t>selected</a:t>
            </a:r>
            <a:r>
              <a:rPr lang="sk-SK" sz="2400" b="1" dirty="0"/>
              <a:t> </a:t>
            </a:r>
            <a:r>
              <a:rPr lang="sk-SK" sz="2400" b="1" dirty="0" err="1"/>
              <a:t>durig</a:t>
            </a:r>
            <a:r>
              <a:rPr lang="sk-SK" sz="2400" b="1" dirty="0"/>
              <a:t> </a:t>
            </a:r>
            <a:r>
              <a:rPr lang="sk-SK" sz="2400" b="1" dirty="0" err="1"/>
              <a:t>the</a:t>
            </a:r>
            <a:r>
              <a:rPr lang="sk-SK" sz="2400" b="1" dirty="0"/>
              <a:t> </a:t>
            </a:r>
            <a:r>
              <a:rPr lang="sk-SK" sz="2400" b="1" dirty="0" err="1"/>
              <a:t>last</a:t>
            </a:r>
            <a:r>
              <a:rPr lang="sk-SK" sz="2400" b="1" dirty="0"/>
              <a:t> </a:t>
            </a:r>
            <a:r>
              <a:rPr lang="sk-SK" sz="2400" b="1" dirty="0" err="1"/>
              <a:t>year</a:t>
            </a:r>
            <a:r>
              <a:rPr lang="sk-SK" sz="2400" b="1" dirty="0"/>
              <a:t> </a:t>
            </a:r>
            <a:r>
              <a:rPr lang="sk-SK" sz="2400" dirty="0"/>
              <a:t>of study</a:t>
            </a:r>
          </a:p>
          <a:p>
            <a:pPr algn="just">
              <a:spcBef>
                <a:spcPts val="0"/>
              </a:spcBef>
            </a:pPr>
            <a:r>
              <a:rPr lang="sk-SK" sz="2400" dirty="0" err="1"/>
              <a:t>lenght</a:t>
            </a:r>
            <a:r>
              <a:rPr lang="sk-SK" sz="2400" dirty="0"/>
              <a:t> of </a:t>
            </a:r>
            <a:r>
              <a:rPr lang="sk-SK" sz="2400" dirty="0" err="1"/>
              <a:t>the</a:t>
            </a:r>
            <a:r>
              <a:rPr lang="sk-SK" sz="2400" dirty="0"/>
              <a:t> mobility </a:t>
            </a:r>
            <a:r>
              <a:rPr lang="sk-SK" sz="2400" dirty="0" err="1"/>
              <a:t>depends</a:t>
            </a:r>
            <a:r>
              <a:rPr lang="sk-SK" sz="2400" dirty="0"/>
              <a:t> </a:t>
            </a:r>
            <a:r>
              <a:rPr lang="sk-SK" sz="2400" dirty="0" err="1"/>
              <a:t>from</a:t>
            </a:r>
            <a:r>
              <a:rPr lang="sk-SK" sz="2400" dirty="0"/>
              <a:t> </a:t>
            </a:r>
            <a:r>
              <a:rPr lang="sk-SK" sz="2400" dirty="0" err="1" smtClean="0"/>
              <a:t>lenghts</a:t>
            </a:r>
            <a:r>
              <a:rPr lang="sk-SK" sz="2400" dirty="0" smtClean="0"/>
              <a:t> </a:t>
            </a:r>
            <a:r>
              <a:rPr lang="sk-SK" sz="2400" dirty="0"/>
              <a:t>of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previous</a:t>
            </a:r>
            <a:r>
              <a:rPr lang="sk-SK" sz="2400" dirty="0" smtClean="0"/>
              <a:t> </a:t>
            </a:r>
            <a:r>
              <a:rPr lang="sk-SK" sz="2400" dirty="0" err="1" smtClean="0"/>
              <a:t>mobilities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66406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TYPES OF </a:t>
            </a:r>
            <a:r>
              <a:rPr lang="sk-SK" b="1" dirty="0" smtClean="0"/>
              <a:t>TRAINEESHIPS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sk-SK" sz="2400" b="1" dirty="0"/>
              <a:t>LONG </a:t>
            </a:r>
            <a:r>
              <a:rPr lang="sk-SK" sz="2400" b="1" dirty="0" smtClean="0"/>
              <a:t>-</a:t>
            </a:r>
            <a:r>
              <a:rPr lang="sk-SK" sz="2400" b="1" dirty="0"/>
              <a:t>T</a:t>
            </a:r>
            <a:r>
              <a:rPr lang="sk-SK" sz="2400" b="1" dirty="0" smtClean="0"/>
              <a:t>ERM MOBILITIES</a:t>
            </a:r>
            <a:endParaRPr lang="sk-SK" sz="2400" dirty="0"/>
          </a:p>
          <a:p>
            <a:pPr lvl="0">
              <a:spcBef>
                <a:spcPts val="0"/>
              </a:spcBef>
            </a:pPr>
            <a:r>
              <a:rPr lang="sk-SK" sz="2400" dirty="0" err="1"/>
              <a:t>t</a:t>
            </a:r>
            <a:r>
              <a:rPr lang="sk-SK" sz="2400" dirty="0" err="1" smtClean="0"/>
              <a:t>raineeship</a:t>
            </a:r>
            <a:r>
              <a:rPr lang="sk-SK" sz="2400" dirty="0" smtClean="0"/>
              <a:t> in </a:t>
            </a:r>
            <a:r>
              <a:rPr lang="sk-SK" sz="2400" dirty="0" err="1" smtClean="0"/>
              <a:t>field</a:t>
            </a:r>
            <a:r>
              <a:rPr lang="sk-SK" sz="2400" dirty="0" smtClean="0"/>
              <a:t> of study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b="1" dirty="0" err="1" smtClean="0"/>
              <a:t>students</a:t>
            </a:r>
            <a:r>
              <a:rPr lang="sk-SK" sz="2400" b="1" dirty="0" smtClean="0"/>
              <a:t> or </a:t>
            </a:r>
            <a:r>
              <a:rPr lang="sk-SK" sz="2400" b="1" dirty="0" err="1" smtClean="0"/>
              <a:t>recent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graduates</a:t>
            </a:r>
            <a:endParaRPr lang="sk-SK" sz="2400" b="1" dirty="0"/>
          </a:p>
          <a:p>
            <a:pPr lvl="0">
              <a:spcBef>
                <a:spcPts val="0"/>
              </a:spcBef>
            </a:pPr>
            <a:r>
              <a:rPr lang="sk-SK" sz="2400" dirty="0" err="1"/>
              <a:t>t</a:t>
            </a:r>
            <a:r>
              <a:rPr lang="sk-SK" sz="2400" dirty="0" err="1" smtClean="0"/>
              <a:t>raineeship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b="1" dirty="0" err="1" smtClean="0"/>
              <a:t>recent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graduates</a:t>
            </a:r>
            <a:r>
              <a:rPr lang="sk-SK" sz="2400" b="1" dirty="0" smtClean="0"/>
              <a:t> in </a:t>
            </a:r>
            <a:r>
              <a:rPr lang="sk-SK" sz="2400" b="1" dirty="0" err="1" smtClean="0"/>
              <a:t>field</a:t>
            </a:r>
            <a:r>
              <a:rPr lang="sk-SK" sz="2400" b="1" dirty="0" smtClean="0"/>
              <a:t> of study or in </a:t>
            </a:r>
            <a:r>
              <a:rPr lang="sk-SK" sz="2400" b="1" dirty="0" err="1" smtClean="0"/>
              <a:t>digital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skills</a:t>
            </a:r>
            <a:endParaRPr lang="sk-SK" sz="2400" b="1" dirty="0"/>
          </a:p>
          <a:p>
            <a:pPr lvl="0">
              <a:spcBef>
                <a:spcPts val="0"/>
              </a:spcBef>
            </a:pPr>
            <a:r>
              <a:rPr lang="sk-SK" sz="2400" dirty="0" err="1"/>
              <a:t>t</a:t>
            </a:r>
            <a:r>
              <a:rPr lang="sk-SK" sz="2400" dirty="0" err="1" smtClean="0"/>
              <a:t>raineeship</a:t>
            </a:r>
            <a:r>
              <a:rPr lang="sk-SK" sz="2400" dirty="0" smtClean="0"/>
              <a:t> in </a:t>
            </a:r>
            <a:r>
              <a:rPr lang="sk-SK" sz="2400" b="1" dirty="0" err="1" smtClean="0"/>
              <a:t>digital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skills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for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students</a:t>
            </a:r>
            <a:r>
              <a:rPr lang="sk-SK" sz="2400" b="1" dirty="0" smtClean="0"/>
              <a:t> of </a:t>
            </a:r>
            <a:r>
              <a:rPr lang="sk-SK" sz="2400" b="1" dirty="0" err="1" smtClean="0"/>
              <a:t>recent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gratudates</a:t>
            </a:r>
            <a:endParaRPr lang="sk-SK" sz="2400" b="1" dirty="0"/>
          </a:p>
          <a:p>
            <a:pPr lvl="0">
              <a:spcBef>
                <a:spcPts val="0"/>
              </a:spcBef>
            </a:pPr>
            <a:endParaRPr lang="sk-SK" sz="2400" dirty="0" smtClean="0"/>
          </a:p>
          <a:p>
            <a:pPr marL="0" lvl="0" indent="0">
              <a:spcBef>
                <a:spcPts val="0"/>
              </a:spcBef>
              <a:buNone/>
            </a:pPr>
            <a:r>
              <a:rPr lang="sk-SK" sz="2400" b="1" dirty="0" smtClean="0"/>
              <a:t>SHORT- TERM MOBILITIES</a:t>
            </a:r>
          </a:p>
          <a:p>
            <a:pPr>
              <a:spcBef>
                <a:spcPts val="0"/>
              </a:spcBef>
            </a:pPr>
            <a:r>
              <a:rPr lang="sk-SK" sz="2400" dirty="0" err="1"/>
              <a:t>s</a:t>
            </a:r>
            <a:r>
              <a:rPr lang="sk-SK" sz="2400" dirty="0" err="1" smtClean="0"/>
              <a:t>hort</a:t>
            </a:r>
            <a:r>
              <a:rPr lang="sk-SK" sz="2400" dirty="0" smtClean="0"/>
              <a:t> term mobility </a:t>
            </a:r>
            <a:r>
              <a:rPr lang="sk-SK" sz="2400" dirty="0" err="1" smtClean="0"/>
              <a:t>for</a:t>
            </a:r>
            <a:r>
              <a:rPr lang="sk-SK" sz="2400" dirty="0" smtClean="0"/>
              <a:t> PhD. </a:t>
            </a:r>
            <a:r>
              <a:rPr lang="sk-SK" sz="2400" dirty="0" err="1" smtClean="0"/>
              <a:t>students</a:t>
            </a:r>
            <a:r>
              <a:rPr lang="sk-SK" sz="2400" dirty="0" smtClean="0"/>
              <a:t> or </a:t>
            </a:r>
            <a:r>
              <a:rPr lang="sk-SK" sz="2400" dirty="0" err="1" smtClean="0"/>
              <a:t>recent</a:t>
            </a:r>
            <a:r>
              <a:rPr lang="sk-SK" sz="2400" dirty="0" smtClean="0"/>
              <a:t> </a:t>
            </a:r>
            <a:r>
              <a:rPr lang="sk-SK" sz="2400" dirty="0" err="1" smtClean="0"/>
              <a:t>graduates</a:t>
            </a:r>
            <a:r>
              <a:rPr lang="sk-SK" sz="2400" dirty="0" smtClean="0"/>
              <a:t> </a:t>
            </a:r>
            <a:r>
              <a:rPr lang="sk-SK" sz="2400" dirty="0" err="1" smtClean="0"/>
              <a:t>after</a:t>
            </a:r>
            <a:r>
              <a:rPr lang="sk-SK" sz="2400" dirty="0" smtClean="0"/>
              <a:t> </a:t>
            </a:r>
            <a:r>
              <a:rPr lang="sk-SK" sz="2400" dirty="0" err="1" smtClean="0"/>
              <a:t>third</a:t>
            </a:r>
            <a:r>
              <a:rPr lang="sk-SK" sz="2400" dirty="0" smtClean="0"/>
              <a:t> level of study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71596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b="1" dirty="0"/>
              <a:t>TRAINEESHIP FOR STUDENTS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sk-SK" sz="2400" dirty="0" err="1"/>
              <a:t>r</a:t>
            </a:r>
            <a:r>
              <a:rPr lang="sk-SK" sz="2400" dirty="0" err="1" smtClean="0"/>
              <a:t>ealized</a:t>
            </a:r>
            <a:r>
              <a:rPr lang="sk-SK" sz="2400" dirty="0" smtClean="0"/>
              <a:t> </a:t>
            </a:r>
            <a:r>
              <a:rPr lang="sk-SK" sz="2400" b="1" dirty="0" err="1" smtClean="0"/>
              <a:t>during</a:t>
            </a:r>
            <a:r>
              <a:rPr lang="sk-SK" sz="2400" dirty="0" smtClean="0"/>
              <a:t> </a:t>
            </a:r>
            <a:r>
              <a:rPr lang="sk-SK" sz="2400" dirty="0" err="1" smtClean="0"/>
              <a:t>the</a:t>
            </a:r>
            <a:r>
              <a:rPr lang="sk-SK" sz="2400" dirty="0" smtClean="0"/>
              <a:t> study</a:t>
            </a:r>
          </a:p>
          <a:p>
            <a:pPr lvl="0">
              <a:spcBef>
                <a:spcPts val="0"/>
              </a:spcBef>
            </a:pPr>
            <a:r>
              <a:rPr lang="sk-SK" sz="2400" dirty="0" err="1"/>
              <a:t>f</a:t>
            </a:r>
            <a:r>
              <a:rPr lang="sk-SK" sz="2400" dirty="0" err="1" smtClean="0"/>
              <a:t>or</a:t>
            </a:r>
            <a:r>
              <a:rPr lang="sk-SK" sz="2400" dirty="0" smtClean="0"/>
              <a:t> </a:t>
            </a:r>
            <a:r>
              <a:rPr lang="sk-SK" sz="2400" dirty="0" err="1" smtClean="0"/>
              <a:t>all</a:t>
            </a:r>
            <a:r>
              <a:rPr lang="sk-SK" sz="2400" dirty="0" smtClean="0"/>
              <a:t> </a:t>
            </a:r>
            <a:r>
              <a:rPr lang="sk-SK" sz="2400" dirty="0" err="1" smtClean="0"/>
              <a:t>levels</a:t>
            </a:r>
            <a:r>
              <a:rPr lang="sk-SK" sz="2400" dirty="0" smtClean="0"/>
              <a:t> of study (Bc., Mgr., PhD.)</a:t>
            </a:r>
          </a:p>
          <a:p>
            <a:pPr lvl="0">
              <a:spcBef>
                <a:spcPts val="0"/>
              </a:spcBef>
            </a:pPr>
            <a:r>
              <a:rPr lang="sk-SK" sz="2400" dirty="0" smtClean="0"/>
              <a:t>in </a:t>
            </a:r>
            <a:r>
              <a:rPr lang="sk-SK" sz="2400" dirty="0" err="1"/>
              <a:t>relevant</a:t>
            </a:r>
            <a:r>
              <a:rPr lang="sk-SK" sz="2400" dirty="0"/>
              <a:t> </a:t>
            </a:r>
            <a:r>
              <a:rPr lang="sk-SK" sz="2400" b="1" dirty="0" err="1"/>
              <a:t>field</a:t>
            </a:r>
            <a:r>
              <a:rPr lang="sk-SK" sz="2400" b="1" dirty="0"/>
              <a:t> of </a:t>
            </a:r>
            <a:r>
              <a:rPr lang="sk-SK" sz="2400" b="1" dirty="0" smtClean="0"/>
              <a:t>study or in </a:t>
            </a:r>
            <a:r>
              <a:rPr lang="sk-SK" sz="2400" b="1" dirty="0" err="1" smtClean="0"/>
              <a:t>digital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skills</a:t>
            </a:r>
            <a:endParaRPr lang="sk-SK" sz="2400" b="1" dirty="0"/>
          </a:p>
          <a:p>
            <a:pPr lvl="0">
              <a:spcBef>
                <a:spcPts val="0"/>
              </a:spcBef>
            </a:pPr>
            <a:r>
              <a:rPr lang="en-US" sz="2400" dirty="0"/>
              <a:t>traineeship </a:t>
            </a:r>
            <a:r>
              <a:rPr lang="sk-SK" sz="2400" dirty="0" err="1"/>
              <a:t>is</a:t>
            </a:r>
            <a:r>
              <a:rPr lang="sk-SK" sz="2400" dirty="0"/>
              <a:t> </a:t>
            </a:r>
            <a:r>
              <a:rPr lang="en-US" sz="2400" b="1" dirty="0"/>
              <a:t>embedded in the curriculum</a:t>
            </a:r>
            <a:r>
              <a:rPr lang="sk-SK" sz="2400" b="1" dirty="0"/>
              <a:t> </a:t>
            </a:r>
            <a:r>
              <a:rPr lang="sk-SK" sz="2400" dirty="0" smtClean="0"/>
              <a:t>or </a:t>
            </a:r>
            <a:r>
              <a:rPr lang="sk-SK" sz="2400" dirty="0" err="1"/>
              <a:t>could</a:t>
            </a:r>
            <a:r>
              <a:rPr lang="sk-SK" sz="2400" dirty="0"/>
              <a:t> </a:t>
            </a:r>
            <a:r>
              <a:rPr lang="sk-SK" sz="2400" b="1" dirty="0" err="1"/>
              <a:t>be</a:t>
            </a:r>
            <a:r>
              <a:rPr lang="sk-SK" sz="2400" b="1" dirty="0"/>
              <a:t> </a:t>
            </a:r>
            <a:r>
              <a:rPr lang="sk-SK" sz="2400" b="1" dirty="0" err="1" smtClean="0"/>
              <a:t>voluntary</a:t>
            </a:r>
            <a:endParaRPr lang="sk-SK" sz="2400" b="1" dirty="0" smtClean="0"/>
          </a:p>
          <a:p>
            <a:pPr lvl="0">
              <a:spcBef>
                <a:spcPts val="0"/>
              </a:spcBef>
            </a:pPr>
            <a:r>
              <a:rPr lang="sk-SK" sz="2400" dirty="0"/>
              <a:t>m</a:t>
            </a:r>
            <a:r>
              <a:rPr lang="sk-SK" sz="2400" dirty="0" smtClean="0"/>
              <a:t>inimum </a:t>
            </a:r>
            <a:r>
              <a:rPr lang="sk-SK" sz="2400" dirty="0" err="1" smtClean="0"/>
              <a:t>duration</a:t>
            </a:r>
            <a:r>
              <a:rPr lang="sk-SK" sz="2400" dirty="0" smtClean="0"/>
              <a:t> 2 </a:t>
            </a:r>
            <a:r>
              <a:rPr lang="sk-SK" sz="2400" dirty="0" err="1" smtClean="0"/>
              <a:t>months</a:t>
            </a:r>
            <a:endParaRPr lang="sk-SK" sz="2400" dirty="0" smtClean="0"/>
          </a:p>
          <a:p>
            <a:pPr>
              <a:spcBef>
                <a:spcPts val="0"/>
              </a:spcBef>
            </a:pPr>
            <a:r>
              <a:rPr lang="sk-SK" sz="2400" dirty="0"/>
              <a:t>maximum </a:t>
            </a:r>
            <a:r>
              <a:rPr lang="sk-SK" sz="2400" dirty="0" err="1"/>
              <a:t>duration</a:t>
            </a:r>
            <a:r>
              <a:rPr lang="sk-SK" sz="2400" dirty="0"/>
              <a:t> 12 </a:t>
            </a:r>
            <a:r>
              <a:rPr lang="sk-SK" sz="2400" dirty="0" err="1"/>
              <a:t>months</a:t>
            </a:r>
            <a:r>
              <a:rPr lang="sk-SK" sz="2400" dirty="0"/>
              <a:t> </a:t>
            </a:r>
            <a:r>
              <a:rPr lang="sk-SK" sz="2400" dirty="0" err="1"/>
              <a:t>for</a:t>
            </a:r>
            <a:r>
              <a:rPr lang="sk-SK" sz="2400" dirty="0"/>
              <a:t> study level or 24 </a:t>
            </a:r>
            <a:r>
              <a:rPr lang="sk-SK" sz="2400" dirty="0" err="1"/>
              <a:t>months</a:t>
            </a:r>
            <a:r>
              <a:rPr lang="sk-SK" sz="2400" dirty="0"/>
              <a:t>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dirty="0" err="1"/>
              <a:t>one</a:t>
            </a:r>
            <a:r>
              <a:rPr lang="sk-SK" sz="2400" dirty="0"/>
              <a:t> study </a:t>
            </a:r>
            <a:r>
              <a:rPr lang="sk-SK" sz="2400" dirty="0" err="1"/>
              <a:t>cycle</a:t>
            </a:r>
            <a:r>
              <a:rPr lang="sk-SK" sz="2400" dirty="0"/>
              <a:t> program (</a:t>
            </a:r>
            <a:r>
              <a:rPr lang="sk-SK" sz="2400" dirty="0" err="1" smtClean="0"/>
              <a:t>medicine</a:t>
            </a:r>
            <a:r>
              <a:rPr lang="sk-SK" sz="2400" dirty="0" smtClean="0"/>
              <a:t> or </a:t>
            </a:r>
            <a:r>
              <a:rPr lang="sk-SK" sz="2400" dirty="0" err="1" smtClean="0"/>
              <a:t>dentistry</a:t>
            </a:r>
            <a:r>
              <a:rPr lang="sk-SK" sz="2400" dirty="0" smtClean="0"/>
              <a:t>)</a:t>
            </a:r>
            <a:endParaRPr lang="sk-SK" sz="2400" dirty="0"/>
          </a:p>
          <a:p>
            <a:pPr lvl="0">
              <a:spcBef>
                <a:spcPts val="0"/>
              </a:spcBef>
            </a:pPr>
            <a:endParaRPr lang="sk-SK" sz="2400" dirty="0" smtClean="0"/>
          </a:p>
          <a:p>
            <a:pPr lvl="0">
              <a:spcBef>
                <a:spcPts val="0"/>
              </a:spcBef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61413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b="1" dirty="0"/>
              <a:t>TRAINEESHIP FOR RECENT GRADUATES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0000"/>
              </a:lnSpc>
            </a:pPr>
            <a:r>
              <a:rPr lang="sk-SK" sz="2400" dirty="0" err="1" smtClean="0"/>
              <a:t>recent</a:t>
            </a:r>
            <a:r>
              <a:rPr lang="sk-SK" sz="2400" dirty="0" smtClean="0"/>
              <a:t> </a:t>
            </a:r>
            <a:r>
              <a:rPr lang="sk-SK" sz="2400" dirty="0" err="1"/>
              <a:t>graduates</a:t>
            </a:r>
            <a:r>
              <a:rPr lang="sk-SK" sz="2400" dirty="0"/>
              <a:t> </a:t>
            </a:r>
            <a:r>
              <a:rPr lang="sk-SK" sz="2400" dirty="0" err="1"/>
              <a:t>can</a:t>
            </a:r>
            <a:r>
              <a:rPr lang="sk-SK" sz="2400" dirty="0"/>
              <a:t> </a:t>
            </a:r>
            <a:r>
              <a:rPr lang="sk-SK" sz="2400" dirty="0" err="1"/>
              <a:t>realize</a:t>
            </a:r>
            <a:r>
              <a:rPr lang="sk-SK" sz="2400" dirty="0"/>
              <a:t> </a:t>
            </a:r>
            <a:r>
              <a:rPr lang="sk-SK" sz="2400" dirty="0" err="1"/>
              <a:t>traineeship</a:t>
            </a:r>
            <a:r>
              <a:rPr lang="sk-SK" sz="2400" dirty="0"/>
              <a:t> </a:t>
            </a:r>
            <a:r>
              <a:rPr lang="sk-SK" sz="2400" dirty="0" err="1"/>
              <a:t>within</a:t>
            </a:r>
            <a:r>
              <a:rPr lang="sk-SK" sz="2400" dirty="0"/>
              <a:t> 12 </a:t>
            </a:r>
            <a:r>
              <a:rPr lang="sk-SK" sz="2400" dirty="0" err="1"/>
              <a:t>months</a:t>
            </a:r>
            <a:r>
              <a:rPr lang="sk-SK" sz="2400" dirty="0"/>
              <a:t> </a:t>
            </a:r>
            <a:r>
              <a:rPr lang="sk-SK" sz="2400" b="1" dirty="0" err="1"/>
              <a:t>after</a:t>
            </a:r>
            <a:r>
              <a:rPr lang="sk-SK" sz="2400" b="1" dirty="0"/>
              <a:t> </a:t>
            </a:r>
            <a:r>
              <a:rPr lang="sk-SK" sz="2400" b="1" dirty="0" err="1"/>
              <a:t>their</a:t>
            </a:r>
            <a:r>
              <a:rPr lang="sk-SK" sz="2400" b="1" dirty="0"/>
              <a:t> </a:t>
            </a:r>
            <a:r>
              <a:rPr lang="sk-SK" sz="2400" b="1" dirty="0" err="1" smtClean="0"/>
              <a:t>graduation</a:t>
            </a:r>
            <a:endParaRPr lang="sk-SK" sz="2400" b="1" dirty="0"/>
          </a:p>
          <a:p>
            <a:pPr lvl="0" algn="just">
              <a:lnSpc>
                <a:spcPct val="100000"/>
              </a:lnSpc>
            </a:pPr>
            <a:r>
              <a:rPr lang="sk-SK" sz="2400" b="1" dirty="0" err="1" smtClean="0"/>
              <a:t>selection</a:t>
            </a:r>
            <a:r>
              <a:rPr lang="sk-SK" sz="2400" b="1" dirty="0" smtClean="0"/>
              <a:t> </a:t>
            </a:r>
            <a:r>
              <a:rPr lang="sk-SK" sz="2400" b="1" dirty="0" err="1"/>
              <a:t>procedure</a:t>
            </a:r>
            <a:r>
              <a:rPr lang="sk-SK" sz="2400" b="1" dirty="0"/>
              <a:t> </a:t>
            </a:r>
            <a:r>
              <a:rPr lang="sk-SK" sz="2400" dirty="0"/>
              <a:t>has to </a:t>
            </a:r>
            <a:r>
              <a:rPr lang="sk-SK" sz="2400" dirty="0" err="1"/>
              <a:t>proceed</a:t>
            </a:r>
            <a:r>
              <a:rPr lang="sk-SK" sz="2400" dirty="0"/>
              <a:t> </a:t>
            </a:r>
            <a:r>
              <a:rPr lang="sk-SK" sz="2400" b="1" dirty="0" err="1"/>
              <a:t>during</a:t>
            </a:r>
            <a:r>
              <a:rPr lang="sk-SK" sz="2400" b="1" dirty="0"/>
              <a:t> </a:t>
            </a:r>
            <a:r>
              <a:rPr lang="sk-SK" sz="2400" b="1" dirty="0" err="1"/>
              <a:t>the</a:t>
            </a:r>
            <a:r>
              <a:rPr lang="sk-SK" sz="2400" b="1" dirty="0"/>
              <a:t> </a:t>
            </a:r>
            <a:r>
              <a:rPr lang="sk-SK" sz="2400" b="1" dirty="0" err="1"/>
              <a:t>last</a:t>
            </a:r>
            <a:r>
              <a:rPr lang="sk-SK" sz="2400" b="1" dirty="0"/>
              <a:t> </a:t>
            </a:r>
            <a:r>
              <a:rPr lang="sk-SK" sz="2400" b="1" dirty="0" err="1"/>
              <a:t>year</a:t>
            </a:r>
            <a:r>
              <a:rPr lang="sk-SK" sz="2400" b="1" dirty="0"/>
              <a:t> of </a:t>
            </a:r>
            <a:r>
              <a:rPr lang="sk-SK" sz="2400" b="1" dirty="0" smtClean="0"/>
              <a:t>study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400" dirty="0"/>
              <a:t>m</a:t>
            </a:r>
            <a:r>
              <a:rPr lang="sk-SK" sz="2400" dirty="0" smtClean="0"/>
              <a:t>aximum </a:t>
            </a:r>
            <a:r>
              <a:rPr lang="sk-SK" sz="2400" dirty="0" err="1" smtClean="0"/>
              <a:t>duration</a:t>
            </a:r>
            <a:r>
              <a:rPr lang="sk-SK" sz="2400" dirty="0" smtClean="0"/>
              <a:t> </a:t>
            </a:r>
            <a:r>
              <a:rPr lang="sk-SK" sz="2400" dirty="0" err="1" smtClean="0"/>
              <a:t>depends</a:t>
            </a:r>
            <a:r>
              <a:rPr lang="sk-SK" sz="2400" dirty="0" smtClean="0"/>
              <a:t> </a:t>
            </a:r>
            <a:r>
              <a:rPr lang="sk-SK" sz="2400" dirty="0" err="1" smtClean="0"/>
              <a:t>from</a:t>
            </a:r>
            <a:r>
              <a:rPr lang="sk-SK" sz="2400" dirty="0" smtClean="0"/>
              <a:t>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previous</a:t>
            </a:r>
            <a:r>
              <a:rPr lang="sk-SK" sz="2400" dirty="0" smtClean="0"/>
              <a:t> </a:t>
            </a:r>
            <a:r>
              <a:rPr lang="sk-SK" sz="2400" dirty="0" err="1" smtClean="0"/>
              <a:t>lenghts</a:t>
            </a:r>
            <a:r>
              <a:rPr lang="sk-SK" sz="2400" dirty="0" smtClean="0"/>
              <a:t> of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mobilitities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study or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traineeship</a:t>
            </a:r>
            <a:r>
              <a:rPr lang="sk-SK" sz="2400" dirty="0" smtClean="0"/>
              <a:t> (</a:t>
            </a:r>
            <a:r>
              <a:rPr lang="sk-SK" sz="2400" dirty="0" err="1" smtClean="0"/>
              <a:t>long</a:t>
            </a:r>
            <a:r>
              <a:rPr lang="sk-SK" sz="2400" dirty="0" smtClean="0"/>
              <a:t>-term and </a:t>
            </a:r>
            <a:r>
              <a:rPr lang="sk-SK" sz="2400" dirty="0" err="1" smtClean="0"/>
              <a:t>short</a:t>
            </a:r>
            <a:r>
              <a:rPr lang="sk-SK" sz="2400" dirty="0" smtClean="0"/>
              <a:t>-term)</a:t>
            </a:r>
            <a:endParaRPr lang="sk-SK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400" dirty="0" smtClean="0"/>
              <a:t>maximum </a:t>
            </a:r>
            <a:r>
              <a:rPr lang="sk-SK" sz="2400" dirty="0" err="1" smtClean="0"/>
              <a:t>duration</a:t>
            </a:r>
            <a:r>
              <a:rPr lang="sk-SK" sz="2400" dirty="0" smtClean="0"/>
              <a:t> 12 </a:t>
            </a:r>
            <a:r>
              <a:rPr lang="sk-SK" sz="2400" dirty="0" err="1" smtClean="0"/>
              <a:t>months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study level or 24 </a:t>
            </a:r>
            <a:r>
              <a:rPr lang="sk-SK" sz="2400" dirty="0" err="1" smtClean="0"/>
              <a:t>months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one</a:t>
            </a:r>
            <a:r>
              <a:rPr lang="sk-SK" sz="2400" dirty="0" smtClean="0"/>
              <a:t> study </a:t>
            </a:r>
            <a:r>
              <a:rPr lang="sk-SK" sz="2400" dirty="0" err="1" smtClean="0"/>
              <a:t>cycle</a:t>
            </a:r>
            <a:r>
              <a:rPr lang="sk-SK" sz="2400" dirty="0" smtClean="0"/>
              <a:t> program (</a:t>
            </a:r>
            <a:r>
              <a:rPr lang="sk-SK" sz="2400" dirty="0" err="1" smtClean="0"/>
              <a:t>medicine</a:t>
            </a:r>
            <a:r>
              <a:rPr lang="sk-SK" sz="2400" dirty="0" smtClean="0"/>
              <a:t>)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41813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b="1" dirty="0"/>
              <a:t>TRAINEESHIP IN DIGITAL SKILLS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400" dirty="0" err="1" smtClean="0"/>
              <a:t>available</a:t>
            </a:r>
            <a:r>
              <a:rPr lang="sk-SK" sz="2400" dirty="0" smtClean="0"/>
              <a:t>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b="1" dirty="0" err="1"/>
              <a:t>all</a:t>
            </a:r>
            <a:r>
              <a:rPr lang="sk-SK" sz="2400" b="1" dirty="0"/>
              <a:t> study </a:t>
            </a:r>
            <a:r>
              <a:rPr lang="sk-SK" sz="2400" b="1" dirty="0" err="1"/>
              <a:t>programs</a:t>
            </a:r>
            <a:r>
              <a:rPr lang="sk-SK" sz="2400" b="1" dirty="0"/>
              <a:t>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b="1" dirty="0" err="1"/>
              <a:t>students</a:t>
            </a:r>
            <a:r>
              <a:rPr lang="sk-SK" sz="2400" b="1" dirty="0"/>
              <a:t> or </a:t>
            </a:r>
            <a:r>
              <a:rPr lang="sk-SK" sz="2400" b="1" dirty="0" err="1"/>
              <a:t>recent</a:t>
            </a:r>
            <a:r>
              <a:rPr lang="sk-SK" sz="2400" b="1" dirty="0"/>
              <a:t> </a:t>
            </a:r>
            <a:r>
              <a:rPr lang="sk-SK" sz="2400" b="1" dirty="0" err="1"/>
              <a:t>graduates</a:t>
            </a:r>
            <a:endParaRPr lang="sk-SK" sz="2400" b="1" dirty="0"/>
          </a:p>
          <a:p>
            <a:pPr lvl="0" algn="just"/>
            <a:r>
              <a:rPr lang="sk-SK" sz="2400" dirty="0" err="1"/>
              <a:t>possibble</a:t>
            </a:r>
            <a:r>
              <a:rPr lang="sk-SK" sz="2400" dirty="0"/>
              <a:t> </a:t>
            </a:r>
            <a:r>
              <a:rPr lang="sk-SK" sz="2400" dirty="0" err="1"/>
              <a:t>activities</a:t>
            </a:r>
            <a:r>
              <a:rPr lang="sk-SK" sz="2400" dirty="0"/>
              <a:t> are: </a:t>
            </a:r>
            <a:r>
              <a:rPr lang="en-US" sz="2400" b="1" dirty="0"/>
              <a:t>app development and software</a:t>
            </a:r>
            <a:r>
              <a:rPr lang="en-US" sz="2400" dirty="0"/>
              <a:t>; installation, maintenance and </a:t>
            </a:r>
            <a:r>
              <a:rPr lang="en-US" sz="2400" b="1" dirty="0"/>
              <a:t>management of IT systems and networks</a:t>
            </a:r>
            <a:r>
              <a:rPr lang="en-US" sz="2400" dirty="0"/>
              <a:t>; cybersecurity; data analytics, artificial intelligence applications; </a:t>
            </a:r>
            <a:r>
              <a:rPr lang="en-US" sz="2400" b="1" dirty="0"/>
              <a:t>programming languages</a:t>
            </a:r>
            <a:r>
              <a:rPr lang="en-US" sz="2400" dirty="0"/>
              <a:t>; search engine </a:t>
            </a:r>
            <a:r>
              <a:rPr lang="en-US" sz="2400" dirty="0" err="1"/>
              <a:t>optimisation</a:t>
            </a:r>
            <a:r>
              <a:rPr lang="en-US" sz="2400" dirty="0"/>
              <a:t> (SEO) and </a:t>
            </a:r>
            <a:r>
              <a:rPr lang="en-US" sz="2400" b="1" dirty="0"/>
              <a:t>digital marketing</a:t>
            </a:r>
            <a:endParaRPr lang="sk-SK" sz="2400" dirty="0"/>
          </a:p>
          <a:p>
            <a:pPr lvl="0" algn="just"/>
            <a:r>
              <a:rPr lang="sk-SK" sz="2400" dirty="0" err="1"/>
              <a:t>for</a:t>
            </a:r>
            <a:r>
              <a:rPr lang="sk-SK" sz="2400" dirty="0"/>
              <a:t> more </a:t>
            </a:r>
            <a:r>
              <a:rPr lang="sk-SK" sz="2400" dirty="0" err="1"/>
              <a:t>information</a:t>
            </a:r>
            <a:r>
              <a:rPr lang="sk-SK" sz="2400" dirty="0"/>
              <a:t> </a:t>
            </a:r>
            <a:r>
              <a:rPr lang="sk-SK" sz="2400" dirty="0" err="1"/>
              <a:t>click</a:t>
            </a:r>
            <a:r>
              <a:rPr lang="sk-SK" sz="2400" dirty="0"/>
              <a:t> </a:t>
            </a:r>
            <a:r>
              <a:rPr lang="sk-SK" sz="2400" u="sng" dirty="0" err="1">
                <a:hlinkClick r:id="rId2"/>
              </a:rPr>
              <a:t>here</a:t>
            </a:r>
            <a:endParaRPr lang="sk-SK" sz="2400" dirty="0"/>
          </a:p>
          <a:p>
            <a:pPr algn="just"/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78489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b="1" dirty="0"/>
              <a:t>SHORT TERM TRAINEESHIP FOR PHD. STUDENTS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sk-SK" sz="2400" dirty="0" err="1"/>
              <a:t>l</a:t>
            </a:r>
            <a:r>
              <a:rPr lang="sk-SK" sz="2400" dirty="0" err="1" smtClean="0"/>
              <a:t>asts</a:t>
            </a:r>
            <a:r>
              <a:rPr lang="sk-SK" sz="2400" dirty="0" smtClean="0"/>
              <a:t> </a:t>
            </a:r>
            <a:r>
              <a:rPr lang="sk-SK" sz="2400" dirty="0" err="1" smtClean="0"/>
              <a:t>from</a:t>
            </a:r>
            <a:r>
              <a:rPr lang="sk-SK" sz="2400" dirty="0" smtClean="0"/>
              <a:t> 5 to 30 </a:t>
            </a:r>
            <a:r>
              <a:rPr lang="sk-SK" sz="2400" dirty="0" err="1" smtClean="0"/>
              <a:t>days</a:t>
            </a:r>
            <a:endParaRPr lang="sk-SK" sz="2400" dirty="0" smtClean="0"/>
          </a:p>
          <a:p>
            <a:pPr lvl="0" algn="just">
              <a:spcBef>
                <a:spcPts val="0"/>
              </a:spcBef>
            </a:pPr>
            <a:r>
              <a:rPr lang="sk-SK" sz="2400" dirty="0" err="1"/>
              <a:t>o</a:t>
            </a:r>
            <a:r>
              <a:rPr lang="sk-SK" sz="2400" dirty="0" err="1" smtClean="0"/>
              <a:t>nly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students</a:t>
            </a:r>
            <a:r>
              <a:rPr lang="sk-SK" sz="2400" dirty="0" smtClean="0"/>
              <a:t> of </a:t>
            </a:r>
            <a:r>
              <a:rPr lang="sk-SK" sz="2400" dirty="0" err="1" smtClean="0"/>
              <a:t>third</a:t>
            </a:r>
            <a:r>
              <a:rPr lang="sk-SK" sz="2400" dirty="0" smtClean="0"/>
              <a:t> level of study</a:t>
            </a:r>
            <a:endParaRPr lang="sk-SK" sz="2400" dirty="0"/>
          </a:p>
          <a:p>
            <a:pPr lvl="0" algn="just">
              <a:spcBef>
                <a:spcPts val="0"/>
              </a:spcBef>
            </a:pPr>
            <a:r>
              <a:rPr lang="sk-SK" sz="2400" dirty="0" err="1"/>
              <a:t>t</a:t>
            </a:r>
            <a:r>
              <a:rPr lang="sk-SK" sz="2400" dirty="0" err="1" smtClean="0"/>
              <a:t>he</a:t>
            </a:r>
            <a:r>
              <a:rPr lang="sk-SK" sz="2400" dirty="0" smtClean="0"/>
              <a:t> </a:t>
            </a:r>
            <a:r>
              <a:rPr lang="sk-SK" sz="2400" dirty="0" err="1"/>
              <a:t>same</a:t>
            </a:r>
            <a:r>
              <a:rPr lang="sk-SK" sz="2400" dirty="0"/>
              <a:t> </a:t>
            </a:r>
            <a:r>
              <a:rPr lang="sk-SK" sz="2400" dirty="0" err="1"/>
              <a:t>procedure</a:t>
            </a:r>
            <a:r>
              <a:rPr lang="sk-SK" sz="2400" dirty="0"/>
              <a:t> as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long</a:t>
            </a:r>
            <a:r>
              <a:rPr lang="sk-SK" sz="2400" dirty="0"/>
              <a:t> </a:t>
            </a:r>
            <a:r>
              <a:rPr lang="sk-SK" sz="2400" dirty="0" err="1"/>
              <a:t>time</a:t>
            </a:r>
            <a:r>
              <a:rPr lang="sk-SK" sz="2400" dirty="0"/>
              <a:t> </a:t>
            </a:r>
            <a:r>
              <a:rPr lang="sk-SK" sz="2400" dirty="0" err="1"/>
              <a:t>mobilities</a:t>
            </a:r>
            <a:endParaRPr lang="sk-SK" sz="2400" dirty="0"/>
          </a:p>
          <a:p>
            <a:pPr lvl="0" algn="just">
              <a:spcBef>
                <a:spcPts val="0"/>
              </a:spcBef>
            </a:pPr>
            <a:r>
              <a:rPr lang="en-US" sz="2400" dirty="0"/>
              <a:t>activities focused on completing training work skills, non-academic experience, research skills, </a:t>
            </a:r>
            <a:r>
              <a:rPr lang="en-US" sz="2400" dirty="0" smtClean="0"/>
              <a:t>research</a:t>
            </a:r>
            <a:endParaRPr lang="sk-SK" sz="2400" dirty="0" smtClean="0"/>
          </a:p>
          <a:p>
            <a:pPr lvl="0" algn="just">
              <a:spcBef>
                <a:spcPts val="0"/>
              </a:spcBef>
            </a:pPr>
            <a:r>
              <a:rPr lang="en-US" sz="2400" dirty="0"/>
              <a:t>the student must choose this type of </a:t>
            </a:r>
            <a:r>
              <a:rPr lang="sk-SK" sz="2400" dirty="0" err="1" smtClean="0"/>
              <a:t>traineeship</a:t>
            </a:r>
            <a:r>
              <a:rPr lang="en-US" sz="2400" dirty="0" smtClean="0"/>
              <a:t> </a:t>
            </a:r>
            <a:r>
              <a:rPr lang="en-US" sz="2400" dirty="0"/>
              <a:t>when </a:t>
            </a:r>
            <a:r>
              <a:rPr lang="sk-SK" sz="2400" dirty="0" smtClean="0"/>
              <a:t>register</a:t>
            </a:r>
            <a:r>
              <a:rPr lang="en-US" sz="2400" dirty="0" smtClean="0"/>
              <a:t> </a:t>
            </a:r>
            <a:r>
              <a:rPr lang="en-US" sz="2400" dirty="0"/>
              <a:t>for the selection procedure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01915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2427</TotalTime>
  <Words>3154</Words>
  <Application>Microsoft Office PowerPoint</Application>
  <PresentationFormat>Širokouhlá</PresentationFormat>
  <Paragraphs>265</Paragraphs>
  <Slides>35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Wingdings</vt:lpstr>
      <vt:lpstr>Motív balíka Office</vt:lpstr>
      <vt:lpstr>Prezentácia programu PowerPoint</vt:lpstr>
      <vt:lpstr>WHAT IS ERASMUS+ TRAINEESHIP</vt:lpstr>
      <vt:lpstr>MAIN OBJECTIVES OF THE TRAINEESHIPS</vt:lpstr>
      <vt:lpstr>WHO CAN PARTICIPATE</vt:lpstr>
      <vt:lpstr>TYPES OF TRAINEESHIPS</vt:lpstr>
      <vt:lpstr>TRAINEESHIP FOR STUDENTS</vt:lpstr>
      <vt:lpstr>TRAINEESHIP FOR RECENT GRADUATES</vt:lpstr>
      <vt:lpstr>TRAINEESHIP IN DIGITAL SKILLS</vt:lpstr>
      <vt:lpstr>SHORT TERM TRAINEESHIP FOR PHD. STUDENTS</vt:lpstr>
      <vt:lpstr>LENGTH OF THE TRAINEESHIPS</vt:lpstr>
      <vt:lpstr>Prezentácia programu PowerPoint</vt:lpstr>
      <vt:lpstr>THE RECEIVING INSTITUTION CAN BE:</vt:lpstr>
      <vt:lpstr>THE RECEIVING INSTITUTION CAN NOT BE:</vt:lpstr>
      <vt:lpstr>FINANCING</vt:lpstr>
      <vt:lpstr>BASIC RATES OF INDIVIDUAL SUPPORT FOR  A LONG-TERM MOBILITY AND TOP-UPS:</vt:lpstr>
      <vt:lpstr>BASIC RATES OF INDIVIDUAL SUPPORT FOR  A SHORT-TERM MOBILITY AND TOP UPS: </vt:lpstr>
      <vt:lpstr>TYPES OF SUPPORT FOR THE STUDENTS WITH FEWER OPPORTUNITIES</vt:lpstr>
      <vt:lpstr>GENERAL RULES FOR TRAINEESHIPS</vt:lpstr>
      <vt:lpstr>Prezentácia programu PowerPoint</vt:lpstr>
      <vt:lpstr>STEPS BEFORE THE MOBILITY</vt:lpstr>
      <vt:lpstr>Prezentácia programu PowerPoint</vt:lpstr>
      <vt:lpstr>Prezentácia programu PowerPoint</vt:lpstr>
      <vt:lpstr>Prezentácia programu PowerPoint</vt:lpstr>
      <vt:lpstr>FINANCIAL AGREEMENT</vt:lpstr>
      <vt:lpstr>Prezentácia programu PowerPoint</vt:lpstr>
      <vt:lpstr>Prezentácia programu PowerPoint</vt:lpstr>
      <vt:lpstr>ONLINE LINGUISTIC SUPPORT</vt:lpstr>
      <vt:lpstr>Prezentácia programu PowerPoint</vt:lpstr>
      <vt:lpstr>STEPS DURING THE MOBILITY</vt:lpstr>
      <vt:lpstr>Prezentácia programu PowerPoint</vt:lpstr>
      <vt:lpstr>Prezentácia programu PowerPoint</vt:lpstr>
      <vt:lpstr>STEPS AFTER THE MOBILITY</vt:lpstr>
      <vt:lpstr>IMPORTANT LINKS</vt:lpstr>
      <vt:lpstr>CONTACT DATA</vt:lpstr>
      <vt:lpstr>    THANK YOU FOR YOUR ATTENTION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zuzana.szattlerova</dc:creator>
  <cp:lastModifiedBy>PhDr. Zuzana Szattlerová</cp:lastModifiedBy>
  <cp:revision>76</cp:revision>
  <dcterms:created xsi:type="dcterms:W3CDTF">2022-03-07T17:58:54Z</dcterms:created>
  <dcterms:modified xsi:type="dcterms:W3CDTF">2022-04-22T12:58:56Z</dcterms:modified>
</cp:coreProperties>
</file>