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73" r:id="rId6"/>
    <p:sldId id="261" r:id="rId7"/>
    <p:sldId id="262" r:id="rId8"/>
    <p:sldId id="276" r:id="rId9"/>
    <p:sldId id="263" r:id="rId10"/>
    <p:sldId id="264" r:id="rId11"/>
    <p:sldId id="265" r:id="rId12"/>
    <p:sldId id="266" r:id="rId13"/>
    <p:sldId id="268" r:id="rId14"/>
    <p:sldId id="269" r:id="rId15"/>
    <p:sldId id="280" r:id="rId16"/>
    <p:sldId id="277" r:id="rId17"/>
    <p:sldId id="278" r:id="rId18"/>
    <p:sldId id="279" r:id="rId19"/>
    <p:sldId id="274" r:id="rId20"/>
    <p:sldId id="270" r:id="rId21"/>
    <p:sldId id="271" r:id="rId22"/>
    <p:sldId id="275" r:id="rId23"/>
  </p:sldIdLst>
  <p:sldSz cx="9144000" cy="6858000" type="screen4x3"/>
  <p:notesSz cx="6858000" cy="9144000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4" autoAdjust="0"/>
    <p:restoredTop sz="94398" autoAdjust="0"/>
  </p:normalViewPr>
  <p:slideViewPr>
    <p:cSldViewPr>
      <p:cViewPr varScale="1">
        <p:scale>
          <a:sx n="70" d="100"/>
          <a:sy n="70" d="100"/>
        </p:scale>
        <p:origin x="145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2344CF5-43E7-490C-88C7-6DE93A154E4C}" type="datetimeFigureOut">
              <a:rPr lang="sk-SK"/>
              <a:pPr>
                <a:defRPr/>
              </a:pPr>
              <a:t>9.11.2017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 smtClean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 smtClean="0"/>
              <a:t>Upravte štýl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AA18EFC-0DE8-450D-9216-90E9C81C514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2838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altLang="sk-SK" smtClean="0"/>
          </a:p>
        </p:txBody>
      </p:sp>
      <p:sp>
        <p:nvSpPr>
          <p:cNvPr id="18436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fld id="{9B589F50-EDC6-419D-9088-D9FFF087E846}" type="slidenum">
              <a:rPr lang="sk-SK" altLang="sk-SK" smtClean="0"/>
              <a:pPr/>
              <a:t>8</a:t>
            </a:fld>
            <a:endParaRPr lang="sk-SK" altLang="sk-SK" smtClean="0"/>
          </a:p>
        </p:txBody>
      </p:sp>
    </p:spTree>
    <p:extLst>
      <p:ext uri="{BB962C8B-B14F-4D97-AF65-F5344CB8AC3E}">
        <p14:creationId xmlns:p14="http://schemas.microsoft.com/office/powerpoint/2010/main" val="2434932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altLang="sk-SK" smtClean="0"/>
          </a:p>
        </p:txBody>
      </p:sp>
      <p:sp>
        <p:nvSpPr>
          <p:cNvPr id="13316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fld id="{CEF56C43-A6AF-4B60-8B91-7B0E05F5FE7A}" type="slidenum">
              <a:rPr lang="sk-SK" altLang="sk-SK" smtClean="0"/>
              <a:pPr/>
              <a:t>9</a:t>
            </a:fld>
            <a:endParaRPr lang="sk-SK" altLang="sk-SK" smtClean="0"/>
          </a:p>
        </p:txBody>
      </p:sp>
    </p:spTree>
    <p:extLst>
      <p:ext uri="{BB962C8B-B14F-4D97-AF65-F5344CB8AC3E}">
        <p14:creationId xmlns:p14="http://schemas.microsoft.com/office/powerpoint/2010/main" val="1659390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altLang="sk-SK" smtClean="0"/>
          </a:p>
        </p:txBody>
      </p:sp>
      <p:sp>
        <p:nvSpPr>
          <p:cNvPr id="25604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fld id="{88347949-B343-415B-99F3-A9274A0DFA6F}" type="slidenum">
              <a:rPr lang="sk-SK" altLang="sk-SK" smtClean="0"/>
              <a:pPr/>
              <a:t>22</a:t>
            </a:fld>
            <a:endParaRPr lang="sk-SK" altLang="sk-SK" smtClean="0"/>
          </a:p>
        </p:txBody>
      </p:sp>
    </p:spTree>
    <p:extLst>
      <p:ext uri="{BB962C8B-B14F-4D97-AF65-F5344CB8AC3E}">
        <p14:creationId xmlns:p14="http://schemas.microsoft.com/office/powerpoint/2010/main" val="2852503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vná spojnica 3"/>
          <p:cNvSpPr>
            <a:spLocks noChangeShapeType="1"/>
          </p:cNvSpPr>
          <p:nvPr userDrawn="1"/>
        </p:nvSpPr>
        <p:spPr bwMode="auto">
          <a:xfrm>
            <a:off x="295275" y="357301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Upravte štýl predlohy podnadpisov</a:t>
            </a:r>
            <a:endParaRPr lang="en-US"/>
          </a:p>
        </p:txBody>
      </p:sp>
      <p:sp>
        <p:nvSpPr>
          <p:cNvPr id="5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1EC26-838A-410B-B01A-FABC64D65987}" type="datetimeFigureOut">
              <a:rPr lang="sk-SK"/>
              <a:pPr>
                <a:defRPr/>
              </a:pPr>
              <a:t>9.11.2017</a:t>
            </a:fld>
            <a:endParaRPr lang="sk-SK"/>
          </a:p>
        </p:txBody>
      </p:sp>
      <p:sp>
        <p:nvSpPr>
          <p:cNvPr id="6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9207D-FF49-4A1E-8FB7-252F918E864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3928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>
          <a:xfrm>
            <a:off x="228600" y="348389"/>
            <a:ext cx="8686800" cy="838200"/>
          </a:xfrm>
        </p:spPr>
        <p:txBody>
          <a:bodyPr/>
          <a:lstStyle/>
          <a:p>
            <a:r>
              <a:rPr lang="sk-SK" dirty="0" smtClean="0"/>
              <a:t>Upravte štýly predlohy textu</a:t>
            </a:r>
            <a:endParaRPr lang="en-US" dirty="0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8FB69-8615-45C2-BB4B-9FE5FEB23BD5}" type="datetimeFigureOut">
              <a:rPr lang="sk-SK"/>
              <a:pPr>
                <a:defRPr/>
              </a:pPr>
              <a:t>9.11.2017</a:t>
            </a:fld>
            <a:endParaRPr lang="sk-SK"/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D7A2A-2B7E-46BE-9BBF-705BDC54825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8516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Zástupný symbol textu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  <a:endParaRPr lang="en-US" altLang="sk-SK" smtClean="0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EC8D0A-C997-460B-9617-A7CC1A0EB369}" type="datetimeFigureOut">
              <a:rPr lang="sk-SK"/>
              <a:pPr>
                <a:defRPr/>
              </a:pPr>
              <a:t>9.11.2017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F25BBB-A18E-4212-8FA6-3143CC94715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2310267"/>
            <a:ext cx="7632848" cy="93853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6000" b="1" dirty="0" smtClean="0"/>
              <a:t>Filozofická fakulta</a:t>
            </a:r>
            <a:endParaRPr lang="sk-SK" sz="6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19138" y="692150"/>
            <a:ext cx="7705725" cy="1414463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k-SK" sz="4400" b="1" dirty="0" smtClean="0"/>
              <a:t>Univerzita Pavla Jozefa Šafárika 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k-SK" sz="4400" b="1" dirty="0" smtClean="0"/>
              <a:t>v Košiciach</a:t>
            </a:r>
            <a:endParaRPr lang="sk-SK" sz="4400" b="1" dirty="0"/>
          </a:p>
        </p:txBody>
      </p:sp>
      <p:pic>
        <p:nvPicPr>
          <p:cNvPr id="5124" name="Obrázok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3789363"/>
            <a:ext cx="28321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4400" b="1" dirty="0" smtClean="0"/>
              <a:t>Filozofická fakulta</a:t>
            </a:r>
            <a:r>
              <a:rPr lang="sk-SK" sz="4400" dirty="0" smtClean="0"/>
              <a:t> </a:t>
            </a:r>
            <a:r>
              <a:rPr lang="sk-SK" sz="3500" dirty="0" smtClean="0"/>
              <a:t>UPJŠ v Košiciach</a:t>
            </a:r>
            <a:endParaRPr lang="sk-SK" sz="3500" dirty="0"/>
          </a:p>
        </p:txBody>
      </p:sp>
      <p:pic>
        <p:nvPicPr>
          <p:cNvPr id="14339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341438"/>
            <a:ext cx="2105025" cy="529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6283325" cy="4525962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k-SK" b="1" i="1" dirty="0" smtClean="0"/>
              <a:t>Katedra </a:t>
            </a:r>
            <a:r>
              <a:rPr lang="pl-PL" b="1" i="1" dirty="0" smtClean="0"/>
              <a:t>pedagogiky</a:t>
            </a:r>
            <a:endParaRPr lang="sk-SK" b="1" i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sk-SK" sz="2800" dirty="0"/>
              <a:t>p</a:t>
            </a:r>
            <a:r>
              <a:rPr lang="sk-SK" sz="2800" dirty="0" smtClean="0"/>
              <a:t>edagogický základ študijných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k-SK" sz="2800" dirty="0"/>
              <a:t> </a:t>
            </a:r>
            <a:r>
              <a:rPr lang="sk-SK" sz="2800" dirty="0" smtClean="0"/>
              <a:t>   programov učiteľstva akademických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k-SK" sz="2800" dirty="0"/>
              <a:t> </a:t>
            </a:r>
            <a:r>
              <a:rPr lang="sk-SK" sz="2800" dirty="0" smtClean="0"/>
              <a:t>   predmetov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sk-SK" sz="3000" dirty="0" smtClean="0"/>
          </a:p>
        </p:txBody>
      </p:sp>
      <p:pic>
        <p:nvPicPr>
          <p:cNvPr id="14341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7919">
            <a:off x="2128838" y="3724275"/>
            <a:ext cx="3649662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4400" b="1" dirty="0" smtClean="0"/>
              <a:t>Filozofická fakulta</a:t>
            </a:r>
            <a:r>
              <a:rPr lang="sk-SK" sz="4400" dirty="0" smtClean="0"/>
              <a:t> </a:t>
            </a:r>
            <a:r>
              <a:rPr lang="sk-SK" sz="3500" dirty="0" smtClean="0"/>
              <a:t>UPJŠ v Košiciach</a:t>
            </a:r>
            <a:endParaRPr lang="sk-SK" sz="35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k-SK" b="1" i="1" dirty="0" smtClean="0"/>
              <a:t>Katedra </a:t>
            </a:r>
            <a:r>
              <a:rPr lang="pl-PL" b="1" i="1" dirty="0"/>
              <a:t>politológie</a:t>
            </a:r>
            <a:endParaRPr lang="sk-SK" b="1" i="1" dirty="0" smtClean="0"/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Char char=""/>
              <a:defRPr/>
            </a:pPr>
            <a:r>
              <a:rPr lang="sk-SK" sz="2800" dirty="0" smtClean="0"/>
              <a:t>Politológia (</a:t>
            </a:r>
            <a:r>
              <a:rPr lang="sk-SK" sz="2800" dirty="0"/>
              <a:t>B</a:t>
            </a:r>
            <a:r>
              <a:rPr lang="sk-SK" sz="2800" dirty="0" smtClean="0"/>
              <a:t>c., Mgr. a PhD.)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4338">
            <a:off x="6181725" y="2111375"/>
            <a:ext cx="1995488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1430">
            <a:off x="617538" y="3824288"/>
            <a:ext cx="210978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5552">
            <a:off x="3440113" y="3149600"/>
            <a:ext cx="20256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4400" b="1" dirty="0" smtClean="0"/>
              <a:t>Filozofická fakulta</a:t>
            </a:r>
            <a:r>
              <a:rPr lang="sk-SK" sz="4400" dirty="0" smtClean="0"/>
              <a:t> </a:t>
            </a:r>
            <a:r>
              <a:rPr lang="sk-SK" sz="3500" dirty="0" smtClean="0"/>
              <a:t>UPJŠ v Košiciach</a:t>
            </a:r>
            <a:endParaRPr lang="sk-SK" sz="35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4554538" cy="2954337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k-SK" b="1" i="1" dirty="0" smtClean="0"/>
              <a:t>Katedra </a:t>
            </a:r>
            <a:r>
              <a:rPr lang="pl-PL" b="1" i="1" dirty="0" smtClean="0"/>
              <a:t>psychológie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Char char=""/>
              <a:defRPr/>
            </a:pPr>
            <a:r>
              <a:rPr lang="sk-SK" sz="2800" dirty="0" smtClean="0"/>
              <a:t>Psychológia (</a:t>
            </a:r>
            <a:r>
              <a:rPr lang="sk-SK" sz="2800" dirty="0"/>
              <a:t>B</a:t>
            </a:r>
            <a:r>
              <a:rPr lang="sk-SK" sz="2800" dirty="0" smtClean="0"/>
              <a:t>c. a Mgr.)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Char char=""/>
              <a:defRPr/>
            </a:pPr>
            <a:r>
              <a:rPr lang="sk-SK" sz="2800" dirty="0" smtClean="0"/>
              <a:t>Sociálna psychológia a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k-SK" sz="2800" dirty="0"/>
              <a:t> </a:t>
            </a:r>
            <a:r>
              <a:rPr lang="sk-SK" sz="2800" dirty="0" smtClean="0"/>
              <a:t>  psychológia práce (PhD.)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sk-SK" sz="3000" dirty="0" smtClean="0"/>
          </a:p>
        </p:txBody>
      </p:sp>
      <p:pic>
        <p:nvPicPr>
          <p:cNvPr id="16388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91"/>
          <a:stretch>
            <a:fillRect/>
          </a:stretch>
        </p:blipFill>
        <p:spPr bwMode="auto">
          <a:xfrm>
            <a:off x="4859338" y="2041525"/>
            <a:ext cx="37782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5" b="10060"/>
          <a:stretch>
            <a:fillRect/>
          </a:stretch>
        </p:blipFill>
        <p:spPr bwMode="auto">
          <a:xfrm>
            <a:off x="3500438" y="3978275"/>
            <a:ext cx="56435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4400" b="1" dirty="0" smtClean="0"/>
              <a:t>Filozofická fakulta</a:t>
            </a:r>
            <a:r>
              <a:rPr lang="sk-SK" sz="4400" dirty="0" smtClean="0"/>
              <a:t> </a:t>
            </a:r>
            <a:r>
              <a:rPr lang="sk-SK" sz="3500" dirty="0" smtClean="0"/>
              <a:t>UPJŠ v Košiciach</a:t>
            </a:r>
            <a:endParaRPr lang="sk-SK" sz="35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k-SK" b="1" i="1" dirty="0" smtClean="0"/>
              <a:t>Katedra </a:t>
            </a:r>
            <a:r>
              <a:rPr lang="pl-PL" b="1" i="1" dirty="0" smtClean="0"/>
              <a:t>slovakistiky</a:t>
            </a:r>
            <a:r>
              <a:rPr lang="pl-PL" b="1" i="1" dirty="0"/>
              <a:t>, slovanských </a:t>
            </a:r>
            <a:r>
              <a:rPr lang="pl-PL" b="1" i="1" dirty="0" smtClean="0"/>
              <a:t>filológií             a </a:t>
            </a:r>
            <a:r>
              <a:rPr lang="pl-PL" b="1" i="1" dirty="0"/>
              <a:t>komunikácie</a:t>
            </a:r>
            <a:endParaRPr lang="sk-SK" b="1" i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sk-SK" sz="2800" dirty="0" smtClean="0"/>
              <a:t>Slovenský jazyk </a:t>
            </a:r>
            <a:r>
              <a:rPr lang="sk-SK" sz="2800" dirty="0"/>
              <a:t>a literatúra </a:t>
            </a:r>
            <a:r>
              <a:rPr lang="sk-SK" sz="2800" dirty="0" smtClean="0"/>
              <a:t>v kombinácii (</a:t>
            </a:r>
            <a:r>
              <a:rPr lang="sk-SK" sz="2800" dirty="0"/>
              <a:t>B</a:t>
            </a:r>
            <a:r>
              <a:rPr lang="sk-SK" sz="2800" dirty="0" smtClean="0"/>
              <a:t>c.)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sk-SK" sz="2800" dirty="0" smtClean="0"/>
              <a:t>Učiteľstvo slovenského jazyka a literatúry v kombinácii (Mgr.)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sk-SK" sz="2800" dirty="0" smtClean="0"/>
              <a:t>Masmediálne štúdiá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k-SK" sz="2800" dirty="0" smtClean="0"/>
              <a:t>    (</a:t>
            </a:r>
            <a:r>
              <a:rPr lang="sk-SK" sz="2800" dirty="0"/>
              <a:t>B</a:t>
            </a:r>
            <a:r>
              <a:rPr lang="sk-SK" sz="2800" dirty="0" smtClean="0"/>
              <a:t>c. a Mgr.)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sk-SK" sz="2800" dirty="0" smtClean="0"/>
              <a:t>Literárna veda (PhD.)</a:t>
            </a:r>
          </a:p>
        </p:txBody>
      </p:sp>
      <p:pic>
        <p:nvPicPr>
          <p:cNvPr id="19460" name="Obrázok 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7092"/>
          <a:stretch>
            <a:fillRect/>
          </a:stretch>
        </p:blipFill>
        <p:spPr bwMode="auto">
          <a:xfrm>
            <a:off x="5364163" y="3848100"/>
            <a:ext cx="27432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4400" b="1" dirty="0" smtClean="0"/>
              <a:t>Filozofická fakulta</a:t>
            </a:r>
            <a:r>
              <a:rPr lang="sk-SK" sz="4400" dirty="0" smtClean="0"/>
              <a:t> </a:t>
            </a:r>
            <a:r>
              <a:rPr lang="sk-SK" sz="3500" dirty="0" smtClean="0"/>
              <a:t>UPJŠ v Košiciach</a:t>
            </a:r>
            <a:endParaRPr lang="sk-SK" sz="35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k-SK" b="1" i="1" dirty="0" smtClean="0"/>
              <a:t>Katedra </a:t>
            </a:r>
            <a:r>
              <a:rPr lang="pl-PL" b="1" i="1" dirty="0" smtClean="0"/>
              <a:t>sociálnej práce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k-SK" sz="2000" b="1" i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sk-SK" sz="3000" dirty="0" smtClean="0"/>
              <a:t>Sociálna práca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k-SK" sz="3000" dirty="0"/>
              <a:t> </a:t>
            </a:r>
            <a:r>
              <a:rPr lang="sk-SK" sz="3000" dirty="0" smtClean="0"/>
              <a:t>  (</a:t>
            </a:r>
            <a:r>
              <a:rPr lang="sk-SK" sz="3000" dirty="0"/>
              <a:t>B</a:t>
            </a:r>
            <a:r>
              <a:rPr lang="sk-SK" sz="3000" dirty="0" smtClean="0"/>
              <a:t>c. a Mgr.)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sk-SK" sz="2000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sk-SK" sz="3000" dirty="0" err="1" smtClean="0"/>
              <a:t>Integratívna</a:t>
            </a:r>
            <a:r>
              <a:rPr lang="sk-SK" sz="3000" dirty="0" smtClean="0"/>
              <a:t> sociálna práca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sk-SK" sz="3000" dirty="0"/>
              <a:t> </a:t>
            </a:r>
            <a:r>
              <a:rPr lang="sk-SK" sz="3000" dirty="0" smtClean="0"/>
              <a:t>   (PhD.)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sk-SK" sz="3000" dirty="0" smtClean="0"/>
          </a:p>
        </p:txBody>
      </p:sp>
      <p:pic>
        <p:nvPicPr>
          <p:cNvPr id="2048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2376488"/>
            <a:ext cx="3235325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Zástupný symbol obsah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0011926"/>
              </p:ext>
            </p:extLst>
          </p:nvPr>
        </p:nvGraphicFramePr>
        <p:xfrm>
          <a:off x="107950" y="8451"/>
          <a:ext cx="8928100" cy="68495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071"/>
                <a:gridCol w="1440016"/>
                <a:gridCol w="1152013"/>
              </a:tblGrid>
              <a:tr h="5386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700" b="1" dirty="0" smtClean="0">
                          <a:effectLst/>
                          <a:latin typeface="Georgia" panose="02040502050405020303" pitchFamily="18" charset="0"/>
                        </a:rPr>
                        <a:t>Názov </a:t>
                      </a:r>
                      <a:r>
                        <a:rPr lang="sk-SK" sz="1700" b="1" dirty="0">
                          <a:effectLst/>
                          <a:latin typeface="Georgia" panose="02040502050405020303" pitchFamily="18" charset="0"/>
                        </a:rPr>
                        <a:t>študijného programu</a:t>
                      </a:r>
                      <a:r>
                        <a:rPr lang="sk-SK" sz="1700" b="1" baseline="30000" dirty="0"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endParaRPr lang="sk-SK" sz="17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700" b="1" dirty="0">
                          <a:effectLst/>
                          <a:latin typeface="Georgia" panose="02040502050405020303" pitchFamily="18" charset="0"/>
                        </a:rPr>
                        <a:t>Forma štúdia</a:t>
                      </a:r>
                      <a:endParaRPr lang="sk-SK" sz="17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700" b="1" dirty="0">
                          <a:effectLst/>
                          <a:latin typeface="Georgia" panose="02040502050405020303" pitchFamily="18" charset="0"/>
                        </a:rPr>
                        <a:t>Počet na prijatie</a:t>
                      </a:r>
                      <a:endParaRPr lang="sk-SK" sz="17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1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700" b="1" i="1" dirty="0">
                          <a:effectLst/>
                          <a:latin typeface="Georgia" panose="02040502050405020303" pitchFamily="18" charset="0"/>
                        </a:rPr>
                        <a:t>Jednoodborové študijné programy</a:t>
                      </a:r>
                      <a:endParaRPr lang="sk-SK" sz="1700" b="1" i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7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sk-SK" sz="17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17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sk-SK" sz="17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191"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sk-SK" sz="1700" dirty="0">
                          <a:effectLst/>
                          <a:latin typeface="Georgia" panose="02040502050405020303" pitchFamily="18" charset="0"/>
                        </a:rPr>
                        <a:t>Psychológia</a:t>
                      </a:r>
                      <a:endParaRPr lang="sk-SK" sz="17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sk-SK" sz="1700" i="1" dirty="0">
                          <a:effectLst/>
                          <a:latin typeface="Georgia" panose="02040502050405020303" pitchFamily="18" charset="0"/>
                        </a:rPr>
                        <a:t>denná</a:t>
                      </a:r>
                      <a:endParaRPr lang="sk-SK" sz="1700" i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sk-SK" sz="1700" dirty="0" smtClean="0">
                          <a:effectLst/>
                          <a:latin typeface="Georgia" panose="02040502050405020303" pitchFamily="18" charset="0"/>
                        </a:rPr>
                        <a:t>50</a:t>
                      </a:r>
                      <a:endParaRPr lang="sk-SK" sz="17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658"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sk-SK" sz="1700" dirty="0">
                          <a:effectLst/>
                          <a:latin typeface="Georgia" panose="02040502050405020303" pitchFamily="18" charset="0"/>
                        </a:rPr>
                        <a:t>Britské a americké štúdiá</a:t>
                      </a:r>
                      <a:endParaRPr lang="sk-SK" sz="17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sk-SK" sz="1700" i="1" dirty="0">
                          <a:effectLst/>
                          <a:latin typeface="Georgia" panose="02040502050405020303" pitchFamily="18" charset="0"/>
                        </a:rPr>
                        <a:t>denná, </a:t>
                      </a:r>
                      <a:r>
                        <a:rPr lang="sk-SK" sz="1700" i="1" dirty="0" smtClean="0">
                          <a:effectLst/>
                          <a:latin typeface="Georgia" panose="02040502050405020303" pitchFamily="18" charset="0"/>
                        </a:rPr>
                        <a:t>externá</a:t>
                      </a:r>
                      <a:endParaRPr lang="sk-SK" sz="1700" i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sk-SK" sz="1700" dirty="0">
                          <a:effectLst/>
                          <a:latin typeface="Georgia" panose="02040502050405020303" pitchFamily="18" charset="0"/>
                        </a:rPr>
                        <a:t>50</a:t>
                      </a:r>
                      <a:endParaRPr lang="sk-SK" sz="17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191"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sk-SK" sz="1700" dirty="0">
                          <a:effectLst/>
                          <a:latin typeface="Georgia" panose="02040502050405020303" pitchFamily="18" charset="0"/>
                        </a:rPr>
                        <a:t>Filozofia</a:t>
                      </a:r>
                      <a:endParaRPr lang="sk-SK" sz="17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sk-SK" sz="1700" i="1" dirty="0" smtClean="0">
                          <a:effectLst/>
                          <a:latin typeface="Georgia" panose="02040502050405020303" pitchFamily="18" charset="0"/>
                        </a:rPr>
                        <a:t>denná</a:t>
                      </a:r>
                      <a:endParaRPr lang="sk-SK" sz="1700" i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sk-SK" sz="1700" dirty="0">
                          <a:effectLst/>
                          <a:latin typeface="Georgia" panose="02040502050405020303" pitchFamily="18" charset="0"/>
                        </a:rPr>
                        <a:t>10</a:t>
                      </a:r>
                      <a:endParaRPr lang="sk-SK" sz="17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658"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sk-SK" sz="1700" dirty="0">
                          <a:effectLst/>
                          <a:latin typeface="Georgia" panose="02040502050405020303" pitchFamily="18" charset="0"/>
                        </a:rPr>
                        <a:t>Sociálna práca</a:t>
                      </a:r>
                      <a:endParaRPr lang="sk-SK" sz="17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sk-SK" sz="1700" i="1" dirty="0">
                          <a:effectLst/>
                          <a:latin typeface="Georgia" panose="02040502050405020303" pitchFamily="18" charset="0"/>
                        </a:rPr>
                        <a:t>denná, </a:t>
                      </a:r>
                      <a:r>
                        <a:rPr lang="sk-SK" sz="1700" i="1" dirty="0" smtClean="0">
                          <a:effectLst/>
                          <a:latin typeface="Georgia" panose="02040502050405020303" pitchFamily="18" charset="0"/>
                        </a:rPr>
                        <a:t>externá</a:t>
                      </a:r>
                      <a:endParaRPr lang="sk-SK" sz="1700" i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sk-SK" sz="1700" dirty="0">
                          <a:effectLst/>
                          <a:latin typeface="Georgia" panose="02040502050405020303" pitchFamily="18" charset="0"/>
                        </a:rPr>
                        <a:t>30</a:t>
                      </a:r>
                      <a:endParaRPr lang="sk-SK" sz="17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191"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sk-SK" sz="1700" dirty="0">
                          <a:effectLst/>
                          <a:latin typeface="Georgia" panose="02040502050405020303" pitchFamily="18" charset="0"/>
                        </a:rPr>
                        <a:t>Anglický jazyk pre európske inštitúcie a ekonomiku</a:t>
                      </a:r>
                      <a:endParaRPr lang="sk-SK" sz="17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sk-SK" sz="1700" i="1" dirty="0" smtClean="0">
                          <a:effectLst/>
                          <a:latin typeface="Georgia" panose="02040502050405020303" pitchFamily="18" charset="0"/>
                        </a:rPr>
                        <a:t>denná</a:t>
                      </a:r>
                      <a:endParaRPr lang="sk-SK" sz="1700" i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sk-SK" sz="1700" dirty="0" smtClean="0">
                          <a:effectLst/>
                          <a:latin typeface="Georgia" panose="02040502050405020303" pitchFamily="18" charset="0"/>
                        </a:rPr>
                        <a:t>30</a:t>
                      </a:r>
                      <a:endParaRPr lang="sk-SK" sz="17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658"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sk-SK" sz="1700" dirty="0">
                          <a:effectLst/>
                          <a:latin typeface="Georgia" panose="02040502050405020303" pitchFamily="18" charset="0"/>
                        </a:rPr>
                        <a:t>Anglický jazyk a francúzsky jazyk pre európske inštitúcie </a:t>
                      </a:r>
                      <a:endParaRPr lang="sk-SK" sz="1700" dirty="0" smtClean="0">
                        <a:effectLst/>
                        <a:latin typeface="Georgia" panose="02040502050405020303" pitchFamily="18" charset="0"/>
                      </a:endParaRPr>
                    </a:p>
                    <a:p>
                      <a:pPr rtl="0">
                        <a:spcAft>
                          <a:spcPts val="0"/>
                        </a:spcAft>
                      </a:pPr>
                      <a:r>
                        <a:rPr lang="sk-SK" sz="1700" dirty="0" smtClean="0">
                          <a:effectLst/>
                          <a:latin typeface="Georgia" panose="02040502050405020303" pitchFamily="18" charset="0"/>
                        </a:rPr>
                        <a:t>     a</a:t>
                      </a:r>
                      <a:r>
                        <a:rPr lang="sk-SK" sz="1700" dirty="0">
                          <a:effectLst/>
                          <a:latin typeface="Georgia" panose="02040502050405020303" pitchFamily="18" charset="0"/>
                        </a:rPr>
                        <a:t> ekonomiku</a:t>
                      </a:r>
                      <a:endParaRPr lang="sk-SK" sz="17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sk-SK" sz="1700" i="1" dirty="0" smtClean="0">
                          <a:effectLst/>
                          <a:latin typeface="Georgia" panose="02040502050405020303" pitchFamily="18" charset="0"/>
                        </a:rPr>
                        <a:t>denná</a:t>
                      </a:r>
                      <a:endParaRPr lang="sk-SK" sz="1700" i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sk-SK" sz="1700" dirty="0">
                          <a:effectLst/>
                          <a:latin typeface="Georgia" panose="02040502050405020303" pitchFamily="18" charset="0"/>
                        </a:rPr>
                        <a:t>10</a:t>
                      </a:r>
                      <a:endParaRPr lang="sk-SK" sz="17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658"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sk-SK" sz="1700" dirty="0">
                          <a:effectLst/>
                          <a:latin typeface="Georgia" panose="02040502050405020303" pitchFamily="18" charset="0"/>
                        </a:rPr>
                        <a:t>Anglický jazyk a nemecký jazyk pre európske inštitúcie </a:t>
                      </a:r>
                      <a:r>
                        <a:rPr lang="sk-SK" sz="1700" dirty="0" smtClean="0">
                          <a:effectLst/>
                          <a:latin typeface="Georgia" panose="02040502050405020303" pitchFamily="18" charset="0"/>
                        </a:rPr>
                        <a:t> </a:t>
                      </a:r>
                    </a:p>
                    <a:p>
                      <a:pPr rtl="0">
                        <a:spcAft>
                          <a:spcPts val="0"/>
                        </a:spcAft>
                      </a:pPr>
                      <a:r>
                        <a:rPr lang="sk-SK" sz="1700" dirty="0" smtClean="0">
                          <a:effectLst/>
                          <a:latin typeface="Georgia" panose="02040502050405020303" pitchFamily="18" charset="0"/>
                        </a:rPr>
                        <a:t>     a</a:t>
                      </a:r>
                      <a:r>
                        <a:rPr lang="sk-SK" sz="1700" dirty="0">
                          <a:effectLst/>
                          <a:latin typeface="Georgia" panose="02040502050405020303" pitchFamily="18" charset="0"/>
                        </a:rPr>
                        <a:t> ekonomiku</a:t>
                      </a:r>
                      <a:endParaRPr lang="sk-SK" sz="17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sk-SK" sz="1700" i="1" dirty="0" smtClean="0">
                          <a:effectLst/>
                          <a:latin typeface="Georgia" panose="02040502050405020303" pitchFamily="18" charset="0"/>
                        </a:rPr>
                        <a:t>denná</a:t>
                      </a:r>
                      <a:endParaRPr lang="sk-SK" sz="1700" i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sk-SK" sz="1700" dirty="0">
                          <a:effectLst/>
                          <a:latin typeface="Georgia" panose="02040502050405020303" pitchFamily="18" charset="0"/>
                        </a:rPr>
                        <a:t>10</a:t>
                      </a:r>
                      <a:endParaRPr lang="sk-SK" sz="17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658"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sk-SK" sz="1700" dirty="0">
                          <a:effectLst/>
                          <a:latin typeface="Georgia" panose="02040502050405020303" pitchFamily="18" charset="0"/>
                        </a:rPr>
                        <a:t>Masmediálne štúdiá</a:t>
                      </a:r>
                      <a:endParaRPr lang="sk-SK" sz="17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sk-SK" sz="1700" i="1" dirty="0">
                          <a:effectLst/>
                          <a:latin typeface="Georgia" panose="02040502050405020303" pitchFamily="18" charset="0"/>
                        </a:rPr>
                        <a:t>denná, </a:t>
                      </a:r>
                      <a:r>
                        <a:rPr lang="sk-SK" sz="1700" i="1" dirty="0" smtClean="0">
                          <a:effectLst/>
                          <a:latin typeface="Georgia" panose="02040502050405020303" pitchFamily="18" charset="0"/>
                        </a:rPr>
                        <a:t>externá</a:t>
                      </a:r>
                      <a:endParaRPr lang="sk-SK" sz="1700" i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sk-SK" sz="1700" dirty="0">
                          <a:effectLst/>
                          <a:latin typeface="Georgia" panose="02040502050405020303" pitchFamily="18" charset="0"/>
                        </a:rPr>
                        <a:t>30</a:t>
                      </a:r>
                      <a:endParaRPr lang="sk-SK" sz="17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658"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sk-SK" sz="1700" dirty="0">
                          <a:effectLst/>
                          <a:latin typeface="Georgia" panose="02040502050405020303" pitchFamily="18" charset="0"/>
                        </a:rPr>
                        <a:t>Politológia</a:t>
                      </a:r>
                      <a:endParaRPr lang="sk-SK" sz="17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sk-SK" sz="1700" i="1" dirty="0">
                          <a:effectLst/>
                          <a:latin typeface="Georgia" panose="02040502050405020303" pitchFamily="18" charset="0"/>
                        </a:rPr>
                        <a:t>denná, </a:t>
                      </a:r>
                      <a:r>
                        <a:rPr lang="sk-SK" sz="1700" i="1" dirty="0" smtClean="0">
                          <a:effectLst/>
                          <a:latin typeface="Georgia" panose="02040502050405020303" pitchFamily="18" charset="0"/>
                        </a:rPr>
                        <a:t>externá</a:t>
                      </a:r>
                      <a:endParaRPr lang="sk-SK" sz="1700" i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sk-SK" sz="1700" dirty="0">
                          <a:effectLst/>
                          <a:latin typeface="Georgia" panose="02040502050405020303" pitchFamily="18" charset="0"/>
                        </a:rPr>
                        <a:t>30</a:t>
                      </a:r>
                      <a:endParaRPr lang="sk-SK" sz="17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191"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sk-SK" sz="1700" dirty="0">
                          <a:effectLst/>
                          <a:latin typeface="Georgia" panose="02040502050405020303" pitchFamily="18" charset="0"/>
                        </a:rPr>
                        <a:t>Rodové štúdiá a kultúra</a:t>
                      </a:r>
                      <a:endParaRPr lang="sk-SK" sz="17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sk-SK" sz="1700" i="1" dirty="0" smtClean="0">
                          <a:effectLst/>
                          <a:latin typeface="Georgia" panose="02040502050405020303" pitchFamily="18" charset="0"/>
                        </a:rPr>
                        <a:t>denná</a:t>
                      </a:r>
                      <a:endParaRPr lang="sk-SK" sz="1700" i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sk-SK" sz="1700" dirty="0">
                          <a:effectLst/>
                          <a:latin typeface="Georgia" panose="02040502050405020303" pitchFamily="18" charset="0"/>
                        </a:rPr>
                        <a:t>8</a:t>
                      </a:r>
                      <a:endParaRPr lang="sk-SK" sz="17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658"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sk-SK" sz="1700" dirty="0">
                          <a:effectLst/>
                          <a:latin typeface="Georgia" panose="02040502050405020303" pitchFamily="18" charset="0"/>
                        </a:rPr>
                        <a:t>Aplikovaná etika</a:t>
                      </a:r>
                      <a:endParaRPr lang="sk-SK" sz="17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sk-SK" sz="1700" i="1" dirty="0">
                          <a:effectLst/>
                          <a:latin typeface="Georgia" panose="02040502050405020303" pitchFamily="18" charset="0"/>
                        </a:rPr>
                        <a:t>denná, </a:t>
                      </a:r>
                      <a:r>
                        <a:rPr lang="sk-SK" sz="1700" i="1" dirty="0" smtClean="0">
                          <a:effectLst/>
                          <a:latin typeface="Georgia" panose="02040502050405020303" pitchFamily="18" charset="0"/>
                        </a:rPr>
                        <a:t>externá</a:t>
                      </a:r>
                      <a:endParaRPr lang="sk-SK" sz="1700" i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sk-SK" sz="1700" dirty="0">
                          <a:effectLst/>
                          <a:latin typeface="Georgia" panose="02040502050405020303" pitchFamily="18" charset="0"/>
                        </a:rPr>
                        <a:t>20</a:t>
                      </a:r>
                      <a:endParaRPr lang="sk-SK" sz="17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29"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sk-SK" sz="1700" dirty="0">
                          <a:effectLst/>
                          <a:latin typeface="Georgia" panose="02040502050405020303" pitchFamily="18" charset="0"/>
                        </a:rPr>
                        <a:t>História</a:t>
                      </a:r>
                      <a:endParaRPr lang="sk-SK" sz="17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sk-SK" sz="1700" i="1" dirty="0">
                          <a:effectLst/>
                          <a:latin typeface="Georgia" panose="02040502050405020303" pitchFamily="18" charset="0"/>
                        </a:rPr>
                        <a:t>denná</a:t>
                      </a:r>
                      <a:endParaRPr lang="sk-SK" sz="1700" i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sk-SK" sz="1700" dirty="0">
                          <a:effectLst/>
                          <a:latin typeface="Georgia" panose="02040502050405020303" pitchFamily="18" charset="0"/>
                        </a:rPr>
                        <a:t>10</a:t>
                      </a:r>
                      <a:endParaRPr lang="sk-SK" sz="17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5014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Zástupný symbol obsahu 2"/>
          <p:cNvGraphicFramePr>
            <a:graphicFrameLocks noGrp="1"/>
          </p:cNvGraphicFramePr>
          <p:nvPr>
            <p:ph idx="1"/>
          </p:nvPr>
        </p:nvGraphicFramePr>
        <p:xfrm>
          <a:off x="493713" y="2590800"/>
          <a:ext cx="8229600" cy="167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* Posledný rok štúdia v študijnom programe bude spoplatnený v závislosti od úspešnosti štúdia študenta.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Medziodborové študijné programy v kombináciách, v dennej forme štúdia: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Plánovaný počet prijatých: 50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4" name="Tabuľka 3"/>
          <p:cNvGraphicFramePr>
            <a:graphicFrameLocks noGrp="1"/>
          </p:cNvGraphicFramePr>
          <p:nvPr/>
        </p:nvGraphicFramePr>
        <p:xfrm>
          <a:off x="95250" y="792163"/>
          <a:ext cx="9048750" cy="60658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48750"/>
              </a:tblGrid>
              <a:tr h="336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  <a:latin typeface="Georgia" panose="02040502050405020303" pitchFamily="18" charset="0"/>
                        </a:rPr>
                        <a:t>Slovenský jazyk a literatúra – Britské a americké štúdiá</a:t>
                      </a:r>
                      <a:endParaRPr lang="sk-SK" sz="18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  <a:latin typeface="Georgia" panose="02040502050405020303" pitchFamily="18" charset="0"/>
                        </a:rPr>
                        <a:t>Slovenský jazyk a literatúra – Nemecký jazyk a literatúra</a:t>
                      </a:r>
                      <a:endParaRPr lang="sk-SK" sz="18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  <a:latin typeface="Georgia" panose="02040502050405020303" pitchFamily="18" charset="0"/>
                        </a:rPr>
                        <a:t>Britské a americké štúdiá – Filozofia</a:t>
                      </a:r>
                      <a:endParaRPr lang="sk-SK" sz="18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  <a:latin typeface="Georgia" panose="02040502050405020303" pitchFamily="18" charset="0"/>
                        </a:rPr>
                        <a:t>Britské a americké štúdiá – Nemecký jazyk a literatúra</a:t>
                      </a:r>
                      <a:endParaRPr lang="sk-SK" sz="18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  <a:latin typeface="Georgia" panose="02040502050405020303" pitchFamily="18" charset="0"/>
                        </a:rPr>
                        <a:t>Nemecký jazyk a literatúra – Filozofia</a:t>
                      </a:r>
                      <a:endParaRPr lang="sk-SK" sz="18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  <a:latin typeface="Georgia" panose="02040502050405020303" pitchFamily="18" charset="0"/>
                        </a:rPr>
                        <a:t>Britské a americké štúdiá </a:t>
                      </a:r>
                      <a:r>
                        <a:rPr lang="sk-SK" sz="1800" b="0" dirty="0" smtClean="0">
                          <a:effectLst/>
                          <a:latin typeface="Georgia" panose="02040502050405020303" pitchFamily="18" charset="0"/>
                        </a:rPr>
                        <a:t>– </a:t>
                      </a:r>
                      <a:r>
                        <a:rPr lang="sk-SK" sz="1800" b="0" dirty="0">
                          <a:effectLst/>
                          <a:latin typeface="Georgia" panose="02040502050405020303" pitchFamily="18" charset="0"/>
                        </a:rPr>
                        <a:t>Matematika</a:t>
                      </a:r>
                      <a:endParaRPr lang="sk-SK" sz="18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  <a:latin typeface="Georgia" panose="02040502050405020303" pitchFamily="18" charset="0"/>
                        </a:rPr>
                        <a:t>Britské a americké štúdiá – Geografia</a:t>
                      </a:r>
                      <a:endParaRPr lang="sk-SK" sz="18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  <a:latin typeface="Georgia" panose="02040502050405020303" pitchFamily="18" charset="0"/>
                        </a:rPr>
                        <a:t>Britské a americké štúdiá – Biológia</a:t>
                      </a:r>
                      <a:endParaRPr lang="sk-SK" sz="18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  <a:latin typeface="Georgia" panose="02040502050405020303" pitchFamily="18" charset="0"/>
                        </a:rPr>
                        <a:t>Britské a americké štúdiá – Informatika</a:t>
                      </a:r>
                      <a:endParaRPr lang="sk-SK" sz="18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  <a:latin typeface="Georgia" panose="02040502050405020303" pitchFamily="18" charset="0"/>
                        </a:rPr>
                        <a:t>Slovenský jazyk a literatúra – Geografia</a:t>
                      </a:r>
                      <a:endParaRPr lang="sk-SK" sz="18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  <a:latin typeface="Georgia" panose="02040502050405020303" pitchFamily="18" charset="0"/>
                        </a:rPr>
                        <a:t>Slovenský jazyk a literatúra – Biológia </a:t>
                      </a:r>
                      <a:endParaRPr lang="sk-SK" sz="18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  <a:latin typeface="Georgia" panose="02040502050405020303" pitchFamily="18" charset="0"/>
                        </a:rPr>
                        <a:t>Slovenský jazyk a literatúra – Matematika</a:t>
                      </a:r>
                      <a:endParaRPr lang="sk-SK" sz="18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  <a:latin typeface="Georgia" panose="02040502050405020303" pitchFamily="18" charset="0"/>
                        </a:rPr>
                        <a:t>Slovenský jazyk a literatúra – Informatika</a:t>
                      </a:r>
                      <a:endParaRPr lang="sk-SK" sz="18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  <a:latin typeface="Georgia" panose="02040502050405020303" pitchFamily="18" charset="0"/>
                        </a:rPr>
                        <a:t>Slovenský jazyk a literatúra – Filozofia</a:t>
                      </a:r>
                      <a:endParaRPr lang="sk-SK" sz="18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  <a:latin typeface="Georgia" panose="02040502050405020303" pitchFamily="18" charset="0"/>
                        </a:rPr>
                        <a:t>Aplikovaná etika – Nemecký jazyk a literatúra</a:t>
                      </a:r>
                      <a:endParaRPr lang="sk-SK" sz="18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  <a:latin typeface="Georgia" panose="02040502050405020303" pitchFamily="18" charset="0"/>
                        </a:rPr>
                        <a:t>Aplikovaná etika – Filozofia</a:t>
                      </a:r>
                      <a:endParaRPr lang="sk-SK" sz="18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  <a:latin typeface="Georgia" panose="02040502050405020303" pitchFamily="18" charset="0"/>
                        </a:rPr>
                        <a:t>Aplikovaná etika – Slovenský jazyk a literatúra</a:t>
                      </a:r>
                      <a:endParaRPr lang="sk-SK" sz="18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  <a:latin typeface="Georgia" panose="02040502050405020303" pitchFamily="18" charset="0"/>
                        </a:rPr>
                        <a:t>Aplikovaná etika – Geografia</a:t>
                      </a:r>
                      <a:endParaRPr lang="sk-SK" sz="18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24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800">
              <a:latin typeface="Arial" panose="020B0604020202020204" pitchFamily="34" charset="0"/>
            </a:endParaRPr>
          </a:p>
        </p:txBody>
      </p:sp>
      <p:graphicFrame>
        <p:nvGraphicFramePr>
          <p:cNvPr id="7" name="Tabuľka 6"/>
          <p:cNvGraphicFramePr>
            <a:graphicFrameLocks noGrp="1"/>
          </p:cNvGraphicFramePr>
          <p:nvPr/>
        </p:nvGraphicFramePr>
        <p:xfrm>
          <a:off x="0" y="0"/>
          <a:ext cx="9144000" cy="7921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0"/>
              </a:tblGrid>
              <a:tr h="792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800" b="1" i="1" dirty="0" smtClean="0">
                          <a:effectLst/>
                          <a:latin typeface="Georgia" panose="02040502050405020303" pitchFamily="18" charset="0"/>
                        </a:rPr>
                        <a:t>Medziodborové </a:t>
                      </a:r>
                      <a:r>
                        <a:rPr lang="sk-SK" sz="1800" b="1" i="1" dirty="0">
                          <a:effectLst/>
                          <a:latin typeface="Georgia" panose="02040502050405020303" pitchFamily="18" charset="0"/>
                        </a:rPr>
                        <a:t>študijné programy v kombináciách, v dennej forme štúdia: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1800" b="1" i="1" dirty="0">
                          <a:effectLst/>
                          <a:latin typeface="Georgia" panose="02040502050405020303" pitchFamily="18" charset="0"/>
                        </a:rPr>
                        <a:t>Plánovaný počet prijatých:</a:t>
                      </a:r>
                      <a:r>
                        <a:rPr lang="sk-SK" sz="1800" b="1" dirty="0">
                          <a:effectLst/>
                          <a:latin typeface="Georgia" panose="02040502050405020303" pitchFamily="18" charset="0"/>
                        </a:rPr>
                        <a:t> 50</a:t>
                      </a:r>
                      <a:endParaRPr lang="sk-SK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932811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Zástupný symbol obsahu 2"/>
          <p:cNvGraphicFramePr>
            <a:graphicFrameLocks noGrp="1"/>
          </p:cNvGraphicFramePr>
          <p:nvPr>
            <p:ph idx="1"/>
          </p:nvPr>
        </p:nvGraphicFramePr>
        <p:xfrm>
          <a:off x="107950" y="115888"/>
          <a:ext cx="9036050" cy="655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36050"/>
              </a:tblGrid>
              <a:tr h="327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Georgia" panose="02040502050405020303" pitchFamily="18" charset="0"/>
                        </a:rPr>
                        <a:t>História – Geografia</a:t>
                      </a:r>
                      <a:endParaRPr lang="sk-SK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Georgia" panose="02040502050405020303" pitchFamily="18" charset="0"/>
                        </a:rPr>
                        <a:t>História – Filozofia</a:t>
                      </a:r>
                      <a:endParaRPr lang="sk-SK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Georgia" panose="02040502050405020303" pitchFamily="18" charset="0"/>
                        </a:rPr>
                        <a:t>História - Aplikovaná etika</a:t>
                      </a:r>
                      <a:endParaRPr lang="sk-SK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Georgia" panose="02040502050405020303" pitchFamily="18" charset="0"/>
                        </a:rPr>
                        <a:t>História - Britské a americké štúdiá</a:t>
                      </a:r>
                      <a:endParaRPr lang="sk-SK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Georgia" panose="02040502050405020303" pitchFamily="18" charset="0"/>
                        </a:rPr>
                        <a:t>História – Slovenský jazyk a literatúra </a:t>
                      </a:r>
                      <a:endParaRPr lang="sk-SK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Georgia" panose="02040502050405020303" pitchFamily="18" charset="0"/>
                        </a:rPr>
                        <a:t>História – Nemecký jazyk a literatúra</a:t>
                      </a:r>
                      <a:endParaRPr lang="sk-SK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Georgia" panose="02040502050405020303" pitchFamily="18" charset="0"/>
                        </a:rPr>
                        <a:t>Latinský jazyk a literatúra – Britské a americké štúdiá</a:t>
                      </a:r>
                      <a:endParaRPr lang="sk-SK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Georgia" panose="02040502050405020303" pitchFamily="18" charset="0"/>
                        </a:rPr>
                        <a:t>Latinský jazyk a literatúra - Nemecký jazyk a literatúra</a:t>
                      </a:r>
                      <a:endParaRPr lang="sk-SK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Georgia" panose="02040502050405020303" pitchFamily="18" charset="0"/>
                        </a:rPr>
                        <a:t>Latinský jazyk a literatúra – Slovenský jazyk a literatúra</a:t>
                      </a:r>
                      <a:endParaRPr lang="sk-SK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Georgia" panose="02040502050405020303" pitchFamily="18" charset="0"/>
                        </a:rPr>
                        <a:t>Latinský jazyk a literatúra – História </a:t>
                      </a:r>
                      <a:endParaRPr lang="sk-SK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Georgia" panose="02040502050405020303" pitchFamily="18" charset="0"/>
                        </a:rPr>
                        <a:t>Latinský jazyk a literatúra – Filozofia</a:t>
                      </a:r>
                      <a:endParaRPr lang="sk-SK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Georgia" panose="02040502050405020303" pitchFamily="18" charset="0"/>
                        </a:rPr>
                        <a:t>Latinský jazyk a literatúra – Aplikovaná etika</a:t>
                      </a:r>
                      <a:endParaRPr lang="sk-SK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Georgia" panose="02040502050405020303" pitchFamily="18" charset="0"/>
                        </a:rPr>
                        <a:t>Nemecký jazyk a literatúra – Geografia</a:t>
                      </a:r>
                      <a:endParaRPr lang="sk-SK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Georgia" panose="02040502050405020303" pitchFamily="18" charset="0"/>
                        </a:rPr>
                        <a:t>Nemecký jazyk a literatúra – Informatika</a:t>
                      </a:r>
                      <a:endParaRPr lang="sk-SK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800" dirty="0" smtClean="0">
                          <a:effectLst/>
                          <a:latin typeface="Georgia" panose="02040502050405020303" pitchFamily="18" charset="0"/>
                        </a:rPr>
                        <a:t>Nemecký </a:t>
                      </a:r>
                      <a:r>
                        <a:rPr lang="sk-SK" sz="1800" dirty="0">
                          <a:effectLst/>
                          <a:latin typeface="Georgia" panose="02040502050405020303" pitchFamily="18" charset="0"/>
                        </a:rPr>
                        <a:t>jazyk a literatúra </a:t>
                      </a:r>
                      <a:r>
                        <a:rPr lang="sk-SK" sz="1800" dirty="0" smtClean="0">
                          <a:effectLst/>
                          <a:latin typeface="Georgia" panose="02040502050405020303" pitchFamily="18" charset="0"/>
                        </a:rPr>
                        <a:t>– </a:t>
                      </a:r>
                      <a:r>
                        <a:rPr lang="sk-SK" sz="1800" dirty="0">
                          <a:effectLst/>
                          <a:latin typeface="Georgia" panose="02040502050405020303" pitchFamily="18" charset="0"/>
                        </a:rPr>
                        <a:t>Psychológia</a:t>
                      </a:r>
                      <a:endParaRPr lang="sk-SK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800" b="0" i="0" dirty="0" smtClean="0">
                          <a:effectLst/>
                          <a:latin typeface="Georgia" panose="02040502050405020303" pitchFamily="18" charset="0"/>
                        </a:rPr>
                        <a:t>Britské </a:t>
                      </a:r>
                      <a:r>
                        <a:rPr lang="sk-SK" sz="1800" b="0" i="0" dirty="0">
                          <a:effectLst/>
                          <a:latin typeface="Georgia" panose="02040502050405020303" pitchFamily="18" charset="0"/>
                        </a:rPr>
                        <a:t>a americké štúdiá </a:t>
                      </a:r>
                      <a:r>
                        <a:rPr lang="sk-SK" sz="1800" b="0" i="0" dirty="0" smtClean="0">
                          <a:effectLst/>
                          <a:latin typeface="Georgia" panose="02040502050405020303" pitchFamily="18" charset="0"/>
                        </a:rPr>
                        <a:t>– </a:t>
                      </a:r>
                      <a:r>
                        <a:rPr lang="sk-SK" sz="1800" b="0" i="0" dirty="0">
                          <a:effectLst/>
                          <a:latin typeface="Georgia" panose="02040502050405020303" pitchFamily="18" charset="0"/>
                        </a:rPr>
                        <a:t>Psychológia</a:t>
                      </a:r>
                      <a:endParaRPr lang="sk-SK" sz="1800" b="0" i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800" b="0" i="0" dirty="0" smtClean="0">
                          <a:effectLst/>
                          <a:latin typeface="Georgia" panose="02040502050405020303" pitchFamily="18" charset="0"/>
                        </a:rPr>
                        <a:t>Slovenský </a:t>
                      </a:r>
                      <a:r>
                        <a:rPr lang="sk-SK" sz="1800" b="0" i="0" dirty="0">
                          <a:effectLst/>
                          <a:latin typeface="Georgia" panose="02040502050405020303" pitchFamily="18" charset="0"/>
                        </a:rPr>
                        <a:t>jazyk a literatúra </a:t>
                      </a:r>
                      <a:r>
                        <a:rPr lang="sk-SK" sz="1800" b="0" i="0" dirty="0" smtClean="0">
                          <a:effectLst/>
                          <a:latin typeface="Georgia" panose="02040502050405020303" pitchFamily="18" charset="0"/>
                        </a:rPr>
                        <a:t>– </a:t>
                      </a:r>
                      <a:r>
                        <a:rPr lang="sk-SK" sz="1800" b="0" i="0" dirty="0">
                          <a:effectLst/>
                          <a:latin typeface="Georgia" panose="02040502050405020303" pitchFamily="18" charset="0"/>
                        </a:rPr>
                        <a:t>Psychológia</a:t>
                      </a:r>
                      <a:endParaRPr lang="sk-SK" sz="1800" b="0" i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800" b="0" i="0" dirty="0" smtClean="0">
                          <a:effectLst/>
                          <a:latin typeface="Georgia" panose="02040502050405020303" pitchFamily="18" charset="0"/>
                        </a:rPr>
                        <a:t>Filozofia – </a:t>
                      </a:r>
                      <a:r>
                        <a:rPr lang="sk-SK" sz="1800" b="0" i="0" dirty="0">
                          <a:effectLst/>
                          <a:latin typeface="Georgia" panose="02040502050405020303" pitchFamily="18" charset="0"/>
                        </a:rPr>
                        <a:t>Psychológia</a:t>
                      </a:r>
                      <a:endParaRPr lang="sk-SK" sz="1800" b="0" i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800" b="0" i="0" dirty="0" smtClean="0">
                          <a:effectLst/>
                          <a:latin typeface="Georgia" panose="02040502050405020303" pitchFamily="18" charset="0"/>
                        </a:rPr>
                        <a:t>Aplikovaná </a:t>
                      </a:r>
                      <a:r>
                        <a:rPr lang="sk-SK" sz="1800" b="0" i="0" dirty="0">
                          <a:effectLst/>
                          <a:latin typeface="Georgia" panose="02040502050405020303" pitchFamily="18" charset="0"/>
                        </a:rPr>
                        <a:t>etika </a:t>
                      </a:r>
                      <a:r>
                        <a:rPr lang="sk-SK" sz="1800" b="0" i="0" dirty="0" smtClean="0">
                          <a:effectLst/>
                          <a:latin typeface="Georgia" panose="02040502050405020303" pitchFamily="18" charset="0"/>
                        </a:rPr>
                        <a:t>– </a:t>
                      </a:r>
                      <a:r>
                        <a:rPr lang="sk-SK" sz="1800" b="0" i="0" dirty="0">
                          <a:effectLst/>
                          <a:latin typeface="Georgia" panose="02040502050405020303" pitchFamily="18" charset="0"/>
                        </a:rPr>
                        <a:t>Psychológia</a:t>
                      </a:r>
                      <a:endParaRPr lang="sk-SK" sz="1800" b="0" i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800" b="0" i="0" dirty="0" smtClean="0">
                          <a:effectLst/>
                          <a:latin typeface="Georgia" panose="02040502050405020303" pitchFamily="18" charset="0"/>
                        </a:rPr>
                        <a:t>História </a:t>
                      </a:r>
                      <a:r>
                        <a:rPr lang="sk-SK" sz="1800" b="0" i="0" dirty="0">
                          <a:effectLst/>
                          <a:latin typeface="Georgia" panose="02040502050405020303" pitchFamily="18" charset="0"/>
                        </a:rPr>
                        <a:t>- Psychológia</a:t>
                      </a:r>
                      <a:endParaRPr lang="sk-SK" sz="1800" b="0" i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08050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sk-SK" sz="2600" b="1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Ď</a:t>
            </a:r>
            <a:r>
              <a:rPr lang="en-US" altLang="sk-SK" sz="2600" b="1" cap="none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alšie</a:t>
            </a:r>
            <a:r>
              <a:rPr lang="en-US" altLang="sk-SK" sz="2600" b="1" cap="none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altLang="sk-SK" sz="2600" b="1" cap="none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št</a:t>
            </a:r>
            <a:r>
              <a:rPr lang="sk-SK" altLang="sk-SK" sz="2600" b="1" cap="none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u</a:t>
            </a:r>
            <a:r>
              <a:rPr lang="en-US" altLang="sk-SK" sz="2600" b="1" cap="none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dijné</a:t>
            </a:r>
            <a:r>
              <a:rPr lang="en-US" altLang="sk-SK" sz="2600" b="1" cap="none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altLang="sk-SK" sz="2600" b="1" cap="none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programy</a:t>
            </a:r>
            <a:endParaRPr lang="sk-SK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0243" name="Zástupný symbol obsahu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668963"/>
          </a:xfrm>
        </p:spPr>
        <p:txBody>
          <a:bodyPr/>
          <a:lstStyle/>
          <a:p>
            <a:pPr marL="0" indent="0">
              <a:buFontTx/>
              <a:buNone/>
            </a:pPr>
            <a:endParaRPr lang="sk-SK" altLang="sk-SK" sz="2000" dirty="0" smtClean="0">
              <a:latin typeface="Georgia" panose="02040502050405020303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sk-SK" altLang="sk-SK" sz="2000" dirty="0" smtClean="0">
              <a:latin typeface="Georgia" panose="02040502050405020303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US" altLang="sk-SK" sz="2400" b="1" dirty="0" err="1" smtClean="0">
                <a:latin typeface="Georgia" panose="02040502050405020303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Psychológia</a:t>
            </a:r>
            <a:r>
              <a:rPr lang="en-US" altLang="sk-SK" sz="2400" b="1" dirty="0" smtClean="0">
                <a:latin typeface="Georgia" panose="02040502050405020303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v </a:t>
            </a:r>
            <a:r>
              <a:rPr lang="en-US" altLang="sk-SK" sz="2400" b="1" dirty="0" err="1" smtClean="0">
                <a:latin typeface="Georgia" panose="02040502050405020303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kombinácii</a:t>
            </a:r>
            <a:r>
              <a:rPr lang="sk-SK" altLang="sk-SK" sz="2400" b="1" dirty="0" smtClean="0">
                <a:latin typeface="Georgia" panose="02040502050405020303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(</a:t>
            </a:r>
            <a:r>
              <a:rPr lang="en-US" altLang="sk-SK" sz="2400" b="1" dirty="0" smtClean="0">
                <a:latin typeface="Georgia" panose="02040502050405020303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MOŠ</a:t>
            </a:r>
            <a:r>
              <a:rPr lang="sk-SK" altLang="sk-SK" sz="2400" b="1" dirty="0" smtClean="0">
                <a:latin typeface="Georgia" panose="02040502050405020303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)</a:t>
            </a:r>
            <a:endParaRPr lang="en-US" altLang="sk-SK" sz="2400" b="1" dirty="0" smtClean="0">
              <a:latin typeface="Georgia" panose="02040502050405020303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sk-SK" altLang="sk-SK" sz="2400" b="1" dirty="0" smtClean="0">
              <a:latin typeface="Georgia" panose="02040502050405020303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US" altLang="sk-SK" sz="2400" b="1" dirty="0" err="1" smtClean="0">
                <a:latin typeface="Georgia" panose="02040502050405020303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Filozofia</a:t>
            </a:r>
            <a:r>
              <a:rPr lang="en-US" altLang="sk-SK" sz="2400" b="1" dirty="0" smtClean="0">
                <a:latin typeface="Georgia" panose="02040502050405020303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v </a:t>
            </a:r>
            <a:r>
              <a:rPr lang="en-US" altLang="sk-SK" sz="2400" b="1" dirty="0" err="1" smtClean="0">
                <a:latin typeface="Georgia" panose="02040502050405020303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kombinácii</a:t>
            </a:r>
            <a:r>
              <a:rPr lang="sk-SK" altLang="sk-SK" sz="2400" b="1" dirty="0" smtClean="0">
                <a:latin typeface="Georgia" panose="02040502050405020303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(</a:t>
            </a:r>
            <a:r>
              <a:rPr lang="en-US" altLang="sk-SK" sz="2400" b="1" dirty="0" smtClean="0">
                <a:latin typeface="Georgia" panose="02040502050405020303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MOŠ</a:t>
            </a:r>
            <a:r>
              <a:rPr lang="sk-SK" altLang="sk-SK" sz="2400" b="1" dirty="0" smtClean="0">
                <a:latin typeface="Georgia" panose="02040502050405020303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)</a:t>
            </a:r>
            <a:endParaRPr lang="en-US" altLang="sk-SK" sz="2400" b="1" dirty="0" smtClean="0">
              <a:latin typeface="Georgia" panose="02040502050405020303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sk-SK" altLang="sk-SK" sz="2400" dirty="0" smtClean="0">
              <a:latin typeface="Georgia" panose="02040502050405020303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sk-SK" altLang="sk-SK" sz="2400" dirty="0" smtClean="0">
              <a:latin typeface="Georgia" panose="02040502050405020303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en-US" altLang="sk-SK" sz="2400" dirty="0" smtClean="0">
              <a:latin typeface="Georgia" panose="02040502050405020303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US" altLang="sk-SK" sz="2400" dirty="0" err="1" smtClean="0">
                <a:latin typeface="Georgia" panose="02040502050405020303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Podmienky</a:t>
            </a:r>
            <a:r>
              <a:rPr lang="en-US" altLang="sk-SK" sz="2400" dirty="0" smtClean="0">
                <a:latin typeface="Georgia" panose="02040502050405020303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sk-SK" sz="2400" dirty="0" err="1" smtClean="0">
                <a:latin typeface="Georgia" panose="02040502050405020303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zverejnené</a:t>
            </a:r>
            <a:r>
              <a:rPr lang="en-US" altLang="sk-SK" sz="2400" dirty="0" smtClean="0">
                <a:latin typeface="Georgia" panose="02040502050405020303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sk-SK" sz="2400" dirty="0" err="1" smtClean="0">
                <a:latin typeface="Georgia" panose="02040502050405020303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na</a:t>
            </a:r>
            <a:r>
              <a:rPr lang="en-US" altLang="sk-SK" sz="2400" dirty="0" smtClean="0">
                <a:latin typeface="Georgia" panose="02040502050405020303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sk-SK" sz="2400" dirty="0" err="1" smtClean="0">
                <a:latin typeface="Georgia" panose="02040502050405020303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webovej</a:t>
            </a:r>
            <a:r>
              <a:rPr lang="en-US" altLang="sk-SK" sz="2400" dirty="0" smtClean="0">
                <a:latin typeface="Georgia" panose="02040502050405020303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sk-SK" sz="2400" dirty="0" err="1" smtClean="0">
                <a:latin typeface="Georgia" panose="02040502050405020303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stránke</a:t>
            </a:r>
            <a:r>
              <a:rPr lang="en-US" altLang="sk-SK" sz="2400" dirty="0" smtClean="0">
                <a:latin typeface="Georgia" panose="02040502050405020303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sk-SK" sz="2400" dirty="0" err="1" smtClean="0">
                <a:latin typeface="Georgia" panose="02040502050405020303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Prírodovedeckej</a:t>
            </a:r>
            <a:r>
              <a:rPr lang="en-US" altLang="sk-SK" sz="2400" dirty="0" smtClean="0">
                <a:latin typeface="Georgia" panose="02040502050405020303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sk-SK" sz="2400" dirty="0" err="1" smtClean="0">
                <a:latin typeface="Georgia" panose="02040502050405020303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fakulty</a:t>
            </a:r>
            <a:r>
              <a:rPr lang="en-US" altLang="sk-SK" sz="2400" dirty="0" smtClean="0">
                <a:latin typeface="Georgia" panose="02040502050405020303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UPJŠ</a:t>
            </a:r>
          </a:p>
          <a:p>
            <a:pPr marL="0" indent="0">
              <a:buFontTx/>
              <a:buNone/>
            </a:pPr>
            <a:endParaRPr lang="sk-SK" altLang="sk-SK" sz="2400" dirty="0" smtClean="0">
              <a:latin typeface="Georgia" panose="02040502050405020303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91454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sk-SK" altLang="sk-SK" b="1" smtClean="0"/>
              <a:t>Pre potreby výučby a výskumu sú na fakulte k dispozícii špičkové laboratória</a:t>
            </a:r>
          </a:p>
          <a:p>
            <a:pPr marL="1252538" lvl="2" indent="-534988"/>
            <a:r>
              <a:rPr lang="sk-SK" altLang="sk-SK" sz="3200" b="1" dirty="0" smtClean="0"/>
              <a:t>Jazykové laboratórium</a:t>
            </a:r>
          </a:p>
          <a:p>
            <a:pPr marL="1252538" lvl="2" indent="-534988"/>
            <a:r>
              <a:rPr lang="sk-SK" altLang="sk-SK" sz="3200" b="1" dirty="0" smtClean="0"/>
              <a:t>Tlmočnícke laboratórium</a:t>
            </a:r>
          </a:p>
          <a:p>
            <a:pPr marL="1252538" lvl="2" indent="-534988"/>
            <a:r>
              <a:rPr lang="sk-SK" altLang="sk-SK" sz="3200" b="1" dirty="0" smtClean="0"/>
              <a:t>Psychologické laboratórium</a:t>
            </a:r>
          </a:p>
          <a:p>
            <a:pPr marL="1252538" lvl="2" indent="-534988"/>
            <a:r>
              <a:rPr lang="sk-SK" altLang="sk-SK" sz="3200" b="1" dirty="0" smtClean="0"/>
              <a:t>Televízne a filmové štúdio</a:t>
            </a:r>
          </a:p>
          <a:p>
            <a:pPr marL="1252538" lvl="2" indent="-534988"/>
            <a:r>
              <a:rPr lang="pt-BR" altLang="sk-SK" sz="3200" b="1" dirty="0" smtClean="0"/>
              <a:t>Laboratórium experimentálnej fonetiky a komunikácie</a:t>
            </a:r>
            <a:endParaRPr lang="sk-SK" altLang="sk-SK" sz="3200" b="1" dirty="0" smtClean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4400" b="1" dirty="0" smtClean="0"/>
              <a:t>Filozofická fakulta</a:t>
            </a:r>
            <a:r>
              <a:rPr lang="sk-SK" sz="4400" dirty="0" smtClean="0"/>
              <a:t> </a:t>
            </a:r>
            <a:r>
              <a:rPr lang="sk-SK" sz="3500" dirty="0" smtClean="0"/>
              <a:t>UPJŠ v Košiciach</a:t>
            </a:r>
            <a:endParaRPr lang="sk-SK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4400" b="1" dirty="0" smtClean="0"/>
              <a:t>Filozofická fakulta</a:t>
            </a:r>
            <a:r>
              <a:rPr lang="sk-SK" sz="4400" dirty="0" smtClean="0"/>
              <a:t> </a:t>
            </a:r>
            <a:r>
              <a:rPr lang="sk-SK" sz="3500" dirty="0" smtClean="0"/>
              <a:t>UPJŠ v Košiciach</a:t>
            </a:r>
            <a:endParaRPr lang="sk-SK" sz="3500" dirty="0"/>
          </a:p>
        </p:txBody>
      </p:sp>
      <p:sp>
        <p:nvSpPr>
          <p:cNvPr id="6147" name="Zástupný symbol obsahu 2"/>
          <p:cNvSpPr>
            <a:spLocks noGrp="1"/>
          </p:cNvSpPr>
          <p:nvPr>
            <p:ph idx="1"/>
          </p:nvPr>
        </p:nvSpPr>
        <p:spPr>
          <a:xfrm>
            <a:off x="304800" y="1773238"/>
            <a:ext cx="8686800" cy="4306887"/>
          </a:xfrm>
        </p:spPr>
        <p:txBody>
          <a:bodyPr/>
          <a:lstStyle/>
          <a:p>
            <a:pPr eaLnBrk="1" hangingPunct="1"/>
            <a:r>
              <a:rPr lang="sk-SK" altLang="sk-SK" dirty="0" smtClean="0"/>
              <a:t>bola zriadená k 1. januáru 2007</a:t>
            </a:r>
          </a:p>
          <a:p>
            <a:pPr eaLnBrk="1" hangingPunct="1"/>
            <a:r>
              <a:rPr lang="sk-SK" altLang="sk-SK" dirty="0" smtClean="0"/>
              <a:t>na jej 13 katedrách študuje 1 388 študentov (Bc., Mgr. a PhD. štúdium)</a:t>
            </a:r>
          </a:p>
          <a:p>
            <a:pPr eaLnBrk="1" hangingPunct="1"/>
            <a:r>
              <a:rPr lang="sk-SK" altLang="sk-SK" dirty="0" smtClean="0"/>
              <a:t>fakulta ponúka aj ďalšie možnosti vzdelávania </a:t>
            </a:r>
            <a:r>
              <a:rPr lang="sk-SK" altLang="sk-SK" dirty="0" smtClean="0"/>
              <a:t>(doplňujúce </a:t>
            </a:r>
            <a:r>
              <a:rPr lang="sk-SK" altLang="sk-SK" dirty="0" smtClean="0"/>
              <a:t>pedagogické štúdium, </a:t>
            </a:r>
            <a:r>
              <a:rPr lang="sk-SK" altLang="sk-SK" dirty="0" smtClean="0"/>
              <a:t>rigorózne </a:t>
            </a:r>
            <a:r>
              <a:rPr lang="sk-SK" altLang="sk-SK" dirty="0" smtClean="0"/>
              <a:t>konanie, </a:t>
            </a:r>
            <a:r>
              <a:rPr lang="sk-SK" altLang="sk-SK" dirty="0" smtClean="0"/>
              <a:t>špecializačné štúdium...)</a:t>
            </a:r>
            <a:endParaRPr lang="sk-SK" altLang="sk-SK" dirty="0" smtClean="0"/>
          </a:p>
        </p:txBody>
      </p:sp>
      <p:sp>
        <p:nvSpPr>
          <p:cNvPr id="3" name="Obdĺžnik 2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endParaRPr lang="sk-SK" sz="5400" b="1" dirty="0">
              <a:ln/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4400" b="1" dirty="0" smtClean="0"/>
              <a:t>Filozofická fakulta</a:t>
            </a:r>
            <a:r>
              <a:rPr lang="sk-SK" sz="4400" dirty="0" smtClean="0"/>
              <a:t> </a:t>
            </a:r>
            <a:r>
              <a:rPr lang="sk-SK" sz="3500" dirty="0" smtClean="0"/>
              <a:t>UPJŠ v Košiciach</a:t>
            </a:r>
            <a:endParaRPr lang="sk-SK" sz="3500" dirty="0"/>
          </a:p>
        </p:txBody>
      </p:sp>
      <p:sp>
        <p:nvSpPr>
          <p:cNvPr id="22531" name="Zástupný symbol obsahu 2"/>
          <p:cNvSpPr>
            <a:spLocks noGrp="1"/>
          </p:cNvSpPr>
          <p:nvPr>
            <p:ph idx="1"/>
          </p:nvPr>
        </p:nvSpPr>
        <p:spPr>
          <a:xfrm>
            <a:off x="304800" y="1439863"/>
            <a:ext cx="8686800" cy="693737"/>
          </a:xfrm>
        </p:spPr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sk-SK" altLang="sk-SK" b="1" i="1" smtClean="0"/>
              <a:t>Univerzál</a:t>
            </a:r>
            <a:r>
              <a:rPr lang="sk-SK" altLang="sk-SK" smtClean="0"/>
              <a:t> – časopis študentov FF UPJŠ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50" y="2236788"/>
            <a:ext cx="3092450" cy="4319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75" y="2247900"/>
            <a:ext cx="3078163" cy="4319588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4400" b="1" dirty="0" smtClean="0"/>
              <a:t>Filozofická fakulta</a:t>
            </a:r>
            <a:r>
              <a:rPr lang="sk-SK" sz="4400" dirty="0" smtClean="0"/>
              <a:t> </a:t>
            </a:r>
            <a:r>
              <a:rPr lang="sk-SK" sz="3500" dirty="0" smtClean="0"/>
              <a:t>UPJŠ v Košiciach</a:t>
            </a:r>
            <a:endParaRPr lang="sk-SK" sz="3500" dirty="0"/>
          </a:p>
        </p:txBody>
      </p:sp>
      <p:sp>
        <p:nvSpPr>
          <p:cNvPr id="23555" name="Zástupný symbol obsahu 2"/>
          <p:cNvSpPr>
            <a:spLocks noGrp="1"/>
          </p:cNvSpPr>
          <p:nvPr>
            <p:ph idx="1"/>
          </p:nvPr>
        </p:nvSpPr>
        <p:spPr>
          <a:xfrm>
            <a:off x="304800" y="1484313"/>
            <a:ext cx="8686800" cy="723900"/>
          </a:xfrm>
        </p:spPr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sk-SK" altLang="sk-SK" b="1" i="1" smtClean="0"/>
              <a:t>UniTV</a:t>
            </a:r>
            <a:r>
              <a:rPr lang="sk-SK" altLang="sk-SK" smtClean="0"/>
              <a:t> – študentská univerzitná televízia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endParaRPr lang="sk-SK" altLang="sk-SK" sz="3000" smtClean="0"/>
          </a:p>
        </p:txBody>
      </p:sp>
      <p:pic>
        <p:nvPicPr>
          <p:cNvPr id="23556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2381250"/>
            <a:ext cx="5400675" cy="40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13" y="1484313"/>
            <a:ext cx="1436687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827587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sk-SK" sz="3000" b="1" dirty="0" smtClean="0"/>
              <a:t>Linka detskej dôvery súčasťou výučby na FF UPJŠ v Košiciach - unikátny projekt prípravy na pomáhajúce profesie s priamym kontaktom s praxou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sk-SK" sz="2000" b="1" dirty="0" smtClean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sk-SK" sz="2000" b="1" dirty="0"/>
          </a:p>
          <a:p>
            <a:pPr>
              <a:defRPr/>
            </a:pPr>
            <a:r>
              <a:rPr lang="sk-SK" sz="3000" dirty="0" smtClean="0"/>
              <a:t>študenti odborov sociálnej práce a psychológie získavajú prax v dištančnej komunikácii a v jednoduchých formách poradenstva so svojimi budúcimi klientmi už na škole</a:t>
            </a:r>
            <a:endParaRPr lang="sk-SK" sz="30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4400" b="1" dirty="0" smtClean="0"/>
              <a:t>Filozofická fakulta</a:t>
            </a:r>
            <a:r>
              <a:rPr lang="sk-SK" sz="4400" dirty="0" smtClean="0"/>
              <a:t> </a:t>
            </a:r>
            <a:r>
              <a:rPr lang="sk-SK" sz="3500" dirty="0" smtClean="0"/>
              <a:t>UPJŠ v Košiciach</a:t>
            </a:r>
            <a:endParaRPr lang="sk-SK" sz="3500" dirty="0"/>
          </a:p>
        </p:txBody>
      </p:sp>
      <p:pic>
        <p:nvPicPr>
          <p:cNvPr id="24580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36838"/>
            <a:ext cx="10810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4400" b="1" dirty="0" smtClean="0"/>
              <a:t>Filozofická fakulta</a:t>
            </a:r>
            <a:r>
              <a:rPr lang="sk-SK" sz="4400" dirty="0" smtClean="0"/>
              <a:t> </a:t>
            </a:r>
            <a:r>
              <a:rPr lang="sk-SK" sz="3500" dirty="0" smtClean="0"/>
              <a:t>UPJŠ v Košiciach</a:t>
            </a:r>
            <a:endParaRPr lang="sk-SK" sz="35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k-SK" b="1" i="1" dirty="0" smtClean="0"/>
              <a:t>Katedra anglistiky a </a:t>
            </a:r>
            <a:r>
              <a:rPr lang="sk-SK" b="1" i="1" dirty="0" err="1" smtClean="0"/>
              <a:t>amerikanistiky</a:t>
            </a:r>
            <a:endParaRPr lang="sk-SK" b="1" i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sk-SK" sz="1800" dirty="0" smtClean="0"/>
              <a:t>Britské a americké štúdiá (Bc., Mgr. a PhD.)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sk-SK" sz="1800" dirty="0" smtClean="0"/>
              <a:t>Anglický jazyk pre európske inštitúcie a ekonomiku (</a:t>
            </a:r>
            <a:r>
              <a:rPr lang="sk-SK" sz="1800" dirty="0"/>
              <a:t>B</a:t>
            </a:r>
            <a:r>
              <a:rPr lang="sk-SK" sz="1800" dirty="0" smtClean="0"/>
              <a:t>c. a Mgr.)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sk-SK" sz="1800" dirty="0" smtClean="0"/>
              <a:t>Anglický jazyk a francúzsky jazyk </a:t>
            </a:r>
            <a:r>
              <a:rPr lang="sk-SK" sz="1800" dirty="0"/>
              <a:t>pre európske inštitúcie a </a:t>
            </a:r>
            <a:r>
              <a:rPr lang="sk-SK" sz="1800" dirty="0" smtClean="0"/>
              <a:t>ekonomiku (Bc. a Mgr.)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sk-SK" sz="1800" dirty="0"/>
              <a:t>Anglický jazyk a </a:t>
            </a:r>
            <a:r>
              <a:rPr lang="sk-SK" sz="1800" dirty="0" smtClean="0"/>
              <a:t>nemecký </a:t>
            </a:r>
            <a:r>
              <a:rPr lang="sk-SK" sz="1800" dirty="0"/>
              <a:t>jazyk pre európske inštitúcie a </a:t>
            </a:r>
            <a:r>
              <a:rPr lang="sk-SK" sz="1800" dirty="0" smtClean="0"/>
              <a:t>ekonomiku (Bc. a Mgr.)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sk-SK" sz="1800" dirty="0" smtClean="0"/>
              <a:t>Rodové štúdiá a kultúra (Bc. a Mgr.)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sk-SK" sz="3000" dirty="0" smtClean="0"/>
          </a:p>
        </p:txBody>
      </p:sp>
      <p:pic>
        <p:nvPicPr>
          <p:cNvPr id="7172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843338"/>
            <a:ext cx="2981325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292600"/>
            <a:ext cx="2981325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4400" b="1" dirty="0" smtClean="0"/>
              <a:t>Filozofická fakulta</a:t>
            </a:r>
            <a:r>
              <a:rPr lang="sk-SK" sz="4400" dirty="0" smtClean="0"/>
              <a:t> </a:t>
            </a:r>
            <a:r>
              <a:rPr lang="sk-SK" sz="3500" dirty="0" smtClean="0"/>
              <a:t>UPJŠ v Košiciach</a:t>
            </a:r>
            <a:endParaRPr lang="sk-SK" sz="35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8228013" cy="2308225"/>
          </a:xfrm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k-SK" sz="3500" b="1" i="1" dirty="0" smtClean="0"/>
              <a:t>Katedra aplikovanej etiky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sk-SK" sz="2800" dirty="0" smtClean="0"/>
              <a:t>Aplikovaná </a:t>
            </a:r>
            <a:r>
              <a:rPr lang="sk-SK" sz="2800" dirty="0"/>
              <a:t>etika – jednoodborové </a:t>
            </a:r>
            <a:r>
              <a:rPr lang="sk-SK" sz="2800" dirty="0" smtClean="0"/>
              <a:t>štúdium (Bc.)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sk-SK" sz="2800" dirty="0"/>
              <a:t>Aplikovaná etika v </a:t>
            </a:r>
            <a:r>
              <a:rPr lang="sk-SK" sz="2800" dirty="0" smtClean="0"/>
              <a:t>kombinácii (</a:t>
            </a:r>
            <a:r>
              <a:rPr lang="sk-SK" sz="2800" dirty="0"/>
              <a:t>B</a:t>
            </a:r>
            <a:r>
              <a:rPr lang="sk-SK" sz="2800" dirty="0" smtClean="0"/>
              <a:t>c.)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sk-SK" sz="2800" dirty="0" smtClean="0"/>
              <a:t>Učiteľstvo etickej výchovy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sk-SK" dirty="0" smtClean="0"/>
              <a:t>v kombinácii (Mgr.)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sk-SK" sz="3000" dirty="0" smtClean="0"/>
          </a:p>
        </p:txBody>
      </p:sp>
      <p:pic>
        <p:nvPicPr>
          <p:cNvPr id="8196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6446">
            <a:off x="5146675" y="2908300"/>
            <a:ext cx="2916238" cy="406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4400" b="1" dirty="0" smtClean="0"/>
              <a:t>Filozofická fakulta</a:t>
            </a:r>
            <a:r>
              <a:rPr lang="sk-SK" sz="4400" dirty="0" smtClean="0"/>
              <a:t> </a:t>
            </a:r>
            <a:r>
              <a:rPr lang="sk-SK" sz="3500" dirty="0" smtClean="0"/>
              <a:t>UPJŠ v Košiciach</a:t>
            </a:r>
            <a:endParaRPr lang="sk-SK" sz="35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6067425" cy="24511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k-SK" b="1" i="1" dirty="0"/>
              <a:t>Katedra filozofie a dejín filozofie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sk-SK" sz="2000" dirty="0" smtClean="0"/>
              <a:t>Filozofia (Bc., Mgr.)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sk-SK" sz="2000" dirty="0"/>
              <a:t>Medziodborové štúdium </a:t>
            </a:r>
            <a:r>
              <a:rPr lang="sk-SK" sz="2000" dirty="0" smtClean="0"/>
              <a:t>filozofie v </a:t>
            </a:r>
            <a:r>
              <a:rPr lang="sk-SK" sz="2000" dirty="0"/>
              <a:t>kombinácii (Bc</a:t>
            </a:r>
            <a:r>
              <a:rPr lang="sk-SK" sz="2000" dirty="0" smtClean="0"/>
              <a:t>.)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sk-SK" sz="2000" dirty="0"/>
              <a:t>Učiteľstvo výchovy k </a:t>
            </a:r>
            <a:r>
              <a:rPr lang="sk-SK" sz="2000" dirty="0" smtClean="0"/>
              <a:t>občianstvu v </a:t>
            </a:r>
            <a:r>
              <a:rPr lang="sk-SK" sz="2000" dirty="0"/>
              <a:t>kombinácii (Mgr</a:t>
            </a:r>
            <a:r>
              <a:rPr lang="sk-SK" sz="2000" dirty="0" smtClean="0"/>
              <a:t>.)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sk-SK" sz="2000" dirty="0"/>
              <a:t>Dejiny filozofie (PhD</a:t>
            </a:r>
            <a:r>
              <a:rPr lang="sk-SK" sz="2000" dirty="0" smtClean="0"/>
              <a:t>.)</a:t>
            </a:r>
            <a:endParaRPr lang="sk-SK" sz="2000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sk-SK" sz="2800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sk-SK" sz="28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sk-SK" sz="28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sk-SK" sz="30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sk-SK" sz="3000" dirty="0" smtClean="0"/>
          </a:p>
        </p:txBody>
      </p:sp>
      <p:pic>
        <p:nvPicPr>
          <p:cNvPr id="9220" name="Picture 2" descr="kfadf_transp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4005263"/>
            <a:ext cx="29845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Obrázo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743200"/>
            <a:ext cx="274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4400" b="1" dirty="0" smtClean="0"/>
              <a:t>Filozofická fakulta</a:t>
            </a:r>
            <a:r>
              <a:rPr lang="sk-SK" sz="4400" dirty="0" smtClean="0"/>
              <a:t> </a:t>
            </a:r>
            <a:r>
              <a:rPr lang="sk-SK" sz="3500" dirty="0" smtClean="0"/>
              <a:t>UPJŠ v Košiciach</a:t>
            </a:r>
            <a:endParaRPr lang="sk-SK" sz="3500" dirty="0"/>
          </a:p>
        </p:txBody>
      </p:sp>
      <p:sp>
        <p:nvSpPr>
          <p:cNvPr id="1536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514475"/>
          </a:xfrm>
        </p:spPr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sk-SK" altLang="sk-SK" b="1" i="1" dirty="0" smtClean="0"/>
              <a:t>Katedra germanistiky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sk-SK" altLang="sk-SK" sz="2000" dirty="0"/>
              <a:t>Medziodborové štúdium nemeckého jazyka a literatúry v kombinácii (Bc.)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sk-SK" altLang="sk-SK" sz="2000" dirty="0"/>
              <a:t>Učiteľstvo nemeckého jazyka a literatúry (Mgr.)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sk-SK" altLang="sk-SK" sz="3000" dirty="0" smtClean="0"/>
          </a:p>
        </p:txBody>
      </p:sp>
      <p:pic>
        <p:nvPicPr>
          <p:cNvPr id="10244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3141663"/>
            <a:ext cx="4806950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4400" b="1" dirty="0" smtClean="0"/>
              <a:t>Filozofická fakulta</a:t>
            </a:r>
            <a:r>
              <a:rPr lang="sk-SK" sz="4400" dirty="0" smtClean="0"/>
              <a:t> </a:t>
            </a:r>
            <a:r>
              <a:rPr lang="sk-SK" sz="3500" dirty="0" smtClean="0"/>
              <a:t>UPJŠ v Košiciach</a:t>
            </a:r>
            <a:endParaRPr lang="sk-SK" sz="35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5635625" cy="4525962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k-SK" b="1" i="1" dirty="0" smtClean="0"/>
              <a:t>Katedra histórie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sk-SK" sz="2400" dirty="0" smtClean="0"/>
              <a:t>História</a:t>
            </a:r>
            <a:r>
              <a:rPr lang="sk-SK" sz="2400" dirty="0"/>
              <a:t> </a:t>
            </a:r>
            <a:r>
              <a:rPr lang="sk-SK" sz="2400" dirty="0" smtClean="0"/>
              <a:t>(</a:t>
            </a:r>
            <a:r>
              <a:rPr lang="sk-SK" sz="2400" dirty="0"/>
              <a:t>B</a:t>
            </a:r>
            <a:r>
              <a:rPr lang="sk-SK" sz="2400" dirty="0" smtClean="0"/>
              <a:t>c., Mgr.)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sk-SK" sz="2400" dirty="0" smtClean="0"/>
              <a:t>Medziodborové štúdium histórie v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k-SK" sz="2400" dirty="0" smtClean="0"/>
              <a:t>     kombinácii (Bc.)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sk-SK" sz="2400" dirty="0" smtClean="0"/>
              <a:t>Učiteľstvo histórie v kombinácii (Mgr.)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sk-SK" sz="2400" dirty="0"/>
              <a:t>Slovenské dejiny (PhD</a:t>
            </a:r>
            <a:r>
              <a:rPr lang="sk-SK" sz="2400" dirty="0" smtClean="0"/>
              <a:t>.)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sk-SK" sz="3000" dirty="0" smtClean="0"/>
          </a:p>
        </p:txBody>
      </p:sp>
      <p:pic>
        <p:nvPicPr>
          <p:cNvPr id="11268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2708275"/>
            <a:ext cx="278130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4400" b="1" dirty="0" smtClean="0"/>
              <a:t>Filozofická fakulta</a:t>
            </a:r>
            <a:r>
              <a:rPr lang="sk-SK" sz="4400" dirty="0" smtClean="0"/>
              <a:t> </a:t>
            </a:r>
            <a:r>
              <a:rPr lang="sk-SK" sz="3500" dirty="0" smtClean="0"/>
              <a:t>UPJŠ v Košiciach</a:t>
            </a:r>
            <a:endParaRPr lang="sk-SK" sz="35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k-SK" b="1" i="1" dirty="0" smtClean="0"/>
              <a:t>Katedra </a:t>
            </a:r>
            <a:r>
              <a:rPr lang="pl-PL" b="1" i="1" dirty="0" smtClean="0"/>
              <a:t>klasickej </a:t>
            </a:r>
            <a:r>
              <a:rPr lang="pl-PL" b="1" i="1" dirty="0"/>
              <a:t>filológie</a:t>
            </a:r>
            <a:endParaRPr lang="sk-SK" b="1" i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sk-SK" sz="3000" dirty="0"/>
              <a:t>Latinský jazyk a literatúra </a:t>
            </a:r>
            <a:r>
              <a:rPr lang="sk-SK" sz="3000" dirty="0" smtClean="0"/>
              <a:t>v kombinácii (</a:t>
            </a:r>
            <a:r>
              <a:rPr lang="sk-SK" sz="3000" dirty="0"/>
              <a:t>B</a:t>
            </a:r>
            <a:r>
              <a:rPr lang="sk-SK" sz="3000" dirty="0" smtClean="0"/>
              <a:t>c.)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sk-SK" sz="3000" dirty="0" smtClean="0"/>
              <a:t>Učiteľstvo latinského jazyka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k-SK" sz="3000" dirty="0" smtClean="0"/>
              <a:t>    a literatúry (Mgr.)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sk-SK" sz="3000" dirty="0" smtClean="0"/>
          </a:p>
        </p:txBody>
      </p:sp>
      <p:pic>
        <p:nvPicPr>
          <p:cNvPr id="17412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38" y="3797300"/>
            <a:ext cx="5440362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72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4400" b="1" dirty="0" smtClean="0"/>
              <a:t>Filozofická fakulta</a:t>
            </a:r>
            <a:r>
              <a:rPr lang="sk-SK" sz="4400" dirty="0" smtClean="0"/>
              <a:t> </a:t>
            </a:r>
            <a:r>
              <a:rPr lang="sk-SK" sz="3500" dirty="0" smtClean="0"/>
              <a:t>UPJŠ v Košiciach</a:t>
            </a:r>
            <a:endParaRPr lang="sk-SK" sz="35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6211888" cy="4525962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k-SK" b="1" i="1" dirty="0" smtClean="0"/>
              <a:t>Katedra </a:t>
            </a:r>
            <a:r>
              <a:rPr lang="pl-PL" b="1" i="1" dirty="0"/>
              <a:t>pedagogickej psychológie a psychológie </a:t>
            </a:r>
            <a:r>
              <a:rPr lang="pl-PL" b="1" i="1" dirty="0" smtClean="0"/>
              <a:t>zdravia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k-SK" sz="2000" b="1" i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sk-SK" sz="2400" dirty="0" smtClean="0"/>
              <a:t>Medziodborové štúdium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k-SK" sz="2400" dirty="0" smtClean="0"/>
              <a:t>     psychológie v kombinácii (Bc.)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k-SK" sz="20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sk-SK" sz="2400" dirty="0" smtClean="0"/>
              <a:t>Učiteľstvo psychológie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k-SK" sz="2400" dirty="0"/>
              <a:t> </a:t>
            </a:r>
            <a:r>
              <a:rPr lang="sk-SK" sz="2400" dirty="0" smtClean="0"/>
              <a:t>    v kombinácii (Mgr.)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sk-SK" sz="3000" dirty="0" smtClean="0"/>
          </a:p>
        </p:txBody>
      </p:sp>
      <p:pic>
        <p:nvPicPr>
          <p:cNvPr id="12292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50" y="2708275"/>
            <a:ext cx="2970213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400</TotalTime>
  <Words>850</Words>
  <Application>Microsoft Office PowerPoint</Application>
  <PresentationFormat>Prezentácia na obrazovke (4:3)</PresentationFormat>
  <Paragraphs>205</Paragraphs>
  <Slides>22</Slides>
  <Notes>3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31" baseType="lpstr">
      <vt:lpstr>MS PGothic</vt:lpstr>
      <vt:lpstr>Arial</vt:lpstr>
      <vt:lpstr>Calibri</vt:lpstr>
      <vt:lpstr>Franklin Gothic Book</vt:lpstr>
      <vt:lpstr>Franklin Gothic Medium</vt:lpstr>
      <vt:lpstr>Georgia</vt:lpstr>
      <vt:lpstr>Times New Roman</vt:lpstr>
      <vt:lpstr>Wingdings 2</vt:lpstr>
      <vt:lpstr>Cestovanie</vt:lpstr>
      <vt:lpstr>Filozofická fakulta</vt:lpstr>
      <vt:lpstr>Filozofická fakulta UPJŠ v Košiciach</vt:lpstr>
      <vt:lpstr>Filozofická fakulta UPJŠ v Košiciach</vt:lpstr>
      <vt:lpstr>Filozofická fakulta UPJŠ v Košiciach</vt:lpstr>
      <vt:lpstr>Filozofická fakulta UPJŠ v Košiciach</vt:lpstr>
      <vt:lpstr>Filozofická fakulta UPJŠ v Košiciach</vt:lpstr>
      <vt:lpstr>Filozofická fakulta UPJŠ v Košiciach</vt:lpstr>
      <vt:lpstr>Filozofická fakulta UPJŠ v Košiciach</vt:lpstr>
      <vt:lpstr>Filozofická fakulta UPJŠ v Košiciach</vt:lpstr>
      <vt:lpstr>Filozofická fakulta UPJŠ v Košiciach</vt:lpstr>
      <vt:lpstr>Filozofická fakulta UPJŠ v Košiciach</vt:lpstr>
      <vt:lpstr>Filozofická fakulta UPJŠ v Košiciach</vt:lpstr>
      <vt:lpstr>Filozofická fakulta UPJŠ v Košiciach</vt:lpstr>
      <vt:lpstr>Filozofická fakulta UPJŠ v Košiciach</vt:lpstr>
      <vt:lpstr>Prezentácia programu PowerPoint</vt:lpstr>
      <vt:lpstr>Prezentácia programu PowerPoint</vt:lpstr>
      <vt:lpstr>Prezentácia programu PowerPoint</vt:lpstr>
      <vt:lpstr>Ďalšie študijné programy</vt:lpstr>
      <vt:lpstr>Filozofická fakulta UPJŠ v Košiciach</vt:lpstr>
      <vt:lpstr>Filozofická fakulta UPJŠ v Košiciach</vt:lpstr>
      <vt:lpstr>Filozofická fakulta UPJŠ v Košiciach</vt:lpstr>
      <vt:lpstr>Filozofická fakulta UPJŠ v Košiciach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Filozofická fakulta</dc:title>
  <dc:creator>Marian Gladis</dc:creator>
  <cp:lastModifiedBy>Eugen</cp:lastModifiedBy>
  <cp:revision>57</cp:revision>
  <dcterms:created xsi:type="dcterms:W3CDTF">2014-09-23T06:52:41Z</dcterms:created>
  <dcterms:modified xsi:type="dcterms:W3CDTF">2017-11-09T22:50:34Z</dcterms:modified>
</cp:coreProperties>
</file>