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24" r:id="rId3"/>
    <p:sldId id="259" r:id="rId4"/>
    <p:sldId id="313" r:id="rId5"/>
    <p:sldId id="261" r:id="rId6"/>
    <p:sldId id="279" r:id="rId7"/>
    <p:sldId id="262" r:id="rId8"/>
    <p:sldId id="267" r:id="rId9"/>
    <p:sldId id="269" r:id="rId10"/>
    <p:sldId id="270" r:id="rId11"/>
    <p:sldId id="273" r:id="rId12"/>
    <p:sldId id="271" r:id="rId13"/>
    <p:sldId id="272" r:id="rId14"/>
    <p:sldId id="274" r:id="rId15"/>
    <p:sldId id="275" r:id="rId16"/>
    <p:sldId id="276" r:id="rId17"/>
    <p:sldId id="321" r:id="rId18"/>
    <p:sldId id="322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9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AJg2VL3U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G9kd7ZEu49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9144000" cy="6858000"/>
          </a:xfrm>
          <a:prstGeom prst="rect">
            <a:avLst/>
          </a:prstGeom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96703" y="3904565"/>
            <a:ext cx="8261497" cy="1655762"/>
          </a:xfrm>
        </p:spPr>
        <p:txBody>
          <a:bodyPr/>
          <a:lstStyle/>
          <a:p>
            <a:endParaRPr lang="sk-SK" sz="2800" b="1" dirty="0"/>
          </a:p>
          <a:p>
            <a:pPr algn="l"/>
            <a:r>
              <a:rPr lang="sk-SK" sz="2000" dirty="0"/>
              <a:t>doc. RNDr. Katarína Kimáková, CSc.</a:t>
            </a:r>
          </a:p>
          <a:p>
            <a:pPr algn="l"/>
            <a:r>
              <a:rPr lang="sk-SK" sz="2000" b="1" dirty="0"/>
              <a:t>RNDr. Anna Mišianiková, PhD.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-2416248" y="3301409"/>
            <a:ext cx="7772400" cy="1067944"/>
          </a:xfrm>
        </p:spPr>
        <p:txBody>
          <a:bodyPr/>
          <a:lstStyle/>
          <a:p>
            <a:r>
              <a:rPr lang="sk-SK" b="1" dirty="0"/>
              <a:t>Biológia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482703" y="269853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b="1" dirty="0"/>
              <a:t>Stretnutie Klubu riaditeľov SŠ pri PF UPJŠ </a:t>
            </a:r>
          </a:p>
          <a:p>
            <a:r>
              <a:rPr lang="sk-SK" sz="2000" b="1" dirty="0"/>
              <a:t>Košice, 25.06.2019</a:t>
            </a:r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50178-DCEE-4372-A301-2A46061D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795" y="372696"/>
            <a:ext cx="6347713" cy="1320800"/>
          </a:xfrm>
        </p:spPr>
        <p:txBody>
          <a:bodyPr/>
          <a:lstStyle/>
          <a:p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Metodika: Kedy je les zdravý?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B70A2398-1BDD-469F-B4BB-15D526660633}"/>
              </a:ext>
            </a:extLst>
          </p:cNvPr>
          <p:cNvSpPr txBox="1">
            <a:spLocks/>
          </p:cNvSpPr>
          <p:nvPr/>
        </p:nvSpPr>
        <p:spPr>
          <a:xfrm>
            <a:off x="450448" y="1217952"/>
            <a:ext cx="5870839" cy="763466"/>
          </a:xfrm>
          <a:prstGeom prst="rect">
            <a:avLst/>
          </a:prstGeom>
          <a:ln w="2857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/>
              <a:t>Problém:</a:t>
            </a:r>
            <a:endParaRPr lang="sk-SK" sz="1600" b="1" i="1" dirty="0"/>
          </a:p>
          <a:p>
            <a:pPr marL="0" indent="0">
              <a:buNone/>
            </a:pPr>
            <a:r>
              <a:rPr lang="sk-SK" sz="1600" i="1" dirty="0"/>
              <a:t>Vo vysokých Tatrách ničí lesy silný vietor a vyskytol sa aj lesný požiar. </a:t>
            </a:r>
          </a:p>
          <a:p>
            <a:pPr marL="0" indent="0">
              <a:buNone/>
            </a:pPr>
            <a:endParaRPr lang="sk-SK" sz="2000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82CC1BC-E392-40DA-8AFD-A007E5155B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9" y="3772471"/>
            <a:ext cx="4376035" cy="308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6302C5A-E01C-41AD-AA66-408E0EBCC3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4" y="3772471"/>
            <a:ext cx="4376035" cy="31120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6D453684-D430-4BC6-AA35-83ACABCFB798}"/>
              </a:ext>
            </a:extLst>
          </p:cNvPr>
          <p:cNvSpPr/>
          <p:nvPr/>
        </p:nvSpPr>
        <p:spPr>
          <a:xfrm>
            <a:off x="450448" y="2044956"/>
            <a:ext cx="6904510" cy="160043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sk-SK" sz="1600" b="1" dirty="0"/>
              <a:t>Výskumná otázka:</a:t>
            </a:r>
          </a:p>
          <a:p>
            <a:endParaRPr lang="sk-SK" sz="1600" b="1" i="1" dirty="0"/>
          </a:p>
          <a:p>
            <a:r>
              <a:rPr lang="sk-SK" sz="1600" i="1" dirty="0"/>
              <a:t>Ak by sme nechali les, aby sa obnovil sám a aký priebeh by mala jeho obnova? </a:t>
            </a:r>
          </a:p>
          <a:p>
            <a:r>
              <a:rPr lang="sk-SK" sz="1600" i="1" dirty="0"/>
              <a:t> </a:t>
            </a:r>
          </a:p>
          <a:p>
            <a:r>
              <a:rPr lang="sk-SK" sz="1600" i="1" dirty="0"/>
              <a:t>Ako dlho by  trvalo, kým by sa ustálila rovnováha v stave klimaxu?</a:t>
            </a:r>
          </a:p>
          <a:p>
            <a:endParaRPr lang="sk-SK" b="1" i="1" dirty="0"/>
          </a:p>
        </p:txBody>
      </p:sp>
    </p:spTree>
    <p:extLst>
      <p:ext uri="{BB962C8B-B14F-4D97-AF65-F5344CB8AC3E}">
        <p14:creationId xmlns:p14="http://schemas.microsoft.com/office/powerpoint/2010/main" val="41413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0E47E35-C5D3-4653-A153-D5188BA265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7" y="768626"/>
            <a:ext cx="5412927" cy="4412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ED3B513-9B4E-43F2-A895-8D2424484069}"/>
              </a:ext>
            </a:extLst>
          </p:cNvPr>
          <p:cNvSpPr/>
          <p:nvPr/>
        </p:nvSpPr>
        <p:spPr>
          <a:xfrm>
            <a:off x="3527413" y="260648"/>
            <a:ext cx="7071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u="sng" cap="small" dirty="0">
                <a:hlinkClick r:id="rId3"/>
              </a:rPr>
              <a:t>https://www.youtube.com/watch?v=axAJg2VL3UA</a:t>
            </a:r>
            <a:r>
              <a:rPr lang="sk-SK" cap="small" dirty="0"/>
              <a:t>  </a:t>
            </a:r>
            <a:endParaRPr lang="sk-SK" b="1" cap="small" dirty="0"/>
          </a:p>
        </p:txBody>
      </p:sp>
    </p:spTree>
    <p:extLst>
      <p:ext uri="{BB962C8B-B14F-4D97-AF65-F5344CB8AC3E}">
        <p14:creationId xmlns:p14="http://schemas.microsoft.com/office/powerpoint/2010/main" val="44055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C6293-681C-46E0-85E4-DED2CAB7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52" y="1470585"/>
            <a:ext cx="7967678" cy="1320800"/>
          </a:xfrm>
        </p:spPr>
        <p:txBody>
          <a:bodyPr>
            <a:noAutofit/>
          </a:bodyPr>
          <a:lstStyle/>
          <a:p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Metodika:</a:t>
            </a:r>
            <a:br>
              <a:rPr lang="sk-SK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3600" dirty="0">
                <a:solidFill>
                  <a:schemeClr val="accent1">
                    <a:lumMod val="50000"/>
                  </a:schemeClr>
                </a:solidFill>
              </a:rPr>
              <a:t>Kedy má chirurg prácu?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0E0FDAAC-9969-4C3A-88DF-24B527B716CE}"/>
              </a:ext>
            </a:extLst>
          </p:cNvPr>
          <p:cNvSpPr txBox="1">
            <a:spLocks/>
          </p:cNvSpPr>
          <p:nvPr/>
        </p:nvSpPr>
        <p:spPr>
          <a:xfrm>
            <a:off x="251792" y="3459322"/>
            <a:ext cx="8600660" cy="177528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sz="1600" b="1" dirty="0"/>
              <a:t>Problém:</a:t>
            </a:r>
            <a:endParaRPr lang="sk-SK" sz="1600" b="1" i="1" dirty="0"/>
          </a:p>
          <a:p>
            <a:pPr marL="0" indent="0">
              <a:buFont typeface="Wingdings 3" charset="2"/>
              <a:buNone/>
            </a:pPr>
            <a:r>
              <a:rPr lang="sk-SK" sz="1400" i="1" dirty="0"/>
              <a:t>Na preventívnej prehliadke zistil lekár pacientke ultrasonografickým vyšetrením dva malé ohraničené nádory. Jeden mal na snímku v priemere 2 mm, druhý 5 mm. Označil ich ako benígne a pacientku predvolal o rok na kontrolu. Ukázalo sa, že obidva nádory zväčšili svoj priemer dvojnásobne: prvý na 4, druhý na 10 mm. Pacientku poslal na ďalšie vyšetrenie s poznámku, že väčší nádor bude potrebné chirurgicky odstrániť. </a:t>
            </a:r>
          </a:p>
          <a:p>
            <a:pPr marL="0" indent="0">
              <a:buFont typeface="Wingdings 3" charset="2"/>
              <a:buNone/>
            </a:pPr>
            <a:r>
              <a:rPr lang="sk-SK" sz="1400" b="1" i="1" dirty="0"/>
              <a:t>Prečo s operáciou tak nesúril aj v prípade menšieho nádoru, ktorého priemer sa zväčšil tiež dvakrát?</a:t>
            </a:r>
          </a:p>
          <a:p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648B2CF-9271-4007-8125-77DA2BD585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71" y="352696"/>
            <a:ext cx="3165580" cy="29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6103AE99-721E-456F-B8F1-E24DA749DC66}"/>
              </a:ext>
            </a:extLst>
          </p:cNvPr>
          <p:cNvSpPr/>
          <p:nvPr/>
        </p:nvSpPr>
        <p:spPr>
          <a:xfrm>
            <a:off x="2356216" y="2971465"/>
            <a:ext cx="3330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/>
              <a:t>Ultrasonografický obraz nádoru v tkanive.</a:t>
            </a:r>
            <a:r>
              <a:rPr lang="sk-SK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07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A128AC-4F62-42C0-9109-6654FEA3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847" y="466988"/>
            <a:ext cx="6347713" cy="1320800"/>
          </a:xfrm>
        </p:spPr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Rast </a:t>
            </a:r>
            <a:r>
              <a:rPr lang="sk-SK" dirty="0" err="1">
                <a:solidFill>
                  <a:schemeClr val="accent1">
                    <a:lumMod val="50000"/>
                  </a:schemeClr>
                </a:solidFill>
              </a:rPr>
              <a:t>sféroidného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 nádoru</a:t>
            </a:r>
          </a:p>
        </p:txBody>
      </p:sp>
      <p:sp>
        <p:nvSpPr>
          <p:cNvPr id="4" name="Zástupný symbol textu 2">
            <a:extLst>
              <a:ext uri="{FF2B5EF4-FFF2-40B4-BE49-F238E27FC236}">
                <a16:creationId xmlns:a16="http://schemas.microsoft.com/office/drawing/2014/main" id="{7FF5ABF4-CFF0-47F3-97E2-2EC974EB577E}"/>
              </a:ext>
            </a:extLst>
          </p:cNvPr>
          <p:cNvSpPr txBox="1">
            <a:spLocks/>
          </p:cNvSpPr>
          <p:nvPr/>
        </p:nvSpPr>
        <p:spPr>
          <a:xfrm>
            <a:off x="629842" y="1160146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6" name="Zástupný symbol obsahu 5">
            <a:extLst>
              <a:ext uri="{FF2B5EF4-FFF2-40B4-BE49-F238E27FC236}">
                <a16:creationId xmlns:a16="http://schemas.microsoft.com/office/drawing/2014/main" id="{9D7F9692-C518-4B5A-927E-B6BB6DE4CA51}"/>
              </a:ext>
            </a:extLst>
          </p:cNvPr>
          <p:cNvSpPr txBox="1">
            <a:spLocks/>
          </p:cNvSpPr>
          <p:nvPr/>
        </p:nvSpPr>
        <p:spPr>
          <a:xfrm>
            <a:off x="4157579" y="1249087"/>
            <a:ext cx="4356579" cy="3890497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sk-SK" sz="1200" u="sng" dirty="0">
              <a:hlinkClick r:id="rId2"/>
            </a:endParaRPr>
          </a:p>
          <a:p>
            <a:pPr marL="0" indent="0">
              <a:buFont typeface="Wingdings 3" charset="2"/>
              <a:buNone/>
            </a:pPr>
            <a:r>
              <a:rPr lang="sk-SK" sz="1400" u="sng" dirty="0">
                <a:hlinkClick r:id="rId2"/>
              </a:rPr>
              <a:t>https://www.youtube.com/watch?v=G9kd7ZEu494</a:t>
            </a:r>
            <a:r>
              <a:rPr lang="sk-SK" sz="1400" dirty="0"/>
              <a:t> </a:t>
            </a:r>
          </a:p>
          <a:p>
            <a:pPr marL="0" indent="0">
              <a:buFont typeface="Wingdings 3" charset="2"/>
              <a:buNone/>
            </a:pPr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499BA9E-B111-4606-AF49-7BA36246C1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11747" r="17239" b="34749"/>
          <a:stretch/>
        </p:blipFill>
        <p:spPr bwMode="auto">
          <a:xfrm>
            <a:off x="4306293" y="1984058"/>
            <a:ext cx="4059150" cy="283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0D2723F2-7655-4C3F-A018-25E4BC754CA1}"/>
              </a:ext>
            </a:extLst>
          </p:cNvPr>
          <p:cNvSpPr/>
          <p:nvPr/>
        </p:nvSpPr>
        <p:spPr>
          <a:xfrm>
            <a:off x="-172887" y="4300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1" i="1" dirty="0"/>
              <a:t>3 D model rastu </a:t>
            </a:r>
            <a:r>
              <a:rPr lang="sk-SK" b="1" i="1" dirty="0" err="1"/>
              <a:t>sféroidného</a:t>
            </a:r>
            <a:r>
              <a:rPr lang="sk-SK" b="1" i="1" dirty="0"/>
              <a:t> nádoru </a:t>
            </a:r>
          </a:p>
          <a:p>
            <a:pPr algn="ctr"/>
            <a:r>
              <a:rPr lang="sk-SK" b="1" i="1" dirty="0"/>
              <a:t>pomocou agentov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2739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3">
            <a:extLst>
              <a:ext uri="{FF2B5EF4-FFF2-40B4-BE49-F238E27FC236}">
                <a16:creationId xmlns:a16="http://schemas.microsoft.com/office/drawing/2014/main" id="{B8F61093-07F2-422A-902E-7DF2F13950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" y="1511481"/>
            <a:ext cx="7455945" cy="3831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811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CB406-8FC8-4388-9261-645D8629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86" y="1245704"/>
            <a:ext cx="7871792" cy="1320800"/>
          </a:xfrm>
        </p:spPr>
        <p:txBody>
          <a:bodyPr/>
          <a:lstStyle/>
          <a:p>
            <a:r>
              <a:rPr lang="sk-SK" sz="4000" dirty="0">
                <a:solidFill>
                  <a:schemeClr val="accent1">
                    <a:lumMod val="50000"/>
                  </a:schemeClr>
                </a:solidFill>
              </a:rPr>
              <a:t>Metodika: Dáte sa zaočkovať?</a:t>
            </a:r>
          </a:p>
        </p:txBody>
      </p:sp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F5197A1B-3A25-4B73-8947-69DF6C3464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7078" y="2054144"/>
            <a:ext cx="8681636" cy="304794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spcBef>
                <a:spcPts val="1200"/>
              </a:spcBef>
              <a:buNone/>
            </a:pPr>
            <a:r>
              <a:rPr lang="sk-SK" sz="1800" b="1" dirty="0"/>
              <a:t>Problém:</a:t>
            </a:r>
            <a:endParaRPr lang="sk-SK" sz="1800" b="1" i="1" dirty="0"/>
          </a:p>
          <a:p>
            <a:pPr marL="180000" indent="0">
              <a:spcBef>
                <a:spcPts val="1200"/>
              </a:spcBef>
              <a:buNone/>
            </a:pPr>
            <a:r>
              <a:rPr lang="sk-SK" sz="1800" dirty="0"/>
              <a:t>V SR existuje systém povinných očkovaní ako prevencia epidémie nebezpečných infekčných ochorení.</a:t>
            </a:r>
          </a:p>
          <a:p>
            <a:pPr marL="180000" indent="0">
              <a:spcBef>
                <a:spcPts val="1200"/>
              </a:spcBef>
              <a:buNone/>
            </a:pPr>
            <a:r>
              <a:rPr lang="sk-SK" sz="1800" b="1" i="1" dirty="0"/>
              <a:t>Čoraz viac rodičov malých detí, a to nielen u nás, ale aj v okolitých krajinách, očkovanie odmieta. </a:t>
            </a:r>
          </a:p>
          <a:p>
            <a:pPr marL="180000" indent="0">
              <a:spcBef>
                <a:spcPts val="1200"/>
              </a:spcBef>
              <a:buNone/>
            </a:pPr>
            <a:r>
              <a:rPr lang="sk-SK" sz="1800" i="1" dirty="0"/>
              <a:t>Často argumentujú tým, že ak sa ochorenie už niekoľko rokov nevyskytlo,  je zbytočné riskovať zdravotné komplikácie, ktoré sa v zriedkavých prípadoch môžu u detí po vakcinácii objaviť. </a:t>
            </a:r>
          </a:p>
          <a:p>
            <a:pPr marL="180000" indent="0">
              <a:spcBef>
                <a:spcPts val="1200"/>
              </a:spcBef>
              <a:buNone/>
            </a:pPr>
            <a:r>
              <a:rPr lang="sk-SK" sz="1800" b="1" i="1" dirty="0"/>
              <a:t>Majú pravdu?</a:t>
            </a:r>
          </a:p>
        </p:txBody>
      </p:sp>
    </p:spTree>
    <p:extLst>
      <p:ext uri="{BB962C8B-B14F-4D97-AF65-F5344CB8AC3E}">
        <p14:creationId xmlns:p14="http://schemas.microsoft.com/office/powerpoint/2010/main" val="38809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C3B40-66E1-4C14-94EC-B3FBF127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783" y="292659"/>
            <a:ext cx="6347713" cy="1320800"/>
          </a:xfrm>
        </p:spPr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Graf šírenia infekcie</a:t>
            </a:r>
          </a:p>
        </p:txBody>
      </p:sp>
      <p:pic>
        <p:nvPicPr>
          <p:cNvPr id="4" name="Picture 2" descr="priebeh chrípky PyCharm">
            <a:extLst>
              <a:ext uri="{FF2B5EF4-FFF2-40B4-BE49-F238E27FC236}">
                <a16:creationId xmlns:a16="http://schemas.microsoft.com/office/drawing/2014/main" id="{5F09B609-084C-4384-BB96-FB9D6DED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83" y="1048377"/>
            <a:ext cx="4938530" cy="419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E500B702-F1CB-4941-A905-175A01E1CF61}"/>
              </a:ext>
            </a:extLst>
          </p:cNvPr>
          <p:cNvSpPr/>
          <p:nvPr/>
        </p:nvSpPr>
        <p:spPr>
          <a:xfrm>
            <a:off x="210954" y="3799601"/>
            <a:ext cx="3678829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sk-SK" sz="14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– citliví jedinci bez odolnosti, môžu sa nakaziť.</a:t>
            </a:r>
            <a:endParaRPr lang="sk-SK" sz="1400" b="1" cap="small" spc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sk-SK" sz="14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 – infikovaní jedinci, pri kontakte šíria ochorenie.</a:t>
            </a:r>
            <a:endParaRPr lang="sk-SK" sz="1400" b="1" cap="small" spc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sk-SK" sz="1400" b="1" cap="small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R – odolní jedinci, prekonali chorobu a získali imunitu.</a:t>
            </a:r>
            <a:endParaRPr lang="sk-SK" sz="1400" b="1" cap="small" spc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509743"/>
            <a:ext cx="7886700" cy="1325563"/>
          </a:xfrm>
        </p:spPr>
        <p:txBody>
          <a:bodyPr/>
          <a:lstStyle/>
          <a:p>
            <a:r>
              <a:rPr lang="sk-SK" dirty="0"/>
              <a:t>Aktualizačné vzdelávanie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2521516"/>
            <a:ext cx="7886700" cy="4351338"/>
          </a:xfrm>
        </p:spPr>
        <p:txBody>
          <a:bodyPr/>
          <a:lstStyle/>
          <a:p>
            <a:r>
              <a:rPr lang="sk-SK" dirty="0"/>
              <a:t>pomoc pri overovaní, práca novým spôsobom</a:t>
            </a:r>
          </a:p>
          <a:p>
            <a:r>
              <a:rPr lang="sk-SK" dirty="0"/>
              <a:t>všetky typy metodík</a:t>
            </a:r>
          </a:p>
          <a:p>
            <a:r>
              <a:rPr lang="sk-SK" dirty="0"/>
              <a:t>zážitková forma, učiteľ v roli žiaka</a:t>
            </a:r>
          </a:p>
          <a:p>
            <a:r>
              <a:rPr lang="sk-SK" dirty="0"/>
              <a:t>veľmi pozitívne ohlasy a kvalitné záverečné práce</a:t>
            </a:r>
          </a:p>
        </p:txBody>
      </p:sp>
    </p:spTree>
    <p:extLst>
      <p:ext uri="{BB962C8B-B14F-4D97-AF65-F5344CB8AC3E}">
        <p14:creationId xmlns:p14="http://schemas.microsoft.com/office/powerpoint/2010/main" val="291960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80102"/>
            <a:ext cx="7772400" cy="2387600"/>
          </a:xfrm>
        </p:spPr>
        <p:txBody>
          <a:bodyPr/>
          <a:lstStyle/>
          <a:p>
            <a:r>
              <a:rPr lang="sk-SK" dirty="0"/>
              <a:t>Ďakujem za pozornosť!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600" dirty="0" err="1"/>
              <a:t>anna.misianikova@upjs.sk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156451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A1BE1194-FE90-45E1-B449-7BF86247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k-SK" sz="2400" dirty="0"/>
              <a:t>Národný projekt IT Akadémia</a:t>
            </a:r>
          </a:p>
          <a:p>
            <a:endParaRPr lang="sk-SK" sz="2400" dirty="0"/>
          </a:p>
          <a:p>
            <a:r>
              <a:rPr lang="sk-SK" sz="2400" dirty="0"/>
              <a:t>Informatika v prírodných vedách a matematike (</a:t>
            </a:r>
            <a:r>
              <a:rPr lang="sk-SK" sz="2400" dirty="0" err="1"/>
              <a:t>IPVaM</a:t>
            </a:r>
            <a:r>
              <a:rPr lang="sk-SK" sz="2400" dirty="0"/>
              <a:t>)</a:t>
            </a:r>
          </a:p>
          <a:p>
            <a:endParaRPr lang="sk-SK" sz="2400" dirty="0"/>
          </a:p>
          <a:p>
            <a:r>
              <a:rPr lang="sk-SK" sz="2400" dirty="0"/>
              <a:t>Biologická časť predmetu </a:t>
            </a:r>
            <a:r>
              <a:rPr lang="sk-SK" sz="2400" dirty="0" err="1"/>
              <a:t>IPVaM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Ciele, plány do budúcnosti</a:t>
            </a:r>
          </a:p>
          <a:p>
            <a:pPr marL="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20652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3063" y="292900"/>
            <a:ext cx="6347713" cy="1320800"/>
          </a:xfrm>
        </p:spPr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Aktivity projektu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6658" y="1350031"/>
            <a:ext cx="8530683" cy="3880773"/>
          </a:xfrm>
        </p:spPr>
        <p:txBody>
          <a:bodyPr>
            <a:noAutofit/>
          </a:bodyPr>
          <a:lstStyle/>
          <a:p>
            <a:r>
              <a:rPr lang="sk-SK" sz="1200" b="1" i="1" dirty="0"/>
              <a:t>1. Vzdelávanie na ZŠ a SŠ pre informačnú spoločnosť </a:t>
            </a:r>
            <a:endParaRPr lang="sk-SK" sz="1200" dirty="0">
              <a:effectLst/>
            </a:endParaRPr>
          </a:p>
          <a:p>
            <a:r>
              <a:rPr lang="sk-SK" sz="1200" b="1" i="1" dirty="0"/>
              <a:t>2. Vzdelávanie na VŠ pre informačnú spoločnosť</a:t>
            </a:r>
            <a:endParaRPr lang="sk-SK" sz="1200" dirty="0">
              <a:effectLst/>
            </a:endParaRPr>
          </a:p>
          <a:p>
            <a:r>
              <a:rPr lang="sk-SK" sz="1200" b="1" i="1" dirty="0"/>
              <a:t>3. Koordinácia projektu</a:t>
            </a:r>
          </a:p>
          <a:p>
            <a:endParaRPr lang="sk-SK" sz="1200" b="1" i="1" dirty="0">
              <a:effectLst/>
            </a:endParaRPr>
          </a:p>
          <a:p>
            <a:pPr marL="0" indent="0">
              <a:buNone/>
            </a:pPr>
            <a:r>
              <a:rPr lang="sk-SK" sz="1400" b="1" dirty="0"/>
              <a:t>1. Vzdelávanie na ZŠ a SŠ pre informačnú spoločnosť je rozdelená do 5 </a:t>
            </a:r>
            <a:r>
              <a:rPr lang="sk-SK" sz="1400" b="1" dirty="0" err="1"/>
              <a:t>podaktivít</a:t>
            </a:r>
            <a:r>
              <a:rPr lang="sk-SK" sz="1400" b="1" dirty="0"/>
              <a:t>:</a:t>
            </a:r>
          </a:p>
          <a:p>
            <a:pPr lvl="1"/>
            <a:r>
              <a:rPr lang="sk-SK" sz="1400" b="1" dirty="0"/>
              <a:t>Inovácia prírodovedného a technického vzdelávania na ZŠ a SŠ so zameraním na informatiku a IKT</a:t>
            </a:r>
          </a:p>
          <a:p>
            <a:pPr lvl="1"/>
            <a:r>
              <a:rPr lang="sk-SK" sz="1400" b="1" dirty="0"/>
              <a:t>Vzdelávanie učiteľov informatiky, matematiky, prírodovedných a technických predmetov ZŠ a SŠ</a:t>
            </a:r>
          </a:p>
          <a:p>
            <a:pPr lvl="1"/>
            <a:r>
              <a:rPr lang="sk-SK" sz="1400" b="1" dirty="0"/>
              <a:t>Motivácia žiakov a študentov pre štúdium IKT, prírodných a technických vied</a:t>
            </a:r>
          </a:p>
          <a:p>
            <a:pPr lvl="1"/>
            <a:r>
              <a:rPr lang="sk-SK" sz="1400" b="1" dirty="0"/>
              <a:t>Štandardy digitálnej gramotnosti, osobnostného rozvoja a komunikačných kompetencií – SŠ</a:t>
            </a:r>
          </a:p>
          <a:p>
            <a:pPr lvl="1"/>
            <a:r>
              <a:rPr lang="sk-SK" sz="1400" b="1" dirty="0"/>
              <a:t>Vytvorenie partnerstiev a sietí základných a stredných škôl a IT firiem</a:t>
            </a:r>
            <a:endParaRPr lang="sk-SK" sz="1200" dirty="0"/>
          </a:p>
          <a:p>
            <a:pPr marL="0" indent="0">
              <a:buNone/>
            </a:pPr>
            <a:r>
              <a:rPr lang="sk-SK" sz="1200" dirty="0"/>
              <a:t>2. Vzdelávanie na VŠ pre informačnú spoločnosť je rozdelená do 3 </a:t>
            </a:r>
            <a:r>
              <a:rPr lang="sk-SK" sz="1200" dirty="0" err="1"/>
              <a:t>podaktivít</a:t>
            </a:r>
            <a:r>
              <a:rPr lang="sk-SK" sz="1200" dirty="0"/>
              <a:t>:</a:t>
            </a:r>
            <a:endParaRPr lang="sk-SK" sz="1200" dirty="0">
              <a:effectLst/>
            </a:endParaRPr>
          </a:p>
          <a:p>
            <a:r>
              <a:rPr lang="sk-SK" sz="1200" dirty="0"/>
              <a:t>2.1. Inovácia prípravy študentov VŠ pre zamestnanie v IT sektore</a:t>
            </a:r>
            <a:endParaRPr lang="sk-SK" sz="1200" dirty="0">
              <a:effectLst/>
            </a:endParaRPr>
          </a:p>
          <a:p>
            <a:r>
              <a:rPr lang="sk-SK" sz="1200" dirty="0"/>
              <a:t>2.2. Štandardy digitálnej gramotnosti, osobnostného rozvoja a komunikačných kompetencií – VŠ</a:t>
            </a:r>
            <a:endParaRPr lang="sk-SK" sz="1200" dirty="0">
              <a:effectLst/>
            </a:endParaRPr>
          </a:p>
          <a:p>
            <a:r>
              <a:rPr lang="sk-SK" sz="1200" dirty="0"/>
              <a:t>2.3.Vytvorenie partnerstiev a sietí vysokých škôl a IT  firiem</a:t>
            </a:r>
            <a:endParaRPr lang="sk-SK" sz="1200" dirty="0">
              <a:effectLst/>
            </a:endParaRPr>
          </a:p>
          <a:p>
            <a:endParaRPr lang="sk-SK" sz="1200" dirty="0">
              <a:effectLst/>
            </a:endParaRPr>
          </a:p>
          <a:p>
            <a:pPr marL="0" indent="0">
              <a:buNone/>
            </a:pP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80472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92846" y="333228"/>
            <a:ext cx="7886700" cy="1325563"/>
          </a:xfrm>
        </p:spPr>
        <p:txBody>
          <a:bodyPr/>
          <a:lstStyle/>
          <a:p>
            <a:r>
              <a:rPr lang="sk-SK" dirty="0"/>
              <a:t>Inovatívne metodiky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524523"/>
            <a:ext cx="8686800" cy="4351338"/>
          </a:xfrm>
        </p:spPr>
        <p:txBody>
          <a:bodyPr/>
          <a:lstStyle/>
          <a:p>
            <a:r>
              <a:rPr lang="sk-SK" dirty="0"/>
              <a:t>60 metodík</a:t>
            </a:r>
          </a:p>
          <a:p>
            <a:r>
              <a:rPr lang="sk-SK" dirty="0"/>
              <a:t>všetky metodiky </a:t>
            </a:r>
            <a:r>
              <a:rPr lang="sk-SK" dirty="0" err="1"/>
              <a:t>pilotne</a:t>
            </a:r>
            <a:r>
              <a:rPr lang="sk-SK" dirty="0"/>
              <a:t> overené</a:t>
            </a:r>
          </a:p>
          <a:p>
            <a:pPr marL="0" indent="0">
              <a:buNone/>
            </a:pPr>
            <a:r>
              <a:rPr lang="sk-SK" sz="2400" dirty="0"/>
              <a:t>Priemerný záujem o overenie metodiky je 10 učiteľov</a:t>
            </a:r>
          </a:p>
          <a:p>
            <a:pPr marL="0" indent="0">
              <a:buNone/>
            </a:pPr>
            <a:r>
              <a:rPr lang="sk-SK" sz="2000" dirty="0"/>
              <a:t>            Počet overení: menej ako 10 / 31 metodík</a:t>
            </a:r>
          </a:p>
          <a:p>
            <a:pPr marL="0" indent="0">
              <a:buNone/>
            </a:pPr>
            <a:r>
              <a:rPr lang="sk-SK" sz="2000" dirty="0"/>
              <a:t>                                       10 až 14 / 13 metodík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5DD153A-4862-4FC8-8AC7-2C226C5D7768}"/>
              </a:ext>
            </a:extLst>
          </p:cNvPr>
          <p:cNvSpPr/>
          <p:nvPr/>
        </p:nvSpPr>
        <p:spPr>
          <a:xfrm>
            <a:off x="712304" y="4064227"/>
            <a:ext cx="801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i="1" dirty="0"/>
              <a:t>„Čím viac žiaci pracujú bádateľsky, tým ľahšie a jednoduchšie sa robí každá ďalšia aktivita.“</a:t>
            </a:r>
          </a:p>
        </p:txBody>
      </p:sp>
    </p:spTree>
    <p:extLst>
      <p:ext uri="{BB962C8B-B14F-4D97-AF65-F5344CB8AC3E}">
        <p14:creationId xmlns:p14="http://schemas.microsoft.com/office/powerpoint/2010/main" val="238730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2233" y="1344882"/>
            <a:ext cx="7886700" cy="1325563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Predmet </a:t>
            </a:r>
            <a:br>
              <a:rPr lang="sk-SK" sz="3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Informatika v prírodných vedách a matematike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2963" y="2392150"/>
            <a:ext cx="8623117" cy="3880773"/>
          </a:xfrm>
        </p:spPr>
        <p:txBody>
          <a:bodyPr>
            <a:normAutofit/>
          </a:bodyPr>
          <a:lstStyle/>
          <a:p>
            <a:r>
              <a:rPr lang="sk-SK" sz="2000" dirty="0"/>
              <a:t>cieľom je podporiť u žiakov ich orientáciu na štúdium prírodných vied a matematiky</a:t>
            </a:r>
          </a:p>
          <a:p>
            <a:r>
              <a:rPr lang="sk-SK" sz="2000" dirty="0"/>
              <a:t>ukážka niektorých zaujímavých problémov z oblasti prírodných vied a matematiky a ich riešenie použitím informatických konceptov</a:t>
            </a:r>
          </a:p>
          <a:p>
            <a:r>
              <a:rPr lang="sk-SK" sz="2000" dirty="0"/>
              <a:t>rozširuje predstavu o jednotlivých oblastiach prírodných vied a upevňuje niektoré poznatky o nich</a:t>
            </a:r>
          </a:p>
          <a:p>
            <a:r>
              <a:rPr lang="sk-SK" sz="2000" dirty="0"/>
              <a:t>informatické koncepty (napríklad algoritmus a jeho zložitosť) sú základnými pojmami v oblasti spracovania informácie a práca s informáciami je pre život veľmi dôležitá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196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A3617-9D15-42B0-A43C-33B5EDD61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4462"/>
            <a:ext cx="7886700" cy="1325563"/>
          </a:xfrm>
        </p:spPr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Výučba predmetu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9F972E-438C-4F98-9EE6-3F105F4AA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07" y="2740025"/>
            <a:ext cx="8568358" cy="4351338"/>
          </a:xfrm>
        </p:spPr>
        <p:txBody>
          <a:bodyPr>
            <a:normAutofit/>
          </a:bodyPr>
          <a:lstStyle/>
          <a:p>
            <a:r>
              <a:rPr lang="sk-SK" sz="2400" dirty="0"/>
              <a:t>Dotácia: 66 hodín v jednom školskom roku</a:t>
            </a:r>
          </a:p>
          <a:p>
            <a:r>
              <a:rPr lang="sk-SK" sz="2400" dirty="0"/>
              <a:t>v prvom štvrťroku je vyučovaný povinný tematický celok Informatika</a:t>
            </a:r>
          </a:p>
          <a:p>
            <a:r>
              <a:rPr lang="sk-SK" sz="2400" dirty="0"/>
              <a:t>v nasledujúcich troch štvrťrokoch je možný výber troch voliteľných tematických celkov z piatich možných (B, CH, F, G, M)</a:t>
            </a:r>
          </a:p>
        </p:txBody>
      </p:sp>
    </p:spTree>
    <p:extLst>
      <p:ext uri="{BB962C8B-B14F-4D97-AF65-F5344CB8AC3E}">
        <p14:creationId xmlns:p14="http://schemas.microsoft.com/office/powerpoint/2010/main" val="122101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0832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Biologická časť predmetu</a:t>
            </a:r>
            <a:br>
              <a:rPr lang="sk-SK" dirty="0">
                <a:solidFill>
                  <a:schemeClr val="accent1">
                    <a:lumMod val="50000"/>
                  </a:schemeClr>
                </a:solidFill>
              </a:rPr>
            </a:b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49803A1-50D7-40BD-9719-5205FD0358A7}"/>
              </a:ext>
            </a:extLst>
          </p:cNvPr>
          <p:cNvSpPr/>
          <p:nvPr/>
        </p:nvSpPr>
        <p:spPr>
          <a:xfrm>
            <a:off x="187220" y="928292"/>
            <a:ext cx="89567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Zobrazovacie metódy – získanie dát z obrázku pomocou softvéru</a:t>
            </a:r>
            <a:endParaRPr lang="sk-SK" sz="2400" dirty="0"/>
          </a:p>
          <a:p>
            <a:r>
              <a:rPr lang="sk-SK" dirty="0"/>
              <a:t>Koľko vtákov letí v kŕdle?</a:t>
            </a:r>
          </a:p>
          <a:p>
            <a:r>
              <a:rPr lang="sk-SK" dirty="0"/>
              <a:t>Ako vieme koľko je v krvi krviniek?</a:t>
            </a:r>
          </a:p>
          <a:p>
            <a:r>
              <a:rPr lang="sk-SK" dirty="0"/>
              <a:t>Čo prezradí svetlo o bunkách?</a:t>
            </a:r>
          </a:p>
          <a:p>
            <a:endParaRPr lang="sk-SK" dirty="0"/>
          </a:p>
          <a:p>
            <a:r>
              <a:rPr lang="sk-SK" sz="2400" b="1" dirty="0"/>
              <a:t>Modelovanie biologických a ekologických javov</a:t>
            </a:r>
          </a:p>
          <a:p>
            <a:r>
              <a:rPr lang="sk-SK" dirty="0"/>
              <a:t>Zajace a líšky</a:t>
            </a:r>
          </a:p>
          <a:p>
            <a:r>
              <a:rPr lang="sk-SK" dirty="0"/>
              <a:t>Kedy je les zdravý?</a:t>
            </a:r>
          </a:p>
          <a:p>
            <a:r>
              <a:rPr lang="sk-SK" dirty="0"/>
              <a:t>Kedy má chirurg prácu?</a:t>
            </a:r>
          </a:p>
          <a:p>
            <a:r>
              <a:rPr lang="sk-SK" dirty="0"/>
              <a:t>Dáte sa zaočkovať?</a:t>
            </a:r>
          </a:p>
          <a:p>
            <a:endParaRPr lang="sk-SK" dirty="0"/>
          </a:p>
          <a:p>
            <a:r>
              <a:rPr lang="sk-SK" sz="2400" b="1" dirty="0"/>
              <a:t>Biologické databázy</a:t>
            </a:r>
          </a:p>
          <a:p>
            <a:r>
              <a:rPr lang="sk-SK" dirty="0"/>
              <a:t>Zoznámte sa s rastlinami</a:t>
            </a:r>
          </a:p>
          <a:p>
            <a:r>
              <a:rPr lang="sk-SK" dirty="0"/>
              <a:t>Nie je vírus ako vírus</a:t>
            </a:r>
          </a:p>
          <a:p>
            <a:r>
              <a:rPr lang="sk-SK" dirty="0"/>
              <a:t>Kam letia sťahovavé vtáky?</a:t>
            </a:r>
          </a:p>
        </p:txBody>
      </p:sp>
    </p:spTree>
    <p:extLst>
      <p:ext uri="{BB962C8B-B14F-4D97-AF65-F5344CB8AC3E}">
        <p14:creationId xmlns:p14="http://schemas.microsoft.com/office/powerpoint/2010/main" val="43123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>
            <a:extLst>
              <a:ext uri="{FF2B5EF4-FFF2-40B4-BE49-F238E27FC236}">
                <a16:creationId xmlns:a16="http://schemas.microsoft.com/office/drawing/2014/main" id="{AEEA2243-6463-4F23-8889-ECBDB271E513}"/>
              </a:ext>
            </a:extLst>
          </p:cNvPr>
          <p:cNvSpPr txBox="1">
            <a:spLocks/>
          </p:cNvSpPr>
          <p:nvPr/>
        </p:nvSpPr>
        <p:spPr>
          <a:xfrm>
            <a:off x="5168348" y="1272444"/>
            <a:ext cx="3701328" cy="212011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b="1" dirty="0"/>
              <a:t>Problém:</a:t>
            </a:r>
            <a:endParaRPr lang="sk-SK" sz="1600" b="1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1800" i="1" dirty="0"/>
              <a:t>Ornitológovia a ekológovia sledujú počty vtákov, ktoré prelietavajú významnými vtáčími územiami, ktoré tvoria koridor pre ich sťahovanie.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1800" i="1" dirty="0"/>
              <a:t>Počítanie vtákov, ktoré letia, je však náročné.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1400" i="1" dirty="0"/>
          </a:p>
          <a:p>
            <a:endParaRPr lang="sk-SK" sz="24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11D77C4-F400-4DBD-8C8C-0D6351E4506A}"/>
              </a:ext>
            </a:extLst>
          </p:cNvPr>
          <p:cNvSpPr txBox="1">
            <a:spLocks/>
          </p:cNvSpPr>
          <p:nvPr/>
        </p:nvSpPr>
        <p:spPr>
          <a:xfrm>
            <a:off x="3221764" y="4235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Metodika: Koľko vtákov letí v kŕdle?</a:t>
            </a:r>
          </a:p>
        </p:txBody>
      </p:sp>
      <p:pic>
        <p:nvPicPr>
          <p:cNvPr id="7" name="Picture 2" descr="C:\Users\Kimáková\Desktop\školenie\Koľko vtákov letí v kŕdle\husi (3).tif">
            <a:extLst>
              <a:ext uri="{FF2B5EF4-FFF2-40B4-BE49-F238E27FC236}">
                <a16:creationId xmlns:a16="http://schemas.microsoft.com/office/drawing/2014/main" id="{32BB993D-A034-4312-9CB1-5C2E0DB2BC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99"/>
          <a:stretch/>
        </p:blipFill>
        <p:spPr bwMode="auto">
          <a:xfrm>
            <a:off x="107504" y="1192932"/>
            <a:ext cx="4941574" cy="42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3E96F83-FB21-4186-813D-7018222CC873}"/>
              </a:ext>
            </a:extLst>
          </p:cNvPr>
          <p:cNvSpPr txBox="1">
            <a:spLocks/>
          </p:cNvSpPr>
          <p:nvPr/>
        </p:nvSpPr>
        <p:spPr>
          <a:xfrm>
            <a:off x="3833616" y="353372"/>
            <a:ext cx="7886700" cy="761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Meranie plochy objektov</a:t>
            </a:r>
          </a:p>
        </p:txBody>
      </p:sp>
      <p:sp>
        <p:nvSpPr>
          <p:cNvPr id="5" name="Zástupný symbol textu 2">
            <a:extLst>
              <a:ext uri="{FF2B5EF4-FFF2-40B4-BE49-F238E27FC236}">
                <a16:creationId xmlns:a16="http://schemas.microsoft.com/office/drawing/2014/main" id="{E896C095-04B0-421E-BFB3-B782A67AF557}"/>
              </a:ext>
            </a:extLst>
          </p:cNvPr>
          <p:cNvSpPr txBox="1">
            <a:spLocks/>
          </p:cNvSpPr>
          <p:nvPr/>
        </p:nvSpPr>
        <p:spPr>
          <a:xfrm>
            <a:off x="468601" y="1969467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zebra</a:t>
            </a:r>
          </a:p>
        </p:txBody>
      </p:sp>
      <p:sp>
        <p:nvSpPr>
          <p:cNvPr id="6" name="Zástupný symbol textu 4">
            <a:extLst>
              <a:ext uri="{FF2B5EF4-FFF2-40B4-BE49-F238E27FC236}">
                <a16:creationId xmlns:a16="http://schemas.microsoft.com/office/drawing/2014/main" id="{3A21017B-DB89-42F8-A9D6-928808EE4F93}"/>
              </a:ext>
            </a:extLst>
          </p:cNvPr>
          <p:cNvSpPr txBox="1">
            <a:spLocks/>
          </p:cNvSpPr>
          <p:nvPr/>
        </p:nvSpPr>
        <p:spPr>
          <a:xfrm>
            <a:off x="4336941" y="1160922"/>
            <a:ext cx="3887391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ľubovník</a:t>
            </a:r>
          </a:p>
        </p:txBody>
      </p:sp>
      <p:pic>
        <p:nvPicPr>
          <p:cNvPr id="7" name="Picture 2" descr="C:\Users\Kimáková\Desktop\školenie\Koľko vtákov letí v kŕdle\List_ľubovník.jpg">
            <a:extLst>
              <a:ext uri="{FF2B5EF4-FFF2-40B4-BE49-F238E27FC236}">
                <a16:creationId xmlns:a16="http://schemas.microsoft.com/office/drawing/2014/main" id="{32CF0DB3-933C-467D-851C-D4290B4D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74" y="1438822"/>
            <a:ext cx="4139147" cy="310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Kimáková\Desktop\školenie\Koľko vtákov letí v kŕdle\zebra vzor.jpg">
            <a:extLst>
              <a:ext uri="{FF2B5EF4-FFF2-40B4-BE49-F238E27FC236}">
                <a16:creationId xmlns:a16="http://schemas.microsoft.com/office/drawing/2014/main" id="{5B9FE935-5E6B-4A80-880E-80DBC66B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9" y="2478575"/>
            <a:ext cx="3649630" cy="24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Ã½sledok vyhÄ¾adÃ¡vania obrÃ¡zkov pre dopyt Ä¾ubovnÃ­k bodkovanÃ½">
            <a:extLst>
              <a:ext uri="{FF2B5EF4-FFF2-40B4-BE49-F238E27FC236}">
                <a16:creationId xmlns:a16="http://schemas.microsoft.com/office/drawing/2014/main" id="{0105FA6A-05D8-46C9-91D1-4EAA17D5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33" y="1069543"/>
            <a:ext cx="995386" cy="172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10844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6389</TotalTime>
  <Words>328</Words>
  <Application>Microsoft Office PowerPoint</Application>
  <PresentationFormat>Prezentácia na obrazovke (4:3)</PresentationFormat>
  <Paragraphs>106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 3</vt:lpstr>
      <vt:lpstr>Motív balíka Office</vt:lpstr>
      <vt:lpstr>Biológia</vt:lpstr>
      <vt:lpstr>Prezentácia programu PowerPoint</vt:lpstr>
      <vt:lpstr>Aktivity projektu</vt:lpstr>
      <vt:lpstr>Inovatívne metodiky</vt:lpstr>
      <vt:lpstr>Predmet  Informatika v prírodných vedách a matematike</vt:lpstr>
      <vt:lpstr>Výučba predmetu</vt:lpstr>
      <vt:lpstr>Biologická časť predmetu </vt:lpstr>
      <vt:lpstr>Prezentácia programu PowerPoint</vt:lpstr>
      <vt:lpstr>Prezentácia programu PowerPoint</vt:lpstr>
      <vt:lpstr>Metodika: Kedy je les zdravý?</vt:lpstr>
      <vt:lpstr>Prezentácia programu PowerPoint</vt:lpstr>
      <vt:lpstr>Metodika: Kedy má chirurg prácu?</vt:lpstr>
      <vt:lpstr>Rast sféroidného nádoru</vt:lpstr>
      <vt:lpstr>Prezentácia programu PowerPoint</vt:lpstr>
      <vt:lpstr>Metodika: Dáte sa zaočkovať?</vt:lpstr>
      <vt:lpstr>Graf šírenia infekcie</vt:lpstr>
      <vt:lpstr>Aktualizačné vzdelávanie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user</cp:lastModifiedBy>
  <cp:revision>90</cp:revision>
  <dcterms:created xsi:type="dcterms:W3CDTF">2017-10-23T08:52:40Z</dcterms:created>
  <dcterms:modified xsi:type="dcterms:W3CDTF">2019-06-25T06:57:49Z</dcterms:modified>
</cp:coreProperties>
</file>