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2" r:id="rId3"/>
  </p:sldMasterIdLst>
  <p:notesMasterIdLst>
    <p:notesMasterId r:id="rId20"/>
  </p:notesMasterIdLst>
  <p:handoutMasterIdLst>
    <p:handoutMasterId r:id="rId21"/>
  </p:handoutMasterIdLst>
  <p:sldIdLst>
    <p:sldId id="286" r:id="rId4"/>
    <p:sldId id="287" r:id="rId5"/>
    <p:sldId id="274" r:id="rId6"/>
    <p:sldId id="270" r:id="rId7"/>
    <p:sldId id="307" r:id="rId8"/>
    <p:sldId id="284" r:id="rId9"/>
    <p:sldId id="299" r:id="rId10"/>
    <p:sldId id="308" r:id="rId11"/>
    <p:sldId id="310" r:id="rId12"/>
    <p:sldId id="291" r:id="rId13"/>
    <p:sldId id="311" r:id="rId14"/>
    <p:sldId id="312" r:id="rId15"/>
    <p:sldId id="290" r:id="rId16"/>
    <p:sldId id="314" r:id="rId17"/>
    <p:sldId id="277" r:id="rId18"/>
    <p:sldId id="313" r:id="rId19"/>
  </p:sldIdLst>
  <p:sldSz cx="12192000" cy="6858000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8000"/>
    <a:srgbClr val="FFC000"/>
    <a:srgbClr val="000099"/>
    <a:srgbClr val="CCCC00"/>
    <a:srgbClr val="CC9900"/>
    <a:srgbClr val="00CC66"/>
    <a:srgbClr val="FFCC99"/>
    <a:srgbClr val="00CCFF"/>
    <a:srgbClr val="B6A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118" d="100"/>
          <a:sy n="118" d="100"/>
        </p:scale>
        <p:origin x="-114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C5A60-BEAC-4E87-B186-99E556BEB063}" type="datetimeFigureOut">
              <a:rPr lang="sk-SK" smtClean="0"/>
              <a:t>9. 11. 2017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11D04-09DC-4EE3-B0A8-09E3BC89F8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5566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6911F-6E9E-4792-B830-BB7B93522ACE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7F317-F4FE-4357-BA4E-B5D1B8B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6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461" y="477141"/>
            <a:ext cx="10363200" cy="1470025"/>
          </a:xfrm>
        </p:spPr>
        <p:txBody>
          <a:bodyPr/>
          <a:lstStyle>
            <a:lvl1pPr algn="l">
              <a:lnSpc>
                <a:spcPct val="100000"/>
              </a:lnSpc>
              <a:defRPr sz="4265" b="1" baseline="0">
                <a:latin typeface="Georgia" pitchFamily="18" charset="0"/>
              </a:defRPr>
            </a:lvl1pPr>
          </a:lstStyle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61" y="2191123"/>
            <a:ext cx="9486907" cy="2704813"/>
          </a:xfrm>
        </p:spPr>
        <p:txBody>
          <a:bodyPr/>
          <a:lstStyle>
            <a:lvl1pPr marL="0" marR="0" indent="0" algn="l" defTabSz="121880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066" baseline="0">
                <a:solidFill>
                  <a:schemeClr val="tx1"/>
                </a:solidFill>
                <a:latin typeface="Georgia" pitchFamily="18" charset="0"/>
              </a:defRPr>
            </a:lvl1pPr>
            <a:lvl2pPr marL="609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Upravte štýl predlohy podnadpisov</a:t>
            </a:r>
            <a:endParaRPr lang="sk-SK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New York January 2015</a:t>
            </a:r>
            <a:endParaRPr lang="sk-SK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9CC761-A4E0-43A9-8E24-74D223CE290C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624418936"/>
      </p:ext>
    </p:extLst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 obra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7" descr="higgsgammagamma_run194108_evt564224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67" y="2283179"/>
            <a:ext cx="5052484" cy="324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461" y="477141"/>
            <a:ext cx="10363200" cy="1470025"/>
          </a:xfrm>
        </p:spPr>
        <p:txBody>
          <a:bodyPr/>
          <a:lstStyle>
            <a:lvl1pPr algn="l">
              <a:lnSpc>
                <a:spcPct val="100000"/>
              </a:lnSpc>
              <a:defRPr sz="4265" b="1" baseline="0">
                <a:latin typeface="Georgia" pitchFamily="18" charset="0"/>
              </a:defRPr>
            </a:lvl1pPr>
          </a:lstStyle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61" y="2286345"/>
            <a:ext cx="6000792" cy="3142302"/>
          </a:xfrm>
        </p:spPr>
        <p:txBody>
          <a:bodyPr/>
          <a:lstStyle>
            <a:lvl1pPr marL="0" marR="0" indent="0" algn="l" defTabSz="121880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066" baseline="0">
                <a:solidFill>
                  <a:schemeClr val="tx1"/>
                </a:solidFill>
                <a:latin typeface="Georgia" pitchFamily="18" charset="0"/>
              </a:defRPr>
            </a:lvl1pPr>
            <a:lvl2pPr marL="609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Upravte štýl predlohy podnadpisov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New York January 2015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3C82ED-D170-4848-934C-0F1B90660B30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507148060"/>
      </p:ext>
    </p:extLst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New York January 2015</a:t>
            </a:r>
            <a:endParaRPr lang="sk-SK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EC4F19E-2AED-4D43-87F4-6ED7DD2C4C55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07397825"/>
      </p:ext>
    </p:extLst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461" y="477141"/>
            <a:ext cx="10363200" cy="1470025"/>
          </a:xfrm>
        </p:spPr>
        <p:txBody>
          <a:bodyPr/>
          <a:lstStyle>
            <a:lvl1pPr algn="l">
              <a:lnSpc>
                <a:spcPct val="100000"/>
              </a:lnSpc>
              <a:defRPr sz="4265" b="1" baseline="0">
                <a:latin typeface="PF Din Text Cond Pro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61" y="2191123"/>
            <a:ext cx="9486907" cy="2704813"/>
          </a:xfrm>
        </p:spPr>
        <p:txBody>
          <a:bodyPr/>
          <a:lstStyle>
            <a:lvl1pPr marL="0" marR="0" indent="0" algn="l" defTabSz="121880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066" baseline="0">
                <a:solidFill>
                  <a:schemeClr val="tx1"/>
                </a:solidFill>
                <a:latin typeface="PF Din Text Cond Pro" pitchFamily="2" charset="0"/>
              </a:defRPr>
            </a:lvl1pPr>
            <a:lvl2pPr marL="609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prstClr val="black"/>
                </a:solidFill>
              </a:rPr>
              <a:t>Vianoce</a:t>
            </a:r>
            <a:r>
              <a:rPr lang="en-US">
                <a:solidFill>
                  <a:prstClr val="black"/>
                </a:solidFill>
              </a:rPr>
              <a:t> 2013</a:t>
            </a:r>
            <a:endParaRPr lang="sk-SK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31700-6050-4205-B54E-8C31663AFBEE}" type="slidenum">
              <a:rPr lang="sk-SK" altLang="sk-SK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sk-SK" altLang="sk-S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2405"/>
      </p:ext>
    </p:extLst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 obra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7" descr="higgsgammagamma_run194108_evt5642240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67" y="2283179"/>
            <a:ext cx="5052484" cy="324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461" y="477141"/>
            <a:ext cx="10363200" cy="1470025"/>
          </a:xfrm>
        </p:spPr>
        <p:txBody>
          <a:bodyPr/>
          <a:lstStyle>
            <a:lvl1pPr algn="l">
              <a:lnSpc>
                <a:spcPct val="100000"/>
              </a:lnSpc>
              <a:defRPr sz="4265" b="1" baseline="0">
                <a:latin typeface="PF Din Text Cond Pro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61" y="2286345"/>
            <a:ext cx="6000792" cy="3142302"/>
          </a:xfrm>
        </p:spPr>
        <p:txBody>
          <a:bodyPr/>
          <a:lstStyle>
            <a:lvl1pPr marL="0" marR="0" indent="0" algn="l" defTabSz="121880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066" baseline="0">
                <a:solidFill>
                  <a:schemeClr val="tx1"/>
                </a:solidFill>
                <a:latin typeface="PF Din Text Cond Pro" pitchFamily="2" charset="0"/>
              </a:defRPr>
            </a:lvl1pPr>
            <a:lvl2pPr marL="609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New York March 2013</a:t>
            </a:r>
            <a:endParaRPr lang="sk-SK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0AF2-02CA-49C1-86BC-79403B8DB00D}" type="slidenum">
              <a:rPr lang="sk-SK" altLang="sk-SK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sk-SK" altLang="sk-S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21138"/>
      </p:ext>
    </p:extLst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New York March 2013</a:t>
            </a:r>
            <a:endParaRPr lang="sk-SK">
              <a:solidFill>
                <a:prstClr val="black"/>
              </a:solidFill>
            </a:endParaRPr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58862-76C0-4AE8-A362-0BE1E108D119}" type="slidenum">
              <a:rPr lang="sk-SK" altLang="sk-SK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sk-SK" altLang="sk-S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80299"/>
      </p:ext>
    </p:extLst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461" y="477141"/>
            <a:ext cx="10363200" cy="1470025"/>
          </a:xfrm>
        </p:spPr>
        <p:txBody>
          <a:bodyPr/>
          <a:lstStyle>
            <a:lvl1pPr algn="l">
              <a:lnSpc>
                <a:spcPct val="100000"/>
              </a:lnSpc>
              <a:defRPr sz="4265" b="1" baseline="0">
                <a:latin typeface="Georgia" pitchFamily="18" charset="0"/>
              </a:defRPr>
            </a:lvl1pPr>
          </a:lstStyle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61" y="2191123"/>
            <a:ext cx="9486907" cy="2704813"/>
          </a:xfrm>
        </p:spPr>
        <p:txBody>
          <a:bodyPr/>
          <a:lstStyle>
            <a:lvl1pPr marL="0" marR="0" indent="0" algn="l" defTabSz="121880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066" baseline="0">
                <a:solidFill>
                  <a:schemeClr val="tx1"/>
                </a:solidFill>
                <a:latin typeface="Georgia" pitchFamily="18" charset="0"/>
              </a:defRPr>
            </a:lvl1pPr>
            <a:lvl2pPr marL="609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Upravte štýl predlohy podnadpisov</a:t>
            </a:r>
            <a:endParaRPr lang="sk-SK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New York January 2015</a:t>
            </a:r>
            <a:endParaRPr lang="sk-SK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4EF8414-83CB-4C75-B1E3-27BC17F5C9BA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7460874"/>
      </p:ext>
    </p:extLst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 obra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7" descr="higgsgammagamma_run194108_evt564224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67" y="2283179"/>
            <a:ext cx="5052484" cy="324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461" y="477141"/>
            <a:ext cx="10363200" cy="1470025"/>
          </a:xfrm>
        </p:spPr>
        <p:txBody>
          <a:bodyPr/>
          <a:lstStyle>
            <a:lvl1pPr algn="l">
              <a:lnSpc>
                <a:spcPct val="100000"/>
              </a:lnSpc>
              <a:defRPr sz="4265" b="1" baseline="0">
                <a:latin typeface="Georgia" pitchFamily="18" charset="0"/>
              </a:defRPr>
            </a:lvl1pPr>
          </a:lstStyle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61" y="2286345"/>
            <a:ext cx="6000792" cy="3142302"/>
          </a:xfrm>
        </p:spPr>
        <p:txBody>
          <a:bodyPr/>
          <a:lstStyle>
            <a:lvl1pPr marL="0" marR="0" indent="0" algn="l" defTabSz="121880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066" baseline="0">
                <a:solidFill>
                  <a:schemeClr val="tx1"/>
                </a:solidFill>
                <a:latin typeface="Georgia" pitchFamily="18" charset="0"/>
              </a:defRPr>
            </a:lvl1pPr>
            <a:lvl2pPr marL="609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Upravte štýl predlohy podnadpisov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New York January 2015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8A104D-D692-4AC8-ADC2-47F1BE98DA01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675966276"/>
      </p:ext>
    </p:extLst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New York January 2015</a:t>
            </a:r>
            <a:endParaRPr lang="sk-SK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5EB5E8-217E-41CB-8644-A5A561E588B5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605728669"/>
      </p:ext>
    </p:extLst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09600" y="275082"/>
            <a:ext cx="10972800" cy="114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Klepnutím lze upravit styl předlohy nadpisů.</a:t>
            </a:r>
            <a:endParaRPr lang="sk-SK" altLang="sk-SK" smtClean="0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09600" y="1599707"/>
            <a:ext cx="10972800" cy="452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Klepnutím lze upravit styly předlohy textu.</a:t>
            </a:r>
          </a:p>
          <a:p>
            <a:pPr lvl="1"/>
            <a:r>
              <a:rPr lang="cs-CZ" altLang="sk-SK" smtClean="0"/>
              <a:t>Druhá úroveň</a:t>
            </a:r>
          </a:p>
          <a:p>
            <a:pPr lvl="2"/>
            <a:r>
              <a:rPr lang="cs-CZ" altLang="sk-SK" smtClean="0"/>
              <a:t>Třetí úroveň</a:t>
            </a:r>
          </a:p>
          <a:p>
            <a:pPr lvl="3"/>
            <a:r>
              <a:rPr lang="cs-CZ" altLang="sk-SK" smtClean="0"/>
              <a:t>Čtvrtá úroveň</a:t>
            </a:r>
          </a:p>
          <a:p>
            <a:pPr lvl="4"/>
            <a:r>
              <a:rPr lang="cs-CZ" altLang="sk-SK" smtClean="0"/>
              <a:t>Pátá úroveň</a:t>
            </a:r>
            <a:endParaRPr lang="sk-SK" altLang="sk-SK" smtClean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2767" y="6553294"/>
            <a:ext cx="3860800" cy="33009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66">
                <a:solidFill>
                  <a:prstClr val="black"/>
                </a:solidFill>
                <a:latin typeface="Georg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cs typeface="Arial" panose="020B0604020202020204" pitchFamily="34" charset="0"/>
              </a:rPr>
              <a:t>New York January 2015</a:t>
            </a:r>
            <a:endParaRPr lang="sk-SK">
              <a:cs typeface="Arial" panose="020B0604020202020204" pitchFamily="34" charset="0"/>
            </a:endParaRP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4667251" y="6568106"/>
            <a:ext cx="2844800" cy="38511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66">
                <a:solidFill>
                  <a:prstClr val="black"/>
                </a:solidFill>
                <a:latin typeface="PF Din Text Cond Pro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8F740C-267C-45B2-900F-ED19BB064D90}" type="slidenum">
              <a:rPr lang="sk-SK" altLang="sk-SK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k-SK" altLang="sk-SK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3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diamond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Georgia" pitchFamily="18" charset="0"/>
        </a:defRPr>
      </a:lvl5pPr>
      <a:lvl6pPr marL="609306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6pPr>
      <a:lvl7pPr marL="1218613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7pPr>
      <a:lvl8pPr marL="1827919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8pPr>
      <a:lvl9pPr marL="2437228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9pPr>
    </p:titleStyle>
    <p:bodyStyle>
      <a:lvl1pPr marL="454936" indent="-45493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988163" indent="-37876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1521389" indent="-3025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2130791" indent="-3025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2740193" indent="-3025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3351187" indent="-304653" algn="l" defTabSz="1218613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0494" indent="-304653" algn="l" defTabSz="1218613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69800" indent="-304653" algn="l" defTabSz="1218613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107" indent="-304653" algn="l" defTabSz="1218613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06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13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19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28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534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841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147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454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09600" y="275082"/>
            <a:ext cx="10972800" cy="114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Klepnutím lze upravit styl předlohy nadpisů.</a:t>
            </a:r>
            <a:endParaRPr lang="sk-SK" altLang="sk-SK" smtClean="0"/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09600" y="1599707"/>
            <a:ext cx="10972800" cy="452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Klepnutím lze upravit styly předlohy textu.</a:t>
            </a:r>
          </a:p>
          <a:p>
            <a:pPr lvl="1"/>
            <a:r>
              <a:rPr lang="cs-CZ" altLang="sk-SK" smtClean="0"/>
              <a:t>Druhá úroveň</a:t>
            </a:r>
          </a:p>
          <a:p>
            <a:pPr lvl="2"/>
            <a:r>
              <a:rPr lang="cs-CZ" altLang="sk-SK" smtClean="0"/>
              <a:t>Třetí úroveň</a:t>
            </a:r>
          </a:p>
          <a:p>
            <a:pPr lvl="3"/>
            <a:r>
              <a:rPr lang="cs-CZ" altLang="sk-SK" smtClean="0"/>
              <a:t>Čtvrtá úroveň</a:t>
            </a:r>
          </a:p>
          <a:p>
            <a:pPr lvl="4"/>
            <a:r>
              <a:rPr lang="cs-CZ" altLang="sk-SK" smtClean="0"/>
              <a:t>Pátá úroveň</a:t>
            </a:r>
            <a:endParaRPr lang="sk-SK" altLang="sk-SK" smtClean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2767" y="6553294"/>
            <a:ext cx="3860800" cy="33009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66">
                <a:latin typeface="PF Din Text Cond Pro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</a:rPr>
              <a:t>New York March 2013</a:t>
            </a:r>
            <a:endParaRPr lang="sk-SK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4667251" y="6568106"/>
            <a:ext cx="2844800" cy="38511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66">
                <a:latin typeface="PF Din Text Cond Pro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54D270-664E-413F-A515-091288C77D53}" type="slidenum">
              <a:rPr lang="sk-SK" altLang="sk-SK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k-SK" altLang="sk-SK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23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 spd="slow">
    <p:diamond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5pPr>
      <a:lvl6pPr marL="609306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6pPr>
      <a:lvl7pPr marL="1218613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7pPr>
      <a:lvl8pPr marL="1827919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8pPr>
      <a:lvl9pPr marL="2437228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9pPr>
    </p:titleStyle>
    <p:bodyStyle>
      <a:lvl1pPr marL="454936" indent="-45493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8163" indent="-37876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1389" indent="-3025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0791" indent="-3025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0193" indent="-3025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187" indent="-304653" algn="l" defTabSz="1218613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0494" indent="-304653" algn="l" defTabSz="1218613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69800" indent="-304653" algn="l" defTabSz="1218613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107" indent="-304653" algn="l" defTabSz="1218613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06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13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19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28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534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841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147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454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09600" y="275082"/>
            <a:ext cx="10972800" cy="114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  <a:endParaRPr lang="sk-SK" altLang="en-US" smtClean="0"/>
          </a:p>
        </p:txBody>
      </p:sp>
      <p:sp>
        <p:nvSpPr>
          <p:cNvPr id="8195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09600" y="1599707"/>
            <a:ext cx="10972800" cy="452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  <a:endParaRPr lang="sk-SK" altLang="en-US" smtClean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2767" y="6553294"/>
            <a:ext cx="3860800" cy="33009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66">
                <a:solidFill>
                  <a:prstClr val="black"/>
                </a:solidFill>
                <a:latin typeface="Georg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cs typeface="Arial" panose="020B0604020202020204" pitchFamily="34" charset="0"/>
              </a:rPr>
              <a:t>New York January 2015</a:t>
            </a:r>
            <a:endParaRPr lang="sk-SK">
              <a:cs typeface="Arial" panose="020B0604020202020204" pitchFamily="34" charset="0"/>
            </a:endParaRP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4667251" y="6568106"/>
            <a:ext cx="2844800" cy="38511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66">
                <a:solidFill>
                  <a:prstClr val="black"/>
                </a:solidFill>
                <a:latin typeface="PF Din Text Cond Pro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1A2ABC-D99B-4F61-9A60-61206849DDC3}" type="slidenum">
              <a:rPr lang="sk-SK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k-SK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1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diamond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Georgia" pitchFamily="18" charset="0"/>
        </a:defRPr>
      </a:lvl5pPr>
      <a:lvl6pPr marL="609306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6pPr>
      <a:lvl7pPr marL="1218613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7pPr>
      <a:lvl8pPr marL="1827919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8pPr>
      <a:lvl9pPr marL="2437228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</a:defRPr>
      </a:lvl9pPr>
    </p:titleStyle>
    <p:bodyStyle>
      <a:lvl1pPr marL="454936" indent="-45493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988163" indent="-37876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1521389" indent="-3025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2130791" indent="-3025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2740193" indent="-3025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3351187" indent="-304653" algn="l" defTabSz="1218613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0494" indent="-304653" algn="l" defTabSz="1218613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69800" indent="-304653" algn="l" defTabSz="1218613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107" indent="-304653" algn="l" defTabSz="1218613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06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13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19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28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534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841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147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454" algn="l" defTabSz="121861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sk/url?sa=i&amp;rct=j&amp;q=&amp;esrc=s&amp;source=images&amp;cd=&amp;cad=rja&amp;uact=8&amp;ved=0ahUKEwjehcGN77_UAhXE0RQKHS2CBR0QjRwIBw&amp;url=http://tweakyourbiz.com/marketing/2016/05/06/how-to-create-a-fatal-startup-marketing-strategy/&amp;psig=AFQjCNGv1rBH5InsDWO2IKfzgcse8A9YyQ&amp;ust=149761663885283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/>
              <a:t>LF 25.10.2017</a:t>
            </a:r>
            <a:endParaRPr lang="sk-SK" sz="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4F19E-2AED-4D43-87F4-6ED7DD2C4C55}" type="slidenum">
              <a:rPr lang="sk-SK" altLang="sk-SK" smtClean="0"/>
              <a:pPr>
                <a:defRPr/>
              </a:pPr>
              <a:t>1</a:t>
            </a:fld>
            <a:endParaRPr lang="sk-SK" altLang="sk-SK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374565" y="2559448"/>
            <a:ext cx="775053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k-SK" altLang="sk-SK" sz="24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altLang="sk-SK" sz="28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Technologický a Inovačný Park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altLang="sk-SK" sz="28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Univerzity P. J. Šafárika v Košiciach UPJŠ (TIP-</a:t>
            </a:r>
            <a:r>
              <a:rPr lang="sk-SK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UPJŠ</a:t>
            </a:r>
            <a:r>
              <a:rPr lang="sk-SK" altLang="sk-SK" sz="28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k-SK" altLang="sk-SK" sz="28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Výsledok vyhľadávania obrázkov pre dopyt logo upj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9" y="311713"/>
            <a:ext cx="2563771" cy="256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ýsledok vyhľadávania obrázkov pre dopyt logo upj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65" y="5246174"/>
            <a:ext cx="1188195" cy="11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ýsledok vyhľadávania obrázkov pre dopyt logo upj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10" y="5224657"/>
            <a:ext cx="1217466" cy="12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ýsledok vyhľadávania obrázkov pre dopyt logo upj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889" y="5166206"/>
            <a:ext cx="1234224" cy="123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ýsledok vyhľadávania obrázkov pre dopyt logo up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07" y="5253928"/>
            <a:ext cx="1156390" cy="115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632758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927" y="5166206"/>
            <a:ext cx="1244112" cy="12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8594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658862-76C0-4AE8-A362-0BE1E108D119}" type="slidenum">
              <a:rPr lang="sk-SK" altLang="sk-SK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40709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9" y="55064"/>
            <a:ext cx="9621079" cy="64122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16056" y="1144988"/>
            <a:ext cx="489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Bio</a:t>
            </a:r>
            <a:endParaRPr lang="en-US" b="1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55282" y="2891853"/>
            <a:ext cx="6575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Nano</a:t>
            </a:r>
            <a:endParaRPr lang="en-US" b="1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58159" y="3352524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Info</a:t>
            </a:r>
            <a:endParaRPr lang="en-US" b="1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8" name="Straight Arrow Connector 27"/>
          <p:cNvCxnSpPr>
            <a:endCxn id="24" idx="0"/>
          </p:cNvCxnSpPr>
          <p:nvPr/>
        </p:nvCxnSpPr>
        <p:spPr>
          <a:xfrm>
            <a:off x="5460674" y="1514320"/>
            <a:ext cx="623384" cy="1377533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4" idx="3"/>
            <a:endCxn id="25" idx="1"/>
          </p:cNvCxnSpPr>
          <p:nvPr/>
        </p:nvCxnSpPr>
        <p:spPr>
          <a:xfrm>
            <a:off x="6412834" y="3076519"/>
            <a:ext cx="1445325" cy="46067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>
                <a:latin typeface="Georgia" panose="02040502050405020303" pitchFamily="18" charset="0"/>
              </a:rPr>
              <a:t>LF 23.10.2017</a:t>
            </a:r>
            <a:endParaRPr lang="sk-SK" sz="9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6922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658862-76C0-4AE8-A362-0BE1E108D119}" type="slidenum">
              <a:rPr lang="sk-SK" altLang="sk-SK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sk-SK" altLang="sk-SK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87" y="41947"/>
            <a:ext cx="9723423" cy="6480454"/>
          </a:xfrm>
          <a:prstGeom prst="rect">
            <a:avLst/>
          </a:prstGeom>
        </p:spPr>
      </p:pic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>
                <a:latin typeface="Georgia" panose="02040502050405020303" pitchFamily="18" charset="0"/>
              </a:rPr>
              <a:t>VR UPJŠ 16.6.2017</a:t>
            </a:r>
            <a:endParaRPr lang="sk-SK" sz="900" dirty="0">
              <a:latin typeface="Georgia" panose="0204050205040502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32758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308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658862-76C0-4AE8-A362-0BE1E108D119}" type="slidenum">
              <a:rPr lang="sk-SK" altLang="sk-SK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sk-SK" altLang="sk-SK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28" y="23847"/>
            <a:ext cx="9732475" cy="6486486"/>
          </a:xfrm>
          <a:prstGeom prst="rect">
            <a:avLst/>
          </a:prstGeom>
        </p:spPr>
      </p:pic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>
                <a:latin typeface="Georgia" panose="02040502050405020303" pitchFamily="18" charset="0"/>
              </a:rPr>
              <a:t>VR UPJŠ 16.6.2017</a:t>
            </a:r>
            <a:endParaRPr lang="sk-SK" sz="900" dirty="0">
              <a:latin typeface="Georgia" panose="0204050205040502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32758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7309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658862-76C0-4AE8-A362-0BE1E108D119}" type="slidenum">
              <a:rPr lang="sk-SK" altLang="sk-SK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sk-SK" altLang="sk-SK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5" y="35914"/>
            <a:ext cx="9768690" cy="65106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32758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>
                <a:latin typeface="Georgia" panose="02040502050405020303" pitchFamily="18" charset="0"/>
              </a:rPr>
              <a:t>LF 25.10.2017</a:t>
            </a:r>
          </a:p>
        </p:txBody>
      </p:sp>
    </p:spTree>
    <p:extLst>
      <p:ext uri="{BB962C8B-B14F-4D97-AF65-F5344CB8AC3E}">
        <p14:creationId xmlns:p14="http://schemas.microsoft.com/office/powerpoint/2010/main" val="382627451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York January 2015</a:t>
            </a:r>
            <a:endParaRPr lang="sk-S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4F19E-2AED-4D43-87F4-6ED7DD2C4C55}" type="slidenum">
              <a:rPr lang="sk-SK" altLang="sk-SK" smtClean="0"/>
              <a:pPr>
                <a:defRPr/>
              </a:pPr>
              <a:t>14</a:t>
            </a:fld>
            <a:endParaRPr lang="sk-SK" altLang="sk-SK"/>
          </a:p>
        </p:txBody>
      </p:sp>
      <p:pic>
        <p:nvPicPr>
          <p:cNvPr id="1026" name="Picture 2" descr="C:\Users\lenovo\AppData\Local\Temp\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534"/>
            <a:ext cx="12192000" cy="631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24879"/>
      </p:ext>
    </p:extLst>
  </p:cSld>
  <p:clrMapOvr>
    <a:masterClrMapping/>
  </p:clrMapOvr>
  <p:transition spd="slow">
    <p:diamond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658862-76C0-4AE8-A362-0BE1E108D119}" type="slidenum">
              <a:rPr lang="sk-SK" altLang="sk-SK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1" y="0"/>
            <a:ext cx="12188238" cy="4615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sk-SK" altLang="sk-SK" sz="2399" b="1" dirty="0" smtClean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FINANCOVANIE </a:t>
            </a:r>
            <a:r>
              <a:rPr lang="sk-SK" altLang="sk-SK" sz="24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TIP-U</a:t>
            </a:r>
            <a:r>
              <a:rPr lang="sk-SK" sz="24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PJŠ</a:t>
            </a:r>
            <a:endParaRPr lang="sk-SK" sz="2400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362157"/>
              </p:ext>
            </p:extLst>
          </p:nvPr>
        </p:nvGraphicFramePr>
        <p:xfrm>
          <a:off x="358807" y="591911"/>
          <a:ext cx="11461687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077"/>
                <a:gridCol w="890861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Projekty ŠF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Do roku 2022 by projekty ŠF mali byť hlavným zdrojom financovania budovania infraštruktúry TIP-UPJŠ ako i podpory aktivít v oblasti transferu technológií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Štátny rozpočet</a:t>
                      </a:r>
                      <a:endParaRPr lang="sk-SK" sz="2000" kern="1200" dirty="0" smtClean="0">
                        <a:solidFill>
                          <a:srgbClr val="000099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Dotačné zdroje MŠ SR vyjadrené cez ozpočet UPJŠ pri zachovaní pravidiel delenia rozpočtu na UPJŠ na základe výkonov </a:t>
                      </a:r>
                      <a:endParaRPr lang="sk-SK" sz="2000" kern="1200" dirty="0" smtClean="0">
                        <a:solidFill>
                          <a:srgbClr val="000066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Zahraničné a domáce vedecké projekty</a:t>
                      </a:r>
                      <a:r>
                        <a:rPr lang="sk-SK" sz="2000" kern="1200" dirty="0" smtClean="0">
                          <a:solidFill>
                            <a:srgbClr val="000099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Získanie zahraničných a domácich projektov je nevyhnutnou podmienkou existencie vedeckých tímov v TIP-UPJŠ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Zahraničné a domáce projekty transferu technológií</a:t>
                      </a:r>
                      <a:r>
                        <a:rPr lang="sk-SK" sz="2000" kern="1200" dirty="0" smtClean="0">
                          <a:solidFill>
                            <a:srgbClr val="000099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O tieto zdroje sa bude TIP-UPJŠ uchádzať cez svoje start-up firmy a spolupráce s high-tech priemyslom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Zdroje z hospodárskej  činnosti</a:t>
                      </a:r>
                      <a:endParaRPr lang="sk-SK" sz="2000" kern="1200" dirty="0" smtClean="0">
                        <a:solidFill>
                          <a:srgbClr val="000099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Tieto zdroje  budú generované z hospodárskej činnosti TIP-UPJŠ cez výrobné aktivity vytvorených  start-up firiem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Zdroje od investorov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Vstup</a:t>
                      </a:r>
                      <a:r>
                        <a:rPr lang="sk-SK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investorov do malých start-up spoločností </a:t>
                      </a:r>
                    </a:p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(angel investor ....)</a:t>
                      </a:r>
                      <a:endParaRPr lang="sk-SK" sz="20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Patenty a licencie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Predaj patentov</a:t>
                      </a:r>
                      <a:r>
                        <a:rPr lang="sk-SK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a licencií</a:t>
                      </a:r>
                      <a:endParaRPr lang="sk-SK" sz="20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8807" y="5773565"/>
            <a:ext cx="786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Konečným cieľom v oblasti financovania je tvorba zisku pre TIP-UPJŠ ako i pre UPJŠ</a:t>
            </a:r>
            <a:endParaRPr lang="en-US" b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063" y="4137648"/>
            <a:ext cx="3595431" cy="2395110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>
                <a:latin typeface="Georgia" panose="02040502050405020303" pitchFamily="18" charset="0"/>
              </a:rPr>
              <a:t>LF 25.10.2017</a:t>
            </a:r>
            <a:endParaRPr lang="sk-SK" sz="900" dirty="0">
              <a:latin typeface="Georgia" panose="020405020504050203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32758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9475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658862-76C0-4AE8-A362-0BE1E108D119}" type="slidenum">
              <a:rPr lang="sk-SK" altLang="sk-SK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>
                <a:latin typeface="Georgia" panose="02040502050405020303" pitchFamily="18" charset="0"/>
              </a:rPr>
              <a:t> LF 25.10.2017</a:t>
            </a:r>
            <a:endParaRPr lang="sk-SK" sz="900" dirty="0">
              <a:latin typeface="Georgia" panose="0204050205040502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32758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75" y="76262"/>
            <a:ext cx="9629030" cy="6417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054" y="76262"/>
            <a:ext cx="510279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9378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altLang="sk-SK" dirty="0" smtClean="0"/>
              <a:t>2</a:t>
            </a:r>
            <a:endParaRPr lang="sk-SK" altLang="sk-SK" dirty="0"/>
          </a:p>
        </p:txBody>
      </p:sp>
      <p:sp>
        <p:nvSpPr>
          <p:cNvPr id="4" name="TextBox 3"/>
          <p:cNvSpPr txBox="1"/>
          <p:nvPr/>
        </p:nvSpPr>
        <p:spPr>
          <a:xfrm>
            <a:off x="1881" y="0"/>
            <a:ext cx="12188238" cy="4615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sk-SK" altLang="sk-SK" sz="2399" b="1" dirty="0" smtClean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Motivácia</a:t>
            </a:r>
            <a:endParaRPr lang="sk-SK" sz="2400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7965" y="2994355"/>
            <a:ext cx="11423372" cy="2277547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endParaRPr lang="sk-SK" sz="1600" b="1" dirty="0" smtClean="0">
              <a:solidFill>
                <a:srgbClr val="008000"/>
              </a:solidFill>
              <a:latin typeface="Arial Narrow" panose="020B0606020202030204" pitchFamily="34" charset="0"/>
            </a:endParaRPr>
          </a:p>
          <a:p>
            <a:r>
              <a:rPr lang="sk-SK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4PR</a:t>
            </a:r>
            <a:r>
              <a:rPr lang="sk-SK" dirty="0" smtClean="0">
                <a:solidFill>
                  <a:srgbClr val="141414"/>
                </a:solidFill>
                <a:latin typeface="Arial Narrow" panose="020B0606020202030204" pitchFamily="34" charset="0"/>
              </a:rPr>
              <a:t> je charakterizovaná fúziou technológií, ktorá bude </a:t>
            </a:r>
            <a:r>
              <a:rPr lang="sk-SK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stierať hranice medzi digitálnymi, fyzikálnymi a biologickými systémami, </a:t>
            </a:r>
            <a:r>
              <a:rPr lang="sk-SK" dirty="0" smtClean="0">
                <a:solidFill>
                  <a:srgbClr val="141414"/>
                </a:solidFill>
                <a:latin typeface="Arial Narrow" panose="020B0606020202030204" pitchFamily="34" charset="0"/>
              </a:rPr>
              <a:t>a teda konvergenciou fyzikálneho, digitálneho a biologického priestoru (</a:t>
            </a:r>
            <a:r>
              <a:rPr lang="sk-SK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Bio – Nano - Info</a:t>
            </a:r>
            <a:r>
              <a:rPr lang="sk-SK" dirty="0" smtClean="0">
                <a:solidFill>
                  <a:srgbClr val="141414"/>
                </a:solidFill>
                <a:latin typeface="Arial Narrow" panose="020B0606020202030204" pitchFamily="34" charset="0"/>
              </a:rPr>
              <a:t>).</a:t>
            </a:r>
          </a:p>
          <a:p>
            <a:endParaRPr lang="sk-SK" dirty="0" smtClean="0">
              <a:solidFill>
                <a:srgbClr val="141414"/>
              </a:solidFill>
              <a:latin typeface="Arial Narrow" panose="020B0606020202030204" pitchFamily="34" charset="0"/>
            </a:endParaRPr>
          </a:p>
          <a:p>
            <a:r>
              <a:rPr lang="sk-SK" dirty="0" smtClean="0">
                <a:solidFill>
                  <a:srgbClr val="141414"/>
                </a:solidFill>
                <a:latin typeface="Arial Narrow" panose="020B0606020202030204" pitchFamily="34" charset="0"/>
              </a:rPr>
              <a:t>Je charakterizovaná „</a:t>
            </a:r>
            <a:r>
              <a:rPr lang="sk-SK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rekombinantnými inováciami</a:t>
            </a:r>
            <a:r>
              <a:rPr lang="sk-SK" dirty="0" smtClean="0">
                <a:solidFill>
                  <a:srgbClr val="141414"/>
                </a:solidFill>
                <a:latin typeface="Arial Narrow" panose="020B0606020202030204" pitchFamily="34" charset="0"/>
              </a:rPr>
              <a:t>“ – kombináciami technológií</a:t>
            </a:r>
          </a:p>
          <a:p>
            <a:endParaRPr lang="sk-SK" dirty="0" smtClean="0">
              <a:solidFill>
                <a:srgbClr val="141414"/>
              </a:solidFill>
              <a:latin typeface="Arial Narrow" panose="020B0606020202030204" pitchFamily="34" charset="0"/>
            </a:endParaRPr>
          </a:p>
          <a:p>
            <a:r>
              <a:rPr lang="sk-SK" u="sng" dirty="0" smtClean="0">
                <a:solidFill>
                  <a:srgbClr val="141414"/>
                </a:solidFill>
                <a:latin typeface="Arial Narrow" panose="020B0606020202030204" pitchFamily="34" charset="0"/>
              </a:rPr>
              <a:t>Prelomové rekombinantné technológie sa očakávajú hlavne v oblastiach</a:t>
            </a:r>
            <a:r>
              <a:rPr lang="sk-SK" dirty="0" smtClean="0">
                <a:solidFill>
                  <a:srgbClr val="141414"/>
                </a:solidFill>
                <a:latin typeface="Arial Narrow" panose="020B0606020202030204" pitchFamily="34" charset="0"/>
              </a:rPr>
              <a:t>: umelej inteligencie, robotiky, autonómnych vozidiel, 3-D tlače, </a:t>
            </a:r>
            <a:r>
              <a:rPr lang="sk-SK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nanotechnológií, biotechnológií/biomedicíny</a:t>
            </a:r>
            <a:r>
              <a:rPr lang="sk-SK" dirty="0" smtClean="0">
                <a:solidFill>
                  <a:srgbClr val="141414"/>
                </a:solidFill>
                <a:latin typeface="Arial Narrow" panose="020B0606020202030204" pitchFamily="34" charset="0"/>
              </a:rPr>
              <a:t>, progresívnych materiáloch a kvantovom počítaní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7965" y="1630704"/>
            <a:ext cx="11424420" cy="64633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sk-SK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Štvrtá </a:t>
            </a:r>
            <a:r>
              <a:rPr lang="sk-SK" b="1" dirty="0">
                <a:solidFill>
                  <a:srgbClr val="008000"/>
                </a:solidFill>
                <a:latin typeface="Arial Narrow" panose="020B0606020202030204" pitchFamily="34" charset="0"/>
              </a:rPr>
              <a:t>priemyselná revolúcia </a:t>
            </a:r>
            <a:r>
              <a:rPr lang="sk-SK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(4PR)</a:t>
            </a:r>
            <a:r>
              <a:rPr lang="sk-SK" dirty="0" smtClean="0">
                <a:solidFill>
                  <a:srgbClr val="141414"/>
                </a:solidFill>
                <a:latin typeface="Arial Narrow" panose="020B0606020202030204" pitchFamily="34" charset="0"/>
              </a:rPr>
              <a:t> povedie ku globálnej/unikátnej transformácii celého výrobného, riadiaceho a sociálneho systému spoločnosti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77965" y="810268"/>
            <a:ext cx="11423372" cy="646331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Arial Narrow" panose="020B0606020202030204" pitchFamily="34" charset="0"/>
              </a:rPr>
              <a:t>Reakcia Univerzity P. J. Šafárika na súčasný a predpokladaný vývoj spoločnosti – </a:t>
            </a:r>
            <a:r>
              <a:rPr lang="sk-SK" u="sng" dirty="0" smtClean="0">
                <a:latin typeface="Arial Narrow" panose="020B0606020202030204" pitchFamily="34" charset="0"/>
              </a:rPr>
              <a:t>hľadáme riešenie pre výraznú kvalitatívnu zmenu/rozvoj UPJŠ</a:t>
            </a:r>
            <a:endParaRPr lang="en-US" u="sng" dirty="0">
              <a:latin typeface="Arial Narrow" panose="020B0606020202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7965" y="2523338"/>
            <a:ext cx="19023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Veda a technológie</a:t>
            </a:r>
            <a:endParaRPr lang="en-US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632758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22231" y="6009270"/>
            <a:ext cx="550325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k-SK" b="1" dirty="0" smtClean="0">
                <a:latin typeface="Arial Narrow" panose="020B0606020202030204" pitchFamily="34" charset="0"/>
              </a:rPr>
              <a:t>Fúzia/výraznejšie prepojenie lekárskych a prírodných vied 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089651" y="5370241"/>
            <a:ext cx="262393" cy="540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/>
              <a:t>LF 25.10.2017</a:t>
            </a:r>
            <a:endParaRPr lang="sk-SK" sz="900" dirty="0"/>
          </a:p>
        </p:txBody>
      </p:sp>
    </p:spTree>
    <p:extLst>
      <p:ext uri="{BB962C8B-B14F-4D97-AF65-F5344CB8AC3E}">
        <p14:creationId xmlns:p14="http://schemas.microsoft.com/office/powerpoint/2010/main" val="86557947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4F19E-2AED-4D43-87F4-6ED7DD2C4C55}" type="slidenum">
              <a:rPr lang="sk-SK" altLang="sk-SK" smtClean="0"/>
              <a:pPr>
                <a:defRPr/>
              </a:pPr>
              <a:t>3</a:t>
            </a:fld>
            <a:endParaRPr lang="sk-SK" altLang="sk-SK"/>
          </a:p>
        </p:txBody>
      </p:sp>
      <p:sp>
        <p:nvSpPr>
          <p:cNvPr id="4" name="TextBox 3"/>
          <p:cNvSpPr txBox="1"/>
          <p:nvPr/>
        </p:nvSpPr>
        <p:spPr>
          <a:xfrm>
            <a:off x="1881" y="0"/>
            <a:ext cx="12188238" cy="4615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sk-SK" altLang="sk-SK" sz="24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TIP-U</a:t>
            </a:r>
            <a:r>
              <a:rPr lang="sk-SK" sz="24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PJŠ v štruktúre UPJŠ</a:t>
            </a:r>
            <a:endParaRPr lang="sk-SK" sz="2400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800" y="690202"/>
            <a:ext cx="897874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F8FFF"/>
            </a:solidFill>
          </a:ln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latin typeface="Arial Narrow" panose="020B0606020202030204" pitchFamily="34" charset="0"/>
              </a:rPr>
              <a:t>Moderná univerzita stojí na synergii troch pilierov: „moving-up triangle“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657341" y="1922131"/>
            <a:ext cx="4028271" cy="3465397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9350" y="4648666"/>
            <a:ext cx="1672050" cy="7388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 smtClean="0">
                <a:latin typeface="Arial Narrow" panose="020B0606020202030204" pitchFamily="34" charset="0"/>
              </a:rPr>
              <a:t>VZDELÁVANIE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21496" y="1698297"/>
            <a:ext cx="1672050" cy="7388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 smtClean="0">
                <a:latin typeface="Arial Narrow" panose="020B0606020202030204" pitchFamily="34" charset="0"/>
              </a:rPr>
              <a:t>TRANSFER TECHNOLÓGIÍ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0528" y="4648666"/>
            <a:ext cx="1672050" cy="7388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 smtClean="0">
                <a:latin typeface="Arial Narrow" panose="020B0606020202030204" pitchFamily="34" charset="0"/>
              </a:rPr>
              <a:t>VEDA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5800" y="1549101"/>
            <a:ext cx="6840038" cy="4830184"/>
            <a:chOff x="165800" y="1549101"/>
            <a:chExt cx="6840038" cy="4830184"/>
          </a:xfrm>
        </p:grpSpPr>
        <p:sp>
          <p:nvSpPr>
            <p:cNvPr id="7" name="Oval 6"/>
            <p:cNvSpPr/>
            <p:nvPr/>
          </p:nvSpPr>
          <p:spPr>
            <a:xfrm>
              <a:off x="165800" y="1549101"/>
              <a:ext cx="5030145" cy="4830184"/>
            </a:xfrm>
            <a:prstGeom prst="ellipse">
              <a:avLst/>
            </a:prstGeom>
            <a:noFill/>
            <a:ln>
              <a:solidFill>
                <a:srgbClr val="8F8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92247" y="2968117"/>
              <a:ext cx="2813591" cy="677108"/>
            </a:xfrm>
            <a:prstGeom prst="rect">
              <a:avLst/>
            </a:prstGeom>
            <a:solidFill>
              <a:srgbClr val="8F8FFF">
                <a:alpha val="74902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sk-SK" sz="2400" dirty="0" smtClean="0">
                  <a:latin typeface="Arial Narrow" panose="020B0606020202030204" pitchFamily="34" charset="0"/>
                </a:rPr>
                <a:t>Fungujúci „eko-systém“</a:t>
              </a:r>
            </a:p>
            <a:p>
              <a:r>
                <a:rPr lang="sk-SK" sz="1400" dirty="0" smtClean="0">
                  <a:latin typeface="Arial Narrow" panose="020B0606020202030204" pitchFamily="34" charset="0"/>
                </a:rPr>
                <a:t>(</a:t>
              </a:r>
              <a:r>
                <a:rPr lang="sk-SK" sz="1400" b="1" dirty="0" smtClean="0">
                  <a:solidFill>
                    <a:srgbClr val="008000"/>
                  </a:solidFill>
                  <a:latin typeface="Arial Narrow" panose="020B0606020202030204" pitchFamily="34" charset="0"/>
                </a:rPr>
                <a:t>efektívny prienik medzi piliermi</a:t>
              </a:r>
              <a:r>
                <a:rPr lang="sk-SK" sz="1400" dirty="0" smtClean="0">
                  <a:latin typeface="Arial Narrow" panose="020B0606020202030204" pitchFamily="34" charset="0"/>
                </a:rPr>
                <a:t>)</a:t>
              </a:r>
              <a:endParaRPr lang="en-US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10" name="Left-Right Arrow 9"/>
            <p:cNvSpPr/>
            <p:nvPr/>
          </p:nvSpPr>
          <p:spPr>
            <a:xfrm rot="17963656">
              <a:off x="1080461" y="3374528"/>
              <a:ext cx="1216152" cy="484632"/>
            </a:xfrm>
            <a:prstGeom prst="leftRightArrow">
              <a:avLst/>
            </a:prstGeom>
            <a:solidFill>
              <a:srgbClr val="8F8FFF">
                <a:alpha val="7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-Right Arrow 13"/>
            <p:cNvSpPr/>
            <p:nvPr/>
          </p:nvSpPr>
          <p:spPr>
            <a:xfrm>
              <a:off x="2400712" y="4961010"/>
              <a:ext cx="541527" cy="257373"/>
            </a:xfrm>
            <a:prstGeom prst="leftRightArrow">
              <a:avLst/>
            </a:prstGeom>
            <a:solidFill>
              <a:srgbClr val="8F8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-Right Arrow 14"/>
            <p:cNvSpPr/>
            <p:nvPr/>
          </p:nvSpPr>
          <p:spPr>
            <a:xfrm rot="14402738">
              <a:off x="3110818" y="3467356"/>
              <a:ext cx="1216152" cy="484632"/>
            </a:xfrm>
            <a:prstGeom prst="leftRightArrow">
              <a:avLst/>
            </a:prstGeom>
            <a:solidFill>
              <a:srgbClr val="8F8FFF">
                <a:alpha val="7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89100" y="1325876"/>
            <a:ext cx="9970851" cy="1468232"/>
            <a:chOff x="1689100" y="1325876"/>
            <a:chExt cx="9970851" cy="1468232"/>
          </a:xfrm>
        </p:grpSpPr>
        <p:grpSp>
          <p:nvGrpSpPr>
            <p:cNvPr id="20" name="Group 19"/>
            <p:cNvGrpSpPr/>
            <p:nvPr/>
          </p:nvGrpSpPr>
          <p:grpSpPr>
            <a:xfrm>
              <a:off x="1689100" y="1325876"/>
              <a:ext cx="6284991" cy="1468232"/>
              <a:chOff x="1689100" y="1325876"/>
              <a:chExt cx="6284991" cy="14682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689100" y="1325876"/>
                <a:ext cx="2133600" cy="1468232"/>
              </a:xfrm>
              <a:prstGeom prst="ellipse">
                <a:avLst/>
              </a:prstGeom>
              <a:solidFill>
                <a:srgbClr val="009900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Arrow 17"/>
              <p:cNvSpPr/>
              <p:nvPr/>
            </p:nvSpPr>
            <p:spPr>
              <a:xfrm>
                <a:off x="3884691" y="1773977"/>
                <a:ext cx="4089400" cy="484632"/>
              </a:xfrm>
              <a:prstGeom prst="rightArrow">
                <a:avLst/>
              </a:prstGeom>
              <a:solidFill>
                <a:srgbClr val="009900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8048064" y="1694770"/>
              <a:ext cx="3611887" cy="707886"/>
            </a:xfrm>
            <a:prstGeom prst="rect">
              <a:avLst/>
            </a:prstGeom>
            <a:solidFill>
              <a:srgbClr val="009900">
                <a:alpha val="25098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sk-SK" sz="20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Oblasť, ktorú je potrebné na UPJŠ</a:t>
              </a:r>
            </a:p>
            <a:p>
              <a:pPr algn="ctr"/>
              <a:r>
                <a:rPr lang="sk-SK" sz="20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profesionálne rozvinúť</a:t>
              </a:r>
              <a:endParaRPr lang="en-US" sz="20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35100" y="2669112"/>
            <a:ext cx="4664226" cy="2949149"/>
            <a:chOff x="7335100" y="2669112"/>
            <a:chExt cx="4664226" cy="2949149"/>
          </a:xfrm>
        </p:grpSpPr>
        <p:sp>
          <p:nvSpPr>
            <p:cNvPr id="22" name="Down Arrow 21"/>
            <p:cNvSpPr/>
            <p:nvPr/>
          </p:nvSpPr>
          <p:spPr>
            <a:xfrm>
              <a:off x="9369375" y="2669112"/>
              <a:ext cx="484632" cy="1895464"/>
            </a:xfrm>
            <a:prstGeom prst="downArrow">
              <a:avLst/>
            </a:prstGeom>
            <a:solidFill>
              <a:srgbClr val="CCCC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5100" y="4787264"/>
              <a:ext cx="4664226" cy="830997"/>
            </a:xfrm>
            <a:prstGeom prst="rect">
              <a:avLst/>
            </a:prstGeom>
            <a:solidFill>
              <a:srgbClr val="CCCC00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sk-SK" sz="24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Technologický a Inovačný Park UPJŠ</a:t>
              </a:r>
            </a:p>
            <a:p>
              <a:pPr algn="ctr"/>
              <a:r>
                <a:rPr lang="sk-SK" sz="24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(TIP-UPJŠ</a:t>
              </a:r>
              <a:r>
                <a:rPr lang="sk-SK" sz="2400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)</a:t>
              </a:r>
              <a:endParaRPr lang="en-US" sz="2400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29393" y="2498589"/>
            <a:ext cx="1523625" cy="2267203"/>
            <a:chOff x="1929393" y="2498589"/>
            <a:chExt cx="1523625" cy="2267203"/>
          </a:xfrm>
        </p:grpSpPr>
        <p:sp>
          <p:nvSpPr>
            <p:cNvPr id="25" name="TextBox 24"/>
            <p:cNvSpPr txBox="1"/>
            <p:nvPr/>
          </p:nvSpPr>
          <p:spPr>
            <a:xfrm>
              <a:off x="2034121" y="4296161"/>
              <a:ext cx="1364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dirty="0" smtClean="0">
                  <a:latin typeface="Arial Narrow" panose="020B0606020202030204" pitchFamily="34" charset="0"/>
                </a:rPr>
                <a:t>inovatívna výučba</a:t>
              </a:r>
              <a:endParaRPr lang="en-US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3646486">
              <a:off x="2206523" y="3519296"/>
              <a:ext cx="21852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dirty="0" smtClean="0">
                  <a:latin typeface="Arial Narrow" panose="020B0606020202030204" pitchFamily="34" charset="0"/>
                </a:rPr>
                <a:t>kapitalizovateľná veda/výskum</a:t>
              </a:r>
              <a:endParaRPr lang="en-US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17875153">
              <a:off x="965027" y="3462955"/>
              <a:ext cx="2236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dirty="0">
                  <a:latin typeface="Arial Narrow" panose="020B0606020202030204" pitchFamily="34" charset="0"/>
                </a:rPr>
                <a:t>a</a:t>
              </a:r>
              <a:r>
                <a:rPr lang="sk-SK" sz="1400" dirty="0" smtClean="0">
                  <a:latin typeface="Arial Narrow" panose="020B0606020202030204" pitchFamily="34" charset="0"/>
                </a:rPr>
                <a:t>ktívny absolvent na trhu práce</a:t>
              </a:r>
              <a:endParaRPr lang="en-US" sz="14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1632758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/>
              <a:t>LF 25.10.2017</a:t>
            </a:r>
            <a:endParaRPr lang="sk-SK" sz="900" dirty="0"/>
          </a:p>
        </p:txBody>
      </p:sp>
    </p:spTree>
    <p:extLst>
      <p:ext uri="{BB962C8B-B14F-4D97-AF65-F5344CB8AC3E}">
        <p14:creationId xmlns:p14="http://schemas.microsoft.com/office/powerpoint/2010/main" val="37892392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1CDC4F1-8D8F-4E87-A5D6-FE09C3ADC7AF}" type="slidenum">
              <a:rPr lang="sk-SK" altLang="en-US" smtClean="0">
                <a:latin typeface="PF Din Text Cond Pro" pitchFamily="2" charset="0"/>
              </a:rPr>
              <a:pPr/>
              <a:t>4</a:t>
            </a:fld>
            <a:endParaRPr lang="sk-SK" altLang="en-US" dirty="0" smtClean="0">
              <a:latin typeface="PF Din Text Cond Pr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1" y="0"/>
            <a:ext cx="12188238" cy="4615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sk-SK" altLang="sk-SK" sz="2399" b="1" dirty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CIELE </a:t>
            </a:r>
            <a:r>
              <a:rPr lang="sk-SK" altLang="sk-SK" sz="24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TIP-UP</a:t>
            </a:r>
            <a:r>
              <a:rPr lang="sk-SK" sz="24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JŠ</a:t>
            </a:r>
            <a:endParaRPr lang="sk-SK" sz="2400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50181" name="TextBox 6"/>
          <p:cNvSpPr txBox="1">
            <a:spLocks noChangeArrowheads="1"/>
          </p:cNvSpPr>
          <p:nvPr/>
        </p:nvSpPr>
        <p:spPr bwMode="auto">
          <a:xfrm>
            <a:off x="122767" y="692125"/>
            <a:ext cx="11917388" cy="5662897"/>
          </a:xfrm>
          <a:prstGeom prst="rect">
            <a:avLst/>
          </a:prstGeom>
          <a:noFill/>
          <a:ln w="317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sk-SK" altLang="sk-SK" sz="2000" b="1" dirty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Hlavný cieľ</a:t>
            </a:r>
            <a:r>
              <a:rPr lang="sk-SK" altLang="sk-SK" sz="2000" b="1" dirty="0" smtClean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sk-SK" altLang="sk-SK" sz="1866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sk-SK" altLang="sk-SK" sz="2133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VYTVORENIE </a:t>
            </a:r>
            <a:r>
              <a:rPr lang="sk-SK" altLang="sk-SK" sz="2133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MODERNÉVO </a:t>
            </a:r>
            <a:r>
              <a:rPr lang="sk-SK" altLang="sk-SK" sz="2133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VEDECKÉHO-APLIKAČNÉHO </a:t>
            </a:r>
            <a:r>
              <a:rPr lang="sk-SK" altLang="sk-SK" sz="2133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CENTRA MEDZINÁRODNEJ ÚROVNE</a:t>
            </a:r>
            <a:endParaRPr lang="sk-SK" altLang="sk-SK" sz="1866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None/>
              <a:defRPr/>
            </a:pPr>
            <a:endParaRPr lang="sk-SK" altLang="sk-SK" sz="1800" b="1" dirty="0" smtClean="0">
              <a:solidFill>
                <a:srgbClr val="008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None/>
              <a:defRPr/>
            </a:pPr>
            <a:endParaRPr lang="sk-SK" altLang="sk-SK" sz="1800" b="1" dirty="0" smtClean="0">
              <a:solidFill>
                <a:srgbClr val="008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None/>
              <a:defRPr/>
            </a:pPr>
            <a:endParaRPr lang="sk-SK" altLang="sk-SK" sz="1800" b="1" dirty="0">
              <a:solidFill>
                <a:srgbClr val="008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None/>
              <a:defRPr/>
            </a:pPr>
            <a:endParaRPr lang="sk-SK" altLang="sk-SK" sz="1800" b="1" dirty="0" smtClean="0">
              <a:solidFill>
                <a:srgbClr val="008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None/>
              <a:defRPr/>
            </a:pPr>
            <a:endParaRPr lang="sk-SK" altLang="sk-SK" sz="1800" b="1" dirty="0">
              <a:solidFill>
                <a:srgbClr val="008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None/>
              <a:defRPr/>
            </a:pPr>
            <a:r>
              <a:rPr lang="sk-SK" altLang="sk-SK" sz="1800" b="1" dirty="0" smtClean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Míľniky:</a:t>
            </a:r>
          </a:p>
          <a:p>
            <a:pPr marL="800100" lvl="1" indent="-342900" fontAlgn="base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sk-SK" altLang="sk-SK" sz="18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Krátkodobý cieľ:  </a:t>
            </a:r>
            <a:r>
              <a:rPr lang="sk-SK" altLang="sk-SK" sz="1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ľudský potenciál:</a:t>
            </a:r>
          </a:p>
          <a:p>
            <a:pPr marL="2857500" lvl="5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sk-SK" altLang="sk-SK" sz="1800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Reintegrácia</a:t>
            </a:r>
            <a:r>
              <a:rPr lang="sk-SK" altLang="sk-SK" sz="1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– slovenskí odborníci zo zahraničia</a:t>
            </a:r>
          </a:p>
          <a:p>
            <a:pPr marL="2857500" lvl="5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sk-SK" altLang="sk-SK" sz="1800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Zahraniční odborníci </a:t>
            </a:r>
            <a:r>
              <a:rPr lang="sk-SK" altLang="sk-SK" sz="1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– v rámci medzinárodných projektov (post-doc, ERA chair...)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sk-SK" altLang="sk-SK" sz="18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Strednodobý cieľ: </a:t>
            </a:r>
            <a:r>
              <a:rPr lang="sk-SK" altLang="sk-SK" sz="1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konkurencieschopnosť v medzinárodnom prietorte (veda i technológie)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sk-SK" altLang="sk-SK" sz="18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Dlhodobý cieľ: </a:t>
            </a:r>
            <a:r>
              <a:rPr lang="sk-SK" altLang="sk-SK" sz="1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výrazne prispieť ku kreovaniu high-tech priemyslu v regióne i na Slovensku</a:t>
            </a:r>
          </a:p>
          <a:p>
            <a:pPr marL="2857500" lvl="5" indent="-342900">
              <a:spcBef>
                <a:spcPts val="0"/>
              </a:spcBef>
              <a:buFont typeface="+mj-lt"/>
              <a:buAutoNum type="alphaLcParenR"/>
              <a:defRPr/>
            </a:pPr>
            <a:endParaRPr lang="sk-SK" altLang="sk-SK" sz="1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900" y="2187075"/>
            <a:ext cx="11607501" cy="946674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ts val="600"/>
              </a:spcBef>
              <a:spcAft>
                <a:spcPct val="0"/>
              </a:spcAft>
              <a:buNone/>
              <a:defRPr/>
            </a:pPr>
            <a:r>
              <a:rPr lang="sk-SK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TIP-UPJŠ</a:t>
            </a:r>
            <a:r>
              <a:rPr lang="sk-SK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sk-SK" dirty="0">
                <a:solidFill>
                  <a:srgbClr val="002060"/>
                </a:solidFill>
                <a:latin typeface="Arial Narrow" panose="020B0606020202030204" pitchFamily="34" charset="0"/>
              </a:rPr>
              <a:t>je centrom vedecko-technologickej </a:t>
            </a:r>
            <a:r>
              <a:rPr lang="sk-SK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excelencie na UPJŠ </a:t>
            </a:r>
            <a:r>
              <a:rPr lang="sk-SK" dirty="0">
                <a:solidFill>
                  <a:srgbClr val="002060"/>
                </a:solidFill>
                <a:latin typeface="Arial Narrow" panose="020B0606020202030204" pitchFamily="34" charset="0"/>
              </a:rPr>
              <a:t>v oblasti </a:t>
            </a:r>
            <a:r>
              <a:rPr lang="sk-SK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biomedicíny, biotechnológií, </a:t>
            </a:r>
            <a:r>
              <a:rPr lang="sk-SK" dirty="0">
                <a:solidFill>
                  <a:srgbClr val="C00000"/>
                </a:solidFill>
                <a:latin typeface="Arial Narrow" panose="020B0606020202030204" pitchFamily="34" charset="0"/>
              </a:rPr>
              <a:t>informačných technológií a pokročilých </a:t>
            </a:r>
            <a:r>
              <a:rPr lang="sk-SK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materiálov</a:t>
            </a:r>
            <a:r>
              <a:rPr lang="sk-SK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 </a:t>
            </a:r>
            <a:r>
              <a:rPr lang="sk-SK" dirty="0">
                <a:solidFill>
                  <a:srgbClr val="002060"/>
                </a:solidFill>
                <a:latin typeface="Arial Narrow" panose="020B0606020202030204" pitchFamily="34" charset="0"/>
              </a:rPr>
              <a:t>H</a:t>
            </a:r>
            <a:r>
              <a:rPr lang="sk-SK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lavným poslaním </a:t>
            </a:r>
            <a:r>
              <a:rPr lang="sk-SK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TIP-UPJŠ </a:t>
            </a:r>
            <a:r>
              <a:rPr lang="sk-SK" dirty="0">
                <a:solidFill>
                  <a:srgbClr val="002060"/>
                </a:solidFill>
                <a:latin typeface="Arial Narrow" panose="020B0606020202030204" pitchFamily="34" charset="0"/>
              </a:rPr>
              <a:t>je </a:t>
            </a:r>
            <a:r>
              <a:rPr lang="sk-SK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vybudovanie </a:t>
            </a:r>
            <a:r>
              <a:rPr lang="sk-SK" dirty="0">
                <a:solidFill>
                  <a:srgbClr val="002060"/>
                </a:solidFill>
                <a:latin typeface="Arial Narrow" panose="020B0606020202030204" pitchFamily="34" charset="0"/>
              </a:rPr>
              <a:t>významného </a:t>
            </a:r>
            <a:r>
              <a:rPr lang="sk-SK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európskeho </a:t>
            </a:r>
            <a:r>
              <a:rPr lang="sk-SK" dirty="0">
                <a:solidFill>
                  <a:srgbClr val="002060"/>
                </a:solidFill>
                <a:latin typeface="Arial Narrow" panose="020B0606020202030204" pitchFamily="34" charset="0"/>
              </a:rPr>
              <a:t>strediska</a:t>
            </a:r>
            <a:r>
              <a:rPr lang="sk-SK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sk-SK" u="sng" dirty="0">
                <a:solidFill>
                  <a:srgbClr val="C00000"/>
                </a:solidFill>
                <a:latin typeface="Arial Narrow" panose="020B0606020202030204" pitchFamily="34" charset="0"/>
              </a:rPr>
              <a:t>kapitalizovateľného výskumu a aplikácií</a:t>
            </a:r>
            <a:r>
              <a:rPr lang="sk-SK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sk-SK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s efektívne fungujúcim </a:t>
            </a:r>
            <a:r>
              <a:rPr lang="sk-SK" dirty="0">
                <a:solidFill>
                  <a:srgbClr val="002060"/>
                </a:solidFill>
                <a:latin typeface="Arial Narrow" panose="020B0606020202030204" pitchFamily="34" charset="0"/>
              </a:rPr>
              <a:t>zázemím pre podnikateľské aktivity v high-tech priemysle</a:t>
            </a:r>
            <a:r>
              <a:rPr lang="sk-SK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sk-SK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32758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/>
              <a:t>LF 23.10.2017</a:t>
            </a:r>
            <a:endParaRPr lang="sk-SK" sz="900" dirty="0"/>
          </a:p>
        </p:txBody>
      </p:sp>
    </p:spTree>
    <p:extLst>
      <p:ext uri="{BB962C8B-B14F-4D97-AF65-F5344CB8AC3E}">
        <p14:creationId xmlns:p14="http://schemas.microsoft.com/office/powerpoint/2010/main" val="60828623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EB5E8-217E-41CB-8644-A5A561E588B5}" type="slidenum">
              <a:rPr lang="sk-SK" altLang="en-US" smtClean="0"/>
              <a:pPr>
                <a:defRPr/>
              </a:pPr>
              <a:t>5</a:t>
            </a:fld>
            <a:endParaRPr lang="sk-SK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81" y="0"/>
            <a:ext cx="12188238" cy="4615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sk-SK" altLang="sk-SK" sz="2399" b="1" dirty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CIELE </a:t>
            </a:r>
            <a:r>
              <a:rPr lang="sk-SK" altLang="sk-SK" sz="24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TIP-UP</a:t>
            </a:r>
            <a:r>
              <a:rPr lang="sk-SK" sz="24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JŠ</a:t>
            </a:r>
            <a:endParaRPr lang="sk-SK" sz="2400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077" y="960564"/>
            <a:ext cx="11394219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1200"/>
              </a:spcAft>
              <a:defRPr/>
            </a:pPr>
            <a:r>
              <a:rPr lang="sk-SK" altLang="sk-SK" sz="2000" b="1" dirty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Partikulárne ciele TIP-U</a:t>
            </a:r>
            <a:r>
              <a:rPr lang="sk-SK" sz="2000" b="1" dirty="0">
                <a:solidFill>
                  <a:srgbClr val="008000"/>
                </a:solidFill>
                <a:latin typeface="Arial Narrow" panose="020B0606020202030204" pitchFamily="34" charset="0"/>
              </a:rPr>
              <a:t>PJŠ</a:t>
            </a:r>
            <a:r>
              <a:rPr lang="sk-SK" altLang="sk-SK" sz="2000" b="1" dirty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endParaRPr lang="sk-SK" altLang="sk-SK" sz="2000" b="1" dirty="0" smtClean="0">
              <a:solidFill>
                <a:srgbClr val="008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600"/>
              </a:spcBef>
              <a:spcAft>
                <a:spcPts val="1200"/>
              </a:spcAft>
              <a:defRPr/>
            </a:pPr>
            <a:endParaRPr lang="sk-SK" altLang="sk-SK" sz="2000" dirty="0" smtClean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Medzinárodne akceptovateľná úroveň moderného </a:t>
            </a:r>
            <a:r>
              <a:rPr lang="sk-SK" altLang="sk-SK" sz="2000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kapitalizovateľného výskumu </a:t>
            </a:r>
            <a:r>
              <a:rPr lang="sk-SK" altLang="sk-SK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 limitovanom počte zameraní</a:t>
            </a:r>
          </a:p>
          <a:p>
            <a:pPr marL="800100" lvl="1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Vysoký potenciál pre </a:t>
            </a:r>
            <a:r>
              <a:rPr lang="sk-SK" altLang="sk-SK" sz="2000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transfer technológií </a:t>
            </a:r>
            <a:r>
              <a:rPr lang="sk-SK" altLang="sk-SK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 výstupmi cez vlastné start-up spoločnosti</a:t>
            </a:r>
          </a:p>
          <a:p>
            <a:pPr marL="800100" lvl="1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Reálna spolupráca </a:t>
            </a:r>
            <a:r>
              <a:rPr lang="sk-SK" altLang="sk-SK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 high-tech priemyslom v uvedených oblastiach</a:t>
            </a:r>
          </a:p>
          <a:p>
            <a:pPr marL="800100" lvl="1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sk-SK" sz="2000" dirty="0">
                <a:solidFill>
                  <a:prstClr val="black"/>
                </a:solidFill>
                <a:latin typeface="Arial Narrow" panose="020B0606020202030204" pitchFamily="34" charset="0"/>
              </a:rPr>
              <a:t>Členstvo v Európskych vedeckých (ERA ) a technologických (ETP) sieťach</a:t>
            </a:r>
          </a:p>
          <a:p>
            <a:pPr marL="800100" lvl="1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Vysoký potenciál v príspevku k rastu regionálnej/národnej ekonomiky a rastu zamestnanosti </a:t>
            </a:r>
            <a:r>
              <a:rPr lang="sk-SK" altLang="sk-SK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sk-SK" altLang="sk-SK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cez v</a:t>
            </a:r>
            <a:r>
              <a:rPr lang="sk-SK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ytvorenie nadštandardných podmienok pre  investorov do high-tech sféry prostredníctvom ponuky výsledkov kapitalizovateľného výskumu</a:t>
            </a:r>
            <a:r>
              <a:rPr lang="sk-SK" sz="2000" dirty="0">
                <a:solidFill>
                  <a:prstClr val="black"/>
                </a:solidFill>
                <a:latin typeface="Arial Narrow" panose="020B0606020202030204" pitchFamily="34" charset="0"/>
              </a:rPr>
              <a:t>) </a:t>
            </a:r>
            <a:endParaRPr lang="sk-SK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endParaRPr lang="sk-SK" altLang="sk-SK" sz="2000" b="1" dirty="0">
              <a:solidFill>
                <a:srgbClr val="008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200"/>
              </a:spcBef>
              <a:spcAft>
                <a:spcPts val="1200"/>
              </a:spcAft>
              <a:defRPr/>
            </a:pPr>
            <a:r>
              <a:rPr lang="sk-SK" altLang="sk-SK" sz="2000" b="1" dirty="0" smtClean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 </a:t>
            </a:r>
            <a:r>
              <a:rPr lang="sk-SK" altLang="sk-SK" sz="2000" b="1" dirty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čom stavať?   - </a:t>
            </a:r>
            <a:r>
              <a:rPr lang="sk-SK" altLang="sk-SK" sz="1866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 </a:t>
            </a:r>
            <a:r>
              <a:rPr lang="sk-SK" altLang="sk-SK" sz="1866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výsledkoch </a:t>
            </a:r>
            <a:r>
              <a:rPr lang="sk-SK" altLang="sk-SK" sz="1866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implementácie projektov </a:t>
            </a:r>
            <a:r>
              <a:rPr lang="sk-SK" altLang="sk-SK" sz="1866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CELIM (FP7), MEDIPARK, TECHNICOM, PROMATECH (ŠF EU</a:t>
            </a:r>
            <a:r>
              <a:rPr lang="sk-SK" altLang="sk-SK" sz="1866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364711" y="610301"/>
            <a:ext cx="11449879" cy="5687131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/>
              <a:t>LF 25.10.2017</a:t>
            </a:r>
            <a:endParaRPr lang="sk-SK" sz="900" dirty="0"/>
          </a:p>
        </p:txBody>
      </p:sp>
    </p:spTree>
    <p:extLst>
      <p:ext uri="{BB962C8B-B14F-4D97-AF65-F5344CB8AC3E}">
        <p14:creationId xmlns:p14="http://schemas.microsoft.com/office/powerpoint/2010/main" val="336515051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411473"/>
              </p:ext>
            </p:extLst>
          </p:nvPr>
        </p:nvGraphicFramePr>
        <p:xfrm>
          <a:off x="251046" y="62014"/>
          <a:ext cx="11623968" cy="644036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3233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304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2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15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51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8770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32337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65356">
                <a:tc gridSpan="7"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Technologický a Inovačný Park UPJŠ v Košiciach (TIP-UPJŠ)</a:t>
                      </a:r>
                      <a:endParaRPr lang="en-US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5028">
                <a:tc>
                  <a:txBody>
                    <a:bodyPr/>
                    <a:lstStyle/>
                    <a:p>
                      <a:r>
                        <a:rPr lang="sk-SK" sz="1400" b="1" dirty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Vychádza s implementácie projektov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latin typeface="Arial Narrow" panose="020B0606020202030204" pitchFamily="34" charset="0"/>
                        </a:rPr>
                        <a:t>CELIM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BB57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k-SK" dirty="0">
                          <a:latin typeface="Arial Narrow" panose="020B0606020202030204" pitchFamily="34" charset="0"/>
                        </a:rPr>
                        <a:t>MEDIPARK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BB57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k-SK" dirty="0">
                          <a:latin typeface="Arial Narrow" panose="020B0606020202030204" pitchFamily="34" charset="0"/>
                        </a:rPr>
                        <a:t>TECHNICOM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BB57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PROMATECH</a:t>
                      </a:r>
                      <a:endParaRPr lang="en-US" dirty="0"/>
                    </a:p>
                  </a:txBody>
                  <a:tcPr>
                    <a:solidFill>
                      <a:srgbClr val="FFBB5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5028">
                <a:tc>
                  <a:txBody>
                    <a:bodyPr/>
                    <a:lstStyle/>
                    <a:p>
                      <a:r>
                        <a:rPr lang="sk-SK" sz="1400" b="1" dirty="0" smtClean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Vytvorenie</a:t>
                      </a:r>
                      <a:r>
                        <a:rPr lang="sk-SK" sz="1400" b="1" baseline="0" dirty="0" smtClean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k-SK" sz="1400" b="1" baseline="0" dirty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technologicko-inovačných centier ako jeden z výsledkov implementácie projektov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Centrum</a:t>
                      </a:r>
                      <a:r>
                        <a:rPr lang="sk-SK" sz="1400" b="1" baseline="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Interdisciplinárnych Biovied (CIB)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ECECEC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sk-SK" sz="14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Centrum </a:t>
                      </a:r>
                      <a:r>
                        <a:rPr lang="sk-SK" sz="14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Experimentálnej, Translačnej </a:t>
                      </a:r>
                      <a:r>
                        <a:rPr lang="sk-SK" sz="14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a Klinickej Medicíny </a:t>
                      </a:r>
                      <a:r>
                        <a:rPr lang="sk-SK" sz="1400" b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sk-SK" sz="1400" b="1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CETCM</a:t>
                      </a:r>
                      <a:r>
                        <a:rPr lang="sk-SK" sz="14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sk-SK" sz="14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Centrum Informatiky a Informačných technológií (CIIT)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Centrum Progresívnych Materiálov (CPM)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1972">
                <a:tc>
                  <a:txBody>
                    <a:bodyPr/>
                    <a:lstStyle/>
                    <a:p>
                      <a:r>
                        <a:rPr lang="sk-SK" sz="1400" b="1" dirty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Zamerania (rozpracované do projektov)</a:t>
                      </a:r>
                    </a:p>
                    <a:p>
                      <a:r>
                        <a:rPr lang="sk-SK" sz="14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– nové technológie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>
                          <a:latin typeface="Arial Narrow" panose="020B0606020202030204" pitchFamily="34" charset="0"/>
                        </a:rPr>
                        <a:t>Nano-medicína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Starnutie</a:t>
                      </a:r>
                      <a:endParaRPr lang="sk-SK" sz="14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>
                          <a:latin typeface="Arial Narrow" panose="020B0606020202030204" pitchFamily="34" charset="0"/>
                        </a:rPr>
                        <a:t>Životné</a:t>
                      </a:r>
                      <a:r>
                        <a:rPr lang="sk-SK" sz="1400" baseline="0" dirty="0">
                          <a:latin typeface="Arial Narrow" panose="020B0606020202030204" pitchFamily="34" charset="0"/>
                        </a:rPr>
                        <a:t> prostredie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Regeneračná medicína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Personalizovaná medicína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Biobanka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Informačné a znalostné systémy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Kybernetická bezpečnosť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Komunikačné a kolaboračné systémy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Umelá inteligencia</a:t>
                      </a:r>
                      <a:endParaRPr lang="sk-SK" sz="1400" kern="12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Biokompatibilné</a:t>
                      </a:r>
                      <a:r>
                        <a:rPr lang="sk-SK" sz="1400" baseline="0" dirty="0" smtClean="0">
                          <a:latin typeface="Arial Narrow" panose="020B0606020202030204" pitchFamily="34" charset="0"/>
                        </a:rPr>
                        <a:t> materiály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Nanotechnológie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5356">
                <a:tc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1" dirty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Priestor</a:t>
                      </a:r>
                      <a:r>
                        <a:rPr lang="sk-SK" sz="1400" b="1" baseline="0" dirty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 pre</a:t>
                      </a:r>
                      <a:r>
                        <a:rPr lang="sk-SK" sz="14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 spoločenské vedy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0B050">
                        <a:alpha val="10196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>
                          <a:latin typeface="Arial Narrow" panose="020B0606020202030204" pitchFamily="34" charset="0"/>
                        </a:rPr>
                        <a:t>technológie vs spoločnosť  - sociológia, psychológia, právo, etika... – „responsible system of society governance/regulation“</a:t>
                      </a:r>
                      <a:r>
                        <a:rPr lang="en-US" sz="1400" dirty="0" smtClean="0">
                          <a:latin typeface="Arial Narrow" panose="020B0606020202030204" pitchFamily="34" charset="0"/>
                        </a:rPr>
                        <a:t>,</a:t>
                      </a:r>
                      <a:endParaRPr lang="en-US" sz="14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0B05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5028">
                <a:tc>
                  <a:txBody>
                    <a:bodyPr/>
                    <a:lstStyle/>
                    <a:p>
                      <a:r>
                        <a:rPr lang="sk-SK" sz="1400" b="1" dirty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FREE zóna: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lang="sk-SK" sz="1400" dirty="0">
                          <a:latin typeface="Arial Narrow" panose="020B0606020202030204" pitchFamily="34" charset="0"/>
                        </a:rPr>
                        <a:t>Na osobnostiach založené vedecké</a:t>
                      </a:r>
                      <a:r>
                        <a:rPr lang="sk-SK" sz="14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k-SK" sz="1400" dirty="0">
                          <a:latin typeface="Arial Narrow" panose="020B0606020202030204" pitchFamily="34" charset="0"/>
                        </a:rPr>
                        <a:t>projekty (predovšetkým reintegranti a mladí ľudia z košických vedeckých inštitúcií) – možnosť 2-3 ročných pobytov v TIP-UPJŠ..... tí najlepší dostanú možnosť byť zaradení do TIP štruktúry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46615">
                <a:tc>
                  <a:txBody>
                    <a:bodyPr/>
                    <a:lstStyle/>
                    <a:p>
                      <a:r>
                        <a:rPr lang="sk-SK" sz="1400" b="1" dirty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Experimentálna</a:t>
                      </a:r>
                      <a:r>
                        <a:rPr lang="sk-SK" sz="1400" b="1" baseline="0" dirty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 infraštruktúra</a:t>
                      </a:r>
                      <a:r>
                        <a:rPr lang="sk-SK" sz="1400" b="1" dirty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 (core facilities)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>
                          <a:latin typeface="Arial Narrow" panose="020B0606020202030204" pitchFamily="34" charset="0"/>
                        </a:rPr>
                        <a:t>Centrálne unikátne experimentálne laboratóriá (core facilities)</a:t>
                      </a:r>
                      <a:endParaRPr lang="sk-SK" sz="1400" b="1" u="sng" baseline="0" dirty="0">
                        <a:solidFill>
                          <a:srgbClr val="00800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marR="0" lvl="0" indent="-28575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sk-SK" sz="1400" baseline="0" dirty="0">
                          <a:latin typeface="Arial Narrow" panose="020B0606020202030204" pitchFamily="34" charset="0"/>
                        </a:rPr>
                        <a:t>Výpočtový cloud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baseline="0" dirty="0">
                          <a:latin typeface="Arial Narrow" panose="020B0606020202030204" pitchFamily="34" charset="0"/>
                        </a:rPr>
                        <a:t>Ďalšie experimentálne zariadenia v jednotlivých laboratóriách TIP-UPJŠ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12980">
                <a:tc>
                  <a:txBody>
                    <a:bodyPr/>
                    <a:lstStyle/>
                    <a:p>
                      <a:r>
                        <a:rPr lang="sk-SK" sz="1400" b="1" dirty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Technologický transfer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sk-SK" sz="1400" b="1" dirty="0">
                          <a:latin typeface="Arial Narrow" panose="020B0606020202030204" pitchFamily="34" charset="0"/>
                        </a:rPr>
                        <a:t>start-up </a:t>
                      </a:r>
                      <a:r>
                        <a:rPr lang="sk-SK" sz="1400" b="1" dirty="0" smtClean="0">
                          <a:latin typeface="Arial Narrow" panose="020B0606020202030204" pitchFamily="34" charset="0"/>
                        </a:rPr>
                        <a:t>inkubátor</a:t>
                      </a:r>
                      <a:endParaRPr lang="sk-SK" sz="1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121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1" dirty="0">
                          <a:latin typeface="Arial Narrow" panose="020B0606020202030204" pitchFamily="34" charset="0"/>
                        </a:rPr>
                        <a:t>start-up </a:t>
                      </a:r>
                      <a:r>
                        <a:rPr lang="sk-SK" sz="1400" b="1" dirty="0" smtClean="0">
                          <a:latin typeface="Arial Narrow" panose="020B0606020202030204" pitchFamily="34" charset="0"/>
                        </a:rPr>
                        <a:t>akcelerátor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sk-SK" sz="1400" b="1" dirty="0">
                          <a:latin typeface="Arial Narrow" panose="020B0606020202030204" pitchFamily="34" charset="0"/>
                        </a:rPr>
                        <a:t>spin-off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SAFTRA photonics s.r.o. – </a:t>
                      </a:r>
                      <a:r>
                        <a:rPr lang="sk-SK" sz="1400" dirty="0" smtClean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SME H2020 projekt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MultiplexDX Ltd – </a:t>
                      </a:r>
                      <a:r>
                        <a:rPr lang="sk-SK" sz="1400" dirty="0" smtClean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start-up award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.....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5356">
                <a:tc>
                  <a:txBody>
                    <a:bodyPr/>
                    <a:lstStyle/>
                    <a:p>
                      <a:r>
                        <a:rPr lang="sk-SK" sz="1400" b="1" dirty="0">
                          <a:solidFill>
                            <a:srgbClr val="008000"/>
                          </a:solidFill>
                          <a:latin typeface="Arial Narrow" panose="020B0606020202030204" pitchFamily="34" charset="0"/>
                        </a:rPr>
                        <a:t>Administratívna podpora</a:t>
                      </a:r>
                      <a:r>
                        <a:rPr lang="sk-SK" sz="1400" dirty="0">
                          <a:latin typeface="Arial Narrow" panose="020B0606020202030204" pitchFamily="34" charset="0"/>
                        </a:rPr>
                        <a:t>: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50">
                        <a:alpha val="10196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lang="sk-SK" sz="1400" dirty="0">
                          <a:latin typeface="Arial Narrow" panose="020B0606020202030204" pitchFamily="34" charset="0"/>
                        </a:rPr>
                        <a:t>Projektové, právne a finačné oddelenie,</a:t>
                      </a:r>
                      <a:r>
                        <a:rPr lang="sk-SK" sz="1400" baseline="0" dirty="0">
                          <a:latin typeface="Arial Narrow" panose="020B0606020202030204" pitchFamily="34" charset="0"/>
                        </a:rPr>
                        <a:t> m</a:t>
                      </a:r>
                      <a:r>
                        <a:rPr lang="sk-SK" sz="1400" dirty="0">
                          <a:latin typeface="Arial Narrow" panose="020B0606020202030204" pitchFamily="34" charset="0"/>
                        </a:rPr>
                        <a:t>arketing,</a:t>
                      </a:r>
                      <a:r>
                        <a:rPr lang="sk-SK" sz="14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k-SK" sz="1400" baseline="0" dirty="0" smtClean="0">
                          <a:latin typeface="Arial Narrow" panose="020B0606020202030204" pitchFamily="34" charset="0"/>
                        </a:rPr>
                        <a:t>intelektuálne vlastnícstvo (</a:t>
                      </a: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IPR), vzťah s verejnosťou</a:t>
                      </a:r>
                      <a:r>
                        <a:rPr lang="sk-SK" sz="1400" baseline="0" dirty="0" smtClean="0"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PR).....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5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455" y="5128083"/>
            <a:ext cx="1354556" cy="819492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667251" y="6568106"/>
            <a:ext cx="2844800" cy="3851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k-SK" altLang="en-US" dirty="0">
                <a:latin typeface="PF Din Text Cond Pro" pitchFamily="2" charset="0"/>
              </a:rPr>
              <a:t>5</a:t>
            </a:r>
            <a:endParaRPr lang="sk-SK" altLang="en-US" dirty="0" smtClean="0">
              <a:latin typeface="PF Din Text Cond Pr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632758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ok 1" descr="Image result for start up">
            <a:hlinkClick r:id="rId3" tgtFrame="&quot;_blank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37" y="5281635"/>
            <a:ext cx="1296628" cy="665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/>
              <a:t>LF 25.10.2017</a:t>
            </a:r>
            <a:endParaRPr lang="sk-SK" sz="900" dirty="0"/>
          </a:p>
        </p:txBody>
      </p:sp>
    </p:spTree>
    <p:extLst>
      <p:ext uri="{BB962C8B-B14F-4D97-AF65-F5344CB8AC3E}">
        <p14:creationId xmlns:p14="http://schemas.microsoft.com/office/powerpoint/2010/main" val="204060080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EB5E8-217E-41CB-8644-A5A561E588B5}" type="slidenum">
              <a:rPr lang="sk-SK" altLang="en-US" smtClean="0"/>
              <a:pPr>
                <a:defRPr/>
              </a:pPr>
              <a:t>7</a:t>
            </a:fld>
            <a:endParaRPr lang="sk-SK" alt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224642"/>
              </p:ext>
            </p:extLst>
          </p:nvPr>
        </p:nvGraphicFramePr>
        <p:xfrm>
          <a:off x="278294" y="759423"/>
          <a:ext cx="11433980" cy="4973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120"/>
                <a:gridCol w="2671639"/>
                <a:gridCol w="2703443"/>
                <a:gridCol w="2075291"/>
                <a:gridCol w="2043487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latin typeface="Arial Narrow" panose="020B0606020202030204" pitchFamily="34" charset="0"/>
                        </a:rPr>
                        <a:t>NAŠI</a:t>
                      </a:r>
                      <a:r>
                        <a:rPr lang="sk-SK" baseline="0" dirty="0" smtClean="0">
                          <a:latin typeface="Arial Narrow" panose="020B0606020202030204" pitchFamily="34" charset="0"/>
                        </a:rPr>
                        <a:t> PARTNERI V JEDNOTLIVÝCH ZAMERANIACH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8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Nano-medicína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206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Regeneračná medicína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206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Personalizovaná medicína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206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Životné prostredie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206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Infraštruktúra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2060">
                        <a:alpha val="14902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EPFL Lausanne, Switzerland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UZH Zurich, Switzerland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Ústav polymérov, SAV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Joint Encapsulation Consortium Juvenile Diabetes Research Foundation, USA</a:t>
                      </a:r>
                      <a:endParaRPr lang="sk-SK" sz="14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Chicago Diabetes Project, USA</a:t>
                      </a:r>
                      <a:endParaRPr lang="sk-SK" sz="14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University of Illinois</a:t>
                      </a:r>
                      <a:r>
                        <a:rPr lang="sk-SK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sk-SK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Chicago, USA</a:t>
                      </a:r>
                      <a:endParaRPr lang="sk-SK" sz="14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CellTrans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Inc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Chicago, USA</a:t>
                      </a:r>
                      <a:endParaRPr lang="sk-SK" sz="14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Montreal University, CND</a:t>
                      </a:r>
                      <a:endParaRPr lang="sk-SK" sz="14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MIT, USA</a:t>
                      </a:r>
                      <a:endParaRPr lang="sk-SK" sz="14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Otsuka Pharmaceutical Factory, Inc.,  JPN</a:t>
                      </a:r>
                      <a:endParaRPr lang="sk-SK" sz="14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Kyushu University, Fukuoka, JPN</a:t>
                      </a:r>
                      <a:endParaRPr lang="sk-SK" sz="14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Bioencapsulation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Research Group, Nantes, FR</a:t>
                      </a:r>
                      <a:endParaRPr lang="sk-SK" sz="14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Norwegian University of Science and Technology (NTNU), Trondheim, Norway</a:t>
                      </a:r>
                      <a:endParaRPr lang="sk-SK" sz="14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Ústav makromolekulárnej</a:t>
                      </a:r>
                      <a:r>
                        <a:rPr lang="sk-SK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chémie AV ČR</a:t>
                      </a:r>
                      <a:endParaRPr lang="sk-SK" sz="14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National Cancer Institute,</a:t>
                      </a:r>
                      <a:r>
                        <a:rPr lang="sk-SK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USA</a:t>
                      </a:r>
                      <a:endParaRPr lang="sk-SK" sz="1400" kern="120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National Institute on Aging, USA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National Institute of Arthritis and Musculoskeletal and Skin Diseases, USA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Rockefeller University, USA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University of Iceland, Island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University of Southern Denmark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Hadassah Medical Center, The Hebrew University of Jerusalem, Izrael</a:t>
                      </a:r>
                      <a:endParaRPr lang="sk-SK" sz="2399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Metawater, JPN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SURFACE, Nemecko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RECETOX, ČR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Renishaw, GB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Infraštruktúrna sieť: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sk-SK" sz="1400" dirty="0" smtClean="0">
                          <a:latin typeface="Arial Narrow" panose="020B0606020202030204" pitchFamily="34" charset="0"/>
                        </a:rPr>
                        <a:t>       Euro-BioImaging</a:t>
                      </a:r>
                    </a:p>
                    <a:p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81" y="0"/>
            <a:ext cx="12188238" cy="4615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sk-SK" altLang="sk-SK" sz="2399" b="1" dirty="0" smtClean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PROJEKTOVÍ PARTNERI</a:t>
            </a:r>
            <a:endParaRPr lang="sk-SK" sz="2400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764" y="5965695"/>
            <a:ext cx="1014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Cieľ: </a:t>
            </a:r>
            <a:r>
              <a:rPr lang="sk-SK" dirty="0">
                <a:solidFill>
                  <a:srgbClr val="008000"/>
                </a:solidFill>
                <a:latin typeface="Arial Narrow" panose="020B0606020202030204" pitchFamily="34" charset="0"/>
              </a:rPr>
              <a:t>P</a:t>
            </a:r>
            <a:r>
              <a:rPr lang="sk-SK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ríprava spoločných projektov predovšetkým v schéme H2020 (teaming, twinning...), ale i aplikačných schémach</a:t>
            </a:r>
            <a:endParaRPr lang="en-US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/>
              <a:t>VR UPJŠ 16.6.2017</a:t>
            </a:r>
            <a:endParaRPr lang="sk-SK" sz="900" dirty="0"/>
          </a:p>
        </p:txBody>
      </p:sp>
      <p:sp>
        <p:nvSpPr>
          <p:cNvPr id="8" name="Rectangle 7"/>
          <p:cNvSpPr/>
          <p:nvPr/>
        </p:nvSpPr>
        <p:spPr>
          <a:xfrm>
            <a:off x="11632758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2964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EB5E8-217E-41CB-8644-A5A561E588B5}" type="slidenum">
              <a:rPr lang="sk-SK" altLang="en-US" smtClean="0"/>
              <a:pPr>
                <a:defRPr/>
              </a:pPr>
              <a:t>8</a:t>
            </a:fld>
            <a:endParaRPr lang="sk-SK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881" y="0"/>
            <a:ext cx="12188238" cy="4615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sk-SK" altLang="sk-SK" sz="2399" b="1" dirty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CIELE </a:t>
            </a:r>
            <a:r>
              <a:rPr lang="sk-SK" altLang="sk-SK" sz="24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TIP-UP</a:t>
            </a:r>
            <a:r>
              <a:rPr lang="sk-SK" sz="24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JŠ</a:t>
            </a:r>
            <a:endParaRPr lang="sk-SK" sz="2400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/>
              <a:t>LF 25.10.2017</a:t>
            </a:r>
            <a:endParaRPr lang="sk-SK" sz="900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374565" y="883332"/>
            <a:ext cx="775053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k-SK" altLang="sk-SK" sz="24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altLang="sk-SK" sz="28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Technologický a Inovačný Park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altLang="sk-SK" sz="28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(TIP-</a:t>
            </a:r>
            <a:r>
              <a:rPr lang="sk-SK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UPJŠ</a:t>
            </a:r>
            <a:r>
              <a:rPr lang="sk-SK" altLang="sk-SK" sz="28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k-SK" altLang="sk-SK" sz="2800" b="1" dirty="0" smtClean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altLang="sk-SK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„Technology – driven, human - centered“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k-SK" altLang="sk-SK" sz="2800" b="1" dirty="0" smtClean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k-SK" altLang="sk-SK" sz="2800" b="1" dirty="0" smtClean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k-SK" altLang="sk-SK" sz="28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67477" y="3652145"/>
            <a:ext cx="5734097" cy="1455409"/>
            <a:chOff x="3440317" y="3019813"/>
            <a:chExt cx="5734097" cy="14554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2955" y="3019813"/>
              <a:ext cx="2073753" cy="145540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40317" y="3562851"/>
              <a:ext cx="13628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000" b="1" dirty="0">
                  <a:latin typeface="Arial Narrow" panose="020B0606020202030204" pitchFamily="34" charset="0"/>
                </a:rPr>
                <a:t>t</a:t>
              </a:r>
              <a:r>
                <a:rPr lang="sk-SK" sz="2000" b="1" dirty="0" smtClean="0">
                  <a:latin typeface="Arial Narrow" panose="020B0606020202030204" pitchFamily="34" charset="0"/>
                </a:rPr>
                <a:t>echnológie</a:t>
              </a:r>
              <a:endParaRPr lang="en-US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38792" y="3562851"/>
              <a:ext cx="13356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000" b="1" dirty="0" smtClean="0">
                  <a:latin typeface="Arial Narrow" panose="020B0606020202030204" pitchFamily="34" charset="0"/>
                </a:rPr>
                <a:t>spoločnosť</a:t>
              </a:r>
              <a:endParaRPr lang="en-US" sz="20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665" y="3323195"/>
            <a:ext cx="4234651" cy="21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400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658862-76C0-4AE8-A362-0BE1E108D119}" type="slidenum">
              <a:rPr lang="sk-SK" altLang="sk-SK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514" y="576903"/>
            <a:ext cx="11752272" cy="34470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Súčasnosť: </a:t>
            </a:r>
            <a:r>
              <a:rPr lang="sk-SK" b="1" dirty="0" smtClean="0">
                <a:latin typeface="Arial Narrow" panose="020B0606020202030204" pitchFamily="34" charset="0"/>
              </a:rPr>
              <a:t>TIP-UPJŠ je lokalizovný na troch miestach</a:t>
            </a:r>
          </a:p>
          <a:p>
            <a:pPr marL="342900" indent="-342900">
              <a:buAutoNum type="arabicPeriod"/>
            </a:pPr>
            <a:endParaRPr lang="sk-SK" dirty="0">
              <a:latin typeface="Arial Narrow" panose="020B0606020202030204" pitchFamily="34" charset="0"/>
            </a:endParaRPr>
          </a:p>
          <a:p>
            <a:pPr lvl="7"/>
            <a:r>
              <a:rPr lang="sk-SK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CIIT &amp; CIB </a:t>
            </a:r>
            <a:r>
              <a:rPr lang="sk-SK" dirty="0" smtClean="0">
                <a:latin typeface="Arial Narrow" panose="020B0606020202030204" pitchFamily="34" charset="0"/>
              </a:rPr>
              <a:t>– PF UPJŠ, Jesenná 5</a:t>
            </a:r>
          </a:p>
          <a:p>
            <a:pPr lvl="8"/>
            <a:endParaRPr lang="sk-SK" dirty="0" smtClean="0">
              <a:latin typeface="Arial Narrow" panose="020B0606020202030204" pitchFamily="34" charset="0"/>
            </a:endParaRPr>
          </a:p>
          <a:p>
            <a:pPr lvl="1"/>
            <a:endParaRPr lang="sk-SK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lvl="1"/>
            <a:r>
              <a:rPr lang="sk-SK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CETCM</a:t>
            </a:r>
            <a:r>
              <a:rPr lang="sk-SK" dirty="0" smtClean="0">
                <a:latin typeface="Arial Narrow" panose="020B0606020202030204" pitchFamily="34" charset="0"/>
              </a:rPr>
              <a:t> – LF UPJŠ, Tr. SNP1</a:t>
            </a:r>
          </a:p>
          <a:p>
            <a:pPr lvl="1"/>
            <a:endParaRPr lang="sk-SK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lvl="1"/>
            <a:endParaRPr lang="sk-SK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lvl="1"/>
            <a:endParaRPr lang="sk-SK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lvl="1"/>
            <a:r>
              <a:rPr lang="sk-SK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								CPM</a:t>
            </a:r>
            <a:r>
              <a:rPr lang="sk-SK" dirty="0" smtClean="0">
                <a:latin typeface="Arial Narrow" panose="020B0606020202030204" pitchFamily="34" charset="0"/>
              </a:rPr>
              <a:t> – PF UPJŠ, Park Angelinum</a:t>
            </a:r>
          </a:p>
          <a:p>
            <a:pPr marL="342900" indent="-342900">
              <a:buAutoNum type="arabicPeriod"/>
            </a:pPr>
            <a:endParaRPr lang="sk-SK" dirty="0">
              <a:latin typeface="Arial Narrow" panose="020B0606020202030204" pitchFamily="34" charset="0"/>
            </a:endParaRPr>
          </a:p>
          <a:p>
            <a:endParaRPr lang="sk-SK" dirty="0" smtClean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1" y="0"/>
            <a:ext cx="12188238" cy="4615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sk-SK" altLang="sk-SK" sz="2399" b="1" dirty="0" smtClean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Lokalizácia </a:t>
            </a:r>
            <a:r>
              <a:rPr lang="sk-SK" altLang="sk-SK" sz="24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TIP-U</a:t>
            </a:r>
            <a:r>
              <a:rPr lang="sk-SK" sz="24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PJŠ</a:t>
            </a:r>
            <a:endParaRPr lang="sk-SK" sz="2400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930" y="680494"/>
            <a:ext cx="1251970" cy="166929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748227" y="680495"/>
            <a:ext cx="2653073" cy="1656306"/>
            <a:chOff x="7184559" y="680494"/>
            <a:chExt cx="3074593" cy="19978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4559" y="693194"/>
              <a:ext cx="1466850" cy="1955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0786" y="680494"/>
              <a:ext cx="1498366" cy="199782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930" y="2446688"/>
            <a:ext cx="1283959" cy="15489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51290" y="4165035"/>
            <a:ext cx="11714496" cy="2283473"/>
            <a:chOff x="251290" y="4165035"/>
            <a:chExt cx="11714496" cy="2283473"/>
          </a:xfrm>
        </p:grpSpPr>
        <p:sp>
          <p:nvSpPr>
            <p:cNvPr id="12" name="Left Brace 11"/>
            <p:cNvSpPr/>
            <p:nvPr/>
          </p:nvSpPr>
          <p:spPr>
            <a:xfrm rot="5400000" flipH="1">
              <a:off x="5900091" y="-1483766"/>
              <a:ext cx="416894" cy="11714496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7801" y="4463572"/>
              <a:ext cx="2010484" cy="198493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62000" y="4744256"/>
              <a:ext cx="34740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000" b="1" dirty="0" smtClean="0">
                  <a:solidFill>
                    <a:srgbClr val="00B050"/>
                  </a:solidFill>
                  <a:latin typeface="Arial Narrow" panose="020B0606020202030204" pitchFamily="34" charset="0"/>
                </a:rPr>
                <a:t>Cieľ: </a:t>
              </a:r>
              <a:r>
                <a:rPr lang="sk-SK" sz="2000" b="1" dirty="0" smtClean="0">
                  <a:latin typeface="Arial Narrow" panose="020B0606020202030204" pitchFamily="34" charset="0"/>
                </a:rPr>
                <a:t>nový technologický pavilón</a:t>
              </a:r>
              <a:endParaRPr lang="en-US" sz="20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6079" y="1817548"/>
            <a:ext cx="2800030" cy="1865520"/>
          </a:xfrm>
          <a:prstGeom prst="rect">
            <a:avLst/>
          </a:prstGeom>
        </p:spPr>
      </p:pic>
      <p:sp>
        <p:nvSpPr>
          <p:cNvPr id="2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2767" y="6553294"/>
            <a:ext cx="1284614" cy="330098"/>
          </a:xfrm>
        </p:spPr>
        <p:txBody>
          <a:bodyPr/>
          <a:lstStyle/>
          <a:p>
            <a:pPr>
              <a:defRPr/>
            </a:pPr>
            <a:r>
              <a:rPr lang="sk-SK" sz="900" dirty="0" smtClean="0">
                <a:latin typeface="Georgia" panose="02040502050405020303" pitchFamily="18" charset="0"/>
              </a:rPr>
              <a:t>VR UPJŠ 16.6.2017</a:t>
            </a:r>
            <a:endParaRPr lang="sk-SK" sz="900" dirty="0">
              <a:latin typeface="Georgia" panose="02040502050405020303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632758" y="6568106"/>
            <a:ext cx="310101" cy="28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5210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IB_Sablona PP_150207">
  <a:themeElements>
    <a:clrScheme name="Odtiene sivej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 01">
  <a:themeElements>
    <a:clrScheme name="Odtiene sivej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CIB_Sablona PP_150207">
  <a:themeElements>
    <a:clrScheme name="Odtiene sivej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8260</TotalTime>
  <Words>920</Words>
  <Application>Microsoft Office PowerPoint</Application>
  <PresentationFormat>Custom</PresentationFormat>
  <Paragraphs>204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1_CIB_Sablona PP_150207</vt:lpstr>
      <vt:lpstr>Slide 01</vt:lpstr>
      <vt:lpstr>6_CIB_Sablona PP_150207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Pavol</dc:creator>
  <cp:lastModifiedBy>lenovo</cp:lastModifiedBy>
  <cp:revision>298</cp:revision>
  <cp:lastPrinted>2017-11-09T19:08:06Z</cp:lastPrinted>
  <dcterms:created xsi:type="dcterms:W3CDTF">2015-12-13T14:33:27Z</dcterms:created>
  <dcterms:modified xsi:type="dcterms:W3CDTF">2017-11-09T19:08:30Z</dcterms:modified>
</cp:coreProperties>
</file>