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58" r:id="rId16"/>
    <p:sldId id="265" r:id="rId17"/>
    <p:sldId id="266" r:id="rId18"/>
    <p:sldId id="277" r:id="rId19"/>
    <p:sldId id="267" r:id="rId20"/>
    <p:sldId id="268" r:id="rId21"/>
    <p:sldId id="278" r:id="rId22"/>
    <p:sldId id="280" r:id="rId23"/>
    <p:sldId id="283" r:id="rId24"/>
    <p:sldId id="281" r:id="rId25"/>
    <p:sldId id="284" r:id="rId26"/>
  </p:sldIdLst>
  <p:sldSz cx="9144000" cy="5143500" type="screen16x9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FFFF99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264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399" y="154781"/>
            <a:ext cx="2057401" cy="3290888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1" cy="3290888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1" y="900113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967BD-FFF1-457A-81E2-E31EB43E0C00}" type="datetimeFigureOut">
              <a:rPr lang="sk-SK" smtClean="0"/>
              <a:t>6. 12. 2011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015BA-8254-448A-8EF1-79CD927BD0BE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jpeg"/><Relationship Id="rId5" Type="http://schemas.openxmlformats.org/officeDocument/2006/relationships/image" Target="../media/image19.emf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an.kanuk@upjs.s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323528" y="1275606"/>
            <a:ext cx="813690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4"/>
          <p:cNvCxnSpPr/>
          <p:nvPr/>
        </p:nvCxnSpPr>
        <p:spPr>
          <a:xfrm rot="5400000">
            <a:off x="-936612" y="2535746"/>
            <a:ext cx="295232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7" y="3723878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838027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C00000"/>
                </a:solidFill>
                <a:effectLst/>
              </a:rPr>
              <a:t>Modelovanie distribúcie slnečného žiarenia v </a:t>
            </a:r>
            <a:r>
              <a:rPr lang="sk-SK" sz="3600" b="1" dirty="0" err="1" smtClean="0">
                <a:solidFill>
                  <a:srgbClr val="C00000"/>
                </a:solidFill>
                <a:effectLst/>
              </a:rPr>
              <a:t>urbánnom</a:t>
            </a:r>
            <a:r>
              <a:rPr lang="sk-SK" sz="3600" b="1" dirty="0" smtClean="0">
                <a:solidFill>
                  <a:srgbClr val="C00000"/>
                </a:solidFill>
                <a:effectLst/>
              </a:rPr>
              <a:t> území pomocou GIS</a:t>
            </a:r>
            <a:endParaRPr lang="en-US" sz="36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9" name="Podnadpis 2"/>
          <p:cNvSpPr>
            <a:spLocks noGrp="1"/>
          </p:cNvSpPr>
          <p:nvPr>
            <p:ph type="subTitle" idx="1"/>
          </p:nvPr>
        </p:nvSpPr>
        <p:spPr>
          <a:xfrm>
            <a:off x="1403648" y="3795886"/>
            <a:ext cx="6400800" cy="576064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6600"/>
                </a:solidFill>
              </a:rPr>
              <a:t>RNDr. Ján KAŇUK, PhD.</a:t>
            </a:r>
            <a:endParaRPr lang="sk-SK" sz="2400" dirty="0">
              <a:solidFill>
                <a:srgbClr val="FF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4" y="267494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dnadpis 2"/>
          <p:cNvSpPr txBox="1">
            <a:spLocks/>
          </p:cNvSpPr>
          <p:nvPr/>
        </p:nvSpPr>
        <p:spPr>
          <a:xfrm>
            <a:off x="1763689" y="195487"/>
            <a:ext cx="64008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Ústav geografie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Prírodovedecká fakulta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UNIVERZITA PAVLA JOZEFA ŠAFÁRIKA v Košiciach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1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LOD 3</a:t>
            </a:r>
          </a:p>
          <a:p>
            <a:r>
              <a:rPr lang="sk-SK" sz="2400" dirty="0" smtClean="0"/>
              <a:t>+ vegetácia </a:t>
            </a:r>
            <a:endParaRPr lang="sk-SK" sz="2400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vytvorenie 3D modelu mesta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12" descr="LOD3_a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347614"/>
            <a:ext cx="57600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1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LOD 3</a:t>
            </a:r>
          </a:p>
          <a:p>
            <a:r>
              <a:rPr lang="sk-SK" sz="2400" dirty="0" smtClean="0"/>
              <a:t>+ vegetácia</a:t>
            </a:r>
          </a:p>
          <a:p>
            <a:r>
              <a:rPr lang="sk-SK" sz="2400" dirty="0" smtClean="0"/>
              <a:t>+ textúra  </a:t>
            </a:r>
            <a:endParaRPr lang="sk-SK" sz="2400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vytvorenie 3D modelu mesta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 11" descr="lod3_tex_ve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47614"/>
            <a:ext cx="57600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27" y="1492260"/>
            <a:ext cx="3384377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Delimitačné kritéria:</a:t>
            </a:r>
            <a:endParaRPr lang="sk-SK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morfologicko-funkčná delimitácia mesta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23530" y="192367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400" dirty="0" smtClean="0"/>
              <a:t> </a:t>
            </a:r>
            <a:r>
              <a:rPr lang="sk-SK" sz="2400" dirty="0" smtClean="0"/>
              <a:t>morfologická </a:t>
            </a:r>
            <a:r>
              <a:rPr lang="sk-SK" sz="2400" dirty="0" err="1" smtClean="0"/>
              <a:t>unitárnosť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funkčná homogenita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podobnosť energetického režimu spotreby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defragmentácia územia a kontinuálnosť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minimálna plocha areálu 2 ha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vyčlenené areály je možné identifikovať aj v iných mestách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modelovanie slnečného žiarenia pomocou modelu </a:t>
            </a:r>
            <a:r>
              <a:rPr lang="sk-SK" sz="2400" b="1" dirty="0" err="1" smtClean="0">
                <a:solidFill>
                  <a:srgbClr val="C00000"/>
                </a:solidFill>
              </a:rPr>
              <a:t>r.sun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23530" y="1491630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FontTx/>
              <a:buNone/>
            </a:pPr>
            <a:r>
              <a:rPr lang="sk-SK" sz="2400" dirty="0" smtClean="0"/>
              <a:t>OS LINUX – </a:t>
            </a:r>
            <a:r>
              <a:rPr lang="sk-SK" sz="2400" dirty="0" err="1" smtClean="0"/>
              <a:t>Open</a:t>
            </a:r>
            <a:r>
              <a:rPr lang="sk-SK" sz="2400" dirty="0" smtClean="0"/>
              <a:t> </a:t>
            </a:r>
            <a:r>
              <a:rPr lang="sk-SK" sz="2400" dirty="0" err="1" smtClean="0"/>
              <a:t>source</a:t>
            </a:r>
            <a:r>
              <a:rPr lang="sk-SK" sz="2400" dirty="0" smtClean="0"/>
              <a:t> GRASS GIS - </a:t>
            </a:r>
            <a:r>
              <a:rPr lang="sk-SK" sz="2400" dirty="0" err="1" smtClean="0"/>
              <a:t>r.sun</a:t>
            </a:r>
            <a:endParaRPr lang="sk-SK" sz="2400" dirty="0" smtClean="0"/>
          </a:p>
          <a:p>
            <a:pPr marL="609600" indent="-609600"/>
            <a:r>
              <a:rPr lang="sk-SK" sz="2400" dirty="0" smtClean="0"/>
              <a:t>- Hofierka (1997), Hofierka a </a:t>
            </a:r>
            <a:r>
              <a:rPr lang="sk-SK" sz="2400" dirty="0" err="1" smtClean="0"/>
              <a:t>Šúri</a:t>
            </a:r>
            <a:r>
              <a:rPr lang="sk-SK" sz="2400" dirty="0" smtClean="0"/>
              <a:t> (2002)</a:t>
            </a:r>
          </a:p>
          <a:p>
            <a:pPr marL="609600" indent="-609600"/>
            <a:r>
              <a:rPr lang="sk-SK" sz="2400" dirty="0" smtClean="0"/>
              <a:t>- vychádza z ESRA (</a:t>
            </a:r>
            <a:r>
              <a:rPr lang="sk-SK" sz="2400" dirty="0" err="1" smtClean="0"/>
              <a:t>Scharmer</a:t>
            </a:r>
            <a:r>
              <a:rPr lang="sk-SK" sz="2400" dirty="0" smtClean="0"/>
              <a:t> a </a:t>
            </a:r>
            <a:r>
              <a:rPr lang="sk-SK" sz="2400" dirty="0" err="1" smtClean="0"/>
              <a:t>Greif</a:t>
            </a:r>
            <a:r>
              <a:rPr lang="sk-SK" sz="2400" dirty="0" smtClean="0"/>
              <a:t>, 2000)</a:t>
            </a:r>
          </a:p>
          <a:p>
            <a:pPr marL="609600" indent="-609600"/>
            <a:r>
              <a:rPr lang="sk-SK" sz="2400" dirty="0" smtClean="0"/>
              <a:t>- rastrový údajový formát</a:t>
            </a:r>
          </a:p>
          <a:p>
            <a:pPr marL="609600" indent="-609600"/>
            <a:r>
              <a:rPr lang="sk-SK" sz="2400" dirty="0" smtClean="0"/>
              <a:t>- počíta priamu, odrazenú a difúznu zložku žiarenia</a:t>
            </a:r>
          </a:p>
          <a:p>
            <a:pPr marL="609600" indent="-609600"/>
            <a:r>
              <a:rPr lang="sk-SK" sz="2400" dirty="0" smtClean="0"/>
              <a:t>- dostatočne flexibilný</a:t>
            </a:r>
          </a:p>
          <a:p>
            <a:pPr marL="609600" indent="-609600"/>
            <a:r>
              <a:rPr lang="sk-SK" sz="2400" dirty="0" smtClean="0"/>
              <a:t>- pracuje v 2 režimoch</a:t>
            </a:r>
            <a:endParaRPr lang="sk-SK" dirty="0"/>
          </a:p>
        </p:txBody>
      </p:sp>
      <p:pic>
        <p:nvPicPr>
          <p:cNvPr id="13" name="Picture 11" descr="grass-g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491631"/>
            <a:ext cx="1304924" cy="1450975"/>
          </a:xfrm>
          <a:prstGeom prst="rect">
            <a:avLst/>
          </a:prstGeom>
          <a:noFill/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333749" y="3363839"/>
            <a:ext cx="58102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>
              <a:buFontTx/>
              <a:buAutoNum type="arabicPeriod"/>
            </a:pPr>
            <a:r>
              <a:rPr lang="sk-SK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okamžité hodnoty žiarenia pre užívateľom definovaný časový moment</a:t>
            </a:r>
          </a:p>
          <a:p>
            <a:pPr marL="800100" lvl="1" indent="-342900">
              <a:buFontTx/>
              <a:buAutoNum type="arabicPeriod"/>
            </a:pPr>
            <a:r>
              <a:rPr lang="sk-SK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denné úhrny žiarenia</a:t>
            </a:r>
            <a:endParaRPr lang="en-US" sz="22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modelovanie slnečného žiarenia pomocou PV GIS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75607"/>
            <a:ext cx="4320480" cy="296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7" y="1275606"/>
            <a:ext cx="1707319" cy="29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Line 3"/>
          <p:cNvSpPr>
            <a:spLocks noChangeShapeType="1"/>
          </p:cNvSpPr>
          <p:nvPr/>
        </p:nvSpPr>
        <p:spPr bwMode="auto">
          <a:xfrm flipV="1">
            <a:off x="468316" y="4779169"/>
            <a:ext cx="4733925" cy="7144"/>
          </a:xfrm>
          <a:prstGeom prst="line">
            <a:avLst/>
          </a:prstGeom>
          <a:noFill/>
          <a:ln w="25400">
            <a:solidFill>
              <a:srgbClr val="33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592139" y="987030"/>
            <a:ext cx="1655762" cy="4674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aramond" pitchFamily="18" charset="0"/>
              </a:rPr>
              <a:t>Poloha</a:t>
            </a:r>
          </a:p>
        </p:txBody>
      </p:sp>
      <p:pic>
        <p:nvPicPr>
          <p:cNvPr id="73739" name="Picture 11" descr="po_poloha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65" y="1447801"/>
            <a:ext cx="3839020" cy="3267075"/>
          </a:xfrm>
          <a:prstGeom prst="rect">
            <a:avLst/>
          </a:prstGeom>
          <a:noFill/>
        </p:spPr>
      </p:pic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92141" y="4831558"/>
            <a:ext cx="16081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sz="1000" b="1" dirty="0">
                <a:latin typeface="Garamond" pitchFamily="18" charset="0"/>
              </a:rPr>
              <a:t>Zdroj: </a:t>
            </a:r>
            <a:r>
              <a:rPr lang="sk-SK" sz="1000" b="1" dirty="0" err="1">
                <a:latin typeface="Garamond" pitchFamily="18" charset="0"/>
              </a:rPr>
              <a:t>Google</a:t>
            </a:r>
            <a:r>
              <a:rPr lang="sk-SK" sz="1000" b="1" dirty="0">
                <a:latin typeface="Garamond" pitchFamily="18" charset="0"/>
              </a:rPr>
              <a:t> </a:t>
            </a:r>
            <a:r>
              <a:rPr lang="sk-SK" sz="1000" b="1" dirty="0" err="1">
                <a:latin typeface="Garamond" pitchFamily="18" charset="0"/>
              </a:rPr>
              <a:t>Earth</a:t>
            </a:r>
            <a:r>
              <a:rPr lang="sk-SK" sz="1000" b="1" dirty="0">
                <a:latin typeface="Garamond" pitchFamily="18" charset="0"/>
              </a:rPr>
              <a:t>, </a:t>
            </a:r>
            <a:r>
              <a:rPr lang="sk-SK" sz="1000" b="1" dirty="0" smtClean="0">
                <a:latin typeface="Garamond" pitchFamily="18" charset="0"/>
              </a:rPr>
              <a:t>2011</a:t>
            </a:r>
            <a:endParaRPr lang="sk-SK" sz="1000" b="1" dirty="0">
              <a:latin typeface="Garamond" pitchFamily="18" charset="0"/>
            </a:endParaRP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5362576" y="958456"/>
            <a:ext cx="3346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Klimageografická</a:t>
            </a:r>
            <a:r>
              <a:rPr lang="sk-SK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charakteristika</a:t>
            </a:r>
          </a:p>
        </p:txBody>
      </p:sp>
      <p:pic>
        <p:nvPicPr>
          <p:cNvPr id="73746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3" y="1935956"/>
            <a:ext cx="3298825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5426074" y="1678782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Slnečné žiarenie</a:t>
            </a: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5418138" y="1668066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Slnečný svit</a:t>
            </a:r>
          </a:p>
        </p:txBody>
      </p:sp>
      <p:pic>
        <p:nvPicPr>
          <p:cNvPr id="73750" name="Picture 2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3" y="1940719"/>
            <a:ext cx="3300412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1" name="Text Box 23"/>
          <p:cNvSpPr txBox="1">
            <a:spLocks noChangeArrowheads="1"/>
          </p:cNvSpPr>
          <p:nvPr/>
        </p:nvSpPr>
        <p:spPr bwMode="auto">
          <a:xfrm>
            <a:off x="5397500" y="1671638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Priemerná teplota</a:t>
            </a:r>
          </a:p>
        </p:txBody>
      </p:sp>
      <p:pic>
        <p:nvPicPr>
          <p:cNvPr id="73752" name="Picture 2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1789" y="1935956"/>
            <a:ext cx="3300412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5395913" y="1668066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Oblačnosť</a:t>
            </a:r>
          </a:p>
        </p:txBody>
      </p:sp>
      <p:pic>
        <p:nvPicPr>
          <p:cNvPr id="73754" name="Picture 2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1789" y="1935956"/>
            <a:ext cx="3300412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5" name="Picture 2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3376" y="1934767"/>
            <a:ext cx="3300412" cy="128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5399090" y="1670447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Snehová pokrývka</a:t>
            </a:r>
          </a:p>
        </p:txBody>
      </p:sp>
      <p:pic>
        <p:nvPicPr>
          <p:cNvPr id="73757" name="Picture 2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8614" y="1935956"/>
            <a:ext cx="3300412" cy="12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8" name="Text Box 30"/>
          <p:cNvSpPr txBox="1">
            <a:spLocks noChangeArrowheads="1"/>
          </p:cNvSpPr>
          <p:nvPr/>
        </p:nvSpPr>
        <p:spPr bwMode="auto">
          <a:xfrm>
            <a:off x="5368924" y="1670447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Trvanie hmly</a:t>
            </a:r>
          </a:p>
        </p:txBody>
      </p:sp>
      <p:sp>
        <p:nvSpPr>
          <p:cNvPr id="73759" name="Text Box 31"/>
          <p:cNvSpPr txBox="1">
            <a:spLocks noChangeArrowheads="1"/>
          </p:cNvSpPr>
          <p:nvPr/>
        </p:nvSpPr>
        <p:spPr bwMode="auto">
          <a:xfrm>
            <a:off x="5219702" y="3243263"/>
            <a:ext cx="37957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2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Morfometrická charakteristika</a:t>
            </a:r>
          </a:p>
        </p:txBody>
      </p:sp>
      <p:pic>
        <p:nvPicPr>
          <p:cNvPr id="73760" name="Picture 32" descr="hypsometr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1150" y="3618310"/>
            <a:ext cx="2025650" cy="14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1" name="Text Box 33"/>
          <p:cNvSpPr txBox="1">
            <a:spLocks noChangeArrowheads="1"/>
          </p:cNvSpPr>
          <p:nvPr/>
        </p:nvSpPr>
        <p:spPr bwMode="auto">
          <a:xfrm>
            <a:off x="7469188" y="3639742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Nadmorská</a:t>
            </a:r>
          </a:p>
          <a:p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výška</a:t>
            </a:r>
          </a:p>
        </p:txBody>
      </p:sp>
      <p:pic>
        <p:nvPicPr>
          <p:cNvPr id="73762" name="Picture 34" descr="sklon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1150" y="3619501"/>
            <a:ext cx="2025650" cy="14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3" name="Text Box 35"/>
          <p:cNvSpPr txBox="1">
            <a:spLocks noChangeArrowheads="1"/>
          </p:cNvSpPr>
          <p:nvPr/>
        </p:nvSpPr>
        <p:spPr bwMode="auto">
          <a:xfrm>
            <a:off x="7497763" y="3642122"/>
            <a:ext cx="1397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Sklon reliéfu</a:t>
            </a:r>
          </a:p>
        </p:txBody>
      </p:sp>
      <p:pic>
        <p:nvPicPr>
          <p:cNvPr id="73764" name="Picture 36" descr="aspect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89563" y="3625455"/>
            <a:ext cx="2025650" cy="145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65" name="Text Box 37"/>
          <p:cNvSpPr txBox="1">
            <a:spLocks noChangeArrowheads="1"/>
          </p:cNvSpPr>
          <p:nvPr/>
        </p:nvSpPr>
        <p:spPr bwMode="auto">
          <a:xfrm>
            <a:off x="7440614" y="3644503"/>
            <a:ext cx="1460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Orientácia reliéfu</a:t>
            </a:r>
          </a:p>
        </p:txBody>
      </p:sp>
      <p:sp>
        <p:nvSpPr>
          <p:cNvPr id="32" name="Nadpis 1"/>
          <p:cNvSpPr txBox="1">
            <a:spLocks/>
          </p:cNvSpPr>
          <p:nvPr/>
        </p:nvSpPr>
        <p:spPr>
          <a:xfrm>
            <a:off x="611562" y="173087"/>
            <a:ext cx="7772400" cy="670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 </a:t>
            </a:r>
            <a:r>
              <a:rPr kumimoji="0" lang="sk-S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charakteristika územia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3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3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3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7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3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3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3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7" grpId="0" animBg="1"/>
      <p:bldP spid="73742" grpId="0"/>
      <p:bldP spid="73745" grpId="0"/>
      <p:bldP spid="73747" grpId="0"/>
      <p:bldP spid="73747" grpId="1"/>
      <p:bldP spid="73748" grpId="0"/>
      <p:bldP spid="73748" grpId="1"/>
      <p:bldP spid="73751" grpId="0"/>
      <p:bldP spid="73751" grpId="1"/>
      <p:bldP spid="73753" grpId="0"/>
      <p:bldP spid="73753" grpId="1"/>
      <p:bldP spid="73756" grpId="0"/>
      <p:bldP spid="73756" grpId="1"/>
      <p:bldP spid="73758" grpId="0"/>
      <p:bldP spid="73759" grpId="0"/>
      <p:bldP spid="73761" grpId="0"/>
      <p:bldP spid="73761" grpId="1"/>
      <p:bldP spid="73763" grpId="0"/>
      <p:bldP spid="73763" grpId="1"/>
      <p:bldP spid="737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ýsledky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79514" y="987575"/>
            <a:ext cx="4464496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Morfologicko-funkčná štruktúra</a:t>
            </a:r>
            <a:endParaRPr lang="sk-SK" sz="2400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0" descr="morf_fun_del"/>
          <p:cNvPicPr>
            <a:picLocks noChangeAspect="1" noChangeArrowheads="1"/>
          </p:cNvPicPr>
          <p:nvPr/>
        </p:nvPicPr>
        <p:blipFill>
          <a:blip r:embed="rId4" cstate="print"/>
          <a:srcRect l="2856" t="2022" r="1904" b="2022"/>
          <a:stretch>
            <a:fillRect/>
          </a:stretch>
        </p:blipFill>
        <p:spPr bwMode="auto">
          <a:xfrm>
            <a:off x="6084170" y="195487"/>
            <a:ext cx="2925253" cy="416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Group 320"/>
          <p:cNvGraphicFramePr>
            <a:graphicFrameLocks/>
          </p:cNvGraphicFramePr>
          <p:nvPr/>
        </p:nvGraphicFramePr>
        <p:xfrm>
          <a:off x="251520" y="1419623"/>
          <a:ext cx="5688632" cy="2601984"/>
        </p:xfrm>
        <a:graphic>
          <a:graphicData uri="http://schemas.openxmlformats.org/drawingml/2006/table">
            <a:tbl>
              <a:tblPr/>
              <a:tblGrid>
                <a:gridCol w="2593519"/>
                <a:gridCol w="758260"/>
                <a:gridCol w="739809"/>
                <a:gridCol w="597215"/>
                <a:gridCol w="999829"/>
              </a:tblGrid>
              <a:tr h="53655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Morfologicko-funkčný</a:t>
                      </a:r>
                      <a:endParaRPr kumimoji="0" 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areál</a:t>
                      </a:r>
                      <a:endParaRPr kumimoji="0" 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Rozloha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(ha)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Rozloha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Počet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budov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Hustota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zástavby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(budova/ha)</a:t>
                      </a:r>
                      <a:endParaRPr kumimoji="0" lang="sk-SK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>
                        <a:alpha val="50000"/>
                      </a:srgb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Areál historických budov</a:t>
                      </a:r>
                      <a:endParaRPr kumimoji="0" lang="sk-SK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8,28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000"/>
                      </a:srgb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Areál rodinných domov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408,81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2 625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6,42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>
                        <a:alpha val="50000"/>
                      </a:scheme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Areál bytových domov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317,17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2,27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000"/>
                      </a:srgb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Priemyselný areál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441,64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>
                        <a:alpha val="50000"/>
                      </a:srgb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Areál obchodno-zábavných centier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38,98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>
                        <a:alpha val="50000"/>
                      </a:srgbClr>
                    </a:solidFill>
                  </a:tcPr>
                </a:tc>
              </a:tr>
              <a:tr h="22995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Ostatné areály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527,53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1,26</a:t>
                      </a:r>
                      <a:endParaRPr kumimoji="0" lang="sk-SK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>
                        <a:alpha val="50000"/>
                      </a:srgbClr>
                    </a:solidFill>
                  </a:tcPr>
                </a:tc>
              </a:tr>
              <a:tr h="31598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Spolu</a:t>
                      </a:r>
                      <a:endParaRPr kumimoji="0" 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1 781,58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5 165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2,90</a:t>
                      </a:r>
                      <a:endParaRPr kumimoji="0" lang="sk-SK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výsledky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988686"/>
            <a:ext cx="4320480" cy="273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987574"/>
            <a:ext cx="4320480" cy="273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 descr="tab_16"/>
          <p:cNvPicPr>
            <a:picLocks noChangeAspect="1" noChangeArrowheads="1"/>
          </p:cNvPicPr>
          <p:nvPr/>
        </p:nvPicPr>
        <p:blipFill>
          <a:blip r:embed="rId6" cstate="print"/>
          <a:srcRect l="5684" r="5684"/>
          <a:stretch>
            <a:fillRect/>
          </a:stretch>
        </p:blipFill>
        <p:spPr bwMode="auto">
          <a:xfrm>
            <a:off x="971601" y="3147814"/>
            <a:ext cx="7560841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BlokTextu 20"/>
          <p:cNvSpPr txBox="1"/>
          <p:nvPr/>
        </p:nvSpPr>
        <p:spPr>
          <a:xfrm>
            <a:off x="251520" y="699542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Globálne žiarenie</a:t>
            </a:r>
            <a:endParaRPr lang="sk-SK" dirty="0"/>
          </a:p>
        </p:txBody>
      </p:sp>
      <p:sp>
        <p:nvSpPr>
          <p:cNvPr id="22" name="BlokTextu 21"/>
          <p:cNvSpPr txBox="1"/>
          <p:nvPr/>
        </p:nvSpPr>
        <p:spPr>
          <a:xfrm>
            <a:off x="5868144" y="699542"/>
            <a:ext cx="30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Výroba elektriny</a:t>
            </a:r>
            <a:endParaRPr lang="sk-SK" dirty="0"/>
          </a:p>
        </p:txBody>
      </p:sp>
      <p:cxnSp>
        <p:nvCxnSpPr>
          <p:cNvPr id="23" name="Rovná spojnica 22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7" name="Picture 11" descr="PVGIS_oprav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99" y="0"/>
            <a:ext cx="8415474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obr_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362"/>
            <a:ext cx="3528392" cy="50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Group 2268"/>
          <p:cNvGraphicFramePr>
            <a:graphicFrameLocks/>
          </p:cNvGraphicFramePr>
          <p:nvPr/>
        </p:nvGraphicFramePr>
        <p:xfrm>
          <a:off x="179512" y="123478"/>
          <a:ext cx="4473575" cy="4968240"/>
        </p:xfrm>
        <a:graphic>
          <a:graphicData uri="http://schemas.openxmlformats.org/drawingml/2006/table">
            <a:tbl>
              <a:tblPr/>
              <a:tblGrid>
                <a:gridCol w="866775"/>
                <a:gridCol w="539750"/>
                <a:gridCol w="539750"/>
                <a:gridCol w="665163"/>
                <a:gridCol w="449262"/>
                <a:gridCol w="681038"/>
                <a:gridCol w="731837"/>
              </a:tblGrid>
              <a:tr h="2555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Oblasť,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Rozloha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(ha)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Rozloha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(%)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Počet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obyvateľov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Počet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budov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Hustota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zaľudnenia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(obyv/ha)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Hustota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zástavby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(budova/ha)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17. novembra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93,03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5,9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4 040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271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43,4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2,9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Centrum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49,35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3,2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1 230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383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24,9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Čapajevova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70,03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4,5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1 191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224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Dolný Hušták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45,24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2,9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1 342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29,7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Dúbrava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40,67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2,6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1 080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307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26,6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7,5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Duklianska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42,62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2,7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1 269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29,8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Levočská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20,25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1,3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1 542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76,1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Mlynský náhon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30,17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2 798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92,7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Nemocnica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37,12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2,4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96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Pod Kalváriou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34,86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2,2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1 044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257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29,9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7,4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Prešov - juh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250,74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16,0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657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393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Rúrky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21,6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1,4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583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169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Sabinovská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33,32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2,1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2 093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175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62,8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5,3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Sekčov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112,09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7,2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26 126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200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233,1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1,8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Solivar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109,14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7,0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3 756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684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34,4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6,3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Surdok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29,33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1,9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271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106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9,2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Sídlisko II.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38,57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2,5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4 366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125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113,2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Sídlisko III.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170,59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10,9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19 552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301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114,6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Táborisko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78,02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5,0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1 690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443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21,7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5,7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Šalgovík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26,96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1,7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572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147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21,2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5,5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Šarišské Lúky**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152,49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9,7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203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0,3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Švábske záhrady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55,17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3,5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1 907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307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34,6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5,6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Šváby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19,52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ea typeface="Times New Roman" pitchFamily="18" charset="0"/>
                          <a:cs typeface="Arial" charset="0"/>
                        </a:rPr>
                        <a:t>1,2</a:t>
                      </a:r>
                    </a:p>
                  </a:txBody>
                  <a:tcPr anchor="b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4 680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33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239,8</a:t>
                      </a:r>
                      <a:endParaRPr kumimoji="0" lang="sk-SK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cs typeface="Times New Roman" pitchFamily="18" charset="0"/>
                        </a:rPr>
                        <a:t>1,7</a:t>
                      </a:r>
                      <a:endParaRPr kumimoji="0" lang="sk-SK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štruktúra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27" y="1492260"/>
            <a:ext cx="65527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400" dirty="0" smtClean="0"/>
              <a:t> cieľ </a:t>
            </a:r>
            <a:r>
              <a:rPr lang="sk-SK" sz="2400" dirty="0" smtClean="0"/>
              <a:t>prednášky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stručne o variabilite slnečného žiarenia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metodický postup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charakteristika záujmového územia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výsledky</a:t>
            </a:r>
            <a:endParaRPr lang="sk-SK" sz="2400" dirty="0" smtClean="0"/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záver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cxnSp>
        <p:nvCxnSpPr>
          <p:cNvPr id="17" name="Rovná spojnica 16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výsledky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173163" y="1827213"/>
            <a:ext cx="4456112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2" name="Rectangle 160"/>
          <p:cNvSpPr>
            <a:spLocks noChangeArrowheads="1"/>
          </p:cNvSpPr>
          <p:nvPr/>
        </p:nvSpPr>
        <p:spPr bwMode="auto">
          <a:xfrm>
            <a:off x="3491880" y="1203598"/>
            <a:ext cx="5394325" cy="3078163"/>
          </a:xfrm>
          <a:prstGeom prst="rect">
            <a:avLst/>
          </a:prstGeom>
          <a:solidFill>
            <a:schemeClr val="tx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53" name="Text Box 182"/>
          <p:cNvSpPr txBox="1">
            <a:spLocks noChangeArrowheads="1"/>
          </p:cNvSpPr>
          <p:nvPr/>
        </p:nvSpPr>
        <p:spPr bwMode="auto">
          <a:xfrm>
            <a:off x="4176093" y="1763986"/>
            <a:ext cx="560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grpSp>
        <p:nvGrpSpPr>
          <p:cNvPr id="54" name="Group 200"/>
          <p:cNvGrpSpPr>
            <a:grpSpLocks/>
          </p:cNvGrpSpPr>
          <p:nvPr/>
        </p:nvGrpSpPr>
        <p:grpSpPr bwMode="auto">
          <a:xfrm>
            <a:off x="3636343" y="1692548"/>
            <a:ext cx="4738687" cy="2514600"/>
            <a:chOff x="257" y="2608"/>
            <a:chExt cx="2985" cy="1584"/>
          </a:xfrm>
        </p:grpSpPr>
        <p:grpSp>
          <p:nvGrpSpPr>
            <p:cNvPr id="55" name="Group 163"/>
            <p:cNvGrpSpPr>
              <a:grpSpLocks/>
            </p:cNvGrpSpPr>
            <p:nvPr/>
          </p:nvGrpSpPr>
          <p:grpSpPr bwMode="auto">
            <a:xfrm>
              <a:off x="916" y="3845"/>
              <a:ext cx="2326" cy="347"/>
              <a:chOff x="3117" y="2266"/>
              <a:chExt cx="2326" cy="347"/>
            </a:xfrm>
          </p:grpSpPr>
          <p:grpSp>
            <p:nvGrpSpPr>
              <p:cNvPr id="62" name="Group 164"/>
              <p:cNvGrpSpPr>
                <a:grpSpLocks/>
              </p:cNvGrpSpPr>
              <p:nvPr/>
            </p:nvGrpSpPr>
            <p:grpSpPr bwMode="auto">
              <a:xfrm>
                <a:off x="3117" y="2266"/>
                <a:ext cx="2326" cy="176"/>
                <a:chOff x="3117" y="2266"/>
                <a:chExt cx="2326" cy="176"/>
              </a:xfrm>
            </p:grpSpPr>
            <p:sp>
              <p:nvSpPr>
                <p:cNvPr id="64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3117" y="2269"/>
                  <a:ext cx="18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65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3306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2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66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494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3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67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685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4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68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3874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5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69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4066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6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0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4249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7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1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4436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8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2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4628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9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3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4807" y="2268"/>
                  <a:ext cx="25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4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995" y="2268"/>
                  <a:ext cx="27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11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75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5182" y="2268"/>
                  <a:ext cx="26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12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  <p:sp>
            <p:nvSpPr>
              <p:cNvPr id="63" name="Text Box 177"/>
              <p:cNvSpPr txBox="1">
                <a:spLocks noChangeArrowheads="1"/>
              </p:cNvSpPr>
              <p:nvPr/>
            </p:nvSpPr>
            <p:spPr bwMode="auto">
              <a:xfrm>
                <a:off x="4013" y="2421"/>
                <a:ext cx="7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mesiac</a:t>
                </a:r>
                <a:endPara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</p:grpSp>
        <p:grpSp>
          <p:nvGrpSpPr>
            <p:cNvPr id="56" name="Group 193"/>
            <p:cNvGrpSpPr>
              <a:grpSpLocks/>
            </p:cNvGrpSpPr>
            <p:nvPr/>
          </p:nvGrpSpPr>
          <p:grpSpPr bwMode="auto">
            <a:xfrm>
              <a:off x="257" y="2608"/>
              <a:ext cx="782" cy="1268"/>
              <a:chOff x="257" y="2608"/>
              <a:chExt cx="782" cy="1268"/>
            </a:xfrm>
          </p:grpSpPr>
          <p:sp>
            <p:nvSpPr>
              <p:cNvPr id="57" name="Text Box 180"/>
              <p:cNvSpPr txBox="1">
                <a:spLocks noChangeArrowheads="1"/>
              </p:cNvSpPr>
              <p:nvPr/>
            </p:nvSpPr>
            <p:spPr bwMode="auto">
              <a:xfrm>
                <a:off x="735" y="3703"/>
                <a:ext cx="18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k-SK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0</a:t>
                </a:r>
                <a:endPara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  <p:sp>
            <p:nvSpPr>
              <p:cNvPr id="58" name="Text Box 181"/>
              <p:cNvSpPr txBox="1">
                <a:spLocks noChangeArrowheads="1"/>
              </p:cNvSpPr>
              <p:nvPr/>
            </p:nvSpPr>
            <p:spPr bwMode="auto">
              <a:xfrm>
                <a:off x="721" y="3131"/>
                <a:ext cx="31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k-SK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80</a:t>
                </a:r>
                <a:endPara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  <p:sp>
            <p:nvSpPr>
              <p:cNvPr id="59" name="Text Box 183"/>
              <p:cNvSpPr txBox="1">
                <a:spLocks noChangeArrowheads="1"/>
              </p:cNvSpPr>
              <p:nvPr/>
            </p:nvSpPr>
            <p:spPr bwMode="auto">
              <a:xfrm>
                <a:off x="689" y="2833"/>
                <a:ext cx="30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k-SK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120</a:t>
                </a:r>
                <a:endPara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  <p:sp>
            <p:nvSpPr>
              <p:cNvPr id="60" name="Text Box 184"/>
              <p:cNvSpPr txBox="1">
                <a:spLocks noChangeArrowheads="1"/>
              </p:cNvSpPr>
              <p:nvPr/>
            </p:nvSpPr>
            <p:spPr bwMode="auto">
              <a:xfrm>
                <a:off x="719" y="3419"/>
                <a:ext cx="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sk-SK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40</a:t>
                </a:r>
                <a:endPara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  <p:sp>
            <p:nvSpPr>
              <p:cNvPr id="61" name="Text Box 185"/>
              <p:cNvSpPr txBox="1">
                <a:spLocks noChangeArrowheads="1"/>
              </p:cNvSpPr>
              <p:nvPr/>
            </p:nvSpPr>
            <p:spPr bwMode="auto">
              <a:xfrm rot="16200000">
                <a:off x="-143" y="3008"/>
                <a:ext cx="112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množstvo elektriny</a:t>
                </a:r>
              </a:p>
              <a:p>
                <a:pPr algn="ctr"/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(MWh)</a:t>
                </a:r>
                <a:endPara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</p:grpSp>
      </p:grpSp>
      <p:sp>
        <p:nvSpPr>
          <p:cNvPr id="76" name="Line 187"/>
          <p:cNvSpPr>
            <a:spLocks noChangeShapeType="1"/>
          </p:cNvSpPr>
          <p:nvPr/>
        </p:nvSpPr>
        <p:spPr bwMode="auto">
          <a:xfrm>
            <a:off x="4722193" y="1440136"/>
            <a:ext cx="1587" cy="22367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7" name="Line 188"/>
          <p:cNvSpPr>
            <a:spLocks noChangeShapeType="1"/>
          </p:cNvSpPr>
          <p:nvPr/>
        </p:nvSpPr>
        <p:spPr bwMode="auto">
          <a:xfrm>
            <a:off x="4633293" y="3599136"/>
            <a:ext cx="3700462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8" name="Line 189"/>
          <p:cNvSpPr>
            <a:spLocks noChangeShapeType="1"/>
          </p:cNvSpPr>
          <p:nvPr/>
        </p:nvSpPr>
        <p:spPr bwMode="auto">
          <a:xfrm>
            <a:off x="4747593" y="3114948"/>
            <a:ext cx="3598862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79" name="Line 190"/>
          <p:cNvSpPr>
            <a:spLocks noChangeShapeType="1"/>
          </p:cNvSpPr>
          <p:nvPr/>
        </p:nvSpPr>
        <p:spPr bwMode="auto">
          <a:xfrm>
            <a:off x="4747593" y="2659336"/>
            <a:ext cx="3598862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80" name="Line 191"/>
          <p:cNvSpPr>
            <a:spLocks noChangeShapeType="1"/>
          </p:cNvSpPr>
          <p:nvPr/>
        </p:nvSpPr>
        <p:spPr bwMode="auto">
          <a:xfrm>
            <a:off x="4747593" y="2178323"/>
            <a:ext cx="3598862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81" name="Text Box 161"/>
          <p:cNvSpPr txBox="1">
            <a:spLocks noChangeArrowheads="1"/>
          </p:cNvSpPr>
          <p:nvPr/>
        </p:nvSpPr>
        <p:spPr bwMode="auto">
          <a:xfrm>
            <a:off x="3612530" y="1265511"/>
            <a:ext cx="142875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4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Elektrina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82" name="Line 194"/>
          <p:cNvSpPr>
            <a:spLocks noChangeShapeType="1"/>
          </p:cNvSpPr>
          <p:nvPr/>
        </p:nvSpPr>
        <p:spPr bwMode="auto">
          <a:xfrm>
            <a:off x="4853955" y="2629173"/>
            <a:ext cx="3397250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83" name="Freeform 195"/>
          <p:cNvSpPr>
            <a:spLocks/>
          </p:cNvSpPr>
          <p:nvPr/>
        </p:nvSpPr>
        <p:spPr bwMode="auto">
          <a:xfrm>
            <a:off x="4852368" y="2029098"/>
            <a:ext cx="3348037" cy="1304925"/>
          </a:xfrm>
          <a:custGeom>
            <a:avLst/>
            <a:gdLst/>
            <a:ahLst/>
            <a:cxnLst>
              <a:cxn ang="0">
                <a:pos x="0" y="786"/>
              </a:cxn>
              <a:cxn ang="0">
                <a:pos x="69" y="744"/>
              </a:cxn>
              <a:cxn ang="0">
                <a:pos x="198" y="654"/>
              </a:cxn>
              <a:cxn ang="0">
                <a:pos x="258" y="573"/>
              </a:cxn>
              <a:cxn ang="0">
                <a:pos x="318" y="468"/>
              </a:cxn>
              <a:cxn ang="0">
                <a:pos x="366" y="402"/>
              </a:cxn>
              <a:cxn ang="0">
                <a:pos x="438" y="336"/>
              </a:cxn>
              <a:cxn ang="0">
                <a:pos x="498" y="285"/>
              </a:cxn>
              <a:cxn ang="0">
                <a:pos x="576" y="225"/>
              </a:cxn>
              <a:cxn ang="0">
                <a:pos x="696" y="96"/>
              </a:cxn>
              <a:cxn ang="0">
                <a:pos x="810" y="33"/>
              </a:cxn>
              <a:cxn ang="0">
                <a:pos x="969" y="90"/>
              </a:cxn>
              <a:cxn ang="0">
                <a:pos x="1134" y="0"/>
              </a:cxn>
              <a:cxn ang="0">
                <a:pos x="1293" y="87"/>
              </a:cxn>
              <a:cxn ang="0">
                <a:pos x="1383" y="180"/>
              </a:cxn>
              <a:cxn ang="0">
                <a:pos x="1485" y="306"/>
              </a:cxn>
              <a:cxn ang="0">
                <a:pos x="1584" y="396"/>
              </a:cxn>
              <a:cxn ang="0">
                <a:pos x="1728" y="498"/>
              </a:cxn>
              <a:cxn ang="0">
                <a:pos x="1881" y="714"/>
              </a:cxn>
              <a:cxn ang="0">
                <a:pos x="1974" y="783"/>
              </a:cxn>
              <a:cxn ang="0">
                <a:pos x="2109" y="822"/>
              </a:cxn>
            </a:cxnLst>
            <a:rect l="0" t="0" r="r" b="b"/>
            <a:pathLst>
              <a:path w="2109" h="822">
                <a:moveTo>
                  <a:pt x="0" y="786"/>
                </a:moveTo>
                <a:cubicBezTo>
                  <a:pt x="18" y="776"/>
                  <a:pt x="36" y="766"/>
                  <a:pt x="69" y="744"/>
                </a:cubicBezTo>
                <a:cubicBezTo>
                  <a:pt x="102" y="722"/>
                  <a:pt x="167" y="682"/>
                  <a:pt x="198" y="654"/>
                </a:cubicBezTo>
                <a:cubicBezTo>
                  <a:pt x="229" y="626"/>
                  <a:pt x="238" y="604"/>
                  <a:pt x="258" y="573"/>
                </a:cubicBezTo>
                <a:cubicBezTo>
                  <a:pt x="278" y="542"/>
                  <a:pt x="300" y="496"/>
                  <a:pt x="318" y="468"/>
                </a:cubicBezTo>
                <a:cubicBezTo>
                  <a:pt x="336" y="440"/>
                  <a:pt x="346" y="424"/>
                  <a:pt x="366" y="402"/>
                </a:cubicBezTo>
                <a:cubicBezTo>
                  <a:pt x="386" y="380"/>
                  <a:pt x="416" y="356"/>
                  <a:pt x="438" y="336"/>
                </a:cubicBezTo>
                <a:cubicBezTo>
                  <a:pt x="460" y="316"/>
                  <a:pt x="475" y="304"/>
                  <a:pt x="498" y="285"/>
                </a:cubicBezTo>
                <a:cubicBezTo>
                  <a:pt x="521" y="266"/>
                  <a:pt x="543" y="256"/>
                  <a:pt x="576" y="225"/>
                </a:cubicBezTo>
                <a:cubicBezTo>
                  <a:pt x="609" y="194"/>
                  <a:pt x="657" y="128"/>
                  <a:pt x="696" y="96"/>
                </a:cubicBezTo>
                <a:cubicBezTo>
                  <a:pt x="735" y="64"/>
                  <a:pt x="765" y="34"/>
                  <a:pt x="810" y="33"/>
                </a:cubicBezTo>
                <a:cubicBezTo>
                  <a:pt x="855" y="32"/>
                  <a:pt x="915" y="95"/>
                  <a:pt x="969" y="90"/>
                </a:cubicBezTo>
                <a:cubicBezTo>
                  <a:pt x="1023" y="85"/>
                  <a:pt x="1080" y="0"/>
                  <a:pt x="1134" y="0"/>
                </a:cubicBezTo>
                <a:cubicBezTo>
                  <a:pt x="1188" y="0"/>
                  <a:pt x="1251" y="57"/>
                  <a:pt x="1293" y="87"/>
                </a:cubicBezTo>
                <a:cubicBezTo>
                  <a:pt x="1335" y="117"/>
                  <a:pt x="1351" y="144"/>
                  <a:pt x="1383" y="180"/>
                </a:cubicBezTo>
                <a:cubicBezTo>
                  <a:pt x="1415" y="216"/>
                  <a:pt x="1452" y="270"/>
                  <a:pt x="1485" y="306"/>
                </a:cubicBezTo>
                <a:cubicBezTo>
                  <a:pt x="1518" y="342"/>
                  <a:pt x="1543" y="364"/>
                  <a:pt x="1584" y="396"/>
                </a:cubicBezTo>
                <a:cubicBezTo>
                  <a:pt x="1625" y="428"/>
                  <a:pt x="1679" y="445"/>
                  <a:pt x="1728" y="498"/>
                </a:cubicBezTo>
                <a:cubicBezTo>
                  <a:pt x="1777" y="551"/>
                  <a:pt x="1840" y="667"/>
                  <a:pt x="1881" y="714"/>
                </a:cubicBezTo>
                <a:cubicBezTo>
                  <a:pt x="1922" y="761"/>
                  <a:pt x="1936" y="765"/>
                  <a:pt x="1974" y="783"/>
                </a:cubicBezTo>
                <a:cubicBezTo>
                  <a:pt x="2012" y="801"/>
                  <a:pt x="2060" y="811"/>
                  <a:pt x="2109" y="82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85" name="Text Box 196"/>
          <p:cNvSpPr txBox="1">
            <a:spLocks noChangeArrowheads="1"/>
          </p:cNvSpPr>
          <p:nvPr/>
        </p:nvSpPr>
        <p:spPr bwMode="auto">
          <a:xfrm>
            <a:off x="7428880" y="2191023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spotreba</a:t>
            </a:r>
            <a:endParaRPr lang="en-US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6" name="Text Box 197"/>
          <p:cNvSpPr txBox="1">
            <a:spLocks noChangeArrowheads="1"/>
          </p:cNvSpPr>
          <p:nvPr/>
        </p:nvSpPr>
        <p:spPr bwMode="auto">
          <a:xfrm>
            <a:off x="6730380" y="1465536"/>
            <a:ext cx="1887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výroba elektriny</a:t>
            </a: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7" name="Text Box 199"/>
          <p:cNvSpPr txBox="1">
            <a:spLocks noChangeArrowheads="1"/>
          </p:cNvSpPr>
          <p:nvPr/>
        </p:nvSpPr>
        <p:spPr bwMode="auto">
          <a:xfrm>
            <a:off x="248344" y="1189559"/>
            <a:ext cx="2123728" cy="46166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/>
              <a:t>Oblasť Dúbrava</a:t>
            </a:r>
            <a:endParaRPr lang="en-US" sz="2400" dirty="0"/>
          </a:p>
        </p:txBody>
      </p:sp>
      <p:pic>
        <p:nvPicPr>
          <p:cNvPr id="88" name="Picture 201" descr="obr_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35646"/>
            <a:ext cx="3022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6" grpId="0" animBg="1"/>
      <p:bldP spid="77" grpId="0" animBg="1"/>
      <p:bldP spid="78" grpId="0" animBg="1"/>
      <p:bldP spid="81" grpId="0" animBg="1"/>
      <p:bldP spid="82" grpId="0" animBg="1"/>
      <p:bldP spid="83" grpId="0" animBg="1"/>
      <p:bldP spid="85" grpId="0"/>
      <p:bldP spid="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54"/>
          <p:cNvSpPr>
            <a:spLocks noChangeArrowheads="1"/>
          </p:cNvSpPr>
          <p:nvPr/>
        </p:nvSpPr>
        <p:spPr bwMode="auto">
          <a:xfrm>
            <a:off x="3491880" y="1203598"/>
            <a:ext cx="5394325" cy="3078163"/>
          </a:xfrm>
          <a:prstGeom prst="rect">
            <a:avLst/>
          </a:prstGeom>
          <a:solidFill>
            <a:schemeClr val="tx1">
              <a:alpha val="6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13" name="Line 120"/>
          <p:cNvSpPr>
            <a:spLocks noChangeShapeType="1"/>
          </p:cNvSpPr>
          <p:nvPr/>
        </p:nvSpPr>
        <p:spPr bwMode="auto">
          <a:xfrm>
            <a:off x="5000005" y="2724423"/>
            <a:ext cx="3397250" cy="1588"/>
          </a:xfrm>
          <a:prstGeom prst="line">
            <a:avLst/>
          </a:prstGeom>
          <a:noFill/>
          <a:ln w="50800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4" name="Line 121"/>
          <p:cNvSpPr>
            <a:spLocks noChangeShapeType="1"/>
          </p:cNvSpPr>
          <p:nvPr/>
        </p:nvSpPr>
        <p:spPr bwMode="auto">
          <a:xfrm>
            <a:off x="4919042" y="1514748"/>
            <a:ext cx="1588" cy="22367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7" name="Line 122"/>
          <p:cNvSpPr>
            <a:spLocks noChangeShapeType="1"/>
          </p:cNvSpPr>
          <p:nvPr/>
        </p:nvSpPr>
        <p:spPr bwMode="auto">
          <a:xfrm>
            <a:off x="4830142" y="3673748"/>
            <a:ext cx="3700463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8" name="Line 123"/>
          <p:cNvSpPr>
            <a:spLocks noChangeShapeType="1"/>
          </p:cNvSpPr>
          <p:nvPr/>
        </p:nvSpPr>
        <p:spPr bwMode="auto">
          <a:xfrm>
            <a:off x="4931742" y="3265761"/>
            <a:ext cx="3598863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19" name="Line 124"/>
          <p:cNvSpPr>
            <a:spLocks noChangeShapeType="1"/>
          </p:cNvSpPr>
          <p:nvPr/>
        </p:nvSpPr>
        <p:spPr bwMode="auto">
          <a:xfrm>
            <a:off x="4931742" y="2848248"/>
            <a:ext cx="3598863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0" name="Line 125"/>
          <p:cNvSpPr>
            <a:spLocks noChangeShapeType="1"/>
          </p:cNvSpPr>
          <p:nvPr/>
        </p:nvSpPr>
        <p:spPr bwMode="auto">
          <a:xfrm>
            <a:off x="4931742" y="2418036"/>
            <a:ext cx="3598863" cy="1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21" name="Line 126"/>
          <p:cNvSpPr>
            <a:spLocks noChangeShapeType="1"/>
          </p:cNvSpPr>
          <p:nvPr/>
        </p:nvSpPr>
        <p:spPr bwMode="auto">
          <a:xfrm>
            <a:off x="4931742" y="2010048"/>
            <a:ext cx="3598863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grpSp>
        <p:nvGrpSpPr>
          <p:cNvPr id="22" name="Group 153"/>
          <p:cNvGrpSpPr>
            <a:grpSpLocks/>
          </p:cNvGrpSpPr>
          <p:nvPr/>
        </p:nvGrpSpPr>
        <p:grpSpPr bwMode="auto">
          <a:xfrm>
            <a:off x="3871292" y="1741761"/>
            <a:ext cx="4738688" cy="2514600"/>
            <a:chOff x="2458" y="1029"/>
            <a:chExt cx="2985" cy="1584"/>
          </a:xfrm>
        </p:grpSpPr>
        <p:grpSp>
          <p:nvGrpSpPr>
            <p:cNvPr id="23" name="Group 152"/>
            <p:cNvGrpSpPr>
              <a:grpSpLocks/>
            </p:cNvGrpSpPr>
            <p:nvPr/>
          </p:nvGrpSpPr>
          <p:grpSpPr bwMode="auto">
            <a:xfrm>
              <a:off x="3117" y="2266"/>
              <a:ext cx="2326" cy="347"/>
              <a:chOff x="3117" y="2266"/>
              <a:chExt cx="2326" cy="347"/>
            </a:xfrm>
          </p:grpSpPr>
          <p:grpSp>
            <p:nvGrpSpPr>
              <p:cNvPr id="32" name="Group 149"/>
              <p:cNvGrpSpPr>
                <a:grpSpLocks/>
              </p:cNvGrpSpPr>
              <p:nvPr/>
            </p:nvGrpSpPr>
            <p:grpSpPr bwMode="auto">
              <a:xfrm>
                <a:off x="3117" y="2266"/>
                <a:ext cx="2326" cy="176"/>
                <a:chOff x="3117" y="2266"/>
                <a:chExt cx="2326" cy="176"/>
              </a:xfrm>
            </p:grpSpPr>
            <p:sp>
              <p:nvSpPr>
                <p:cNvPr id="34" name="Text Box 127"/>
                <p:cNvSpPr txBox="1">
                  <a:spLocks noChangeArrowheads="1"/>
                </p:cNvSpPr>
                <p:nvPr/>
              </p:nvSpPr>
              <p:spPr bwMode="auto">
                <a:xfrm>
                  <a:off x="3117" y="2269"/>
                  <a:ext cx="18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5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306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2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6" name="Text Box 129"/>
                <p:cNvSpPr txBox="1">
                  <a:spLocks noChangeArrowheads="1"/>
                </p:cNvSpPr>
                <p:nvPr/>
              </p:nvSpPr>
              <p:spPr bwMode="auto">
                <a:xfrm>
                  <a:off x="3494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3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7" name="Text Box 130"/>
                <p:cNvSpPr txBox="1">
                  <a:spLocks noChangeArrowheads="1"/>
                </p:cNvSpPr>
                <p:nvPr/>
              </p:nvSpPr>
              <p:spPr bwMode="auto">
                <a:xfrm>
                  <a:off x="3685" y="2266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4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8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3874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5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9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4066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6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0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4249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7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1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4436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8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2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4628" y="2268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9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3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4807" y="2268"/>
                  <a:ext cx="25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4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4995" y="2268"/>
                  <a:ext cx="27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11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45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5182" y="2268"/>
                  <a:ext cx="26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12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  <p:sp>
            <p:nvSpPr>
              <p:cNvPr id="33" name="Text Box 145"/>
              <p:cNvSpPr txBox="1">
                <a:spLocks noChangeArrowheads="1"/>
              </p:cNvSpPr>
              <p:nvPr/>
            </p:nvSpPr>
            <p:spPr bwMode="auto">
              <a:xfrm>
                <a:off x="4013" y="2421"/>
                <a:ext cx="75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mesiac</a:t>
                </a:r>
                <a:endPara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</p:grpSp>
        <p:grpSp>
          <p:nvGrpSpPr>
            <p:cNvPr id="24" name="Group 151"/>
            <p:cNvGrpSpPr>
              <a:grpSpLocks/>
            </p:cNvGrpSpPr>
            <p:nvPr/>
          </p:nvGrpSpPr>
          <p:grpSpPr bwMode="auto">
            <a:xfrm>
              <a:off x="2458" y="1029"/>
              <a:ext cx="784" cy="1268"/>
              <a:chOff x="2458" y="1029"/>
              <a:chExt cx="784" cy="1268"/>
            </a:xfrm>
          </p:grpSpPr>
          <p:grpSp>
            <p:nvGrpSpPr>
              <p:cNvPr id="25" name="Group 150"/>
              <p:cNvGrpSpPr>
                <a:grpSpLocks/>
              </p:cNvGrpSpPr>
              <p:nvPr/>
            </p:nvGrpSpPr>
            <p:grpSpPr bwMode="auto">
              <a:xfrm>
                <a:off x="2798" y="1074"/>
                <a:ext cx="444" cy="1223"/>
                <a:chOff x="2798" y="1074"/>
                <a:chExt cx="444" cy="1223"/>
              </a:xfrm>
            </p:grpSpPr>
            <p:sp>
              <p:nvSpPr>
                <p:cNvPr id="27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2936" y="2124"/>
                  <a:ext cx="18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28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2802" y="1624"/>
                  <a:ext cx="4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1 000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29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2798" y="1074"/>
                  <a:ext cx="35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2 000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0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2802" y="1334"/>
                  <a:ext cx="37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1 500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  <p:sp>
              <p:nvSpPr>
                <p:cNvPr id="31" name="Text Box 144"/>
                <p:cNvSpPr txBox="1">
                  <a:spLocks noChangeArrowheads="1"/>
                </p:cNvSpPr>
                <p:nvPr/>
              </p:nvSpPr>
              <p:spPr bwMode="auto">
                <a:xfrm>
                  <a:off x="2856" y="1904"/>
                  <a:ext cx="3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sk-SK" sz="1200" b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Garamond" pitchFamily="18" charset="0"/>
                    </a:rPr>
                    <a:t>500</a:t>
                  </a:r>
                  <a:endParaRPr lang="en-US" sz="1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endParaRPr>
                </a:p>
              </p:txBody>
            </p:sp>
          </p:grpSp>
          <p:sp>
            <p:nvSpPr>
              <p:cNvPr id="26" name="Text Box 146"/>
              <p:cNvSpPr txBox="1">
                <a:spLocks noChangeArrowheads="1"/>
              </p:cNvSpPr>
              <p:nvPr/>
            </p:nvSpPr>
            <p:spPr bwMode="auto">
              <a:xfrm rot="16200000">
                <a:off x="2058" y="1429"/>
                <a:ext cx="112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množstvo TÚV</a:t>
                </a:r>
              </a:p>
              <a:p>
                <a:pPr algn="ctr"/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(m</a:t>
                </a:r>
                <a:r>
                  <a:rPr lang="sk-SK" sz="1400" b="1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3</a:t>
                </a:r>
                <a:r>
                  <a:rPr lang="sk-SK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Garamond" pitchFamily="18" charset="0"/>
                  </a:rPr>
                  <a:t>)</a:t>
                </a:r>
                <a:endPara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18" charset="0"/>
                </a:endParaRPr>
              </a:p>
            </p:txBody>
          </p:sp>
        </p:grpSp>
      </p:grpSp>
      <p:sp>
        <p:nvSpPr>
          <p:cNvPr id="46" name="Text Box 156"/>
          <p:cNvSpPr txBox="1">
            <a:spLocks noChangeArrowheads="1"/>
          </p:cNvSpPr>
          <p:nvPr/>
        </p:nvSpPr>
        <p:spPr bwMode="auto">
          <a:xfrm>
            <a:off x="7751142" y="1238523"/>
            <a:ext cx="1066800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4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TÚV</a:t>
            </a: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47" name="Text Box 158"/>
          <p:cNvSpPr txBox="1">
            <a:spLocks noChangeArrowheads="1"/>
          </p:cNvSpPr>
          <p:nvPr/>
        </p:nvSpPr>
        <p:spPr bwMode="auto">
          <a:xfrm>
            <a:off x="7551117" y="2352948"/>
            <a:ext cx="115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spotreba</a:t>
            </a:r>
            <a:endParaRPr lang="en-US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48" name="Text Box 159"/>
          <p:cNvSpPr txBox="1">
            <a:spLocks noChangeArrowheads="1"/>
          </p:cNvSpPr>
          <p:nvPr/>
        </p:nvSpPr>
        <p:spPr bwMode="auto">
          <a:xfrm>
            <a:off x="5087317" y="1297261"/>
            <a:ext cx="1570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výroba TÚV</a:t>
            </a:r>
            <a:endParaRPr lang="en-US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49" name="Freeform 119"/>
          <p:cNvSpPr>
            <a:spLocks/>
          </p:cNvSpPr>
          <p:nvPr/>
        </p:nvSpPr>
        <p:spPr bwMode="auto">
          <a:xfrm>
            <a:off x="5031755" y="1903686"/>
            <a:ext cx="3344862" cy="1500187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87" y="524"/>
              </a:cxn>
              <a:cxn ang="0">
                <a:pos x="171" y="464"/>
              </a:cxn>
              <a:cxn ang="0">
                <a:pos x="321" y="275"/>
              </a:cxn>
              <a:cxn ang="0">
                <a:pos x="486" y="143"/>
              </a:cxn>
              <a:cxn ang="0">
                <a:pos x="585" y="68"/>
              </a:cxn>
              <a:cxn ang="0">
                <a:pos x="693" y="95"/>
              </a:cxn>
              <a:cxn ang="0">
                <a:pos x="861" y="35"/>
              </a:cxn>
              <a:cxn ang="0">
                <a:pos x="1134" y="304"/>
              </a:cxn>
              <a:cxn ang="0">
                <a:pos x="1236" y="380"/>
              </a:cxn>
              <a:cxn ang="0">
                <a:pos x="1361" y="531"/>
              </a:cxn>
              <a:cxn ang="0">
                <a:pos x="1518" y="578"/>
              </a:cxn>
            </a:cxnLst>
            <a:rect l="0" t="0" r="r" b="b"/>
            <a:pathLst>
              <a:path w="1518" h="578">
                <a:moveTo>
                  <a:pt x="0" y="576"/>
                </a:moveTo>
                <a:cubicBezTo>
                  <a:pt x="14" y="567"/>
                  <a:pt x="58" y="543"/>
                  <a:pt x="87" y="524"/>
                </a:cubicBezTo>
                <a:cubicBezTo>
                  <a:pt x="116" y="505"/>
                  <a:pt x="132" y="505"/>
                  <a:pt x="171" y="464"/>
                </a:cubicBezTo>
                <a:cubicBezTo>
                  <a:pt x="210" y="423"/>
                  <a:pt x="269" y="328"/>
                  <a:pt x="321" y="275"/>
                </a:cubicBezTo>
                <a:cubicBezTo>
                  <a:pt x="373" y="222"/>
                  <a:pt x="442" y="177"/>
                  <a:pt x="486" y="143"/>
                </a:cubicBezTo>
                <a:cubicBezTo>
                  <a:pt x="530" y="109"/>
                  <a:pt x="551" y="76"/>
                  <a:pt x="585" y="68"/>
                </a:cubicBezTo>
                <a:cubicBezTo>
                  <a:pt x="619" y="60"/>
                  <a:pt x="647" y="101"/>
                  <a:pt x="693" y="95"/>
                </a:cubicBezTo>
                <a:cubicBezTo>
                  <a:pt x="739" y="89"/>
                  <a:pt x="788" y="0"/>
                  <a:pt x="861" y="35"/>
                </a:cubicBezTo>
                <a:cubicBezTo>
                  <a:pt x="934" y="70"/>
                  <a:pt x="1071" y="246"/>
                  <a:pt x="1134" y="304"/>
                </a:cubicBezTo>
                <a:cubicBezTo>
                  <a:pt x="1197" y="362"/>
                  <a:pt x="1198" y="342"/>
                  <a:pt x="1236" y="380"/>
                </a:cubicBezTo>
                <a:cubicBezTo>
                  <a:pt x="1274" y="418"/>
                  <a:pt x="1314" y="498"/>
                  <a:pt x="1361" y="531"/>
                </a:cubicBezTo>
                <a:cubicBezTo>
                  <a:pt x="1408" y="564"/>
                  <a:pt x="1485" y="568"/>
                  <a:pt x="1518" y="578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50" name="Text Box 199"/>
          <p:cNvSpPr txBox="1">
            <a:spLocks noChangeArrowheads="1"/>
          </p:cNvSpPr>
          <p:nvPr/>
        </p:nvSpPr>
        <p:spPr bwMode="auto">
          <a:xfrm>
            <a:off x="248344" y="1189559"/>
            <a:ext cx="2123728" cy="46166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k-SK" sz="2400" dirty="0"/>
              <a:t>Oblasť Dúbrava</a:t>
            </a:r>
            <a:endParaRPr lang="en-US" sz="2400" dirty="0"/>
          </a:p>
        </p:txBody>
      </p:sp>
      <p:pic>
        <p:nvPicPr>
          <p:cNvPr id="51" name="Picture 201" descr="obr_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35646"/>
            <a:ext cx="3022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výsledky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46" grpId="0" animBg="1"/>
      <p:bldP spid="47" grpId="0"/>
      <p:bldP spid="48" grpId="0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958725" y="1014387"/>
            <a:ext cx="1897062" cy="29170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sk-SK" sz="22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15. december</a:t>
            </a:r>
            <a:endParaRPr lang="en-US" sz="2200" b="1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5173538" y="1002481"/>
            <a:ext cx="1122363" cy="291703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sk-SK" sz="2200" b="1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15. jún</a:t>
            </a:r>
            <a:endParaRPr lang="en-US" sz="2200" b="1"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pic>
        <p:nvPicPr>
          <p:cNvPr id="82957" name="Picture 13" descr="15_1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713" y="1390625"/>
            <a:ext cx="3889375" cy="2980134"/>
          </a:xfrm>
          <a:prstGeom prst="rect">
            <a:avLst/>
          </a:prstGeom>
          <a:noFill/>
        </p:spPr>
      </p:pic>
      <p:pic>
        <p:nvPicPr>
          <p:cNvPr id="82958" name="Picture 14" descr="15_0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651" y="1379909"/>
            <a:ext cx="3906837" cy="2992041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21" name="Rovná spojnica 2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adpis 1"/>
          <p:cNvSpPr txBox="1">
            <a:spLocks/>
          </p:cNvSpPr>
          <p:nvPr/>
        </p:nvSpPr>
        <p:spPr>
          <a:xfrm>
            <a:off x="179512" y="101080"/>
            <a:ext cx="8204450" cy="742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 hustota toku priameho</a:t>
            </a:r>
            <a:r>
              <a:rPr kumimoji="0" lang="sk-SK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žiarenia</a:t>
            </a: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 descr="15_6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3172" y="0"/>
            <a:ext cx="7917656" cy="51435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7" name="Rovná spojnica 16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Nadpis 1"/>
          <p:cNvSpPr txBox="1">
            <a:spLocks/>
          </p:cNvSpPr>
          <p:nvPr/>
        </p:nvSpPr>
        <p:spPr>
          <a:xfrm>
            <a:off x="611562" y="101080"/>
            <a:ext cx="7772400" cy="742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 </a:t>
            </a:r>
            <a:r>
              <a:rPr kumimoji="0" lang="sk-SK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výsledky</a:t>
            </a:r>
            <a:r>
              <a:rPr kumimoji="0" lang="sk-S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záver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95536" y="1059582"/>
            <a:ext cx="849694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 smtClean="0"/>
              <a:t> Variabilitu slnečného žiarenia je možné vyjadriť pomerne presne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 smtClean="0"/>
              <a:t> Potreba tvorby 3D modelov mesta (softvérové možnosti a nároky na výpočtovú kapacitu hardvéru)</a:t>
            </a:r>
            <a:endParaRPr lang="sk-SK" sz="24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 smtClean="0"/>
              <a:t> Významným nástrojom pre hodnotenie energetického potenciálu slnečného žiarenia v </a:t>
            </a:r>
            <a:r>
              <a:rPr lang="sk-SK" sz="2400" dirty="0" err="1" smtClean="0"/>
              <a:t>urbánnej</a:t>
            </a:r>
            <a:r>
              <a:rPr lang="sk-SK" sz="2400" dirty="0" smtClean="0"/>
              <a:t> krajine je morfologicko-funkčná delimitácia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Hľadanie ďalších softvérových možností pre automatizáciu výpočtu energetickej hodnoty slnečného žiarenia v </a:t>
            </a:r>
            <a:r>
              <a:rPr lang="sk-SK" sz="2400" dirty="0" err="1" smtClean="0"/>
              <a:t>urbánnej</a:t>
            </a:r>
            <a:r>
              <a:rPr lang="sk-SK" sz="2400" dirty="0" smtClean="0"/>
              <a:t> krajine</a:t>
            </a:r>
            <a:endParaRPr lang="en-US" sz="2400" dirty="0" smtClean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/>
          <p:cNvCxnSpPr/>
          <p:nvPr/>
        </p:nvCxnSpPr>
        <p:spPr>
          <a:xfrm>
            <a:off x="323528" y="1275606"/>
            <a:ext cx="813690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ovná spojnica 4"/>
          <p:cNvCxnSpPr/>
          <p:nvPr/>
        </p:nvCxnSpPr>
        <p:spPr>
          <a:xfrm rot="5400000">
            <a:off x="-936612" y="2535746"/>
            <a:ext cx="295232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7" y="3723878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838027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C00000"/>
                </a:solidFill>
                <a:effectLst/>
              </a:rPr>
              <a:t>Ďakujem za pozornosť!</a:t>
            </a:r>
            <a:endParaRPr lang="en-US" sz="36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9" name="Podnadpis 2"/>
          <p:cNvSpPr>
            <a:spLocks noGrp="1"/>
          </p:cNvSpPr>
          <p:nvPr>
            <p:ph type="subTitle" idx="1"/>
          </p:nvPr>
        </p:nvSpPr>
        <p:spPr>
          <a:xfrm>
            <a:off x="1403648" y="3291830"/>
            <a:ext cx="6400800" cy="1080120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6600"/>
                </a:solidFill>
              </a:rPr>
              <a:t>RNDr. Ján KAŇUK, PhD.</a:t>
            </a:r>
          </a:p>
          <a:p>
            <a:r>
              <a:rPr lang="sk-SK" sz="2000" dirty="0" err="1" smtClean="0">
                <a:solidFill>
                  <a:srgbClr val="FF6600"/>
                </a:solidFill>
                <a:hlinkClick r:id="rId3"/>
              </a:rPr>
              <a:t>jan.kanuk@upjs.sk</a:t>
            </a:r>
            <a:r>
              <a:rPr lang="sk-SK" sz="2400" dirty="0" smtClean="0">
                <a:solidFill>
                  <a:srgbClr val="FF6600"/>
                </a:solidFill>
              </a:rPr>
              <a:t> </a:t>
            </a:r>
            <a:endParaRPr lang="sk-SK" sz="2400" dirty="0">
              <a:solidFill>
                <a:srgbClr val="FF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4" y="267494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dnadpis 2"/>
          <p:cNvSpPr txBox="1">
            <a:spLocks/>
          </p:cNvSpPr>
          <p:nvPr/>
        </p:nvSpPr>
        <p:spPr>
          <a:xfrm>
            <a:off x="1763689" y="195487"/>
            <a:ext cx="640080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Ústav geografie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Prírodovedecká fakulta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UNIVERZITA PAVLA JOZEFA ŠAFÁRIKA v Košiciach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c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ieľ prednášky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0"/>
            <a:ext cx="8496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400" dirty="0" smtClean="0"/>
              <a:t> </a:t>
            </a:r>
            <a:r>
              <a:rPr lang="sk-SK" sz="2400" dirty="0" smtClean="0"/>
              <a:t>predstaviť metodický postup hodnotenia energetickej bilancie slnečného žiarenia v </a:t>
            </a:r>
            <a:r>
              <a:rPr lang="sk-SK" sz="2400" dirty="0" err="1" smtClean="0"/>
              <a:t>urbánnom</a:t>
            </a:r>
            <a:r>
              <a:rPr lang="sk-SK" sz="2400" dirty="0" smtClean="0"/>
              <a:t> území na základe modelovania slnečného žiarenia pomocou GIS</a:t>
            </a:r>
          </a:p>
          <a:p>
            <a:pPr>
              <a:buFontTx/>
              <a:buChar char="-"/>
            </a:pPr>
            <a:r>
              <a:rPr lang="sk-SK" sz="2400" dirty="0"/>
              <a:t> </a:t>
            </a:r>
            <a:r>
              <a:rPr lang="sk-SK" sz="2400" dirty="0" smtClean="0"/>
              <a:t>aplikácia navrhnutého metodického postupu  na </a:t>
            </a:r>
            <a:r>
              <a:rPr lang="sk-SK" sz="2400" dirty="0" err="1" smtClean="0"/>
              <a:t>urbánne</a:t>
            </a:r>
            <a:r>
              <a:rPr lang="sk-SK" sz="2400" dirty="0" smtClean="0"/>
              <a:t> územie mesta Prešov  pre potreby využívania slnečných energetických systémov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v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ariabilita slnečného žiarenia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pic>
        <p:nvPicPr>
          <p:cNvPr id="8" name="Picture 19" descr="tieniaci_reli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707655"/>
            <a:ext cx="2051721" cy="1401762"/>
          </a:xfrm>
          <a:prstGeom prst="rect">
            <a:avLst/>
          </a:prstGeom>
          <a:noFill/>
        </p:spPr>
      </p:pic>
      <p:pic>
        <p:nvPicPr>
          <p:cNvPr id="9" name="Picture 20" descr="dom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11711"/>
            <a:ext cx="2663826" cy="1328737"/>
          </a:xfrm>
          <a:prstGeom prst="rect">
            <a:avLst/>
          </a:prstGeom>
          <a:noFill/>
        </p:spPr>
      </p:pic>
      <p:pic>
        <p:nvPicPr>
          <p:cNvPr id="11" name="Picture 21" descr="oblacno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3147814"/>
            <a:ext cx="1728192" cy="1123698"/>
          </a:xfrm>
          <a:prstGeom prst="rect">
            <a:avLst/>
          </a:prstGeom>
          <a:noFill/>
        </p:spPr>
      </p:pic>
      <p:pic>
        <p:nvPicPr>
          <p:cNvPr id="13" name="Picture 22" descr="world_solar_energy_potenti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7" y="915566"/>
            <a:ext cx="1942878" cy="1152128"/>
          </a:xfrm>
          <a:prstGeom prst="rect">
            <a:avLst/>
          </a:prstGeom>
          <a:noFill/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39552" y="1059583"/>
            <a:ext cx="3097212" cy="46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2400" dirty="0"/>
              <a:t>Geografická šírka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9552" y="1635647"/>
            <a:ext cx="49688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2400" dirty="0" err="1"/>
              <a:t>Morfometrické</a:t>
            </a:r>
            <a:r>
              <a:rPr lang="sk-SK" sz="2400" dirty="0"/>
              <a:t> parametre</a:t>
            </a:r>
          </a:p>
          <a:p>
            <a:r>
              <a:rPr lang="sk-SK" sz="2200" dirty="0"/>
              <a:t>- nadmorská výška, orientácia, sklon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39553" y="2499742"/>
            <a:ext cx="525780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2400" dirty="0"/>
              <a:t>Lokálne podmienky</a:t>
            </a:r>
          </a:p>
          <a:p>
            <a:r>
              <a:rPr lang="sk-SK" sz="2200" dirty="0"/>
              <a:t>- budovy, strechy, steny, vegetácia ...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40048" y="3363839"/>
            <a:ext cx="547211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k-SK" sz="2400" dirty="0"/>
              <a:t>Atmosférické podmienky</a:t>
            </a:r>
          </a:p>
          <a:p>
            <a:r>
              <a:rPr lang="sk-SK" sz="2200" dirty="0"/>
              <a:t>- oblačnosť, atmosférický zákal, teplota ... 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22" name="Rovná spojnica 21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101080"/>
            <a:ext cx="7772400" cy="7424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metodický postup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...</a:t>
            </a:r>
            <a:endParaRPr lang="en-US" b="1" dirty="0">
              <a:solidFill>
                <a:srgbClr val="C000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0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400" dirty="0" smtClean="0"/>
              <a:t> </a:t>
            </a:r>
            <a:r>
              <a:rPr lang="sk-SK" sz="2400" dirty="0" smtClean="0"/>
              <a:t>pozostáva z nasledujúcich krokov: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611561" y="2067695"/>
            <a:ext cx="835292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Vytvorenie 3D modelu mesta pomocou komplexnej GIS databázy</a:t>
            </a:r>
            <a:endParaRPr lang="sk-SK" sz="2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611561" y="2571751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Modelovanie slnečného žiarenia vrátane analýzy priestorových a časových zmien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611561" y="343584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Výpočet potenciálu produkcie energie zo slnečného žiarenia pre strechy budov pomocou PV GIS</a:t>
            </a:r>
            <a:endParaRPr 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dĺžnik 38"/>
          <p:cNvSpPr/>
          <p:nvPr/>
        </p:nvSpPr>
        <p:spPr>
          <a:xfrm>
            <a:off x="4896545" y="1275606"/>
            <a:ext cx="4139952" cy="30963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69" name="Group 19"/>
          <p:cNvGrpSpPr>
            <a:grpSpLocks/>
          </p:cNvGrpSpPr>
          <p:nvPr/>
        </p:nvGrpSpPr>
        <p:grpSpPr bwMode="auto">
          <a:xfrm>
            <a:off x="6071045" y="1868314"/>
            <a:ext cx="2693988" cy="2209800"/>
            <a:chOff x="2834" y="1363"/>
            <a:chExt cx="2659" cy="2122"/>
          </a:xfrm>
        </p:grpSpPr>
        <p:sp>
          <p:nvSpPr>
            <p:cNvPr id="70" name="Line 20"/>
            <p:cNvSpPr>
              <a:spLocks noChangeShapeType="1"/>
            </p:cNvSpPr>
            <p:nvPr/>
          </p:nvSpPr>
          <p:spPr bwMode="auto">
            <a:xfrm flipV="1">
              <a:off x="2834" y="2615"/>
              <a:ext cx="2659" cy="0"/>
            </a:xfrm>
            <a:prstGeom prst="line">
              <a:avLst/>
            </a:prstGeom>
            <a:noFill/>
            <a:ln w="63500">
              <a:solidFill>
                <a:srgbClr val="333333"/>
              </a:solidFill>
              <a:prstDash val="dash"/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endParaRPr lang="sk-SK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>
              <a:off x="2896" y="1363"/>
              <a:ext cx="2113" cy="2122"/>
            </a:xfrm>
            <a:prstGeom prst="line">
              <a:avLst/>
            </a:prstGeom>
            <a:noFill/>
            <a:ln w="63500">
              <a:solidFill>
                <a:srgbClr val="333333"/>
              </a:solidFill>
              <a:prstDash val="dash"/>
              <a:round/>
              <a:headEnd type="stealth" w="lg" len="lg"/>
              <a:tailEnd type="stealth" w="lg" len="lg"/>
            </a:ln>
            <a:effectLst/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72" name="Group 22"/>
          <p:cNvGrpSpPr>
            <a:grpSpLocks/>
          </p:cNvGrpSpPr>
          <p:nvPr/>
        </p:nvGrpSpPr>
        <p:grpSpPr bwMode="auto">
          <a:xfrm>
            <a:off x="6115496" y="2252490"/>
            <a:ext cx="2449513" cy="1658937"/>
            <a:chOff x="2878" y="1732"/>
            <a:chExt cx="2418" cy="1594"/>
          </a:xfrm>
        </p:grpSpPr>
        <p:sp>
          <p:nvSpPr>
            <p:cNvPr id="73" name="Arc 23"/>
            <p:cNvSpPr>
              <a:spLocks/>
            </p:cNvSpPr>
            <p:nvPr/>
          </p:nvSpPr>
          <p:spPr bwMode="auto">
            <a:xfrm rot="2717457" flipV="1">
              <a:off x="3470" y="1636"/>
              <a:ext cx="1594" cy="1785"/>
            </a:xfrm>
            <a:custGeom>
              <a:avLst/>
              <a:gdLst>
                <a:gd name="G0" fmla="+- 1290 0 0"/>
                <a:gd name="G1" fmla="+- 21600 0 0"/>
                <a:gd name="G2" fmla="+- 21600 0 0"/>
                <a:gd name="T0" fmla="*/ 0 w 19066"/>
                <a:gd name="T1" fmla="*/ 39 h 21600"/>
                <a:gd name="T2" fmla="*/ 19066 w 19066"/>
                <a:gd name="T3" fmla="*/ 9330 h 21600"/>
                <a:gd name="T4" fmla="*/ 1290 w 1906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66" h="21600" fill="none" extrusionOk="0">
                  <a:moveTo>
                    <a:pt x="-1" y="38"/>
                  </a:moveTo>
                  <a:cubicBezTo>
                    <a:pt x="429" y="12"/>
                    <a:pt x="859" y="-1"/>
                    <a:pt x="1290" y="0"/>
                  </a:cubicBezTo>
                  <a:cubicBezTo>
                    <a:pt x="8388" y="0"/>
                    <a:pt x="15033" y="3487"/>
                    <a:pt x="19066" y="9329"/>
                  </a:cubicBezTo>
                </a:path>
                <a:path w="19066" h="21600" stroke="0" extrusionOk="0">
                  <a:moveTo>
                    <a:pt x="-1" y="38"/>
                  </a:moveTo>
                  <a:cubicBezTo>
                    <a:pt x="429" y="12"/>
                    <a:pt x="859" y="-1"/>
                    <a:pt x="1290" y="0"/>
                  </a:cubicBezTo>
                  <a:cubicBezTo>
                    <a:pt x="8388" y="0"/>
                    <a:pt x="15033" y="3487"/>
                    <a:pt x="19066" y="9329"/>
                  </a:cubicBezTo>
                  <a:lnTo>
                    <a:pt x="129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74" name="Arc 24"/>
            <p:cNvSpPr>
              <a:spLocks/>
            </p:cNvSpPr>
            <p:nvPr/>
          </p:nvSpPr>
          <p:spPr bwMode="auto">
            <a:xfrm rot="5633069">
              <a:off x="3831" y="1657"/>
              <a:ext cx="512" cy="241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3408"/>
                <a:gd name="T1" fmla="*/ 0 h 21600"/>
                <a:gd name="T2" fmla="*/ 13408 w 13408"/>
                <a:gd name="T3" fmla="*/ 4665 h 21600"/>
                <a:gd name="T4" fmla="*/ 0 w 1340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08" h="21600" fill="none" extrusionOk="0">
                  <a:moveTo>
                    <a:pt x="-1" y="0"/>
                  </a:moveTo>
                  <a:cubicBezTo>
                    <a:pt x="4867" y="0"/>
                    <a:pt x="9591" y="1643"/>
                    <a:pt x="13407" y="4665"/>
                  </a:cubicBezTo>
                </a:path>
                <a:path w="13408" h="21600" stroke="0" extrusionOk="0">
                  <a:moveTo>
                    <a:pt x="-1" y="0"/>
                  </a:moveTo>
                  <a:cubicBezTo>
                    <a:pt x="4867" y="0"/>
                    <a:pt x="9591" y="1643"/>
                    <a:pt x="13407" y="466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75" name="Rectangle 37"/>
          <p:cNvSpPr>
            <a:spLocks noChangeArrowheads="1"/>
          </p:cNvSpPr>
          <p:nvPr/>
        </p:nvSpPr>
        <p:spPr bwMode="auto">
          <a:xfrm>
            <a:off x="8815834" y="3065290"/>
            <a:ext cx="22066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k-SK" sz="1600" b="1">
                <a:solidFill>
                  <a:srgbClr val="336600"/>
                </a:solidFill>
              </a:rPr>
              <a:t>S</a:t>
            </a:r>
            <a:endParaRPr lang="en-US" sz="1600" b="1">
              <a:solidFill>
                <a:srgbClr val="336600"/>
              </a:solidFill>
            </a:endParaRPr>
          </a:p>
        </p:txBody>
      </p:sp>
      <p:sp>
        <p:nvSpPr>
          <p:cNvPr id="76" name="Rectangle 38"/>
          <p:cNvSpPr>
            <a:spLocks noChangeArrowheads="1"/>
          </p:cNvSpPr>
          <p:nvPr/>
        </p:nvSpPr>
        <p:spPr bwMode="auto">
          <a:xfrm>
            <a:off x="8266559" y="4184476"/>
            <a:ext cx="2174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k-SK" sz="1600" b="1">
                <a:solidFill>
                  <a:srgbClr val="336600"/>
                </a:solidFill>
              </a:rPr>
              <a:t>V</a:t>
            </a:r>
            <a:endParaRPr lang="en-US" sz="1600" b="1">
              <a:solidFill>
                <a:srgbClr val="336600"/>
              </a:solidFill>
            </a:endParaRPr>
          </a:p>
        </p:txBody>
      </p:sp>
      <p:sp>
        <p:nvSpPr>
          <p:cNvPr id="77" name="Rectangle 39"/>
          <p:cNvSpPr>
            <a:spLocks noChangeArrowheads="1"/>
          </p:cNvSpPr>
          <p:nvPr/>
        </p:nvSpPr>
        <p:spPr bwMode="auto">
          <a:xfrm>
            <a:off x="5977384" y="1622252"/>
            <a:ext cx="2174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k-SK" sz="1600" b="1" dirty="0">
                <a:solidFill>
                  <a:srgbClr val="336600"/>
                </a:solidFill>
              </a:rPr>
              <a:t>Z</a:t>
            </a:r>
            <a:endParaRPr lang="en-US" sz="1600" b="1" dirty="0">
              <a:solidFill>
                <a:srgbClr val="336600"/>
              </a:solidFill>
            </a:endParaRPr>
          </a:p>
        </p:txBody>
      </p:sp>
      <p:sp>
        <p:nvSpPr>
          <p:cNvPr id="78" name="Rectangle 40"/>
          <p:cNvSpPr>
            <a:spLocks noChangeArrowheads="1"/>
          </p:cNvSpPr>
          <p:nvPr/>
        </p:nvSpPr>
        <p:spPr bwMode="auto">
          <a:xfrm>
            <a:off x="5772597" y="3098626"/>
            <a:ext cx="217486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k-SK" sz="1600" b="1">
                <a:solidFill>
                  <a:srgbClr val="336600"/>
                </a:solidFill>
              </a:rPr>
              <a:t>J</a:t>
            </a:r>
            <a:endParaRPr lang="en-US" sz="1600" b="1">
              <a:solidFill>
                <a:srgbClr val="33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z</a:t>
            </a:r>
            <a:r>
              <a:rPr lang="sk-SK" sz="2400" b="1" dirty="0" smtClean="0">
                <a:solidFill>
                  <a:srgbClr val="C00000"/>
                </a:solidFill>
              </a:rPr>
              <a:t>ber vstupných údajov a tvorba digitálnej databázy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lokTextu 40"/>
          <p:cNvSpPr txBox="1"/>
          <p:nvPr/>
        </p:nvSpPr>
        <p:spPr>
          <a:xfrm>
            <a:off x="1" y="1347615"/>
            <a:ext cx="492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Zber analógových a digitálnych údajov</a:t>
            </a:r>
            <a:endParaRPr lang="sk-SK" sz="2400" dirty="0"/>
          </a:p>
        </p:txBody>
      </p:sp>
      <p:sp>
        <p:nvSpPr>
          <p:cNvPr id="42" name="BlokTextu 41"/>
          <p:cNvSpPr txBox="1"/>
          <p:nvPr/>
        </p:nvSpPr>
        <p:spPr>
          <a:xfrm>
            <a:off x="9369" y="1822053"/>
            <a:ext cx="218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Terénny výskum</a:t>
            </a:r>
            <a:endParaRPr lang="sk-SK" sz="2400" dirty="0"/>
          </a:p>
        </p:txBody>
      </p:sp>
      <p:sp>
        <p:nvSpPr>
          <p:cNvPr id="43" name="BlokTextu 42"/>
          <p:cNvSpPr txBox="1"/>
          <p:nvPr/>
        </p:nvSpPr>
        <p:spPr>
          <a:xfrm>
            <a:off x="251520" y="2283719"/>
            <a:ext cx="1445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typ strechy</a:t>
            </a:r>
            <a:endParaRPr lang="sk-SK" sz="2200" dirty="0"/>
          </a:p>
        </p:txBody>
      </p:sp>
      <p:sp>
        <p:nvSpPr>
          <p:cNvPr id="44" name="BlokTextu 43"/>
          <p:cNvSpPr txBox="1"/>
          <p:nvPr/>
        </p:nvSpPr>
        <p:spPr>
          <a:xfrm>
            <a:off x="262964" y="2716928"/>
            <a:ext cx="20047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sklon strechy (°)</a:t>
            </a:r>
            <a:endParaRPr lang="sk-SK" sz="2200" dirty="0"/>
          </a:p>
        </p:txBody>
      </p:sp>
      <p:sp>
        <p:nvSpPr>
          <p:cNvPr id="45" name="BlokTextu 44"/>
          <p:cNvSpPr txBox="1"/>
          <p:nvPr/>
        </p:nvSpPr>
        <p:spPr>
          <a:xfrm>
            <a:off x="252764" y="3148976"/>
            <a:ext cx="1654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orientácia (°)</a:t>
            </a:r>
            <a:endParaRPr lang="sk-SK" sz="2200" dirty="0"/>
          </a:p>
        </p:txBody>
      </p:sp>
      <p:sp>
        <p:nvSpPr>
          <p:cNvPr id="46" name="BlokTextu 45"/>
          <p:cNvSpPr txBox="1"/>
          <p:nvPr/>
        </p:nvSpPr>
        <p:spPr>
          <a:xfrm>
            <a:off x="2555776" y="2284880"/>
            <a:ext cx="2009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využiteľnosť (%)</a:t>
            </a:r>
            <a:endParaRPr lang="sk-SK" sz="2200" dirty="0"/>
          </a:p>
        </p:txBody>
      </p:sp>
      <p:sp>
        <p:nvSpPr>
          <p:cNvPr id="47" name="BlokTextu 46"/>
          <p:cNvSpPr txBox="1"/>
          <p:nvPr/>
        </p:nvSpPr>
        <p:spPr>
          <a:xfrm>
            <a:off x="2555777" y="2716928"/>
            <a:ext cx="2178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výška budovy (m)</a:t>
            </a:r>
            <a:endParaRPr lang="sk-SK" sz="2200" dirty="0"/>
          </a:p>
        </p:txBody>
      </p:sp>
      <p:sp>
        <p:nvSpPr>
          <p:cNvPr id="48" name="BlokTextu 47"/>
          <p:cNvSpPr txBox="1"/>
          <p:nvPr/>
        </p:nvSpPr>
        <p:spPr>
          <a:xfrm>
            <a:off x="2555776" y="3148976"/>
            <a:ext cx="14659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/>
              <a:t>typ budovy</a:t>
            </a:r>
            <a:endParaRPr lang="sk-SK" sz="2200" dirty="0"/>
          </a:p>
        </p:txBody>
      </p:sp>
      <p:sp>
        <p:nvSpPr>
          <p:cNvPr id="49" name="BlokTextu 48"/>
          <p:cNvSpPr txBox="1"/>
          <p:nvPr/>
        </p:nvSpPr>
        <p:spPr>
          <a:xfrm>
            <a:off x="0" y="3579863"/>
            <a:ext cx="44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Digitalizácia a tvorba GIS databázy</a:t>
            </a:r>
          </a:p>
        </p:txBody>
      </p:sp>
      <p:grpSp>
        <p:nvGrpSpPr>
          <p:cNvPr id="50" name="Group 27"/>
          <p:cNvGrpSpPr>
            <a:grpSpLocks/>
          </p:cNvGrpSpPr>
          <p:nvPr/>
        </p:nvGrpSpPr>
        <p:grpSpPr bwMode="auto">
          <a:xfrm>
            <a:off x="6545709" y="1577802"/>
            <a:ext cx="2033588" cy="2108200"/>
            <a:chOff x="3640" y="1732"/>
            <a:chExt cx="1739" cy="1704"/>
          </a:xfrm>
        </p:grpSpPr>
        <p:sp>
          <p:nvSpPr>
            <p:cNvPr id="51" name="AutoShape 28" descr="Vodorovné tehly"/>
            <p:cNvSpPr>
              <a:spLocks noChangeArrowheads="1"/>
            </p:cNvSpPr>
            <p:nvPr/>
          </p:nvSpPr>
          <p:spPr bwMode="auto">
            <a:xfrm flipH="1">
              <a:off x="3644" y="2251"/>
              <a:ext cx="1581" cy="1185"/>
            </a:xfrm>
            <a:prstGeom prst="cube">
              <a:avLst>
                <a:gd name="adj" fmla="val 36227"/>
              </a:avLst>
            </a:prstGeom>
            <a:pattFill prst="horzBrick">
              <a:fgClr>
                <a:srgbClr val="FFFF99"/>
              </a:fgClr>
              <a:bgClr>
                <a:srgbClr val="FF9933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52" name="AutoShape 29"/>
            <p:cNvSpPr>
              <a:spLocks noChangeArrowheads="1"/>
            </p:cNvSpPr>
            <p:nvPr/>
          </p:nvSpPr>
          <p:spPr bwMode="auto">
            <a:xfrm flipH="1">
              <a:off x="4409" y="2874"/>
              <a:ext cx="567" cy="366"/>
            </a:xfrm>
            <a:prstGeom prst="bevel">
              <a:avLst>
                <a:gd name="adj" fmla="val 12500"/>
              </a:avLst>
            </a:prstGeom>
            <a:solidFill>
              <a:srgbClr val="CCFFFF"/>
            </a:solidFill>
            <a:ln w="76200">
              <a:solidFill>
                <a:srgbClr val="99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53" name="AutoShape 30" descr="Cik-cak"/>
            <p:cNvSpPr>
              <a:spLocks noChangeArrowheads="1"/>
            </p:cNvSpPr>
            <p:nvPr/>
          </p:nvSpPr>
          <p:spPr bwMode="auto">
            <a:xfrm rot="2725474" flipH="1">
              <a:off x="3705" y="1693"/>
              <a:ext cx="801" cy="931"/>
            </a:xfrm>
            <a:prstGeom prst="parallelogram">
              <a:avLst>
                <a:gd name="adj" fmla="val 0"/>
              </a:avLst>
            </a:prstGeom>
            <a:pattFill prst="zigZag">
              <a:fgClr>
                <a:srgbClr val="FF9933"/>
              </a:fgClr>
              <a:bgClr>
                <a:srgbClr val="FF3300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54" name="AutoShape 31" descr="Vlna"/>
            <p:cNvSpPr>
              <a:spLocks noChangeArrowheads="1"/>
            </p:cNvSpPr>
            <p:nvPr/>
          </p:nvSpPr>
          <p:spPr bwMode="auto">
            <a:xfrm flipH="1">
              <a:off x="4048" y="2105"/>
              <a:ext cx="1331" cy="662"/>
            </a:xfrm>
            <a:prstGeom prst="triangle">
              <a:avLst>
                <a:gd name="adj" fmla="val 50000"/>
              </a:avLst>
            </a:prstGeom>
            <a:pattFill prst="wave">
              <a:fgClr>
                <a:srgbClr val="FF9933"/>
              </a:fgClr>
              <a:bgClr>
                <a:srgbClr val="FF3300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55" name="AutoShape 32" descr="Vodorovné tehly"/>
            <p:cNvSpPr>
              <a:spLocks noChangeArrowheads="1"/>
            </p:cNvSpPr>
            <p:nvPr/>
          </p:nvSpPr>
          <p:spPr bwMode="auto">
            <a:xfrm>
              <a:off x="3876" y="1732"/>
              <a:ext cx="181" cy="340"/>
            </a:xfrm>
            <a:prstGeom prst="cube">
              <a:avLst>
                <a:gd name="adj" fmla="val 25000"/>
              </a:avLst>
            </a:prstGeom>
            <a:pattFill prst="horzBrick">
              <a:fgClr>
                <a:srgbClr val="FFFF99"/>
              </a:fgClr>
              <a:bgClr>
                <a:srgbClr val="FF9933"/>
              </a:bgClr>
            </a:pattFill>
            <a:ln w="9525">
              <a:solidFill>
                <a:srgbClr val="FF99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k-SK"/>
            </a:p>
          </p:txBody>
        </p:sp>
      </p:grpSp>
      <p:sp>
        <p:nvSpPr>
          <p:cNvPr id="56" name="AutoShape 26"/>
          <p:cNvSpPr>
            <a:spLocks noChangeArrowheads="1"/>
          </p:cNvSpPr>
          <p:nvPr/>
        </p:nvSpPr>
        <p:spPr bwMode="auto">
          <a:xfrm flipH="1">
            <a:off x="5292081" y="2132062"/>
            <a:ext cx="3590924" cy="742950"/>
          </a:xfrm>
          <a:prstGeom prst="parallelogram">
            <a:avLst>
              <a:gd name="adj" fmla="val 101455"/>
            </a:avLst>
          </a:prstGeom>
          <a:solidFill>
            <a:schemeClr val="bg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57" name="AutoShape 25"/>
          <p:cNvSpPr>
            <a:spLocks noChangeArrowheads="1"/>
          </p:cNvSpPr>
          <p:nvPr/>
        </p:nvSpPr>
        <p:spPr bwMode="auto">
          <a:xfrm rot="2732058" flipH="1">
            <a:off x="6622754" y="991444"/>
            <a:ext cx="979487" cy="2209801"/>
          </a:xfrm>
          <a:prstGeom prst="parallelogram">
            <a:avLst>
              <a:gd name="adj" fmla="val 0"/>
            </a:avLst>
          </a:prstGeom>
          <a:solidFill>
            <a:schemeClr val="bg2">
              <a:alpha val="30000"/>
            </a:schemeClr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58" name="Arc 34"/>
          <p:cNvSpPr>
            <a:spLocks/>
          </p:cNvSpPr>
          <p:nvPr/>
        </p:nvSpPr>
        <p:spPr bwMode="auto">
          <a:xfrm rot="901235">
            <a:off x="7495532" y="2273350"/>
            <a:ext cx="454025" cy="509587"/>
          </a:xfrm>
          <a:custGeom>
            <a:avLst/>
            <a:gdLst>
              <a:gd name="G0" fmla="+- 0 0 0"/>
              <a:gd name="G1" fmla="+- 21590 0 0"/>
              <a:gd name="G2" fmla="+- 21600 0 0"/>
              <a:gd name="T0" fmla="*/ 650 w 21598"/>
              <a:gd name="T1" fmla="*/ 0 h 21590"/>
              <a:gd name="T2" fmla="*/ 21598 w 21598"/>
              <a:gd name="T3" fmla="*/ 21275 h 21590"/>
              <a:gd name="T4" fmla="*/ 0 w 21598"/>
              <a:gd name="T5" fmla="*/ 21590 h 2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98" h="21590" fill="none" extrusionOk="0">
                <a:moveTo>
                  <a:pt x="650" y="-1"/>
                </a:moveTo>
                <a:cubicBezTo>
                  <a:pt x="12198" y="347"/>
                  <a:pt x="21429" y="9722"/>
                  <a:pt x="21597" y="21275"/>
                </a:cubicBezTo>
              </a:path>
              <a:path w="21598" h="21590" stroke="0" extrusionOk="0">
                <a:moveTo>
                  <a:pt x="650" y="-1"/>
                </a:moveTo>
                <a:cubicBezTo>
                  <a:pt x="12198" y="347"/>
                  <a:pt x="21429" y="9722"/>
                  <a:pt x="21597" y="21275"/>
                </a:cubicBezTo>
                <a:lnTo>
                  <a:pt x="0" y="21590"/>
                </a:lnTo>
                <a:close/>
              </a:path>
            </a:pathLst>
          </a:custGeom>
          <a:noFill/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79" name="AutoShape 33"/>
          <p:cNvSpPr>
            <a:spLocks noChangeArrowheads="1"/>
          </p:cNvSpPr>
          <p:nvPr/>
        </p:nvSpPr>
        <p:spPr bwMode="auto">
          <a:xfrm rot="2660733" flipH="1">
            <a:off x="6920360" y="1712740"/>
            <a:ext cx="546100" cy="1006475"/>
          </a:xfrm>
          <a:prstGeom prst="parallelogram">
            <a:avLst>
              <a:gd name="adj" fmla="val 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80" name="AutoShape 18"/>
          <p:cNvSpPr>
            <a:spLocks noChangeArrowheads="1"/>
          </p:cNvSpPr>
          <p:nvPr/>
        </p:nvSpPr>
        <p:spPr bwMode="auto">
          <a:xfrm flipH="1">
            <a:off x="5432872" y="2962101"/>
            <a:ext cx="3603625" cy="706438"/>
          </a:xfrm>
          <a:prstGeom prst="parallelogram">
            <a:avLst>
              <a:gd name="adj" fmla="val 91230"/>
            </a:avLst>
          </a:prstGeom>
          <a:solidFill>
            <a:schemeClr val="bg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81" name="AutoShape 35"/>
          <p:cNvSpPr>
            <a:spLocks noChangeArrowheads="1"/>
          </p:cNvSpPr>
          <p:nvPr/>
        </p:nvSpPr>
        <p:spPr bwMode="auto">
          <a:xfrm flipH="1">
            <a:off x="5423346" y="1347614"/>
            <a:ext cx="3602037" cy="704850"/>
          </a:xfrm>
          <a:prstGeom prst="parallelogram">
            <a:avLst>
              <a:gd name="adj" fmla="val 91395"/>
            </a:avLst>
          </a:prstGeom>
          <a:solidFill>
            <a:schemeClr val="bg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82" name="Line 36"/>
          <p:cNvSpPr>
            <a:spLocks noChangeShapeType="1"/>
          </p:cNvSpPr>
          <p:nvPr/>
        </p:nvSpPr>
        <p:spPr bwMode="auto">
          <a:xfrm>
            <a:off x="5726559" y="1712740"/>
            <a:ext cx="1588" cy="156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sk-SK"/>
          </a:p>
        </p:txBody>
      </p:sp>
      <p:sp>
        <p:nvSpPr>
          <p:cNvPr id="83" name="Rectangle 44"/>
          <p:cNvSpPr>
            <a:spLocks noChangeArrowheads="1"/>
          </p:cNvSpPr>
          <p:nvPr/>
        </p:nvSpPr>
        <p:spPr bwMode="auto">
          <a:xfrm>
            <a:off x="4916934" y="2281064"/>
            <a:ext cx="793749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k-SK" sz="1600" b="1" dirty="0"/>
              <a:t>výška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5" grpId="0"/>
      <p:bldP spid="76" grpId="0"/>
      <p:bldP spid="77" grpId="0"/>
      <p:bldP spid="78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6" grpId="0" animBg="1"/>
      <p:bldP spid="57" grpId="0" animBg="1"/>
      <p:bldP spid="58" grpId="0" animBg="1"/>
      <p:bldP spid="79" grpId="0" animBg="1"/>
      <p:bldP spid="80" grpId="0" animBg="1"/>
      <p:bldP spid="81" grpId="0" animBg="1"/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LOD 1 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vytvorenie 3D modelu mesta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7" name="Picture 12" descr="LOD1_a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347613"/>
            <a:ext cx="5760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LOD 2 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vytvorenie 3D modelu mesta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11" descr="LOD2_a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347614"/>
            <a:ext cx="576000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39" y="4552478"/>
            <a:ext cx="467545" cy="46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7" y="4155926"/>
            <a:ext cx="755577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251521" y="4227934"/>
            <a:ext cx="3491881" cy="87483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k-SK" sz="3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+mn-lt"/>
              </a:rPr>
              <a:t>      </a:t>
            </a:r>
            <a:r>
              <a:rPr lang="sk-SK" sz="36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GIS</a:t>
            </a:r>
            <a:r>
              <a:rPr lang="sk-SK" sz="36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lgerian" pitchFamily="82" charset="0"/>
              </a:rPr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Modelovanie distribúcie slnečného žiarenia v 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urbánno</a:t>
            </a:r>
            <a:r>
              <a:rPr lang="sk-SK" sz="1000" dirty="0" err="1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</a:t>
            </a:r>
            <a:r>
              <a:rPr lang="sk-SK" sz="1000" dirty="0" smtClean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území</a:t>
            </a:r>
            <a:endParaRPr lang="sk-SK" sz="2000" dirty="0"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23530" y="1492260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LOD 3 </a:t>
            </a:r>
            <a:endParaRPr lang="sk-SK" sz="2400" dirty="0" smtClean="0"/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688631" y="4587974"/>
            <a:ext cx="2771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Ján </a:t>
            </a:r>
            <a:r>
              <a:rPr lang="sk-SK" sz="1200" dirty="0" err="1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Kaňuk</a:t>
            </a:r>
            <a:endParaRPr lang="sk-SK" sz="1200" dirty="0" smtClean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pPr algn="r"/>
            <a:r>
              <a:rPr lang="sk-SK" sz="1000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Ústav geografie PF UPJŠ</a:t>
            </a:r>
            <a:endParaRPr lang="sk-SK" sz="10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cxnSp>
        <p:nvCxnSpPr>
          <p:cNvPr id="11" name="Rovná spojnica 10"/>
          <p:cNvCxnSpPr/>
          <p:nvPr/>
        </p:nvCxnSpPr>
        <p:spPr>
          <a:xfrm>
            <a:off x="6084169" y="4443958"/>
            <a:ext cx="288032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/>
          <p:cNvSpPr>
            <a:spLocks noGrp="1"/>
          </p:cNvSpPr>
          <p:nvPr>
            <p:ph type="ctrTitle"/>
          </p:nvPr>
        </p:nvSpPr>
        <p:spPr>
          <a:xfrm>
            <a:off x="611562" y="51470"/>
            <a:ext cx="7772400" cy="117452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... </a:t>
            </a:r>
            <a:r>
              <a:rPr lang="sk-SK" sz="4000" b="1" dirty="0" smtClean="0">
                <a:solidFill>
                  <a:srgbClr val="C00000"/>
                </a:solidFill>
              </a:rPr>
              <a:t>m</a:t>
            </a:r>
            <a:r>
              <a:rPr lang="sk-SK" sz="4000" b="1" dirty="0" smtClean="0">
                <a:solidFill>
                  <a:srgbClr val="C00000"/>
                </a:solidFill>
              </a:rPr>
              <a:t>etodický postup</a:t>
            </a:r>
            <a:r>
              <a:rPr lang="sk-SK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...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/>
            </a:r>
            <a:br>
              <a:rPr lang="sk-SK" b="1" dirty="0" smtClean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</a:br>
            <a:r>
              <a:rPr lang="sk-SK" sz="2400" b="1" dirty="0" smtClean="0">
                <a:solidFill>
                  <a:srgbClr val="C00000"/>
                </a:solidFill>
              </a:rPr>
              <a:t>vytvorenie 3D modelu mesta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12" descr="LOD3_a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9" y="1358478"/>
            <a:ext cx="5760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989</Words>
  <Application>Microsoft Office PowerPoint</Application>
  <PresentationFormat>Prezentácia na obrazovke (16:9)</PresentationFormat>
  <Paragraphs>441</Paragraphs>
  <Slides>25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Motív Office</vt:lpstr>
      <vt:lpstr>Modelovanie distribúcie slnečného žiarenia v urbánnom území pomocou GIS</vt:lpstr>
      <vt:lpstr>... štruktúra ...</vt:lpstr>
      <vt:lpstr>... cieľ prednášky ...</vt:lpstr>
      <vt:lpstr>... variabilita slnečného žiarenia ...</vt:lpstr>
      <vt:lpstr>... metodický postup ...</vt:lpstr>
      <vt:lpstr>... metodický postup ... zber vstupných údajov a tvorba digitálnej databázy</vt:lpstr>
      <vt:lpstr>... metodický postup ... vytvorenie 3D modelu mesta</vt:lpstr>
      <vt:lpstr>... metodický postup ... vytvorenie 3D modelu mesta</vt:lpstr>
      <vt:lpstr>... metodický postup ... vytvorenie 3D modelu mesta</vt:lpstr>
      <vt:lpstr>... metodický postup ... vytvorenie 3D modelu mesta</vt:lpstr>
      <vt:lpstr>... metodický postup ... vytvorenie 3D modelu mesta</vt:lpstr>
      <vt:lpstr>... metodický postup ... morfologicko-funkčná delimitácia mesta</vt:lpstr>
      <vt:lpstr>... metodický postup ... modelovanie slnečného žiarenia pomocou modelu r.sun</vt:lpstr>
      <vt:lpstr>... metodický postup ... modelovanie slnečného žiarenia pomocou PV GIS</vt:lpstr>
      <vt:lpstr>Snímka 15</vt:lpstr>
      <vt:lpstr>... výsledky ...</vt:lpstr>
      <vt:lpstr>... výsledky ...</vt:lpstr>
      <vt:lpstr>Snímka 18</vt:lpstr>
      <vt:lpstr>Snímka 19</vt:lpstr>
      <vt:lpstr>... výsledky ...</vt:lpstr>
      <vt:lpstr>... výsledky ...</vt:lpstr>
      <vt:lpstr>Snímka 22</vt:lpstr>
      <vt:lpstr>Snímka 23</vt:lpstr>
      <vt:lpstr>... záver ...</vt:lpstr>
      <vt:lpstr>Ďakujem za pozornosť!</vt:lpstr>
    </vt:vector>
  </TitlesOfParts>
  <Company>KGRR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kanuk</dc:creator>
  <cp:lastModifiedBy>kanuk</cp:lastModifiedBy>
  <cp:revision>40</cp:revision>
  <dcterms:created xsi:type="dcterms:W3CDTF">2011-12-06T21:59:16Z</dcterms:created>
  <dcterms:modified xsi:type="dcterms:W3CDTF">2011-12-07T07:27:46Z</dcterms:modified>
</cp:coreProperties>
</file>