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0" r:id="rId3"/>
    <p:sldId id="274" r:id="rId4"/>
    <p:sldId id="259" r:id="rId5"/>
    <p:sldId id="256" r:id="rId6"/>
    <p:sldId id="257" r:id="rId7"/>
    <p:sldId id="258" r:id="rId8"/>
    <p:sldId id="275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6" r:id="rId19"/>
    <p:sldId id="270" r:id="rId20"/>
    <p:sldId id="271" r:id="rId21"/>
    <p:sldId id="277" r:id="rId22"/>
    <p:sldId id="272" r:id="rId23"/>
    <p:sldId id="282" r:id="rId24"/>
    <p:sldId id="278" r:id="rId25"/>
    <p:sldId id="279" r:id="rId26"/>
    <p:sldId id="280" r:id="rId27"/>
    <p:sldId id="281" r:id="rId28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7" autoAdjust="0"/>
    <p:restoredTop sz="86448" autoAdjust="0"/>
  </p:normalViewPr>
  <p:slideViewPr>
    <p:cSldViewPr>
      <p:cViewPr varScale="1">
        <p:scale>
          <a:sx n="96" d="100"/>
          <a:sy n="96" d="100"/>
        </p:scale>
        <p:origin x="1578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Relationship Id="rId8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Upravte štýl predlohy podnadpisov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F37BB-49F5-4CBC-A3C5-1F08F6077F2C}" type="datetimeFigureOut">
              <a:rPr lang="sk-SK" smtClean="0"/>
              <a:t>09.11.2017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8DAA1-FC61-4685-B767-23F81E309EB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9909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F37BB-49F5-4CBC-A3C5-1F08F6077F2C}" type="datetimeFigureOut">
              <a:rPr lang="sk-SK" smtClean="0"/>
              <a:t>09.11.2017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8DAA1-FC61-4685-B767-23F81E309EB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12894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F37BB-49F5-4CBC-A3C5-1F08F6077F2C}" type="datetimeFigureOut">
              <a:rPr lang="sk-SK" smtClean="0"/>
              <a:t>09.11.2017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8DAA1-FC61-4685-B767-23F81E309EB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652493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1177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1467" y="221194"/>
            <a:ext cx="6637867" cy="938740"/>
          </a:xfrm>
        </p:spPr>
        <p:txBody>
          <a:bodyPr>
            <a:normAutofit/>
          </a:bodyPr>
          <a:lstStyle>
            <a:lvl1pPr>
              <a:defRPr sz="3733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sk-SK" dirty="0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800" y="1397000"/>
            <a:ext cx="8881533" cy="5113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0"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2400" b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2400" b="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2400" b="0">
                <a:latin typeface="+mn-lt"/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2400" b="0">
                <a:latin typeface="+mn-lt"/>
              </a:defRPr>
            </a:lvl5pPr>
          </a:lstStyle>
          <a:p>
            <a:pPr lvl="0"/>
            <a:r>
              <a:rPr lang="sk-SK" dirty="0" smtClean="0"/>
              <a:t>Upravte štýl predlohy textu.</a:t>
            </a:r>
          </a:p>
          <a:p>
            <a:pPr lvl="1"/>
            <a:r>
              <a:rPr lang="sk-SK" dirty="0" smtClean="0"/>
              <a:t>Druhá úroveň</a:t>
            </a:r>
          </a:p>
          <a:p>
            <a:pPr lvl="2"/>
            <a:r>
              <a:rPr lang="sk-SK" dirty="0" smtClean="0"/>
              <a:t>Tretia úroveň</a:t>
            </a:r>
          </a:p>
          <a:p>
            <a:pPr lvl="3"/>
            <a:r>
              <a:rPr lang="sk-SK" dirty="0" smtClean="0"/>
              <a:t>Štvrtá úroveň</a:t>
            </a:r>
          </a:p>
          <a:p>
            <a:pPr lvl="4"/>
            <a:r>
              <a:rPr lang="sk-SK" dirty="0" smtClean="0"/>
              <a:t>Piata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7800" y="6510867"/>
            <a:ext cx="8585200" cy="193677"/>
          </a:xfrm>
        </p:spPr>
        <p:txBody>
          <a:bodyPr/>
          <a:lstStyle>
            <a:lvl1pPr>
              <a:defRPr sz="1067">
                <a:solidFill>
                  <a:schemeClr val="tx1"/>
                </a:solidFill>
              </a:defRPr>
            </a:lvl1pPr>
          </a:lstStyle>
          <a:p>
            <a:r>
              <a:rPr lang="sk-SK" dirty="0" smtClean="0"/>
              <a:t>Festival fyziky: Tvorivý učiteľ fyziky VI, Smolenice 07.04. – 10.04.2013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6135764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1709741"/>
            <a:ext cx="7886700" cy="2852737"/>
          </a:xfrm>
        </p:spPr>
        <p:txBody>
          <a:bodyPr anchor="b"/>
          <a:lstStyle>
            <a:lvl1pPr>
              <a:defRPr sz="6000" b="1">
                <a:latin typeface="+mn-lt"/>
              </a:defRPr>
            </a:lvl1pPr>
          </a:lstStyle>
          <a:p>
            <a:r>
              <a:rPr lang="sk-SK" dirty="0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4589465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dirty="0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A0475-A482-4550-8A00-C9E07BEA94E1}" type="datetimeFigureOut">
              <a:rPr lang="sk-SK" smtClean="0"/>
              <a:t>09.11.2017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2A97B-B781-4034-BD14-9B0972809D1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819746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1" y="1825625"/>
            <a:ext cx="3886200" cy="4351339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825625"/>
            <a:ext cx="3886200" cy="4351339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A0475-A482-4550-8A00-C9E07BEA94E1}" type="datetimeFigureOut">
              <a:rPr lang="sk-SK" smtClean="0"/>
              <a:t>09.11.2017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2A97B-B781-4034-BD14-9B0972809D1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251437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365127"/>
            <a:ext cx="7886700" cy="1325563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A0475-A482-4550-8A00-C9E07BEA94E1}" type="datetimeFigureOut">
              <a:rPr lang="sk-SK" smtClean="0"/>
              <a:t>09.11.2017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2A97B-B781-4034-BD14-9B0972809D1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569533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A0475-A482-4550-8A00-C9E07BEA94E1}" type="datetimeFigureOut">
              <a:rPr lang="sk-SK" smtClean="0"/>
              <a:t>09.11.2017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2A97B-B781-4034-BD14-9B0972809D1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310667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A0475-A482-4550-8A00-C9E07BEA94E1}" type="datetimeFigureOut">
              <a:rPr lang="sk-SK" smtClean="0"/>
              <a:t>09.11.2017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2A97B-B781-4034-BD14-9B0972809D1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113026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A0475-A482-4550-8A00-C9E07BEA94E1}" type="datetimeFigureOut">
              <a:rPr lang="sk-SK" smtClean="0"/>
              <a:t>09.11.2017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2A97B-B781-4034-BD14-9B0972809D1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30348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F37BB-49F5-4CBC-A3C5-1F08F6077F2C}" type="datetimeFigureOut">
              <a:rPr lang="sk-SK" smtClean="0"/>
              <a:t>09.11.2017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8DAA1-FC61-4685-B767-23F81E309EB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461593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1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A0475-A482-4550-8A00-C9E07BEA94E1}" type="datetimeFigureOut">
              <a:rPr lang="sk-SK" smtClean="0"/>
              <a:t>09.11.2017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2A97B-B781-4034-BD14-9B0972809D1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449825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A0475-A482-4550-8A00-C9E07BEA94E1}" type="datetimeFigureOut">
              <a:rPr lang="sk-SK" smtClean="0"/>
              <a:t>09.11.2017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2A97B-B781-4034-BD14-9B0972809D1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558740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9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6"/>
            <a:ext cx="5800725" cy="5811839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A0475-A482-4550-8A00-C9E07BEA94E1}" type="datetimeFigureOut">
              <a:rPr lang="sk-SK" smtClean="0"/>
              <a:t>09.11.2017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2A97B-B781-4034-BD14-9B0972809D1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51612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F37BB-49F5-4CBC-A3C5-1F08F6077F2C}" type="datetimeFigureOut">
              <a:rPr lang="sk-SK" smtClean="0"/>
              <a:t>09.11.2017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8DAA1-FC61-4685-B767-23F81E309EB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57983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F37BB-49F5-4CBC-A3C5-1F08F6077F2C}" type="datetimeFigureOut">
              <a:rPr lang="sk-SK" smtClean="0"/>
              <a:t>09.11.2017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8DAA1-FC61-4685-B767-23F81E309EB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09555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F37BB-49F5-4CBC-A3C5-1F08F6077F2C}" type="datetimeFigureOut">
              <a:rPr lang="sk-SK" smtClean="0"/>
              <a:t>09.11.2017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8DAA1-FC61-4685-B767-23F81E309EB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55678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F37BB-49F5-4CBC-A3C5-1F08F6077F2C}" type="datetimeFigureOut">
              <a:rPr lang="sk-SK" smtClean="0"/>
              <a:t>09.11.2017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8DAA1-FC61-4685-B767-23F81E309EB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24352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F37BB-49F5-4CBC-A3C5-1F08F6077F2C}" type="datetimeFigureOut">
              <a:rPr lang="sk-SK" smtClean="0"/>
              <a:t>09.11.2017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8DAA1-FC61-4685-B767-23F81E309EB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18189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F37BB-49F5-4CBC-A3C5-1F08F6077F2C}" type="datetimeFigureOut">
              <a:rPr lang="sk-SK" smtClean="0"/>
              <a:t>09.11.2017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8DAA1-FC61-4685-B767-23F81E309EB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78791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F37BB-49F5-4CBC-A3C5-1F08F6077F2C}" type="datetimeFigureOut">
              <a:rPr lang="sk-SK" smtClean="0"/>
              <a:t>09.11.2017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8DAA1-FC61-4685-B767-23F81E309EB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47879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1F37BB-49F5-4CBC-A3C5-1F08F6077F2C}" type="datetimeFigureOut">
              <a:rPr lang="sk-SK" smtClean="0"/>
              <a:t>09.11.2017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78DAA1-FC61-4685-B767-23F81E309EB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28294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36512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1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11/9/2017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1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379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geografia.science.upjs.sk/index.php/events/klub-ucitelov-geografie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goo.gl/5JqRe9" TargetMode="Externa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umv.science.upjs.sk/kum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skoly.upjs.sk/aktivity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sk-SK" sz="3200" dirty="0"/>
          </a:p>
          <a:p>
            <a:pPr algn="ctr"/>
            <a:r>
              <a:rPr lang="sk-SK" sz="6600" b="1" dirty="0" smtClean="0"/>
              <a:t>Kluby učiteľov </a:t>
            </a:r>
          </a:p>
          <a:p>
            <a:pPr algn="ctr"/>
            <a:endParaRPr lang="sk-SK" sz="3200" b="1" dirty="0" smtClean="0"/>
          </a:p>
          <a:p>
            <a:pPr algn="ctr"/>
            <a:r>
              <a:rPr lang="sk-SK" sz="3200" b="1" dirty="0" smtClean="0"/>
              <a:t>Prírodovedecká fakulta </a:t>
            </a:r>
          </a:p>
          <a:p>
            <a:pPr algn="ctr"/>
            <a:r>
              <a:rPr lang="sk-SK" sz="3200" b="1" dirty="0" smtClean="0"/>
              <a:t>UPJŠ v Košiciach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2934036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251520" y="1268760"/>
            <a:ext cx="8640960" cy="526144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k-SK" sz="2400" b="1" dirty="0" smtClean="0"/>
              <a:t>2016/2017</a:t>
            </a:r>
          </a:p>
          <a:p>
            <a:r>
              <a:rPr lang="sk-SK" sz="2200" b="1" dirty="0" smtClean="0"/>
              <a:t>Trendy </a:t>
            </a:r>
            <a:r>
              <a:rPr lang="sk-SK" sz="2200" b="1" dirty="0"/>
              <a:t>v IT a školskej </a:t>
            </a:r>
            <a:r>
              <a:rPr lang="sk-SK" sz="2200" b="1" dirty="0" smtClean="0"/>
              <a:t>informatike </a:t>
            </a:r>
            <a:r>
              <a:rPr lang="sk-SK" sz="2200" dirty="0" smtClean="0"/>
              <a:t>(5</a:t>
            </a:r>
            <a:r>
              <a:rPr lang="sk-SK" sz="2200" dirty="0"/>
              <a:t>. 10. </a:t>
            </a:r>
            <a:r>
              <a:rPr lang="sk-SK" sz="2200" dirty="0" smtClean="0"/>
              <a:t>2016)</a:t>
            </a:r>
          </a:p>
          <a:p>
            <a:r>
              <a:rPr lang="sk-SK" sz="2200" b="1" dirty="0"/>
              <a:t>Výučba programovania STEM projektov v prostredí MIT </a:t>
            </a:r>
            <a:r>
              <a:rPr lang="sk-SK" sz="2200" b="1" dirty="0" err="1"/>
              <a:t>App</a:t>
            </a:r>
            <a:r>
              <a:rPr lang="sk-SK" sz="2200" b="1" dirty="0"/>
              <a:t> </a:t>
            </a:r>
            <a:r>
              <a:rPr lang="sk-SK" sz="2200" b="1" dirty="0" err="1"/>
              <a:t>Inventor</a:t>
            </a:r>
            <a:r>
              <a:rPr lang="sk-SK" sz="2200" dirty="0" smtClean="0"/>
              <a:t> (14</a:t>
            </a:r>
            <a:r>
              <a:rPr lang="sk-SK" sz="2200" dirty="0"/>
              <a:t>. 12. </a:t>
            </a:r>
            <a:r>
              <a:rPr lang="sk-SK" sz="2200" dirty="0" smtClean="0"/>
              <a:t>2016)</a:t>
            </a:r>
            <a:endParaRPr lang="sk-SK" sz="2200" dirty="0"/>
          </a:p>
          <a:p>
            <a:r>
              <a:rPr lang="sk-SK" sz="2200" b="1" dirty="0" smtClean="0"/>
              <a:t>Výučba </a:t>
            </a:r>
            <a:r>
              <a:rPr lang="sk-SK" sz="2200" b="1" dirty="0"/>
              <a:t>programovania v jazyku </a:t>
            </a:r>
            <a:r>
              <a:rPr lang="sk-SK" sz="2200" b="1" dirty="0" smtClean="0"/>
              <a:t>Python </a:t>
            </a:r>
            <a:r>
              <a:rPr lang="sk-SK" sz="2200" dirty="0"/>
              <a:t>(25. 1. 2017</a:t>
            </a:r>
            <a:r>
              <a:rPr lang="sk-SK" sz="2200" dirty="0" smtClean="0"/>
              <a:t>)</a:t>
            </a:r>
            <a:endParaRPr lang="sk-SK" sz="2200" dirty="0"/>
          </a:p>
          <a:p>
            <a:r>
              <a:rPr lang="sk-SK" sz="2200" b="1" dirty="0" smtClean="0"/>
              <a:t>Programovanie </a:t>
            </a:r>
            <a:r>
              <a:rPr lang="sk-SK" sz="2200" b="1" dirty="0"/>
              <a:t>aplikácií pre mobilné zariadenia pracujúce pod OS </a:t>
            </a:r>
            <a:r>
              <a:rPr lang="sk-SK" sz="2200" b="1" dirty="0" smtClean="0"/>
              <a:t>Android </a:t>
            </a:r>
            <a:r>
              <a:rPr lang="sk-SK" sz="2200" dirty="0" smtClean="0"/>
              <a:t>(2. 2. </a:t>
            </a:r>
            <a:r>
              <a:rPr lang="sk-SK" sz="2200" dirty="0"/>
              <a:t>2017</a:t>
            </a:r>
            <a:r>
              <a:rPr lang="sk-SK" sz="2200" dirty="0" smtClean="0"/>
              <a:t>)</a:t>
            </a:r>
            <a:endParaRPr lang="sk-SK" sz="2200" dirty="0"/>
          </a:p>
          <a:p>
            <a:r>
              <a:rPr lang="sk-SK" sz="2200" b="1" dirty="0"/>
              <a:t>Výučba </a:t>
            </a:r>
            <a:r>
              <a:rPr lang="sk-SK" sz="2200" b="1" dirty="0" err="1"/>
              <a:t>webdizajnu</a:t>
            </a:r>
            <a:r>
              <a:rPr lang="sk-SK" sz="2200" b="1" dirty="0"/>
              <a:t> </a:t>
            </a:r>
            <a:r>
              <a:rPr lang="sk-SK" sz="2200" b="1" dirty="0" smtClean="0"/>
              <a:t>– aspekty </a:t>
            </a:r>
            <a:r>
              <a:rPr lang="sk-SK" sz="2200" b="1" dirty="0"/>
              <a:t>prístupnosti a </a:t>
            </a:r>
            <a:r>
              <a:rPr lang="sk-SK" sz="2200" b="1" dirty="0" smtClean="0"/>
              <a:t>použiteľnosti </a:t>
            </a:r>
            <a:br>
              <a:rPr lang="sk-SK" sz="2200" b="1" dirty="0" smtClean="0"/>
            </a:br>
            <a:r>
              <a:rPr lang="sk-SK" sz="2200" dirty="0" smtClean="0"/>
              <a:t>(28</a:t>
            </a:r>
            <a:r>
              <a:rPr lang="sk-SK" sz="2200" dirty="0"/>
              <a:t>. 2. </a:t>
            </a:r>
            <a:r>
              <a:rPr lang="sk-SK" sz="2200" dirty="0" smtClean="0"/>
              <a:t>2017)</a:t>
            </a:r>
          </a:p>
          <a:p>
            <a:r>
              <a:rPr lang="sk-SK" sz="2200" b="1" dirty="0" smtClean="0"/>
              <a:t>Výučba </a:t>
            </a:r>
            <a:r>
              <a:rPr lang="sk-SK" sz="2200" b="1" dirty="0"/>
              <a:t>programovania v prostredí </a:t>
            </a:r>
            <a:r>
              <a:rPr lang="sk-SK" sz="2200" b="1" dirty="0" err="1" smtClean="0"/>
              <a:t>Scratch</a:t>
            </a:r>
            <a:r>
              <a:rPr lang="sk-SK" sz="2200" b="1" dirty="0" smtClean="0"/>
              <a:t> </a:t>
            </a:r>
            <a:r>
              <a:rPr lang="sk-SK" sz="2200" dirty="0" smtClean="0"/>
              <a:t>(22</a:t>
            </a:r>
            <a:r>
              <a:rPr lang="sk-SK" sz="2200" dirty="0"/>
              <a:t>. 3. </a:t>
            </a:r>
            <a:r>
              <a:rPr lang="sk-SK" sz="2200" dirty="0" smtClean="0"/>
              <a:t>2017)</a:t>
            </a:r>
            <a:endParaRPr lang="sk-SK" sz="2200" dirty="0"/>
          </a:p>
          <a:p>
            <a:r>
              <a:rPr lang="sk-SK" sz="2200" b="1" dirty="0"/>
              <a:t>Sociálne inžinierstvo – ako sa „</a:t>
            </a:r>
            <a:r>
              <a:rPr lang="sk-SK" sz="2200" b="1" dirty="0" err="1"/>
              <a:t>hackujú</a:t>
            </a:r>
            <a:r>
              <a:rPr lang="sk-SK" sz="2200" b="1" dirty="0"/>
              <a:t>“ </a:t>
            </a:r>
            <a:r>
              <a:rPr lang="sk-SK" sz="2200" b="1" dirty="0" smtClean="0"/>
              <a:t>ľudia </a:t>
            </a:r>
            <a:r>
              <a:rPr lang="sk-SK" sz="2200" dirty="0" smtClean="0"/>
              <a:t>(20</a:t>
            </a:r>
            <a:r>
              <a:rPr lang="sk-SK" sz="2200" dirty="0"/>
              <a:t>. 4. </a:t>
            </a:r>
            <a:r>
              <a:rPr lang="sk-SK" sz="2200" dirty="0" smtClean="0"/>
              <a:t>2017)</a:t>
            </a:r>
            <a:endParaRPr lang="sk-SK" sz="2200" dirty="0"/>
          </a:p>
          <a:p>
            <a:r>
              <a:rPr lang="sk-SK" sz="2200" b="1" dirty="0" smtClean="0"/>
              <a:t>Programovanie </a:t>
            </a:r>
            <a:r>
              <a:rPr lang="sk-SK" sz="2200" b="1" dirty="0"/>
              <a:t>mikroprocesorových systémov so senzormi a </a:t>
            </a:r>
            <a:r>
              <a:rPr lang="sk-SK" sz="2200" b="1" dirty="0" smtClean="0"/>
              <a:t>aktuátormi </a:t>
            </a:r>
            <a:r>
              <a:rPr lang="sk-SK" sz="2200" dirty="0"/>
              <a:t>(18. 5. 2017)</a:t>
            </a:r>
          </a:p>
          <a:p>
            <a:r>
              <a:rPr lang="sk-SK" sz="2200" b="1" dirty="0"/>
              <a:t>Dátová analytika a vyučovanie </a:t>
            </a:r>
            <a:r>
              <a:rPr lang="sk-SK" sz="2200" b="1" dirty="0" smtClean="0"/>
              <a:t>informatiky </a:t>
            </a:r>
            <a:r>
              <a:rPr lang="sk-SK" sz="2200" dirty="0" smtClean="0"/>
              <a:t>(7</a:t>
            </a:r>
            <a:r>
              <a:rPr lang="sk-SK" sz="2200" dirty="0"/>
              <a:t>. 6. </a:t>
            </a:r>
            <a:r>
              <a:rPr lang="sk-SK" sz="2200" dirty="0" smtClean="0"/>
              <a:t>2017)</a:t>
            </a:r>
            <a:endParaRPr lang="sk-SK" sz="2200" dirty="0"/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8229600" cy="1008112"/>
          </a:xfrm>
        </p:spPr>
        <p:txBody>
          <a:bodyPr>
            <a:normAutofit/>
          </a:bodyPr>
          <a:lstStyle/>
          <a:p>
            <a:pPr algn="r"/>
            <a:r>
              <a:rPr lang="sk-SK" sz="3600" b="1" dirty="0">
                <a:solidFill>
                  <a:schemeClr val="bg1"/>
                </a:solidFill>
              </a:rPr>
              <a:t>Klub učiteľov </a:t>
            </a:r>
            <a:r>
              <a:rPr lang="sk-SK" sz="3600" b="1" dirty="0" smtClean="0">
                <a:solidFill>
                  <a:schemeClr val="bg1"/>
                </a:solidFill>
              </a:rPr>
              <a:t>informatiky</a:t>
            </a:r>
            <a:endParaRPr lang="sk-SK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3682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882751"/>
          </a:xfrm>
        </p:spPr>
        <p:txBody>
          <a:bodyPr>
            <a:normAutofit/>
          </a:bodyPr>
          <a:lstStyle/>
          <a:p>
            <a:r>
              <a:rPr lang="sk-SK" sz="4800" b="1" dirty="0" smtClean="0"/>
              <a:t>Klub učiteľov </a:t>
            </a:r>
            <a:br>
              <a:rPr lang="sk-SK" sz="4800" b="1" dirty="0" smtClean="0"/>
            </a:br>
            <a:r>
              <a:rPr lang="sk-SK" sz="4800" b="1" dirty="0"/>
              <a:t/>
            </a:r>
            <a:br>
              <a:rPr lang="sk-SK" sz="4800" b="1" dirty="0"/>
            </a:br>
            <a:r>
              <a:rPr lang="sk-SK" sz="4800" b="1" cap="all" dirty="0" smtClean="0"/>
              <a:t>geografie</a:t>
            </a:r>
            <a:endParaRPr lang="sk-SK" sz="4800" b="1" cap="all" dirty="0"/>
          </a:p>
        </p:txBody>
      </p:sp>
    </p:spTree>
    <p:extLst>
      <p:ext uri="{BB962C8B-B14F-4D97-AF65-F5344CB8AC3E}">
        <p14:creationId xmlns:p14="http://schemas.microsoft.com/office/powerpoint/2010/main" val="28651607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827584" y="188640"/>
            <a:ext cx="8229600" cy="1008112"/>
          </a:xfrm>
        </p:spPr>
        <p:txBody>
          <a:bodyPr>
            <a:normAutofit/>
          </a:bodyPr>
          <a:lstStyle/>
          <a:p>
            <a:pPr algn="r"/>
            <a:r>
              <a:rPr lang="sk-SK" sz="3600" b="1" dirty="0" smtClean="0">
                <a:solidFill>
                  <a:schemeClr val="bg1"/>
                </a:solidFill>
              </a:rPr>
              <a:t>Klub učiteľov geografie</a:t>
            </a:r>
            <a:endParaRPr lang="sk-SK" sz="3600" b="1" dirty="0">
              <a:solidFill>
                <a:schemeClr val="bg1"/>
              </a:solidFill>
            </a:endParaRPr>
          </a:p>
        </p:txBody>
      </p:sp>
      <p:sp>
        <p:nvSpPr>
          <p:cNvPr id="5" name="Zástupný objekt pre obsah 4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sk-SK" dirty="0" smtClean="0"/>
              <a:t>Cieľom KUG je poskytnúť učiteľom geografie základných a stredných škôl priestor pre ďalšie vzdelávanie a rozširovanie si vedomostí z oblasti aktuálnych trendov vo vyučovaní geografie</a:t>
            </a:r>
          </a:p>
          <a:p>
            <a:endParaRPr lang="sk-SK" dirty="0" smtClean="0"/>
          </a:p>
          <a:p>
            <a:r>
              <a:rPr lang="sk-SK" dirty="0" smtClean="0"/>
              <a:t>V roku 2017: 3 stretnutia (30.3. 2017, 9.6. 2017 a 9.11. 2017)</a:t>
            </a:r>
          </a:p>
          <a:p>
            <a:endParaRPr lang="sk-SK" dirty="0"/>
          </a:p>
          <a:p>
            <a:r>
              <a:rPr lang="sk-SK" dirty="0" smtClean="0"/>
              <a:t>Činnosť klubu obnovená po siedmich rokoch</a:t>
            </a:r>
          </a:p>
          <a:p>
            <a:r>
              <a:rPr lang="sk-SK" dirty="0" smtClean="0"/>
              <a:t>Účasť na doposiaľ uskutočnených stretnutiach – 20 – 30 učiteľov</a:t>
            </a:r>
          </a:p>
          <a:p>
            <a:r>
              <a:rPr lang="sk-SK" dirty="0" smtClean="0"/>
              <a:t>Výstupy, prezentácie si môžu učitelia stiahnuť na stránke ÚGE: </a:t>
            </a:r>
          </a:p>
          <a:p>
            <a:pPr marL="0" indent="0">
              <a:buNone/>
            </a:pPr>
            <a:r>
              <a:rPr lang="sk-SK" dirty="0" smtClean="0">
                <a:hlinkClick r:id="rId2"/>
              </a:rPr>
              <a:t>http://geografia.science.upjs.sk/index.php/events/klub-ucitelov-geografie</a:t>
            </a:r>
            <a:endParaRPr lang="sk-SK" dirty="0" smtClean="0"/>
          </a:p>
          <a:p>
            <a:pPr marL="0" indent="0">
              <a:buNone/>
            </a:pPr>
            <a:endParaRPr lang="sk-SK" dirty="0" smtClean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9242322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997152"/>
          </a:xfrm>
        </p:spPr>
        <p:txBody>
          <a:bodyPr/>
          <a:lstStyle/>
          <a:p>
            <a:pPr marL="0" indent="0">
              <a:buNone/>
            </a:pPr>
            <a:r>
              <a:rPr lang="sk-SK" dirty="0" smtClean="0"/>
              <a:t>30.marec 2017</a:t>
            </a:r>
          </a:p>
          <a:p>
            <a:r>
              <a:rPr lang="sk-SK" sz="3000" dirty="0" smtClean="0"/>
              <a:t>RNDr</a:t>
            </a:r>
            <a:r>
              <a:rPr lang="sk-SK" sz="3000" dirty="0"/>
              <a:t>. Stela CSACHOVÁ, PhD</a:t>
            </a:r>
            <a:r>
              <a:rPr lang="sk-SK" sz="3000" dirty="0" smtClean="0"/>
              <a:t>.</a:t>
            </a:r>
            <a:r>
              <a:rPr lang="sk-SK" sz="3000" b="1" dirty="0" smtClean="0"/>
              <a:t>  </a:t>
            </a:r>
            <a:br>
              <a:rPr lang="sk-SK" sz="3000" b="1" dirty="0" smtClean="0"/>
            </a:br>
            <a:r>
              <a:rPr lang="sk-SK" sz="2800" b="1" dirty="0" smtClean="0"/>
              <a:t>Taxonómia </a:t>
            </a:r>
            <a:r>
              <a:rPr lang="sk-SK" sz="2800" b="1" dirty="0"/>
              <a:t>učebných úloh vo vyučovaní </a:t>
            </a:r>
            <a:r>
              <a:rPr lang="sk-SK" sz="2800" b="1" dirty="0" smtClean="0"/>
              <a:t>geografie</a:t>
            </a:r>
          </a:p>
          <a:p>
            <a:r>
              <a:rPr lang="sk-SK" sz="3000" dirty="0"/>
              <a:t>Mgr. Marián KULLA, PhD</a:t>
            </a:r>
            <a:r>
              <a:rPr lang="sk-SK" sz="3000" dirty="0" smtClean="0"/>
              <a:t>.</a:t>
            </a:r>
            <a:br>
              <a:rPr lang="sk-SK" sz="3000" dirty="0" smtClean="0"/>
            </a:br>
            <a:r>
              <a:rPr lang="sk-SK" sz="2800" b="1" dirty="0" smtClean="0"/>
              <a:t>Aktuálne </a:t>
            </a:r>
            <a:r>
              <a:rPr lang="sk-SK" sz="2800" b="1" dirty="0"/>
              <a:t>trendy vo vývoji priemyslu </a:t>
            </a:r>
            <a:r>
              <a:rPr lang="sk-SK" sz="2800" b="1" dirty="0" smtClean="0"/>
              <a:t>Slovenska</a:t>
            </a:r>
            <a:endParaRPr lang="sk-SK" b="1" dirty="0" smtClean="0"/>
          </a:p>
          <a:p>
            <a:r>
              <a:rPr lang="sk-SK" sz="3000" dirty="0"/>
              <a:t>RNDr. Alena GESSERT, PhD</a:t>
            </a:r>
            <a:r>
              <a:rPr lang="sk-SK" sz="3000" dirty="0" smtClean="0"/>
              <a:t>.</a:t>
            </a:r>
            <a:br>
              <a:rPr lang="sk-SK" sz="3000" dirty="0" smtClean="0"/>
            </a:br>
            <a:r>
              <a:rPr lang="sk-SK" sz="2800" b="1" dirty="0" smtClean="0"/>
              <a:t>Čína </a:t>
            </a:r>
            <a:r>
              <a:rPr lang="sk-SK" sz="2800" b="1" dirty="0"/>
              <a:t>- krajina kultúrnych a prírodných jedinečností</a:t>
            </a:r>
            <a:endParaRPr lang="sk-SK" sz="2800" dirty="0"/>
          </a:p>
          <a:p>
            <a:endParaRPr lang="sk-SK" dirty="0"/>
          </a:p>
          <a:p>
            <a:endParaRPr lang="sk-SK" dirty="0"/>
          </a:p>
        </p:txBody>
      </p:sp>
      <p:sp>
        <p:nvSpPr>
          <p:cNvPr id="5" name="Nadpis 3"/>
          <p:cNvSpPr txBox="1">
            <a:spLocks/>
          </p:cNvSpPr>
          <p:nvPr/>
        </p:nvSpPr>
        <p:spPr>
          <a:xfrm>
            <a:off x="827584" y="188640"/>
            <a:ext cx="8229600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sk-SK" sz="3600" b="1" dirty="0" smtClean="0">
                <a:solidFill>
                  <a:schemeClr val="bg1"/>
                </a:solidFill>
              </a:rPr>
              <a:t>Klub učiteľov geografie</a:t>
            </a:r>
            <a:endParaRPr lang="sk-SK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2550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sk-SK" dirty="0" smtClean="0"/>
              <a:t>9. jún 2017</a:t>
            </a:r>
          </a:p>
          <a:p>
            <a:r>
              <a:rPr lang="sk-SK" dirty="0"/>
              <a:t>prof. Mgr. Jaroslav HOFIERKA, </a:t>
            </a:r>
            <a:r>
              <a:rPr lang="sk-SK" dirty="0" smtClean="0"/>
              <a:t>PhD.</a:t>
            </a:r>
          </a:p>
          <a:p>
            <a:pPr marL="357188" indent="0">
              <a:buNone/>
            </a:pPr>
            <a:r>
              <a:rPr lang="sk-SK" sz="3000" b="1" dirty="0" smtClean="0"/>
              <a:t>Podpora </a:t>
            </a:r>
            <a:r>
              <a:rPr lang="sk-SK" sz="3000" b="1" dirty="0"/>
              <a:t>projektových súťaží z geografie žiakov základných a stredných škôl na Ústave geografie PF </a:t>
            </a:r>
            <a:r>
              <a:rPr lang="sk-SK" sz="3000" b="1" dirty="0" smtClean="0"/>
              <a:t>UPJŠ</a:t>
            </a:r>
          </a:p>
          <a:p>
            <a:r>
              <a:rPr lang="sk-SK" dirty="0"/>
              <a:t>doc. Mgr. Michal GALLAY, </a:t>
            </a:r>
            <a:r>
              <a:rPr lang="sk-SK" dirty="0" smtClean="0"/>
              <a:t>PhD.</a:t>
            </a:r>
            <a:br>
              <a:rPr lang="sk-SK" dirty="0" smtClean="0"/>
            </a:br>
            <a:r>
              <a:rPr lang="sk-SK" sz="3000" b="1" dirty="0" smtClean="0"/>
              <a:t>Globálne </a:t>
            </a:r>
            <a:r>
              <a:rPr lang="sk-SK" sz="3000" b="1" dirty="0"/>
              <a:t>navigačné satelitné systémy pre </a:t>
            </a:r>
            <a:r>
              <a:rPr lang="sk-SK" sz="3000" b="1" dirty="0" smtClean="0"/>
              <a:t>život</a:t>
            </a:r>
          </a:p>
          <a:p>
            <a:r>
              <a:rPr lang="sk-SK" dirty="0"/>
              <a:t>RNDr. Stela CSACHOVÁ, </a:t>
            </a:r>
            <a:r>
              <a:rPr lang="sk-SK" dirty="0" smtClean="0"/>
              <a:t>PhD.</a:t>
            </a:r>
            <a:br>
              <a:rPr lang="sk-SK" dirty="0" smtClean="0"/>
            </a:br>
            <a:r>
              <a:rPr lang="sk-SK" sz="3000" b="1" dirty="0" smtClean="0"/>
              <a:t>Predstavenie </a:t>
            </a:r>
            <a:r>
              <a:rPr lang="sk-SK" sz="3000" b="1" dirty="0"/>
              <a:t>projektu IT Akadémia </a:t>
            </a:r>
            <a:r>
              <a:rPr lang="sk-SK" sz="3000" b="1" dirty="0" smtClean="0"/>
              <a:t/>
            </a:r>
            <a:br>
              <a:rPr lang="sk-SK" sz="3000" b="1" dirty="0" smtClean="0"/>
            </a:br>
            <a:r>
              <a:rPr lang="sk-SK" sz="3000" b="1" dirty="0" smtClean="0"/>
              <a:t>s konkrétnou </a:t>
            </a:r>
            <a:r>
              <a:rPr lang="sk-SK" sz="3000" b="1" dirty="0"/>
              <a:t>metodikou</a:t>
            </a:r>
            <a:endParaRPr lang="sk-SK" dirty="0" smtClean="0"/>
          </a:p>
          <a:p>
            <a:pPr marL="0" indent="0">
              <a:buNone/>
            </a:pPr>
            <a:endParaRPr lang="sk-SK" dirty="0"/>
          </a:p>
        </p:txBody>
      </p:sp>
      <p:sp>
        <p:nvSpPr>
          <p:cNvPr id="5" name="Nadpis 3"/>
          <p:cNvSpPr txBox="1">
            <a:spLocks/>
          </p:cNvSpPr>
          <p:nvPr/>
        </p:nvSpPr>
        <p:spPr>
          <a:xfrm>
            <a:off x="827584" y="188640"/>
            <a:ext cx="8229600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sk-SK" sz="3600" b="1" dirty="0" smtClean="0">
                <a:solidFill>
                  <a:schemeClr val="bg1"/>
                </a:solidFill>
              </a:rPr>
              <a:t>Klub učiteľov geografie</a:t>
            </a:r>
            <a:endParaRPr lang="sk-SK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3196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objekt pre obsah 4"/>
          <p:cNvSpPr>
            <a:spLocks noGrp="1"/>
          </p:cNvSpPr>
          <p:nvPr>
            <p:ph idx="1"/>
          </p:nvPr>
        </p:nvSpPr>
        <p:spPr>
          <a:xfrm>
            <a:off x="443812" y="1412776"/>
            <a:ext cx="859998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k-SK" dirty="0" smtClean="0"/>
              <a:t>9.november </a:t>
            </a:r>
            <a:r>
              <a:rPr lang="sk-SK" dirty="0"/>
              <a:t>2017 :</a:t>
            </a:r>
            <a:endParaRPr lang="sk-SK" dirty="0" smtClean="0"/>
          </a:p>
          <a:p>
            <a:r>
              <a:rPr lang="sk-SK" sz="3000" dirty="0"/>
              <a:t>RNDr. Dušan BARABAS, </a:t>
            </a:r>
            <a:r>
              <a:rPr lang="sk-SK" sz="3000" dirty="0" smtClean="0"/>
              <a:t>CSc.</a:t>
            </a:r>
            <a:br>
              <a:rPr lang="sk-SK" sz="3000" dirty="0" smtClean="0"/>
            </a:br>
            <a:r>
              <a:rPr lang="sk-SK" sz="2800" b="1" dirty="0" smtClean="0"/>
              <a:t>História </a:t>
            </a:r>
            <a:r>
              <a:rPr lang="sk-SK" sz="2800" b="1" dirty="0"/>
              <a:t>vodohospodárskych diel vo svete a na </a:t>
            </a:r>
            <a:r>
              <a:rPr lang="sk-SK" sz="2800" b="1" dirty="0" smtClean="0"/>
              <a:t>Slovensku</a:t>
            </a:r>
          </a:p>
          <a:p>
            <a:r>
              <a:rPr lang="sk-SK" sz="3000" dirty="0"/>
              <a:t>doc. RNDr. Zdenko HOCHMUTH, </a:t>
            </a:r>
            <a:r>
              <a:rPr lang="sk-SK" sz="3000" dirty="0" smtClean="0"/>
              <a:t>CSc.</a:t>
            </a:r>
            <a:br>
              <a:rPr lang="sk-SK" sz="3000" dirty="0" smtClean="0"/>
            </a:br>
            <a:r>
              <a:rPr lang="sk-SK" sz="2800" b="1" dirty="0" smtClean="0"/>
              <a:t>Národné </a:t>
            </a:r>
            <a:r>
              <a:rPr lang="sk-SK" sz="2800" b="1" dirty="0"/>
              <a:t>parky na západe USA</a:t>
            </a:r>
            <a:endParaRPr lang="sk-SK" sz="2800" dirty="0"/>
          </a:p>
          <a:p>
            <a:r>
              <a:rPr lang="sk-SK" sz="3000" dirty="0"/>
              <a:t>RNDr. Ján KAŇUK, PhD., Mgr. Veronika </a:t>
            </a:r>
            <a:r>
              <a:rPr lang="sk-SK" sz="3000" dirty="0" smtClean="0"/>
              <a:t>KREŠŇÁKOVÁ</a:t>
            </a:r>
            <a:br>
              <a:rPr lang="sk-SK" sz="3000" dirty="0" smtClean="0"/>
            </a:br>
            <a:r>
              <a:rPr lang="sk-SK" sz="2800" b="1" dirty="0" smtClean="0"/>
              <a:t>„Krajina na dotyk“ (</a:t>
            </a:r>
            <a:r>
              <a:rPr lang="sk-SK" sz="2800" b="1" dirty="0" err="1"/>
              <a:t>T</a:t>
            </a:r>
            <a:r>
              <a:rPr lang="sk-SK" sz="2800" b="1" dirty="0" err="1" smtClean="0"/>
              <a:t>angible</a:t>
            </a:r>
            <a:r>
              <a:rPr lang="sk-SK" sz="2800" b="1" dirty="0" smtClean="0"/>
              <a:t> </a:t>
            </a:r>
            <a:r>
              <a:rPr lang="sk-SK" sz="2800" b="1" dirty="0" err="1" smtClean="0"/>
              <a:t>Landscape</a:t>
            </a:r>
            <a:r>
              <a:rPr lang="sk-SK" sz="2800" b="1" dirty="0" smtClean="0"/>
              <a:t>) </a:t>
            </a:r>
            <a:r>
              <a:rPr lang="sk-SK" sz="2400" dirty="0" smtClean="0"/>
              <a:t>http</a:t>
            </a:r>
            <a:r>
              <a:rPr lang="sk-SK" sz="2400" dirty="0"/>
              <a:t>://</a:t>
            </a:r>
            <a:r>
              <a:rPr lang="sk-SK" sz="2400" dirty="0" smtClean="0"/>
              <a:t>geografia.science.upjs.sk/index.php/19-zo-zivota-ustavu/441-krajina-na-dotyk-pocas-noci-vyskumnikov</a:t>
            </a:r>
          </a:p>
          <a:p>
            <a:pPr marL="0" indent="0">
              <a:buNone/>
            </a:pPr>
            <a:endParaRPr lang="sk-SK" dirty="0"/>
          </a:p>
          <a:p>
            <a:endParaRPr lang="sk-SK" dirty="0"/>
          </a:p>
        </p:txBody>
      </p:sp>
      <p:sp>
        <p:nvSpPr>
          <p:cNvPr id="6" name="Nadpis 3"/>
          <p:cNvSpPr txBox="1">
            <a:spLocks/>
          </p:cNvSpPr>
          <p:nvPr/>
        </p:nvSpPr>
        <p:spPr>
          <a:xfrm>
            <a:off x="827584" y="188640"/>
            <a:ext cx="8229600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sk-SK" sz="3600" b="1" dirty="0" smtClean="0">
                <a:solidFill>
                  <a:schemeClr val="bg1"/>
                </a:solidFill>
              </a:rPr>
              <a:t>Klub učiteľov geografie</a:t>
            </a:r>
            <a:endParaRPr lang="sk-SK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0709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83163" y="188640"/>
            <a:ext cx="8229600" cy="1008112"/>
          </a:xfrm>
        </p:spPr>
        <p:txBody>
          <a:bodyPr>
            <a:noAutofit/>
          </a:bodyPr>
          <a:lstStyle/>
          <a:p>
            <a:pPr algn="r"/>
            <a:r>
              <a:rPr lang="sk-SK" sz="3200" b="1" dirty="0" smtClean="0">
                <a:solidFill>
                  <a:schemeClr val="bg1"/>
                </a:solidFill>
              </a:rPr>
              <a:t>Ďalšie aktivity ÚGE smerom k učiteľom</a:t>
            </a:r>
            <a:endParaRPr lang="sk-SK" sz="3200" dirty="0">
              <a:solidFill>
                <a:schemeClr val="bg1"/>
              </a:solidFill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k-SK" dirty="0"/>
              <a:t>Metodický seminár k písaniu prác na Geografickú </a:t>
            </a:r>
            <a:r>
              <a:rPr lang="sk-SK" dirty="0" smtClean="0"/>
              <a:t>olympiádu určený </a:t>
            </a:r>
            <a:r>
              <a:rPr lang="sk-SK" dirty="0"/>
              <a:t>pre učiteľov a žiakov </a:t>
            </a:r>
            <a:r>
              <a:rPr lang="sk-SK" dirty="0" smtClean="0"/>
              <a:t>SŠ – každý rok v mesiaci november</a:t>
            </a:r>
          </a:p>
          <a:p>
            <a:endParaRPr lang="sk-SK" dirty="0"/>
          </a:p>
          <a:p>
            <a:r>
              <a:rPr lang="sk-SK" dirty="0" smtClean="0"/>
              <a:t>Popularizačné prednášky pre odbornú verejnosť organizované v rámci Košickej pobočky Slovenskej geografickej spoločnosti – 3 – 4 x ročne – najbližší termín – 7. 11. 2017 – Ázia špeciál (Vietnam, Thajsko) </a:t>
            </a:r>
          </a:p>
          <a:p>
            <a:pPr marL="0" indent="0">
              <a:buNone/>
            </a:pPr>
            <a:endParaRPr lang="sk-SK" dirty="0" smtClean="0"/>
          </a:p>
          <a:p>
            <a:pPr marL="0" indent="0">
              <a:buNone/>
            </a:pPr>
            <a:r>
              <a:rPr lang="sk-SK" dirty="0" smtClean="0"/>
              <a:t>Viac </a:t>
            </a:r>
            <a:r>
              <a:rPr lang="sk-SK" dirty="0" err="1" smtClean="0"/>
              <a:t>info</a:t>
            </a:r>
            <a:r>
              <a:rPr lang="sk-SK" dirty="0" smtClean="0"/>
              <a:t> na:</a:t>
            </a:r>
          </a:p>
          <a:p>
            <a:pPr marL="0" indent="0">
              <a:buNone/>
            </a:pPr>
            <a:r>
              <a:rPr lang="sk-SK" dirty="0" smtClean="0"/>
              <a:t>http</a:t>
            </a:r>
            <a:r>
              <a:rPr lang="sk-SK" dirty="0"/>
              <a:t>://geografia.science.upjs.sk/index.php/institute/kosicka-pobocka-sgs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6463483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685800" y="2130425"/>
            <a:ext cx="7772400" cy="28827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733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sk-SK" sz="4800" dirty="0" smtClean="0">
                <a:solidFill>
                  <a:schemeClr val="tx1"/>
                </a:solidFill>
              </a:rPr>
              <a:t>Klub učiteľov </a:t>
            </a:r>
            <a:br>
              <a:rPr lang="sk-SK" sz="4800" dirty="0" smtClean="0">
                <a:solidFill>
                  <a:schemeClr val="tx1"/>
                </a:solidFill>
              </a:rPr>
            </a:br>
            <a:r>
              <a:rPr lang="sk-SK" sz="4800" dirty="0" smtClean="0">
                <a:solidFill>
                  <a:schemeClr val="tx1"/>
                </a:solidFill>
              </a:rPr>
              <a:t/>
            </a:r>
            <a:br>
              <a:rPr lang="sk-SK" sz="4800" dirty="0" smtClean="0">
                <a:solidFill>
                  <a:schemeClr val="tx1"/>
                </a:solidFill>
              </a:rPr>
            </a:br>
            <a:r>
              <a:rPr lang="sk-SK" sz="4800" cap="all" dirty="0" smtClean="0">
                <a:solidFill>
                  <a:schemeClr val="tx1"/>
                </a:solidFill>
              </a:rPr>
              <a:t>chémie</a:t>
            </a:r>
            <a:endParaRPr lang="sk-SK" sz="4800" cap="al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7715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7CED4F-CCCB-4220-B999-1B8ACE3E4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2055" y="183273"/>
            <a:ext cx="8229600" cy="941471"/>
          </a:xfrm>
        </p:spPr>
        <p:txBody>
          <a:bodyPr>
            <a:normAutofit/>
          </a:bodyPr>
          <a:lstStyle/>
          <a:p>
            <a:pPr algn="r"/>
            <a:r>
              <a:rPr lang="sk-SK" sz="3600" b="1" dirty="0">
                <a:solidFill>
                  <a:schemeClr val="bg1"/>
                </a:solidFill>
              </a:rPr>
              <a:t>Klub učiteľov </a:t>
            </a:r>
            <a:r>
              <a:rPr lang="sk-SK" sz="3600" b="1" dirty="0" smtClean="0">
                <a:solidFill>
                  <a:schemeClr val="bg1"/>
                </a:solidFill>
              </a:rPr>
              <a:t>chémie</a:t>
            </a:r>
            <a:endParaRPr lang="sk-SK" sz="3600" b="1" dirty="0">
              <a:solidFill>
                <a:schemeClr val="bg1"/>
              </a:solidFill>
            </a:endParaRPr>
          </a:p>
        </p:txBody>
      </p:sp>
      <p:sp>
        <p:nvSpPr>
          <p:cNvPr id="6" name="BlokTextu 5">
            <a:extLst>
              <a:ext uri="{FF2B5EF4-FFF2-40B4-BE49-F238E27FC236}">
                <a16:creationId xmlns:a16="http://schemas.microsoft.com/office/drawing/2014/main" id="{E18E6C67-FFD7-4B79-A664-6B41E7B8D7E4}"/>
              </a:ext>
            </a:extLst>
          </p:cNvPr>
          <p:cNvSpPr txBox="1"/>
          <p:nvPr/>
        </p:nvSpPr>
        <p:spPr>
          <a:xfrm>
            <a:off x="272935" y="2184464"/>
            <a:ext cx="8598131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5763" indent="-385763">
              <a:buFont typeface="+mj-lt"/>
              <a:buAutoNum type="arabicPeriod"/>
            </a:pPr>
            <a:r>
              <a:rPr lang="sk-SK" sz="2400" dirty="0"/>
              <a:t>Formatívne hodnotenie vo výučbe chémie </a:t>
            </a:r>
            <a:br>
              <a:rPr lang="sk-SK" sz="2400" dirty="0"/>
            </a:br>
            <a:r>
              <a:rPr lang="sk-SK" sz="1050" dirty="0"/>
              <a:t>(06.12.2017 - doc. RNDr. Mária </a:t>
            </a:r>
            <a:r>
              <a:rPr lang="sk-SK" sz="1050" dirty="0" err="1"/>
              <a:t>Ganajová</a:t>
            </a:r>
            <a:r>
              <a:rPr lang="sk-SK" sz="1050" dirty="0"/>
              <a:t> CSc.)</a:t>
            </a:r>
          </a:p>
          <a:p>
            <a:pPr marL="385763" indent="-385763">
              <a:buFont typeface="+mj-lt"/>
              <a:buAutoNum type="arabicPeriod"/>
            </a:pPr>
            <a:r>
              <a:rPr lang="sk-SK" sz="2400" dirty="0" err="1"/>
              <a:t>Nanomateriály</a:t>
            </a:r>
            <a:r>
              <a:rPr lang="sk-SK" sz="2400" dirty="0"/>
              <a:t> pre biomedicínske aplikácie </a:t>
            </a:r>
            <a:br>
              <a:rPr lang="sk-SK" sz="2400" dirty="0"/>
            </a:br>
            <a:r>
              <a:rPr lang="sk-SK" sz="1050" dirty="0"/>
              <a:t>(18.1.2018 prof. RNDr. Renáta </a:t>
            </a:r>
            <a:r>
              <a:rPr lang="sk-SK" sz="1050" dirty="0" err="1"/>
              <a:t>Oriňáková</a:t>
            </a:r>
            <a:r>
              <a:rPr lang="sk-SK" sz="1050" dirty="0"/>
              <a:t>, DrSc.)</a:t>
            </a:r>
          </a:p>
          <a:p>
            <a:pPr marL="385763" indent="-385763">
              <a:buFont typeface="+mj-lt"/>
              <a:buAutoNum type="arabicPeriod"/>
            </a:pPr>
            <a:r>
              <a:rPr lang="sk-SK" sz="2400" dirty="0"/>
              <a:t>Zmeny v chemickom názvosloví </a:t>
            </a:r>
            <a:br>
              <a:rPr lang="sk-SK" sz="2400" dirty="0"/>
            </a:br>
            <a:r>
              <a:rPr lang="sk-SK" sz="2400" dirty="0"/>
              <a:t>organickej chémie </a:t>
            </a:r>
            <a:br>
              <a:rPr lang="sk-SK" sz="2400" dirty="0"/>
            </a:br>
            <a:r>
              <a:rPr lang="sk-SK" sz="1050" dirty="0"/>
              <a:t>(6.2.2018 doc. RNDr. Miroslava Martinková, PhD.)</a:t>
            </a:r>
          </a:p>
          <a:p>
            <a:pPr marL="385763" indent="-385763">
              <a:buFont typeface="+mj-lt"/>
              <a:buAutoNum type="arabicPeriod"/>
            </a:pPr>
            <a:r>
              <a:rPr lang="sk-SK" sz="2400" dirty="0"/>
              <a:t>Vitamíny – malé molekuly </a:t>
            </a:r>
            <a:br>
              <a:rPr lang="sk-SK" sz="2400" dirty="0"/>
            </a:br>
            <a:r>
              <a:rPr lang="sk-SK" sz="2400" dirty="0"/>
              <a:t>s veľkým účinkom </a:t>
            </a:r>
            <a:br>
              <a:rPr lang="sk-SK" sz="2400" dirty="0"/>
            </a:br>
            <a:r>
              <a:rPr lang="sk-SK" sz="1050" dirty="0"/>
              <a:t>(11.4.2018 doc. RNDr. Mária </a:t>
            </a:r>
            <a:r>
              <a:rPr lang="sk-SK" sz="1050" dirty="0" err="1"/>
              <a:t>Kožurková</a:t>
            </a:r>
            <a:r>
              <a:rPr lang="sk-SK" sz="1050" dirty="0"/>
              <a:t>, PhD.)</a:t>
            </a:r>
          </a:p>
        </p:txBody>
      </p:sp>
      <p:pic>
        <p:nvPicPr>
          <p:cNvPr id="9" name="Grafický objekt 8" descr="Skúmavka">
            <a:extLst>
              <a:ext uri="{FF2B5EF4-FFF2-40B4-BE49-F238E27FC236}">
                <a16:creationId xmlns:a16="http://schemas.microsoft.com/office/drawing/2014/main" id="{D0073D8E-D70A-4B0F-846F-DBA697077C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46523" y="912788"/>
            <a:ext cx="1697477" cy="1697477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8" name="Zástupný symbol obsahu 3">
            <a:extLst>
              <a:ext uri="{FF2B5EF4-FFF2-40B4-BE49-F238E27FC236}">
                <a16:creationId xmlns:a16="http://schemas.microsoft.com/office/drawing/2014/main" id="{AE961293-8036-4AAF-82D7-60C29DCCBB89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3" t="3229" r="13029" b="25009"/>
          <a:stretch>
            <a:fillRect/>
          </a:stretch>
        </p:blipFill>
        <p:spPr bwMode="auto">
          <a:xfrm>
            <a:off x="4738255" y="3359713"/>
            <a:ext cx="4017818" cy="2519810"/>
          </a:xfrm>
          <a:prstGeom prst="rect">
            <a:avLst/>
          </a:prstGeom>
          <a:noFill/>
          <a:ln>
            <a:noFill/>
          </a:ln>
          <a:extLst/>
        </p:spPr>
      </p:pic>
      <p:cxnSp>
        <p:nvCxnSpPr>
          <p:cNvPr id="16" name="Rovná spojovacia šípka 15">
            <a:extLst>
              <a:ext uri="{FF2B5EF4-FFF2-40B4-BE49-F238E27FC236}">
                <a16:creationId xmlns:a16="http://schemas.microsoft.com/office/drawing/2014/main" id="{803FBEC3-4854-467D-939C-3719579544F4}"/>
              </a:ext>
            </a:extLst>
          </p:cNvPr>
          <p:cNvCxnSpPr>
            <a:cxnSpLocks/>
          </p:cNvCxnSpPr>
          <p:nvPr/>
        </p:nvCxnSpPr>
        <p:spPr>
          <a:xfrm>
            <a:off x="5964382" y="2443596"/>
            <a:ext cx="401782" cy="226521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9" name="Rovná spojovacia šípka 18">
            <a:extLst>
              <a:ext uri="{FF2B5EF4-FFF2-40B4-BE49-F238E27FC236}">
                <a16:creationId xmlns:a16="http://schemas.microsoft.com/office/drawing/2014/main" id="{0A4C1D83-B4A5-439A-8A62-3F157ACBD8E6}"/>
              </a:ext>
            </a:extLst>
          </p:cNvPr>
          <p:cNvCxnSpPr/>
          <p:nvPr/>
        </p:nvCxnSpPr>
        <p:spPr>
          <a:xfrm>
            <a:off x="4572000" y="3011632"/>
            <a:ext cx="845127" cy="169718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ovná spojovacia šípka 20">
            <a:extLst>
              <a:ext uri="{FF2B5EF4-FFF2-40B4-BE49-F238E27FC236}">
                <a16:creationId xmlns:a16="http://schemas.microsoft.com/office/drawing/2014/main" id="{A8F663F9-4409-4608-A077-B18171370CC4}"/>
              </a:ext>
            </a:extLst>
          </p:cNvPr>
          <p:cNvCxnSpPr>
            <a:cxnSpLocks/>
          </p:cNvCxnSpPr>
          <p:nvPr/>
        </p:nvCxnSpPr>
        <p:spPr>
          <a:xfrm>
            <a:off x="3048000" y="3881941"/>
            <a:ext cx="4398523" cy="688328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ovná spojovacia šípka 23">
            <a:extLst>
              <a:ext uri="{FF2B5EF4-FFF2-40B4-BE49-F238E27FC236}">
                <a16:creationId xmlns:a16="http://schemas.microsoft.com/office/drawing/2014/main" id="{778A5A5E-F792-4424-A4B3-B3962139C20D}"/>
              </a:ext>
            </a:extLst>
          </p:cNvPr>
          <p:cNvCxnSpPr/>
          <p:nvPr/>
        </p:nvCxnSpPr>
        <p:spPr>
          <a:xfrm>
            <a:off x="3048000" y="4791941"/>
            <a:ext cx="1918855" cy="72736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5" name="Obdĺžnik 24">
            <a:extLst>
              <a:ext uri="{FF2B5EF4-FFF2-40B4-BE49-F238E27FC236}">
                <a16:creationId xmlns:a16="http://schemas.microsoft.com/office/drawing/2014/main" id="{C91B4C80-7122-4684-9900-FB093FDCA87F}"/>
              </a:ext>
            </a:extLst>
          </p:cNvPr>
          <p:cNvSpPr/>
          <p:nvPr/>
        </p:nvSpPr>
        <p:spPr>
          <a:xfrm>
            <a:off x="272935" y="2232953"/>
            <a:ext cx="5885411" cy="5140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1350"/>
          </a:p>
        </p:txBody>
      </p:sp>
      <p:sp>
        <p:nvSpPr>
          <p:cNvPr id="26" name="Obdĺžnik 25">
            <a:extLst>
              <a:ext uri="{FF2B5EF4-FFF2-40B4-BE49-F238E27FC236}">
                <a16:creationId xmlns:a16="http://schemas.microsoft.com/office/drawing/2014/main" id="{CECEE3B0-AC38-4B67-A401-969E979C3BA3}"/>
              </a:ext>
            </a:extLst>
          </p:cNvPr>
          <p:cNvSpPr/>
          <p:nvPr/>
        </p:nvSpPr>
        <p:spPr>
          <a:xfrm>
            <a:off x="276399" y="2789959"/>
            <a:ext cx="5881947" cy="51402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1350" dirty="0"/>
          </a:p>
        </p:txBody>
      </p:sp>
      <p:sp>
        <p:nvSpPr>
          <p:cNvPr id="27" name="Obdĺžnik 26">
            <a:extLst>
              <a:ext uri="{FF2B5EF4-FFF2-40B4-BE49-F238E27FC236}">
                <a16:creationId xmlns:a16="http://schemas.microsoft.com/office/drawing/2014/main" id="{F35C7A3A-928E-4EA1-A859-2F634B85F7AE}"/>
              </a:ext>
            </a:extLst>
          </p:cNvPr>
          <p:cNvSpPr/>
          <p:nvPr/>
        </p:nvSpPr>
        <p:spPr>
          <a:xfrm>
            <a:off x="279862" y="3331064"/>
            <a:ext cx="4398523" cy="889032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1350"/>
          </a:p>
        </p:txBody>
      </p:sp>
      <p:sp>
        <p:nvSpPr>
          <p:cNvPr id="28" name="Obdĺžnik 27">
            <a:extLst>
              <a:ext uri="{FF2B5EF4-FFF2-40B4-BE49-F238E27FC236}">
                <a16:creationId xmlns:a16="http://schemas.microsoft.com/office/drawing/2014/main" id="{CB3BE519-5D86-4553-8F71-EC310F3DE8CE}"/>
              </a:ext>
            </a:extLst>
          </p:cNvPr>
          <p:cNvSpPr/>
          <p:nvPr/>
        </p:nvSpPr>
        <p:spPr>
          <a:xfrm>
            <a:off x="279862" y="4220096"/>
            <a:ext cx="4398523" cy="889032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1350"/>
          </a:p>
        </p:txBody>
      </p:sp>
    </p:spTree>
    <p:extLst>
      <p:ext uri="{BB962C8B-B14F-4D97-AF65-F5344CB8AC3E}">
        <p14:creationId xmlns:p14="http://schemas.microsoft.com/office/powerpoint/2010/main" val="3721085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2D51EC2-7369-4574-9AFC-19BFA7B8F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684" y="188640"/>
            <a:ext cx="8608169" cy="1008112"/>
          </a:xfrm>
        </p:spPr>
        <p:txBody>
          <a:bodyPr>
            <a:normAutofit/>
          </a:bodyPr>
          <a:lstStyle/>
          <a:p>
            <a:pPr algn="r"/>
            <a:r>
              <a:rPr lang="sk-SK" sz="3600" b="1" dirty="0">
                <a:solidFill>
                  <a:schemeClr val="bg1"/>
                </a:solidFill>
              </a:rPr>
              <a:t>Atestačné </a:t>
            </a:r>
            <a:r>
              <a:rPr lang="sk-SK" sz="3600" b="1" dirty="0" smtClean="0">
                <a:solidFill>
                  <a:schemeClr val="bg1"/>
                </a:solidFill>
              </a:rPr>
              <a:t>práce učiteľov chémie</a:t>
            </a:r>
            <a:endParaRPr lang="sk-SK" sz="3600" b="1" dirty="0">
              <a:solidFill>
                <a:schemeClr val="bg1"/>
              </a:solidFill>
            </a:endParaRPr>
          </a:p>
        </p:txBody>
      </p:sp>
      <p:pic>
        <p:nvPicPr>
          <p:cNvPr id="5" name="Zástupný objekt pre obsah 4" descr="Lupa">
            <a:extLst>
              <a:ext uri="{FF2B5EF4-FFF2-40B4-BE49-F238E27FC236}">
                <a16:creationId xmlns:a16="http://schemas.microsoft.com/office/drawing/2014/main" id="{92452DBE-B374-417D-92DF-32D68CFFEA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79505" y="924520"/>
            <a:ext cx="1588349" cy="1588349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graphicFrame>
        <p:nvGraphicFramePr>
          <p:cNvPr id="6" name="Tabuľka 5">
            <a:extLst>
              <a:ext uri="{FF2B5EF4-FFF2-40B4-BE49-F238E27FC236}">
                <a16:creationId xmlns:a16="http://schemas.microsoft.com/office/drawing/2014/main" id="{C4D9AE1F-60CF-4054-8421-1830B6F4238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28650" y="2125266"/>
          <a:ext cx="7891670" cy="3799925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586409">
                  <a:extLst>
                    <a:ext uri="{9D8B030D-6E8A-4147-A177-3AD203B41FA5}">
                      <a16:colId xmlns:a16="http://schemas.microsoft.com/office/drawing/2014/main" val="1962409610"/>
                    </a:ext>
                  </a:extLst>
                </a:gridCol>
                <a:gridCol w="1707046">
                  <a:extLst>
                    <a:ext uri="{9D8B030D-6E8A-4147-A177-3AD203B41FA5}">
                      <a16:colId xmlns:a16="http://schemas.microsoft.com/office/drawing/2014/main" val="1967134629"/>
                    </a:ext>
                  </a:extLst>
                </a:gridCol>
                <a:gridCol w="5598215">
                  <a:extLst>
                    <a:ext uri="{9D8B030D-6E8A-4147-A177-3AD203B41FA5}">
                      <a16:colId xmlns:a16="http://schemas.microsoft.com/office/drawing/2014/main" val="3383447114"/>
                    </a:ext>
                  </a:extLst>
                </a:gridCol>
              </a:tblGrid>
              <a:tr h="1903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</a:rPr>
                        <a:t>2015</a:t>
                      </a:r>
                      <a:endParaRPr lang="sk-SK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73" marR="45873" marT="637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</a:rPr>
                        <a:t>RNDr. </a:t>
                      </a:r>
                      <a:r>
                        <a:rPr lang="sk-SK" sz="1100" dirty="0" err="1">
                          <a:effectLst/>
                        </a:rPr>
                        <a:t>Bibiana</a:t>
                      </a:r>
                      <a:r>
                        <a:rPr lang="sk-SK" sz="1100" dirty="0">
                          <a:effectLst/>
                        </a:rPr>
                        <a:t> </a:t>
                      </a:r>
                      <a:r>
                        <a:rPr lang="sk-SK" sz="1100" dirty="0" err="1">
                          <a:effectLst/>
                        </a:rPr>
                        <a:t>Ferencová</a:t>
                      </a:r>
                      <a:endParaRPr lang="sk-SK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73" marR="45873" marT="637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Bádateľská metóda v chémii v téme Mydlo</a:t>
                      </a:r>
                      <a:endParaRPr lang="sk-S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73" marR="45873" marT="637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4746987"/>
                  </a:ext>
                </a:extLst>
              </a:tr>
              <a:tr h="1903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</a:rPr>
                        <a:t>2015</a:t>
                      </a:r>
                      <a:endParaRPr lang="sk-SK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73" marR="45873" marT="637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Mgr. Alžbeta Slavkovská</a:t>
                      </a:r>
                      <a:endParaRPr lang="sk-S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73" marR="45873" marT="637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Bádateľská metóda vo vyučovaní chémie</a:t>
                      </a:r>
                      <a:endParaRPr lang="sk-S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73" marR="45873" marT="637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6573755"/>
                  </a:ext>
                </a:extLst>
              </a:tr>
              <a:tr h="1903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2015</a:t>
                      </a:r>
                      <a:endParaRPr lang="sk-S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73" marR="45873" marT="637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</a:rPr>
                        <a:t>RNDr. Beáta </a:t>
                      </a:r>
                      <a:r>
                        <a:rPr lang="sk-SK" sz="1100" dirty="0" err="1">
                          <a:effectLst/>
                        </a:rPr>
                        <a:t>Holodňaková</a:t>
                      </a:r>
                      <a:r>
                        <a:rPr lang="sk-SK" sz="1100" dirty="0">
                          <a:effectLst/>
                        </a:rPr>
                        <a:t>  </a:t>
                      </a:r>
                      <a:endParaRPr lang="sk-SK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73" marR="45873" marT="637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Rozvoj vedeckých spôsobilostí prostredníctvom bádateľských aktivít k téme Textilné vlákna</a:t>
                      </a:r>
                      <a:endParaRPr lang="sk-S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73" marR="45873" marT="637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6775995"/>
                  </a:ext>
                </a:extLst>
              </a:tr>
              <a:tr h="1903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2015</a:t>
                      </a:r>
                      <a:endParaRPr lang="sk-S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73" marR="45873" marT="637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</a:rPr>
                        <a:t>Mgr. Svetlana </a:t>
                      </a:r>
                      <a:r>
                        <a:rPr lang="sk-SK" sz="1100" dirty="0" err="1">
                          <a:effectLst/>
                        </a:rPr>
                        <a:t>Mitrová</a:t>
                      </a:r>
                      <a:endParaRPr lang="sk-SK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73" marR="45873" marT="637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Bádateľská metóda k téme kyseliny a zásady</a:t>
                      </a:r>
                      <a:endParaRPr lang="sk-S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73" marR="45873" marT="637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8914463"/>
                  </a:ext>
                </a:extLst>
              </a:tr>
              <a:tr h="1903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2015</a:t>
                      </a:r>
                      <a:endParaRPr lang="sk-S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73" marR="45873" marT="637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</a:rPr>
                        <a:t>Mgr. Iveta </a:t>
                      </a:r>
                      <a:r>
                        <a:rPr lang="sk-SK" sz="1100" dirty="0" err="1">
                          <a:effectLst/>
                        </a:rPr>
                        <a:t>Payerová</a:t>
                      </a:r>
                      <a:r>
                        <a:rPr lang="sk-SK" sz="1100" dirty="0">
                          <a:effectLst/>
                        </a:rPr>
                        <a:t> </a:t>
                      </a:r>
                      <a:endParaRPr lang="sk-SK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73" marR="45873" marT="637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Implementácia formatívneho hodnotenia do výučby s prvkami bádateľskej metódy</a:t>
                      </a:r>
                      <a:endParaRPr lang="sk-S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73" marR="45873" marT="637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3359250"/>
                  </a:ext>
                </a:extLst>
              </a:tr>
              <a:tr h="1903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2015</a:t>
                      </a:r>
                      <a:endParaRPr lang="sk-S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73" marR="45873" marT="637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Mgr. Martina Harčaríková</a:t>
                      </a:r>
                      <a:endParaRPr lang="sk-S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73" marR="45873" marT="637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</a:rPr>
                        <a:t>Bádateľská metóda v téme </a:t>
                      </a:r>
                      <a:r>
                        <a:rPr lang="sk-SK" sz="1100" dirty="0" err="1">
                          <a:effectLst/>
                        </a:rPr>
                        <a:t>Termochémia</a:t>
                      </a:r>
                      <a:endParaRPr lang="sk-SK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73" marR="45873" marT="637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0450972"/>
                  </a:ext>
                </a:extLst>
              </a:tr>
              <a:tr h="1903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2015</a:t>
                      </a:r>
                      <a:endParaRPr lang="sk-S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73" marR="45873" marT="637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</a:rPr>
                        <a:t>Mgr. Mária Vojtková</a:t>
                      </a:r>
                      <a:endParaRPr lang="sk-SK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73" marR="45873" marT="637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Návrh bádateľských aktivít k téme Kyseliny a zásady</a:t>
                      </a:r>
                      <a:endParaRPr lang="sk-S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73" marR="45873" marT="637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522249"/>
                  </a:ext>
                </a:extLst>
              </a:tr>
              <a:tr h="1903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2015</a:t>
                      </a:r>
                      <a:endParaRPr lang="sk-S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73" marR="45873" marT="637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</a:rPr>
                        <a:t>Mgr. Vojtech </a:t>
                      </a:r>
                      <a:r>
                        <a:rPr lang="sk-SK" sz="1100" dirty="0" err="1">
                          <a:effectLst/>
                        </a:rPr>
                        <a:t>Novodomský</a:t>
                      </a:r>
                      <a:endParaRPr lang="sk-SK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73" marR="45873" marT="637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</a:rPr>
                        <a:t>Využitie bádateľskej metódy vo vyučovaní chémie  6. a 7. ročníka základnej školy</a:t>
                      </a:r>
                      <a:endParaRPr lang="sk-SK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73" marR="45873" marT="637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3669827"/>
                  </a:ext>
                </a:extLst>
              </a:tr>
              <a:tr h="2278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2015</a:t>
                      </a:r>
                      <a:endParaRPr lang="sk-S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73" marR="45873" marT="637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</a:rPr>
                        <a:t>Mgr. Ivana </a:t>
                      </a:r>
                      <a:r>
                        <a:rPr lang="sk-SK" sz="1100" dirty="0" err="1">
                          <a:effectLst/>
                        </a:rPr>
                        <a:t>Ľuptáčiková</a:t>
                      </a:r>
                      <a:endParaRPr lang="sk-SK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73" marR="45873" marT="637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</a:rPr>
                        <a:t>Úlohy na kompetenčnom základe pre tému Zmesi a chemicky čisté látky</a:t>
                      </a:r>
                      <a:endParaRPr lang="sk-SK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73" marR="45873" marT="637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4108121"/>
                  </a:ext>
                </a:extLst>
              </a:tr>
              <a:tr h="1903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2016</a:t>
                      </a:r>
                      <a:endParaRPr lang="sk-S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73" marR="45873" marT="637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</a:rPr>
                        <a:t>RNDr. Jana Sedláčková</a:t>
                      </a:r>
                      <a:endParaRPr lang="sk-SK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73" marR="45873" marT="637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</a:rPr>
                        <a:t>Počítačom podporovaná výučba témy Prírodné látky</a:t>
                      </a:r>
                      <a:endParaRPr lang="sk-SK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73" marR="45873" marT="637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8701358"/>
                  </a:ext>
                </a:extLst>
              </a:tr>
              <a:tr h="1903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2016</a:t>
                      </a:r>
                      <a:endParaRPr lang="sk-S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73" marR="45873" marT="637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Mgr. Zuzana Pestuchová </a:t>
                      </a:r>
                      <a:endParaRPr lang="sk-S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73" marR="45873" marT="637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</a:rPr>
                        <a:t>Návrh bádateľských aktivít pre tému Separačné a čistiace metódy</a:t>
                      </a:r>
                      <a:endParaRPr lang="sk-SK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73" marR="45873" marT="637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4248403"/>
                  </a:ext>
                </a:extLst>
              </a:tr>
              <a:tr h="1903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2016</a:t>
                      </a:r>
                      <a:endParaRPr lang="sk-S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73" marR="45873" marT="637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RNDr. Kvetoslava Kaňuchová </a:t>
                      </a:r>
                      <a:endParaRPr lang="sk-S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73" marR="45873" marT="637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</a:rPr>
                        <a:t>Bádateľská metóda vo výučbe chémie</a:t>
                      </a:r>
                      <a:endParaRPr lang="sk-SK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73" marR="45873" marT="637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8450837"/>
                  </a:ext>
                </a:extLst>
              </a:tr>
              <a:tr h="1903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2016</a:t>
                      </a:r>
                      <a:endParaRPr lang="sk-S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73" marR="45873" marT="637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RNDr. Michaela Semančíková</a:t>
                      </a:r>
                      <a:endParaRPr lang="sk-S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73" marR="45873" marT="637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</a:rPr>
                        <a:t>Rozvoj vedeckých spôsobilostí so zameraním na argumentáciu</a:t>
                      </a:r>
                      <a:endParaRPr lang="sk-SK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73" marR="45873" marT="637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0285735"/>
                  </a:ext>
                </a:extLst>
              </a:tr>
              <a:tr h="1903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2016</a:t>
                      </a:r>
                      <a:endParaRPr lang="sk-S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73" marR="45873" marT="637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RNDr. Simona Novická</a:t>
                      </a:r>
                      <a:endParaRPr lang="sk-S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73" marR="45873" marT="637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</a:rPr>
                        <a:t>Formatívne hodnotenie v chémii</a:t>
                      </a:r>
                      <a:endParaRPr lang="sk-SK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73" marR="45873" marT="637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6755932"/>
                  </a:ext>
                </a:extLst>
              </a:tr>
              <a:tr h="1903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2016</a:t>
                      </a:r>
                      <a:endParaRPr lang="sk-S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73" marR="45873" marT="637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RNDr. Erika Kőváryová</a:t>
                      </a:r>
                      <a:endParaRPr lang="sk-S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73" marR="45873" marT="637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</a:rPr>
                        <a:t>Didaktické hry vo výučbe chémie</a:t>
                      </a:r>
                      <a:endParaRPr lang="sk-SK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73" marR="45873" marT="637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3112961"/>
                  </a:ext>
                </a:extLst>
              </a:tr>
              <a:tr h="1903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2017</a:t>
                      </a:r>
                      <a:endParaRPr lang="sk-S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73" marR="45873" marT="637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Mgr. Zuzana Vilgová</a:t>
                      </a:r>
                      <a:endParaRPr lang="sk-S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73" marR="45873" marT="637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</a:rPr>
                        <a:t>Formatívne hodnotenie vo výučbe chémie</a:t>
                      </a:r>
                      <a:endParaRPr lang="sk-SK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73" marR="45873" marT="637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0021680"/>
                  </a:ext>
                </a:extLst>
              </a:tr>
              <a:tr h="1903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2017</a:t>
                      </a:r>
                      <a:endParaRPr lang="sk-S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73" marR="45873" marT="637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Mgr. Renáta Kovaľová</a:t>
                      </a:r>
                      <a:endParaRPr lang="sk-S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73" marR="45873" marT="637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</a:rPr>
                        <a:t>Metóda SATL vo výučbe chémie</a:t>
                      </a:r>
                      <a:endParaRPr lang="sk-SK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73" marR="45873" marT="637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40729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92929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685800" y="2130425"/>
            <a:ext cx="7772400" cy="28827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733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sk-SK" sz="4800" dirty="0" smtClean="0">
                <a:solidFill>
                  <a:schemeClr val="tx1"/>
                </a:solidFill>
              </a:rPr>
              <a:t>Klub učiteľov </a:t>
            </a:r>
            <a:br>
              <a:rPr lang="sk-SK" sz="4800" dirty="0" smtClean="0">
                <a:solidFill>
                  <a:schemeClr val="tx1"/>
                </a:solidFill>
              </a:rPr>
            </a:br>
            <a:r>
              <a:rPr lang="sk-SK" sz="4800" dirty="0" smtClean="0">
                <a:solidFill>
                  <a:schemeClr val="tx1"/>
                </a:solidFill>
              </a:rPr>
              <a:t/>
            </a:r>
            <a:br>
              <a:rPr lang="sk-SK" sz="4800" dirty="0" smtClean="0">
                <a:solidFill>
                  <a:schemeClr val="tx1"/>
                </a:solidFill>
              </a:rPr>
            </a:br>
            <a:r>
              <a:rPr lang="sk-SK" sz="4800" cap="all" dirty="0" smtClean="0">
                <a:solidFill>
                  <a:schemeClr val="tx1"/>
                </a:solidFill>
              </a:rPr>
              <a:t>matematiky</a:t>
            </a:r>
            <a:endParaRPr lang="sk-SK" sz="4800" cap="al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7507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685800" y="2130425"/>
            <a:ext cx="7772400" cy="28827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733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sk-SK" sz="4800" dirty="0" smtClean="0">
                <a:solidFill>
                  <a:schemeClr val="tx1"/>
                </a:solidFill>
              </a:rPr>
              <a:t>Klub učiteľov </a:t>
            </a:r>
            <a:br>
              <a:rPr lang="sk-SK" sz="4800" dirty="0" smtClean="0">
                <a:solidFill>
                  <a:schemeClr val="tx1"/>
                </a:solidFill>
              </a:rPr>
            </a:br>
            <a:r>
              <a:rPr lang="sk-SK" sz="4800" dirty="0" smtClean="0">
                <a:solidFill>
                  <a:schemeClr val="tx1"/>
                </a:solidFill>
              </a:rPr>
              <a:t/>
            </a:r>
            <a:br>
              <a:rPr lang="sk-SK" sz="4800" dirty="0" smtClean="0">
                <a:solidFill>
                  <a:schemeClr val="tx1"/>
                </a:solidFill>
              </a:rPr>
            </a:br>
            <a:r>
              <a:rPr lang="sk-SK" sz="4800" cap="all" dirty="0" smtClean="0">
                <a:solidFill>
                  <a:schemeClr val="tx1"/>
                </a:solidFill>
              </a:rPr>
              <a:t>biológie</a:t>
            </a:r>
            <a:endParaRPr lang="sk-SK" sz="4800" cap="al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8946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13909" y="212029"/>
            <a:ext cx="8744457" cy="984723"/>
          </a:xfrm>
        </p:spPr>
        <p:txBody>
          <a:bodyPr>
            <a:normAutofit/>
          </a:bodyPr>
          <a:lstStyle/>
          <a:p>
            <a:pPr algn="r"/>
            <a:r>
              <a:rPr lang="sk-SK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Klub učiteľov biológie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13909" y="1268760"/>
            <a:ext cx="8662289" cy="5279110"/>
          </a:xfrm>
        </p:spPr>
        <p:txBody>
          <a:bodyPr>
            <a:noAutofit/>
          </a:bodyPr>
          <a:lstStyle/>
          <a:p>
            <a:pPr marL="380990" indent="-380990" algn="just">
              <a:lnSpc>
                <a:spcPct val="150000"/>
              </a:lnSpc>
              <a:spcBef>
                <a:spcPts val="0"/>
              </a:spcBef>
              <a:buFontTx/>
              <a:buChar char="-"/>
            </a:pPr>
            <a:r>
              <a:rPr lang="sk-SK" sz="213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Stretnutia dvakrát </a:t>
            </a:r>
            <a:r>
              <a:rPr lang="sk-SK" sz="2133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ročne – </a:t>
            </a:r>
            <a:r>
              <a:rPr lang="sk-SK" sz="213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spravidla september, február</a:t>
            </a:r>
          </a:p>
          <a:p>
            <a:pPr marL="380990" indent="-380990" algn="just">
              <a:lnSpc>
                <a:spcPct val="150000"/>
              </a:lnSpc>
              <a:spcBef>
                <a:spcPts val="0"/>
              </a:spcBef>
              <a:buFontTx/>
              <a:buChar char="-"/>
            </a:pPr>
            <a:r>
              <a:rPr lang="sk-SK" sz="2133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Botanická </a:t>
            </a:r>
            <a:r>
              <a:rPr lang="sk-SK" sz="213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záhrada UPJŠ, Mánesova 23</a:t>
            </a:r>
          </a:p>
          <a:p>
            <a:pPr marL="380990" indent="-380990" algn="just">
              <a:lnSpc>
                <a:spcPct val="150000"/>
              </a:lnSpc>
              <a:spcBef>
                <a:spcPts val="0"/>
              </a:spcBef>
              <a:buFontTx/>
              <a:buChar char="-"/>
            </a:pPr>
            <a:r>
              <a:rPr lang="sk-SK" sz="213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 najbližších stretnutí:</a:t>
            </a:r>
            <a:r>
              <a:rPr lang="sk-SK" sz="2133" dirty="0">
                <a:solidFill>
                  <a:schemeClr val="tx1"/>
                </a:solidFill>
              </a:rPr>
              <a:t>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sk-SK" sz="213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sk-SK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február 2018 „</a:t>
            </a:r>
            <a:r>
              <a:rPr lang="sk-SK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Tajomný svet pod nohami</a:t>
            </a:r>
            <a:r>
              <a:rPr lang="sk-SK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sk-SK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september 2018 „</a:t>
            </a:r>
            <a:r>
              <a:rPr lang="sk-SK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Využitie mobilných aplikácií vo výučbe biológie</a:t>
            </a:r>
            <a:r>
              <a:rPr lang="sk-SK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</a:p>
          <a:p>
            <a:pPr marL="380990" indent="-380990" algn="l">
              <a:lnSpc>
                <a:spcPct val="150000"/>
              </a:lnSpc>
              <a:spcBef>
                <a:spcPts val="0"/>
              </a:spcBef>
              <a:buFontTx/>
              <a:buChar char="-"/>
              <a:tabLst>
                <a:tab pos="357708" algn="l"/>
              </a:tabLst>
            </a:pPr>
            <a:r>
              <a:rPr lang="sk-SK" sz="213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Zameranie:</a:t>
            </a:r>
            <a:r>
              <a:rPr lang="sk-SK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k-SK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k-SK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informácie </a:t>
            </a:r>
            <a:r>
              <a:rPr lang="sk-SK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aktuálnych trendoch a inováciách </a:t>
            </a:r>
            <a:r>
              <a:rPr lang="sk-SK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k-SK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k-SK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</a:t>
            </a:r>
            <a:r>
              <a:rPr lang="sk-SK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didaktike biológie,   výskumných projektoch, </a:t>
            </a:r>
            <a:r>
              <a:rPr lang="sk-SK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k-SK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k-SK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súťažiach</a:t>
            </a:r>
            <a:r>
              <a:rPr lang="sk-SK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konferenciách a pod.</a:t>
            </a:r>
          </a:p>
          <a:p>
            <a:pPr algn="l">
              <a:lnSpc>
                <a:spcPct val="150000"/>
              </a:lnSpc>
              <a:spcBef>
                <a:spcPts val="0"/>
              </a:spcBef>
              <a:tabLst>
                <a:tab pos="357708" algn="l"/>
              </a:tabLst>
            </a:pPr>
            <a:endParaRPr lang="sk-SK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7" descr="DSC0316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1" y="3717032"/>
            <a:ext cx="3684118" cy="2762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9552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13909" y="212029"/>
            <a:ext cx="8744457" cy="984723"/>
          </a:xfrm>
        </p:spPr>
        <p:txBody>
          <a:bodyPr>
            <a:normAutofit/>
          </a:bodyPr>
          <a:lstStyle/>
          <a:p>
            <a:pPr algn="r"/>
            <a:r>
              <a:rPr lang="sk-SK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Klub učiteľov biológie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13909" y="1268760"/>
            <a:ext cx="8662289" cy="5279110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sk-SK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</a:t>
            </a:r>
            <a:r>
              <a:rPr lang="sk-SK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rámci týždňa </a:t>
            </a:r>
            <a:r>
              <a:rPr lang="sk-SK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Vedy a techniky</a:t>
            </a:r>
            <a:br>
              <a:rPr lang="sk-SK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k-SK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sk-SK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november </a:t>
            </a:r>
            <a:r>
              <a:rPr lang="sk-SK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</a:t>
            </a:r>
            <a:r>
              <a:rPr lang="sk-SK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k-SK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14:30-16:00, </a:t>
            </a:r>
            <a:r>
              <a:rPr lang="sk-SK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k-SK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k-SK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Botanická </a:t>
            </a:r>
            <a:r>
              <a:rPr lang="sk-SK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záhrada UPJŠ, Mánesova </a:t>
            </a:r>
            <a:r>
              <a:rPr lang="sk-SK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sk-SK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Program: </a:t>
            </a:r>
            <a:br>
              <a:rPr lang="sk-SK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k-SK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Trendy vo výskume a výučbe biológie</a:t>
            </a:r>
          </a:p>
          <a:p>
            <a:pPr algn="l">
              <a:lnSpc>
                <a:spcPct val="150000"/>
              </a:lnSpc>
              <a:spcBef>
                <a:spcPts val="0"/>
              </a:spcBef>
            </a:pPr>
            <a:endParaRPr lang="sk-SK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endParaRPr lang="sk-SK" sz="2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sk-SK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19. september 2017</a:t>
            </a:r>
            <a:r>
              <a:rPr lang="sk-SK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k-SK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14:30-16:00, </a:t>
            </a:r>
            <a:br>
              <a:rPr lang="sk-SK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k-SK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Botanická záhrada UPJŠ, Mánesova 23</a:t>
            </a: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sk-SK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Program: </a:t>
            </a:r>
            <a:br>
              <a:rPr lang="sk-SK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k-SK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Jedlá záhradka </a:t>
            </a:r>
            <a:r>
              <a:rPr lang="sk-SK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(Mgr. Martin </a:t>
            </a:r>
            <a:r>
              <a:rPr lang="sk-SK" sz="2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Pizňak</a:t>
            </a:r>
            <a:r>
              <a:rPr lang="sk-SK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sk-SK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Biológia </a:t>
            </a:r>
            <a:r>
              <a:rPr lang="sk-SK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 o prírode, učíme ju v </a:t>
            </a:r>
            <a:r>
              <a:rPr lang="sk-SK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prírode </a:t>
            </a:r>
            <a:r>
              <a:rPr lang="sk-SK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(Ing. Paulína </a:t>
            </a:r>
            <a:r>
              <a:rPr lang="sk-SK" sz="2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Urdová</a:t>
            </a:r>
            <a:r>
              <a:rPr lang="sk-SK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l">
              <a:lnSpc>
                <a:spcPct val="150000"/>
              </a:lnSpc>
              <a:spcBef>
                <a:spcPts val="0"/>
              </a:spcBef>
            </a:pPr>
            <a:endParaRPr lang="sk-SK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6" descr="DSC0422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231" y="1412776"/>
            <a:ext cx="3800789" cy="2849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5780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685800" y="2130425"/>
            <a:ext cx="7772400" cy="28827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733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sk-SK" sz="4800" dirty="0" smtClean="0">
                <a:solidFill>
                  <a:schemeClr val="tx1"/>
                </a:solidFill>
              </a:rPr>
              <a:t>Klub učiteľov </a:t>
            </a:r>
            <a:br>
              <a:rPr lang="sk-SK" sz="4800" dirty="0" smtClean="0">
                <a:solidFill>
                  <a:schemeClr val="tx1"/>
                </a:solidFill>
              </a:rPr>
            </a:br>
            <a:r>
              <a:rPr lang="sk-SK" sz="4800" dirty="0" smtClean="0">
                <a:solidFill>
                  <a:schemeClr val="tx1"/>
                </a:solidFill>
              </a:rPr>
              <a:t/>
            </a:r>
            <a:br>
              <a:rPr lang="sk-SK" sz="4800" dirty="0" smtClean="0">
                <a:solidFill>
                  <a:schemeClr val="tx1"/>
                </a:solidFill>
              </a:rPr>
            </a:br>
            <a:r>
              <a:rPr lang="sk-SK" sz="4800" cap="all" dirty="0" smtClean="0">
                <a:solidFill>
                  <a:schemeClr val="tx1"/>
                </a:solidFill>
              </a:rPr>
              <a:t>fyziky</a:t>
            </a:r>
            <a:endParaRPr lang="sk-SK" sz="4800" cap="al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7232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175651" y="1340768"/>
            <a:ext cx="8881533" cy="5113867"/>
          </a:xfrm>
        </p:spPr>
        <p:txBody>
          <a:bodyPr>
            <a:noAutofit/>
          </a:bodyPr>
          <a:lstStyle/>
          <a:p>
            <a:r>
              <a:rPr lang="sk-SK" b="1" dirty="0" smtClean="0"/>
              <a:t>08.11</a:t>
            </a:r>
            <a:r>
              <a:rPr lang="sk-SK" b="1" dirty="0"/>
              <a:t>. 2017</a:t>
            </a:r>
            <a:r>
              <a:rPr lang="sk-SK" dirty="0"/>
              <a:t> </a:t>
            </a:r>
            <a:r>
              <a:rPr lang="sk-SK" smtClean="0"/>
              <a:t/>
            </a:r>
            <a:br>
              <a:rPr lang="sk-SK" smtClean="0"/>
            </a:br>
            <a:r>
              <a:rPr lang="sk-SK" dirty="0" smtClean="0"/>
              <a:t/>
            </a:r>
            <a:br>
              <a:rPr lang="sk-SK" dirty="0" smtClean="0"/>
            </a:br>
            <a:r>
              <a:rPr lang="sk-SK" b="1" dirty="0" smtClean="0"/>
              <a:t>Moderné </a:t>
            </a:r>
            <a:r>
              <a:rPr lang="sk-SK" b="1" dirty="0"/>
              <a:t>interaktívne webové nástroje </a:t>
            </a:r>
            <a:r>
              <a:rPr lang="sk-SK" b="1" dirty="0" smtClean="0"/>
              <a:t/>
            </a:r>
            <a:br>
              <a:rPr lang="sk-SK" b="1" dirty="0" smtClean="0"/>
            </a:br>
            <a:r>
              <a:rPr lang="sk-SK" b="1" dirty="0" smtClean="0"/>
              <a:t>pre </a:t>
            </a:r>
            <a:r>
              <a:rPr lang="sk-SK" b="1" dirty="0"/>
              <a:t>hodnotenie výsledkov výučby</a:t>
            </a:r>
            <a:r>
              <a:rPr lang="sk-SK" dirty="0"/>
              <a:t/>
            </a:r>
            <a:br>
              <a:rPr lang="sk-SK" dirty="0"/>
            </a:br>
            <a:r>
              <a:rPr lang="sk-SK" dirty="0" smtClean="0"/>
              <a:t>RNDr</a:t>
            </a:r>
            <a:r>
              <a:rPr lang="sk-SK" dirty="0"/>
              <a:t>. Peter </a:t>
            </a:r>
            <a:r>
              <a:rPr lang="sk-SK" dirty="0" err="1"/>
              <a:t>Štrauch</a:t>
            </a:r>
            <a:r>
              <a:rPr lang="sk-SK" dirty="0"/>
              <a:t>, doc. RNDr. Jozef </a:t>
            </a:r>
            <a:r>
              <a:rPr lang="sk-SK" dirty="0" err="1"/>
              <a:t>Hanč</a:t>
            </a:r>
            <a:r>
              <a:rPr lang="sk-SK" dirty="0"/>
              <a:t>, PhD.</a:t>
            </a:r>
          </a:p>
          <a:p>
            <a:r>
              <a:rPr lang="sk-SK" sz="1600" dirty="0"/>
              <a:t> </a:t>
            </a:r>
          </a:p>
          <a:p>
            <a:endParaRPr lang="sk-SK" dirty="0"/>
          </a:p>
        </p:txBody>
      </p:sp>
      <p:sp>
        <p:nvSpPr>
          <p:cNvPr id="4" name="Nadpis 3"/>
          <p:cNvSpPr txBox="1">
            <a:spLocks/>
          </p:cNvSpPr>
          <p:nvPr/>
        </p:nvSpPr>
        <p:spPr>
          <a:xfrm>
            <a:off x="827584" y="188640"/>
            <a:ext cx="8229600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sk-SK" sz="3600" b="1" dirty="0" smtClean="0">
                <a:solidFill>
                  <a:schemeClr val="bg1"/>
                </a:solidFill>
                <a:latin typeface="+mn-lt"/>
              </a:rPr>
              <a:t>Klub učiteľov fyziky</a:t>
            </a:r>
            <a:endParaRPr lang="sk-SK" sz="3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6732240" y="2780928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err="1"/>
              <a:t>Shiny</a:t>
            </a:r>
            <a:r>
              <a:rPr lang="sk-SK" dirty="0"/>
              <a:t> </a:t>
            </a:r>
            <a:r>
              <a:rPr lang="sk-SK" dirty="0" smtClean="0"/>
              <a:t>aplikácia </a:t>
            </a:r>
            <a:r>
              <a:rPr lang="sk-SK" dirty="0"/>
              <a:t>v R</a:t>
            </a:r>
          </a:p>
          <a:p>
            <a:r>
              <a:rPr lang="sk-SK" dirty="0">
                <a:hlinkClick r:id="rId2"/>
              </a:rPr>
              <a:t>https://goo.gl/5JqRe9</a:t>
            </a:r>
            <a:endParaRPr lang="sk-SK" dirty="0"/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3273664"/>
            <a:ext cx="5133256" cy="314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1677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262467" y="1340768"/>
            <a:ext cx="8881533" cy="5113867"/>
          </a:xfrm>
        </p:spPr>
        <p:txBody>
          <a:bodyPr>
            <a:noAutofit/>
          </a:bodyPr>
          <a:lstStyle/>
          <a:p>
            <a:r>
              <a:rPr lang="sk-SK" b="1" dirty="0" smtClean="0"/>
              <a:t>04.12. </a:t>
            </a:r>
            <a:r>
              <a:rPr lang="sk-SK" b="1" dirty="0"/>
              <a:t>2017</a:t>
            </a:r>
            <a:r>
              <a:rPr lang="sk-SK" dirty="0"/>
              <a:t> </a:t>
            </a:r>
            <a:br>
              <a:rPr lang="sk-SK" dirty="0"/>
            </a:br>
            <a:r>
              <a:rPr lang="sk-SK" dirty="0"/>
              <a:t> </a:t>
            </a:r>
            <a:br>
              <a:rPr lang="sk-SK" dirty="0"/>
            </a:br>
            <a:r>
              <a:rPr lang="sk-SK" b="1" dirty="0" smtClean="0"/>
              <a:t>Riadené bádanie krok za krokom</a:t>
            </a:r>
            <a:endParaRPr lang="sk-SK" dirty="0"/>
          </a:p>
          <a:p>
            <a:r>
              <a:rPr lang="sk-SK" dirty="0" smtClean="0"/>
              <a:t>doc</a:t>
            </a:r>
            <a:r>
              <a:rPr lang="sk-SK" dirty="0"/>
              <a:t>. RNDr. </a:t>
            </a:r>
            <a:r>
              <a:rPr lang="sk-SK" dirty="0" smtClean="0"/>
              <a:t>Marián Kireš, </a:t>
            </a:r>
            <a:r>
              <a:rPr lang="sk-SK" dirty="0"/>
              <a:t>PhD</a:t>
            </a:r>
            <a:r>
              <a:rPr lang="sk-SK" dirty="0" smtClean="0"/>
              <a:t>., Mgr. Ivan </a:t>
            </a:r>
            <a:r>
              <a:rPr lang="sk-SK" dirty="0" err="1" smtClean="0"/>
              <a:t>Tronov</a:t>
            </a:r>
            <a:endParaRPr lang="sk-SK" dirty="0"/>
          </a:p>
          <a:p>
            <a:endParaRPr lang="sk-SK" sz="1800" dirty="0" smtClean="0"/>
          </a:p>
        </p:txBody>
      </p:sp>
      <p:sp>
        <p:nvSpPr>
          <p:cNvPr id="4" name="Nadpis 3"/>
          <p:cNvSpPr txBox="1">
            <a:spLocks/>
          </p:cNvSpPr>
          <p:nvPr/>
        </p:nvSpPr>
        <p:spPr>
          <a:xfrm>
            <a:off x="827584" y="188640"/>
            <a:ext cx="8229600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sk-SK" sz="3600" b="1" dirty="0" smtClean="0">
                <a:solidFill>
                  <a:schemeClr val="bg1"/>
                </a:solidFill>
                <a:latin typeface="+mn-lt"/>
              </a:rPr>
              <a:t>Klub učiteľov fyziky</a:t>
            </a:r>
            <a:endParaRPr lang="sk-SK" sz="36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068960"/>
            <a:ext cx="2392853" cy="3198672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068960"/>
            <a:ext cx="2629469" cy="319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8459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175651" y="1340768"/>
            <a:ext cx="8881533" cy="5113867"/>
          </a:xfrm>
        </p:spPr>
        <p:txBody>
          <a:bodyPr>
            <a:noAutofit/>
          </a:bodyPr>
          <a:lstStyle/>
          <a:p>
            <a:r>
              <a:rPr lang="sk-SK" b="1" dirty="0" smtClean="0"/>
              <a:t>Január 2018</a:t>
            </a:r>
            <a:r>
              <a:rPr lang="sk-SK" dirty="0" smtClean="0"/>
              <a:t> </a:t>
            </a:r>
            <a:r>
              <a:rPr lang="sk-SK" dirty="0"/>
              <a:t/>
            </a:r>
            <a:br>
              <a:rPr lang="sk-SK" dirty="0"/>
            </a:br>
            <a:r>
              <a:rPr lang="sk-SK" dirty="0"/>
              <a:t> </a:t>
            </a:r>
            <a:br>
              <a:rPr lang="sk-SK" dirty="0"/>
            </a:br>
            <a:r>
              <a:rPr lang="sk-SK" b="1" dirty="0" smtClean="0"/>
              <a:t>Fyzikálna olympiáda a Turnaj mladých fyzikov</a:t>
            </a:r>
            <a:endParaRPr lang="sk-SK" dirty="0"/>
          </a:p>
          <a:p>
            <a:r>
              <a:rPr lang="sk-SK" dirty="0"/>
              <a:t>doc. RNDr. Jozef </a:t>
            </a:r>
            <a:r>
              <a:rPr lang="sk-SK" dirty="0" err="1"/>
              <a:t>Hanč</a:t>
            </a:r>
            <a:r>
              <a:rPr lang="sk-SK" dirty="0"/>
              <a:t>, PhD</a:t>
            </a:r>
            <a:r>
              <a:rPr lang="sk-SK" dirty="0" smtClean="0"/>
              <a:t>., doc</a:t>
            </a:r>
            <a:r>
              <a:rPr lang="sk-SK" dirty="0"/>
              <a:t>. RNDr. Marián Kireš, PhD., </a:t>
            </a:r>
          </a:p>
        </p:txBody>
      </p:sp>
      <p:sp>
        <p:nvSpPr>
          <p:cNvPr id="4" name="Nadpis 3"/>
          <p:cNvSpPr txBox="1">
            <a:spLocks/>
          </p:cNvSpPr>
          <p:nvPr/>
        </p:nvSpPr>
        <p:spPr>
          <a:xfrm>
            <a:off x="827584" y="188640"/>
            <a:ext cx="8229600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sk-SK" sz="3600" b="1" dirty="0" smtClean="0">
                <a:solidFill>
                  <a:schemeClr val="bg1"/>
                </a:solidFill>
                <a:latin typeface="+mn-lt"/>
              </a:rPr>
              <a:t>Klub učiteľov fyziky</a:t>
            </a:r>
            <a:endParaRPr lang="sk-SK" sz="36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2" name="Obrázo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3047559"/>
            <a:ext cx="5508104" cy="3572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1703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8229600" cy="1008112"/>
          </a:xfrm>
        </p:spPr>
        <p:txBody>
          <a:bodyPr>
            <a:normAutofit/>
          </a:bodyPr>
          <a:lstStyle/>
          <a:p>
            <a:pPr algn="r"/>
            <a:r>
              <a:rPr lang="sk-SK" sz="3600" b="1" dirty="0">
                <a:solidFill>
                  <a:schemeClr val="bg1"/>
                </a:solidFill>
              </a:rPr>
              <a:t>Klub učiteľov matematiky (KUM)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sk-SK" b="1" dirty="0"/>
              <a:t>Vízia</a:t>
            </a:r>
          </a:p>
          <a:p>
            <a:r>
              <a:rPr lang="sk-SK" sz="2800" dirty="0"/>
              <a:t>Neformálne vzdelávanie</a:t>
            </a:r>
          </a:p>
          <a:p>
            <a:r>
              <a:rPr lang="sk-SK" sz="2800" dirty="0"/>
              <a:t>Budovanie aktívnej komunity</a:t>
            </a:r>
          </a:p>
          <a:p>
            <a:r>
              <a:rPr lang="sk-SK" sz="2800" dirty="0"/>
              <a:t>Poznanie matematiky</a:t>
            </a:r>
          </a:p>
          <a:p>
            <a:r>
              <a:rPr lang="sk-SK" sz="2800" dirty="0"/>
              <a:t>Zdieľanie skúseností</a:t>
            </a: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898474E6-AD2C-43F1-B897-3B4CCBFD6F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321" y="2696684"/>
            <a:ext cx="3429479" cy="3429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6023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obsahu 4"/>
          <p:cNvSpPr>
            <a:spLocks noGrp="1"/>
          </p:cNvSpPr>
          <p:nvPr>
            <p:ph idx="1"/>
          </p:nvPr>
        </p:nvSpPr>
        <p:spPr>
          <a:xfrm>
            <a:off x="457200" y="1340768"/>
            <a:ext cx="8507288" cy="52565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k-SK" sz="3600" b="1" dirty="0"/>
              <a:t>Program</a:t>
            </a:r>
          </a:p>
          <a:p>
            <a:pPr marL="0" indent="0">
              <a:buNone/>
            </a:pPr>
            <a:r>
              <a:rPr lang="sk-SK" sz="2000" dirty="0"/>
              <a:t>Učiteľov pozývame </a:t>
            </a:r>
            <a:r>
              <a:rPr lang="sk-SK" sz="2000" b="1" dirty="0"/>
              <a:t>k aktívnej účasti </a:t>
            </a:r>
            <a:r>
              <a:rPr lang="sk-SK" sz="2000" dirty="0"/>
              <a:t>na nasledujúcich stretnutiach: </a:t>
            </a:r>
          </a:p>
          <a:p>
            <a:pPr marL="0" indent="0">
              <a:buNone/>
            </a:pPr>
            <a:endParaRPr lang="sk-SK" sz="2000" dirty="0"/>
          </a:p>
          <a:p>
            <a:pPr marL="2514600" indent="-2514600">
              <a:buNone/>
              <a:tabLst>
                <a:tab pos="2514600" algn="l"/>
              </a:tabLst>
            </a:pPr>
            <a:r>
              <a:rPr lang="sk-SK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2. október </a:t>
            </a:r>
            <a:r>
              <a:rPr lang="sk-SK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2017</a:t>
            </a:r>
            <a:r>
              <a:rPr lang="sk-SK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</a:t>
            </a:r>
            <a:r>
              <a:rPr lang="sk-SK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Matematické </a:t>
            </a:r>
            <a:r>
              <a:rPr lang="sk-SK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súťaže: Ako vybrať a pripraviť žiakov</a:t>
            </a:r>
          </a:p>
          <a:p>
            <a:pPr marL="2514600" indent="-2514600">
              <a:buNone/>
              <a:tabLst>
                <a:tab pos="2514600" algn="l"/>
              </a:tabLst>
            </a:pPr>
            <a:r>
              <a:rPr lang="sk-SK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6. november </a:t>
            </a:r>
            <a:r>
              <a:rPr lang="sk-SK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2017</a:t>
            </a:r>
            <a:r>
              <a:rPr lang="sk-SK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Aplikácie ekonomickej a finančnej matematiky</a:t>
            </a:r>
          </a:p>
          <a:p>
            <a:pPr marL="2514600" indent="-2514600">
              <a:buNone/>
              <a:tabLst>
                <a:tab pos="2514600" algn="l"/>
              </a:tabLst>
            </a:pPr>
            <a:r>
              <a:rPr lang="sk-SK" sz="2000" dirty="0"/>
              <a:t>4. december </a:t>
            </a:r>
            <a:r>
              <a:rPr lang="sk-SK" sz="2000" dirty="0" smtClean="0"/>
              <a:t>2017</a:t>
            </a:r>
            <a:r>
              <a:rPr lang="sk-SK" sz="2000" dirty="0"/>
              <a:t>	Čo budú moji žiaci robiť, keď vyštudujú matematiku?</a:t>
            </a:r>
          </a:p>
          <a:p>
            <a:pPr marL="2514600" indent="-2514600">
              <a:buNone/>
              <a:tabLst>
                <a:tab pos="2514600" algn="l"/>
              </a:tabLst>
            </a:pPr>
            <a:r>
              <a:rPr lang="sk-SK" sz="2000" dirty="0"/>
              <a:t>5. február </a:t>
            </a:r>
            <a:r>
              <a:rPr lang="sk-SK" sz="2000" dirty="0" smtClean="0"/>
              <a:t>2018</a:t>
            </a:r>
            <a:r>
              <a:rPr lang="sk-SK" sz="2000" dirty="0"/>
              <a:t>	</a:t>
            </a:r>
            <a:r>
              <a:rPr lang="sk-SK" sz="2000" dirty="0" smtClean="0"/>
              <a:t>Motivačné </a:t>
            </a:r>
            <a:r>
              <a:rPr lang="sk-SK" sz="2000" dirty="0"/>
              <a:t>aktivity pre žiakov základnej školy</a:t>
            </a:r>
          </a:p>
          <a:p>
            <a:pPr marL="2514600" indent="-2514600">
              <a:buNone/>
              <a:tabLst>
                <a:tab pos="2514600" algn="l"/>
              </a:tabLst>
            </a:pPr>
            <a:r>
              <a:rPr lang="sk-SK" sz="2000" dirty="0"/>
              <a:t>5. marec </a:t>
            </a:r>
            <a:r>
              <a:rPr lang="sk-SK" sz="2000" dirty="0" smtClean="0"/>
              <a:t>2018</a:t>
            </a:r>
            <a:r>
              <a:rPr lang="sk-SK" sz="2000" dirty="0"/>
              <a:t>	</a:t>
            </a:r>
            <a:r>
              <a:rPr lang="sk-SK" sz="2000" dirty="0" smtClean="0"/>
              <a:t>Aké </a:t>
            </a:r>
            <a:r>
              <a:rPr lang="sk-SK" sz="2000" dirty="0"/>
              <a:t>matematické výzvy čakajú žiakov pri nástupe na VŠ?</a:t>
            </a:r>
          </a:p>
          <a:p>
            <a:pPr marL="2514600" indent="-2514600">
              <a:buNone/>
              <a:tabLst>
                <a:tab pos="2514600" algn="l"/>
              </a:tabLst>
            </a:pPr>
            <a:r>
              <a:rPr lang="sk-SK" sz="2000" dirty="0"/>
              <a:t>9. apríl </a:t>
            </a:r>
            <a:r>
              <a:rPr lang="sk-SK" sz="2000" dirty="0" smtClean="0"/>
              <a:t>2018</a:t>
            </a:r>
            <a:r>
              <a:rPr lang="sk-SK" sz="2000" dirty="0"/>
              <a:t>	</a:t>
            </a:r>
            <a:r>
              <a:rPr lang="sk-SK" sz="2000" dirty="0" smtClean="0"/>
              <a:t>Geometrické </a:t>
            </a:r>
            <a:r>
              <a:rPr lang="sk-SK" sz="2000" dirty="0"/>
              <a:t>myslenie – ako ho rozvíjať?</a:t>
            </a:r>
          </a:p>
          <a:p>
            <a:pPr marL="2514600" indent="-2514600">
              <a:buNone/>
              <a:tabLst>
                <a:tab pos="2514600" algn="l"/>
              </a:tabLst>
            </a:pPr>
            <a:r>
              <a:rPr lang="sk-SK" sz="2000" dirty="0"/>
              <a:t>7. máj </a:t>
            </a:r>
            <a:r>
              <a:rPr lang="sk-SK" sz="2000" dirty="0" smtClean="0"/>
              <a:t>2018</a:t>
            </a:r>
            <a:r>
              <a:rPr lang="sk-SK" sz="2000" dirty="0"/>
              <a:t>	</a:t>
            </a:r>
            <a:r>
              <a:rPr lang="sk-SK" sz="2000" dirty="0" smtClean="0"/>
              <a:t>Téma </a:t>
            </a:r>
            <a:r>
              <a:rPr lang="sk-SK" sz="2000" dirty="0"/>
              <a:t>je otvorená (návrhom učiteľov)</a:t>
            </a:r>
          </a:p>
          <a:p>
            <a:pPr marL="2514600" indent="-2514600">
              <a:buNone/>
              <a:tabLst>
                <a:tab pos="2514600" algn="l"/>
              </a:tabLst>
            </a:pPr>
            <a:endParaRPr lang="sk-SK" sz="2000" dirty="0" smtClean="0"/>
          </a:p>
          <a:p>
            <a:pPr marL="2514600" indent="-2514600">
              <a:buNone/>
              <a:tabLst>
                <a:tab pos="2514600" algn="l"/>
              </a:tabLst>
            </a:pPr>
            <a:r>
              <a:rPr lang="sk-SK" sz="2000" dirty="0" smtClean="0"/>
              <a:t>Apríl 2018</a:t>
            </a:r>
            <a:r>
              <a:rPr lang="sk-SK" sz="2000" dirty="0"/>
              <a:t>	</a:t>
            </a:r>
            <a:r>
              <a:rPr lang="sk-SK" sz="2000" dirty="0" smtClean="0"/>
              <a:t>Konferencia </a:t>
            </a:r>
            <a:r>
              <a:rPr lang="sk-SK" sz="2000" dirty="0"/>
              <a:t>košických </a:t>
            </a:r>
            <a:r>
              <a:rPr lang="sk-SK" sz="2000" dirty="0" smtClean="0"/>
              <a:t>matematikov</a:t>
            </a:r>
            <a:br>
              <a:rPr lang="sk-SK" sz="2000" dirty="0" smtClean="0"/>
            </a:br>
            <a:r>
              <a:rPr lang="sk-SK" sz="2000" dirty="0" smtClean="0"/>
              <a:t>– </a:t>
            </a:r>
            <a:r>
              <a:rPr lang="sk-SK" sz="2000" dirty="0"/>
              <a:t>sekcia pre </a:t>
            </a:r>
            <a:r>
              <a:rPr lang="sk-SK" sz="2000" dirty="0" smtClean="0"/>
              <a:t>učiteľov, Herľany </a:t>
            </a:r>
            <a:r>
              <a:rPr lang="sk-SK" sz="2000" dirty="0"/>
              <a:t>(max. 50 € )</a:t>
            </a:r>
            <a:endParaRPr lang="sk-SK" sz="1600" dirty="0"/>
          </a:p>
          <a:p>
            <a:pPr marL="0" indent="0">
              <a:buNone/>
            </a:pPr>
            <a:r>
              <a:rPr lang="sk-SK" sz="2000" dirty="0"/>
              <a:t>			</a:t>
            </a:r>
            <a:r>
              <a:rPr lang="sk-SK" sz="2000" b="1" dirty="0"/>
              <a:t>Chceme?</a:t>
            </a: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827584" y="188640"/>
            <a:ext cx="8229600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sk-SK" sz="3600" b="1" smtClean="0">
                <a:solidFill>
                  <a:schemeClr val="bg1"/>
                </a:solidFill>
              </a:rPr>
              <a:t>Klub učiteľov matematiky (KUM)</a:t>
            </a:r>
            <a:endParaRPr lang="sk-SK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53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b="1" dirty="0"/>
              <a:t>Najbližšie stretnutie</a:t>
            </a:r>
          </a:p>
          <a:p>
            <a:r>
              <a:rPr lang="sk-SK" sz="2400" dirty="0"/>
              <a:t>4. december 2017 o 14:30</a:t>
            </a:r>
          </a:p>
          <a:p>
            <a:r>
              <a:rPr lang="sk-SK" sz="2400" dirty="0"/>
              <a:t>Jesenná 5, Košice</a:t>
            </a:r>
          </a:p>
          <a:p>
            <a:r>
              <a:rPr lang="sk-SK" sz="2400" b="1" dirty="0"/>
              <a:t>Čo budú moji žiaci robiť, keď vyštudujú matematiku?</a:t>
            </a:r>
          </a:p>
          <a:p>
            <a:pPr lvl="1"/>
            <a:r>
              <a:rPr lang="sk-SK" sz="1800" dirty="0"/>
              <a:t>Stretnutie s našimi absolventmi</a:t>
            </a:r>
          </a:p>
          <a:p>
            <a:pPr lvl="1"/>
            <a:r>
              <a:rPr lang="sk-SK" sz="1800" dirty="0"/>
              <a:t>Ako motivovať žiakov k štúdiu matematiky</a:t>
            </a:r>
          </a:p>
          <a:p>
            <a:pPr lvl="1"/>
            <a:r>
              <a:rPr lang="sk-SK" sz="1800" dirty="0"/>
              <a:t>Ako odpovedať rodičom žiakov na otázku: „Čo s tou matematikou bude moje dieťa robiť?“</a:t>
            </a:r>
          </a:p>
          <a:p>
            <a:pPr lvl="1"/>
            <a:endParaRPr lang="sk-SK" sz="1400" b="1" dirty="0"/>
          </a:p>
          <a:p>
            <a:endParaRPr lang="sk-SK" dirty="0"/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8229600" cy="1008112"/>
          </a:xfrm>
        </p:spPr>
        <p:txBody>
          <a:bodyPr>
            <a:normAutofit/>
          </a:bodyPr>
          <a:lstStyle/>
          <a:p>
            <a:pPr algn="r"/>
            <a:r>
              <a:rPr lang="sk-SK" sz="3600" b="1" dirty="0">
                <a:solidFill>
                  <a:schemeClr val="bg1"/>
                </a:solidFill>
              </a:rPr>
              <a:t>Klub učiteľov matematiky (KUM)</a:t>
            </a:r>
          </a:p>
        </p:txBody>
      </p:sp>
    </p:spTree>
    <p:extLst>
      <p:ext uri="{BB962C8B-B14F-4D97-AF65-F5344CB8AC3E}">
        <p14:creationId xmlns:p14="http://schemas.microsoft.com/office/powerpoint/2010/main" val="16201854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b="1" dirty="0" err="1"/>
              <a:t>Webstránka</a:t>
            </a:r>
            <a:endParaRPr lang="sk-SK" b="1" dirty="0"/>
          </a:p>
          <a:p>
            <a:pPr marL="0" indent="0">
              <a:buNone/>
            </a:pPr>
            <a:r>
              <a:rPr lang="sk-SK" sz="1800" dirty="0">
                <a:hlinkClick r:id="rId2"/>
              </a:rPr>
              <a:t>http://umv.science.upjs.sk/kum/</a:t>
            </a:r>
            <a:endParaRPr lang="sk-SK" sz="1800" dirty="0"/>
          </a:p>
          <a:p>
            <a:r>
              <a:rPr lang="sk-SK" sz="2400" dirty="0"/>
              <a:t>Program</a:t>
            </a:r>
          </a:p>
          <a:p>
            <a:r>
              <a:rPr lang="sk-SK" sz="2400" dirty="0"/>
              <a:t>Najbližšie stretnutie</a:t>
            </a:r>
          </a:p>
          <a:p>
            <a:pPr lvl="1"/>
            <a:r>
              <a:rPr lang="sk-SK" sz="1800" b="1" dirty="0"/>
              <a:t>Prihlasovanie</a:t>
            </a:r>
          </a:p>
          <a:p>
            <a:r>
              <a:rPr lang="sk-SK" sz="2400" dirty="0" err="1"/>
              <a:t>Blog</a:t>
            </a:r>
            <a:endParaRPr lang="sk-SK" sz="2400" dirty="0"/>
          </a:p>
          <a:p>
            <a:pPr lvl="1"/>
            <a:r>
              <a:rPr lang="sk-SK" sz="1800" dirty="0"/>
              <a:t>Stručné správy z minulých stretnutí</a:t>
            </a:r>
          </a:p>
          <a:p>
            <a:pPr lvl="1"/>
            <a:r>
              <a:rPr lang="sk-SK" sz="1800" dirty="0"/>
              <a:t>Niektoré z materiálov zo stretnutia na stiahnutie</a:t>
            </a:r>
            <a:endParaRPr lang="sk-SK" sz="1100" dirty="0"/>
          </a:p>
          <a:p>
            <a:r>
              <a:rPr lang="sk-SK" sz="2400" dirty="0"/>
              <a:t>Kontakty</a:t>
            </a:r>
          </a:p>
          <a:p>
            <a:pPr lvl="1"/>
            <a:r>
              <a:rPr lang="sk-SK" sz="1800" dirty="0"/>
              <a:t>Ingrid Semanišinová (</a:t>
            </a:r>
            <a:r>
              <a:rPr lang="sk-SK" sz="1800" dirty="0" err="1"/>
              <a:t>ingrid.semanisinova@upjs.sk</a:t>
            </a:r>
            <a:r>
              <a:rPr lang="sk-SK" sz="1800" dirty="0"/>
              <a:t>)</a:t>
            </a:r>
          </a:p>
          <a:p>
            <a:pPr lvl="1"/>
            <a:r>
              <a:rPr lang="sk-SK" sz="1800" dirty="0"/>
              <a:t>Veronika Hubeňáková (</a:t>
            </a:r>
            <a:r>
              <a:rPr lang="sk-SK" sz="1800" dirty="0" err="1"/>
              <a:t>veronika.hubenakova@upjs.sk</a:t>
            </a:r>
            <a:r>
              <a:rPr lang="sk-SK" sz="1800" dirty="0"/>
              <a:t>)</a:t>
            </a: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827584" y="188640"/>
            <a:ext cx="8229600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sk-SK" sz="3600" b="1" smtClean="0">
                <a:solidFill>
                  <a:schemeClr val="bg1"/>
                </a:solidFill>
              </a:rPr>
              <a:t>Klub učiteľov matematiky (KUM)</a:t>
            </a:r>
            <a:endParaRPr lang="sk-SK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6692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685800" y="2130425"/>
            <a:ext cx="7772400" cy="28827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733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sk-SK" sz="4800" dirty="0" smtClean="0">
                <a:solidFill>
                  <a:schemeClr val="tx1"/>
                </a:solidFill>
              </a:rPr>
              <a:t>Klub učiteľov </a:t>
            </a:r>
            <a:br>
              <a:rPr lang="sk-SK" sz="4800" dirty="0" smtClean="0">
                <a:solidFill>
                  <a:schemeClr val="tx1"/>
                </a:solidFill>
              </a:rPr>
            </a:br>
            <a:r>
              <a:rPr lang="sk-SK" sz="4800" dirty="0" smtClean="0">
                <a:solidFill>
                  <a:schemeClr val="tx1"/>
                </a:solidFill>
              </a:rPr>
              <a:t/>
            </a:r>
            <a:br>
              <a:rPr lang="sk-SK" sz="4800" dirty="0" smtClean="0">
                <a:solidFill>
                  <a:schemeClr val="tx1"/>
                </a:solidFill>
              </a:rPr>
            </a:br>
            <a:r>
              <a:rPr lang="sk-SK" sz="4800" cap="all" dirty="0" smtClean="0">
                <a:solidFill>
                  <a:schemeClr val="tx1"/>
                </a:solidFill>
              </a:rPr>
              <a:t>informatiky</a:t>
            </a:r>
            <a:endParaRPr lang="sk-SK" sz="4800" cap="al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2404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400" dirty="0" smtClean="0"/>
              <a:t>Poldňové monotematické prezenčné stretnutia pre učiteľov SŠ a ZŠ prevažne z košického a prešovského regiónu</a:t>
            </a:r>
          </a:p>
          <a:p>
            <a:r>
              <a:rPr lang="sk-SK" sz="2400" dirty="0" smtClean="0"/>
              <a:t>Zameranie na inovatívny obsah a metódy vyučovania informatiky</a:t>
            </a:r>
          </a:p>
          <a:p>
            <a:r>
              <a:rPr lang="sk-SK" sz="2400" dirty="0" smtClean="0"/>
              <a:t>Účastníci: cca 20, výnimočne cca 40 (</a:t>
            </a:r>
            <a:r>
              <a:rPr lang="sk-SK" sz="2400" dirty="0" err="1" smtClean="0"/>
              <a:t>Extrapolácie</a:t>
            </a:r>
            <a:r>
              <a:rPr lang="sk-SK" sz="2400" dirty="0" smtClean="0"/>
              <a:t>), prevažne učitelia SŠ</a:t>
            </a:r>
          </a:p>
          <a:p>
            <a:r>
              <a:rPr lang="sk-SK" sz="2400" dirty="0" smtClean="0"/>
              <a:t>Lektori: Ústav informatiky, firmy (</a:t>
            </a:r>
            <a:r>
              <a:rPr lang="sk-SK" sz="2400" dirty="0"/>
              <a:t>K</a:t>
            </a:r>
            <a:r>
              <a:rPr lang="sk-SK" sz="2400" dirty="0" smtClean="0"/>
              <a:t>ošice IT Valley), TU Košice</a:t>
            </a:r>
          </a:p>
          <a:p>
            <a:r>
              <a:rPr lang="sk-SK" sz="2400" dirty="0" smtClean="0"/>
              <a:t>Nové formy realizácie KUI: </a:t>
            </a:r>
            <a:r>
              <a:rPr lang="sk-SK" sz="2400" dirty="0" err="1" smtClean="0"/>
              <a:t>webináre</a:t>
            </a:r>
            <a:r>
              <a:rPr lang="sk-SK" sz="2400" dirty="0" smtClean="0"/>
              <a:t>, </a:t>
            </a:r>
            <a:r>
              <a:rPr lang="sk-SK" sz="2400" dirty="0" err="1" smtClean="0"/>
              <a:t>hackethony</a:t>
            </a:r>
            <a:r>
              <a:rPr lang="sk-SK" sz="2400" dirty="0" smtClean="0"/>
              <a:t>, </a:t>
            </a:r>
            <a:r>
              <a:rPr lang="sk-SK" sz="2400" dirty="0" err="1" smtClean="0"/>
              <a:t>videokanál</a:t>
            </a:r>
            <a:r>
              <a:rPr lang="sk-SK" sz="2400" dirty="0" smtClean="0"/>
              <a:t> na </a:t>
            </a:r>
            <a:r>
              <a:rPr lang="sk-SK" sz="2400" dirty="0" err="1" smtClean="0"/>
              <a:t>youtube</a:t>
            </a:r>
            <a:endParaRPr lang="sk-SK" sz="2400" dirty="0" smtClean="0"/>
          </a:p>
          <a:p>
            <a:r>
              <a:rPr lang="sk-SK" sz="2400" dirty="0" smtClean="0"/>
              <a:t>Registrácia na: </a:t>
            </a:r>
            <a:r>
              <a:rPr lang="sk-SK" sz="2400" dirty="0">
                <a:hlinkClick r:id="rId2"/>
              </a:rPr>
              <a:t>https://</a:t>
            </a:r>
            <a:r>
              <a:rPr lang="sk-SK" sz="2400" dirty="0" smtClean="0">
                <a:hlinkClick r:id="rId2"/>
              </a:rPr>
              <a:t>skoly.upjs.sk/aktivity</a:t>
            </a:r>
            <a:r>
              <a:rPr lang="sk-SK" sz="2400" dirty="0" smtClean="0"/>
              <a:t> </a:t>
            </a:r>
          </a:p>
          <a:p>
            <a:endParaRPr lang="sk-SK" sz="2400" dirty="0" smtClean="0"/>
          </a:p>
          <a:p>
            <a:endParaRPr lang="sk-SK" sz="2400" dirty="0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4208" y="5013176"/>
            <a:ext cx="2304000" cy="1526400"/>
          </a:xfrm>
          <a:prstGeom prst="rect">
            <a:avLst/>
          </a:prstGeom>
        </p:spPr>
      </p:pic>
      <p:sp>
        <p:nvSpPr>
          <p:cNvPr id="8" name="Nadpis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8229600" cy="1008112"/>
          </a:xfrm>
        </p:spPr>
        <p:txBody>
          <a:bodyPr>
            <a:normAutofit/>
          </a:bodyPr>
          <a:lstStyle/>
          <a:p>
            <a:pPr algn="r"/>
            <a:r>
              <a:rPr lang="sk-SK" sz="3600" b="1" dirty="0">
                <a:solidFill>
                  <a:schemeClr val="bg1"/>
                </a:solidFill>
              </a:rPr>
              <a:t>Klub učiteľov </a:t>
            </a:r>
            <a:r>
              <a:rPr lang="sk-SK" sz="3600" b="1" dirty="0" smtClean="0">
                <a:solidFill>
                  <a:schemeClr val="bg1"/>
                </a:solidFill>
              </a:rPr>
              <a:t>informatiky</a:t>
            </a:r>
            <a:endParaRPr lang="sk-SK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205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179512" y="1412776"/>
            <a:ext cx="8335838" cy="50405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k-SK" sz="2400" b="1" dirty="0" smtClean="0"/>
              <a:t>2017/2018</a:t>
            </a:r>
          </a:p>
          <a:p>
            <a:r>
              <a:rPr lang="sk-SK" sz="2400" b="1" dirty="0" smtClean="0"/>
              <a:t>Moderné </a:t>
            </a:r>
            <a:r>
              <a:rPr lang="sk-SK" sz="2400" b="1" dirty="0"/>
              <a:t>trendy vyučovania informatiky </a:t>
            </a:r>
            <a:r>
              <a:rPr lang="sk-SK" sz="2400" dirty="0"/>
              <a:t>(4. 10. 2017)</a:t>
            </a:r>
          </a:p>
          <a:p>
            <a:r>
              <a:rPr lang="sk-SK" sz="2400" b="1" dirty="0"/>
              <a:t>Kybernetická bezpečnosť </a:t>
            </a:r>
            <a:r>
              <a:rPr lang="sk-SK" sz="2400" dirty="0"/>
              <a:t>(24</a:t>
            </a:r>
            <a:r>
              <a:rPr lang="sk-SK" sz="2400" dirty="0" smtClean="0"/>
              <a:t>. 10</a:t>
            </a:r>
            <a:r>
              <a:rPr lang="sk-SK" sz="2400" dirty="0"/>
              <a:t>. 2017</a:t>
            </a:r>
            <a:r>
              <a:rPr lang="sk-SK" sz="2400" dirty="0" smtClean="0"/>
              <a:t>)</a:t>
            </a:r>
          </a:p>
          <a:p>
            <a:r>
              <a:rPr lang="sk-SK" sz="2400" b="1" dirty="0" smtClean="0"/>
              <a:t>Objektovo-orientované </a:t>
            </a:r>
            <a:r>
              <a:rPr lang="sk-SK" sz="2400" b="1" dirty="0"/>
              <a:t>programovanie </a:t>
            </a:r>
            <a:r>
              <a:rPr lang="sk-SK" sz="2400" b="1" dirty="0" smtClean="0"/>
              <a:t/>
            </a:r>
            <a:br>
              <a:rPr lang="sk-SK" sz="2400" b="1" dirty="0" smtClean="0"/>
            </a:br>
            <a:r>
              <a:rPr lang="sk-SK" sz="2400" b="1" dirty="0" smtClean="0"/>
              <a:t>v </a:t>
            </a:r>
            <a:r>
              <a:rPr lang="sk-SK" sz="2400" b="1" dirty="0" err="1"/>
              <a:t>Pythone</a:t>
            </a:r>
            <a:r>
              <a:rPr lang="sk-SK" sz="2400" b="1" dirty="0"/>
              <a:t> </a:t>
            </a:r>
            <a:r>
              <a:rPr lang="sk-SK" sz="2400" dirty="0" smtClean="0"/>
              <a:t>(</a:t>
            </a:r>
            <a:r>
              <a:rPr lang="sk-SK" sz="2400" dirty="0"/>
              <a:t>január 2018</a:t>
            </a:r>
            <a:r>
              <a:rPr lang="sk-SK" sz="2400" dirty="0" smtClean="0"/>
              <a:t>)</a:t>
            </a:r>
          </a:p>
          <a:p>
            <a:r>
              <a:rPr lang="sk-SK" sz="2400" b="1" dirty="0" smtClean="0"/>
              <a:t>Metodika </a:t>
            </a:r>
            <a:r>
              <a:rPr lang="sk-SK" sz="2400" b="1" dirty="0"/>
              <a:t>výučby OOP v </a:t>
            </a:r>
            <a:r>
              <a:rPr lang="sk-SK" sz="2400" b="1" dirty="0" err="1"/>
              <a:t>Pythone</a:t>
            </a:r>
            <a:r>
              <a:rPr lang="sk-SK" sz="2400" b="1" dirty="0"/>
              <a:t> </a:t>
            </a:r>
            <a:r>
              <a:rPr lang="sk-SK" sz="2400" dirty="0" smtClean="0"/>
              <a:t/>
            </a:r>
            <a:br>
              <a:rPr lang="sk-SK" sz="2400" dirty="0" smtClean="0"/>
            </a:br>
            <a:r>
              <a:rPr lang="sk-SK" sz="2400" dirty="0" smtClean="0"/>
              <a:t>(</a:t>
            </a:r>
            <a:r>
              <a:rPr lang="sk-SK" sz="2400" dirty="0"/>
              <a:t>marec 2018</a:t>
            </a:r>
            <a:r>
              <a:rPr lang="sk-SK" sz="2400" dirty="0" smtClean="0"/>
              <a:t>)</a:t>
            </a:r>
            <a:endParaRPr lang="sk-SK" sz="2400" dirty="0"/>
          </a:p>
          <a:p>
            <a:r>
              <a:rPr lang="sk-SK" sz="2400" b="1" dirty="0"/>
              <a:t>Nové témy vo výučbe počítačovej grafiky </a:t>
            </a:r>
            <a:r>
              <a:rPr lang="sk-SK" sz="2400" b="1" dirty="0" smtClean="0"/>
              <a:t/>
            </a:r>
            <a:br>
              <a:rPr lang="sk-SK" sz="2400" b="1" dirty="0" smtClean="0"/>
            </a:br>
            <a:r>
              <a:rPr lang="sk-SK" sz="2400" b="1" dirty="0" smtClean="0"/>
              <a:t>na </a:t>
            </a:r>
            <a:r>
              <a:rPr lang="sk-SK" sz="2400" b="1" dirty="0"/>
              <a:t>ZŠ a SŠ </a:t>
            </a:r>
            <a:r>
              <a:rPr lang="sk-SK" sz="2400" dirty="0" smtClean="0"/>
              <a:t>(</a:t>
            </a:r>
            <a:r>
              <a:rPr lang="sk-SK" sz="2400" dirty="0"/>
              <a:t>apríl 2018</a:t>
            </a:r>
            <a:r>
              <a:rPr lang="sk-SK" sz="2400" dirty="0" smtClean="0"/>
              <a:t>)</a:t>
            </a:r>
          </a:p>
          <a:p>
            <a:r>
              <a:rPr lang="sk-SK" sz="2400" b="1" dirty="0" smtClean="0"/>
              <a:t>Metodika </a:t>
            </a:r>
            <a:r>
              <a:rPr lang="sk-SK" sz="2400" b="1" dirty="0"/>
              <a:t>výučby programovania </a:t>
            </a:r>
            <a:r>
              <a:rPr lang="sk-SK" sz="2400" b="1" dirty="0" smtClean="0"/>
              <a:t/>
            </a:r>
            <a:br>
              <a:rPr lang="sk-SK" sz="2400" b="1" dirty="0" smtClean="0"/>
            </a:br>
            <a:r>
              <a:rPr lang="sk-SK" sz="2400" b="1" dirty="0" smtClean="0"/>
              <a:t>mikroprocesorových </a:t>
            </a:r>
            <a:r>
              <a:rPr lang="sk-SK" sz="2400" b="1" dirty="0"/>
              <a:t>systémov so senzormi </a:t>
            </a:r>
            <a:r>
              <a:rPr lang="sk-SK" sz="2400" b="1" dirty="0" smtClean="0"/>
              <a:t/>
            </a:r>
            <a:br>
              <a:rPr lang="sk-SK" sz="2400" b="1" dirty="0" smtClean="0"/>
            </a:br>
            <a:r>
              <a:rPr lang="sk-SK" sz="2400" b="1" dirty="0" smtClean="0"/>
              <a:t>a </a:t>
            </a:r>
            <a:r>
              <a:rPr lang="sk-SK" sz="2400" b="1" dirty="0"/>
              <a:t>aktuátormi </a:t>
            </a:r>
            <a:r>
              <a:rPr lang="sk-SK" sz="2400" dirty="0" smtClean="0"/>
              <a:t>(</a:t>
            </a:r>
            <a:r>
              <a:rPr lang="sk-SK" sz="2400" dirty="0"/>
              <a:t>máj/jún 2018</a:t>
            </a:r>
            <a:r>
              <a:rPr lang="sk-SK" sz="2400" dirty="0" smtClean="0"/>
              <a:t>)</a:t>
            </a:r>
          </a:p>
          <a:p>
            <a:r>
              <a:rPr lang="sk-SK" sz="2400" dirty="0" smtClean="0"/>
              <a:t>...</a:t>
            </a:r>
            <a:endParaRPr lang="sk-SK" sz="2400" dirty="0"/>
          </a:p>
          <a:p>
            <a:endParaRPr lang="sk-SK" dirty="0"/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2306" y="4221088"/>
            <a:ext cx="2703712" cy="1791209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2306" y="2276872"/>
            <a:ext cx="2717910" cy="1800200"/>
          </a:xfrm>
          <a:prstGeom prst="rect">
            <a:avLst/>
          </a:prstGeom>
        </p:spPr>
      </p:pic>
      <p:sp>
        <p:nvSpPr>
          <p:cNvPr id="8" name="Nadpis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8229600" cy="1008112"/>
          </a:xfrm>
        </p:spPr>
        <p:txBody>
          <a:bodyPr>
            <a:normAutofit/>
          </a:bodyPr>
          <a:lstStyle/>
          <a:p>
            <a:pPr algn="r"/>
            <a:r>
              <a:rPr lang="sk-SK" sz="3600" b="1" dirty="0">
                <a:solidFill>
                  <a:schemeClr val="bg1"/>
                </a:solidFill>
              </a:rPr>
              <a:t>Klub učiteľov </a:t>
            </a:r>
            <a:r>
              <a:rPr lang="sk-SK" sz="3600" b="1" dirty="0" smtClean="0">
                <a:solidFill>
                  <a:schemeClr val="bg1"/>
                </a:solidFill>
              </a:rPr>
              <a:t>informatiky</a:t>
            </a:r>
            <a:endParaRPr lang="sk-SK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961977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otív Office">
  <a:themeElements>
    <a:clrScheme name="Motí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ív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í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742</Words>
  <Application>Microsoft Office PowerPoint</Application>
  <PresentationFormat>Prezentácia na obrazovke (4:3)</PresentationFormat>
  <Paragraphs>193</Paragraphs>
  <Slides>26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2</vt:i4>
      </vt:variant>
      <vt:variant>
        <vt:lpstr>Nadpisy snímok</vt:lpstr>
      </vt:variant>
      <vt:variant>
        <vt:i4>26</vt:i4>
      </vt:variant>
    </vt:vector>
  </HeadingPairs>
  <TitlesOfParts>
    <vt:vector size="32" baseType="lpstr">
      <vt:lpstr>Arial</vt:lpstr>
      <vt:lpstr>Calibri</vt:lpstr>
      <vt:lpstr>Calibri Light</vt:lpstr>
      <vt:lpstr>Times New Roman</vt:lpstr>
      <vt:lpstr>Motív Office</vt:lpstr>
      <vt:lpstr>1_Motív Office</vt:lpstr>
      <vt:lpstr>Prezentácia programu PowerPoint</vt:lpstr>
      <vt:lpstr>Prezentácia programu PowerPoint</vt:lpstr>
      <vt:lpstr>Klub učiteľov matematiky (KUM)</vt:lpstr>
      <vt:lpstr>Prezentácia programu PowerPoint</vt:lpstr>
      <vt:lpstr>Klub učiteľov matematiky (KUM)</vt:lpstr>
      <vt:lpstr>Prezentácia programu PowerPoint</vt:lpstr>
      <vt:lpstr>Prezentácia programu PowerPoint</vt:lpstr>
      <vt:lpstr>Klub učiteľov informatiky</vt:lpstr>
      <vt:lpstr>Klub učiteľov informatiky</vt:lpstr>
      <vt:lpstr>Klub učiteľov informatiky</vt:lpstr>
      <vt:lpstr>Klub učiteľov   geografie</vt:lpstr>
      <vt:lpstr>Klub učiteľov geografie</vt:lpstr>
      <vt:lpstr>Prezentácia programu PowerPoint</vt:lpstr>
      <vt:lpstr>Prezentácia programu PowerPoint</vt:lpstr>
      <vt:lpstr>Prezentácia programu PowerPoint</vt:lpstr>
      <vt:lpstr>Ďalšie aktivity ÚGE smerom k učiteľom</vt:lpstr>
      <vt:lpstr>Prezentácia programu PowerPoint</vt:lpstr>
      <vt:lpstr>Klub učiteľov chémie</vt:lpstr>
      <vt:lpstr>Atestačné práce učiteľov chémie</vt:lpstr>
      <vt:lpstr>Prezentácia programu PowerPoint</vt:lpstr>
      <vt:lpstr>Klub učiteľov biológie</vt:lpstr>
      <vt:lpstr>Klub učiteľov biológie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Klub učiteľov matematiky (KUM)</dc:title>
  <dc:creator>Verunka</dc:creator>
  <cp:lastModifiedBy>doc. RNDr. Marián Kireš PhD.</cp:lastModifiedBy>
  <cp:revision>47</cp:revision>
  <dcterms:created xsi:type="dcterms:W3CDTF">2017-10-24T04:50:13Z</dcterms:created>
  <dcterms:modified xsi:type="dcterms:W3CDTF">2017-11-09T22:44:48Z</dcterms:modified>
</cp:coreProperties>
</file>