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85" r:id="rId10"/>
    <p:sldId id="271" r:id="rId11"/>
    <p:sldId id="272" r:id="rId12"/>
    <p:sldId id="269" r:id="rId13"/>
    <p:sldId id="270" r:id="rId14"/>
    <p:sldId id="273" r:id="rId15"/>
    <p:sldId id="279" r:id="rId16"/>
    <p:sldId id="280" r:id="rId17"/>
    <p:sldId id="281" r:id="rId18"/>
    <p:sldId id="282" r:id="rId19"/>
    <p:sldId id="283" r:id="rId20"/>
    <p:sldId id="284" r:id="rId21"/>
    <p:sldId id="274" r:id="rId22"/>
    <p:sldId id="286" r:id="rId23"/>
    <p:sldId id="264" r:id="rId24"/>
    <p:sldId id="265" r:id="rId25"/>
    <p:sldId id="266" r:id="rId26"/>
    <p:sldId id="287" r:id="rId2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39F4-91C2-439B-B398-31D5834F414E}" type="datetimeFigureOut">
              <a:rPr lang="sk-SK" smtClean="0"/>
              <a:t>6. 12. 2011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0AA0-1907-4343-A6F2-B9535D21FAF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80226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39F4-91C2-439B-B398-31D5834F414E}" type="datetimeFigureOut">
              <a:rPr lang="sk-SK" smtClean="0"/>
              <a:t>6. 12. 2011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0AA0-1907-4343-A6F2-B9535D21FAF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8576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39F4-91C2-439B-B398-31D5834F414E}" type="datetimeFigureOut">
              <a:rPr lang="sk-SK" smtClean="0"/>
              <a:t>6. 12. 2011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0AA0-1907-4343-A6F2-B9535D21FAF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86562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39F4-91C2-439B-B398-31D5834F414E}" type="datetimeFigureOut">
              <a:rPr lang="sk-SK" smtClean="0"/>
              <a:t>6. 12. 2011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0AA0-1907-4343-A6F2-B9535D21FAF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56847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39F4-91C2-439B-B398-31D5834F414E}" type="datetimeFigureOut">
              <a:rPr lang="sk-SK" smtClean="0"/>
              <a:t>6. 12. 2011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0AA0-1907-4343-A6F2-B9535D21FAF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59198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39F4-91C2-439B-B398-31D5834F414E}" type="datetimeFigureOut">
              <a:rPr lang="sk-SK" smtClean="0"/>
              <a:t>6. 12. 2011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0AA0-1907-4343-A6F2-B9535D21FAF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83768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39F4-91C2-439B-B398-31D5834F414E}" type="datetimeFigureOut">
              <a:rPr lang="sk-SK" smtClean="0"/>
              <a:t>6. 12. 2011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0AA0-1907-4343-A6F2-B9535D21FAF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61703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39F4-91C2-439B-B398-31D5834F414E}" type="datetimeFigureOut">
              <a:rPr lang="sk-SK" smtClean="0"/>
              <a:t>6. 12. 2011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0AA0-1907-4343-A6F2-B9535D21FAF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64023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39F4-91C2-439B-B398-31D5834F414E}" type="datetimeFigureOut">
              <a:rPr lang="sk-SK" smtClean="0"/>
              <a:t>6. 12. 2011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0AA0-1907-4343-A6F2-B9535D21FAF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21351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39F4-91C2-439B-B398-31D5834F414E}" type="datetimeFigureOut">
              <a:rPr lang="sk-SK" smtClean="0"/>
              <a:t>6. 12. 2011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0AA0-1907-4343-A6F2-B9535D21FAF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90069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39F4-91C2-439B-B398-31D5834F414E}" type="datetimeFigureOut">
              <a:rPr lang="sk-SK" smtClean="0"/>
              <a:t>6. 12. 2011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0AA0-1907-4343-A6F2-B9535D21FAF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4525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239F4-91C2-439B-B398-31D5834F414E}" type="datetimeFigureOut">
              <a:rPr lang="sk-SK" smtClean="0"/>
              <a:t>6. 12. 2011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A0AA0-1907-4343-A6F2-B9535D21FAF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72290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sk.wikipedia.org/wiki/DSS" TargetMode="External"/><Relationship Id="rId2" Type="http://schemas.openxmlformats.org/officeDocument/2006/relationships/hyperlink" Target="http://sk.wikipedia.org/wiki/Mana%C5%BE%C3%A9rsky_informa%C4%8Dn%C3%BD_syst%C3%A9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k.wikipedia.org/wiki/Kancel%C3%A1rsky_bal%C3%ADk" TargetMode="External"/><Relationship Id="rId5" Type="http://schemas.openxmlformats.org/officeDocument/2006/relationships/hyperlink" Target="http://sk.wikipedia.org/wiki/Expertn%C3%BD_syst%C3%A9m" TargetMode="External"/><Relationship Id="rId4" Type="http://schemas.openxmlformats.org/officeDocument/2006/relationships/hyperlink" Target="http://sk.wikipedia.org/wiki/MIS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sk.wikipedia.org/wiki/Riadenie_vz%C5%A5ahov_so_z%C3%A1kazn%C3%ADkmi" TargetMode="External"/><Relationship Id="rId7" Type="http://schemas.openxmlformats.org/officeDocument/2006/relationships/hyperlink" Target="http://sk.wikipedia.org/wiki/GIS" TargetMode="External"/><Relationship Id="rId2" Type="http://schemas.openxmlformats.org/officeDocument/2006/relationships/hyperlink" Target="http://sk.wikipedia.org/w/index.php?title=TPS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k.wikipedia.org/wiki/CAD" TargetMode="External"/><Relationship Id="rId5" Type="http://schemas.openxmlformats.org/officeDocument/2006/relationships/hyperlink" Target="http://sk.wikipedia.org/wiki/CAM" TargetMode="External"/><Relationship Id="rId4" Type="http://schemas.openxmlformats.org/officeDocument/2006/relationships/hyperlink" Target="http://sk.wikipedia.org/wiki/RIS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sk.wikipedia.org/w/index.php?title=Ment%C3%A1lny_podnet&amp;action=edit&amp;redlink=1" TargetMode="External"/><Relationship Id="rId3" Type="http://schemas.openxmlformats.org/officeDocument/2006/relationships/hyperlink" Target="http://sk.wikipedia.org/wiki/Poznatok" TargetMode="External"/><Relationship Id="rId7" Type="http://schemas.openxmlformats.org/officeDocument/2006/relationships/hyperlink" Target="http://sk.wikipedia.org/wiki/Reprezent%C3%A1cia" TargetMode="External"/><Relationship Id="rId2" Type="http://schemas.openxmlformats.org/officeDocument/2006/relationships/hyperlink" Target="http://sk.wikipedia.org/wiki/V%C3%BDzna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k.wikipedia.org/wiki/Komunik%C3%A1cia" TargetMode="External"/><Relationship Id="rId5" Type="http://schemas.openxmlformats.org/officeDocument/2006/relationships/hyperlink" Target="http://sk.wikipedia.org/wiki/In%C5%A1trukcia_%28informatika%29" TargetMode="External"/><Relationship Id="rId4" Type="http://schemas.openxmlformats.org/officeDocument/2006/relationships/hyperlink" Target="http://sk.wikipedia.org/wiki/Sign%C3%A1l" TargetMode="External"/><Relationship Id="rId9" Type="http://schemas.openxmlformats.org/officeDocument/2006/relationships/hyperlink" Target="http://sk.wikipedia.org/wiki/Spr%C3%A1va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Fisher_information" TargetMode="External"/><Relationship Id="rId3" Type="http://schemas.openxmlformats.org/officeDocument/2006/relationships/hyperlink" Target="http://en.wikipedia.org/wiki/Data" TargetMode="External"/><Relationship Id="rId7" Type="http://schemas.openxmlformats.org/officeDocument/2006/relationships/hyperlink" Target="http://en.wikipedia.org/wiki/Information_%28formal_criminal_charge%29" TargetMode="External"/><Relationship Id="rId2" Type="http://schemas.openxmlformats.org/officeDocument/2006/relationships/hyperlink" Target="http://en.wikipedia.org/wiki/Informa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Directory_assistance" TargetMode="External"/><Relationship Id="rId5" Type="http://schemas.openxmlformats.org/officeDocument/2006/relationships/hyperlink" Target="http://en.wikipedia.org/wiki/Information_theory" TargetMode="External"/><Relationship Id="rId4" Type="http://schemas.openxmlformats.org/officeDocument/2006/relationships/hyperlink" Target="http://en.wikipedia.org/wiki/Physical_information" TargetMode="External"/><Relationship Id="rId9" Type="http://schemas.openxmlformats.org/officeDocument/2006/relationships/hyperlink" Target="http://en.wikipedia.org/wiki/Dagbladet_Information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Informácie !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Informácie, Odkiaľ ste sa vzali?!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23465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/>
    </mc:Choice>
    <mc:Fallback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Kartotéka u lekára podľa rokov</a:t>
            </a:r>
            <a:endParaRPr lang="sk-SK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600200"/>
            <a:ext cx="6336703" cy="4525963"/>
          </a:xfrm>
        </p:spPr>
      </p:pic>
    </p:spTree>
    <p:extLst>
      <p:ext uri="{BB962C8B-B14F-4D97-AF65-F5344CB8AC3E}">
        <p14:creationId xmlns:p14="http://schemas.microsoft.com/office/powerpoint/2010/main" val="454364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0"/>
    </mc:Choice>
    <mc:Fallback>
      <p:transition spd="slow" advTm="7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Kartotéka podľa mesiaca narodenia</a:t>
            </a:r>
            <a:endParaRPr lang="sk-SK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84784"/>
            <a:ext cx="7920880" cy="4717876"/>
          </a:xfrm>
        </p:spPr>
      </p:pic>
    </p:spTree>
    <p:extLst>
      <p:ext uri="{BB962C8B-B14F-4D97-AF65-F5344CB8AC3E}">
        <p14:creationId xmlns:p14="http://schemas.microsoft.com/office/powerpoint/2010/main" val="3450598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/>
    </mc:Choice>
    <mc:Fallback>
      <p:transition spd="slow" advTm="10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Telefónny zoznam</a:t>
            </a:r>
            <a:endParaRPr lang="sk-SK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3768197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/>
    </mc:Choice>
    <mc:Fallback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Atlas Sveta</a:t>
            </a:r>
            <a:endParaRPr lang="sk-SK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229" y="1600200"/>
            <a:ext cx="5193542" cy="4525963"/>
          </a:xfrm>
        </p:spPr>
      </p:pic>
    </p:spTree>
    <p:extLst>
      <p:ext uri="{BB962C8B-B14F-4D97-AF65-F5344CB8AC3E}">
        <p14:creationId xmlns:p14="http://schemas.microsoft.com/office/powerpoint/2010/main" val="1960692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/>
    </mc:Choice>
    <mc:Fallback>
      <p:transition spd="slow" advTm="10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>
            <a:off x="683568" y="2132856"/>
            <a:ext cx="5112568" cy="3816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sk-SK" dirty="0"/>
          </a:p>
        </p:txBody>
      </p:sp>
      <p:sp>
        <p:nvSpPr>
          <p:cNvPr id="5" name="Obdĺžnik 4"/>
          <p:cNvSpPr/>
          <p:nvPr/>
        </p:nvSpPr>
        <p:spPr>
          <a:xfrm>
            <a:off x="1043608" y="2636912"/>
            <a:ext cx="1368152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FF0000"/>
                </a:solidFill>
              </a:rPr>
              <a:t>Informácia 1</a:t>
            </a:r>
            <a:endParaRPr lang="sk-SK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237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>
            <a:off x="683568" y="2132856"/>
            <a:ext cx="5112568" cy="3816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sk-SK" dirty="0"/>
          </a:p>
        </p:txBody>
      </p:sp>
      <p:sp>
        <p:nvSpPr>
          <p:cNvPr id="5" name="Obdĺžnik 4"/>
          <p:cNvSpPr/>
          <p:nvPr/>
        </p:nvSpPr>
        <p:spPr>
          <a:xfrm>
            <a:off x="1043608" y="2636912"/>
            <a:ext cx="1368152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FF0000"/>
                </a:solidFill>
              </a:rPr>
              <a:t>Informácia 1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1043608" y="3645024"/>
            <a:ext cx="1368152" cy="39604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err="1" smtClean="0">
                <a:solidFill>
                  <a:srgbClr val="FF0000"/>
                </a:solidFill>
              </a:rPr>
              <a:t>Infomácia</a:t>
            </a:r>
            <a:r>
              <a:rPr lang="sk-SK" dirty="0" smtClean="0">
                <a:solidFill>
                  <a:srgbClr val="FF0000"/>
                </a:solidFill>
              </a:rPr>
              <a:t>  2</a:t>
            </a:r>
            <a:endParaRPr lang="sk-SK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538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>
            <a:off x="683568" y="2132856"/>
            <a:ext cx="5112568" cy="3816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sk-SK" dirty="0"/>
          </a:p>
        </p:txBody>
      </p:sp>
      <p:sp>
        <p:nvSpPr>
          <p:cNvPr id="5" name="Obdĺžnik 4"/>
          <p:cNvSpPr/>
          <p:nvPr/>
        </p:nvSpPr>
        <p:spPr>
          <a:xfrm>
            <a:off x="1043608" y="2636912"/>
            <a:ext cx="1368152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FF0000"/>
                </a:solidFill>
              </a:rPr>
              <a:t>Informácia 1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1043608" y="3645024"/>
            <a:ext cx="1368152" cy="39604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err="1" smtClean="0">
                <a:solidFill>
                  <a:srgbClr val="FF0000"/>
                </a:solidFill>
              </a:rPr>
              <a:t>Infomácia</a:t>
            </a:r>
            <a:r>
              <a:rPr lang="sk-SK" dirty="0" smtClean="0">
                <a:solidFill>
                  <a:srgbClr val="FF0000"/>
                </a:solidFill>
              </a:rPr>
              <a:t>  2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1043608" y="4725144"/>
            <a:ext cx="136815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FF0000"/>
                </a:solidFill>
              </a:rPr>
              <a:t>Informácia 3</a:t>
            </a:r>
            <a:endParaRPr lang="sk-SK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398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>
            <a:off x="683568" y="2132856"/>
            <a:ext cx="5112568" cy="3816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sk-SK" dirty="0"/>
          </a:p>
        </p:txBody>
      </p:sp>
      <p:sp>
        <p:nvSpPr>
          <p:cNvPr id="5" name="Obdĺžnik 4"/>
          <p:cNvSpPr/>
          <p:nvPr/>
        </p:nvSpPr>
        <p:spPr>
          <a:xfrm>
            <a:off x="1043608" y="2636912"/>
            <a:ext cx="1368152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FF0000"/>
                </a:solidFill>
              </a:rPr>
              <a:t>Informácia 1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1043608" y="3645024"/>
            <a:ext cx="1368152" cy="39604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err="1" smtClean="0">
                <a:solidFill>
                  <a:srgbClr val="FF0000"/>
                </a:solidFill>
              </a:rPr>
              <a:t>Infomácia</a:t>
            </a:r>
            <a:r>
              <a:rPr lang="sk-SK" dirty="0" smtClean="0">
                <a:solidFill>
                  <a:srgbClr val="FF0000"/>
                </a:solidFill>
              </a:rPr>
              <a:t>  2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1043608" y="4725144"/>
            <a:ext cx="136815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FF0000"/>
                </a:solidFill>
              </a:rPr>
              <a:t>Informácia 3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8" name="Obdĺžnik 7"/>
          <p:cNvSpPr/>
          <p:nvPr/>
        </p:nvSpPr>
        <p:spPr>
          <a:xfrm>
            <a:off x="3239852" y="2636912"/>
            <a:ext cx="1620180" cy="5760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002060"/>
                </a:solidFill>
              </a:rPr>
              <a:t>INF Zbytočná</a:t>
            </a:r>
            <a:endParaRPr lang="sk-SK" dirty="0">
              <a:solidFill>
                <a:srgbClr val="002060"/>
              </a:solidFill>
            </a:endParaRPr>
          </a:p>
        </p:txBody>
      </p:sp>
      <p:sp>
        <p:nvSpPr>
          <p:cNvPr id="9" name="Obdĺžnik 8"/>
          <p:cNvSpPr/>
          <p:nvPr/>
        </p:nvSpPr>
        <p:spPr>
          <a:xfrm>
            <a:off x="3239852" y="3645024"/>
            <a:ext cx="1620180" cy="5760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002060"/>
                </a:solidFill>
              </a:rPr>
              <a:t>INFORMÁCIA</a:t>
            </a:r>
            <a:r>
              <a:rPr lang="sk-SK" dirty="0" smtClean="0"/>
              <a:t>  </a:t>
            </a:r>
            <a:r>
              <a:rPr lang="sk-SK" dirty="0" smtClean="0">
                <a:solidFill>
                  <a:srgbClr val="002060"/>
                </a:solidFill>
              </a:rPr>
              <a:t>A</a:t>
            </a:r>
            <a:endParaRPr lang="sk-SK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225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>
            <a:off x="683568" y="2132856"/>
            <a:ext cx="5112568" cy="3816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sk-SK" dirty="0"/>
          </a:p>
        </p:txBody>
      </p:sp>
      <p:sp>
        <p:nvSpPr>
          <p:cNvPr id="5" name="Obdĺžnik 4"/>
          <p:cNvSpPr/>
          <p:nvPr/>
        </p:nvSpPr>
        <p:spPr>
          <a:xfrm>
            <a:off x="1043608" y="2636912"/>
            <a:ext cx="1368152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FF0000"/>
                </a:solidFill>
              </a:rPr>
              <a:t>Informácia 1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1043608" y="3645024"/>
            <a:ext cx="1368152" cy="39604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err="1" smtClean="0">
                <a:solidFill>
                  <a:srgbClr val="FF0000"/>
                </a:solidFill>
              </a:rPr>
              <a:t>Infomácia</a:t>
            </a:r>
            <a:r>
              <a:rPr lang="sk-SK" dirty="0" smtClean="0">
                <a:solidFill>
                  <a:srgbClr val="FF0000"/>
                </a:solidFill>
              </a:rPr>
              <a:t>  2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1043608" y="4725144"/>
            <a:ext cx="136815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FF0000"/>
                </a:solidFill>
              </a:rPr>
              <a:t>Informácia 3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8" name="Obdĺžnik 7"/>
          <p:cNvSpPr/>
          <p:nvPr/>
        </p:nvSpPr>
        <p:spPr>
          <a:xfrm>
            <a:off x="3239852" y="2636912"/>
            <a:ext cx="1620180" cy="5760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002060"/>
                </a:solidFill>
              </a:rPr>
              <a:t>INF Zbytočná</a:t>
            </a:r>
            <a:endParaRPr lang="sk-SK" dirty="0">
              <a:solidFill>
                <a:srgbClr val="002060"/>
              </a:solidFill>
            </a:endParaRPr>
          </a:p>
        </p:txBody>
      </p:sp>
      <p:sp>
        <p:nvSpPr>
          <p:cNvPr id="9" name="Obdĺžnik 8"/>
          <p:cNvSpPr/>
          <p:nvPr/>
        </p:nvSpPr>
        <p:spPr>
          <a:xfrm>
            <a:off x="3239852" y="3645024"/>
            <a:ext cx="1620180" cy="5760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002060"/>
                </a:solidFill>
              </a:rPr>
              <a:t>INFORMÁCIA</a:t>
            </a:r>
            <a:r>
              <a:rPr lang="sk-SK" dirty="0" smtClean="0"/>
              <a:t>  </a:t>
            </a:r>
            <a:r>
              <a:rPr lang="sk-SK" dirty="0" smtClean="0">
                <a:solidFill>
                  <a:srgbClr val="002060"/>
                </a:solidFill>
              </a:rPr>
              <a:t>A</a:t>
            </a:r>
            <a:endParaRPr lang="sk-SK" dirty="0">
              <a:solidFill>
                <a:srgbClr val="002060"/>
              </a:solidFill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3239852" y="4725144"/>
            <a:ext cx="1620180" cy="50405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FF0000"/>
                </a:solidFill>
              </a:rPr>
              <a:t>Informácia</a:t>
            </a:r>
            <a:r>
              <a:rPr lang="sk-SK" dirty="0" smtClean="0"/>
              <a:t> </a:t>
            </a:r>
            <a:r>
              <a:rPr lang="sk-SK" dirty="0" smtClean="0">
                <a:solidFill>
                  <a:srgbClr val="FF0000"/>
                </a:solidFill>
              </a:rPr>
              <a:t>3</a:t>
            </a:r>
            <a:endParaRPr lang="sk-SK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031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>
            <a:off x="683568" y="2132856"/>
            <a:ext cx="5112568" cy="3816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sk-SK" dirty="0"/>
          </a:p>
        </p:txBody>
      </p:sp>
      <p:sp>
        <p:nvSpPr>
          <p:cNvPr id="5" name="Obdĺžnik 4"/>
          <p:cNvSpPr/>
          <p:nvPr/>
        </p:nvSpPr>
        <p:spPr>
          <a:xfrm>
            <a:off x="1043608" y="2636912"/>
            <a:ext cx="1368152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FF0000"/>
                </a:solidFill>
              </a:rPr>
              <a:t>Informácia 1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1043608" y="3645024"/>
            <a:ext cx="1368152" cy="39604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err="1" smtClean="0">
                <a:solidFill>
                  <a:srgbClr val="FF0000"/>
                </a:solidFill>
              </a:rPr>
              <a:t>Infomácia</a:t>
            </a:r>
            <a:r>
              <a:rPr lang="sk-SK" dirty="0" smtClean="0">
                <a:solidFill>
                  <a:srgbClr val="FF0000"/>
                </a:solidFill>
              </a:rPr>
              <a:t>  2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1043608" y="4725144"/>
            <a:ext cx="136815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FF0000"/>
                </a:solidFill>
              </a:rPr>
              <a:t>Informácia 3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8" name="Obdĺžnik 7"/>
          <p:cNvSpPr/>
          <p:nvPr/>
        </p:nvSpPr>
        <p:spPr>
          <a:xfrm>
            <a:off x="3239852" y="2636912"/>
            <a:ext cx="1620180" cy="5760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002060"/>
                </a:solidFill>
              </a:rPr>
              <a:t>INF Zbytočná</a:t>
            </a:r>
            <a:endParaRPr lang="sk-SK" dirty="0">
              <a:solidFill>
                <a:srgbClr val="002060"/>
              </a:solidFill>
            </a:endParaRPr>
          </a:p>
        </p:txBody>
      </p:sp>
      <p:sp>
        <p:nvSpPr>
          <p:cNvPr id="9" name="Obdĺžnik 8"/>
          <p:cNvSpPr/>
          <p:nvPr/>
        </p:nvSpPr>
        <p:spPr>
          <a:xfrm>
            <a:off x="3239852" y="3645024"/>
            <a:ext cx="1620180" cy="5760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002060"/>
                </a:solidFill>
              </a:rPr>
              <a:t>INFORMÁCIA</a:t>
            </a:r>
            <a:r>
              <a:rPr lang="sk-SK" dirty="0" smtClean="0"/>
              <a:t>  </a:t>
            </a:r>
            <a:r>
              <a:rPr lang="sk-SK" dirty="0" smtClean="0">
                <a:solidFill>
                  <a:srgbClr val="002060"/>
                </a:solidFill>
              </a:rPr>
              <a:t>A</a:t>
            </a:r>
            <a:endParaRPr lang="sk-SK" dirty="0">
              <a:solidFill>
                <a:srgbClr val="002060"/>
              </a:solidFill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3239852" y="4725144"/>
            <a:ext cx="1620180" cy="50405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FF0000"/>
                </a:solidFill>
              </a:rPr>
              <a:t>Informácia</a:t>
            </a:r>
            <a:r>
              <a:rPr lang="sk-SK" dirty="0" smtClean="0"/>
              <a:t> </a:t>
            </a:r>
            <a:r>
              <a:rPr lang="sk-SK" dirty="0" smtClean="0">
                <a:solidFill>
                  <a:srgbClr val="FF0000"/>
                </a:solidFill>
              </a:rPr>
              <a:t>3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6295619" y="3645024"/>
            <a:ext cx="1728192" cy="5760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FF0000"/>
                </a:solidFill>
              </a:rPr>
              <a:t>Informácia 4</a:t>
            </a:r>
            <a:endParaRPr lang="sk-SK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640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či ste z neba spadli,</a:t>
            </a:r>
            <a:endParaRPr lang="sk-SK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685043"/>
            <a:ext cx="5832647" cy="4194237"/>
          </a:xfrm>
        </p:spPr>
      </p:pic>
    </p:spTree>
    <p:extLst>
      <p:ext uri="{BB962C8B-B14F-4D97-AF65-F5344CB8AC3E}">
        <p14:creationId xmlns:p14="http://schemas.microsoft.com/office/powerpoint/2010/main" val="261249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/>
    </mc:Choice>
    <mc:Fallback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? = Informačný </a:t>
            </a:r>
            <a:r>
              <a:rPr lang="sk-SK" dirty="0" err="1" smtClean="0"/>
              <a:t>sytém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>
            <a:off x="683568" y="2132856"/>
            <a:ext cx="5112568" cy="3816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sk-SK" dirty="0"/>
          </a:p>
        </p:txBody>
      </p:sp>
      <p:sp>
        <p:nvSpPr>
          <p:cNvPr id="5" name="Obdĺžnik 4"/>
          <p:cNvSpPr/>
          <p:nvPr/>
        </p:nvSpPr>
        <p:spPr>
          <a:xfrm>
            <a:off x="1043608" y="2636912"/>
            <a:ext cx="1368152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FF0000"/>
                </a:solidFill>
              </a:rPr>
              <a:t>Informácia 1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3239852" y="3633246"/>
            <a:ext cx="1620180" cy="587842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err="1" smtClean="0">
                <a:solidFill>
                  <a:srgbClr val="FF0000"/>
                </a:solidFill>
              </a:rPr>
              <a:t>Infomácia</a:t>
            </a:r>
            <a:r>
              <a:rPr lang="sk-SK" dirty="0" smtClean="0">
                <a:solidFill>
                  <a:srgbClr val="FF0000"/>
                </a:solidFill>
              </a:rPr>
              <a:t>  2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1043608" y="4725144"/>
            <a:ext cx="136815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FF0000"/>
                </a:solidFill>
              </a:rPr>
              <a:t>Informácia 3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8" name="Obdĺžnik 7"/>
          <p:cNvSpPr/>
          <p:nvPr/>
        </p:nvSpPr>
        <p:spPr>
          <a:xfrm>
            <a:off x="6330607" y="2406280"/>
            <a:ext cx="1620180" cy="5760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002060"/>
                </a:solidFill>
              </a:rPr>
              <a:t>INF Zbytočná</a:t>
            </a:r>
            <a:endParaRPr lang="sk-SK" dirty="0">
              <a:solidFill>
                <a:srgbClr val="002060"/>
              </a:solidFill>
            </a:endParaRPr>
          </a:p>
        </p:txBody>
      </p:sp>
      <p:sp>
        <p:nvSpPr>
          <p:cNvPr id="9" name="Obdĺžnik 8"/>
          <p:cNvSpPr/>
          <p:nvPr/>
        </p:nvSpPr>
        <p:spPr>
          <a:xfrm>
            <a:off x="3239852" y="2636912"/>
            <a:ext cx="1620180" cy="79208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002060"/>
                </a:solidFill>
              </a:rPr>
              <a:t>INFORMÁCIA</a:t>
            </a:r>
            <a:r>
              <a:rPr lang="sk-SK" dirty="0" smtClean="0"/>
              <a:t>  </a:t>
            </a:r>
            <a:r>
              <a:rPr lang="sk-SK" dirty="0" smtClean="0">
                <a:solidFill>
                  <a:srgbClr val="002060"/>
                </a:solidFill>
              </a:rPr>
              <a:t>A</a:t>
            </a:r>
            <a:endParaRPr lang="sk-SK" dirty="0">
              <a:solidFill>
                <a:srgbClr val="002060"/>
              </a:solidFill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3239852" y="4725144"/>
            <a:ext cx="1620180" cy="50405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FF0000"/>
                </a:solidFill>
              </a:rPr>
              <a:t>Informácia</a:t>
            </a:r>
            <a:r>
              <a:rPr lang="sk-SK" dirty="0" smtClean="0"/>
              <a:t> </a:t>
            </a:r>
            <a:r>
              <a:rPr lang="sk-SK" dirty="0" smtClean="0">
                <a:solidFill>
                  <a:srgbClr val="FF0000"/>
                </a:solidFill>
              </a:rPr>
              <a:t>3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1033518" y="3597751"/>
            <a:ext cx="1378242" cy="5760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FF0000"/>
                </a:solidFill>
              </a:rPr>
              <a:t>Informácia 4</a:t>
            </a:r>
            <a:endParaRPr lang="sk-SK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84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Informačný systém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Zbiera informácie</a:t>
            </a:r>
          </a:p>
          <a:p>
            <a:r>
              <a:rPr lang="sk-SK" dirty="0" smtClean="0"/>
              <a:t>Udržiava informácie</a:t>
            </a:r>
          </a:p>
          <a:p>
            <a:r>
              <a:rPr lang="sk-SK" dirty="0" err="1" smtClean="0"/>
              <a:t>Spracúvava</a:t>
            </a:r>
            <a:r>
              <a:rPr lang="sk-SK" dirty="0" smtClean="0"/>
              <a:t> informácie</a:t>
            </a:r>
          </a:p>
          <a:p>
            <a:r>
              <a:rPr lang="sk-SK" dirty="0" smtClean="0">
                <a:solidFill>
                  <a:srgbClr val="00B0F0"/>
                </a:solidFill>
              </a:rPr>
              <a:t>Poskytuje informácie</a:t>
            </a:r>
          </a:p>
          <a:p>
            <a:pPr marL="0" indent="0">
              <a:buNone/>
            </a:pPr>
            <a:endParaRPr lang="sk-SK" dirty="0" smtClean="0"/>
          </a:p>
          <a:p>
            <a:r>
              <a:rPr lang="sk-SK" dirty="0" smtClean="0"/>
              <a:t>Môže byť v elektronickej forme</a:t>
            </a:r>
          </a:p>
          <a:p>
            <a:r>
              <a:rPr lang="sk-SK" dirty="0" smtClean="0"/>
              <a:t>ale aj v papierovej a inej forme.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9965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Informačný systém</a:t>
            </a:r>
            <a:endParaRPr lang="sk-SK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434430"/>
            <a:ext cx="7632847" cy="3586857"/>
          </a:xfrm>
        </p:spPr>
      </p:pic>
    </p:spTree>
    <p:extLst>
      <p:ext uri="{BB962C8B-B14F-4D97-AF65-F5344CB8AC3E}">
        <p14:creationId xmlns:p14="http://schemas.microsoft.com/office/powerpoint/2010/main" val="134116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Všeobecne chápeme IS ako systém pre spracovanie dát, ktorý má tieto ciele:</a:t>
            </a:r>
          </a:p>
          <a:p>
            <a:r>
              <a:rPr lang="sk-SK" dirty="0" smtClean="0"/>
              <a:t>strategické (plánovanie investícií…)</a:t>
            </a:r>
          </a:p>
          <a:p>
            <a:r>
              <a:rPr lang="sk-SK" dirty="0" smtClean="0"/>
              <a:t>taktické (vedenie, kontrola rozpočtu…)</a:t>
            </a:r>
          </a:p>
          <a:p>
            <a:r>
              <a:rPr lang="sk-SK" dirty="0" smtClean="0"/>
              <a:t>operatívne (každodenná rutina)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3257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Úlohy IS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hlinkClick r:id="rId2" tooltip="Manažérsky informačný systém"/>
              </a:rPr>
              <a:t>manažérske</a:t>
            </a:r>
            <a:r>
              <a:rPr lang="sk-SK" dirty="0" smtClean="0"/>
              <a:t> (EIS - </a:t>
            </a:r>
            <a:r>
              <a:rPr lang="sk-SK" dirty="0" err="1" smtClean="0"/>
              <a:t>Executive</a:t>
            </a:r>
            <a:r>
              <a:rPr lang="sk-SK" dirty="0" smtClean="0"/>
              <a:t> IS)</a:t>
            </a:r>
          </a:p>
          <a:p>
            <a:r>
              <a:rPr lang="sk-SK" dirty="0" smtClean="0"/>
              <a:t>taktické (</a:t>
            </a:r>
            <a:r>
              <a:rPr lang="sk-SK" dirty="0" smtClean="0">
                <a:hlinkClick r:id="rId3" tooltip="DSS"/>
              </a:rPr>
              <a:t>DSS</a:t>
            </a:r>
            <a:r>
              <a:rPr lang="sk-SK" dirty="0" smtClean="0"/>
              <a:t> - </a:t>
            </a:r>
            <a:r>
              <a:rPr lang="sk-SK" dirty="0" err="1" smtClean="0"/>
              <a:t>Decision</a:t>
            </a:r>
            <a:r>
              <a:rPr lang="sk-SK" dirty="0" smtClean="0"/>
              <a:t> </a:t>
            </a:r>
            <a:r>
              <a:rPr lang="sk-SK" dirty="0" err="1" smtClean="0"/>
              <a:t>Support</a:t>
            </a:r>
            <a:r>
              <a:rPr lang="sk-SK" dirty="0" smtClean="0"/>
              <a:t> </a:t>
            </a:r>
            <a:r>
              <a:rPr lang="sk-SK" dirty="0" err="1" smtClean="0"/>
              <a:t>System</a:t>
            </a:r>
            <a:r>
              <a:rPr lang="sk-SK" dirty="0" smtClean="0"/>
              <a:t>)</a:t>
            </a:r>
          </a:p>
          <a:p>
            <a:r>
              <a:rPr lang="sk-SK" dirty="0" smtClean="0"/>
              <a:t>vedenie (</a:t>
            </a:r>
            <a:r>
              <a:rPr lang="sk-SK" dirty="0" smtClean="0">
                <a:hlinkClick r:id="rId4" tooltip="MIS"/>
              </a:rPr>
              <a:t>MIS</a:t>
            </a:r>
            <a:r>
              <a:rPr lang="sk-SK" dirty="0" smtClean="0"/>
              <a:t> - </a:t>
            </a:r>
            <a:r>
              <a:rPr lang="sk-SK" dirty="0" err="1" smtClean="0"/>
              <a:t>Management</a:t>
            </a:r>
            <a:r>
              <a:rPr lang="sk-SK" dirty="0" smtClean="0"/>
              <a:t> IS)</a:t>
            </a:r>
          </a:p>
          <a:p>
            <a:r>
              <a:rPr lang="sk-SK" dirty="0" smtClean="0">
                <a:hlinkClick r:id="rId5" tooltip="Expertný systém"/>
              </a:rPr>
              <a:t>expertné</a:t>
            </a:r>
            <a:r>
              <a:rPr lang="sk-SK" dirty="0" smtClean="0"/>
              <a:t> (KWS - </a:t>
            </a:r>
            <a:r>
              <a:rPr lang="sk-SK" dirty="0" err="1" smtClean="0"/>
              <a:t>Knowledge</a:t>
            </a:r>
            <a:r>
              <a:rPr lang="sk-SK" dirty="0" smtClean="0"/>
              <a:t> </a:t>
            </a:r>
            <a:r>
              <a:rPr lang="sk-SK" dirty="0" err="1" smtClean="0"/>
              <a:t>Work</a:t>
            </a:r>
            <a:r>
              <a:rPr lang="sk-SK" dirty="0" smtClean="0"/>
              <a:t> </a:t>
            </a:r>
            <a:r>
              <a:rPr lang="sk-SK" dirty="0" err="1" smtClean="0"/>
              <a:t>System</a:t>
            </a:r>
            <a:r>
              <a:rPr lang="sk-SK" dirty="0" smtClean="0"/>
              <a:t>)</a:t>
            </a:r>
          </a:p>
          <a:p>
            <a:r>
              <a:rPr lang="sk-SK" dirty="0" smtClean="0">
                <a:hlinkClick r:id="rId6" tooltip="Kancelársky balík"/>
              </a:rPr>
              <a:t>kancelárske</a:t>
            </a:r>
            <a:r>
              <a:rPr lang="sk-SK" dirty="0" smtClean="0"/>
              <a:t> (OIS - Office IS)</a:t>
            </a:r>
          </a:p>
          <a:p>
            <a:r>
              <a:rPr lang="sk-SK" dirty="0" smtClean="0"/>
              <a:t>operatívne 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3130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Operatívne IS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 </a:t>
            </a:r>
          </a:p>
          <a:p>
            <a:pPr lvl="1"/>
            <a:r>
              <a:rPr lang="sk-SK" dirty="0" smtClean="0">
                <a:hlinkClick r:id="rId2" tooltip="TPS (stránka neexistuje)"/>
              </a:rPr>
              <a:t>TPS</a:t>
            </a:r>
            <a:r>
              <a:rPr lang="sk-SK" dirty="0" smtClean="0"/>
              <a:t> - transakčné (banky, ...)</a:t>
            </a:r>
          </a:p>
          <a:p>
            <a:pPr lvl="1"/>
            <a:r>
              <a:rPr lang="sk-SK" dirty="0" smtClean="0">
                <a:hlinkClick r:id="rId3" tooltip="Riadenie vzťahov so zákazníkmi"/>
              </a:rPr>
              <a:t>CRM</a:t>
            </a:r>
            <a:r>
              <a:rPr lang="sk-SK" dirty="0" smtClean="0"/>
              <a:t> - vzťahy so zákazníkmi</a:t>
            </a:r>
          </a:p>
          <a:p>
            <a:pPr lvl="1"/>
            <a:r>
              <a:rPr lang="sk-SK" dirty="0" smtClean="0">
                <a:hlinkClick r:id="rId4" tooltip="RIS"/>
              </a:rPr>
              <a:t>RIS</a:t>
            </a:r>
            <a:r>
              <a:rPr lang="sk-SK" dirty="0" smtClean="0"/>
              <a:t> - rezervačné systémy</a:t>
            </a:r>
          </a:p>
          <a:p>
            <a:pPr lvl="1"/>
            <a:r>
              <a:rPr lang="sk-SK" dirty="0" smtClean="0">
                <a:hlinkClick r:id="rId5" tooltip="CAM"/>
              </a:rPr>
              <a:t>CAM</a:t>
            </a:r>
            <a:r>
              <a:rPr lang="sk-SK" dirty="0" smtClean="0"/>
              <a:t> - konštrukčné (</a:t>
            </a:r>
            <a:r>
              <a:rPr lang="sk-SK" dirty="0" smtClean="0">
                <a:hlinkClick r:id="rId6" tooltip="CAD"/>
              </a:rPr>
              <a:t>CAD</a:t>
            </a:r>
            <a:r>
              <a:rPr lang="sk-SK" dirty="0" smtClean="0"/>
              <a:t>, ...)</a:t>
            </a:r>
          </a:p>
          <a:p>
            <a:pPr lvl="1"/>
            <a:r>
              <a:rPr lang="sk-SK" dirty="0" smtClean="0">
                <a:hlinkClick r:id="rId7" tooltip="GIS"/>
              </a:rPr>
              <a:t>GIS</a:t>
            </a:r>
            <a:r>
              <a:rPr lang="sk-SK" dirty="0" smtClean="0"/>
              <a:t> - geografické systémy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8534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 anchor="ctr" anchorCtr="0"/>
          <a:lstStyle/>
          <a:p>
            <a:r>
              <a:rPr lang="sk-SK" dirty="0" smtClean="0">
                <a:solidFill>
                  <a:srgbClr val="00B0F0"/>
                </a:solidFill>
              </a:rPr>
              <a:t>Ďakujem za pozornosť...</a:t>
            </a:r>
            <a:endParaRPr lang="sk-SK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97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či ste v háji rástli,</a:t>
            </a:r>
            <a:endParaRPr lang="sk-SK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794" y="1772816"/>
            <a:ext cx="5951558" cy="4469999"/>
          </a:xfrm>
        </p:spPr>
      </p:pic>
    </p:spTree>
    <p:extLst>
      <p:ext uri="{BB962C8B-B14F-4D97-AF65-F5344CB8AC3E}">
        <p14:creationId xmlns:p14="http://schemas.microsoft.com/office/powerpoint/2010/main" val="1247140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/>
    </mc:Choice>
    <mc:Fallback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 neba sme nespadli</a:t>
            </a:r>
            <a:endParaRPr lang="sk-SK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7" y="1646399"/>
            <a:ext cx="5909572" cy="4230873"/>
          </a:xfrm>
        </p:spPr>
      </p:pic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614045"/>
              </p:ext>
            </p:extLst>
          </p:nvPr>
        </p:nvGraphicFramePr>
        <p:xfrm>
          <a:off x="4139952" y="3212976"/>
          <a:ext cx="3024336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08012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%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dopadu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zem</a:t>
                      </a:r>
                      <a:endParaRPr lang="sk-SK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Objekt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Kométa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Hmotnosť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3</a:t>
                      </a:r>
                      <a:r>
                        <a:rPr lang="sk-SK" baseline="0" dirty="0" smtClean="0"/>
                        <a:t> tony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Výskyt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Slnečná</a:t>
                      </a:r>
                      <a:r>
                        <a:rPr lang="sk-SK" baseline="0" dirty="0" smtClean="0"/>
                        <a:t> sústava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dráha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eliptická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Zloženie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Ľad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4470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0"/>
    </mc:Choice>
    <mc:Fallback>
      <p:transition spd="slow" advTm="1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</a:t>
            </a:r>
            <a:r>
              <a:rPr lang="en-US" dirty="0" smtClean="0"/>
              <a:t> h</a:t>
            </a:r>
            <a:r>
              <a:rPr lang="sk-SK" dirty="0" err="1" smtClean="0"/>
              <a:t>áji</a:t>
            </a:r>
            <a:r>
              <a:rPr lang="sk-SK" dirty="0" smtClean="0"/>
              <a:t> sme nerástli</a:t>
            </a:r>
            <a:endParaRPr lang="sk-SK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340768"/>
            <a:ext cx="6480720" cy="4867434"/>
          </a:xfrm>
        </p:spPr>
      </p:pic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10533"/>
              </p:ext>
            </p:extLst>
          </p:nvPr>
        </p:nvGraphicFramePr>
        <p:xfrm>
          <a:off x="1547664" y="3645024"/>
          <a:ext cx="316835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512168"/>
              </a:tblGrid>
              <a:tr h="342240">
                <a:tc>
                  <a:txBody>
                    <a:bodyPr/>
                    <a:lstStyle/>
                    <a:p>
                      <a:r>
                        <a:rPr lang="en-US" dirty="0" smtClean="0"/>
                        <a:t>%</a:t>
                      </a:r>
                      <a:r>
                        <a:rPr lang="en-US" baseline="0" dirty="0" smtClean="0"/>
                        <a:t> v</a:t>
                      </a:r>
                      <a:r>
                        <a:rPr lang="sk-SK" baseline="0" dirty="0" err="1" smtClean="0"/>
                        <a:t>ýskytu</a:t>
                      </a:r>
                      <a:r>
                        <a:rPr lang="sk-SK" baseline="0" dirty="0" smtClean="0"/>
                        <a:t> v háji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Objekt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Kosodrevina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Odb. názov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err="1" smtClean="0"/>
                        <a:t>Pinus</a:t>
                      </a:r>
                      <a:r>
                        <a:rPr lang="sk-SK" dirty="0" smtClean="0"/>
                        <a:t> </a:t>
                      </a:r>
                      <a:r>
                        <a:rPr lang="sk-SK" dirty="0" err="1" smtClean="0"/>
                        <a:t>Mugo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Skupina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nahosemenné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Druh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borovica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Max výška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</a:t>
                      </a:r>
                      <a:r>
                        <a:rPr lang="sk-SK" baseline="0" dirty="0" smtClean="0"/>
                        <a:t> m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71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/>
    </mc:Choice>
    <mc:Fallback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ale nás prírodovedci našli.</a:t>
            </a:r>
            <a:endParaRPr lang="sk-SK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9626739"/>
              </p:ext>
            </p:extLst>
          </p:nvPr>
        </p:nvGraphicFramePr>
        <p:xfrm>
          <a:off x="457200" y="1844824"/>
          <a:ext cx="3898776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9388"/>
                <a:gridCol w="1949388"/>
              </a:tblGrid>
              <a:tr h="126216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Objekt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Kométa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Hmotnosť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3</a:t>
                      </a:r>
                      <a:r>
                        <a:rPr lang="sk-SK" baseline="0" dirty="0" smtClean="0"/>
                        <a:t> tony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dopadu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zem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903771"/>
              </p:ext>
            </p:extLst>
          </p:nvPr>
        </p:nvGraphicFramePr>
        <p:xfrm>
          <a:off x="467544" y="1700808"/>
          <a:ext cx="3898776" cy="2448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9388"/>
                <a:gridCol w="1949388"/>
              </a:tblGrid>
              <a:tr h="408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%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dopadu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zem</a:t>
                      </a:r>
                      <a:endParaRPr lang="sk-SK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0</a:t>
                      </a:r>
                      <a:endParaRPr lang="sk-SK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r>
                        <a:rPr lang="sk-SK" dirty="0" smtClean="0"/>
                        <a:t>Objekt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Kométa</a:t>
                      </a:r>
                      <a:endParaRPr lang="sk-SK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r>
                        <a:rPr lang="sk-SK" dirty="0" smtClean="0"/>
                        <a:t>Hmotnosť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3</a:t>
                      </a:r>
                      <a:r>
                        <a:rPr lang="sk-SK" baseline="0" dirty="0" smtClean="0"/>
                        <a:t> tony</a:t>
                      </a:r>
                      <a:endParaRPr lang="sk-SK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r>
                        <a:rPr lang="sk-SK" dirty="0" smtClean="0"/>
                        <a:t>Výskyt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Slnečná</a:t>
                      </a:r>
                      <a:r>
                        <a:rPr lang="sk-SK" baseline="0" dirty="0" smtClean="0"/>
                        <a:t> sústava</a:t>
                      </a:r>
                      <a:endParaRPr lang="sk-SK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r>
                        <a:rPr lang="sk-SK" dirty="0" smtClean="0"/>
                        <a:t>dráha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eliptická</a:t>
                      </a:r>
                      <a:endParaRPr lang="sk-SK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r>
                        <a:rPr lang="sk-SK" dirty="0" smtClean="0"/>
                        <a:t>Zloženie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Ľad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ľ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475625"/>
              </p:ext>
            </p:extLst>
          </p:nvPr>
        </p:nvGraphicFramePr>
        <p:xfrm>
          <a:off x="4499992" y="1700808"/>
          <a:ext cx="316835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512168"/>
              </a:tblGrid>
              <a:tr h="342240">
                <a:tc>
                  <a:txBody>
                    <a:bodyPr/>
                    <a:lstStyle/>
                    <a:p>
                      <a:r>
                        <a:rPr lang="en-US" dirty="0" smtClean="0"/>
                        <a:t>%</a:t>
                      </a:r>
                      <a:r>
                        <a:rPr lang="en-US" baseline="0" dirty="0" smtClean="0"/>
                        <a:t> v</a:t>
                      </a:r>
                      <a:r>
                        <a:rPr lang="sk-SK" baseline="0" dirty="0" err="1" smtClean="0"/>
                        <a:t>ýskytu</a:t>
                      </a:r>
                      <a:r>
                        <a:rPr lang="sk-SK" baseline="0" dirty="0" smtClean="0"/>
                        <a:t> v háji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Objekt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Kosodrevina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Odb. názov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err="1" smtClean="0"/>
                        <a:t>Pinus</a:t>
                      </a:r>
                      <a:r>
                        <a:rPr lang="sk-SK" dirty="0" smtClean="0"/>
                        <a:t> </a:t>
                      </a:r>
                      <a:r>
                        <a:rPr lang="sk-SK" dirty="0" err="1" smtClean="0"/>
                        <a:t>Mugo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Skupina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nahosemenné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Druh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borovica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Max výška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</a:t>
                      </a:r>
                      <a:r>
                        <a:rPr lang="sk-SK" baseline="0" dirty="0" smtClean="0"/>
                        <a:t> m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412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000"/>
    </mc:Choice>
    <mc:Fallback>
      <p:transition spd="slow" advTm="11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je to informácia ?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b="1" dirty="0" smtClean="0"/>
              <a:t>Informácia</a:t>
            </a:r>
            <a:r>
              <a:rPr lang="sk-SK" dirty="0" smtClean="0"/>
              <a:t> je slovo s mnohými významami, ktoré závisia na kontexte, ale vo všeobecnosti dá sa opísať ako predpis blízky pojmom </a:t>
            </a:r>
            <a:r>
              <a:rPr lang="sk-SK" dirty="0" smtClean="0">
                <a:hlinkClick r:id="rId2" tooltip="Význam"/>
              </a:rPr>
              <a:t>význam</a:t>
            </a:r>
            <a:r>
              <a:rPr lang="sk-SK" dirty="0" smtClean="0"/>
              <a:t>, </a:t>
            </a:r>
            <a:r>
              <a:rPr lang="sk-SK" dirty="0" smtClean="0">
                <a:hlinkClick r:id="rId3" tooltip="Poznatok"/>
              </a:rPr>
              <a:t>poznatok</a:t>
            </a:r>
            <a:r>
              <a:rPr lang="sk-SK" dirty="0" smtClean="0"/>
              <a:t>, </a:t>
            </a:r>
            <a:r>
              <a:rPr lang="sk-SK" dirty="0" smtClean="0">
                <a:hlinkClick r:id="rId4" tooltip="Signál"/>
              </a:rPr>
              <a:t>signál</a:t>
            </a:r>
            <a:r>
              <a:rPr lang="sk-SK" dirty="0" smtClean="0"/>
              <a:t>, </a:t>
            </a:r>
            <a:r>
              <a:rPr lang="sk-SK" dirty="0" smtClean="0">
                <a:hlinkClick r:id="rId5" tooltip="Inštrukcia (informatika)"/>
              </a:rPr>
              <a:t>inštrukcia</a:t>
            </a:r>
            <a:r>
              <a:rPr lang="sk-SK" dirty="0" smtClean="0"/>
              <a:t>, </a:t>
            </a:r>
            <a:r>
              <a:rPr lang="sk-SK" dirty="0" smtClean="0">
                <a:hlinkClick r:id="rId6" tooltip="Komunikácia"/>
              </a:rPr>
              <a:t>komunikácia</a:t>
            </a:r>
            <a:r>
              <a:rPr lang="sk-SK" dirty="0" smtClean="0"/>
              <a:t>, </a:t>
            </a:r>
            <a:r>
              <a:rPr lang="sk-SK" dirty="0" smtClean="0">
                <a:hlinkClick r:id="rId7" tooltip="Reprezentácia"/>
              </a:rPr>
              <a:t>reprezentácia</a:t>
            </a:r>
            <a:r>
              <a:rPr lang="sk-SK" dirty="0" smtClean="0"/>
              <a:t> a </a:t>
            </a:r>
            <a:r>
              <a:rPr lang="sk-SK" dirty="0" smtClean="0">
                <a:hlinkClick r:id="rId8" tooltip="Mentálny podnet (stránka neexistuje)"/>
              </a:rPr>
              <a:t>mentálny podnet</a:t>
            </a:r>
            <a:r>
              <a:rPr lang="sk-SK" dirty="0" smtClean="0"/>
              <a:t>.</a:t>
            </a:r>
          </a:p>
          <a:p>
            <a:r>
              <a:rPr lang="sk-SK" dirty="0" smtClean="0"/>
              <a:t>Informácia zahrňuje v sebe </a:t>
            </a:r>
            <a:r>
              <a:rPr lang="sk-SK" dirty="0" smtClean="0">
                <a:hlinkClick r:id="rId9" tooltip="Správa"/>
              </a:rPr>
              <a:t>správu</a:t>
            </a:r>
            <a:r>
              <a:rPr lang="sk-SK" dirty="0" smtClean="0"/>
              <a:t> spolu s jej významom pre príjemcu. Je to správa, ktorá vyjadruje istý stav, slúži nejakému cieľu alebo vyvoláva nejakú akciu. Správa sa stáva informáciou buď v dôsledku ľudskej interpretácie alebo tým, že ju spracujú algoritmy, alebo že je uložená v súboroch. Podľa </a:t>
            </a:r>
            <a:r>
              <a:rPr lang="sk-SK" dirty="0" err="1" smtClean="0"/>
              <a:t>Shannonovej</a:t>
            </a:r>
            <a:r>
              <a:rPr lang="sk-SK" dirty="0" smtClean="0"/>
              <a:t> teórie informácií je informácia mierou stredného informačného obsahu, prenositeľného daným kódovaním.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Zdroj: Slovenská </a:t>
            </a:r>
            <a:r>
              <a:rPr lang="sk-SK" dirty="0" err="1" smtClean="0"/>
              <a:t>wikipédia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25846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Informácia z EN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>
                <a:hlinkClick r:id="rId2" tooltip="Information"/>
              </a:rPr>
              <a:t>Information</a:t>
            </a:r>
            <a:r>
              <a:rPr lang="en-US" dirty="0" smtClean="0"/>
              <a:t> is a collection of related data or knowledge about a topic. </a:t>
            </a:r>
            <a:r>
              <a:rPr lang="en-US" b="1" dirty="0" smtClean="0"/>
              <a:t>Information</a:t>
            </a:r>
            <a:r>
              <a:rPr lang="en-US" dirty="0" smtClean="0"/>
              <a:t> may also refer to:</a:t>
            </a:r>
          </a:p>
          <a:p>
            <a:r>
              <a:rPr lang="en-US" dirty="0" smtClean="0">
                <a:hlinkClick r:id="rId3" tooltip="Data"/>
              </a:rPr>
              <a:t>Data</a:t>
            </a:r>
            <a:r>
              <a:rPr lang="en-US" dirty="0" smtClean="0"/>
              <a:t>, or data used in computing</a:t>
            </a:r>
          </a:p>
          <a:p>
            <a:r>
              <a:rPr lang="en-US" dirty="0" smtClean="0">
                <a:hlinkClick r:id="rId4" tooltip="Physical information"/>
              </a:rPr>
              <a:t>Physical information</a:t>
            </a:r>
            <a:r>
              <a:rPr lang="en-US" dirty="0" smtClean="0"/>
              <a:t> contained in a system</a:t>
            </a:r>
          </a:p>
          <a:p>
            <a:r>
              <a:rPr lang="en-US" dirty="0" smtClean="0">
                <a:hlinkClick r:id="rId5" tooltip="Information theory"/>
              </a:rPr>
              <a:t>Information theory</a:t>
            </a:r>
            <a:r>
              <a:rPr lang="en-US" dirty="0" smtClean="0"/>
              <a:t>, the mathematical theory of Information and communication</a:t>
            </a:r>
          </a:p>
          <a:p>
            <a:r>
              <a:rPr lang="en-US" dirty="0" smtClean="0">
                <a:hlinkClick r:id="rId6" tooltip="Directory assistance"/>
              </a:rPr>
              <a:t>Directory assistance</a:t>
            </a:r>
            <a:r>
              <a:rPr lang="en-US" dirty="0" smtClean="0"/>
              <a:t>, a phone service used to find out a specific telephone number and/or address of a residence, business, or government entity</a:t>
            </a:r>
          </a:p>
          <a:p>
            <a:r>
              <a:rPr lang="en-US" dirty="0" smtClean="0">
                <a:hlinkClick r:id="rId7" tooltip="Information (formal criminal charge)"/>
              </a:rPr>
              <a:t>Information (formal criminal charge)</a:t>
            </a:r>
            <a:r>
              <a:rPr lang="en-US" dirty="0" smtClean="0"/>
              <a:t>, a formal criminal charge made by a prosecutor without a grand-jury indictment</a:t>
            </a:r>
          </a:p>
          <a:p>
            <a:r>
              <a:rPr lang="en-US" dirty="0" smtClean="0">
                <a:hlinkClick r:id="rId8" tooltip="Fisher information"/>
              </a:rPr>
              <a:t>Fisher information</a:t>
            </a:r>
            <a:r>
              <a:rPr lang="en-US" dirty="0" smtClean="0"/>
              <a:t>, in statistics</a:t>
            </a:r>
          </a:p>
          <a:p>
            <a:r>
              <a:rPr lang="en-US" i="1" dirty="0" err="1" smtClean="0">
                <a:hlinkClick r:id="rId9" tooltip="Dagbladet Information"/>
              </a:rPr>
              <a:t>Dagbladet</a:t>
            </a:r>
            <a:r>
              <a:rPr lang="en-US" i="1" dirty="0" smtClean="0">
                <a:hlinkClick r:id="rId9" tooltip="Dagbladet Information"/>
              </a:rPr>
              <a:t> Information</a:t>
            </a:r>
            <a:r>
              <a:rPr lang="en-US" dirty="0" smtClean="0"/>
              <a:t>, a Danish newspaper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634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Kde nájdeme informácie 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210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dirty="0" smtClean="0"/>
              <a:t>Všade.......</a:t>
            </a:r>
          </a:p>
          <a:p>
            <a:pPr marL="0" indent="0">
              <a:buNone/>
            </a:pPr>
            <a:r>
              <a:rPr lang="sk-SK" dirty="0" smtClean="0"/>
              <a:t>6.00 budíček – oblačno</a:t>
            </a:r>
          </a:p>
          <a:p>
            <a:pPr marL="0" indent="0">
              <a:buNone/>
            </a:pPr>
            <a:r>
              <a:rPr lang="sk-SK" dirty="0" smtClean="0"/>
              <a:t>6.05 zapnem rádio správy</a:t>
            </a:r>
          </a:p>
          <a:p>
            <a:pPr marL="0" indent="0">
              <a:buNone/>
            </a:pPr>
            <a:r>
              <a:rPr lang="sk-SK" dirty="0" smtClean="0"/>
              <a:t>8.00 prečítam maily</a:t>
            </a:r>
          </a:p>
          <a:p>
            <a:pPr marL="0" indent="0">
              <a:buNone/>
            </a:pPr>
            <a:r>
              <a:rPr lang="sk-SK" dirty="0" smtClean="0"/>
              <a:t>8.15 AIS....</a:t>
            </a:r>
          </a:p>
          <a:p>
            <a:pPr marL="0" indent="0">
              <a:buNone/>
            </a:pPr>
            <a:r>
              <a:rPr lang="sk-SK" dirty="0" smtClean="0"/>
              <a:t>8.40 hľadám veci na internete.</a:t>
            </a:r>
          </a:p>
          <a:p>
            <a:pPr marL="0" indent="0">
              <a:buNone/>
            </a:pPr>
            <a:r>
              <a:rPr lang="sk-SK" dirty="0" smtClean="0"/>
              <a:t>11.45 Obed Kde čo dobré majú v MENU.</a:t>
            </a:r>
          </a:p>
          <a:p>
            <a:pPr marL="0" indent="0">
              <a:buNone/>
            </a:pPr>
            <a:r>
              <a:rPr lang="sk-SK" dirty="0" smtClean="0"/>
              <a:t>........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0280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1470</TotalTime>
  <Words>585</Words>
  <Application>Microsoft Office PowerPoint</Application>
  <PresentationFormat>Prezentácia na obrazovke (4:3)</PresentationFormat>
  <Paragraphs>154</Paragraphs>
  <Slides>26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26</vt:i4>
      </vt:variant>
    </vt:vector>
  </HeadingPairs>
  <TitlesOfParts>
    <vt:vector size="27" baseType="lpstr">
      <vt:lpstr>Motív Office</vt:lpstr>
      <vt:lpstr>Informácie !</vt:lpstr>
      <vt:lpstr>či ste z neba spadli,</vt:lpstr>
      <vt:lpstr>či ste v háji rástli,</vt:lpstr>
      <vt:lpstr>Z neba sme nespadli</vt:lpstr>
      <vt:lpstr>v háji sme nerástli</vt:lpstr>
      <vt:lpstr>ale nás prírodovedci našli.</vt:lpstr>
      <vt:lpstr>Čo je to informácia ? </vt:lpstr>
      <vt:lpstr>Informácia z EN</vt:lpstr>
      <vt:lpstr>Kde nájdeme informácie ?</vt:lpstr>
      <vt:lpstr>Kartotéka u lekára podľa rokov</vt:lpstr>
      <vt:lpstr>Kartotéka podľa mesiaca narodenia</vt:lpstr>
      <vt:lpstr>Telefónny zoznam</vt:lpstr>
      <vt:lpstr>Atlas Sveta</vt:lpstr>
      <vt:lpstr>?</vt:lpstr>
      <vt:lpstr>?</vt:lpstr>
      <vt:lpstr>?</vt:lpstr>
      <vt:lpstr>?</vt:lpstr>
      <vt:lpstr>?</vt:lpstr>
      <vt:lpstr>?</vt:lpstr>
      <vt:lpstr>? = Informačný sytém</vt:lpstr>
      <vt:lpstr>Informačný systém</vt:lpstr>
      <vt:lpstr>Informačný systém</vt:lpstr>
      <vt:lpstr>Prezentácia programu PowerPoint</vt:lpstr>
      <vt:lpstr>Úlohy IS</vt:lpstr>
      <vt:lpstr>Operatívne IS</vt:lpstr>
      <vt:lpstr>Prezentácia programu PowerPoint</vt:lpstr>
    </vt:vector>
  </TitlesOfParts>
  <Company>UPJS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Informácie !</dc:title>
  <dc:creator>Szabari</dc:creator>
  <cp:lastModifiedBy>Szabari</cp:lastModifiedBy>
  <cp:revision>21</cp:revision>
  <dcterms:created xsi:type="dcterms:W3CDTF">2011-12-06T11:59:46Z</dcterms:created>
  <dcterms:modified xsi:type="dcterms:W3CDTF">2011-12-07T12:30:21Z</dcterms:modified>
</cp:coreProperties>
</file>