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86" r:id="rId6"/>
    <p:sldId id="260" r:id="rId7"/>
    <p:sldId id="261" r:id="rId8"/>
    <p:sldId id="262" r:id="rId9"/>
    <p:sldId id="276" r:id="rId10"/>
    <p:sldId id="277" r:id="rId11"/>
    <p:sldId id="266" r:id="rId12"/>
    <p:sldId id="267" r:id="rId13"/>
    <p:sldId id="263" r:id="rId14"/>
    <p:sldId id="264" r:id="rId15"/>
    <p:sldId id="265" r:id="rId16"/>
    <p:sldId id="268" r:id="rId17"/>
    <p:sldId id="271" r:id="rId18"/>
    <p:sldId id="273" r:id="rId19"/>
    <p:sldId id="278" r:id="rId20"/>
    <p:sldId id="269" r:id="rId21"/>
    <p:sldId id="270" r:id="rId22"/>
    <p:sldId id="274" r:id="rId23"/>
    <p:sldId id="272" r:id="rId24"/>
    <p:sldId id="275" r:id="rId25"/>
    <p:sldId id="279" r:id="rId26"/>
    <p:sldId id="280" r:id="rId27"/>
    <p:sldId id="281" r:id="rId28"/>
    <p:sldId id="282" r:id="rId29"/>
    <p:sldId id="283" r:id="rId30"/>
    <p:sldId id="284" r:id="rId31"/>
    <p:sldId id="285"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sk-SK"/>
              <a:t>Kliknutím upravte štýl predlohy nadpisu</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ok s popiso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48A87A34-81AB-432B-8DAE-1953F412C126}" type="datetimeFigureOut">
              <a:rPr lang="en-US" dirty="0"/>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sk-SK"/>
              <a:t>Kliknutím upravte štýl predlohy nadpisu</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48A87A34-81AB-432B-8DAE-1953F412C126}" type="datetimeFigureOut">
              <a:rPr lang="en-US" dirty="0"/>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sk-SK"/>
              <a:t>Kliknutím upravte štýl predlohy nadpisu</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48A87A34-81AB-432B-8DAE-1953F412C126}" type="datetimeFigureOut">
              <a:rPr lang="en-US" dirty="0"/>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sk-SK"/>
              <a:t>Kliknutím upravte štýl predlohy nadpisu</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48A87A34-81AB-432B-8DAE-1953F412C126}" type="datetimeFigureOut">
              <a:rPr lang="en-US" dirty="0"/>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ĺpec">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sk-SK"/>
              <a:t>Kliknutím upravte štýl predlohy nadpisu</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3" name="Date Placeholder 2"/>
          <p:cNvSpPr>
            <a:spLocks noGrp="1"/>
          </p:cNvSpPr>
          <p:nvPr>
            <p:ph type="dt" sz="half" idx="10"/>
          </p:nvPr>
        </p:nvSpPr>
        <p:spPr/>
        <p:txBody>
          <a:bodyPr/>
          <a:lstStyle/>
          <a:p>
            <a:fld id="{48A87A34-81AB-432B-8DAE-1953F412C126}" type="datetimeFigureOut">
              <a:rPr lang="en-US" dirty="0"/>
              <a:t>10/12/2022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ĺpec s obrázko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sk-SK"/>
              <a:t>Kliknutím upravte štýl predlohy nadpisu</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Kliknutím na ikonu pridáte obrázok</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3" name="Date Placeholder 2"/>
          <p:cNvSpPr>
            <a:spLocks noGrp="1"/>
          </p:cNvSpPr>
          <p:nvPr>
            <p:ph type="dt" sz="half" idx="10"/>
          </p:nvPr>
        </p:nvSpPr>
        <p:spPr/>
        <p:txBody>
          <a:bodyPr/>
          <a:lstStyle/>
          <a:p>
            <a:fld id="{48A87A34-81AB-432B-8DAE-1953F412C126}" type="datetimeFigureOut">
              <a:rPr lang="en-US" dirty="0"/>
              <a:t>10/12/2022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k-SK"/>
              <a:t>Kliknutím upravte štýl predlohy nadpisu</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sk-SK"/>
              <a:t>Kliknutím upravte štýl predlohy nadpisu</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k-SK"/>
              <a:t>Kliknutím upravte štýl predlohy nadpisu</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sk-SK"/>
              <a:t>Kliknutím upravte štýl predlohy nadpisu</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48A87A34-81AB-432B-8DAE-1953F412C126}" type="datetimeFigureOut">
              <a:rPr lang="en-US" dirty="0"/>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sk-SK"/>
              <a:t>Kliknutím upravte štýl predlohy nadpisu</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sk-SK"/>
              <a:t>Kliknutím upravte štýl predlohy nadpisu</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12" name="Content Placeholder 3"/>
          <p:cNvSpPr>
            <a:spLocks noGrp="1"/>
          </p:cNvSpPr>
          <p:nvPr>
            <p:ph sz="quarter" idx="13"/>
          </p:nvPr>
        </p:nvSpPr>
        <p:spPr>
          <a:xfrm>
            <a:off x="913774" y="3051012"/>
            <a:ext cx="5106027" cy="2740187"/>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13" name="Content Placeholder 5"/>
          <p:cNvSpPr>
            <a:spLocks noGrp="1"/>
          </p:cNvSpPr>
          <p:nvPr>
            <p:ph sz="quarter" idx="14"/>
          </p:nvPr>
        </p:nvSpPr>
        <p:spPr>
          <a:xfrm>
            <a:off x="6172200" y="3051012"/>
            <a:ext cx="5105401" cy="2740187"/>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sk-SK"/>
              <a:t>Kliknutím upravte štýl predlohy nadpisu</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48A87A34-81AB-432B-8DAE-1953F412C126}" type="datetimeFigureOut">
              <a:rPr lang="en-US" dirty="0"/>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48A87A34-81AB-432B-8DAE-1953F412C126}" type="datetimeFigureOut">
              <a:rPr lang="en-US" dirty="0"/>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10/12/2022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DF7EDC-6B83-45C1-8435-1D4ACEE60767}"/>
              </a:ext>
            </a:extLst>
          </p:cNvPr>
          <p:cNvSpPr>
            <a:spLocks noGrp="1"/>
          </p:cNvSpPr>
          <p:nvPr>
            <p:ph type="ctrTitle"/>
          </p:nvPr>
        </p:nvSpPr>
        <p:spPr>
          <a:xfrm>
            <a:off x="1751012" y="1300785"/>
            <a:ext cx="8689976" cy="2585415"/>
          </a:xfrm>
        </p:spPr>
        <p:txBody>
          <a:bodyPr/>
          <a:lstStyle/>
          <a:p>
            <a:r>
              <a:rPr lang="sk-SK" dirty="0"/>
              <a:t>Mesto. Mestské právo. meštianstvo. Cechy. Talianske mestské štáty.</a:t>
            </a:r>
          </a:p>
        </p:txBody>
      </p:sp>
      <p:sp>
        <p:nvSpPr>
          <p:cNvPr id="3" name="Podnadpis 2">
            <a:extLst>
              <a:ext uri="{FF2B5EF4-FFF2-40B4-BE49-F238E27FC236}">
                <a16:creationId xmlns:a16="http://schemas.microsoft.com/office/drawing/2014/main" id="{7BAA65CF-0D8D-4870-991F-C5E1E1F5D793}"/>
              </a:ext>
            </a:extLst>
          </p:cNvPr>
          <p:cNvSpPr>
            <a:spLocks noGrp="1"/>
          </p:cNvSpPr>
          <p:nvPr>
            <p:ph type="subTitle" idx="1"/>
          </p:nvPr>
        </p:nvSpPr>
        <p:spPr>
          <a:xfrm>
            <a:off x="1751012" y="4837043"/>
            <a:ext cx="8689976" cy="420756"/>
          </a:xfrm>
        </p:spPr>
        <p:txBody>
          <a:bodyPr>
            <a:normAutofit fontScale="92500" lnSpcReduction="20000"/>
          </a:bodyPr>
          <a:lstStyle/>
          <a:p>
            <a:r>
              <a:rPr lang="sk-SK" dirty="0"/>
              <a:t>Svetové dejiny štátu a práva</a:t>
            </a:r>
          </a:p>
        </p:txBody>
      </p:sp>
    </p:spTree>
    <p:extLst>
      <p:ext uri="{BB962C8B-B14F-4D97-AF65-F5344CB8AC3E}">
        <p14:creationId xmlns:p14="http://schemas.microsoft.com/office/powerpoint/2010/main" val="2089064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07C2D6-BE72-40A9-B6D0-5B6950FEEF1A}"/>
              </a:ext>
            </a:extLst>
          </p:cNvPr>
          <p:cNvSpPr>
            <a:spLocks noGrp="1"/>
          </p:cNvSpPr>
          <p:nvPr>
            <p:ph type="title"/>
          </p:nvPr>
        </p:nvSpPr>
        <p:spPr>
          <a:xfrm>
            <a:off x="913774" y="828564"/>
            <a:ext cx="10351752" cy="1066498"/>
          </a:xfrm>
        </p:spPr>
        <p:txBody>
          <a:bodyPr/>
          <a:lstStyle/>
          <a:p>
            <a:endParaRPr lang="sk-SK" dirty="0"/>
          </a:p>
        </p:txBody>
      </p:sp>
      <p:sp>
        <p:nvSpPr>
          <p:cNvPr id="3" name="Zástupný objekt pre text 2">
            <a:extLst>
              <a:ext uri="{FF2B5EF4-FFF2-40B4-BE49-F238E27FC236}">
                <a16:creationId xmlns:a16="http://schemas.microsoft.com/office/drawing/2014/main" id="{15044C52-0B25-44B1-AE67-202B05A4A237}"/>
              </a:ext>
            </a:extLst>
          </p:cNvPr>
          <p:cNvSpPr>
            <a:spLocks noGrp="1"/>
          </p:cNvSpPr>
          <p:nvPr>
            <p:ph type="body" idx="1"/>
          </p:nvPr>
        </p:nvSpPr>
        <p:spPr>
          <a:xfrm>
            <a:off x="913774" y="2266123"/>
            <a:ext cx="10351752" cy="2759518"/>
          </a:xfrm>
        </p:spPr>
        <p:txBody>
          <a:bodyPr>
            <a:normAutofit/>
          </a:bodyPr>
          <a:lstStyle/>
          <a:p>
            <a:pPr marL="342900" indent="-342900" algn="just">
              <a:buFont typeface="Arial" panose="020B0604020202020204" pitchFamily="34" charset="0"/>
              <a:buChar char="•"/>
            </a:pPr>
            <a:r>
              <a:rPr lang="sk-SK" dirty="0"/>
              <a:t>Mestá sa začali tvoriť na personálnom základe, a to na podklade hromadného usadenia sa obyvateľstva zaoberajúceho sa obchodom a remeslami. </a:t>
            </a:r>
          </a:p>
          <a:p>
            <a:pPr marL="342900" indent="-342900" algn="just">
              <a:buFont typeface="Arial" panose="020B0604020202020204" pitchFamily="34" charset="0"/>
              <a:buChar char="•"/>
            </a:pPr>
            <a:r>
              <a:rPr lang="sk-SK" dirty="0"/>
              <a:t>Mestá v Uhorsku sa vyvíjali na rovnakom základe ako v západnej Európe, ale skôr ako tento proces prirodzene vyvrcholil, preniklo k nám mestské zriadenie už ako hotová inštitúcia</a:t>
            </a:r>
          </a:p>
          <a:p>
            <a:endParaRPr lang="sk-SK" dirty="0"/>
          </a:p>
        </p:txBody>
      </p:sp>
    </p:spTree>
    <p:extLst>
      <p:ext uri="{BB962C8B-B14F-4D97-AF65-F5344CB8AC3E}">
        <p14:creationId xmlns:p14="http://schemas.microsoft.com/office/powerpoint/2010/main" val="467471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50364A-C467-4F0C-A00E-D2D34CBB5417}"/>
              </a:ext>
            </a:extLst>
          </p:cNvPr>
          <p:cNvSpPr>
            <a:spLocks noGrp="1"/>
          </p:cNvSpPr>
          <p:nvPr>
            <p:ph type="title"/>
          </p:nvPr>
        </p:nvSpPr>
        <p:spPr>
          <a:xfrm>
            <a:off x="913774" y="828564"/>
            <a:ext cx="10351752" cy="1199020"/>
          </a:xfrm>
        </p:spPr>
        <p:txBody>
          <a:bodyPr/>
          <a:lstStyle/>
          <a:p>
            <a:r>
              <a:rPr lang="sk-SK" dirty="0"/>
              <a:t>mesto</a:t>
            </a:r>
          </a:p>
        </p:txBody>
      </p:sp>
      <p:sp>
        <p:nvSpPr>
          <p:cNvPr id="3" name="Zástupný objekt pre text 2">
            <a:extLst>
              <a:ext uri="{FF2B5EF4-FFF2-40B4-BE49-F238E27FC236}">
                <a16:creationId xmlns:a16="http://schemas.microsoft.com/office/drawing/2014/main" id="{063FA7A2-C4C5-4EA5-A72F-F620E9265A66}"/>
              </a:ext>
            </a:extLst>
          </p:cNvPr>
          <p:cNvSpPr>
            <a:spLocks noGrp="1"/>
          </p:cNvSpPr>
          <p:nvPr>
            <p:ph type="body" idx="1"/>
          </p:nvPr>
        </p:nvSpPr>
        <p:spPr>
          <a:xfrm>
            <a:off x="913774" y="2398643"/>
            <a:ext cx="10351752" cy="3670853"/>
          </a:xfrm>
        </p:spPr>
        <p:txBody>
          <a:bodyPr/>
          <a:lstStyle/>
          <a:p>
            <a:r>
              <a:rPr lang="sk-SK" i="1" dirty="0"/>
              <a:t>„V období feudalizmu bolo takou samostatnou hospodárskou a sociálnou jednotkou, ktorá bola samostatnou právnickou osobou, vybojovala si úplné vlastnícke právo nad vlastným územím, vykonávala nad ním vlastnú jurisdikciu, na jej obyvateľov sa vzťahovalo jednotné mestské právo a bola oprávnená slobodne sa spolčovať s inými mestami na dosiahnutie dovolených cieľov“</a:t>
            </a:r>
          </a:p>
          <a:p>
            <a:endParaRPr lang="sk-SK" i="1" dirty="0"/>
          </a:p>
          <a:p>
            <a:r>
              <a:rPr lang="sk-SK" sz="1400" i="1" dirty="0"/>
              <a:t>(Definícia zo skrípt)</a:t>
            </a:r>
          </a:p>
        </p:txBody>
      </p:sp>
    </p:spTree>
    <p:extLst>
      <p:ext uri="{BB962C8B-B14F-4D97-AF65-F5344CB8AC3E}">
        <p14:creationId xmlns:p14="http://schemas.microsoft.com/office/powerpoint/2010/main" val="1277226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38674C-7F0E-48E7-AFF3-1395BBF0C5AB}"/>
              </a:ext>
            </a:extLst>
          </p:cNvPr>
          <p:cNvSpPr>
            <a:spLocks noGrp="1"/>
          </p:cNvSpPr>
          <p:nvPr>
            <p:ph type="title"/>
          </p:nvPr>
        </p:nvSpPr>
        <p:spPr>
          <a:xfrm>
            <a:off x="913774" y="828564"/>
            <a:ext cx="10351752" cy="1106254"/>
          </a:xfrm>
        </p:spPr>
        <p:txBody>
          <a:bodyPr/>
          <a:lstStyle/>
          <a:p>
            <a:r>
              <a:rPr lang="sk-SK" dirty="0"/>
              <a:t>mesto</a:t>
            </a:r>
          </a:p>
        </p:txBody>
      </p:sp>
      <p:sp>
        <p:nvSpPr>
          <p:cNvPr id="3" name="Zástupný objekt pre text 2">
            <a:extLst>
              <a:ext uri="{FF2B5EF4-FFF2-40B4-BE49-F238E27FC236}">
                <a16:creationId xmlns:a16="http://schemas.microsoft.com/office/drawing/2014/main" id="{F8BD4D4C-2AEF-4F8E-83B7-5E1D6731CA12}"/>
              </a:ext>
            </a:extLst>
          </p:cNvPr>
          <p:cNvSpPr>
            <a:spLocks noGrp="1"/>
          </p:cNvSpPr>
          <p:nvPr>
            <p:ph type="body" idx="1"/>
          </p:nvPr>
        </p:nvSpPr>
        <p:spPr>
          <a:xfrm>
            <a:off x="913774" y="2199861"/>
            <a:ext cx="10351752" cy="3843130"/>
          </a:xfrm>
        </p:spPr>
        <p:txBody>
          <a:bodyPr>
            <a:normAutofit fontScale="92500"/>
          </a:bodyPr>
          <a:lstStyle/>
          <a:p>
            <a:pPr marL="342900" indent="-342900" algn="just">
              <a:buFont typeface="Arial" panose="020B0604020202020204" pitchFamily="34" charset="0"/>
              <a:buChar char="•"/>
            </a:pPr>
            <a:r>
              <a:rPr lang="sk-SK" dirty="0"/>
              <a:t>stredoveké mesto je typ sídla s výrazným mestským areálom, </a:t>
            </a:r>
            <a:r>
              <a:rPr lang="sk-SK" dirty="0" err="1"/>
              <a:t>urbanistikou</a:t>
            </a:r>
            <a:r>
              <a:rPr lang="sk-SK" dirty="0"/>
              <a:t>, právom a hospodárskym životom. vzniklo a mohlo sa rozvíjať najmä vďaka skutočnosti, že bol v ňom rozvinutý prvok komunity. Obyvatelia, či členovia tejto komunity tvorili spoločenstvo, ktoré bolo viazané rovnakými záujmami s pevnou a záväznou organizáciou, kde boli niektoré individuálne záujmy podriadené kolektívnym . (A. </a:t>
            </a:r>
            <a:r>
              <a:rPr lang="sk-SK" dirty="0" err="1"/>
              <a:t>špiesz</a:t>
            </a:r>
            <a:r>
              <a:rPr lang="sk-SK" dirty="0"/>
              <a:t>)</a:t>
            </a:r>
          </a:p>
          <a:p>
            <a:pPr marL="342900" indent="-342900" algn="just">
              <a:buFont typeface="Arial" panose="020B0604020202020204" pitchFamily="34" charset="0"/>
              <a:buChar char="•"/>
            </a:pPr>
            <a:r>
              <a:rPr lang="sk-SK" dirty="0"/>
              <a:t>stredoveké mesto je početne rastúce spoločenstvo. Je to miesto výroby, kde sa spája remeslo s obchodom živeným peňažnou ekonomikou. (J. </a:t>
            </a:r>
            <a:r>
              <a:rPr lang="sk-SK" dirty="0" err="1"/>
              <a:t>Le</a:t>
            </a:r>
            <a:r>
              <a:rPr lang="sk-SK" dirty="0"/>
              <a:t> </a:t>
            </a:r>
            <a:r>
              <a:rPr lang="sk-SK" dirty="0" err="1"/>
              <a:t>Goff</a:t>
            </a:r>
            <a:r>
              <a:rPr lang="sk-SK" dirty="0"/>
              <a:t>  - J. C. </a:t>
            </a:r>
            <a:r>
              <a:rPr lang="sk-SK" dirty="0" err="1"/>
              <a:t>Schmitt</a:t>
            </a:r>
            <a:r>
              <a:rPr lang="sk-SK" dirty="0"/>
              <a:t>)</a:t>
            </a:r>
          </a:p>
          <a:p>
            <a:pPr marL="342900" indent="-342900" algn="just">
              <a:buFont typeface="Arial" panose="020B0604020202020204" pitchFamily="34" charset="0"/>
              <a:buChar char="•"/>
            </a:pPr>
            <a:r>
              <a:rPr lang="sk-SK" dirty="0"/>
              <a:t>mestom možno nazvať ľudské obydlie, ktorého primárnou úlohou na zabezpečenie jeho obyvateľstva nie je poľnohospodárstvo. (N. J. G. </a:t>
            </a:r>
            <a:r>
              <a:rPr lang="sk-SK" dirty="0" err="1"/>
              <a:t>Pounds</a:t>
            </a:r>
            <a:r>
              <a:rPr lang="sk-SK" dirty="0"/>
              <a:t> )</a:t>
            </a:r>
          </a:p>
          <a:p>
            <a:pPr marL="342900" indent="-342900" algn="just">
              <a:buFont typeface="Arial" panose="020B0604020202020204" pitchFamily="34" charset="0"/>
              <a:buChar char="•"/>
            </a:pPr>
            <a:endParaRPr lang="sk-SK" dirty="0"/>
          </a:p>
          <a:p>
            <a:pPr marL="342900" indent="-342900" algn="just">
              <a:buFont typeface="Arial" panose="020B0604020202020204" pitchFamily="34" charset="0"/>
              <a:buChar char="•"/>
            </a:pPr>
            <a:endParaRPr lang="sk-SK" dirty="0"/>
          </a:p>
          <a:p>
            <a:pPr marL="342900" indent="-342900">
              <a:buFont typeface="Arial" panose="020B0604020202020204" pitchFamily="34" charset="0"/>
              <a:buChar char="•"/>
            </a:pPr>
            <a:endParaRPr lang="sk-SK" dirty="0"/>
          </a:p>
        </p:txBody>
      </p:sp>
    </p:spTree>
    <p:extLst>
      <p:ext uri="{BB962C8B-B14F-4D97-AF65-F5344CB8AC3E}">
        <p14:creationId xmlns:p14="http://schemas.microsoft.com/office/powerpoint/2010/main" val="2087415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C30669-11A5-48D2-8105-176C09C45A98}"/>
              </a:ext>
            </a:extLst>
          </p:cNvPr>
          <p:cNvSpPr>
            <a:spLocks noGrp="1"/>
          </p:cNvSpPr>
          <p:nvPr>
            <p:ph type="title"/>
          </p:nvPr>
        </p:nvSpPr>
        <p:spPr>
          <a:xfrm>
            <a:off x="913774" y="828564"/>
            <a:ext cx="10351752" cy="761698"/>
          </a:xfrm>
        </p:spPr>
        <p:txBody>
          <a:bodyPr/>
          <a:lstStyle/>
          <a:p>
            <a:endParaRPr lang="sk-SK" dirty="0"/>
          </a:p>
        </p:txBody>
      </p:sp>
      <p:sp>
        <p:nvSpPr>
          <p:cNvPr id="3" name="Zástupný objekt pre text 2">
            <a:extLst>
              <a:ext uri="{FF2B5EF4-FFF2-40B4-BE49-F238E27FC236}">
                <a16:creationId xmlns:a16="http://schemas.microsoft.com/office/drawing/2014/main" id="{F6957729-A7DA-4481-B7AD-D327B6C3B3A2}"/>
              </a:ext>
            </a:extLst>
          </p:cNvPr>
          <p:cNvSpPr>
            <a:spLocks noGrp="1"/>
          </p:cNvSpPr>
          <p:nvPr>
            <p:ph type="body" idx="1"/>
          </p:nvPr>
        </p:nvSpPr>
        <p:spPr>
          <a:xfrm>
            <a:off x="913774" y="2001078"/>
            <a:ext cx="10351752" cy="3949147"/>
          </a:xfrm>
        </p:spPr>
        <p:txBody>
          <a:bodyPr>
            <a:normAutofit/>
          </a:bodyPr>
          <a:lstStyle/>
          <a:p>
            <a:pPr marL="342900" indent="-342900" algn="just">
              <a:buFont typeface="Arial" panose="020B0604020202020204" pitchFamily="34" charset="0"/>
              <a:buChar char="•"/>
            </a:pPr>
            <a:r>
              <a:rPr lang="sk-SK" dirty="0"/>
              <a:t>Prvé „skutočné“ mestá vznikli v </a:t>
            </a:r>
            <a:r>
              <a:rPr lang="sk-SK" dirty="0" err="1"/>
              <a:t>európe</a:t>
            </a:r>
            <a:r>
              <a:rPr lang="sk-SK" dirty="0"/>
              <a:t> v 10.-12. storočí</a:t>
            </a:r>
          </a:p>
          <a:p>
            <a:pPr marL="342900" indent="-342900" algn="just">
              <a:buFont typeface="Arial" panose="020B0604020202020204" pitchFamily="34" charset="0"/>
              <a:buChar char="•"/>
            </a:pPr>
            <a:r>
              <a:rPr lang="sk-SK" dirty="0" err="1">
                <a:solidFill>
                  <a:schemeClr val="accent3">
                    <a:lumMod val="50000"/>
                  </a:schemeClr>
                </a:solidFill>
              </a:rPr>
              <a:t>Susan</a:t>
            </a:r>
            <a:r>
              <a:rPr lang="sk-SK" dirty="0">
                <a:solidFill>
                  <a:schemeClr val="accent3">
                    <a:lumMod val="50000"/>
                  </a:schemeClr>
                </a:solidFill>
              </a:rPr>
              <a:t> </a:t>
            </a:r>
            <a:r>
              <a:rPr lang="sk-SK" dirty="0" err="1">
                <a:solidFill>
                  <a:schemeClr val="accent3">
                    <a:lumMod val="50000"/>
                  </a:schemeClr>
                </a:solidFill>
              </a:rPr>
              <a:t>reynold</a:t>
            </a:r>
            <a:r>
              <a:rPr lang="sk-SK" dirty="0">
                <a:solidFill>
                  <a:schemeClr val="accent3">
                    <a:lumMod val="50000"/>
                  </a:schemeClr>
                </a:solidFill>
              </a:rPr>
              <a:t> </a:t>
            </a:r>
            <a:r>
              <a:rPr lang="sk-SK" dirty="0"/>
              <a:t>odmietala názory, ktoré tvrdili, že skutočné mestá neexistovali pred 12. stor. jej definícia mestá hovorí, že obyvatelia mesta vytvárajú jednotu, ktorá je vnútorne diferencovaná, ale zároveň je na inej úrovni ako obyvateľstvo susedných lokalít</a:t>
            </a:r>
          </a:p>
          <a:p>
            <a:pPr marL="342900" indent="-342900" algn="just">
              <a:buFont typeface="Arial" panose="020B0604020202020204" pitchFamily="34" charset="0"/>
              <a:buChar char="•"/>
            </a:pPr>
            <a:r>
              <a:rPr lang="sk-SK" dirty="0"/>
              <a:t>Významnú úlohu pri vytváraní miest mali cudzinci, ktorí zaľudňovali určité územia vyľudnené po väčších konfliktoch</a:t>
            </a:r>
          </a:p>
        </p:txBody>
      </p:sp>
    </p:spTree>
    <p:extLst>
      <p:ext uri="{BB962C8B-B14F-4D97-AF65-F5344CB8AC3E}">
        <p14:creationId xmlns:p14="http://schemas.microsoft.com/office/powerpoint/2010/main" val="869068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B36100-A74D-4033-85DE-04F9D49A022D}"/>
              </a:ext>
            </a:extLst>
          </p:cNvPr>
          <p:cNvSpPr>
            <a:spLocks noGrp="1"/>
          </p:cNvSpPr>
          <p:nvPr>
            <p:ph type="title"/>
          </p:nvPr>
        </p:nvSpPr>
        <p:spPr>
          <a:xfrm>
            <a:off x="913774" y="828563"/>
            <a:ext cx="10351752" cy="973733"/>
          </a:xfrm>
        </p:spPr>
        <p:txBody>
          <a:bodyPr/>
          <a:lstStyle/>
          <a:p>
            <a:r>
              <a:rPr lang="sk-SK" dirty="0"/>
              <a:t>Delenie miest</a:t>
            </a:r>
          </a:p>
        </p:txBody>
      </p:sp>
      <p:sp>
        <p:nvSpPr>
          <p:cNvPr id="3" name="Zástupný objekt pre text 2">
            <a:extLst>
              <a:ext uri="{FF2B5EF4-FFF2-40B4-BE49-F238E27FC236}">
                <a16:creationId xmlns:a16="http://schemas.microsoft.com/office/drawing/2014/main" id="{26D5FFBD-B5FD-4309-9204-BB3C1EAFDE12}"/>
              </a:ext>
            </a:extLst>
          </p:cNvPr>
          <p:cNvSpPr>
            <a:spLocks noGrp="1"/>
          </p:cNvSpPr>
          <p:nvPr>
            <p:ph type="body" idx="1"/>
          </p:nvPr>
        </p:nvSpPr>
        <p:spPr>
          <a:xfrm>
            <a:off x="913774" y="2213113"/>
            <a:ext cx="10351752" cy="2812527"/>
          </a:xfrm>
        </p:spPr>
        <p:txBody>
          <a:bodyPr/>
          <a:lstStyle/>
          <a:p>
            <a:pPr marL="342900" indent="-342900" algn="l">
              <a:buFont typeface="Arial" panose="020B0604020202020204" pitchFamily="34" charset="0"/>
              <a:buChar char="•"/>
            </a:pPr>
            <a:r>
              <a:rPr lang="sk-SK" dirty="0"/>
              <a:t>Podľa spôsobu vzniku</a:t>
            </a:r>
          </a:p>
          <a:p>
            <a:pPr marL="800100" lvl="1" indent="-342900">
              <a:buFont typeface="Arial" panose="020B0604020202020204" pitchFamily="34" charset="0"/>
              <a:buChar char="•"/>
            </a:pPr>
            <a:r>
              <a:rPr lang="sk-SK" dirty="0">
                <a:solidFill>
                  <a:srgbClr val="002060"/>
                </a:solidFill>
              </a:rPr>
              <a:t>Založené mestá </a:t>
            </a:r>
            <a:r>
              <a:rPr lang="sk-SK" dirty="0"/>
              <a:t>– založené cudzincami na čele s </a:t>
            </a:r>
            <a:r>
              <a:rPr lang="sk-SK" dirty="0" err="1"/>
              <a:t>lokátorom</a:t>
            </a:r>
            <a:endParaRPr lang="sk-SK" dirty="0"/>
          </a:p>
          <a:p>
            <a:pPr marL="800100" lvl="1" indent="-342900">
              <a:buFont typeface="Arial" panose="020B0604020202020204" pitchFamily="34" charset="0"/>
              <a:buChar char="•"/>
            </a:pPr>
            <a:r>
              <a:rPr lang="sk-SK" dirty="0">
                <a:solidFill>
                  <a:srgbClr val="002060"/>
                </a:solidFill>
              </a:rPr>
              <a:t>Vyrastené mestá </a:t>
            </a:r>
            <a:r>
              <a:rPr lang="sk-SK" dirty="0"/>
              <a:t>– predtým osady s domácim obyvateľstvom, kt. časom nadobudli veľký význam</a:t>
            </a:r>
          </a:p>
        </p:txBody>
      </p:sp>
    </p:spTree>
    <p:extLst>
      <p:ext uri="{BB962C8B-B14F-4D97-AF65-F5344CB8AC3E}">
        <p14:creationId xmlns:p14="http://schemas.microsoft.com/office/powerpoint/2010/main" val="2182782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652718-B460-4A34-8819-5AA53912EA44}"/>
              </a:ext>
            </a:extLst>
          </p:cNvPr>
          <p:cNvSpPr>
            <a:spLocks noGrp="1"/>
          </p:cNvSpPr>
          <p:nvPr>
            <p:ph type="title"/>
          </p:nvPr>
        </p:nvSpPr>
        <p:spPr>
          <a:xfrm>
            <a:off x="913774" y="828563"/>
            <a:ext cx="10351752" cy="390637"/>
          </a:xfrm>
        </p:spPr>
        <p:txBody>
          <a:bodyPr>
            <a:normAutofit fontScale="90000"/>
          </a:bodyPr>
          <a:lstStyle/>
          <a:p>
            <a:endParaRPr lang="sk-SK" dirty="0"/>
          </a:p>
        </p:txBody>
      </p:sp>
      <p:sp>
        <p:nvSpPr>
          <p:cNvPr id="3" name="Zástupný objekt pre text 2">
            <a:extLst>
              <a:ext uri="{FF2B5EF4-FFF2-40B4-BE49-F238E27FC236}">
                <a16:creationId xmlns:a16="http://schemas.microsoft.com/office/drawing/2014/main" id="{40BB5BCB-DBFF-4207-9382-BD789CE146D4}"/>
              </a:ext>
            </a:extLst>
          </p:cNvPr>
          <p:cNvSpPr>
            <a:spLocks noGrp="1"/>
          </p:cNvSpPr>
          <p:nvPr>
            <p:ph type="body" idx="1"/>
          </p:nvPr>
        </p:nvSpPr>
        <p:spPr>
          <a:xfrm>
            <a:off x="913774" y="1577009"/>
            <a:ext cx="10351752" cy="4174434"/>
          </a:xfrm>
        </p:spPr>
        <p:txBody>
          <a:bodyPr>
            <a:normAutofit/>
          </a:bodyPr>
          <a:lstStyle/>
          <a:p>
            <a:pPr marL="342900" indent="-342900" algn="l">
              <a:buFont typeface="Arial" panose="020B0604020202020204" pitchFamily="34" charset="0"/>
              <a:buChar char="•"/>
            </a:pPr>
            <a:r>
              <a:rPr lang="sk-SK" dirty="0"/>
              <a:t>Z právneho hľadiska:</a:t>
            </a:r>
          </a:p>
          <a:p>
            <a:pPr marL="800100" lvl="1" indent="-342900">
              <a:buFont typeface="Arial" panose="020B0604020202020204" pitchFamily="34" charset="0"/>
              <a:buChar char="•"/>
            </a:pPr>
            <a:r>
              <a:rPr lang="sk-SK" dirty="0">
                <a:solidFill>
                  <a:srgbClr val="002060"/>
                </a:solidFill>
              </a:rPr>
              <a:t>zemepanské</a:t>
            </a:r>
          </a:p>
          <a:p>
            <a:pPr marL="800100" lvl="1" indent="-342900">
              <a:buFont typeface="Arial" panose="020B0604020202020204" pitchFamily="34" charset="0"/>
              <a:buChar char="•"/>
            </a:pPr>
            <a:r>
              <a:rPr lang="sk-SK" dirty="0">
                <a:solidFill>
                  <a:srgbClr val="002060"/>
                </a:solidFill>
              </a:rPr>
              <a:t>kráľovské</a:t>
            </a:r>
          </a:p>
          <a:p>
            <a:pPr marL="1257300" lvl="2" indent="-342900">
              <a:buFont typeface="Arial" panose="020B0604020202020204" pitchFamily="34" charset="0"/>
              <a:buChar char="•"/>
            </a:pPr>
            <a:r>
              <a:rPr lang="sk-SK" dirty="0"/>
              <a:t>Neslobodné</a:t>
            </a:r>
          </a:p>
          <a:p>
            <a:pPr marL="1257300" lvl="2" indent="-342900">
              <a:buFont typeface="Arial" panose="020B0604020202020204" pitchFamily="34" charset="0"/>
              <a:buChar char="•"/>
            </a:pPr>
            <a:r>
              <a:rPr lang="sk-SK" dirty="0"/>
              <a:t>Slobodné</a:t>
            </a:r>
          </a:p>
          <a:p>
            <a:pPr marL="1714500" lvl="3" indent="-342900">
              <a:buFont typeface="Arial" panose="020B0604020202020204" pitchFamily="34" charset="0"/>
              <a:buChar char="•"/>
            </a:pPr>
            <a:r>
              <a:rPr lang="sk-SK" dirty="0"/>
              <a:t>Tavernikálne</a:t>
            </a:r>
          </a:p>
          <a:p>
            <a:pPr marL="1714500" lvl="3" indent="-342900">
              <a:buFont typeface="Arial" panose="020B0604020202020204" pitchFamily="34" charset="0"/>
              <a:buChar char="•"/>
            </a:pPr>
            <a:r>
              <a:rPr lang="sk-SK" dirty="0"/>
              <a:t>Personálne</a:t>
            </a:r>
          </a:p>
          <a:p>
            <a:pPr marL="1714500" lvl="3" indent="-342900">
              <a:buFont typeface="Arial" panose="020B0604020202020204" pitchFamily="34" charset="0"/>
              <a:buChar char="•"/>
            </a:pPr>
            <a:r>
              <a:rPr lang="sk-SK" dirty="0"/>
              <a:t>banské</a:t>
            </a:r>
          </a:p>
          <a:p>
            <a:pPr marL="342900" indent="-342900" algn="l">
              <a:buFont typeface="Arial" panose="020B0604020202020204" pitchFamily="34" charset="0"/>
              <a:buChar char="•"/>
            </a:pPr>
            <a:r>
              <a:rPr lang="sk-SK" dirty="0"/>
              <a:t>V niektorých krajinách existovali aj tzv. kráľovnine mestá/ </a:t>
            </a:r>
            <a:r>
              <a:rPr lang="sk-SK" dirty="0" err="1"/>
              <a:t>venné</a:t>
            </a:r>
            <a:r>
              <a:rPr lang="sk-SK" dirty="0"/>
              <a:t> mestá</a:t>
            </a:r>
          </a:p>
          <a:p>
            <a:pPr marL="342900" indent="-342900" algn="l">
              <a:buFont typeface="Arial" panose="020B0604020202020204" pitchFamily="34" charset="0"/>
              <a:buChar char="•"/>
            </a:pPr>
            <a:r>
              <a:rPr lang="sk-SK" dirty="0"/>
              <a:t>Mestá, mestečká</a:t>
            </a:r>
          </a:p>
          <a:p>
            <a:pPr marL="342900" indent="-342900" algn="l">
              <a:buFont typeface="Arial" panose="020B0604020202020204" pitchFamily="34" charset="0"/>
              <a:buChar char="•"/>
            </a:pPr>
            <a:endParaRPr lang="sk-SK" dirty="0"/>
          </a:p>
        </p:txBody>
      </p:sp>
    </p:spTree>
    <p:extLst>
      <p:ext uri="{BB962C8B-B14F-4D97-AF65-F5344CB8AC3E}">
        <p14:creationId xmlns:p14="http://schemas.microsoft.com/office/powerpoint/2010/main" val="1034952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C2423E-9018-4AF2-8A70-5D7D5C56E0A3}"/>
              </a:ext>
            </a:extLst>
          </p:cNvPr>
          <p:cNvSpPr>
            <a:spLocks noGrp="1"/>
          </p:cNvSpPr>
          <p:nvPr>
            <p:ph type="title"/>
          </p:nvPr>
        </p:nvSpPr>
        <p:spPr>
          <a:xfrm>
            <a:off x="913774" y="530087"/>
            <a:ext cx="10351752" cy="980661"/>
          </a:xfrm>
        </p:spPr>
        <p:txBody>
          <a:bodyPr/>
          <a:lstStyle/>
          <a:p>
            <a:r>
              <a:rPr lang="sk-SK" dirty="0"/>
              <a:t>Mestské právo</a:t>
            </a:r>
          </a:p>
        </p:txBody>
      </p:sp>
      <p:sp>
        <p:nvSpPr>
          <p:cNvPr id="3" name="Zástupný objekt pre text 2">
            <a:extLst>
              <a:ext uri="{FF2B5EF4-FFF2-40B4-BE49-F238E27FC236}">
                <a16:creationId xmlns:a16="http://schemas.microsoft.com/office/drawing/2014/main" id="{D7BBD87D-4155-4C66-80C5-EA455150ECEE}"/>
              </a:ext>
            </a:extLst>
          </p:cNvPr>
          <p:cNvSpPr>
            <a:spLocks noGrp="1"/>
          </p:cNvSpPr>
          <p:nvPr>
            <p:ph type="body" idx="1"/>
          </p:nvPr>
        </p:nvSpPr>
        <p:spPr>
          <a:xfrm>
            <a:off x="913774" y="1934817"/>
            <a:ext cx="10351752" cy="4532244"/>
          </a:xfrm>
        </p:spPr>
        <p:txBody>
          <a:bodyPr>
            <a:normAutofit/>
          </a:bodyPr>
          <a:lstStyle/>
          <a:p>
            <a:pPr marL="342900" indent="-342900" algn="just">
              <a:buFont typeface="Arial" panose="020B0604020202020204" pitchFamily="34" charset="0"/>
              <a:buChar char="•"/>
            </a:pPr>
            <a:r>
              <a:rPr lang="sk-SK" dirty="0"/>
              <a:t>Stredovek je charakteristický právnym </a:t>
            </a:r>
            <a:r>
              <a:rPr lang="sk-SK" dirty="0" err="1">
                <a:solidFill>
                  <a:srgbClr val="002060"/>
                </a:solidFill>
              </a:rPr>
              <a:t>partikularizmom</a:t>
            </a:r>
            <a:r>
              <a:rPr lang="sk-SK" dirty="0"/>
              <a:t> (nejednotnosť práva)</a:t>
            </a:r>
          </a:p>
          <a:p>
            <a:pPr marL="342900" indent="-342900" algn="just">
              <a:buFont typeface="Arial" panose="020B0604020202020204" pitchFamily="34" charset="0"/>
              <a:buChar char="•"/>
            </a:pPr>
            <a:r>
              <a:rPr lang="sk-SK" dirty="0"/>
              <a:t>S vytváraním miest ako sídlisk odlišných od iných lokalít, vzniká aj nové právo, ktorým sa riadili ľudia žijúci v meste, teda</a:t>
            </a:r>
            <a:r>
              <a:rPr lang="sk-SK" dirty="0">
                <a:solidFill>
                  <a:srgbClr val="002060"/>
                </a:solidFill>
              </a:rPr>
              <a:t> mestské právo</a:t>
            </a:r>
          </a:p>
          <a:p>
            <a:pPr marL="342900" indent="-342900" algn="just">
              <a:buFont typeface="Arial" panose="020B0604020202020204" pitchFamily="34" charset="0"/>
              <a:buChar char="•"/>
            </a:pPr>
            <a:r>
              <a:rPr lang="sk-SK" dirty="0"/>
              <a:t>Uhorsko nemalo všeobecne platné a jednotné mestské právo</a:t>
            </a:r>
          </a:p>
          <a:p>
            <a:pPr marL="342900" indent="-342900" algn="just">
              <a:buFont typeface="Arial" panose="020B0604020202020204" pitchFamily="34" charset="0"/>
              <a:buChar char="•"/>
            </a:pPr>
            <a:r>
              <a:rPr lang="sk-SK" dirty="0"/>
              <a:t>Uhorské mestské právo prešlo viacerými vývinovými štádiami, od udeľovania </a:t>
            </a:r>
            <a:r>
              <a:rPr lang="sk-SK" dirty="0">
                <a:solidFill>
                  <a:schemeClr val="accent3">
                    <a:lumMod val="50000"/>
                  </a:schemeClr>
                </a:solidFill>
              </a:rPr>
              <a:t>privilégií jednotlivým osobám </a:t>
            </a:r>
            <a:r>
              <a:rPr lang="sk-SK" dirty="0"/>
              <a:t>či rodom cez </a:t>
            </a:r>
            <a:r>
              <a:rPr lang="sk-SK" dirty="0">
                <a:solidFill>
                  <a:schemeClr val="accent3">
                    <a:lumMod val="50000"/>
                  </a:schemeClr>
                </a:solidFill>
              </a:rPr>
              <a:t>preberanie práva </a:t>
            </a:r>
            <a:r>
              <a:rPr lang="sk-SK" dirty="0"/>
              <a:t>jednotlivých nemeckých miest prostredníctvom cudzincov, ktorí prichádzali na územie Uhorska najčastejšie práve z nemeckých krajín, až po vytváranie vlastných </a:t>
            </a:r>
            <a:r>
              <a:rPr lang="sk-SK" dirty="0">
                <a:solidFill>
                  <a:schemeClr val="accent3">
                    <a:lumMod val="50000"/>
                  </a:schemeClr>
                </a:solidFill>
              </a:rPr>
              <a:t>štatút</a:t>
            </a:r>
            <a:r>
              <a:rPr lang="sk-SK" dirty="0"/>
              <a:t>ov a snáh o </a:t>
            </a:r>
            <a:r>
              <a:rPr lang="sk-SK" dirty="0">
                <a:solidFill>
                  <a:schemeClr val="accent3">
                    <a:lumMod val="50000"/>
                  </a:schemeClr>
                </a:solidFill>
              </a:rPr>
              <a:t>zjednotenie práva </a:t>
            </a:r>
            <a:r>
              <a:rPr lang="sk-SK" dirty="0"/>
              <a:t>aspoň okolitých miest, ktoré si navzájom pomáhali aj v oblasti práva</a:t>
            </a:r>
          </a:p>
        </p:txBody>
      </p:sp>
    </p:spTree>
    <p:extLst>
      <p:ext uri="{BB962C8B-B14F-4D97-AF65-F5344CB8AC3E}">
        <p14:creationId xmlns:p14="http://schemas.microsoft.com/office/powerpoint/2010/main" val="3955886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D0C729-700D-4B6B-9947-C8C82D64FAEE}"/>
              </a:ext>
            </a:extLst>
          </p:cNvPr>
          <p:cNvSpPr>
            <a:spLocks noGrp="1"/>
          </p:cNvSpPr>
          <p:nvPr>
            <p:ph type="title"/>
          </p:nvPr>
        </p:nvSpPr>
        <p:spPr>
          <a:xfrm>
            <a:off x="913774" y="828563"/>
            <a:ext cx="10351752" cy="841211"/>
          </a:xfrm>
        </p:spPr>
        <p:txBody>
          <a:bodyPr/>
          <a:lstStyle/>
          <a:p>
            <a:endParaRPr lang="sk-SK" dirty="0"/>
          </a:p>
        </p:txBody>
      </p:sp>
      <p:sp>
        <p:nvSpPr>
          <p:cNvPr id="3" name="Zástupný objekt pre text 2">
            <a:extLst>
              <a:ext uri="{FF2B5EF4-FFF2-40B4-BE49-F238E27FC236}">
                <a16:creationId xmlns:a16="http://schemas.microsoft.com/office/drawing/2014/main" id="{C7E3A774-176F-4209-BD88-E1812F6E688D}"/>
              </a:ext>
            </a:extLst>
          </p:cNvPr>
          <p:cNvSpPr>
            <a:spLocks noGrp="1"/>
          </p:cNvSpPr>
          <p:nvPr>
            <p:ph type="body" idx="1"/>
          </p:nvPr>
        </p:nvSpPr>
        <p:spPr>
          <a:xfrm>
            <a:off x="913774" y="1789043"/>
            <a:ext cx="10351752" cy="4479235"/>
          </a:xfrm>
        </p:spPr>
        <p:txBody>
          <a:bodyPr>
            <a:normAutofit/>
          </a:bodyPr>
          <a:lstStyle/>
          <a:p>
            <a:pPr marL="342900" indent="-342900" algn="just">
              <a:buFont typeface="Arial" panose="020B0604020202020204" pitchFamily="34" charset="0"/>
              <a:buChar char="•"/>
            </a:pPr>
            <a:r>
              <a:rPr lang="sk-SK" dirty="0"/>
              <a:t>O osobitnom mestskom práve možno u nás hovoriť od konca prvej polovice 13. storočia a k jeho skutočnému rozvoju dochádza v 14. storočí. </a:t>
            </a:r>
          </a:p>
          <a:p>
            <a:pPr marL="342900" indent="-342900" algn="just">
              <a:buFont typeface="Arial" panose="020B0604020202020204" pitchFamily="34" charset="0"/>
              <a:buChar char="•"/>
            </a:pPr>
            <a:r>
              <a:rPr lang="sk-SK" dirty="0"/>
              <a:t>Je všeobecne známe, že mestské práva, ktoré sa u nás používali, sú práva </a:t>
            </a:r>
            <a:r>
              <a:rPr lang="sk-SK" dirty="0">
                <a:solidFill>
                  <a:schemeClr val="accent3">
                    <a:lumMod val="50000"/>
                  </a:schemeClr>
                </a:solidFill>
              </a:rPr>
              <a:t>nemecké</a:t>
            </a:r>
            <a:r>
              <a:rPr lang="sk-SK" dirty="0"/>
              <a:t> </a:t>
            </a:r>
            <a:r>
              <a:rPr lang="sk-SK" i="1" dirty="0"/>
              <a:t>(rozšírenie </a:t>
            </a:r>
            <a:r>
              <a:rPr lang="sk-SK" i="1" dirty="0" err="1"/>
              <a:t>Summy</a:t>
            </a:r>
            <a:r>
              <a:rPr lang="sk-SK" i="1" dirty="0"/>
              <a:t> </a:t>
            </a:r>
            <a:r>
              <a:rPr lang="sk-SK" i="1" dirty="0" err="1"/>
              <a:t>legum</a:t>
            </a:r>
            <a:r>
              <a:rPr lang="sk-SK" i="1" dirty="0"/>
              <a:t> </a:t>
            </a:r>
            <a:r>
              <a:rPr lang="sk-SK" i="1" dirty="0" err="1"/>
              <a:t>Raimundi</a:t>
            </a:r>
            <a:r>
              <a:rPr lang="sk-SK" i="1" dirty="0"/>
              <a:t>, ktorá je iste talianskeho pôvodu a je dokladom postupnej známosti a recepcie aj rímskeho práva v našom mestskom práve, patrí skôr už do neskoršej fázy právneho vývoja našich stredovekých miest)</a:t>
            </a:r>
          </a:p>
          <a:p>
            <a:pPr algn="just"/>
            <a:endParaRPr lang="sk-SK" dirty="0"/>
          </a:p>
        </p:txBody>
      </p:sp>
    </p:spTree>
    <p:extLst>
      <p:ext uri="{BB962C8B-B14F-4D97-AF65-F5344CB8AC3E}">
        <p14:creationId xmlns:p14="http://schemas.microsoft.com/office/powerpoint/2010/main" val="3561482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E413E7-2813-4F0E-AFEA-90B019D7A759}"/>
              </a:ext>
            </a:extLst>
          </p:cNvPr>
          <p:cNvSpPr>
            <a:spLocks noGrp="1"/>
          </p:cNvSpPr>
          <p:nvPr>
            <p:ph type="title"/>
          </p:nvPr>
        </p:nvSpPr>
        <p:spPr>
          <a:xfrm>
            <a:off x="913774" y="828564"/>
            <a:ext cx="10351752" cy="761698"/>
          </a:xfrm>
        </p:spPr>
        <p:txBody>
          <a:bodyPr/>
          <a:lstStyle/>
          <a:p>
            <a:endParaRPr lang="sk-SK" dirty="0"/>
          </a:p>
        </p:txBody>
      </p:sp>
      <p:sp>
        <p:nvSpPr>
          <p:cNvPr id="3" name="Zástupný objekt pre text 2">
            <a:extLst>
              <a:ext uri="{FF2B5EF4-FFF2-40B4-BE49-F238E27FC236}">
                <a16:creationId xmlns:a16="http://schemas.microsoft.com/office/drawing/2014/main" id="{91B8C39E-22E9-4E2F-B914-1A0E7182DCA1}"/>
              </a:ext>
            </a:extLst>
          </p:cNvPr>
          <p:cNvSpPr>
            <a:spLocks noGrp="1"/>
          </p:cNvSpPr>
          <p:nvPr>
            <p:ph type="body" idx="1"/>
          </p:nvPr>
        </p:nvSpPr>
        <p:spPr>
          <a:xfrm>
            <a:off x="913774" y="2213113"/>
            <a:ext cx="10351752" cy="3617844"/>
          </a:xfrm>
        </p:spPr>
        <p:txBody>
          <a:bodyPr>
            <a:normAutofit/>
          </a:bodyPr>
          <a:lstStyle/>
          <a:p>
            <a:pPr marL="342900" indent="-342900" algn="just">
              <a:buFont typeface="Arial" panose="020B0604020202020204" pitchFamily="34" charset="0"/>
              <a:buChar char="•"/>
            </a:pPr>
            <a:r>
              <a:rPr lang="sk-SK" dirty="0"/>
              <a:t>mestské právo sa zvykne členiť na dve základné veľké skupiny:</a:t>
            </a:r>
          </a:p>
          <a:p>
            <a:pPr marL="342900" indent="-342900" algn="just">
              <a:buFont typeface="Arial" panose="020B0604020202020204" pitchFamily="34" charset="0"/>
              <a:buChar char="•"/>
            </a:pPr>
            <a:r>
              <a:rPr lang="sk-SK" dirty="0" err="1">
                <a:solidFill>
                  <a:schemeClr val="accent3">
                    <a:lumMod val="50000"/>
                  </a:schemeClr>
                </a:solidFill>
              </a:rPr>
              <a:t>severonemecké</a:t>
            </a:r>
            <a:r>
              <a:rPr lang="sk-SK" dirty="0">
                <a:solidFill>
                  <a:schemeClr val="accent3">
                    <a:lumMod val="50000"/>
                  </a:schemeClr>
                </a:solidFill>
              </a:rPr>
              <a:t> právo </a:t>
            </a:r>
            <a:r>
              <a:rPr lang="sk-SK" dirty="0"/>
              <a:t>-  magdeburské právo - prvýkrát kodifikované v meste </a:t>
            </a:r>
            <a:r>
              <a:rPr lang="sk-SK" dirty="0" err="1"/>
              <a:t>Lübeck</a:t>
            </a:r>
            <a:r>
              <a:rPr lang="sk-SK" dirty="0"/>
              <a:t>, 1163, vychádzalo zo saského zrkadla</a:t>
            </a:r>
          </a:p>
          <a:p>
            <a:pPr marL="342900" indent="-342900" algn="just">
              <a:buFont typeface="Arial" panose="020B0604020202020204" pitchFamily="34" charset="0"/>
              <a:buChar char="•"/>
            </a:pPr>
            <a:r>
              <a:rPr lang="sk-SK" dirty="0" err="1">
                <a:solidFill>
                  <a:schemeClr val="accent3">
                    <a:lumMod val="50000"/>
                  </a:schemeClr>
                </a:solidFill>
              </a:rPr>
              <a:t>Juhonemecké</a:t>
            </a:r>
            <a:r>
              <a:rPr lang="sk-SK" dirty="0">
                <a:solidFill>
                  <a:schemeClr val="accent3">
                    <a:lumMod val="50000"/>
                  </a:schemeClr>
                </a:solidFill>
              </a:rPr>
              <a:t> právo</a:t>
            </a:r>
            <a:r>
              <a:rPr lang="sk-SK" dirty="0"/>
              <a:t> – norimberské právo - prvýkrát kodifikované v Norimbergu, 1219</a:t>
            </a:r>
          </a:p>
          <a:p>
            <a:pPr marL="342900" indent="-342900" algn="just">
              <a:buFont typeface="Arial" panose="020B0604020202020204" pitchFamily="34" charset="0"/>
              <a:buChar char="•"/>
            </a:pPr>
            <a:endParaRPr lang="sk-SK" dirty="0"/>
          </a:p>
          <a:p>
            <a:pPr marL="342900" indent="-342900" algn="just">
              <a:buFont typeface="Arial" panose="020B0604020202020204" pitchFamily="34" charset="0"/>
              <a:buChar char="•"/>
            </a:pPr>
            <a:r>
              <a:rPr lang="sk-SK" dirty="0"/>
              <a:t>mestské privilégia udelené na území Uhorska neboli len prepisom nemeckých, ale boli dopĺňané domácimi zvyklosťami !!!</a:t>
            </a:r>
          </a:p>
          <a:p>
            <a:pPr marL="342900" indent="-342900">
              <a:buFont typeface="Arial" panose="020B0604020202020204" pitchFamily="34" charset="0"/>
              <a:buChar char="•"/>
            </a:pPr>
            <a:endParaRPr lang="sk-SK" dirty="0"/>
          </a:p>
          <a:p>
            <a:pPr algn="l"/>
            <a:endParaRPr lang="sk-SK" dirty="0"/>
          </a:p>
        </p:txBody>
      </p:sp>
    </p:spTree>
    <p:extLst>
      <p:ext uri="{BB962C8B-B14F-4D97-AF65-F5344CB8AC3E}">
        <p14:creationId xmlns:p14="http://schemas.microsoft.com/office/powerpoint/2010/main" val="2569642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64CB6A-BEA1-4F09-9BB4-939AE092122C}"/>
              </a:ext>
            </a:extLst>
          </p:cNvPr>
          <p:cNvSpPr>
            <a:spLocks noGrp="1"/>
          </p:cNvSpPr>
          <p:nvPr>
            <p:ph type="title"/>
          </p:nvPr>
        </p:nvSpPr>
        <p:spPr>
          <a:xfrm>
            <a:off x="913774" y="828563"/>
            <a:ext cx="10351752" cy="1013489"/>
          </a:xfrm>
        </p:spPr>
        <p:txBody>
          <a:bodyPr/>
          <a:lstStyle/>
          <a:p>
            <a:endParaRPr lang="sk-SK" dirty="0"/>
          </a:p>
        </p:txBody>
      </p:sp>
      <p:sp>
        <p:nvSpPr>
          <p:cNvPr id="3" name="Zástupný objekt pre text 2">
            <a:extLst>
              <a:ext uri="{FF2B5EF4-FFF2-40B4-BE49-F238E27FC236}">
                <a16:creationId xmlns:a16="http://schemas.microsoft.com/office/drawing/2014/main" id="{AE86CB0A-5501-4A62-927E-70863F43F6A4}"/>
              </a:ext>
            </a:extLst>
          </p:cNvPr>
          <p:cNvSpPr>
            <a:spLocks noGrp="1"/>
          </p:cNvSpPr>
          <p:nvPr>
            <p:ph type="body" idx="1"/>
          </p:nvPr>
        </p:nvSpPr>
        <p:spPr>
          <a:xfrm>
            <a:off x="913774" y="2332383"/>
            <a:ext cx="10351752" cy="2875721"/>
          </a:xfrm>
        </p:spPr>
        <p:txBody>
          <a:bodyPr/>
          <a:lstStyle/>
          <a:p>
            <a:pPr marL="342900" indent="-342900" algn="just">
              <a:buFont typeface="Arial" panose="020B0604020202020204" pitchFamily="34" charset="0"/>
              <a:buChar char="•"/>
            </a:pPr>
            <a:r>
              <a:rPr lang="sk-SK" sz="2400" dirty="0"/>
              <a:t>Za základ mestského práva môžeme považovať </a:t>
            </a:r>
            <a:r>
              <a:rPr lang="sk-SK" sz="2400" dirty="0">
                <a:solidFill>
                  <a:schemeClr val="accent3">
                    <a:lumMod val="50000"/>
                  </a:schemeClr>
                </a:solidFill>
              </a:rPr>
              <a:t>privilégiá</a:t>
            </a:r>
            <a:r>
              <a:rPr lang="sk-SK" sz="2400" dirty="0"/>
              <a:t>, ktoré boli dopĺňané </a:t>
            </a:r>
            <a:r>
              <a:rPr lang="sk-SK" sz="2400" dirty="0">
                <a:solidFill>
                  <a:schemeClr val="accent3">
                    <a:lumMod val="50000"/>
                  </a:schemeClr>
                </a:solidFill>
              </a:rPr>
              <a:t>právnymi obyčajami</a:t>
            </a:r>
            <a:r>
              <a:rPr lang="sk-SK" sz="2400" dirty="0"/>
              <a:t> a neskôr vlastnou </a:t>
            </a:r>
            <a:r>
              <a:rPr lang="sk-SK" sz="2400" dirty="0" err="1">
                <a:solidFill>
                  <a:schemeClr val="accent3">
                    <a:lumMod val="50000"/>
                  </a:schemeClr>
                </a:solidFill>
              </a:rPr>
              <a:t>štatút</a:t>
            </a:r>
            <a:r>
              <a:rPr lang="sk-SK" sz="2400" dirty="0" err="1"/>
              <a:t>otvornou</a:t>
            </a:r>
            <a:r>
              <a:rPr lang="sk-SK" sz="2400" dirty="0"/>
              <a:t> činnosťou</a:t>
            </a:r>
          </a:p>
          <a:p>
            <a:pPr marL="342900" indent="-342900">
              <a:buFont typeface="Arial" panose="020B0604020202020204" pitchFamily="34" charset="0"/>
              <a:buChar char="•"/>
            </a:pPr>
            <a:endParaRPr lang="sk-SK" dirty="0"/>
          </a:p>
        </p:txBody>
      </p:sp>
    </p:spTree>
    <p:extLst>
      <p:ext uri="{BB962C8B-B14F-4D97-AF65-F5344CB8AC3E}">
        <p14:creationId xmlns:p14="http://schemas.microsoft.com/office/powerpoint/2010/main" val="227106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795432-B4B9-4C18-B148-6984FEB70270}"/>
              </a:ext>
            </a:extLst>
          </p:cNvPr>
          <p:cNvSpPr>
            <a:spLocks noGrp="1"/>
          </p:cNvSpPr>
          <p:nvPr>
            <p:ph type="title"/>
          </p:nvPr>
        </p:nvSpPr>
        <p:spPr>
          <a:xfrm>
            <a:off x="913774" y="609599"/>
            <a:ext cx="10364452" cy="4585253"/>
          </a:xfrm>
        </p:spPr>
        <p:txBody>
          <a:bodyPr/>
          <a:lstStyle/>
          <a:p>
            <a:r>
              <a:rPr lang="sk-SK" dirty="0"/>
              <a:t>„Dejiny ľudstva </a:t>
            </a:r>
            <a:br>
              <a:rPr lang="sk-SK" dirty="0"/>
            </a:br>
            <a:r>
              <a:rPr lang="sk-SK" dirty="0"/>
              <a:t>sú </a:t>
            </a:r>
            <a:br>
              <a:rPr lang="sk-SK" dirty="0"/>
            </a:br>
            <a:r>
              <a:rPr lang="sk-SK" dirty="0"/>
              <a:t>dejinami ľudských spoločenstiev a sídel“</a:t>
            </a:r>
            <a:br>
              <a:rPr lang="sk-SK" dirty="0"/>
            </a:br>
            <a:br>
              <a:rPr lang="sk-SK" dirty="0"/>
            </a:br>
            <a:r>
              <a:rPr lang="sk-SK" dirty="0"/>
              <a:t>=</a:t>
            </a:r>
            <a:br>
              <a:rPr lang="sk-SK" dirty="0"/>
            </a:br>
            <a:br>
              <a:rPr lang="sk-SK" dirty="0"/>
            </a:br>
            <a:r>
              <a:rPr lang="sk-SK" dirty="0"/>
              <a:t>„dejiny ľudstva sú dejinami miest“</a:t>
            </a:r>
          </a:p>
        </p:txBody>
      </p:sp>
      <p:sp>
        <p:nvSpPr>
          <p:cNvPr id="3" name="Zástupný objekt pre text 2">
            <a:extLst>
              <a:ext uri="{FF2B5EF4-FFF2-40B4-BE49-F238E27FC236}">
                <a16:creationId xmlns:a16="http://schemas.microsoft.com/office/drawing/2014/main" id="{8A5474D9-930C-4724-96A6-2A70B7D37E3D}"/>
              </a:ext>
            </a:extLst>
          </p:cNvPr>
          <p:cNvSpPr>
            <a:spLocks noGrp="1"/>
          </p:cNvSpPr>
          <p:nvPr>
            <p:ph type="body" sz="half" idx="2"/>
          </p:nvPr>
        </p:nvSpPr>
        <p:spPr>
          <a:xfrm>
            <a:off x="913775" y="5698435"/>
            <a:ext cx="10364452" cy="649356"/>
          </a:xfrm>
        </p:spPr>
        <p:txBody>
          <a:bodyPr/>
          <a:lstStyle/>
          <a:p>
            <a:endParaRPr lang="sk-SK" dirty="0"/>
          </a:p>
        </p:txBody>
      </p:sp>
    </p:spTree>
    <p:extLst>
      <p:ext uri="{BB962C8B-B14F-4D97-AF65-F5344CB8AC3E}">
        <p14:creationId xmlns:p14="http://schemas.microsoft.com/office/powerpoint/2010/main" val="3542309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D396D7-F46C-4AAA-A8AD-86D64F111CC0}"/>
              </a:ext>
            </a:extLst>
          </p:cNvPr>
          <p:cNvSpPr>
            <a:spLocks noGrp="1"/>
          </p:cNvSpPr>
          <p:nvPr>
            <p:ph type="title"/>
          </p:nvPr>
        </p:nvSpPr>
        <p:spPr>
          <a:xfrm>
            <a:off x="913774" y="728871"/>
            <a:ext cx="10351752" cy="808381"/>
          </a:xfrm>
        </p:spPr>
        <p:txBody>
          <a:bodyPr/>
          <a:lstStyle/>
          <a:p>
            <a:r>
              <a:rPr lang="sk-SK" dirty="0"/>
              <a:t>Mestské právo</a:t>
            </a:r>
          </a:p>
        </p:txBody>
      </p:sp>
      <p:sp>
        <p:nvSpPr>
          <p:cNvPr id="3" name="Zástupný objekt pre text 2">
            <a:extLst>
              <a:ext uri="{FF2B5EF4-FFF2-40B4-BE49-F238E27FC236}">
                <a16:creationId xmlns:a16="http://schemas.microsoft.com/office/drawing/2014/main" id="{0C678721-9F51-4A3B-9310-BFE0AB5AD476}"/>
              </a:ext>
            </a:extLst>
          </p:cNvPr>
          <p:cNvSpPr>
            <a:spLocks noGrp="1"/>
          </p:cNvSpPr>
          <p:nvPr>
            <p:ph type="body" idx="1"/>
          </p:nvPr>
        </p:nvSpPr>
        <p:spPr>
          <a:xfrm>
            <a:off x="913774" y="1749287"/>
            <a:ext cx="10351752" cy="3276353"/>
          </a:xfrm>
        </p:spPr>
        <p:txBody>
          <a:bodyPr/>
          <a:lstStyle/>
          <a:p>
            <a:pPr marL="342900" indent="-342900" algn="just">
              <a:buFont typeface="Arial" panose="020B0604020202020204" pitchFamily="34" charset="0"/>
              <a:buChar char="•"/>
            </a:pPr>
            <a:r>
              <a:rPr lang="sk-SK" dirty="0"/>
              <a:t>Mestské právo v </a:t>
            </a:r>
            <a:r>
              <a:rPr lang="sk-SK" dirty="0">
                <a:solidFill>
                  <a:schemeClr val="accent3">
                    <a:lumMod val="50000"/>
                  </a:schemeClr>
                </a:solidFill>
              </a:rPr>
              <a:t>širšom slova zmysle </a:t>
            </a:r>
            <a:r>
              <a:rPr lang="sk-SK" dirty="0"/>
              <a:t>zahŕňa úpravu vzťahov a právomocí i mimo mesta, teda napr. pomer k pánovi mesta, ďalej formy zriadenia vnútri mesta vrátane správy a súdnictva </a:t>
            </a:r>
          </a:p>
          <a:p>
            <a:pPr marL="342900" indent="-342900" algn="just">
              <a:buFont typeface="Arial" panose="020B0604020202020204" pitchFamily="34" charset="0"/>
              <a:buChar char="•"/>
            </a:pPr>
            <a:r>
              <a:rPr lang="sk-SK" dirty="0"/>
              <a:t>mestské právo v </a:t>
            </a:r>
            <a:r>
              <a:rPr lang="sk-SK" dirty="0">
                <a:solidFill>
                  <a:schemeClr val="accent3">
                    <a:lumMod val="50000"/>
                  </a:schemeClr>
                </a:solidFill>
              </a:rPr>
              <a:t>užšom slova zmysle </a:t>
            </a:r>
            <a:r>
              <a:rPr lang="sk-SK" dirty="0"/>
              <a:t>obsahujúce platné súkromné právo, trestné právo, procesné právo a právo upravujúce výkonnú právomoc orgánov mesta</a:t>
            </a:r>
          </a:p>
          <a:p>
            <a:pPr algn="l"/>
            <a:endParaRPr lang="sk-SK" dirty="0"/>
          </a:p>
        </p:txBody>
      </p:sp>
    </p:spTree>
    <p:extLst>
      <p:ext uri="{BB962C8B-B14F-4D97-AF65-F5344CB8AC3E}">
        <p14:creationId xmlns:p14="http://schemas.microsoft.com/office/powerpoint/2010/main" val="1093088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D0BDBE-D804-4889-A71A-F43024858152}"/>
              </a:ext>
            </a:extLst>
          </p:cNvPr>
          <p:cNvSpPr>
            <a:spLocks noGrp="1"/>
          </p:cNvSpPr>
          <p:nvPr>
            <p:ph type="title"/>
          </p:nvPr>
        </p:nvSpPr>
        <p:spPr>
          <a:xfrm>
            <a:off x="913774" y="828563"/>
            <a:ext cx="10351752" cy="1000237"/>
          </a:xfrm>
        </p:spPr>
        <p:txBody>
          <a:bodyPr/>
          <a:lstStyle/>
          <a:p>
            <a:endParaRPr lang="sk-SK" dirty="0"/>
          </a:p>
        </p:txBody>
      </p:sp>
      <p:sp>
        <p:nvSpPr>
          <p:cNvPr id="3" name="Zástupný objekt pre text 2">
            <a:extLst>
              <a:ext uri="{FF2B5EF4-FFF2-40B4-BE49-F238E27FC236}">
                <a16:creationId xmlns:a16="http://schemas.microsoft.com/office/drawing/2014/main" id="{558BDB6D-7381-48B6-B8E4-3C1CFE61EB45}"/>
              </a:ext>
            </a:extLst>
          </p:cNvPr>
          <p:cNvSpPr>
            <a:spLocks noGrp="1"/>
          </p:cNvSpPr>
          <p:nvPr>
            <p:ph type="body" idx="1"/>
          </p:nvPr>
        </p:nvSpPr>
        <p:spPr>
          <a:xfrm>
            <a:off x="913774" y="2292627"/>
            <a:ext cx="10351752" cy="2733014"/>
          </a:xfrm>
        </p:spPr>
        <p:txBody>
          <a:bodyPr/>
          <a:lstStyle/>
          <a:p>
            <a:pPr marL="342900" indent="-342900" algn="just">
              <a:buFont typeface="Arial" panose="020B0604020202020204" pitchFamily="34" charset="0"/>
              <a:buChar char="•"/>
            </a:pPr>
            <a:r>
              <a:rPr lang="sk-SK" dirty="0"/>
              <a:t>Spočiatku sa uhorské mestá s pochybnosťami pri riešení právnych problémov obracali na tzv. </a:t>
            </a:r>
            <a:r>
              <a:rPr lang="sk-SK" dirty="0">
                <a:solidFill>
                  <a:schemeClr val="accent3">
                    <a:lumMod val="50000"/>
                  </a:schemeClr>
                </a:solidFill>
              </a:rPr>
              <a:t>materské mestá</a:t>
            </a:r>
            <a:r>
              <a:rPr lang="sk-SK" dirty="0"/>
              <a:t>, čiže na mestá od ktorých prevzali svoje právny poriadok.  (</a:t>
            </a:r>
            <a:r>
              <a:rPr lang="sk-SK" dirty="0">
                <a:sym typeface="Wingdings" panose="05000000000000000000" pitchFamily="2" charset="2"/>
              </a:rPr>
              <a:t> </a:t>
            </a:r>
            <a:r>
              <a:rPr lang="sk-SK" dirty="0">
                <a:solidFill>
                  <a:schemeClr val="accent3">
                    <a:lumMod val="50000"/>
                  </a:schemeClr>
                </a:solidFill>
                <a:sym typeface="Wingdings" panose="05000000000000000000" pitchFamily="2" charset="2"/>
              </a:rPr>
              <a:t>dcérske mestá </a:t>
            </a:r>
            <a:r>
              <a:rPr lang="sk-SK" dirty="0">
                <a:sym typeface="Wingdings" panose="05000000000000000000" pitchFamily="2" charset="2"/>
              </a:rPr>
              <a:t>– mestá ktoré prevzali právny poriadok)</a:t>
            </a:r>
            <a:r>
              <a:rPr lang="sk-SK" dirty="0"/>
              <a:t>Od druhej polovice 14. storočia sa túto prax snažili panovníci obmedziť a namiesto odvolávania sa na cudzie mestá, mimo územia Uhorska, si mali mestá zvoliť mesto domáce.</a:t>
            </a:r>
          </a:p>
          <a:p>
            <a:pPr marL="342900" indent="-342900" algn="l">
              <a:buFont typeface="Arial" panose="020B0604020202020204" pitchFamily="34" charset="0"/>
              <a:buChar char="•"/>
            </a:pPr>
            <a:endParaRPr lang="sk-SK" dirty="0"/>
          </a:p>
        </p:txBody>
      </p:sp>
    </p:spTree>
    <p:extLst>
      <p:ext uri="{BB962C8B-B14F-4D97-AF65-F5344CB8AC3E}">
        <p14:creationId xmlns:p14="http://schemas.microsoft.com/office/powerpoint/2010/main" val="1892517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460B62-CD7E-4FD5-8E44-4E7BA691AB7B}"/>
              </a:ext>
            </a:extLst>
          </p:cNvPr>
          <p:cNvSpPr>
            <a:spLocks noGrp="1"/>
          </p:cNvSpPr>
          <p:nvPr>
            <p:ph type="title"/>
          </p:nvPr>
        </p:nvSpPr>
        <p:spPr>
          <a:xfrm>
            <a:off x="913774" y="828563"/>
            <a:ext cx="10351752" cy="986985"/>
          </a:xfrm>
        </p:spPr>
        <p:txBody>
          <a:bodyPr/>
          <a:lstStyle/>
          <a:p>
            <a:endParaRPr lang="sk-SK" dirty="0"/>
          </a:p>
        </p:txBody>
      </p:sp>
      <p:sp>
        <p:nvSpPr>
          <p:cNvPr id="3" name="Zástupný objekt pre text 2">
            <a:extLst>
              <a:ext uri="{FF2B5EF4-FFF2-40B4-BE49-F238E27FC236}">
                <a16:creationId xmlns:a16="http://schemas.microsoft.com/office/drawing/2014/main" id="{848E83CC-228C-4DD1-B92D-18E9DEDBCCEF}"/>
              </a:ext>
            </a:extLst>
          </p:cNvPr>
          <p:cNvSpPr>
            <a:spLocks noGrp="1"/>
          </p:cNvSpPr>
          <p:nvPr>
            <p:ph type="body" idx="1"/>
          </p:nvPr>
        </p:nvSpPr>
        <p:spPr>
          <a:xfrm>
            <a:off x="913774" y="2425149"/>
            <a:ext cx="10351752" cy="3631094"/>
          </a:xfrm>
        </p:spPr>
        <p:txBody>
          <a:bodyPr>
            <a:normAutofit lnSpcReduction="10000"/>
          </a:bodyPr>
          <a:lstStyle/>
          <a:p>
            <a:pPr marL="342900" indent="-342900" algn="just">
              <a:buFont typeface="Arial" panose="020B0604020202020204" pitchFamily="34" charset="0"/>
              <a:buChar char="•"/>
            </a:pPr>
            <a:r>
              <a:rPr lang="sk-SK" dirty="0"/>
              <a:t>Mestá a spoločenstvá miest si neskôr na základe získaných odlišných privilégií a nemeckého práva zostavujú vlastné právne zbierky</a:t>
            </a:r>
          </a:p>
          <a:p>
            <a:pPr marL="342900" indent="-342900" algn="just">
              <a:buFont typeface="Arial" panose="020B0604020202020204" pitchFamily="34" charset="0"/>
              <a:buChar char="•"/>
            </a:pPr>
            <a:r>
              <a:rPr lang="sk-SK" dirty="0"/>
              <a:t>Napr. 24 spišských miest si vytvorilo zbierku pod názvom </a:t>
            </a:r>
            <a:r>
              <a:rPr lang="sk-SK" dirty="0">
                <a:solidFill>
                  <a:schemeClr val="accent3">
                    <a:lumMod val="50000"/>
                  </a:schemeClr>
                </a:solidFill>
              </a:rPr>
              <a:t>„</a:t>
            </a:r>
            <a:r>
              <a:rPr lang="sk-SK" dirty="0" err="1">
                <a:solidFill>
                  <a:schemeClr val="accent3">
                    <a:lumMod val="50000"/>
                  </a:schemeClr>
                </a:solidFill>
              </a:rPr>
              <a:t>willkur</a:t>
            </a:r>
            <a:r>
              <a:rPr lang="sk-SK" dirty="0">
                <a:solidFill>
                  <a:schemeClr val="accent3">
                    <a:lumMod val="50000"/>
                  </a:schemeClr>
                </a:solidFill>
              </a:rPr>
              <a:t> der </a:t>
            </a:r>
            <a:r>
              <a:rPr lang="sk-SK" dirty="0" err="1">
                <a:solidFill>
                  <a:schemeClr val="accent3">
                    <a:lumMod val="50000"/>
                  </a:schemeClr>
                </a:solidFill>
              </a:rPr>
              <a:t>sachsen</a:t>
            </a:r>
            <a:r>
              <a:rPr lang="sk-SK" dirty="0">
                <a:solidFill>
                  <a:schemeClr val="accent3">
                    <a:lumMod val="50000"/>
                  </a:schemeClr>
                </a:solidFill>
              </a:rPr>
              <a:t> in der zips“ </a:t>
            </a:r>
            <a:r>
              <a:rPr lang="sk-SK" dirty="0"/>
              <a:t>(</a:t>
            </a:r>
            <a:r>
              <a:rPr lang="sk-SK" dirty="0" err="1"/>
              <a:t>zipser</a:t>
            </a:r>
            <a:r>
              <a:rPr lang="sk-SK" dirty="0"/>
              <a:t> </a:t>
            </a:r>
            <a:r>
              <a:rPr lang="sk-SK" dirty="0" err="1"/>
              <a:t>willkur</a:t>
            </a:r>
            <a:r>
              <a:rPr lang="sk-SK" dirty="0"/>
              <a:t>) – spočiatku 95 článkov</a:t>
            </a:r>
          </a:p>
          <a:p>
            <a:pPr marL="342900" indent="-342900" algn="just">
              <a:buFont typeface="Arial" panose="020B0604020202020204" pitchFamily="34" charset="0"/>
              <a:buChar char="•"/>
            </a:pPr>
            <a:r>
              <a:rPr lang="sk-SK" dirty="0" err="1">
                <a:solidFill>
                  <a:schemeClr val="accent3">
                    <a:lumMod val="50000"/>
                  </a:schemeClr>
                </a:solidFill>
              </a:rPr>
              <a:t>Tavernícke</a:t>
            </a:r>
            <a:r>
              <a:rPr lang="sk-SK" dirty="0">
                <a:solidFill>
                  <a:schemeClr val="accent3">
                    <a:lumMod val="50000"/>
                  </a:schemeClr>
                </a:solidFill>
              </a:rPr>
              <a:t> právo </a:t>
            </a:r>
            <a:r>
              <a:rPr lang="sk-SK" dirty="0"/>
              <a:t>v Uhorsku vzniklo ako výsledok právnej tvorby privilegovaných miest. </a:t>
            </a:r>
            <a:r>
              <a:rPr lang="sk-SK" dirty="0" err="1"/>
              <a:t>Tavernícke</a:t>
            </a:r>
            <a:r>
              <a:rPr lang="sk-SK" dirty="0"/>
              <a:t> mestá, medzi ktoré patrili aj Košice, mali cieľavedomé úsilie o unifikáciu mestského práva ako dôležitého prostriedku upevňovania súdneho i správneho autonómneho postavenia týchto hospodárskych vyspelých a politicky významných miest.</a:t>
            </a:r>
          </a:p>
          <a:p>
            <a:pPr marL="342900" indent="-342900" algn="l">
              <a:buFont typeface="Arial" panose="020B0604020202020204" pitchFamily="34" charset="0"/>
              <a:buChar char="•"/>
            </a:pPr>
            <a:endParaRPr lang="sk-SK" dirty="0"/>
          </a:p>
        </p:txBody>
      </p:sp>
    </p:spTree>
    <p:extLst>
      <p:ext uri="{BB962C8B-B14F-4D97-AF65-F5344CB8AC3E}">
        <p14:creationId xmlns:p14="http://schemas.microsoft.com/office/powerpoint/2010/main" val="706618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A7619B-50C2-464E-B8A2-502BB14788CF}"/>
              </a:ext>
            </a:extLst>
          </p:cNvPr>
          <p:cNvSpPr>
            <a:spLocks noGrp="1"/>
          </p:cNvSpPr>
          <p:nvPr>
            <p:ph type="title"/>
          </p:nvPr>
        </p:nvSpPr>
        <p:spPr>
          <a:xfrm>
            <a:off x="913774" y="828564"/>
            <a:ext cx="10351752" cy="1265280"/>
          </a:xfrm>
        </p:spPr>
        <p:txBody>
          <a:bodyPr/>
          <a:lstStyle/>
          <a:p>
            <a:r>
              <a:rPr lang="sk-SK" dirty="0"/>
              <a:t>Privilégium</a:t>
            </a:r>
          </a:p>
        </p:txBody>
      </p:sp>
      <p:sp>
        <p:nvSpPr>
          <p:cNvPr id="3" name="Zástupný objekt pre text 2">
            <a:extLst>
              <a:ext uri="{FF2B5EF4-FFF2-40B4-BE49-F238E27FC236}">
                <a16:creationId xmlns:a16="http://schemas.microsoft.com/office/drawing/2014/main" id="{CDB8B08D-6477-4D71-B2E5-E63A0C5719E3}"/>
              </a:ext>
            </a:extLst>
          </p:cNvPr>
          <p:cNvSpPr>
            <a:spLocks noGrp="1"/>
          </p:cNvSpPr>
          <p:nvPr>
            <p:ph type="body" idx="1"/>
          </p:nvPr>
        </p:nvSpPr>
        <p:spPr>
          <a:xfrm>
            <a:off x="913774" y="2504661"/>
            <a:ext cx="10351752" cy="3432313"/>
          </a:xfrm>
        </p:spPr>
        <p:txBody>
          <a:bodyPr>
            <a:normAutofit fontScale="92500" lnSpcReduction="10000"/>
          </a:bodyPr>
          <a:lstStyle/>
          <a:p>
            <a:pPr marL="342900" indent="-342900" algn="just">
              <a:buFont typeface="Arial" panose="020B0604020202020204" pitchFamily="34" charset="0"/>
              <a:buChar char="•"/>
            </a:pPr>
            <a:r>
              <a:rPr lang="sk-SK" dirty="0"/>
              <a:t>Mohlo obsahovať verejnoprávne, ale aj súkromnoprávne ustanovenia</a:t>
            </a:r>
          </a:p>
          <a:p>
            <a:pPr marL="342900" indent="-342900" algn="just">
              <a:buFont typeface="Arial" panose="020B0604020202020204" pitchFamily="34" charset="0"/>
              <a:buChar char="•"/>
            </a:pPr>
            <a:r>
              <a:rPr lang="sk-SK" dirty="0"/>
              <a:t>Poskytuje osobitné právo odlišné od všeobecne platného práva</a:t>
            </a:r>
          </a:p>
          <a:p>
            <a:pPr marL="342900" indent="-342900" algn="just">
              <a:buFont typeface="Arial" panose="020B0604020202020204" pitchFamily="34" charset="0"/>
              <a:buChar char="•"/>
            </a:pPr>
            <a:r>
              <a:rPr lang="sk-SK" dirty="0"/>
              <a:t>Nevytvára nové právo, poskytuje však právnemu subjektu osobitné oprávnenie na základe už existujúcich osobitných práv</a:t>
            </a:r>
          </a:p>
          <a:p>
            <a:pPr marL="342900" indent="-342900" algn="just">
              <a:buFont typeface="Arial" panose="020B0604020202020204" pitchFamily="34" charset="0"/>
              <a:buChar char="•"/>
            </a:pPr>
            <a:r>
              <a:rPr lang="sk-SK" dirty="0"/>
              <a:t>Spočiatku nebol rozdiel medzi zákonom a privilégiom</a:t>
            </a:r>
          </a:p>
          <a:p>
            <a:pPr marL="342900" indent="-342900" algn="just">
              <a:buFont typeface="Arial" panose="020B0604020202020204" pitchFamily="34" charset="0"/>
              <a:buChar char="•"/>
            </a:pPr>
            <a:r>
              <a:rPr lang="sk-SK" dirty="0"/>
              <a:t>Až v 15. storočí sa začínajú od seba odlišovať</a:t>
            </a:r>
          </a:p>
          <a:p>
            <a:pPr marL="342900" indent="-342900" algn="just">
              <a:buFont typeface="Arial" panose="020B0604020202020204" pitchFamily="34" charset="0"/>
              <a:buChar char="•"/>
            </a:pPr>
            <a:r>
              <a:rPr lang="sk-SK" dirty="0"/>
              <a:t>V hierarchii právnych noriem zastáva pozíciu až po zákone (</a:t>
            </a:r>
            <a:r>
              <a:rPr lang="sk-SK" dirty="0" err="1"/>
              <a:t>tripartitum</a:t>
            </a:r>
            <a:r>
              <a:rPr lang="sk-SK" dirty="0"/>
              <a:t> spomína to, že privilégiu nesmie odporovať zákonu)</a:t>
            </a:r>
          </a:p>
        </p:txBody>
      </p:sp>
    </p:spTree>
    <p:extLst>
      <p:ext uri="{BB962C8B-B14F-4D97-AF65-F5344CB8AC3E}">
        <p14:creationId xmlns:p14="http://schemas.microsoft.com/office/powerpoint/2010/main" val="2113739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5A871E-8F03-47CF-9977-D4D110A8A288}"/>
              </a:ext>
            </a:extLst>
          </p:cNvPr>
          <p:cNvSpPr>
            <a:spLocks noGrp="1"/>
          </p:cNvSpPr>
          <p:nvPr>
            <p:ph type="title"/>
          </p:nvPr>
        </p:nvSpPr>
        <p:spPr>
          <a:xfrm>
            <a:off x="913774" y="828564"/>
            <a:ext cx="10351752" cy="947228"/>
          </a:xfrm>
        </p:spPr>
        <p:txBody>
          <a:bodyPr/>
          <a:lstStyle/>
          <a:p>
            <a:r>
              <a:rPr lang="sk-SK" dirty="0"/>
              <a:t>štatút</a:t>
            </a:r>
          </a:p>
        </p:txBody>
      </p:sp>
      <p:sp>
        <p:nvSpPr>
          <p:cNvPr id="3" name="Zástupný objekt pre text 2">
            <a:extLst>
              <a:ext uri="{FF2B5EF4-FFF2-40B4-BE49-F238E27FC236}">
                <a16:creationId xmlns:a16="http://schemas.microsoft.com/office/drawing/2014/main" id="{94B87B5B-32FC-4816-B8BC-78F3AE17D7BC}"/>
              </a:ext>
            </a:extLst>
          </p:cNvPr>
          <p:cNvSpPr>
            <a:spLocks noGrp="1"/>
          </p:cNvSpPr>
          <p:nvPr>
            <p:ph type="body" idx="1"/>
          </p:nvPr>
        </p:nvSpPr>
        <p:spPr>
          <a:xfrm>
            <a:off x="913774" y="1987827"/>
            <a:ext cx="10351752" cy="3037814"/>
          </a:xfrm>
        </p:spPr>
        <p:txBody>
          <a:bodyPr>
            <a:normAutofit lnSpcReduction="10000"/>
          </a:bodyPr>
          <a:lstStyle/>
          <a:p>
            <a:pPr marL="342900" indent="-342900" algn="just">
              <a:buFont typeface="Arial" panose="020B0604020202020204" pitchFamily="34" charset="0"/>
              <a:buChar char="•"/>
            </a:pPr>
            <a:r>
              <a:rPr lang="sk-SK" dirty="0"/>
              <a:t>Právna norma vydávaná samosprávnymi jednotkami v Uhorsku pre seba, svojich členov, resp. svoje územie</a:t>
            </a:r>
          </a:p>
          <a:p>
            <a:pPr marL="342900" indent="-342900" algn="just">
              <a:buFont typeface="Arial" panose="020B0604020202020204" pitchFamily="34" charset="0"/>
              <a:buChar char="•"/>
            </a:pPr>
            <a:r>
              <a:rPr lang="sk-SK" dirty="0"/>
              <a:t>dôležitý prvok autonómie – </a:t>
            </a:r>
            <a:r>
              <a:rPr lang="sk-SK" dirty="0" err="1"/>
              <a:t>ius</a:t>
            </a:r>
            <a:r>
              <a:rPr lang="sk-SK" dirty="0"/>
              <a:t> </a:t>
            </a:r>
            <a:r>
              <a:rPr lang="sk-SK" dirty="0" err="1"/>
              <a:t>statuendi</a:t>
            </a:r>
            <a:endParaRPr lang="sk-SK" dirty="0"/>
          </a:p>
          <a:p>
            <a:pPr marL="342900" indent="-342900" algn="just">
              <a:buFont typeface="Arial" panose="020B0604020202020204" pitchFamily="34" charset="0"/>
              <a:buChar char="•"/>
            </a:pPr>
            <a:r>
              <a:rPr lang="sk-SK" dirty="0"/>
              <a:t>Vplyv štatútov na každodenný život bol značný</a:t>
            </a:r>
          </a:p>
          <a:p>
            <a:pPr marL="342900" indent="-342900" algn="just">
              <a:buFont typeface="Arial" panose="020B0604020202020204" pitchFamily="34" charset="0"/>
              <a:buChar char="•"/>
            </a:pPr>
            <a:r>
              <a:rPr lang="sk-SK" dirty="0"/>
              <a:t>Oblasťou úpravy štatútu mali byť len otázky miestneho významu</a:t>
            </a:r>
          </a:p>
          <a:p>
            <a:pPr marL="342900" indent="-342900" algn="just">
              <a:buFont typeface="Arial" panose="020B0604020202020204" pitchFamily="34" charset="0"/>
              <a:buChar char="•"/>
            </a:pPr>
            <a:r>
              <a:rPr lang="sk-SK" dirty="0"/>
              <a:t>Niektoré štatúty dopĺňali nedokonalé ustanovenie zákonov a boli akoby ich vykonávacími predpismi</a:t>
            </a:r>
          </a:p>
        </p:txBody>
      </p:sp>
    </p:spTree>
    <p:extLst>
      <p:ext uri="{BB962C8B-B14F-4D97-AF65-F5344CB8AC3E}">
        <p14:creationId xmlns:p14="http://schemas.microsoft.com/office/powerpoint/2010/main" val="1032557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4223A7-4D10-4EF5-B52F-421A9EC06730}"/>
              </a:ext>
            </a:extLst>
          </p:cNvPr>
          <p:cNvSpPr>
            <a:spLocks noGrp="1"/>
          </p:cNvSpPr>
          <p:nvPr>
            <p:ph type="title"/>
          </p:nvPr>
        </p:nvSpPr>
        <p:spPr>
          <a:xfrm>
            <a:off x="913774" y="828564"/>
            <a:ext cx="10351752" cy="947227"/>
          </a:xfrm>
        </p:spPr>
        <p:txBody>
          <a:bodyPr/>
          <a:lstStyle/>
          <a:p>
            <a:r>
              <a:rPr lang="sk-SK" dirty="0"/>
              <a:t>Právna obyčaj</a:t>
            </a:r>
          </a:p>
        </p:txBody>
      </p:sp>
      <p:sp>
        <p:nvSpPr>
          <p:cNvPr id="3" name="Zástupný objekt pre text 2">
            <a:extLst>
              <a:ext uri="{FF2B5EF4-FFF2-40B4-BE49-F238E27FC236}">
                <a16:creationId xmlns:a16="http://schemas.microsoft.com/office/drawing/2014/main" id="{91D9F2F3-91E0-4C9A-A85B-ADB81B188BF3}"/>
              </a:ext>
            </a:extLst>
          </p:cNvPr>
          <p:cNvSpPr>
            <a:spLocks noGrp="1"/>
          </p:cNvSpPr>
          <p:nvPr>
            <p:ph type="body" idx="1"/>
          </p:nvPr>
        </p:nvSpPr>
        <p:spPr>
          <a:xfrm>
            <a:off x="913774" y="2226365"/>
            <a:ext cx="10351752" cy="2799275"/>
          </a:xfrm>
        </p:spPr>
        <p:txBody>
          <a:bodyPr/>
          <a:lstStyle/>
          <a:p>
            <a:pPr marL="342900" indent="-342900" algn="just">
              <a:buFont typeface="Arial" panose="020B0604020202020204" pitchFamily="34" charset="0"/>
              <a:buChar char="•"/>
            </a:pPr>
            <a:r>
              <a:rPr lang="sk-SK" dirty="0"/>
              <a:t>Obyčaj sa stane normou len vtedy ak je jej aplikácia vedome vyžadovaná a jej nedodržiavanie sankcionované</a:t>
            </a:r>
          </a:p>
          <a:p>
            <a:pPr marL="342900" indent="-342900" algn="just">
              <a:buFont typeface="Arial" panose="020B0604020202020204" pitchFamily="34" charset="0"/>
              <a:buChar char="•"/>
            </a:pPr>
            <a:r>
              <a:rPr lang="sk-SK" dirty="0"/>
              <a:t>Nevyhnutné pre platnosť právnej obyčaje:</a:t>
            </a:r>
          </a:p>
          <a:p>
            <a:pPr marL="800100" lvl="1" indent="-342900" algn="just">
              <a:buFont typeface="Arial" panose="020B0604020202020204" pitchFamily="34" charset="0"/>
              <a:buChar char="•"/>
            </a:pPr>
            <a:r>
              <a:rPr lang="sk-SK" dirty="0"/>
              <a:t>Racionálnosť – musí slúžiť verejnému prospechu</a:t>
            </a:r>
          </a:p>
          <a:p>
            <a:pPr marL="800100" lvl="1" indent="-342900" algn="just">
              <a:buFont typeface="Arial" panose="020B0604020202020204" pitchFamily="34" charset="0"/>
              <a:buChar char="•"/>
            </a:pPr>
            <a:r>
              <a:rPr lang="sk-SK" dirty="0"/>
              <a:t>Trvácnosť</a:t>
            </a:r>
          </a:p>
          <a:p>
            <a:pPr marL="800100" lvl="1" indent="-342900" algn="just">
              <a:buFont typeface="Arial" panose="020B0604020202020204" pitchFamily="34" charset="0"/>
              <a:buChar char="•"/>
            </a:pPr>
            <a:r>
              <a:rPr lang="sk-SK" dirty="0"/>
              <a:t>Opakovanie – musí byť uplatňovaná ako platné právo</a:t>
            </a:r>
          </a:p>
        </p:txBody>
      </p:sp>
    </p:spTree>
    <p:extLst>
      <p:ext uri="{BB962C8B-B14F-4D97-AF65-F5344CB8AC3E}">
        <p14:creationId xmlns:p14="http://schemas.microsoft.com/office/powerpoint/2010/main" val="963317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BFED2-6C92-4BBC-969D-AE6711A4FDD1}"/>
              </a:ext>
            </a:extLst>
          </p:cNvPr>
          <p:cNvSpPr>
            <a:spLocks noGrp="1"/>
          </p:cNvSpPr>
          <p:nvPr>
            <p:ph type="title"/>
          </p:nvPr>
        </p:nvSpPr>
        <p:spPr>
          <a:xfrm>
            <a:off x="913774" y="828563"/>
            <a:ext cx="10351752" cy="1013489"/>
          </a:xfrm>
        </p:spPr>
        <p:txBody>
          <a:bodyPr/>
          <a:lstStyle/>
          <a:p>
            <a:r>
              <a:rPr lang="sk-SK" dirty="0"/>
              <a:t>meštianstvo</a:t>
            </a:r>
          </a:p>
        </p:txBody>
      </p:sp>
      <p:sp>
        <p:nvSpPr>
          <p:cNvPr id="3" name="Zástupný objekt pre text 2">
            <a:extLst>
              <a:ext uri="{FF2B5EF4-FFF2-40B4-BE49-F238E27FC236}">
                <a16:creationId xmlns:a16="http://schemas.microsoft.com/office/drawing/2014/main" id="{FE89FB1C-0C2C-49F8-8EBF-1FD0F11FBFB3}"/>
              </a:ext>
            </a:extLst>
          </p:cNvPr>
          <p:cNvSpPr>
            <a:spLocks noGrp="1"/>
          </p:cNvSpPr>
          <p:nvPr>
            <p:ph type="body" idx="1"/>
          </p:nvPr>
        </p:nvSpPr>
        <p:spPr>
          <a:xfrm>
            <a:off x="913774" y="2478157"/>
            <a:ext cx="10351752" cy="3087756"/>
          </a:xfrm>
        </p:spPr>
        <p:txBody>
          <a:bodyPr>
            <a:normAutofit lnSpcReduction="10000"/>
          </a:bodyPr>
          <a:lstStyle/>
          <a:p>
            <a:pPr marL="342900" indent="-342900" algn="just">
              <a:buFont typeface="Arial" panose="020B0604020202020204" pitchFamily="34" charset="0"/>
              <a:buChar char="•"/>
            </a:pPr>
            <a:r>
              <a:rPr lang="sk-SK" dirty="0"/>
              <a:t>Pojem „mešťan“ je právny pojem, ktorý je presne vymedzený, pretože meštianstvo sa nadobúda právnym aktom. V nemeckých mestách bola súčasťou aktu prijatia aj prísaha.</a:t>
            </a:r>
          </a:p>
          <a:p>
            <a:pPr marL="342900" indent="-342900" algn="just">
              <a:buFont typeface="Arial" panose="020B0604020202020204" pitchFamily="34" charset="0"/>
              <a:buChar char="•"/>
            </a:pPr>
            <a:r>
              <a:rPr lang="sk-SK" dirty="0"/>
              <a:t>Meštianstvo zahŕňa širokú vrstvu ľudí, od remeselníka k bohatému obchodníkovi, ale vnútri niet právnych rozdielov. </a:t>
            </a:r>
            <a:r>
              <a:rPr lang="sk-SK" dirty="0" err="1"/>
              <a:t>Georg</a:t>
            </a:r>
            <a:r>
              <a:rPr lang="sk-SK" dirty="0"/>
              <a:t> von </a:t>
            </a:r>
            <a:r>
              <a:rPr lang="sk-SK" dirty="0" err="1"/>
              <a:t>Below</a:t>
            </a:r>
            <a:r>
              <a:rPr lang="sk-SK" dirty="0"/>
              <a:t> skladbu mestského obyvateľstva delí do ôsmich stupňov, pričom medzi jednotlivými stupňami nie sú ostré hranice, na patricijov, kupcov, remeselníkov, cechy, </a:t>
            </a:r>
            <a:r>
              <a:rPr lang="sk-SK" dirty="0" err="1"/>
              <a:t>klerus</a:t>
            </a:r>
            <a:r>
              <a:rPr lang="sk-SK" dirty="0"/>
              <a:t>, židov, iné skupiny a pospolitosť</a:t>
            </a:r>
          </a:p>
          <a:p>
            <a:pPr algn="just"/>
            <a:endParaRPr lang="sk-SK" dirty="0"/>
          </a:p>
        </p:txBody>
      </p:sp>
    </p:spTree>
    <p:extLst>
      <p:ext uri="{BB962C8B-B14F-4D97-AF65-F5344CB8AC3E}">
        <p14:creationId xmlns:p14="http://schemas.microsoft.com/office/powerpoint/2010/main" val="4086777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A7F9BF-E71D-4E4B-8949-AAFAB23A27FD}"/>
              </a:ext>
            </a:extLst>
          </p:cNvPr>
          <p:cNvSpPr>
            <a:spLocks noGrp="1"/>
          </p:cNvSpPr>
          <p:nvPr>
            <p:ph type="title"/>
          </p:nvPr>
        </p:nvSpPr>
        <p:spPr>
          <a:xfrm>
            <a:off x="913774" y="828564"/>
            <a:ext cx="10351752" cy="1039994"/>
          </a:xfrm>
        </p:spPr>
        <p:txBody>
          <a:bodyPr/>
          <a:lstStyle/>
          <a:p>
            <a:r>
              <a:rPr lang="sk-SK" dirty="0"/>
              <a:t>meštianstvo</a:t>
            </a:r>
          </a:p>
        </p:txBody>
      </p:sp>
      <p:sp>
        <p:nvSpPr>
          <p:cNvPr id="3" name="Zástupný objekt pre text 2">
            <a:extLst>
              <a:ext uri="{FF2B5EF4-FFF2-40B4-BE49-F238E27FC236}">
                <a16:creationId xmlns:a16="http://schemas.microsoft.com/office/drawing/2014/main" id="{AC91B0D9-59CB-485F-A17C-2BF85B3EFE27}"/>
              </a:ext>
            </a:extLst>
          </p:cNvPr>
          <p:cNvSpPr>
            <a:spLocks noGrp="1"/>
          </p:cNvSpPr>
          <p:nvPr>
            <p:ph type="body" idx="1"/>
          </p:nvPr>
        </p:nvSpPr>
        <p:spPr>
          <a:xfrm>
            <a:off x="913774" y="2160104"/>
            <a:ext cx="10351752" cy="3776869"/>
          </a:xfrm>
        </p:spPr>
        <p:txBody>
          <a:bodyPr>
            <a:normAutofit/>
          </a:bodyPr>
          <a:lstStyle/>
          <a:p>
            <a:pPr marL="342900" indent="-342900" algn="just">
              <a:buFont typeface="Arial" panose="020B0604020202020204" pitchFamily="34" charset="0"/>
              <a:buChar char="•"/>
            </a:pPr>
            <a:r>
              <a:rPr lang="sk-SK" dirty="0"/>
              <a:t>Povinnosti mešťanov </a:t>
            </a:r>
          </a:p>
          <a:p>
            <a:pPr marL="800100" lvl="1" indent="-342900" algn="just">
              <a:buFont typeface="Arial" panose="020B0604020202020204" pitchFamily="34" charset="0"/>
              <a:buChar char="•"/>
            </a:pPr>
            <a:r>
              <a:rPr lang="sk-SK" dirty="0"/>
              <a:t>vojenská povinnosť (Požiadavka kráľa Bela IV. dodávať vojakov bola jedinou v prvej pol. 13. storočia )</a:t>
            </a:r>
          </a:p>
          <a:p>
            <a:pPr marL="800100" lvl="1" indent="-342900" algn="just">
              <a:buFont typeface="Arial" panose="020B0604020202020204" pitchFamily="34" charset="0"/>
              <a:buChar char="•"/>
            </a:pPr>
            <a:r>
              <a:rPr lang="sk-SK" dirty="0"/>
              <a:t>Daňová povinnosť</a:t>
            </a:r>
          </a:p>
          <a:p>
            <a:pPr marL="800100" lvl="1" indent="-342900" algn="just">
              <a:buFont typeface="Arial" panose="020B0604020202020204" pitchFamily="34" charset="0"/>
              <a:buChar char="•"/>
            </a:pPr>
            <a:r>
              <a:rPr lang="sk-SK" dirty="0"/>
              <a:t>pohostenie pre kráľa</a:t>
            </a:r>
          </a:p>
          <a:p>
            <a:pPr marL="800100" lvl="1" indent="-342900" algn="just">
              <a:buFont typeface="Arial" panose="020B0604020202020204" pitchFamily="34" charset="0"/>
              <a:buChar char="•"/>
            </a:pPr>
            <a:r>
              <a:rPr lang="sk-SK" dirty="0"/>
              <a:t>výmena mincí </a:t>
            </a:r>
          </a:p>
          <a:p>
            <a:pPr marL="800100" lvl="1" indent="-342900" algn="just">
              <a:buFont typeface="Arial" panose="020B0604020202020204" pitchFamily="34" charset="0"/>
              <a:buChar char="•"/>
            </a:pPr>
            <a:r>
              <a:rPr lang="sk-SK" dirty="0"/>
              <a:t>dávky roľníckych produktov</a:t>
            </a:r>
          </a:p>
        </p:txBody>
      </p:sp>
    </p:spTree>
    <p:extLst>
      <p:ext uri="{BB962C8B-B14F-4D97-AF65-F5344CB8AC3E}">
        <p14:creationId xmlns:p14="http://schemas.microsoft.com/office/powerpoint/2010/main" val="1161446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8E26C4-D935-4209-960B-8849EAA0CEC9}"/>
              </a:ext>
            </a:extLst>
          </p:cNvPr>
          <p:cNvSpPr>
            <a:spLocks noGrp="1"/>
          </p:cNvSpPr>
          <p:nvPr>
            <p:ph type="title"/>
          </p:nvPr>
        </p:nvSpPr>
        <p:spPr>
          <a:xfrm>
            <a:off x="913774" y="828563"/>
            <a:ext cx="10351752" cy="1026741"/>
          </a:xfrm>
        </p:spPr>
        <p:txBody>
          <a:bodyPr/>
          <a:lstStyle/>
          <a:p>
            <a:r>
              <a:rPr lang="sk-SK" dirty="0"/>
              <a:t>meštianstvo</a:t>
            </a:r>
          </a:p>
        </p:txBody>
      </p:sp>
      <p:sp>
        <p:nvSpPr>
          <p:cNvPr id="3" name="Zástupný objekt pre text 2">
            <a:extLst>
              <a:ext uri="{FF2B5EF4-FFF2-40B4-BE49-F238E27FC236}">
                <a16:creationId xmlns:a16="http://schemas.microsoft.com/office/drawing/2014/main" id="{72EA9BAB-D63E-47D2-BB5D-8CB33A112EE9}"/>
              </a:ext>
            </a:extLst>
          </p:cNvPr>
          <p:cNvSpPr>
            <a:spLocks noGrp="1"/>
          </p:cNvSpPr>
          <p:nvPr>
            <p:ph type="body" idx="1"/>
          </p:nvPr>
        </p:nvSpPr>
        <p:spPr>
          <a:xfrm>
            <a:off x="913774" y="2146852"/>
            <a:ext cx="10351752" cy="3578087"/>
          </a:xfrm>
        </p:spPr>
        <p:txBody>
          <a:bodyPr>
            <a:normAutofit/>
          </a:bodyPr>
          <a:lstStyle/>
          <a:p>
            <a:pPr marL="342900" indent="-342900" algn="just">
              <a:buFont typeface="Arial" panose="020B0604020202020204" pitchFamily="34" charset="0"/>
              <a:buChar char="•"/>
            </a:pPr>
            <a:r>
              <a:rPr lang="sk-SK" dirty="0"/>
              <a:t>Práva mešťanov</a:t>
            </a:r>
          </a:p>
          <a:p>
            <a:pPr marL="800100" lvl="1" indent="-342900" algn="just">
              <a:buFont typeface="Arial" panose="020B0604020202020204" pitchFamily="34" charset="0"/>
              <a:buChar char="•"/>
            </a:pPr>
            <a:r>
              <a:rPr lang="sk-SK" dirty="0"/>
              <a:t>Osobne slobodní</a:t>
            </a:r>
          </a:p>
          <a:p>
            <a:pPr marL="800100" lvl="1" indent="-342900" algn="just">
              <a:buFont typeface="Arial" panose="020B0604020202020204" pitchFamily="34" charset="0"/>
              <a:buChar char="•"/>
            </a:pPr>
            <a:r>
              <a:rPr lang="sk-SK" dirty="0"/>
              <a:t>Politické práva</a:t>
            </a:r>
          </a:p>
          <a:p>
            <a:pPr marL="800100" lvl="1" indent="-342900" algn="just">
              <a:buFont typeface="Arial" panose="020B0604020202020204" pitchFamily="34" charset="0"/>
              <a:buChar char="•"/>
            </a:pPr>
            <a:r>
              <a:rPr lang="sk-SK" dirty="0"/>
              <a:t>Oslobodení od poddanských povinností</a:t>
            </a:r>
          </a:p>
          <a:p>
            <a:pPr marL="800100" lvl="1" indent="-342900" algn="just">
              <a:buFont typeface="Arial" panose="020B0604020202020204" pitchFamily="34" charset="0"/>
              <a:buChar char="•"/>
            </a:pPr>
            <a:r>
              <a:rPr lang="sk-SK" dirty="0"/>
              <a:t>Úplne alebo čiastočné oslobodenie od platenia ciel a poplatkov</a:t>
            </a:r>
          </a:p>
          <a:p>
            <a:pPr marL="800100" lvl="1" indent="-342900" algn="just">
              <a:buFont typeface="Arial" panose="020B0604020202020204" pitchFamily="34" charset="0"/>
              <a:buChar char="•"/>
            </a:pPr>
            <a:r>
              <a:rPr lang="sk-SK" dirty="0"/>
              <a:t>Právo nadobúdať nehnuteľný majetok do vlastníctva</a:t>
            </a:r>
          </a:p>
          <a:p>
            <a:pPr marL="800100" lvl="1" indent="-342900" algn="just">
              <a:buFont typeface="Arial" panose="020B0604020202020204" pitchFamily="34" charset="0"/>
              <a:buChar char="•"/>
            </a:pPr>
            <a:r>
              <a:rPr lang="sk-SK" dirty="0"/>
              <a:t>Zanechávať majetok v testamente</a:t>
            </a:r>
          </a:p>
          <a:p>
            <a:pPr marL="800100" lvl="1" indent="-342900" algn="just">
              <a:buFont typeface="Arial" panose="020B0604020202020204" pitchFamily="34" charset="0"/>
              <a:buChar char="•"/>
            </a:pPr>
            <a:r>
              <a:rPr lang="sk-SK" dirty="0"/>
              <a:t>Právo nosiť zbraň</a:t>
            </a:r>
          </a:p>
          <a:p>
            <a:pPr marL="342900" indent="-342900" algn="just">
              <a:buFont typeface="Arial" panose="020B0604020202020204" pitchFamily="34" charset="0"/>
              <a:buChar char="•"/>
            </a:pPr>
            <a:endParaRPr lang="sk-SK" dirty="0"/>
          </a:p>
        </p:txBody>
      </p:sp>
    </p:spTree>
    <p:extLst>
      <p:ext uri="{BB962C8B-B14F-4D97-AF65-F5344CB8AC3E}">
        <p14:creationId xmlns:p14="http://schemas.microsoft.com/office/powerpoint/2010/main" val="40093358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40888F-4611-4A4A-AC8F-380000E6F051}"/>
              </a:ext>
            </a:extLst>
          </p:cNvPr>
          <p:cNvSpPr>
            <a:spLocks noGrp="1"/>
          </p:cNvSpPr>
          <p:nvPr>
            <p:ph type="title"/>
          </p:nvPr>
        </p:nvSpPr>
        <p:spPr>
          <a:xfrm>
            <a:off x="913774" y="828564"/>
            <a:ext cx="10351752" cy="920724"/>
          </a:xfrm>
        </p:spPr>
        <p:txBody>
          <a:bodyPr/>
          <a:lstStyle/>
          <a:p>
            <a:r>
              <a:rPr lang="sk-SK" dirty="0"/>
              <a:t>cechy</a:t>
            </a:r>
          </a:p>
        </p:txBody>
      </p:sp>
      <p:sp>
        <p:nvSpPr>
          <p:cNvPr id="3" name="Zástupný objekt pre text 2">
            <a:extLst>
              <a:ext uri="{FF2B5EF4-FFF2-40B4-BE49-F238E27FC236}">
                <a16:creationId xmlns:a16="http://schemas.microsoft.com/office/drawing/2014/main" id="{9701DA28-7280-4E8D-BF1D-276E2A7E923C}"/>
              </a:ext>
            </a:extLst>
          </p:cNvPr>
          <p:cNvSpPr>
            <a:spLocks noGrp="1"/>
          </p:cNvSpPr>
          <p:nvPr>
            <p:ph type="body" idx="1"/>
          </p:nvPr>
        </p:nvSpPr>
        <p:spPr>
          <a:xfrm>
            <a:off x="913774" y="2027583"/>
            <a:ext cx="10351752" cy="3935895"/>
          </a:xfrm>
        </p:spPr>
        <p:txBody>
          <a:bodyPr>
            <a:normAutofit lnSpcReduction="10000"/>
          </a:bodyPr>
          <a:lstStyle/>
          <a:p>
            <a:pPr marL="342900" indent="-342900" algn="just">
              <a:buFont typeface="Arial" panose="020B0604020202020204" pitchFamily="34" charset="0"/>
              <a:buChar char="•"/>
            </a:pPr>
            <a:r>
              <a:rPr lang="sk-SK" dirty="0"/>
              <a:t>Obyvateľstvo stredovekých miest sa združovalo v cechoch alebo v </a:t>
            </a:r>
            <a:r>
              <a:rPr lang="sk-SK" dirty="0" err="1"/>
              <a:t>gildách</a:t>
            </a:r>
            <a:endParaRPr lang="sk-SK" dirty="0"/>
          </a:p>
          <a:p>
            <a:pPr marL="342900" indent="-342900" algn="just">
              <a:buFont typeface="Arial" panose="020B0604020202020204" pitchFamily="34" charset="0"/>
              <a:buChar char="•"/>
            </a:pPr>
            <a:r>
              <a:rPr lang="sk-SK" dirty="0"/>
              <a:t>Najstaršie </a:t>
            </a:r>
            <a:r>
              <a:rPr lang="sk-SK" dirty="0" err="1"/>
              <a:t>gildy</a:t>
            </a:r>
            <a:r>
              <a:rPr lang="sk-SK" dirty="0"/>
              <a:t> – Anglicko, </a:t>
            </a:r>
            <a:r>
              <a:rPr lang="sk-SK" dirty="0" err="1"/>
              <a:t>francúzsko</a:t>
            </a:r>
            <a:r>
              <a:rPr lang="sk-SK" dirty="0"/>
              <a:t>, 11. stor.</a:t>
            </a:r>
          </a:p>
          <a:p>
            <a:pPr marL="342900" indent="-342900" algn="just">
              <a:buFont typeface="Arial" panose="020B0604020202020204" pitchFamily="34" charset="0"/>
              <a:buChar char="•"/>
            </a:pPr>
            <a:r>
              <a:rPr lang="sk-SK" dirty="0"/>
              <a:t>Cechy – západná </a:t>
            </a:r>
            <a:r>
              <a:rPr lang="sk-SK" dirty="0" err="1"/>
              <a:t>európa</a:t>
            </a:r>
            <a:r>
              <a:rPr lang="sk-SK" dirty="0"/>
              <a:t>, prvá tretina 12. stor. </a:t>
            </a:r>
          </a:p>
          <a:p>
            <a:pPr marL="342900" indent="-342900" algn="just">
              <a:buFont typeface="Arial" panose="020B0604020202020204" pitchFamily="34" charset="0"/>
              <a:buChar char="•"/>
            </a:pPr>
            <a:r>
              <a:rPr lang="sk-SK" dirty="0"/>
              <a:t>Cechy:</a:t>
            </a:r>
          </a:p>
          <a:p>
            <a:pPr marL="800100" lvl="1" indent="-342900" algn="just">
              <a:buFont typeface="Arial" panose="020B0604020202020204" pitchFamily="34" charset="0"/>
              <a:buChar char="•"/>
            </a:pPr>
            <a:r>
              <a:rPr lang="sk-SK" dirty="0">
                <a:solidFill>
                  <a:srgbClr val="002060"/>
                </a:solidFill>
              </a:rPr>
              <a:t>Regulovaný cech </a:t>
            </a:r>
            <a:r>
              <a:rPr lang="sk-SK" dirty="0"/>
              <a:t>– najslobodnejší, bez obmedzenia počtu členov a činnosti</a:t>
            </a:r>
          </a:p>
          <a:p>
            <a:pPr marL="800100" lvl="1" indent="-342900" algn="just">
              <a:buFont typeface="Arial" panose="020B0604020202020204" pitchFamily="34" charset="0"/>
              <a:buChar char="•"/>
            </a:pPr>
            <a:r>
              <a:rPr lang="sk-SK" dirty="0">
                <a:solidFill>
                  <a:srgbClr val="002060"/>
                </a:solidFill>
              </a:rPr>
              <a:t>Cech s vlastnou porotou </a:t>
            </a:r>
            <a:r>
              <a:rPr lang="sk-SK" dirty="0"/>
              <a:t>– prísne organizovaná obchodná spoločnosť, porota – samostatný riadiaci orgán cechu</a:t>
            </a:r>
          </a:p>
          <a:p>
            <a:pPr marL="800100" lvl="1" indent="-342900" algn="just">
              <a:buFont typeface="Arial" panose="020B0604020202020204" pitchFamily="34" charset="0"/>
              <a:buChar char="•"/>
            </a:pPr>
            <a:r>
              <a:rPr lang="sk-SK" dirty="0">
                <a:solidFill>
                  <a:srgbClr val="002060"/>
                </a:solidFill>
              </a:rPr>
              <a:t>Privilegovaný cech </a:t>
            </a:r>
            <a:r>
              <a:rPr lang="sk-SK" dirty="0"/>
              <a:t>– výnimočný typ cechu, odvolával sa na „starobylé privilégiá“</a:t>
            </a:r>
          </a:p>
        </p:txBody>
      </p:sp>
    </p:spTree>
    <p:extLst>
      <p:ext uri="{BB962C8B-B14F-4D97-AF65-F5344CB8AC3E}">
        <p14:creationId xmlns:p14="http://schemas.microsoft.com/office/powerpoint/2010/main" val="1535318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6F549F-A92F-437B-8B59-6C271E6D1399}"/>
              </a:ext>
            </a:extLst>
          </p:cNvPr>
          <p:cNvSpPr>
            <a:spLocks noGrp="1"/>
          </p:cNvSpPr>
          <p:nvPr>
            <p:ph type="title"/>
          </p:nvPr>
        </p:nvSpPr>
        <p:spPr/>
        <p:txBody>
          <a:bodyPr/>
          <a:lstStyle/>
          <a:p>
            <a:r>
              <a:rPr lang="sk-SK" dirty="0"/>
              <a:t>Neolitická revolúcia</a:t>
            </a:r>
          </a:p>
        </p:txBody>
      </p:sp>
      <p:sp>
        <p:nvSpPr>
          <p:cNvPr id="3" name="Zástupný objekt pre text 2">
            <a:extLst>
              <a:ext uri="{FF2B5EF4-FFF2-40B4-BE49-F238E27FC236}">
                <a16:creationId xmlns:a16="http://schemas.microsoft.com/office/drawing/2014/main" id="{41C5AFAD-7607-4605-9A1E-356473921BA6}"/>
              </a:ext>
            </a:extLst>
          </p:cNvPr>
          <p:cNvSpPr>
            <a:spLocks noGrp="1"/>
          </p:cNvSpPr>
          <p:nvPr>
            <p:ph type="body" idx="1"/>
          </p:nvPr>
        </p:nvSpPr>
        <p:spPr/>
        <p:txBody>
          <a:bodyPr/>
          <a:lstStyle/>
          <a:p>
            <a:r>
              <a:rPr lang="sk-SK" dirty="0"/>
              <a:t>Človek na Zemi prežil vďaka spoločenstvám, ktoré vytváral. Prvé stále sídla začali ľudia budovať v čase keď prechádzali od kočovného života zberačov a lovcov k životu pestovateľov a k chovateľom zvierat, ktoré domestikovali.</a:t>
            </a:r>
          </a:p>
        </p:txBody>
      </p:sp>
    </p:spTree>
    <p:extLst>
      <p:ext uri="{BB962C8B-B14F-4D97-AF65-F5344CB8AC3E}">
        <p14:creationId xmlns:p14="http://schemas.microsoft.com/office/powerpoint/2010/main" val="5729325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ECD13C-F7E8-47B3-9EE5-6C08E6151D85}"/>
              </a:ext>
            </a:extLst>
          </p:cNvPr>
          <p:cNvSpPr>
            <a:spLocks noGrp="1"/>
          </p:cNvSpPr>
          <p:nvPr>
            <p:ph type="title"/>
          </p:nvPr>
        </p:nvSpPr>
        <p:spPr>
          <a:xfrm>
            <a:off x="913774" y="828564"/>
            <a:ext cx="10351752" cy="907472"/>
          </a:xfrm>
        </p:spPr>
        <p:txBody>
          <a:bodyPr/>
          <a:lstStyle/>
          <a:p>
            <a:r>
              <a:rPr lang="sk-SK" dirty="0"/>
              <a:t>Talianske mestské štáty</a:t>
            </a:r>
          </a:p>
        </p:txBody>
      </p:sp>
      <p:sp>
        <p:nvSpPr>
          <p:cNvPr id="3" name="Zástupný objekt pre text 2">
            <a:extLst>
              <a:ext uri="{FF2B5EF4-FFF2-40B4-BE49-F238E27FC236}">
                <a16:creationId xmlns:a16="http://schemas.microsoft.com/office/drawing/2014/main" id="{59707C9A-489F-4866-97DB-A05194E78CF2}"/>
              </a:ext>
            </a:extLst>
          </p:cNvPr>
          <p:cNvSpPr>
            <a:spLocks noGrp="1"/>
          </p:cNvSpPr>
          <p:nvPr>
            <p:ph type="body" idx="1"/>
          </p:nvPr>
        </p:nvSpPr>
        <p:spPr>
          <a:xfrm>
            <a:off x="913774" y="1987827"/>
            <a:ext cx="10351752" cy="4015408"/>
          </a:xfrm>
        </p:spPr>
        <p:txBody>
          <a:bodyPr>
            <a:normAutofit fontScale="92500" lnSpcReduction="20000"/>
          </a:bodyPr>
          <a:lstStyle/>
          <a:p>
            <a:pPr marL="342900" indent="-342900" algn="just">
              <a:buFont typeface="Arial" panose="020B0604020202020204" pitchFamily="34" charset="0"/>
              <a:buChar char="•"/>
            </a:pPr>
            <a:r>
              <a:rPr lang="sk-SK" dirty="0"/>
              <a:t>právna, administratívna a politická právomoc talianskych miest siahala ďaleko za mestské hradby</a:t>
            </a:r>
          </a:p>
          <a:p>
            <a:pPr marL="342900" indent="-342900" algn="just">
              <a:buFont typeface="Arial" panose="020B0604020202020204" pitchFamily="34" charset="0"/>
              <a:buChar char="•"/>
            </a:pPr>
            <a:r>
              <a:rPr lang="sk-SK" dirty="0"/>
              <a:t>Väčšina talianskych miest nebola podriadená autorite svetského alebo duchovného vlastníka, boli to mestské republiky</a:t>
            </a:r>
          </a:p>
          <a:p>
            <a:pPr marL="342900" indent="-342900" algn="just">
              <a:buFont typeface="Arial" panose="020B0604020202020204" pitchFamily="34" charset="0"/>
              <a:buChar char="•"/>
            </a:pPr>
            <a:r>
              <a:rPr lang="sk-SK" dirty="0"/>
              <a:t>Tri talianske mestské komúny boli vzorom pre ostatné:</a:t>
            </a:r>
          </a:p>
          <a:p>
            <a:pPr marL="800100" lvl="1" indent="-342900" algn="just">
              <a:buFont typeface="Arial" panose="020B0604020202020204" pitchFamily="34" charset="0"/>
              <a:buChar char="•"/>
            </a:pPr>
            <a:r>
              <a:rPr lang="sk-SK" dirty="0">
                <a:solidFill>
                  <a:srgbClr val="002060"/>
                </a:solidFill>
              </a:rPr>
              <a:t>Florencia</a:t>
            </a:r>
            <a:r>
              <a:rPr lang="sk-SK" dirty="0"/>
              <a:t> – úzke prepojenie cechov so samosprávou, cechová republika, na čele štátu tzv. </a:t>
            </a:r>
            <a:r>
              <a:rPr lang="sk-SK" dirty="0" err="1"/>
              <a:t>signoria</a:t>
            </a:r>
            <a:r>
              <a:rPr lang="sk-SK" dirty="0"/>
              <a:t> (</a:t>
            </a:r>
            <a:r>
              <a:rPr lang="sk-SK" dirty="0" err="1"/>
              <a:t>gonfalonier</a:t>
            </a:r>
            <a:r>
              <a:rPr lang="sk-SK" dirty="0"/>
              <a:t>), rada 12 driečnych mužov, rada 16 vlajkonosičov</a:t>
            </a:r>
          </a:p>
          <a:p>
            <a:pPr marL="800100" lvl="1" indent="-342900" algn="just">
              <a:buFont typeface="Arial" panose="020B0604020202020204" pitchFamily="34" charset="0"/>
              <a:buChar char="•"/>
            </a:pPr>
            <a:r>
              <a:rPr lang="sk-SK" dirty="0">
                <a:solidFill>
                  <a:srgbClr val="002060"/>
                </a:solidFill>
              </a:rPr>
              <a:t>Benátky</a:t>
            </a:r>
            <a:r>
              <a:rPr lang="sk-SK" dirty="0"/>
              <a:t> – omnoho aristokratickejšie, </a:t>
            </a:r>
            <a:r>
              <a:rPr lang="sk-SK" dirty="0" err="1"/>
              <a:t>timokratická</a:t>
            </a:r>
            <a:r>
              <a:rPr lang="sk-SK" dirty="0"/>
              <a:t> republika, na čele štátu stál dóža, rada princov, veľká rada, malá rada</a:t>
            </a:r>
          </a:p>
          <a:p>
            <a:pPr marL="800100" lvl="1" indent="-342900" algn="just">
              <a:buFont typeface="Arial" panose="020B0604020202020204" pitchFamily="34" charset="0"/>
              <a:buChar char="•"/>
            </a:pPr>
            <a:r>
              <a:rPr lang="sk-SK" dirty="0" err="1">
                <a:solidFill>
                  <a:srgbClr val="002060"/>
                </a:solidFill>
              </a:rPr>
              <a:t>Lucca</a:t>
            </a:r>
            <a:r>
              <a:rPr lang="sk-SK" dirty="0"/>
              <a:t> – na čele komúny - rada starších, rada 33, veľká rada</a:t>
            </a:r>
          </a:p>
        </p:txBody>
      </p:sp>
    </p:spTree>
    <p:extLst>
      <p:ext uri="{BB962C8B-B14F-4D97-AF65-F5344CB8AC3E}">
        <p14:creationId xmlns:p14="http://schemas.microsoft.com/office/powerpoint/2010/main" val="15355643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51A8C9-3271-4878-B4D7-497A0239476E}"/>
              </a:ext>
            </a:extLst>
          </p:cNvPr>
          <p:cNvSpPr>
            <a:spLocks noGrp="1"/>
          </p:cNvSpPr>
          <p:nvPr>
            <p:ph type="title"/>
          </p:nvPr>
        </p:nvSpPr>
        <p:spPr/>
        <p:txBody>
          <a:bodyPr/>
          <a:lstStyle/>
          <a:p>
            <a:r>
              <a:rPr lang="sk-SK" dirty="0"/>
              <a:t>Ďakujem za pozornosť</a:t>
            </a:r>
          </a:p>
        </p:txBody>
      </p:sp>
      <p:sp>
        <p:nvSpPr>
          <p:cNvPr id="3" name="Zástupný objekt pre text 2">
            <a:extLst>
              <a:ext uri="{FF2B5EF4-FFF2-40B4-BE49-F238E27FC236}">
                <a16:creationId xmlns:a16="http://schemas.microsoft.com/office/drawing/2014/main" id="{6F807985-E30E-46E9-A5F7-FD73FEFC18A8}"/>
              </a:ext>
            </a:extLst>
          </p:cNvPr>
          <p:cNvSpPr>
            <a:spLocks noGrp="1"/>
          </p:cNvSpPr>
          <p:nvPr>
            <p:ph type="body" idx="1"/>
          </p:nvPr>
        </p:nvSpPr>
        <p:spPr/>
        <p:txBody>
          <a:bodyPr/>
          <a:lstStyle/>
          <a:p>
            <a:endParaRPr lang="sk-SK"/>
          </a:p>
        </p:txBody>
      </p:sp>
    </p:spTree>
    <p:extLst>
      <p:ext uri="{BB962C8B-B14F-4D97-AF65-F5344CB8AC3E}">
        <p14:creationId xmlns:p14="http://schemas.microsoft.com/office/powerpoint/2010/main" val="441373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2B7A01-A3F4-4862-9746-BF0B195688C0}"/>
              </a:ext>
            </a:extLst>
          </p:cNvPr>
          <p:cNvSpPr>
            <a:spLocks noGrp="1"/>
          </p:cNvSpPr>
          <p:nvPr>
            <p:ph type="title"/>
          </p:nvPr>
        </p:nvSpPr>
        <p:spPr>
          <a:xfrm>
            <a:off x="913774" y="828563"/>
            <a:ext cx="10351752" cy="3279611"/>
          </a:xfrm>
        </p:spPr>
        <p:txBody>
          <a:bodyPr>
            <a:normAutofit fontScale="90000"/>
          </a:bodyPr>
          <a:lstStyle/>
          <a:p>
            <a:r>
              <a:rPr lang="sk-SK" dirty="0" err="1"/>
              <a:t>Histografia</a:t>
            </a:r>
            <a:r>
              <a:rPr lang="sk-SK" dirty="0"/>
              <a:t> používa slovo </a:t>
            </a:r>
            <a:br>
              <a:rPr lang="sk-SK" dirty="0"/>
            </a:br>
            <a:r>
              <a:rPr lang="sk-SK" dirty="0">
                <a:solidFill>
                  <a:schemeClr val="accent3">
                    <a:lumMod val="50000"/>
                  </a:schemeClr>
                </a:solidFill>
              </a:rPr>
              <a:t>mesto</a:t>
            </a:r>
            <a:r>
              <a:rPr lang="sk-SK" dirty="0"/>
              <a:t> </a:t>
            </a:r>
            <a:br>
              <a:rPr lang="sk-SK" dirty="0"/>
            </a:br>
            <a:r>
              <a:rPr lang="sk-SK" dirty="0"/>
              <a:t>ako historický pojem, </a:t>
            </a:r>
            <a:br>
              <a:rPr lang="sk-SK" dirty="0"/>
            </a:br>
            <a:r>
              <a:rPr lang="sk-SK" dirty="0"/>
              <a:t>teda </a:t>
            </a:r>
            <a:br>
              <a:rPr lang="sk-SK" dirty="0"/>
            </a:br>
            <a:r>
              <a:rPr lang="sk-SK" dirty="0"/>
              <a:t>ako pojem, ktorého definícia </a:t>
            </a:r>
            <a:br>
              <a:rPr lang="sk-SK" dirty="0"/>
            </a:br>
            <a:r>
              <a:rPr lang="sk-SK" dirty="0"/>
              <a:t>sa mení v čase a v priestore</a:t>
            </a:r>
          </a:p>
        </p:txBody>
      </p:sp>
      <p:sp>
        <p:nvSpPr>
          <p:cNvPr id="3" name="Zástupný objekt pre text 2">
            <a:extLst>
              <a:ext uri="{FF2B5EF4-FFF2-40B4-BE49-F238E27FC236}">
                <a16:creationId xmlns:a16="http://schemas.microsoft.com/office/drawing/2014/main" id="{F548D66F-ABAC-4F3C-A93F-744DEE694CC8}"/>
              </a:ext>
            </a:extLst>
          </p:cNvPr>
          <p:cNvSpPr>
            <a:spLocks noGrp="1"/>
          </p:cNvSpPr>
          <p:nvPr>
            <p:ph type="body" idx="1"/>
          </p:nvPr>
        </p:nvSpPr>
        <p:spPr>
          <a:xfrm>
            <a:off x="913774" y="4850295"/>
            <a:ext cx="10351752" cy="1351721"/>
          </a:xfrm>
        </p:spPr>
        <p:txBody>
          <a:bodyPr/>
          <a:lstStyle/>
          <a:p>
            <a:r>
              <a:rPr lang="sk-SK" dirty="0" err="1"/>
              <a:t>Ernst</a:t>
            </a:r>
            <a:r>
              <a:rPr lang="sk-SK" dirty="0"/>
              <a:t> </a:t>
            </a:r>
            <a:r>
              <a:rPr lang="sk-SK" dirty="0" err="1"/>
              <a:t>Pitz</a:t>
            </a:r>
            <a:endParaRPr lang="sk-SK" dirty="0"/>
          </a:p>
        </p:txBody>
      </p:sp>
    </p:spTree>
    <p:extLst>
      <p:ext uri="{BB962C8B-B14F-4D97-AF65-F5344CB8AC3E}">
        <p14:creationId xmlns:p14="http://schemas.microsoft.com/office/powerpoint/2010/main" val="2520750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6ABD66-714C-4519-9AD6-0A6F405B93F5}"/>
              </a:ext>
            </a:extLst>
          </p:cNvPr>
          <p:cNvSpPr>
            <a:spLocks noGrp="1"/>
          </p:cNvSpPr>
          <p:nvPr>
            <p:ph type="title"/>
          </p:nvPr>
        </p:nvSpPr>
        <p:spPr>
          <a:xfrm>
            <a:off x="913774" y="828564"/>
            <a:ext cx="10351752" cy="1322966"/>
          </a:xfrm>
        </p:spPr>
        <p:txBody>
          <a:bodyPr/>
          <a:lstStyle/>
          <a:p>
            <a:r>
              <a:rPr lang="sk-SK" dirty="0"/>
              <a:t>Spoločná vlastnosť všetkých miest</a:t>
            </a:r>
          </a:p>
        </p:txBody>
      </p:sp>
      <p:sp>
        <p:nvSpPr>
          <p:cNvPr id="3" name="Zástupný objekt pre text 2">
            <a:extLst>
              <a:ext uri="{FF2B5EF4-FFF2-40B4-BE49-F238E27FC236}">
                <a16:creationId xmlns:a16="http://schemas.microsoft.com/office/drawing/2014/main" id="{E06B658D-FB47-4219-9C87-E86FA4D03447}"/>
              </a:ext>
            </a:extLst>
          </p:cNvPr>
          <p:cNvSpPr>
            <a:spLocks noGrp="1"/>
          </p:cNvSpPr>
          <p:nvPr>
            <p:ph type="body" idx="1"/>
          </p:nvPr>
        </p:nvSpPr>
        <p:spPr>
          <a:xfrm>
            <a:off x="913774" y="2420471"/>
            <a:ext cx="10351752" cy="2605169"/>
          </a:xfrm>
        </p:spPr>
        <p:txBody>
          <a:bodyPr>
            <a:normAutofit/>
          </a:bodyPr>
          <a:lstStyle/>
          <a:p>
            <a:pPr algn="just"/>
            <a:r>
              <a:rPr lang="sk-SK" sz="2800" dirty="0"/>
              <a:t>Boli obchodnými, hospodárskymi a neraz aj správnymi centrami, pričom charakteristické pre stredoveké mesto sú prvé dva činitele: výmena – obchod na jednej strane a produkcia, najmä remeselná výroba, na strane druhej</a:t>
            </a:r>
          </a:p>
        </p:txBody>
      </p:sp>
    </p:spTree>
    <p:extLst>
      <p:ext uri="{BB962C8B-B14F-4D97-AF65-F5344CB8AC3E}">
        <p14:creationId xmlns:p14="http://schemas.microsoft.com/office/powerpoint/2010/main" val="411649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1323BA-7E90-4A3B-9EE0-B8E200055DB4}"/>
              </a:ext>
            </a:extLst>
          </p:cNvPr>
          <p:cNvSpPr>
            <a:spLocks noGrp="1"/>
          </p:cNvSpPr>
          <p:nvPr>
            <p:ph type="title"/>
          </p:nvPr>
        </p:nvSpPr>
        <p:spPr>
          <a:xfrm>
            <a:off x="913774" y="828564"/>
            <a:ext cx="10351752" cy="1039994"/>
          </a:xfrm>
        </p:spPr>
        <p:txBody>
          <a:bodyPr/>
          <a:lstStyle/>
          <a:p>
            <a:r>
              <a:rPr lang="sk-SK" dirty="0"/>
              <a:t>Jericho</a:t>
            </a:r>
          </a:p>
        </p:txBody>
      </p:sp>
      <p:sp>
        <p:nvSpPr>
          <p:cNvPr id="3" name="Zástupný objekt pre text 2">
            <a:extLst>
              <a:ext uri="{FF2B5EF4-FFF2-40B4-BE49-F238E27FC236}">
                <a16:creationId xmlns:a16="http://schemas.microsoft.com/office/drawing/2014/main" id="{0506D211-D2C6-4196-83A1-EA0A0BF27C27}"/>
              </a:ext>
            </a:extLst>
          </p:cNvPr>
          <p:cNvSpPr>
            <a:spLocks noGrp="1"/>
          </p:cNvSpPr>
          <p:nvPr>
            <p:ph type="body" idx="1"/>
          </p:nvPr>
        </p:nvSpPr>
        <p:spPr>
          <a:xfrm>
            <a:off x="913774" y="2544417"/>
            <a:ext cx="10351752" cy="3869635"/>
          </a:xfrm>
        </p:spPr>
        <p:txBody>
          <a:bodyPr/>
          <a:lstStyle/>
          <a:p>
            <a:pPr marL="342900" indent="-342900" algn="l">
              <a:buFont typeface="Arial" panose="020B0604020202020204" pitchFamily="34" charset="0"/>
              <a:buChar char="•"/>
            </a:pPr>
            <a:r>
              <a:rPr lang="sk-SK" dirty="0"/>
              <a:t>Údajne najstaršie mesto na zemi</a:t>
            </a:r>
          </a:p>
          <a:p>
            <a:pPr marL="342900" indent="-342900" algn="l">
              <a:buFont typeface="Arial" panose="020B0604020202020204" pitchFamily="34" charset="0"/>
              <a:buChar char="•"/>
            </a:pPr>
            <a:r>
              <a:rPr lang="sk-SK" dirty="0"/>
              <a:t>Archeologický výskum v lokalite </a:t>
            </a:r>
            <a:r>
              <a:rPr lang="sk-SK" dirty="0" err="1"/>
              <a:t>Tell</a:t>
            </a:r>
            <a:r>
              <a:rPr lang="sk-SK" dirty="0"/>
              <a:t> es-</a:t>
            </a:r>
            <a:r>
              <a:rPr lang="sk-SK" dirty="0" err="1"/>
              <a:t>sultan</a:t>
            </a:r>
            <a:r>
              <a:rPr lang="sk-SK" dirty="0"/>
              <a:t> (jordánske údolie iba 12 km severne od mŕtveho mora)</a:t>
            </a:r>
          </a:p>
          <a:p>
            <a:pPr marL="342900" indent="-342900" algn="l">
              <a:buFont typeface="Arial" panose="020B0604020202020204" pitchFamily="34" charset="0"/>
              <a:buChar char="•"/>
            </a:pPr>
            <a:r>
              <a:rPr lang="sk-SK" dirty="0"/>
              <a:t>10-tisíc rokov </a:t>
            </a:r>
            <a:r>
              <a:rPr lang="sk-SK" dirty="0" err="1"/>
              <a:t>pnl</a:t>
            </a:r>
            <a:r>
              <a:rPr lang="sk-SK" dirty="0"/>
              <a:t>. – prví lovci</a:t>
            </a:r>
          </a:p>
          <a:p>
            <a:pPr marL="342900" indent="-342900" algn="l">
              <a:buFont typeface="Arial" panose="020B0604020202020204" pitchFamily="34" charset="0"/>
              <a:buChar char="•"/>
            </a:pPr>
            <a:r>
              <a:rPr lang="sk-SK" dirty="0"/>
              <a:t>9-tisíc rokov </a:t>
            </a:r>
            <a:r>
              <a:rPr lang="sk-SK" dirty="0" err="1"/>
              <a:t>pnl</a:t>
            </a:r>
            <a:r>
              <a:rPr lang="sk-SK" dirty="0"/>
              <a:t>. – prví roľníci, kruhové domy</a:t>
            </a:r>
          </a:p>
          <a:p>
            <a:pPr marL="342900" indent="-342900" algn="l">
              <a:buFont typeface="Arial" panose="020B0604020202020204" pitchFamily="34" charset="0"/>
              <a:buChar char="•"/>
            </a:pPr>
            <a:r>
              <a:rPr lang="sk-SK" dirty="0"/>
              <a:t>8-tisíc rokov </a:t>
            </a:r>
            <a:r>
              <a:rPr lang="sk-SK" dirty="0" err="1"/>
              <a:t>pnl</a:t>
            </a:r>
            <a:r>
              <a:rPr lang="sk-SK" dirty="0"/>
              <a:t>. – 2000 ľudí, najstaršie opevnenie v dejinách</a:t>
            </a:r>
          </a:p>
          <a:p>
            <a:pPr marL="342900" indent="-342900" algn="l">
              <a:buFont typeface="Arial" panose="020B0604020202020204" pitchFamily="34" charset="0"/>
              <a:buChar char="•"/>
            </a:pPr>
            <a:endParaRPr lang="sk-SK" dirty="0"/>
          </a:p>
          <a:p>
            <a:pPr marL="342900" indent="-342900" algn="l">
              <a:buFont typeface="Arial" panose="020B0604020202020204" pitchFamily="34" charset="0"/>
              <a:buChar char="•"/>
            </a:pPr>
            <a:endParaRPr lang="sk-SK" dirty="0"/>
          </a:p>
        </p:txBody>
      </p:sp>
    </p:spTree>
    <p:extLst>
      <p:ext uri="{BB962C8B-B14F-4D97-AF65-F5344CB8AC3E}">
        <p14:creationId xmlns:p14="http://schemas.microsoft.com/office/powerpoint/2010/main" val="686491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840A88-20E0-4EF6-818E-3ACCC431AFD3}"/>
              </a:ext>
            </a:extLst>
          </p:cNvPr>
          <p:cNvSpPr>
            <a:spLocks noGrp="1"/>
          </p:cNvSpPr>
          <p:nvPr>
            <p:ph type="title"/>
          </p:nvPr>
        </p:nvSpPr>
        <p:spPr>
          <a:xfrm>
            <a:off x="913774" y="802060"/>
            <a:ext cx="10351752" cy="1808618"/>
          </a:xfrm>
        </p:spPr>
        <p:txBody>
          <a:bodyPr/>
          <a:lstStyle/>
          <a:p>
            <a:r>
              <a:rPr lang="sk-SK" dirty="0"/>
              <a:t>Nie je mesto ako mesto</a:t>
            </a:r>
            <a:br>
              <a:rPr lang="sk-SK" dirty="0"/>
            </a:br>
            <a:r>
              <a:rPr lang="sk-SK" dirty="0"/>
              <a:t>alebo</a:t>
            </a:r>
            <a:br>
              <a:rPr lang="sk-SK" dirty="0"/>
            </a:br>
            <a:r>
              <a:rPr lang="sk-SK" dirty="0"/>
              <a:t>potreba kritérií</a:t>
            </a:r>
          </a:p>
        </p:txBody>
      </p:sp>
      <p:sp>
        <p:nvSpPr>
          <p:cNvPr id="3" name="Zástupný objekt pre text 2">
            <a:extLst>
              <a:ext uri="{FF2B5EF4-FFF2-40B4-BE49-F238E27FC236}">
                <a16:creationId xmlns:a16="http://schemas.microsoft.com/office/drawing/2014/main" id="{E931574E-CEDD-4933-9766-2BF040BE2C9F}"/>
              </a:ext>
            </a:extLst>
          </p:cNvPr>
          <p:cNvSpPr>
            <a:spLocks noGrp="1"/>
          </p:cNvSpPr>
          <p:nvPr>
            <p:ph type="body" idx="1"/>
          </p:nvPr>
        </p:nvSpPr>
        <p:spPr>
          <a:xfrm>
            <a:off x="913774" y="2915478"/>
            <a:ext cx="10351752" cy="3299791"/>
          </a:xfrm>
        </p:spPr>
        <p:txBody>
          <a:bodyPr>
            <a:normAutofit/>
          </a:bodyPr>
          <a:lstStyle/>
          <a:p>
            <a:pPr marL="342900" indent="-342900" algn="just">
              <a:buFont typeface="Arial" panose="020B0604020202020204" pitchFamily="34" charset="0"/>
              <a:buChar char="•"/>
            </a:pPr>
            <a:r>
              <a:rPr lang="sk-SK" dirty="0"/>
              <a:t>Na potrebu používania kritérií upozornil </a:t>
            </a:r>
            <a:r>
              <a:rPr lang="sk-SK" dirty="0">
                <a:solidFill>
                  <a:schemeClr val="accent3">
                    <a:lumMod val="50000"/>
                  </a:schemeClr>
                </a:solidFill>
              </a:rPr>
              <a:t>Richard </a:t>
            </a:r>
            <a:r>
              <a:rPr lang="sk-SK" dirty="0" err="1">
                <a:solidFill>
                  <a:schemeClr val="accent3">
                    <a:lumMod val="50000"/>
                  </a:schemeClr>
                </a:solidFill>
              </a:rPr>
              <a:t>Hodges</a:t>
            </a:r>
            <a:r>
              <a:rPr lang="sk-SK" dirty="0">
                <a:solidFill>
                  <a:schemeClr val="accent3">
                    <a:lumMod val="50000"/>
                  </a:schemeClr>
                </a:solidFill>
              </a:rPr>
              <a:t> </a:t>
            </a:r>
            <a:r>
              <a:rPr lang="sk-SK" dirty="0"/>
              <a:t>v roku 1982</a:t>
            </a:r>
          </a:p>
          <a:p>
            <a:pPr marL="342900" indent="-342900" algn="just">
              <a:buFont typeface="Arial" panose="020B0604020202020204" pitchFamily="34" charset="0"/>
              <a:buChar char="•"/>
            </a:pPr>
            <a:r>
              <a:rPr lang="sk-SK" dirty="0"/>
              <a:t>Kritériá pre mesto v </a:t>
            </a:r>
            <a:r>
              <a:rPr lang="sk-SK" dirty="0">
                <a:solidFill>
                  <a:schemeClr val="accent3">
                    <a:lumMod val="50000"/>
                  </a:schemeClr>
                </a:solidFill>
              </a:rPr>
              <a:t>staroveku</a:t>
            </a:r>
            <a:r>
              <a:rPr lang="sk-SK" dirty="0"/>
              <a:t> – ľudnatosť, remeselnícka špecializácia, ústredná moc, monumentálnu architektúru, spoločenské rozvrstvenie na vysokej úrovni, písomníctvo, početné obyvateľstvo, umenie, rezidencia</a:t>
            </a:r>
          </a:p>
          <a:p>
            <a:pPr marL="342900" indent="-342900" algn="just">
              <a:buFont typeface="Arial" panose="020B0604020202020204" pitchFamily="34" charset="0"/>
              <a:buChar char="•"/>
            </a:pPr>
            <a:r>
              <a:rPr lang="sk-SK" dirty="0"/>
              <a:t>Kritéria pre mesto v </a:t>
            </a:r>
            <a:r>
              <a:rPr lang="sk-SK" dirty="0">
                <a:solidFill>
                  <a:schemeClr val="accent3">
                    <a:lumMod val="50000"/>
                  </a:schemeClr>
                </a:solidFill>
              </a:rPr>
              <a:t>stredoveku</a:t>
            </a:r>
            <a:r>
              <a:rPr lang="sk-SK" dirty="0"/>
              <a:t> – opevnenie, sieť ulíc, trh, mincovňa, autonómia, centrálne miesto, relatívne početné obyvateľstvo, hospodársky základ, pozemky a mestské domy, spoločenské rozvrstvenie, cirkevná organizácia, súdne centrum</a:t>
            </a:r>
          </a:p>
        </p:txBody>
      </p:sp>
    </p:spTree>
    <p:extLst>
      <p:ext uri="{BB962C8B-B14F-4D97-AF65-F5344CB8AC3E}">
        <p14:creationId xmlns:p14="http://schemas.microsoft.com/office/powerpoint/2010/main" val="1145058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398D25-2B42-4820-9CB0-0DA0405F290B}"/>
              </a:ext>
            </a:extLst>
          </p:cNvPr>
          <p:cNvSpPr>
            <a:spLocks noGrp="1"/>
          </p:cNvSpPr>
          <p:nvPr>
            <p:ph type="title"/>
          </p:nvPr>
        </p:nvSpPr>
        <p:spPr>
          <a:xfrm>
            <a:off x="913774" y="828564"/>
            <a:ext cx="10351752" cy="960480"/>
          </a:xfrm>
        </p:spPr>
        <p:txBody>
          <a:bodyPr/>
          <a:lstStyle/>
          <a:p>
            <a:r>
              <a:rPr lang="sk-SK" dirty="0"/>
              <a:t>Vznik miest</a:t>
            </a:r>
          </a:p>
        </p:txBody>
      </p:sp>
      <p:sp>
        <p:nvSpPr>
          <p:cNvPr id="3" name="Zástupný objekt pre text 2">
            <a:extLst>
              <a:ext uri="{FF2B5EF4-FFF2-40B4-BE49-F238E27FC236}">
                <a16:creationId xmlns:a16="http://schemas.microsoft.com/office/drawing/2014/main" id="{02047E25-D326-4EEC-8926-7F10B9BFFDC1}"/>
              </a:ext>
            </a:extLst>
          </p:cNvPr>
          <p:cNvSpPr>
            <a:spLocks noGrp="1"/>
          </p:cNvSpPr>
          <p:nvPr>
            <p:ph type="body" idx="1"/>
          </p:nvPr>
        </p:nvSpPr>
        <p:spPr>
          <a:xfrm>
            <a:off x="913774" y="2093843"/>
            <a:ext cx="10351752" cy="3949148"/>
          </a:xfrm>
        </p:spPr>
        <p:txBody>
          <a:bodyPr>
            <a:normAutofit/>
          </a:bodyPr>
          <a:lstStyle/>
          <a:p>
            <a:pPr marL="342900" indent="-342900" algn="just">
              <a:buFont typeface="Arial" panose="020B0604020202020204" pitchFamily="34" charset="0"/>
              <a:buChar char="•"/>
            </a:pPr>
            <a:r>
              <a:rPr lang="sk-SK" dirty="0"/>
              <a:t>Mestá vznikali z rôznych dôvodov</a:t>
            </a:r>
          </a:p>
          <a:p>
            <a:pPr marL="342900" indent="-342900" algn="just">
              <a:buFont typeface="Arial" panose="020B0604020202020204" pitchFamily="34" charset="0"/>
              <a:buChar char="•"/>
            </a:pPr>
            <a:r>
              <a:rPr lang="sk-SK" dirty="0"/>
              <a:t>Vznik miest je spájaný zvyčajne so závažnou premenou a vývojom ekonomickej základne a v spoločenskej diferenciácii</a:t>
            </a:r>
          </a:p>
          <a:p>
            <a:pPr marL="342900" indent="-342900" algn="just">
              <a:buFont typeface="Arial" panose="020B0604020202020204" pitchFamily="34" charset="0"/>
              <a:buChar char="•"/>
            </a:pPr>
            <a:r>
              <a:rPr lang="sk-SK" dirty="0"/>
              <a:t>Vznik a formovanie miest bol dlhodobý proces. Dôležitým momentom je okamih </a:t>
            </a:r>
            <a:r>
              <a:rPr lang="sk-SK" dirty="0">
                <a:solidFill>
                  <a:schemeClr val="accent3">
                    <a:lumMod val="50000"/>
                  </a:schemeClr>
                </a:solidFill>
              </a:rPr>
              <a:t>deľby práce</a:t>
            </a:r>
            <a:r>
              <a:rPr lang="sk-SK" dirty="0"/>
              <a:t>, kedy sa poľnohospodárstvo nestáva jediným zdrojom obživy, ale diferencuje aj skupina remeselníkov, baníkov a neskôr aj obchodníkov. Procesu premeny dovtedajších sídel a vzniku nových napomáha aj fakt, že stáli na frekventovaných </a:t>
            </a:r>
            <a:r>
              <a:rPr lang="sk-SK" dirty="0">
                <a:solidFill>
                  <a:schemeClr val="accent3">
                    <a:lumMod val="50000"/>
                  </a:schemeClr>
                </a:solidFill>
              </a:rPr>
              <a:t>cestovných uzloch</a:t>
            </a:r>
          </a:p>
          <a:p>
            <a:pPr marL="342900" indent="-342900" algn="just">
              <a:buFont typeface="Arial" panose="020B0604020202020204" pitchFamily="34" charset="0"/>
              <a:buChar char="•"/>
            </a:pPr>
            <a:endParaRPr lang="sk-SK" dirty="0"/>
          </a:p>
        </p:txBody>
      </p:sp>
    </p:spTree>
    <p:extLst>
      <p:ext uri="{BB962C8B-B14F-4D97-AF65-F5344CB8AC3E}">
        <p14:creationId xmlns:p14="http://schemas.microsoft.com/office/powerpoint/2010/main" val="1873991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51B8B9-FDFA-4DB8-9AE0-0D4B495BCE6C}"/>
              </a:ext>
            </a:extLst>
          </p:cNvPr>
          <p:cNvSpPr>
            <a:spLocks noGrp="1"/>
          </p:cNvSpPr>
          <p:nvPr>
            <p:ph type="title"/>
          </p:nvPr>
        </p:nvSpPr>
        <p:spPr>
          <a:xfrm>
            <a:off x="913774" y="828564"/>
            <a:ext cx="10351752" cy="907472"/>
          </a:xfrm>
        </p:spPr>
        <p:txBody>
          <a:bodyPr/>
          <a:lstStyle/>
          <a:p>
            <a:r>
              <a:rPr lang="sk-SK" dirty="0"/>
              <a:t>Vznik miest (v </a:t>
            </a:r>
            <a:r>
              <a:rPr lang="sk-SK" dirty="0" err="1"/>
              <a:t>uhorsku</a:t>
            </a:r>
            <a:r>
              <a:rPr lang="sk-SK" dirty="0"/>
              <a:t>)</a:t>
            </a:r>
          </a:p>
        </p:txBody>
      </p:sp>
      <p:sp>
        <p:nvSpPr>
          <p:cNvPr id="3" name="Zástupný objekt pre text 2">
            <a:extLst>
              <a:ext uri="{FF2B5EF4-FFF2-40B4-BE49-F238E27FC236}">
                <a16:creationId xmlns:a16="http://schemas.microsoft.com/office/drawing/2014/main" id="{1D4D4F8E-93F8-4D3E-93FC-033F7567779B}"/>
              </a:ext>
            </a:extLst>
          </p:cNvPr>
          <p:cNvSpPr>
            <a:spLocks noGrp="1"/>
          </p:cNvSpPr>
          <p:nvPr>
            <p:ph type="body" idx="1"/>
          </p:nvPr>
        </p:nvSpPr>
        <p:spPr>
          <a:xfrm>
            <a:off x="913774" y="2093843"/>
            <a:ext cx="10351752" cy="3790122"/>
          </a:xfrm>
        </p:spPr>
        <p:txBody>
          <a:bodyPr>
            <a:normAutofit lnSpcReduction="10000"/>
          </a:bodyPr>
          <a:lstStyle/>
          <a:p>
            <a:pPr marL="342900" indent="-342900" algn="just">
              <a:buFont typeface="Arial" panose="020B0604020202020204" pitchFamily="34" charset="0"/>
              <a:buChar char="•"/>
            </a:pPr>
            <a:r>
              <a:rPr lang="sk-SK" dirty="0"/>
              <a:t>Významnú úlohu pri vytváraní miest mali </a:t>
            </a:r>
            <a:r>
              <a:rPr lang="sk-SK" dirty="0">
                <a:solidFill>
                  <a:schemeClr val="accent3">
                    <a:lumMod val="50000"/>
                  </a:schemeClr>
                </a:solidFill>
              </a:rPr>
              <a:t>cudzinci</a:t>
            </a:r>
            <a:r>
              <a:rPr lang="sk-SK" dirty="0"/>
              <a:t>, ktorí zaľudňovali určité územia vyľudnené po väčších konfliktoch</a:t>
            </a:r>
          </a:p>
          <a:p>
            <a:pPr marL="342900" indent="-342900" algn="just">
              <a:buFont typeface="Arial" panose="020B0604020202020204" pitchFamily="34" charset="0"/>
              <a:buChar char="•"/>
            </a:pPr>
            <a:r>
              <a:rPr lang="sk-SK" dirty="0"/>
              <a:t>Nemeckí kolonisti sa usádzali priamo v už existujúcich, pôvodne slovenských, dedinách, ak však prišli vo väčšom množstve zakladali si aj vlastné obce v bezprostrednej blízkosti slovenských dedín, napríklad vedľa </a:t>
            </a:r>
            <a:r>
              <a:rPr lang="sk-SK" dirty="0" err="1"/>
              <a:t>Iglova</a:t>
            </a:r>
            <a:r>
              <a:rPr lang="sk-SK" dirty="0"/>
              <a:t> vznikla Nová Ves - </a:t>
            </a:r>
            <a:r>
              <a:rPr lang="sk-SK" i="1" dirty="0" err="1"/>
              <a:t>Neudorf</a:t>
            </a:r>
            <a:r>
              <a:rPr lang="sk-SK" dirty="0"/>
              <a:t>, pri Poprade Nemecká ves – </a:t>
            </a:r>
            <a:r>
              <a:rPr lang="sk-SK" i="1" dirty="0" err="1"/>
              <a:t>Deutschendorf</a:t>
            </a:r>
            <a:r>
              <a:rPr lang="sk-SK" dirty="0"/>
              <a:t>, pri Spišskom podhradí vznikla Kostolná Vec – </a:t>
            </a:r>
            <a:r>
              <a:rPr lang="sk-SK" i="1" dirty="0" err="1"/>
              <a:t>Kirchdrauf</a:t>
            </a:r>
            <a:r>
              <a:rPr lang="sk-SK" i="1" dirty="0"/>
              <a:t>.</a:t>
            </a:r>
            <a:r>
              <a:rPr lang="sk-SK" dirty="0"/>
              <a:t> </a:t>
            </a:r>
          </a:p>
          <a:p>
            <a:pPr marL="342900" indent="-342900" algn="just">
              <a:buFont typeface="Arial" panose="020B0604020202020204" pitchFamily="34" charset="0"/>
              <a:buChar char="•"/>
            </a:pPr>
            <a:r>
              <a:rPr lang="sk-SK" dirty="0"/>
              <a:t>Pri podrobnejšom pohľade na stredoveku národnostnú štruktúru miest nemožno hovoriť výlučne o nemeckých mestách, i keď vplyv nemeckého obyvateľstva na správu väčšiny miest bol prevažujúci</a:t>
            </a:r>
          </a:p>
          <a:p>
            <a:pPr marL="342900" indent="-342900">
              <a:buFont typeface="Arial" panose="020B0604020202020204" pitchFamily="34" charset="0"/>
              <a:buChar char="•"/>
            </a:pPr>
            <a:endParaRPr lang="sk-SK" dirty="0"/>
          </a:p>
        </p:txBody>
      </p:sp>
    </p:spTree>
    <p:extLst>
      <p:ext uri="{BB962C8B-B14F-4D97-AF65-F5344CB8AC3E}">
        <p14:creationId xmlns:p14="http://schemas.microsoft.com/office/powerpoint/2010/main" val="3149735270"/>
      </p:ext>
    </p:extLst>
  </p:cSld>
  <p:clrMapOvr>
    <a:masterClrMapping/>
  </p:clrMapOvr>
</p:sld>
</file>

<file path=ppt/theme/theme1.xml><?xml version="1.0" encoding="utf-8"?>
<a:theme xmlns:a="http://schemas.openxmlformats.org/drawingml/2006/main" name="Kvapka">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TM04033925[[fn=Kvapka]]</Template>
  <TotalTime>1271</TotalTime>
  <Words>1810</Words>
  <Application>Microsoft Office PowerPoint</Application>
  <PresentationFormat>Širokouhlá</PresentationFormat>
  <Paragraphs>129</Paragraphs>
  <Slides>31</Slides>
  <Notes>0</Notes>
  <HiddenSlides>0</HiddenSlides>
  <MMClips>0</MMClips>
  <ScaleCrop>false</ScaleCrop>
  <HeadingPairs>
    <vt:vector size="6" baseType="variant">
      <vt:variant>
        <vt:lpstr>Použité písma</vt:lpstr>
      </vt:variant>
      <vt:variant>
        <vt:i4>2</vt:i4>
      </vt:variant>
      <vt:variant>
        <vt:lpstr>Motív</vt:lpstr>
      </vt:variant>
      <vt:variant>
        <vt:i4>1</vt:i4>
      </vt:variant>
      <vt:variant>
        <vt:lpstr>Nadpisy snímok</vt:lpstr>
      </vt:variant>
      <vt:variant>
        <vt:i4>31</vt:i4>
      </vt:variant>
    </vt:vector>
  </HeadingPairs>
  <TitlesOfParts>
    <vt:vector size="34" baseType="lpstr">
      <vt:lpstr>Arial</vt:lpstr>
      <vt:lpstr>Tw Cen MT</vt:lpstr>
      <vt:lpstr>Kvapka</vt:lpstr>
      <vt:lpstr>Mesto. Mestské právo. meštianstvo. Cechy. Talianske mestské štáty.</vt:lpstr>
      <vt:lpstr>„Dejiny ľudstva  sú  dejinami ľudských spoločenstiev a sídel“  =  „dejiny ľudstva sú dejinami miest“</vt:lpstr>
      <vt:lpstr>Neolitická revolúcia</vt:lpstr>
      <vt:lpstr>Histografia používa slovo  mesto  ako historický pojem,  teda  ako pojem, ktorého definícia  sa mení v čase a v priestore</vt:lpstr>
      <vt:lpstr>Spoločná vlastnosť všetkých miest</vt:lpstr>
      <vt:lpstr>Jericho</vt:lpstr>
      <vt:lpstr>Nie je mesto ako mesto alebo potreba kritérií</vt:lpstr>
      <vt:lpstr>Vznik miest</vt:lpstr>
      <vt:lpstr>Vznik miest (v uhorsku)</vt:lpstr>
      <vt:lpstr>Prezentácia programu PowerPoint</vt:lpstr>
      <vt:lpstr>mesto</vt:lpstr>
      <vt:lpstr>mesto</vt:lpstr>
      <vt:lpstr>Prezentácia programu PowerPoint</vt:lpstr>
      <vt:lpstr>Delenie miest</vt:lpstr>
      <vt:lpstr>Prezentácia programu PowerPoint</vt:lpstr>
      <vt:lpstr>Mestské právo</vt:lpstr>
      <vt:lpstr>Prezentácia programu PowerPoint</vt:lpstr>
      <vt:lpstr>Prezentácia programu PowerPoint</vt:lpstr>
      <vt:lpstr>Prezentácia programu PowerPoint</vt:lpstr>
      <vt:lpstr>Mestské právo</vt:lpstr>
      <vt:lpstr>Prezentácia programu PowerPoint</vt:lpstr>
      <vt:lpstr>Prezentácia programu PowerPoint</vt:lpstr>
      <vt:lpstr>Privilégium</vt:lpstr>
      <vt:lpstr>štatút</vt:lpstr>
      <vt:lpstr>Právna obyčaj</vt:lpstr>
      <vt:lpstr>meštianstvo</vt:lpstr>
      <vt:lpstr>meštianstvo</vt:lpstr>
      <vt:lpstr>meštianstvo</vt:lpstr>
      <vt:lpstr>cechy</vt:lpstr>
      <vt:lpstr>Talianske mestské štáty</vt:lpstr>
      <vt:lpstr>Ďakujem za pozornosť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Mesto. Mestské právo. meštianstvo</dc:title>
  <dc:creator>My</dc:creator>
  <cp:lastModifiedBy>Erik Štenpien</cp:lastModifiedBy>
  <cp:revision>29</cp:revision>
  <dcterms:created xsi:type="dcterms:W3CDTF">2017-10-11T17:14:29Z</dcterms:created>
  <dcterms:modified xsi:type="dcterms:W3CDTF">2022-10-12T15:02:47Z</dcterms:modified>
</cp:coreProperties>
</file>