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2" r:id="rId4"/>
    <p:sldId id="265" r:id="rId5"/>
    <p:sldId id="264" r:id="rId6"/>
    <p:sldId id="271" r:id="rId7"/>
    <p:sldId id="266" r:id="rId8"/>
    <p:sldId id="273" r:id="rId9"/>
    <p:sldId id="267" r:id="rId10"/>
    <p:sldId id="274" r:id="rId11"/>
    <p:sldId id="275" r:id="rId12"/>
    <p:sldId id="276" r:id="rId13"/>
    <p:sldId id="277" r:id="rId14"/>
    <p:sldId id="278" r:id="rId15"/>
    <p:sldId id="279" r:id="rId16"/>
    <p:sldId id="280" r:id="rId17"/>
    <p:sldId id="281" r:id="rId18"/>
    <p:sldId id="28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a:t>Kliknutím upravte štýl predlohy nadpisu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3364150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361085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03457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3124752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1291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1319293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737179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314424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518679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13. 2. 2024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03412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65DC06DC-1F9C-4695-83F8-46310FB00758}" type="datetimeFigureOut">
              <a:rPr lang="sk-SK" smtClean="0"/>
              <a:t>13. 2. 2024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3260493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65DC06DC-1F9C-4695-83F8-46310FB00758}" type="datetimeFigureOut">
              <a:rPr lang="sk-SK" smtClean="0"/>
              <a:t>13. 2. 2024</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061733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65DC06DC-1F9C-4695-83F8-46310FB00758}" type="datetimeFigureOut">
              <a:rPr lang="sk-SK" smtClean="0"/>
              <a:t>13. 2. 2024</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969557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C06DC-1F9C-4695-83F8-46310FB00758}" type="datetimeFigureOut">
              <a:rPr lang="sk-SK" smtClean="0"/>
              <a:t>13. 2. 2024</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694427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a:t>Kliknutím upravte štýl predlohy nadpisu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65DC06DC-1F9C-4695-83F8-46310FB00758}" type="datetimeFigureOut">
              <a:rPr lang="sk-SK" smtClean="0"/>
              <a:t>13. 2. 2024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99233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65DC06DC-1F9C-4695-83F8-46310FB00758}" type="datetimeFigureOut">
              <a:rPr lang="sk-SK" smtClean="0"/>
              <a:t>13. 2. 2024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213631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DC06DC-1F9C-4695-83F8-46310FB00758}" type="datetimeFigureOut">
              <a:rPr lang="sk-SK" smtClean="0"/>
              <a:t>13. 2. 2024</a:t>
            </a:fld>
            <a:endParaRPr lang="sk-S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5580D94-9EB9-4087-8FF3-CE4A26A2FAE7}" type="slidenum">
              <a:rPr lang="sk-SK" smtClean="0"/>
              <a:t>‹#›</a:t>
            </a:fld>
            <a:endParaRPr lang="sk-SK"/>
          </a:p>
        </p:txBody>
      </p:sp>
    </p:spTree>
    <p:extLst>
      <p:ext uri="{BB962C8B-B14F-4D97-AF65-F5344CB8AC3E}">
        <p14:creationId xmlns:p14="http://schemas.microsoft.com/office/powerpoint/2010/main" val="31603707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1C0ED3-44F0-45FA-8082-54E2EE1A0D6D}"/>
              </a:ext>
            </a:extLst>
          </p:cNvPr>
          <p:cNvSpPr>
            <a:spLocks noGrp="1"/>
          </p:cNvSpPr>
          <p:nvPr>
            <p:ph type="ctrTitle"/>
          </p:nvPr>
        </p:nvSpPr>
        <p:spPr/>
        <p:txBody>
          <a:bodyPr/>
          <a:lstStyle/>
          <a:p>
            <a:r>
              <a:rPr lang="sk-SK" dirty="0">
                <a:solidFill>
                  <a:schemeClr val="tx1"/>
                </a:solidFill>
              </a:rPr>
              <a:t>Všeobecno-teoretické aspekty konkurzného práva</a:t>
            </a:r>
          </a:p>
        </p:txBody>
      </p:sp>
      <p:sp>
        <p:nvSpPr>
          <p:cNvPr id="3" name="Podnadpis 2">
            <a:extLst>
              <a:ext uri="{FF2B5EF4-FFF2-40B4-BE49-F238E27FC236}">
                <a16:creationId xmlns:a16="http://schemas.microsoft.com/office/drawing/2014/main" id="{7A7EC0D2-7EA3-4180-AA07-2CA5F2DB1CF2}"/>
              </a:ext>
            </a:extLst>
          </p:cNvPr>
          <p:cNvSpPr>
            <a:spLocks noGrp="1"/>
          </p:cNvSpPr>
          <p:nvPr>
            <p:ph type="subTitle" idx="1"/>
          </p:nvPr>
        </p:nvSpPr>
        <p:spPr/>
        <p:txBody>
          <a:bodyPr>
            <a:normAutofit/>
          </a:bodyPr>
          <a:lstStyle/>
          <a:p>
            <a:r>
              <a:rPr lang="sk-SK" dirty="0"/>
              <a:t>Jaroslav Dolný</a:t>
            </a:r>
          </a:p>
          <a:p>
            <a:endParaRPr lang="sk-SK" dirty="0"/>
          </a:p>
        </p:txBody>
      </p:sp>
    </p:spTree>
    <p:extLst>
      <p:ext uri="{BB962C8B-B14F-4D97-AF65-F5344CB8AC3E}">
        <p14:creationId xmlns:p14="http://schemas.microsoft.com/office/powerpoint/2010/main" val="1490859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59ED6-F0B3-477C-BB54-3A2533861C56}"/>
              </a:ext>
            </a:extLst>
          </p:cNvPr>
          <p:cNvSpPr>
            <a:spLocks noGrp="1"/>
          </p:cNvSpPr>
          <p:nvPr>
            <p:ph type="title"/>
          </p:nvPr>
        </p:nvSpPr>
        <p:spPr/>
        <p:txBody>
          <a:bodyPr/>
          <a:lstStyle/>
          <a:p>
            <a:r>
              <a:rPr lang="sk-SK" b="1" dirty="0">
                <a:solidFill>
                  <a:schemeClr val="tx1"/>
                </a:solidFill>
              </a:rPr>
              <a:t>Návrh na vyhlásenie konkurzu</a:t>
            </a:r>
            <a:endParaRPr lang="sk-SK" dirty="0"/>
          </a:p>
        </p:txBody>
      </p:sp>
      <p:sp>
        <p:nvSpPr>
          <p:cNvPr id="3" name="Zástupný objekt pre obsah 2">
            <a:extLst>
              <a:ext uri="{FF2B5EF4-FFF2-40B4-BE49-F238E27FC236}">
                <a16:creationId xmlns:a16="http://schemas.microsoft.com/office/drawing/2014/main" id="{BC4A0C87-F9B3-4940-8B5F-E71306519F0A}"/>
              </a:ext>
            </a:extLst>
          </p:cNvPr>
          <p:cNvSpPr>
            <a:spLocks noGrp="1"/>
          </p:cNvSpPr>
          <p:nvPr>
            <p:ph idx="1"/>
          </p:nvPr>
        </p:nvSpPr>
        <p:spPr/>
        <p:txBody>
          <a:bodyPr>
            <a:normAutofit lnSpcReduction="10000"/>
          </a:bodyPr>
          <a:lstStyle/>
          <a:p>
            <a:r>
              <a:rPr lang="sk-SK" b="1" dirty="0"/>
              <a:t>akt. legitimácia </a:t>
            </a:r>
            <a:r>
              <a:rPr lang="sk-SK" dirty="0"/>
              <a:t>: dlžník, veriteľ, v mene dlžníka likvidátor iná osoba (§176 orgán dohľadu, nútený správca)</a:t>
            </a:r>
          </a:p>
          <a:p>
            <a:r>
              <a:rPr lang="sk-SK" b="1" dirty="0"/>
              <a:t>príslušný súd </a:t>
            </a:r>
            <a:r>
              <a:rPr lang="sk-SK" dirty="0"/>
              <a:t>– vecne (okresný súd v sídle krajského súdu), miestne (podľa sídla PO a bydliska FO</a:t>
            </a:r>
            <a:r>
              <a:rPr lang="sk-SK" dirty="0" smtClean="0"/>
              <a:t>) ...výnimka </a:t>
            </a:r>
            <a:r>
              <a:rPr lang="sk-SK" dirty="0" err="1" smtClean="0"/>
              <a:t>insol</a:t>
            </a:r>
            <a:r>
              <a:rPr lang="sk-SK" dirty="0" smtClean="0"/>
              <a:t>. Konania so špeciálnym správcom (MS KE, OS NR, OS ZA)</a:t>
            </a:r>
            <a:endParaRPr lang="sk-SK" dirty="0"/>
          </a:p>
          <a:p>
            <a:r>
              <a:rPr lang="sk-SK" dirty="0"/>
              <a:t>podľa 2. časti ZKR (konkurz) je dlžník oprávnený podať návrh iba v prípade, že je PO (</a:t>
            </a:r>
            <a:r>
              <a:rPr lang="sk-SK" b="1" dirty="0"/>
              <a:t>dlžnícky návrh</a:t>
            </a:r>
            <a:r>
              <a:rPr lang="sk-SK" dirty="0" smtClean="0"/>
              <a:t>) ... Pri malom K iba dlžník</a:t>
            </a:r>
            <a:endParaRPr lang="sk-SK" dirty="0"/>
          </a:p>
          <a:p>
            <a:r>
              <a:rPr lang="sk-SK" dirty="0"/>
              <a:t>- veriteľ je oprávnený podať návrh na vyhlásenie konkurzu na PO alebo FO-podnikateľa (</a:t>
            </a:r>
            <a:r>
              <a:rPr lang="sk-SK" b="1" dirty="0"/>
              <a:t>veriteľský návrh</a:t>
            </a:r>
            <a:r>
              <a:rPr lang="sk-SK" dirty="0"/>
              <a:t>)</a:t>
            </a:r>
          </a:p>
          <a:p>
            <a:r>
              <a:rPr lang="sk-SK" dirty="0"/>
              <a:t>- dlžník je povinný podať návrh, ak je </a:t>
            </a:r>
            <a:r>
              <a:rPr lang="sk-SK" dirty="0" smtClean="0"/>
              <a:t>v úpadku </a:t>
            </a:r>
            <a:r>
              <a:rPr lang="sk-SK" dirty="0"/>
              <a:t>do 30 dní odo dňa, keď sa dozvie alebo pri zachovaní odbornej starostlivosti mohol dozvedieť o svojom </a:t>
            </a:r>
            <a:r>
              <a:rPr lang="sk-SK" dirty="0" smtClean="0"/>
              <a:t>úpadku(štatutárny </a:t>
            </a:r>
            <a:r>
              <a:rPr lang="sk-SK" dirty="0"/>
              <a:t>orgán, člen štatutárneho orgánu, likvidátor)</a:t>
            </a:r>
          </a:p>
        </p:txBody>
      </p:sp>
    </p:spTree>
    <p:extLst>
      <p:ext uri="{BB962C8B-B14F-4D97-AF65-F5344CB8AC3E}">
        <p14:creationId xmlns:p14="http://schemas.microsoft.com/office/powerpoint/2010/main" val="90266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EF93C2-1BDD-42A4-A864-8CCFBBA34A46}"/>
              </a:ext>
            </a:extLst>
          </p:cNvPr>
          <p:cNvSpPr>
            <a:spLocks noGrp="1"/>
          </p:cNvSpPr>
          <p:nvPr>
            <p:ph type="title"/>
          </p:nvPr>
        </p:nvSpPr>
        <p:spPr/>
        <p:txBody>
          <a:bodyPr/>
          <a:lstStyle/>
          <a:p>
            <a:r>
              <a:rPr lang="sk-SK" b="1" dirty="0">
                <a:solidFill>
                  <a:schemeClr val="tx1"/>
                </a:solidFill>
              </a:rPr>
              <a:t>Návrh na vyhlásenie konkurzu</a:t>
            </a:r>
            <a:endParaRPr lang="sk-SK" dirty="0"/>
          </a:p>
        </p:txBody>
      </p:sp>
      <p:sp>
        <p:nvSpPr>
          <p:cNvPr id="3" name="Zástupný objekt pre obsah 2">
            <a:extLst>
              <a:ext uri="{FF2B5EF4-FFF2-40B4-BE49-F238E27FC236}">
                <a16:creationId xmlns:a16="http://schemas.microsoft.com/office/drawing/2014/main" id="{8EB3B2B0-1067-4CF5-9CEC-04B01C0491DF}"/>
              </a:ext>
            </a:extLst>
          </p:cNvPr>
          <p:cNvSpPr>
            <a:spLocks noGrp="1"/>
          </p:cNvSpPr>
          <p:nvPr>
            <p:ph idx="1"/>
          </p:nvPr>
        </p:nvSpPr>
        <p:spPr/>
        <p:txBody>
          <a:bodyPr/>
          <a:lstStyle/>
          <a:p>
            <a:pPr algn="just"/>
            <a:r>
              <a:rPr lang="sk-SK" dirty="0"/>
              <a:t>-  </a:t>
            </a:r>
            <a:r>
              <a:rPr lang="sk-SK" b="1" dirty="0"/>
              <a:t>veriteľ </a:t>
            </a:r>
            <a:r>
              <a:rPr lang="sk-SK" dirty="0"/>
              <a:t>je oprávnený podať na vyhlásenie konkurzu, ak môže odôvodnene </a:t>
            </a:r>
            <a:r>
              <a:rPr lang="sk-SK" b="1" dirty="0"/>
              <a:t>predpokladať platobnú neschopnosť </a:t>
            </a:r>
            <a:r>
              <a:rPr lang="sk-SK" dirty="0"/>
              <a:t>svojho dlžníka. Platobnú neschopnosť dlžníka možno odôvodnene predpokladať vtedy, ak je dlžník viac ako </a:t>
            </a:r>
            <a:r>
              <a:rPr lang="sk-SK" dirty="0" smtClean="0"/>
              <a:t>90 </a:t>
            </a:r>
            <a:r>
              <a:rPr lang="sk-SK" dirty="0"/>
              <a:t>dní v omeškaní s plnením aspoň dvoch peňažných záväzkov viac ako jednému veriteľovi a bol jedným z týchto veriteľov písomne vyzvaný na zaplatenie.</a:t>
            </a:r>
          </a:p>
        </p:txBody>
      </p:sp>
    </p:spTree>
    <p:extLst>
      <p:ext uri="{BB962C8B-B14F-4D97-AF65-F5344CB8AC3E}">
        <p14:creationId xmlns:p14="http://schemas.microsoft.com/office/powerpoint/2010/main" val="60881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44612E-0829-4F1C-A127-3181C5094FDB}"/>
              </a:ext>
            </a:extLst>
          </p:cNvPr>
          <p:cNvSpPr>
            <a:spLocks noGrp="1"/>
          </p:cNvSpPr>
          <p:nvPr>
            <p:ph type="title"/>
          </p:nvPr>
        </p:nvSpPr>
        <p:spPr/>
        <p:txBody>
          <a:bodyPr>
            <a:normAutofit fontScale="90000"/>
          </a:bodyPr>
          <a:lstStyle/>
          <a:p>
            <a:r>
              <a:rPr lang="sk-SK" b="1" dirty="0">
                <a:solidFill>
                  <a:schemeClr val="tx1"/>
                </a:solidFill>
              </a:rPr>
              <a:t>Zodpovednosť dlžníka za oneskorené podanie návrhu na vyhlásenie konkurzu</a:t>
            </a:r>
            <a:endParaRPr lang="sk-SK" dirty="0"/>
          </a:p>
        </p:txBody>
      </p:sp>
      <p:sp>
        <p:nvSpPr>
          <p:cNvPr id="3" name="Zástupný objekt pre obsah 2">
            <a:extLst>
              <a:ext uri="{FF2B5EF4-FFF2-40B4-BE49-F238E27FC236}">
                <a16:creationId xmlns:a16="http://schemas.microsoft.com/office/drawing/2014/main" id="{1DCBDD96-3383-4603-B0C0-0FF554CFA77D}"/>
              </a:ext>
            </a:extLst>
          </p:cNvPr>
          <p:cNvSpPr>
            <a:spLocks noGrp="1"/>
          </p:cNvSpPr>
          <p:nvPr>
            <p:ph idx="1"/>
          </p:nvPr>
        </p:nvSpPr>
        <p:spPr/>
        <p:txBody>
          <a:bodyPr/>
          <a:lstStyle/>
          <a:p>
            <a:pPr algn="just"/>
            <a:r>
              <a:rPr lang="sk-SK" dirty="0"/>
              <a:t>a) zákonná zmluvná pokuta : - pre prípad porušenia povinnosti podať návrh na vyhlásenie konkurzu včas sa medzi spoločnosťou s ručením obmedzeným, jednoduchou spoločnosťou na akcie alebo akciovou spoločnosťou a osobou povinnou podať návrh na vyhlásenie konkurzu v jej mene, dojednala zmluvná pokuta vo výške </a:t>
            </a:r>
            <a:r>
              <a:rPr lang="sk-SK" dirty="0" smtClean="0"/>
              <a:t>12 500</a:t>
            </a:r>
            <a:r>
              <a:rPr lang="sk-SK" dirty="0"/>
              <a:t>,- </a:t>
            </a:r>
            <a:r>
              <a:rPr lang="sk-SK" dirty="0" smtClean="0"/>
              <a:t>EUR</a:t>
            </a:r>
            <a:endParaRPr lang="sk-SK" dirty="0"/>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Vznik nároku na zmluvnú pokutu sa nedotýka oprávnenia požadovať náhradu škody presahujúcu zmluvnú pokutu</a:t>
            </a:r>
            <a:r>
              <a:rPr lang="sk-SK" sz="1800" dirty="0" smtClean="0">
                <a:effectLst/>
                <a:latin typeface="Calibri" panose="020F0502020204030204" pitchFamily="34" charset="0"/>
                <a:ea typeface="Calibri" panose="020F0502020204030204" pitchFamily="34" charset="0"/>
                <a:cs typeface="Times New Roman" panose="02020603050405020304" pitchFamily="18" charset="0"/>
              </a:rPr>
              <a:t>.( to môžu iba veritelia po skončení konkurzu)</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sk-SK" sz="1800" dirty="0">
                <a:effectLst/>
                <a:latin typeface="Calibri" panose="020F0502020204030204" pitchFamily="34" charset="0"/>
                <a:ea typeface="Calibri" panose="020F0502020204030204" pitchFamily="34" charset="0"/>
                <a:cs typeface="Times New Roman" panose="02020603050405020304" pitchFamily="18" charset="0"/>
              </a:rPr>
              <a:t>- ak dlžník podal návrh, ale bol odmietnutý má sa za to, že návrh nepodal </a:t>
            </a:r>
            <a:endParaRPr lang="sk-SK" dirty="0"/>
          </a:p>
        </p:txBody>
      </p:sp>
    </p:spTree>
    <p:extLst>
      <p:ext uri="{BB962C8B-B14F-4D97-AF65-F5344CB8AC3E}">
        <p14:creationId xmlns:p14="http://schemas.microsoft.com/office/powerpoint/2010/main" val="1681171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38A863-7452-41B9-BFEC-CC7D41038D08}"/>
              </a:ext>
            </a:extLst>
          </p:cNvPr>
          <p:cNvSpPr>
            <a:spLocks noGrp="1"/>
          </p:cNvSpPr>
          <p:nvPr>
            <p:ph type="title"/>
          </p:nvPr>
        </p:nvSpPr>
        <p:spPr/>
        <p:txBody>
          <a:bodyPr>
            <a:normAutofit fontScale="90000"/>
          </a:bodyPr>
          <a:lstStyle/>
          <a:p>
            <a:r>
              <a:rPr lang="sk-SK" b="1" dirty="0">
                <a:solidFill>
                  <a:schemeClr val="tx1"/>
                </a:solidFill>
              </a:rPr>
              <a:t>Zodpovednosť dlžníka za oneskorené podanie návrhu na vyhlásenie konkurzu</a:t>
            </a:r>
            <a:endParaRPr lang="sk-SK" dirty="0"/>
          </a:p>
        </p:txBody>
      </p:sp>
      <p:sp>
        <p:nvSpPr>
          <p:cNvPr id="3" name="Zástupný objekt pre obsah 2">
            <a:extLst>
              <a:ext uri="{FF2B5EF4-FFF2-40B4-BE49-F238E27FC236}">
                <a16:creationId xmlns:a16="http://schemas.microsoft.com/office/drawing/2014/main" id="{72F4539C-B8AD-4A45-BD20-756D374DC373}"/>
              </a:ext>
            </a:extLst>
          </p:cNvPr>
          <p:cNvSpPr>
            <a:spLocks noGrp="1"/>
          </p:cNvSpPr>
          <p:nvPr>
            <p:ph idx="1"/>
          </p:nvPr>
        </p:nvSpPr>
        <p:spPr>
          <a:xfrm>
            <a:off x="467783" y="1619250"/>
            <a:ext cx="9723967" cy="5143500"/>
          </a:xfrm>
        </p:spPr>
        <p:txBody>
          <a:bodyPr>
            <a:normAutofit fontScale="85000" lnSpcReduction="10000"/>
          </a:bodyPr>
          <a:lstStyle/>
          <a:p>
            <a:pPr algn="just">
              <a:lnSpc>
                <a:spcPct val="107000"/>
              </a:lnSpc>
              <a:spcAft>
                <a:spcPts val="800"/>
              </a:spcAft>
            </a:pPr>
            <a:r>
              <a:rPr lang="sk-SK" sz="1800" u="sng" dirty="0">
                <a:effectLst/>
                <a:latin typeface="Calibri" panose="020F0502020204030204" pitchFamily="34" charset="0"/>
                <a:ea typeface="Calibri" panose="020F0502020204030204" pitchFamily="34" charset="0"/>
                <a:cs typeface="Times New Roman" panose="02020603050405020304" pitchFamily="18" charset="0"/>
              </a:rPr>
              <a:t>b) škoda</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Osoba povinná podať návrh na vyhlásenie konkurzu v mene dlžníka podľa § 11 ods. 2 zodpovedá za škodu spôsobenú veriteľom dlžníka porušením povinnosti podať návrh na vyhlásenie konkurzu včas.</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Na účel uplatnenia zodpovednosti podľa odseku 1 sa predpokladá, že návrh na vyhlásenie konkurzu nebol podaný včas aj vtedy, ak konkurz na majetok dlžníka nebol pre nedostatok majetku vyhlásený, bol z takéhoto dôvodu zrušený alebo ak exekúcia alebo obdobné vykonávacie konanie vedené voči dlžníkovi bolo z takéhoto dôvodu ukončené.</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Ak sa nepreukáže iná výška škody, predpokladá sa, že veriteľovi vznikla škoda v rozsahu, v akom pohľadávka veriteľa nebola uspokojená po zastavení konkurzného konania pre nedostatok majetku dlžníka, zrušení konkurzu vyhláseného na majetok dlžníka pre nedostatok majetku alebo ukončení exekúcie alebo obdobného vykonávacieho konania vedeného voči dlžníkovi pre nedostatok majetku.</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Nároky veriteľa podľa odseku 1 sa premlčia najskôr uplynutím jedného roka od zastavenia konkurzného konania pre nedostatok majetku dlžníka, od zrušenia konkurzu vyhláseného na majetok dlžníka pre nedostatok majetku alebo od ukončenia exekúcie alebo obdobného vykonávacieho konania vedeného voči dlžníkovi pre nedostatok majetku.</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Právoplatný rozsudok súdu, ktorým sa uložila povinnosť nahradiť škodu v dôsledku porušenia povinnosti podať návrh na vyhlásenie konkurzu včas, je rozhodnutím o vylúčení.</a:t>
            </a:r>
          </a:p>
          <a:p>
            <a:pPr algn="just">
              <a:lnSpc>
                <a:spcPct val="107000"/>
              </a:lnSpc>
              <a:spcAft>
                <a:spcPts val="800"/>
              </a:spcAft>
            </a:pP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sk-SK" dirty="0"/>
          </a:p>
        </p:txBody>
      </p:sp>
    </p:spTree>
    <p:extLst>
      <p:ext uri="{BB962C8B-B14F-4D97-AF65-F5344CB8AC3E}">
        <p14:creationId xmlns:p14="http://schemas.microsoft.com/office/powerpoint/2010/main" val="497572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FF158C-9F43-4F63-BF76-4CE114503CBC}"/>
              </a:ext>
            </a:extLst>
          </p:cNvPr>
          <p:cNvSpPr>
            <a:spLocks noGrp="1"/>
          </p:cNvSpPr>
          <p:nvPr>
            <p:ph type="title"/>
          </p:nvPr>
        </p:nvSpPr>
        <p:spPr/>
        <p:txBody>
          <a:bodyPr>
            <a:normAutofit fontScale="90000"/>
          </a:bodyPr>
          <a:lstStyle/>
          <a:p>
            <a:r>
              <a:rPr lang="sk-SK" b="1" dirty="0">
                <a:solidFill>
                  <a:schemeClr val="tx1"/>
                </a:solidFill>
              </a:rPr>
              <a:t>Zodpovednosť dlžníka za oneskorené podanie návrhu na vyhlásenie konkurzu</a:t>
            </a:r>
            <a:endParaRPr lang="sk-SK" dirty="0"/>
          </a:p>
        </p:txBody>
      </p:sp>
      <p:sp>
        <p:nvSpPr>
          <p:cNvPr id="3" name="Zástupný objekt pre obsah 2">
            <a:extLst>
              <a:ext uri="{FF2B5EF4-FFF2-40B4-BE49-F238E27FC236}">
                <a16:creationId xmlns:a16="http://schemas.microsoft.com/office/drawing/2014/main" id="{E6D8325F-8350-4D61-87C3-139961DA742D}"/>
              </a:ext>
            </a:extLst>
          </p:cNvPr>
          <p:cNvSpPr>
            <a:spLocks noGrp="1"/>
          </p:cNvSpPr>
          <p:nvPr>
            <p:ph idx="1"/>
          </p:nvPr>
        </p:nvSpPr>
        <p:spPr/>
        <p:txBody>
          <a:bodyPr>
            <a:normAutofit fontScale="92500" lnSpcReduction="10000"/>
          </a:bodyPr>
          <a:lstStyle/>
          <a:p>
            <a:r>
              <a:rPr lang="sk-SK" sz="1800" u="sng" dirty="0">
                <a:effectLst/>
                <a:latin typeface="Calibri" panose="020F0502020204030204" pitchFamily="34" charset="0"/>
                <a:ea typeface="Calibri" panose="020F0502020204030204" pitchFamily="34" charset="0"/>
                <a:cs typeface="Times New Roman" panose="02020603050405020304" pitchFamily="18" charset="0"/>
              </a:rPr>
              <a:t>c) Liberácia</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Povinnosti zaplatiť zmluvnú pokutu sa zbaví ten, kto osvedčí, že</a:t>
            </a:r>
          </a:p>
          <a:p>
            <a:pPr marL="342900" lvl="0" indent="-342900" algn="just">
              <a:lnSpc>
                <a:spcPct val="107000"/>
              </a:lnSpc>
              <a:buFont typeface="Symbol" panose="05050102010706020507" pitchFamily="18" charset="2"/>
              <a:buChar char=""/>
            </a:pPr>
            <a:r>
              <a:rPr lang="sk-SK" sz="1800" dirty="0">
                <a:effectLst/>
                <a:latin typeface="Calibri" panose="020F0502020204030204" pitchFamily="34" charset="0"/>
                <a:ea typeface="Calibri" panose="020F0502020204030204" pitchFamily="34" charset="0"/>
                <a:cs typeface="Times New Roman" panose="02020603050405020304" pitchFamily="18" charset="0"/>
              </a:rPr>
              <a:t>konal s odbornou starostlivosťou, najmä ak pre nedostatok súčinnosti tých, s ktorými koná spoločne, nemohol túto povinnosť splniť, pričom bez zbytočného odkladu, ako sa dozvedel alebo mohol dozvedieť o predlžení, uložil do zbierky listín oznámenie, že dlžník je v predlžení,</a:t>
            </a:r>
          </a:p>
          <a:p>
            <a:pPr marL="342900" lvl="0" indent="-342900" algn="just">
              <a:lnSpc>
                <a:spcPct val="107000"/>
              </a:lnSpc>
              <a:buFont typeface="Symbol" panose="05050102010706020507" pitchFamily="18" charset="2"/>
              <a:buChar char=""/>
            </a:pPr>
            <a:r>
              <a:rPr lang="sk-SK" sz="1800" dirty="0">
                <a:effectLst/>
                <a:latin typeface="Calibri" panose="020F0502020204030204" pitchFamily="34" charset="0"/>
                <a:ea typeface="Calibri" panose="020F0502020204030204" pitchFamily="34" charset="0"/>
                <a:cs typeface="Times New Roman" panose="02020603050405020304" pitchFamily="18" charset="0"/>
              </a:rPr>
              <a:t>b) ako člen štatutárneho orgánu bol ustanovený počas úpadku za účelom jeho prekonania a návrh na vyhlásenie konkurzu podal bez zbytočného odkladu po tom, ako pri konaní s odbornou starostlivosťou zistil, že prijaté opatrenia nebudú viesť k jeho prekonaniu,</a:t>
            </a:r>
          </a:p>
          <a:p>
            <a:pPr marL="342900" lvl="0" indent="-342900" algn="just">
              <a:lnSpc>
                <a:spcPct val="107000"/>
              </a:lnSpc>
              <a:spcAft>
                <a:spcPts val="800"/>
              </a:spcAft>
              <a:buFont typeface="Symbol" panose="05050102010706020507" pitchFamily="18" charset="2"/>
              <a:buChar char=""/>
            </a:pPr>
            <a:r>
              <a:rPr lang="sk-SK" sz="1800" dirty="0">
                <a:effectLst/>
                <a:latin typeface="Calibri" panose="020F0502020204030204" pitchFamily="34" charset="0"/>
                <a:ea typeface="Calibri" panose="020F0502020204030204" pitchFamily="34" charset="0"/>
                <a:cs typeface="Times New Roman" panose="02020603050405020304" pitchFamily="18" charset="0"/>
              </a:rPr>
              <a:t>c) v lehote podľa § 11 ods. 2 poveril správcu vypracovaním reštrukturalizačného posudku a podal návrh na povolenie reštrukturalizácie, na základe ktorého súd povolil reštrukturalizáciu.</a:t>
            </a:r>
          </a:p>
          <a:p>
            <a:endParaRPr lang="sk-SK" dirty="0"/>
          </a:p>
        </p:txBody>
      </p:sp>
    </p:spTree>
    <p:extLst>
      <p:ext uri="{BB962C8B-B14F-4D97-AF65-F5344CB8AC3E}">
        <p14:creationId xmlns:p14="http://schemas.microsoft.com/office/powerpoint/2010/main" val="3522630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1A863F-8E8B-4AFB-ADF0-9252F115BC79}"/>
              </a:ext>
            </a:extLst>
          </p:cNvPr>
          <p:cNvSpPr>
            <a:spLocks noGrp="1"/>
          </p:cNvSpPr>
          <p:nvPr>
            <p:ph type="title"/>
          </p:nvPr>
        </p:nvSpPr>
        <p:spPr/>
        <p:txBody>
          <a:bodyPr/>
          <a:lstStyle/>
          <a:p>
            <a:r>
              <a:rPr lang="sk-SK" b="1" dirty="0">
                <a:solidFill>
                  <a:schemeClr val="tx1"/>
                </a:solidFill>
              </a:rPr>
              <a:t>Uplatňovanie zodpovednosti za nepodanie návrhu včas</a:t>
            </a:r>
            <a:endParaRPr lang="sk-SK" dirty="0"/>
          </a:p>
        </p:txBody>
      </p:sp>
      <p:sp>
        <p:nvSpPr>
          <p:cNvPr id="3" name="Zástupný objekt pre obsah 2">
            <a:extLst>
              <a:ext uri="{FF2B5EF4-FFF2-40B4-BE49-F238E27FC236}">
                <a16:creationId xmlns:a16="http://schemas.microsoft.com/office/drawing/2014/main" id="{204328D6-20E5-4370-88D0-CEA19470F434}"/>
              </a:ext>
            </a:extLst>
          </p:cNvPr>
          <p:cNvSpPr>
            <a:spLocks noGrp="1"/>
          </p:cNvSpPr>
          <p:nvPr>
            <p:ph idx="1"/>
          </p:nvPr>
        </p:nvSpPr>
        <p:spPr/>
        <p:txBody>
          <a:bodyPr>
            <a:normAutofit lnSpcReduction="10000"/>
          </a:bodyPr>
          <a:lstStyle/>
          <a:p>
            <a:pPr algn="just">
              <a:lnSpc>
                <a:spcPct val="107000"/>
              </a:lnSpc>
              <a:spcAft>
                <a:spcPts val="800"/>
              </a:spcAft>
            </a:pPr>
            <a:r>
              <a:rPr lang="sk-SK" sz="1800" u="sng" dirty="0">
                <a:effectLst/>
                <a:latin typeface="Calibri" panose="020F0502020204030204" pitchFamily="34" charset="0"/>
                <a:ea typeface="Calibri" panose="020F0502020204030204" pitchFamily="34" charset="0"/>
                <a:cs typeface="Times New Roman" panose="02020603050405020304" pitchFamily="18" charset="0"/>
              </a:rPr>
              <a:t>d) postup uplatnenia</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-Správca vyzve osoby, pri ktorých má za to, že im vznikla povinnosť zaplatiť zmluvnú pokutu podľa § 11 ods. 2, vrátane osôb určených veriteľským výborom, aby túto povinnosť v prospech všeobecnej podstaty splnili, alebo preukázali, že im nevznikla, alebo osvedčili, že sa jej zbavili.</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-Ak vyzvaná osoba v určenej lehote, nie kratšej ako 15 dní, povinnosť zaplatiť zmluvnú pokutu v prospech všeobecnej podstaty nesplní alebo nepreukáže, že jej táto povinnosť nevznikla alebo neosvedčí, že sa jej zbavila, správca uplatní nárok na zaplatenie zmluvnej pokuty žalobou na súde, ktorý vyhlásil konkurz.</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-Právoplatný rozsudok súdu, ktorým sa rozhodlo o uložení povinnosti zaplatiť zmluvnú pokutu, je rozhodnutím o vylúčení</a:t>
            </a:r>
          </a:p>
          <a:p>
            <a:endParaRPr lang="sk-SK" dirty="0"/>
          </a:p>
        </p:txBody>
      </p:sp>
    </p:spTree>
    <p:extLst>
      <p:ext uri="{BB962C8B-B14F-4D97-AF65-F5344CB8AC3E}">
        <p14:creationId xmlns:p14="http://schemas.microsoft.com/office/powerpoint/2010/main" val="2163061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B7C591-0C94-4679-AAF3-83C7EB39F87B}"/>
              </a:ext>
            </a:extLst>
          </p:cNvPr>
          <p:cNvSpPr>
            <a:spLocks noGrp="1"/>
          </p:cNvSpPr>
          <p:nvPr>
            <p:ph type="title"/>
          </p:nvPr>
        </p:nvSpPr>
        <p:spPr/>
        <p:txBody>
          <a:bodyPr/>
          <a:lstStyle/>
          <a:p>
            <a:r>
              <a:rPr lang="sk-SK" b="1" dirty="0">
                <a:solidFill>
                  <a:schemeClr val="tx1"/>
                </a:solidFill>
              </a:rPr>
              <a:t>Náležitosti návrhu na vyhlásenie konkurzu</a:t>
            </a:r>
            <a:endParaRPr lang="sk-SK" dirty="0"/>
          </a:p>
        </p:txBody>
      </p:sp>
      <p:sp>
        <p:nvSpPr>
          <p:cNvPr id="3" name="Zástupný objekt pre obsah 2">
            <a:extLst>
              <a:ext uri="{FF2B5EF4-FFF2-40B4-BE49-F238E27FC236}">
                <a16:creationId xmlns:a16="http://schemas.microsoft.com/office/drawing/2014/main" id="{8C860086-8F9C-453D-BDE3-8280929D389F}"/>
              </a:ext>
            </a:extLst>
          </p:cNvPr>
          <p:cNvSpPr>
            <a:spLocks noGrp="1"/>
          </p:cNvSpPr>
          <p:nvPr>
            <p:ph idx="1"/>
          </p:nvPr>
        </p:nvSpPr>
        <p:spPr/>
        <p:txBody>
          <a:bodyPr>
            <a:normAutofit lnSpcReduction="10000"/>
          </a:bodyPr>
          <a:lstStyle/>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úradne osvedčený podpis na návrhu ( ak podáva advokát, splnomocnenie úradne osvedčené, ale aj návrh)</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v 2 rovnopisoch na príslušnom súde</a:t>
            </a:r>
          </a:p>
          <a:p>
            <a:r>
              <a:rPr lang="sk-SK" b="1" dirty="0"/>
              <a:t>1.) všeobecné náležitosti návrhu</a:t>
            </a:r>
          </a:p>
          <a:p>
            <a:r>
              <a:rPr lang="sk-SK" dirty="0"/>
              <a:t>- všeobecné náležitosti podania § 127 CSP:</a:t>
            </a:r>
          </a:p>
          <a:p>
            <a:r>
              <a:rPr lang="sk-SK" dirty="0"/>
              <a:t>a) ktorému súdu je určené,</a:t>
            </a:r>
          </a:p>
          <a:p>
            <a:r>
              <a:rPr lang="sk-SK" dirty="0"/>
              <a:t>b) kto ho robí,</a:t>
            </a:r>
          </a:p>
          <a:p>
            <a:r>
              <a:rPr lang="sk-SK" dirty="0"/>
              <a:t>c) ktorej veci sa týka,</a:t>
            </a:r>
          </a:p>
          <a:p>
            <a:r>
              <a:rPr lang="sk-SK" dirty="0"/>
              <a:t>d) čo sa ním sleduje a</a:t>
            </a:r>
          </a:p>
          <a:p>
            <a:r>
              <a:rPr lang="sk-SK" dirty="0"/>
              <a:t>e) podpis.</a:t>
            </a:r>
          </a:p>
          <a:p>
            <a:endParaRPr lang="sk-SK" dirty="0"/>
          </a:p>
        </p:txBody>
      </p:sp>
    </p:spTree>
    <p:extLst>
      <p:ext uri="{BB962C8B-B14F-4D97-AF65-F5344CB8AC3E}">
        <p14:creationId xmlns:p14="http://schemas.microsoft.com/office/powerpoint/2010/main" val="136389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C11FC3-36BF-4DC4-B41A-E739B2E87E3F}"/>
              </a:ext>
            </a:extLst>
          </p:cNvPr>
          <p:cNvSpPr>
            <a:spLocks noGrp="1"/>
          </p:cNvSpPr>
          <p:nvPr>
            <p:ph type="title"/>
          </p:nvPr>
        </p:nvSpPr>
        <p:spPr/>
        <p:txBody>
          <a:bodyPr/>
          <a:lstStyle/>
          <a:p>
            <a:r>
              <a:rPr lang="sk-SK" b="1" dirty="0">
                <a:solidFill>
                  <a:schemeClr val="tx1"/>
                </a:solidFill>
              </a:rPr>
              <a:t>Náležitosti návrhu na vyhlásenie konkurzu – Veriteľský návrh</a:t>
            </a:r>
            <a:endParaRPr lang="sk-SK" dirty="0"/>
          </a:p>
        </p:txBody>
      </p:sp>
      <p:sp>
        <p:nvSpPr>
          <p:cNvPr id="3" name="Zástupný objekt pre obsah 2">
            <a:extLst>
              <a:ext uri="{FF2B5EF4-FFF2-40B4-BE49-F238E27FC236}">
                <a16:creationId xmlns:a16="http://schemas.microsoft.com/office/drawing/2014/main" id="{C1168632-6EEE-4A4F-B5DF-2AB310ED9A1E}"/>
              </a:ext>
            </a:extLst>
          </p:cNvPr>
          <p:cNvSpPr>
            <a:spLocks noGrp="1"/>
          </p:cNvSpPr>
          <p:nvPr>
            <p:ph idx="1"/>
          </p:nvPr>
        </p:nvSpPr>
        <p:spPr/>
        <p:txBody>
          <a:bodyPr>
            <a:normAutofit fontScale="92500"/>
          </a:bodyPr>
          <a:lstStyle/>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veriteľ uvedie skutočnosti odôvodňujúce predpoklad platobnej neschopnosti</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označenie vlastnej pohľadávky </a:t>
            </a:r>
            <a:r>
              <a:rPr lang="sk-SK" sz="1800" dirty="0" smtClean="0">
                <a:effectLst/>
                <a:latin typeface="Calibri" panose="020F0502020204030204" pitchFamily="34" charset="0"/>
                <a:ea typeface="Calibri" panose="020F0502020204030204" pitchFamily="34" charset="0"/>
                <a:cs typeface="Times New Roman" panose="02020603050405020304" pitchFamily="18" charset="0"/>
              </a:rPr>
              <a:t>90 </a:t>
            </a:r>
            <a:r>
              <a:rPr lang="sk-SK" sz="1800" dirty="0">
                <a:effectLst/>
                <a:latin typeface="Calibri" panose="020F0502020204030204" pitchFamily="34" charset="0"/>
                <a:ea typeface="Calibri" panose="020F0502020204030204" pitchFamily="34" charset="0"/>
                <a:cs typeface="Times New Roman" panose="02020603050405020304" pitchFamily="18" charset="0"/>
              </a:rPr>
              <a:t>dní po lehote splatnosti</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označenie ďalšieho veriteľa s pohľadávkou </a:t>
            </a:r>
            <a:r>
              <a:rPr lang="sk-SK" sz="1800" dirty="0" smtClean="0">
                <a:effectLst/>
                <a:latin typeface="Calibri" panose="020F0502020204030204" pitchFamily="34" charset="0"/>
                <a:ea typeface="Calibri" panose="020F0502020204030204" pitchFamily="34" charset="0"/>
                <a:cs typeface="Times New Roman" panose="02020603050405020304" pitchFamily="18" charset="0"/>
              </a:rPr>
              <a:t>90 </a:t>
            </a:r>
            <a:r>
              <a:rPr lang="sk-SK" sz="1800" dirty="0">
                <a:effectLst/>
                <a:latin typeface="Calibri" panose="020F0502020204030204" pitchFamily="34" charset="0"/>
                <a:ea typeface="Calibri" panose="020F0502020204030204" pitchFamily="34" charset="0"/>
                <a:cs typeface="Times New Roman" panose="02020603050405020304" pitchFamily="18" charset="0"/>
              </a:rPr>
              <a:t>dní po lehote splatnosti </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pripojenie listín dokladujúcich navrhovateľovu pohľadávku</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doklad o uhradení preddavku (1500,- EUR ... stačí výpis z účtu aj z internetu)</a:t>
            </a:r>
            <a:endParaRPr lang="sk-SK"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- 1 z veriteľov musí preukázať výzvu na zaplatenie pohľadávky (fotokópia doručenky alebo podací lístok)</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ak veriteľ nemá sídlo alebo bydlisko v SR  musí mať zástupcu na doručovanie písomnosti</a:t>
            </a:r>
          </a:p>
          <a:p>
            <a:pPr algn="just">
              <a:lnSpc>
                <a:spcPct val="107000"/>
              </a:lnSpc>
              <a:spcAft>
                <a:spcPts val="800"/>
              </a:spcAft>
            </a:pP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k-SK" dirty="0"/>
          </a:p>
        </p:txBody>
      </p:sp>
    </p:spTree>
    <p:extLst>
      <p:ext uri="{BB962C8B-B14F-4D97-AF65-F5344CB8AC3E}">
        <p14:creationId xmlns:p14="http://schemas.microsoft.com/office/powerpoint/2010/main" val="1334212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C315F5-BE91-4DFE-9905-216193946B74}"/>
              </a:ext>
            </a:extLst>
          </p:cNvPr>
          <p:cNvSpPr>
            <a:spLocks noGrp="1"/>
          </p:cNvSpPr>
          <p:nvPr>
            <p:ph type="title"/>
          </p:nvPr>
        </p:nvSpPr>
        <p:spPr/>
        <p:txBody>
          <a:bodyPr/>
          <a:lstStyle/>
          <a:p>
            <a:r>
              <a:rPr lang="sk-SK" b="1" dirty="0">
                <a:solidFill>
                  <a:schemeClr val="tx1"/>
                </a:solidFill>
              </a:rPr>
              <a:t>Náležitosti návrhu na vyhlásenie konkurzu </a:t>
            </a:r>
            <a:r>
              <a:rPr lang="sk-SK" b="1">
                <a:solidFill>
                  <a:schemeClr val="tx1"/>
                </a:solidFill>
              </a:rPr>
              <a:t>– Dlžnícky </a:t>
            </a:r>
            <a:r>
              <a:rPr lang="sk-SK" b="1" dirty="0">
                <a:solidFill>
                  <a:schemeClr val="tx1"/>
                </a:solidFill>
              </a:rPr>
              <a:t>návrh</a:t>
            </a:r>
            <a:endParaRPr lang="sk-SK" dirty="0"/>
          </a:p>
        </p:txBody>
      </p:sp>
      <p:sp>
        <p:nvSpPr>
          <p:cNvPr id="3" name="Zástupný objekt pre obsah 2">
            <a:extLst>
              <a:ext uri="{FF2B5EF4-FFF2-40B4-BE49-F238E27FC236}">
                <a16:creationId xmlns:a16="http://schemas.microsoft.com/office/drawing/2014/main" id="{3B3FC8A8-C040-48A8-A4AE-80543629B54D}"/>
              </a:ext>
            </a:extLst>
          </p:cNvPr>
          <p:cNvSpPr>
            <a:spLocks noGrp="1"/>
          </p:cNvSpPr>
          <p:nvPr>
            <p:ph idx="1"/>
          </p:nvPr>
        </p:nvSpPr>
        <p:spPr/>
        <p:txBody>
          <a:bodyPr>
            <a:normAutofit fontScale="92500" lnSpcReduction="20000"/>
          </a:bodyPr>
          <a:lstStyle/>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všeobecné náležitosti</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-zoznam svojho majetku, zoznam svojich záväzkov a zoznam svojich spriaznených osôb. </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zmluvné a iné prehľady</a:t>
            </a:r>
          </a:p>
          <a:p>
            <a:pPr algn="just"/>
            <a:r>
              <a:rPr lang="sk-SK" sz="1800" dirty="0">
                <a:effectLst/>
                <a:latin typeface="Calibri" panose="020F0502020204030204" pitchFamily="34" charset="0"/>
                <a:ea typeface="Calibri" panose="020F0502020204030204" pitchFamily="34" charset="0"/>
                <a:cs typeface="Times New Roman" panose="02020603050405020304" pitchFamily="18" charset="0"/>
              </a:rPr>
              <a:t>-poslednú riadnu individuálnu účtovnú závierku spolu s mimoriadnou individuálnou účtovnou závierkou, ak bola vyhotovená neskôr ako posledná riadna individuálna účtovná závierka; (správa audítora)</a:t>
            </a:r>
          </a:p>
          <a:p>
            <a:pPr algn="just"/>
            <a:r>
              <a:rPr lang="sk-SK" sz="1800" dirty="0">
                <a:effectLst/>
                <a:latin typeface="Calibri" panose="020F0502020204030204" pitchFamily="34" charset="0"/>
                <a:ea typeface="Calibri" panose="020F0502020204030204" pitchFamily="34" charset="0"/>
                <a:cs typeface="Times New Roman" panose="02020603050405020304" pitchFamily="18" charset="0"/>
              </a:rPr>
              <a:t>- preddavok (na účet súdu)</a:t>
            </a:r>
            <a:r>
              <a:rPr lang="sk-SK" dirty="0">
                <a:latin typeface="Calibri" panose="020F0502020204030204" pitchFamily="34" charset="0"/>
                <a:ea typeface="Calibri" panose="020F0502020204030204" pitchFamily="34" charset="0"/>
                <a:cs typeface="Times New Roman" panose="02020603050405020304" pitchFamily="18" charset="0"/>
              </a:rPr>
              <a:t>: 1500,- </a:t>
            </a:r>
            <a:r>
              <a:rPr lang="sk-SK" dirty="0" smtClean="0">
                <a:latin typeface="Calibri" panose="020F0502020204030204" pitchFamily="34" charset="0"/>
                <a:ea typeface="Calibri" panose="020F0502020204030204" pitchFamily="34" charset="0"/>
                <a:cs typeface="Times New Roman" panose="02020603050405020304" pitchFamily="18" charset="0"/>
              </a:rPr>
              <a:t>EUR (v prípade návrhu na malý konkurz je to 500 EUR)</a:t>
            </a:r>
            <a:endParaRPr lang="sk-SK" dirty="0">
              <a:latin typeface="Calibri" panose="020F0502020204030204" pitchFamily="34" charset="0"/>
              <a:ea typeface="Calibri" panose="020F0502020204030204" pitchFamily="34" charset="0"/>
              <a:cs typeface="Times New Roman" panose="02020603050405020304" pitchFamily="18" charset="0"/>
            </a:endParaRPr>
          </a:p>
          <a:p>
            <a:pPr algn="just"/>
            <a:r>
              <a:rPr lang="sk-SK" sz="1800" dirty="0">
                <a:effectLst/>
                <a:latin typeface="Calibri" panose="020F0502020204030204" pitchFamily="34" charset="0"/>
                <a:ea typeface="Calibri" panose="020F0502020204030204" pitchFamily="34" charset="0"/>
                <a:cs typeface="Times New Roman" panose="02020603050405020304" pitchFamily="18" charset="0"/>
              </a:rPr>
              <a:t>- Ak návrh na vyhlásenie konkurzu podáva likvidátor ustanovený súdom zo zoznamu správcov, namiesto pripojenia zoznamu majetku, zoznamu záväzkov a poslednej riadnej individuálnej účtovnej závierky spolu s mimoriadnou individuálnou účtovnou závierkou, ak bola vyhotovená neskôr ako posledná riadna individuálna účtovná závierka, možno odkázať na písomnosti uložené v zbierke listín alebo v registri účtovných závierok podľa osobitného predpisu. </a:t>
            </a:r>
            <a:endParaRPr lang="sk-SK" dirty="0"/>
          </a:p>
        </p:txBody>
      </p:sp>
    </p:spTree>
    <p:extLst>
      <p:ext uri="{BB962C8B-B14F-4D97-AF65-F5344CB8AC3E}">
        <p14:creationId xmlns:p14="http://schemas.microsoft.com/office/powerpoint/2010/main" val="646570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217A82-ECF9-41B7-883F-AA649668034B}"/>
              </a:ext>
            </a:extLst>
          </p:cNvPr>
          <p:cNvSpPr>
            <a:spLocks noGrp="1"/>
          </p:cNvSpPr>
          <p:nvPr>
            <p:ph type="title"/>
          </p:nvPr>
        </p:nvSpPr>
        <p:spPr/>
        <p:txBody>
          <a:bodyPr/>
          <a:lstStyle/>
          <a:p>
            <a:r>
              <a:rPr lang="sk-SK" dirty="0">
                <a:solidFill>
                  <a:schemeClr val="tx1"/>
                </a:solidFill>
              </a:rPr>
              <a:t>Predmet konkurzného práva</a:t>
            </a:r>
            <a:endParaRPr lang="sk-SK" dirty="0"/>
          </a:p>
        </p:txBody>
      </p:sp>
      <p:sp>
        <p:nvSpPr>
          <p:cNvPr id="3" name="Zástupný objekt pre obsah 2">
            <a:extLst>
              <a:ext uri="{FF2B5EF4-FFF2-40B4-BE49-F238E27FC236}">
                <a16:creationId xmlns:a16="http://schemas.microsoft.com/office/drawing/2014/main" id="{93D52022-E289-4DAD-B5BE-FC9773565DBD}"/>
              </a:ext>
            </a:extLst>
          </p:cNvPr>
          <p:cNvSpPr>
            <a:spLocks noGrp="1"/>
          </p:cNvSpPr>
          <p:nvPr>
            <p:ph idx="1"/>
          </p:nvPr>
        </p:nvSpPr>
        <p:spPr/>
        <p:txBody>
          <a:bodyPr/>
          <a:lstStyle/>
          <a:p>
            <a:pPr algn="just"/>
            <a:r>
              <a:rPr lang="sk-SK" dirty="0"/>
              <a:t>je postup súdu, veriteľov dlžníka, správcu a o ostatných zúčastnených procesných subjektov pri speňažení majetku dlžníka a pomernom uspokojení pohľadávok veriteľov zo získaného výťažku</a:t>
            </a:r>
          </a:p>
          <a:p>
            <a:pPr algn="just"/>
            <a:r>
              <a:rPr lang="sk-SK" dirty="0"/>
              <a:t>upravuje aj postup súdu a ostatných uvedených subjektov pri ekonomickej reorganizácii dlžníka, výsledkom ktorej je pomerné uspokojenie pohľadávok veriteľov dlžníka z výťažku získaného týmto postupom</a:t>
            </a:r>
          </a:p>
          <a:p>
            <a:pPr algn="just"/>
            <a:r>
              <a:rPr lang="sk-SK" dirty="0"/>
              <a:t>upravuje aj osobitné konanie v rámci oddlženia, ktoré umožní fyzickým osobám zbaviť sa svojich dlhov.</a:t>
            </a:r>
          </a:p>
        </p:txBody>
      </p:sp>
    </p:spTree>
    <p:extLst>
      <p:ext uri="{BB962C8B-B14F-4D97-AF65-F5344CB8AC3E}">
        <p14:creationId xmlns:p14="http://schemas.microsoft.com/office/powerpoint/2010/main" val="1749371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916D80-FE96-44EF-A012-FEAF3D75589B}"/>
              </a:ext>
            </a:extLst>
          </p:cNvPr>
          <p:cNvSpPr>
            <a:spLocks noGrp="1"/>
          </p:cNvSpPr>
          <p:nvPr>
            <p:ph type="title"/>
          </p:nvPr>
        </p:nvSpPr>
        <p:spPr/>
        <p:txBody>
          <a:bodyPr/>
          <a:lstStyle/>
          <a:p>
            <a:r>
              <a:rPr lang="sk-SK" dirty="0">
                <a:solidFill>
                  <a:schemeClr val="tx1"/>
                </a:solidFill>
              </a:rPr>
              <a:t>Pramene konkurzného práva</a:t>
            </a:r>
            <a:endParaRPr lang="sk-SK" dirty="0"/>
          </a:p>
        </p:txBody>
      </p:sp>
      <p:sp>
        <p:nvSpPr>
          <p:cNvPr id="3" name="Zástupný objekt pre obsah 2">
            <a:extLst>
              <a:ext uri="{FF2B5EF4-FFF2-40B4-BE49-F238E27FC236}">
                <a16:creationId xmlns:a16="http://schemas.microsoft.com/office/drawing/2014/main" id="{43FBF9D8-7D3D-499F-8EE6-E44ACEE6681E}"/>
              </a:ext>
            </a:extLst>
          </p:cNvPr>
          <p:cNvSpPr>
            <a:spLocks noGrp="1"/>
          </p:cNvSpPr>
          <p:nvPr>
            <p:ph idx="1"/>
          </p:nvPr>
        </p:nvSpPr>
        <p:spPr/>
        <p:txBody>
          <a:bodyPr>
            <a:normAutofit fontScale="92500" lnSpcReduction="20000"/>
          </a:bodyPr>
          <a:lstStyle/>
          <a:p>
            <a:pPr algn="just"/>
            <a:r>
              <a:rPr lang="sk-SK" dirty="0"/>
              <a:t>- zákon č. 7/2005 </a:t>
            </a:r>
            <a:r>
              <a:rPr lang="sk-SK" dirty="0" err="1"/>
              <a:t>Z.z</a:t>
            </a:r>
            <a:r>
              <a:rPr lang="sk-SK" dirty="0"/>
              <a:t>. o konkurze a reštrukturalizácii, </a:t>
            </a:r>
            <a:endParaRPr lang="sk-SK" dirty="0" smtClean="0"/>
          </a:p>
          <a:p>
            <a:pPr algn="just"/>
            <a:r>
              <a:rPr lang="sk-SK" dirty="0" smtClean="0"/>
              <a:t>- zákon </a:t>
            </a:r>
            <a:r>
              <a:rPr lang="sk-SK" dirty="0"/>
              <a:t>č. </a:t>
            </a:r>
            <a:r>
              <a:rPr lang="sk-SK" dirty="0" smtClean="0"/>
              <a:t>8/2005 </a:t>
            </a:r>
            <a:r>
              <a:rPr lang="sk-SK" dirty="0" err="1"/>
              <a:t>Z.z</a:t>
            </a:r>
            <a:r>
              <a:rPr lang="sk-SK" dirty="0"/>
              <a:t>. o </a:t>
            </a:r>
            <a:r>
              <a:rPr lang="sk-SK" dirty="0" smtClean="0"/>
              <a:t>správcoch</a:t>
            </a:r>
          </a:p>
          <a:p>
            <a:pPr algn="just"/>
            <a:r>
              <a:rPr lang="sk-SK" dirty="0" smtClean="0"/>
              <a:t>- zákon</a:t>
            </a:r>
            <a:r>
              <a:rPr lang="sk-SK" dirty="0"/>
              <a:t> č. </a:t>
            </a:r>
            <a:r>
              <a:rPr lang="sk-SK" dirty="0" smtClean="0"/>
              <a:t>111/2022 </a:t>
            </a:r>
            <a:r>
              <a:rPr lang="sk-SK" dirty="0" err="1"/>
              <a:t>Z.z</a:t>
            </a:r>
            <a:r>
              <a:rPr lang="sk-SK" dirty="0"/>
              <a:t>. o </a:t>
            </a:r>
            <a:r>
              <a:rPr lang="sk-SK" dirty="0" smtClean="0"/>
              <a:t>riešení hroziaceho úpadku</a:t>
            </a:r>
            <a:endParaRPr lang="sk-SK" dirty="0"/>
          </a:p>
          <a:p>
            <a:pPr algn="just"/>
            <a:r>
              <a:rPr lang="sk-SK" dirty="0"/>
              <a:t>- vyhláška č. 665/2005 </a:t>
            </a:r>
            <a:r>
              <a:rPr lang="sk-SK" dirty="0" err="1"/>
              <a:t>Z.z</a:t>
            </a:r>
            <a:r>
              <a:rPr lang="sk-SK" dirty="0"/>
              <a:t>., sa vykonáva zákon o konkurze a reštrukturalizácii</a:t>
            </a:r>
          </a:p>
          <a:p>
            <a:pPr algn="just"/>
            <a:r>
              <a:rPr lang="sk-SK" dirty="0"/>
              <a:t>- vyhláška č. 666/2005 </a:t>
            </a:r>
            <a:r>
              <a:rPr lang="sk-SK" dirty="0" err="1"/>
              <a:t>Z.z</a:t>
            </a:r>
            <a:r>
              <a:rPr lang="sk-SK" dirty="0"/>
              <a:t>., o Kancelárskom poriadku pre správcov</a:t>
            </a:r>
          </a:p>
          <a:p>
            <a:pPr algn="just"/>
            <a:r>
              <a:rPr lang="sk-SK" dirty="0"/>
              <a:t>- vyhláška č. 643/2005 </a:t>
            </a:r>
            <a:r>
              <a:rPr lang="sk-SK" dirty="0" err="1"/>
              <a:t>Z.z</a:t>
            </a:r>
            <a:r>
              <a:rPr lang="sk-SK" dirty="0"/>
              <a:t>., ktorou sa ustanovujú podrobnosti o spôsobe určenia platobnej neschopnosti a predlženia</a:t>
            </a:r>
          </a:p>
          <a:p>
            <a:pPr algn="just"/>
            <a:r>
              <a:rPr lang="sk-SK" dirty="0"/>
              <a:t>- zákon č. 328/1991 Zb. o konkurze a vyrovnaní</a:t>
            </a:r>
          </a:p>
          <a:p>
            <a:pPr algn="just"/>
            <a:r>
              <a:rPr lang="sk-SK" dirty="0"/>
              <a:t>- OZ, OBZ, CSP, Exekučný poriadok, Trestný zákon (§ 241- Machinácie v súvislosti s konkurzným a vyrovnacím konaním, 242- marenie konkurzného alebo vyrovnacieho konania)</a:t>
            </a:r>
          </a:p>
          <a:p>
            <a:pPr algn="just"/>
            <a:r>
              <a:rPr lang="sk-SK" dirty="0"/>
              <a:t>- Nariadenie Európskeho parlamentu a Rady (EÚ) 2015/848 z 20. mája 2015 o </a:t>
            </a:r>
            <a:r>
              <a:rPr lang="sk-SK" dirty="0" err="1"/>
              <a:t>insolvenčnom</a:t>
            </a:r>
            <a:r>
              <a:rPr lang="sk-SK" dirty="0"/>
              <a:t> konaní</a:t>
            </a:r>
          </a:p>
          <a:p>
            <a:pPr algn="just"/>
            <a:endParaRPr lang="sk-SK" dirty="0"/>
          </a:p>
        </p:txBody>
      </p:sp>
    </p:spTree>
    <p:extLst>
      <p:ext uri="{BB962C8B-B14F-4D97-AF65-F5344CB8AC3E}">
        <p14:creationId xmlns:p14="http://schemas.microsoft.com/office/powerpoint/2010/main" val="1602218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E0D658-AA64-4A8F-98E2-E64A0AFA476A}"/>
              </a:ext>
            </a:extLst>
          </p:cNvPr>
          <p:cNvSpPr>
            <a:spLocks noGrp="1"/>
          </p:cNvSpPr>
          <p:nvPr>
            <p:ph type="title"/>
          </p:nvPr>
        </p:nvSpPr>
        <p:spPr/>
        <p:txBody>
          <a:bodyPr/>
          <a:lstStyle/>
          <a:p>
            <a:r>
              <a:rPr lang="sk-SK" b="1" dirty="0">
                <a:solidFill>
                  <a:schemeClr val="tx1"/>
                </a:solidFill>
              </a:rPr>
              <a:t>Spôsoby riešenia úpadku</a:t>
            </a:r>
            <a:r>
              <a:rPr lang="sk-SK" dirty="0">
                <a:solidFill>
                  <a:schemeClr val="tx1"/>
                </a:solidFill>
              </a:rPr>
              <a:t/>
            </a:r>
            <a:br>
              <a:rPr lang="sk-SK" dirty="0">
                <a:solidFill>
                  <a:schemeClr val="tx1"/>
                </a:solidFill>
              </a:rPr>
            </a:br>
            <a:endParaRPr lang="sk-SK" dirty="0">
              <a:solidFill>
                <a:schemeClr val="tx1"/>
              </a:solidFill>
            </a:endParaRPr>
          </a:p>
        </p:txBody>
      </p:sp>
      <p:sp>
        <p:nvSpPr>
          <p:cNvPr id="3" name="Zástupný objekt pre obsah 2">
            <a:extLst>
              <a:ext uri="{FF2B5EF4-FFF2-40B4-BE49-F238E27FC236}">
                <a16:creationId xmlns:a16="http://schemas.microsoft.com/office/drawing/2014/main" id="{6657B1D4-4B64-4133-B572-43EC646FAC3A}"/>
              </a:ext>
            </a:extLst>
          </p:cNvPr>
          <p:cNvSpPr>
            <a:spLocks noGrp="1"/>
          </p:cNvSpPr>
          <p:nvPr>
            <p:ph idx="1"/>
          </p:nvPr>
        </p:nvSpPr>
        <p:spPr/>
        <p:txBody>
          <a:bodyPr/>
          <a:lstStyle/>
          <a:p>
            <a:r>
              <a:rPr lang="sk-SK" dirty="0"/>
              <a:t>konkurz, </a:t>
            </a:r>
          </a:p>
          <a:p>
            <a:r>
              <a:rPr lang="sk-SK" dirty="0"/>
              <a:t>reštrukturalizácia,</a:t>
            </a:r>
          </a:p>
          <a:p>
            <a:r>
              <a:rPr lang="sk-SK" dirty="0" smtClean="0"/>
              <a:t>Oddlženie (konkurzom alebo splátkovým </a:t>
            </a:r>
            <a:r>
              <a:rPr lang="sk-SK" dirty="0" err="1" smtClean="0"/>
              <a:t>kanendárom</a:t>
            </a:r>
            <a:r>
              <a:rPr lang="sk-SK" dirty="0" smtClean="0"/>
              <a:t>) </a:t>
            </a:r>
            <a:r>
              <a:rPr lang="sk-SK" dirty="0"/>
              <a:t>alebo </a:t>
            </a:r>
          </a:p>
          <a:p>
            <a:r>
              <a:rPr lang="sk-SK" dirty="0"/>
              <a:t>zvláštny spôsob riešenia úpadku pre cezhraničný konkurz a konkurz finančných inštitúcií</a:t>
            </a:r>
          </a:p>
        </p:txBody>
      </p:sp>
    </p:spTree>
    <p:extLst>
      <p:ext uri="{BB962C8B-B14F-4D97-AF65-F5344CB8AC3E}">
        <p14:creationId xmlns:p14="http://schemas.microsoft.com/office/powerpoint/2010/main" val="3658479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3EA1EA-4B87-4E2B-AD4C-FD9D08DE32A4}"/>
              </a:ext>
            </a:extLst>
          </p:cNvPr>
          <p:cNvSpPr>
            <a:spLocks noGrp="1"/>
          </p:cNvSpPr>
          <p:nvPr>
            <p:ph type="title"/>
          </p:nvPr>
        </p:nvSpPr>
        <p:spPr/>
        <p:txBody>
          <a:bodyPr/>
          <a:lstStyle/>
          <a:p>
            <a:r>
              <a:rPr lang="sk-SK" dirty="0">
                <a:solidFill>
                  <a:schemeClr val="tx1"/>
                </a:solidFill>
              </a:rPr>
              <a:t>Konkurz</a:t>
            </a:r>
          </a:p>
        </p:txBody>
      </p:sp>
      <p:sp>
        <p:nvSpPr>
          <p:cNvPr id="3" name="Zástupný objekt pre obsah 2">
            <a:extLst>
              <a:ext uri="{FF2B5EF4-FFF2-40B4-BE49-F238E27FC236}">
                <a16:creationId xmlns:a16="http://schemas.microsoft.com/office/drawing/2014/main" id="{34C9DB44-5B68-4B2E-B652-2CA592E50012}"/>
              </a:ext>
            </a:extLst>
          </p:cNvPr>
          <p:cNvSpPr>
            <a:spLocks noGrp="1"/>
          </p:cNvSpPr>
          <p:nvPr>
            <p:ph idx="1"/>
          </p:nvPr>
        </p:nvSpPr>
        <p:spPr/>
        <p:txBody>
          <a:bodyPr/>
          <a:lstStyle/>
          <a:p>
            <a:pPr algn="just"/>
            <a:r>
              <a:rPr lang="sk-SK" dirty="0"/>
              <a:t>Samotným účelom konkurzného konania by malo byť zachovanie princípu </a:t>
            </a:r>
            <a:r>
              <a:rPr lang="sk-SK" i="1" dirty="0" err="1"/>
              <a:t>pari</a:t>
            </a:r>
            <a:r>
              <a:rPr lang="sk-SK" i="1" dirty="0"/>
              <a:t> </a:t>
            </a:r>
            <a:r>
              <a:rPr lang="sk-SK" i="1" dirty="0" err="1"/>
              <a:t>passu</a:t>
            </a:r>
            <a:r>
              <a:rPr lang="sk-SK" dirty="0"/>
              <a:t> (pomerne) pri uspokojovaní veriteľov</a:t>
            </a:r>
          </a:p>
          <a:p>
            <a:pPr algn="just"/>
            <a:r>
              <a:rPr lang="sk-SK" dirty="0"/>
              <a:t> Konkurzné právo berie veriteľom právo individuálneho vymáhania pohľadávok a nahradzuje ho právom podieľať sa na tvorbe rozhodnutí o tom, ako má byť s dlžníkovým majetkom naložené a zároveň toto právo vykonávajú veritelia kolektívne</a:t>
            </a:r>
          </a:p>
          <a:p>
            <a:pPr algn="just"/>
            <a:r>
              <a:rPr lang="sk-SK" dirty="0"/>
              <a:t>Účel konkurzného práva môže byť ekonomické ozdravenie podnikateľského subjektu v záujme veriteľov</a:t>
            </a:r>
          </a:p>
        </p:txBody>
      </p:sp>
    </p:spTree>
    <p:extLst>
      <p:ext uri="{BB962C8B-B14F-4D97-AF65-F5344CB8AC3E}">
        <p14:creationId xmlns:p14="http://schemas.microsoft.com/office/powerpoint/2010/main" val="2298752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C0C42C-59AF-4EF2-94EA-985B1FC3EA01}"/>
              </a:ext>
            </a:extLst>
          </p:cNvPr>
          <p:cNvSpPr>
            <a:spLocks noGrp="1"/>
          </p:cNvSpPr>
          <p:nvPr>
            <p:ph type="title"/>
          </p:nvPr>
        </p:nvSpPr>
        <p:spPr/>
        <p:txBody>
          <a:bodyPr/>
          <a:lstStyle/>
          <a:p>
            <a:r>
              <a:rPr lang="sk-SK" dirty="0">
                <a:solidFill>
                  <a:schemeClr val="tx1"/>
                </a:solidFill>
              </a:rPr>
              <a:t>Štádia konkurzného konania</a:t>
            </a:r>
            <a:endParaRPr lang="sk-SK" dirty="0"/>
          </a:p>
        </p:txBody>
      </p:sp>
      <p:sp>
        <p:nvSpPr>
          <p:cNvPr id="3" name="Zástupný objekt pre obsah 2">
            <a:extLst>
              <a:ext uri="{FF2B5EF4-FFF2-40B4-BE49-F238E27FC236}">
                <a16:creationId xmlns:a16="http://schemas.microsoft.com/office/drawing/2014/main" id="{7AD4BBD7-03A7-4953-979F-5140629CBE45}"/>
              </a:ext>
            </a:extLst>
          </p:cNvPr>
          <p:cNvSpPr>
            <a:spLocks noGrp="1"/>
          </p:cNvSpPr>
          <p:nvPr>
            <p:ph idx="1"/>
          </p:nvPr>
        </p:nvSpPr>
        <p:spPr>
          <a:xfrm>
            <a:off x="677333" y="2160589"/>
            <a:ext cx="9085791" cy="4449761"/>
          </a:xfrm>
        </p:spPr>
        <p:txBody>
          <a:bodyPr>
            <a:normAutofit/>
          </a:bodyPr>
          <a:lstStyle/>
          <a:p>
            <a:pPr marL="0" indent="0">
              <a:buNone/>
            </a:pPr>
            <a:r>
              <a:rPr lang="sk-SK" b="1" dirty="0"/>
              <a:t>Štádia konkurzného konania:</a:t>
            </a:r>
          </a:p>
          <a:p>
            <a:r>
              <a:rPr lang="sk-SK" dirty="0"/>
              <a:t>a) od podania návrhu na vyhlásenie konkurzu</a:t>
            </a:r>
          </a:p>
          <a:p>
            <a:r>
              <a:rPr lang="sk-SK" dirty="0"/>
              <a:t>b) od začatia konkurzného konania</a:t>
            </a:r>
          </a:p>
          <a:p>
            <a:r>
              <a:rPr lang="sk-SK" dirty="0"/>
              <a:t>c) od vyhlásenie konkurzu</a:t>
            </a:r>
          </a:p>
          <a:p>
            <a:r>
              <a:rPr lang="sk-SK" dirty="0"/>
              <a:t>d) prihlasovanie pohľadávok</a:t>
            </a:r>
          </a:p>
          <a:p>
            <a:r>
              <a:rPr lang="sk-SK" dirty="0"/>
              <a:t>e) zisťovanie pohľadávok</a:t>
            </a:r>
          </a:p>
          <a:p>
            <a:r>
              <a:rPr lang="sk-SK" dirty="0"/>
              <a:t>f) zisťovanie konkurznej podstaty</a:t>
            </a:r>
          </a:p>
          <a:p>
            <a:r>
              <a:rPr lang="sk-SK" dirty="0"/>
              <a:t>g) speňažovanie konkurznej podstaty</a:t>
            </a:r>
          </a:p>
          <a:p>
            <a:r>
              <a:rPr lang="sk-SK" dirty="0"/>
              <a:t>h) rozdeľovanie výťažku</a:t>
            </a:r>
          </a:p>
          <a:p>
            <a:r>
              <a:rPr lang="sk-SK" dirty="0"/>
              <a:t>i) zrušenie konkurzu</a:t>
            </a:r>
          </a:p>
          <a:p>
            <a:endParaRPr lang="sk-SK" dirty="0"/>
          </a:p>
        </p:txBody>
      </p:sp>
    </p:spTree>
    <p:extLst>
      <p:ext uri="{BB962C8B-B14F-4D97-AF65-F5344CB8AC3E}">
        <p14:creationId xmlns:p14="http://schemas.microsoft.com/office/powerpoint/2010/main" val="1245800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FA6B99-F234-48F6-B3DD-A6D73B53D76B}"/>
              </a:ext>
            </a:extLst>
          </p:cNvPr>
          <p:cNvSpPr>
            <a:spLocks noGrp="1"/>
          </p:cNvSpPr>
          <p:nvPr>
            <p:ph type="title"/>
          </p:nvPr>
        </p:nvSpPr>
        <p:spPr/>
        <p:txBody>
          <a:bodyPr/>
          <a:lstStyle/>
          <a:p>
            <a:r>
              <a:rPr lang="sk-SK" b="1" dirty="0">
                <a:solidFill>
                  <a:schemeClr val="tx1"/>
                </a:solidFill>
              </a:rPr>
              <a:t>Úpadok a jeho vymedzenie</a:t>
            </a:r>
            <a:r>
              <a:rPr lang="sk-SK" dirty="0">
                <a:solidFill>
                  <a:schemeClr val="tx1"/>
                </a:solidFill>
              </a:rPr>
              <a:t/>
            </a:r>
            <a:br>
              <a:rPr lang="sk-SK" dirty="0">
                <a:solidFill>
                  <a:schemeClr val="tx1"/>
                </a:solidFill>
              </a:rPr>
            </a:br>
            <a:endParaRPr lang="sk-SK" dirty="0">
              <a:solidFill>
                <a:schemeClr val="tx1"/>
              </a:solidFill>
            </a:endParaRPr>
          </a:p>
        </p:txBody>
      </p:sp>
      <p:sp>
        <p:nvSpPr>
          <p:cNvPr id="3" name="Zástupný objekt pre obsah 2">
            <a:extLst>
              <a:ext uri="{FF2B5EF4-FFF2-40B4-BE49-F238E27FC236}">
                <a16:creationId xmlns:a16="http://schemas.microsoft.com/office/drawing/2014/main" id="{C5944033-6159-48F0-A771-26FE3ABE7BAA}"/>
              </a:ext>
            </a:extLst>
          </p:cNvPr>
          <p:cNvSpPr>
            <a:spLocks noGrp="1"/>
          </p:cNvSpPr>
          <p:nvPr>
            <p:ph idx="1"/>
          </p:nvPr>
        </p:nvSpPr>
        <p:spPr/>
        <p:txBody>
          <a:bodyPr/>
          <a:lstStyle/>
          <a:p>
            <a:pPr marL="0" indent="0">
              <a:buNone/>
            </a:pPr>
            <a:r>
              <a:rPr lang="sk-SK" dirty="0"/>
              <a:t>Rozoznávame 2 formy úpadku:</a:t>
            </a:r>
          </a:p>
          <a:p>
            <a:r>
              <a:rPr lang="sk-SK" dirty="0"/>
              <a:t>a) platobná neschopnosť</a:t>
            </a:r>
          </a:p>
          <a:p>
            <a:r>
              <a:rPr lang="sk-SK" dirty="0"/>
              <a:t>b) predĺženie</a:t>
            </a:r>
          </a:p>
          <a:p>
            <a:pPr marL="0" indent="0">
              <a:buNone/>
            </a:pPr>
            <a:r>
              <a:rPr lang="sk-SK" b="1" dirty="0"/>
              <a:t>Platobná neschopnosť</a:t>
            </a:r>
            <a:endParaRPr lang="sk-SK" dirty="0"/>
          </a:p>
          <a:p>
            <a:pPr algn="just"/>
            <a:r>
              <a:rPr lang="sk-SK" dirty="0"/>
              <a:t>-Právnická osoba je platobne neschopná, ak nie je schopná plniť </a:t>
            </a:r>
            <a:r>
              <a:rPr lang="sk-SK" dirty="0" smtClean="0"/>
              <a:t>90 </a:t>
            </a:r>
            <a:r>
              <a:rPr lang="sk-SK" dirty="0"/>
              <a:t>dní po lehote splatnosti aspoň dva peňažné záväzky viac ako jednému veriteľovi.</a:t>
            </a:r>
          </a:p>
          <a:p>
            <a:pPr algn="just"/>
            <a:r>
              <a:rPr lang="sk-SK" dirty="0"/>
              <a:t>- Za jednu pohľadávku pri posudzovaní platobnej schopnosti dlžníka sa považujú všetky pohľadávky, ktoré počas 90 dní pred podaním návrhu na vyhlásenie konkurzu pôvodne patrili len jednému veriteľovi</a:t>
            </a:r>
            <a:r>
              <a:rPr lang="sk-SK" dirty="0" smtClean="0"/>
              <a:t>.</a:t>
            </a:r>
          </a:p>
          <a:p>
            <a:pPr algn="just"/>
            <a:endParaRPr lang="sk-SK" dirty="0"/>
          </a:p>
          <a:p>
            <a:endParaRPr lang="sk-SK" dirty="0"/>
          </a:p>
        </p:txBody>
      </p:sp>
    </p:spTree>
    <p:extLst>
      <p:ext uri="{BB962C8B-B14F-4D97-AF65-F5344CB8AC3E}">
        <p14:creationId xmlns:p14="http://schemas.microsoft.com/office/powerpoint/2010/main" val="2986275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68F7E8-DAC7-4ECB-A6CF-00913B249387}"/>
              </a:ext>
            </a:extLst>
          </p:cNvPr>
          <p:cNvSpPr>
            <a:spLocks noGrp="1"/>
          </p:cNvSpPr>
          <p:nvPr>
            <p:ph type="title"/>
          </p:nvPr>
        </p:nvSpPr>
        <p:spPr/>
        <p:txBody>
          <a:bodyPr/>
          <a:lstStyle/>
          <a:p>
            <a:r>
              <a:rPr lang="sk-SK" b="1" dirty="0">
                <a:solidFill>
                  <a:schemeClr val="tx1"/>
                </a:solidFill>
              </a:rPr>
              <a:t>Úpadok a jeho vymedzenie</a:t>
            </a:r>
            <a:endParaRPr lang="sk-SK" dirty="0"/>
          </a:p>
        </p:txBody>
      </p:sp>
      <p:sp>
        <p:nvSpPr>
          <p:cNvPr id="3" name="Zástupný objekt pre obsah 2">
            <a:extLst>
              <a:ext uri="{FF2B5EF4-FFF2-40B4-BE49-F238E27FC236}">
                <a16:creationId xmlns:a16="http://schemas.microsoft.com/office/drawing/2014/main" id="{7F64EA89-C068-4D07-975E-37F67FE8C626}"/>
              </a:ext>
            </a:extLst>
          </p:cNvPr>
          <p:cNvSpPr>
            <a:spLocks noGrp="1"/>
          </p:cNvSpPr>
          <p:nvPr>
            <p:ph idx="1"/>
          </p:nvPr>
        </p:nvSpPr>
        <p:spPr>
          <a:xfrm>
            <a:off x="533399" y="1323975"/>
            <a:ext cx="9477375" cy="5229225"/>
          </a:xfrm>
        </p:spPr>
        <p:txBody>
          <a:bodyPr>
            <a:normAutofit/>
          </a:bodyPr>
          <a:lstStyle/>
          <a:p>
            <a:pPr marL="0" indent="0">
              <a:buNone/>
            </a:pPr>
            <a:r>
              <a:rPr lang="sk-SK" b="1" dirty="0"/>
              <a:t>Platobná neschopnosť:</a:t>
            </a:r>
          </a:p>
          <a:p>
            <a:pPr marL="0" indent="0" algn="just">
              <a:buNone/>
            </a:pPr>
            <a:r>
              <a:rPr lang="sk-SK" dirty="0"/>
              <a:t>Predpokladá sa, že právnická osoba je platobne schopná, ak so zreteľom na všetky okolnosti možno odôvodnene predpokladať, že v správe majetku alebo v prevádzkovaní podniku je možné pokračovať a rozdiel medzi výškou jej splatných peňažných záväzkov a peňažného majetku (ďalej len „medzera krytia“) je menej ako desatina výšky jej splatných peňažných záväzkov, alebo v dobe nie dlhšej ako 60 dní medzera krytia pod takúto hranicu klesne</a:t>
            </a:r>
            <a:r>
              <a:rPr lang="sk-SK" dirty="0" smtClean="0"/>
              <a:t>.</a:t>
            </a:r>
          </a:p>
          <a:p>
            <a:pPr marL="0" indent="0" algn="just">
              <a:buNone/>
            </a:pPr>
            <a:r>
              <a:rPr lang="sk-SK" dirty="0" smtClean="0"/>
              <a:t>- Medzera krytia a </a:t>
            </a:r>
            <a:r>
              <a:rPr lang="sk-SK" smtClean="0"/>
              <a:t>jej výpočet </a:t>
            </a:r>
            <a:r>
              <a:rPr lang="sk-SK" dirty="0" smtClean="0"/>
              <a:t>je podľa vyhlášky 197</a:t>
            </a:r>
            <a:r>
              <a:rPr lang="en-US" dirty="0" smtClean="0"/>
              <a:t>/2022 </a:t>
            </a:r>
            <a:r>
              <a:rPr lang="en-US" dirty="0" err="1" smtClean="0"/>
              <a:t>Z.z</a:t>
            </a:r>
            <a:r>
              <a:rPr lang="en-US" dirty="0" smtClean="0"/>
              <a:t>. </a:t>
            </a:r>
            <a:r>
              <a:rPr lang="sk-SK" dirty="0"/>
              <a:t>Vyhláška Ministerstva spravodlivosti Slovenskej republiky, ktorou sa ustanovujú podrobnosti o spôsobe určenia platobnej neschopnosti, medzere krytia a hroziacej platobnej neschopnosti</a:t>
            </a:r>
          </a:p>
          <a:p>
            <a:endParaRPr lang="sk-SK" dirty="0"/>
          </a:p>
        </p:txBody>
      </p:sp>
    </p:spTree>
    <p:extLst>
      <p:ext uri="{BB962C8B-B14F-4D97-AF65-F5344CB8AC3E}">
        <p14:creationId xmlns:p14="http://schemas.microsoft.com/office/powerpoint/2010/main" val="3560795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1F70C8-22B9-4BBD-BE07-1D0C4641046F}"/>
              </a:ext>
            </a:extLst>
          </p:cNvPr>
          <p:cNvSpPr>
            <a:spLocks noGrp="1"/>
          </p:cNvSpPr>
          <p:nvPr>
            <p:ph type="title"/>
          </p:nvPr>
        </p:nvSpPr>
        <p:spPr/>
        <p:txBody>
          <a:bodyPr/>
          <a:lstStyle/>
          <a:p>
            <a:r>
              <a:rPr lang="sk-SK" b="1" dirty="0">
                <a:solidFill>
                  <a:schemeClr val="tx1"/>
                </a:solidFill>
              </a:rPr>
              <a:t>Úpadok a jeho vymedzenie</a:t>
            </a:r>
            <a:endParaRPr lang="sk-SK" dirty="0">
              <a:solidFill>
                <a:schemeClr val="tx1"/>
              </a:solidFill>
            </a:endParaRPr>
          </a:p>
        </p:txBody>
      </p:sp>
      <p:sp>
        <p:nvSpPr>
          <p:cNvPr id="3" name="Zástupný objekt pre obsah 2">
            <a:extLst>
              <a:ext uri="{FF2B5EF4-FFF2-40B4-BE49-F238E27FC236}">
                <a16:creationId xmlns:a16="http://schemas.microsoft.com/office/drawing/2014/main" id="{F7781779-ED97-461C-94E5-C0979B1639E7}"/>
              </a:ext>
            </a:extLst>
          </p:cNvPr>
          <p:cNvSpPr>
            <a:spLocks noGrp="1"/>
          </p:cNvSpPr>
          <p:nvPr>
            <p:ph idx="1"/>
          </p:nvPr>
        </p:nvSpPr>
        <p:spPr/>
        <p:txBody>
          <a:bodyPr>
            <a:normAutofit fontScale="92500" lnSpcReduction="20000"/>
          </a:bodyPr>
          <a:lstStyle/>
          <a:p>
            <a:pPr marL="0" indent="0" algn="just">
              <a:buNone/>
            </a:pPr>
            <a:r>
              <a:rPr lang="sk-SK" b="1" dirty="0"/>
              <a:t>Predĺženie</a:t>
            </a:r>
            <a:endParaRPr lang="sk-SK" dirty="0"/>
          </a:p>
          <a:p>
            <a:pPr algn="just"/>
            <a:r>
              <a:rPr lang="sk-SK" dirty="0"/>
              <a:t>- kto je povinný viesť účtovníctvo podľa osobitného predpisu</a:t>
            </a:r>
          </a:p>
          <a:p>
            <a:pPr algn="just"/>
            <a:r>
              <a:rPr lang="sk-SK" dirty="0"/>
              <a:t>- má viac ako jedného veriteľa a </a:t>
            </a:r>
          </a:p>
          <a:p>
            <a:pPr algn="just"/>
            <a:r>
              <a:rPr lang="sk-SK" dirty="0"/>
              <a:t>- hodnota jeho záväzkov presahuje hodnotu jeho majetku.</a:t>
            </a:r>
          </a:p>
          <a:p>
            <a:pPr algn="just"/>
            <a:r>
              <a:rPr lang="sk-SK" dirty="0"/>
              <a:t>- Pri stanovení hodnoty záväzkov a hodnoty majetku sa vychádza z účtovníctva alebo z hodnoty určenej znaleckým posudkom, ktorý má pred účtovníctvom prednosť</a:t>
            </a:r>
          </a:p>
          <a:p>
            <a:pPr algn="just"/>
            <a:r>
              <a:rPr lang="sk-SK" dirty="0"/>
              <a:t>- prihliadne sa aj na </a:t>
            </a:r>
            <a:r>
              <a:rPr lang="sk-SK" dirty="0" err="1"/>
              <a:t>očakávateľné</a:t>
            </a:r>
            <a:r>
              <a:rPr lang="sk-SK" dirty="0"/>
              <a:t> výsledky ďalšej správy majetku, prípadne </a:t>
            </a:r>
            <a:r>
              <a:rPr lang="sk-SK" dirty="0" err="1"/>
              <a:t>očakávateľné</a:t>
            </a:r>
            <a:r>
              <a:rPr lang="sk-SK" dirty="0"/>
              <a:t> výsledky ďalšieho prevádzkovania podniku, ak možno so zreteľom na všetky okolnosti odôvodnene predpokladať, že bude možné v správe majetku alebo v prevádzkovaní podniku pokračovať.</a:t>
            </a:r>
          </a:p>
          <a:p>
            <a:pPr algn="just"/>
            <a:r>
              <a:rPr lang="sk-SK" dirty="0"/>
              <a:t>- Do sumy záväzkov sa nezapočítava suma záväzkov, ktoré sú spojené so záväzkom podriadenosti (§408a), ani suma záväzkov, ktoré by sa v konkurze uspokojovali v poradí ako podriadené pohľadávky.</a:t>
            </a:r>
          </a:p>
        </p:txBody>
      </p:sp>
    </p:spTree>
    <p:extLst>
      <p:ext uri="{BB962C8B-B14F-4D97-AF65-F5344CB8AC3E}">
        <p14:creationId xmlns:p14="http://schemas.microsoft.com/office/powerpoint/2010/main" val="1331551897"/>
      </p:ext>
    </p:extLst>
  </p:cSld>
  <p:clrMapOvr>
    <a:masterClrMapping/>
  </p:clrMapOvr>
</p:sld>
</file>

<file path=ppt/theme/theme1.xml><?xml version="1.0" encoding="utf-8"?>
<a:theme xmlns:a="http://schemas.openxmlformats.org/drawingml/2006/main" name="Fazeta">
  <a:themeElements>
    <a:clrScheme name="Teplá modrá">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115</TotalTime>
  <Words>1818</Words>
  <Application>Microsoft Office PowerPoint</Application>
  <PresentationFormat>Širokouhlá</PresentationFormat>
  <Paragraphs>110</Paragraphs>
  <Slides>18</Slides>
  <Notes>0</Notes>
  <HiddenSlides>0</HiddenSlides>
  <MMClips>0</MMClips>
  <ScaleCrop>false</ScaleCrop>
  <HeadingPairs>
    <vt:vector size="6" baseType="variant">
      <vt:variant>
        <vt:lpstr>Použité písma</vt:lpstr>
      </vt:variant>
      <vt:variant>
        <vt:i4>6</vt:i4>
      </vt:variant>
      <vt:variant>
        <vt:lpstr>Motív</vt:lpstr>
      </vt:variant>
      <vt:variant>
        <vt:i4>1</vt:i4>
      </vt:variant>
      <vt:variant>
        <vt:lpstr>Nadpisy snímok</vt:lpstr>
      </vt:variant>
      <vt:variant>
        <vt:i4>18</vt:i4>
      </vt:variant>
    </vt:vector>
  </HeadingPairs>
  <TitlesOfParts>
    <vt:vector size="25" baseType="lpstr">
      <vt:lpstr>Arial</vt:lpstr>
      <vt:lpstr>Calibri</vt:lpstr>
      <vt:lpstr>Symbol</vt:lpstr>
      <vt:lpstr>Times New Roman</vt:lpstr>
      <vt:lpstr>Trebuchet MS</vt:lpstr>
      <vt:lpstr>Wingdings 3</vt:lpstr>
      <vt:lpstr>Fazeta</vt:lpstr>
      <vt:lpstr>Všeobecno-teoretické aspekty konkurzného práva</vt:lpstr>
      <vt:lpstr>Predmet konkurzného práva</vt:lpstr>
      <vt:lpstr>Pramene konkurzného práva</vt:lpstr>
      <vt:lpstr>Spôsoby riešenia úpadku </vt:lpstr>
      <vt:lpstr>Konkurz</vt:lpstr>
      <vt:lpstr>Štádia konkurzného konania</vt:lpstr>
      <vt:lpstr>Úpadok a jeho vymedzenie </vt:lpstr>
      <vt:lpstr>Úpadok a jeho vymedzenie</vt:lpstr>
      <vt:lpstr>Úpadok a jeho vymedzenie</vt:lpstr>
      <vt:lpstr>Návrh na vyhlásenie konkurzu</vt:lpstr>
      <vt:lpstr>Návrh na vyhlásenie konkurzu</vt:lpstr>
      <vt:lpstr>Zodpovednosť dlžníka za oneskorené podanie návrhu na vyhlásenie konkurzu</vt:lpstr>
      <vt:lpstr>Zodpovednosť dlžníka za oneskorené podanie návrhu na vyhlásenie konkurzu</vt:lpstr>
      <vt:lpstr>Zodpovednosť dlžníka za oneskorené podanie návrhu na vyhlásenie konkurzu</vt:lpstr>
      <vt:lpstr>Uplatňovanie zodpovednosti za nepodanie návrhu včas</vt:lpstr>
      <vt:lpstr>Náležitosti návrhu na vyhlásenie konkurzu</vt:lpstr>
      <vt:lpstr>Náležitosti návrhu na vyhlásenie konkurzu – Veriteľský návrh</vt:lpstr>
      <vt:lpstr>Náležitosti návrhu na vyhlásenie konkurzu – Dlžnícky návrh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Ukončenie podnikateľskej činnosti</dc:title>
  <dc:creator>jaroj6 jaroj6</dc:creator>
  <cp:lastModifiedBy>dolny</cp:lastModifiedBy>
  <cp:revision>13</cp:revision>
  <dcterms:created xsi:type="dcterms:W3CDTF">2019-04-01T09:08:10Z</dcterms:created>
  <dcterms:modified xsi:type="dcterms:W3CDTF">2024-02-13T11:06:02Z</dcterms:modified>
</cp:coreProperties>
</file>