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5" d="100"/>
          <a:sy n="115" d="100"/>
        </p:scale>
        <p:origin x="43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á snímka">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sk-SK" smtClean="0"/>
              <a:t>Upravte štýly predlohy textu</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k-SK" smtClean="0"/>
              <a:t>Kliknutím upravte štýl predlohy podnadpisov</a:t>
            </a:r>
            <a:endParaRPr lang="en-US" dirty="0"/>
          </a:p>
        </p:txBody>
      </p:sp>
      <p:sp>
        <p:nvSpPr>
          <p:cNvPr id="4" name="Date Placeholder 3"/>
          <p:cNvSpPr>
            <a:spLocks noGrp="1"/>
          </p:cNvSpPr>
          <p:nvPr>
            <p:ph type="dt" sz="half" idx="10"/>
          </p:nvPr>
        </p:nvSpPr>
        <p:spPr/>
        <p:txBody>
          <a:bodyPr/>
          <a:lstStyle/>
          <a:p>
            <a:fld id="{65DC06DC-1F9C-4695-83F8-46310FB00758}" type="datetimeFigureOut">
              <a:rPr lang="sk-SK" smtClean="0"/>
              <a:t>20. 2. 2024</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B5580D94-9EB9-4087-8FF3-CE4A26A2FAE7}" type="slidenum">
              <a:rPr lang="sk-SK" smtClean="0"/>
              <a:t>‹#›</a:t>
            </a:fld>
            <a:endParaRPr lang="sk-SK"/>
          </a:p>
        </p:txBody>
      </p:sp>
    </p:spTree>
    <p:extLst>
      <p:ext uri="{BB962C8B-B14F-4D97-AF65-F5344CB8AC3E}">
        <p14:creationId xmlns:p14="http://schemas.microsoft.com/office/powerpoint/2010/main" val="18769923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ov a popis">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sk-SK" smtClean="0"/>
              <a:t>Upravte štýly predlohy textu</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smtClean="0"/>
              <a:t>Upraviť štýly predlohy textu</a:t>
            </a:r>
          </a:p>
        </p:txBody>
      </p:sp>
      <p:sp>
        <p:nvSpPr>
          <p:cNvPr id="4" name="Date Placeholder 3"/>
          <p:cNvSpPr>
            <a:spLocks noGrp="1"/>
          </p:cNvSpPr>
          <p:nvPr>
            <p:ph type="dt" sz="half" idx="10"/>
          </p:nvPr>
        </p:nvSpPr>
        <p:spPr/>
        <p:txBody>
          <a:bodyPr/>
          <a:lstStyle/>
          <a:p>
            <a:fld id="{65DC06DC-1F9C-4695-83F8-46310FB00758}" type="datetimeFigureOut">
              <a:rPr lang="sk-SK" smtClean="0"/>
              <a:t>20. 2. 2024</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B5580D94-9EB9-4087-8FF3-CE4A26A2FAE7}" type="slidenum">
              <a:rPr lang="sk-SK" smtClean="0"/>
              <a:t>‹#›</a:t>
            </a:fld>
            <a:endParaRPr lang="sk-SK"/>
          </a:p>
        </p:txBody>
      </p:sp>
    </p:spTree>
    <p:extLst>
      <p:ext uri="{BB962C8B-B14F-4D97-AF65-F5344CB8AC3E}">
        <p14:creationId xmlns:p14="http://schemas.microsoft.com/office/powerpoint/2010/main" val="8120068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onuka s popiso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sk-SK" smtClean="0"/>
              <a:t>Upravte štýly predlohy textu</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k-SK" smtClean="0"/>
              <a:t>Upraviť štýly predlohy textu</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smtClean="0"/>
              <a:t>Upraviť štýly predlohy textu</a:t>
            </a:r>
          </a:p>
        </p:txBody>
      </p:sp>
      <p:sp>
        <p:nvSpPr>
          <p:cNvPr id="4" name="Date Placeholder 3"/>
          <p:cNvSpPr>
            <a:spLocks noGrp="1"/>
          </p:cNvSpPr>
          <p:nvPr>
            <p:ph type="dt" sz="half" idx="10"/>
          </p:nvPr>
        </p:nvSpPr>
        <p:spPr/>
        <p:txBody>
          <a:bodyPr/>
          <a:lstStyle/>
          <a:p>
            <a:fld id="{65DC06DC-1F9C-4695-83F8-46310FB00758}" type="datetimeFigureOut">
              <a:rPr lang="sk-SK" smtClean="0"/>
              <a:t>20. 2. 2024</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B5580D94-9EB9-4087-8FF3-CE4A26A2FAE7}" type="slidenum">
              <a:rPr lang="sk-SK" smtClean="0"/>
              <a:t>‹#›</a:t>
            </a:fld>
            <a:endParaRPr lang="sk-SK"/>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371172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a s názv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sk-SK" smtClean="0"/>
              <a:t>Upravte štýly predlohy textu</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smtClean="0"/>
              <a:t>Upraviť štýly predlohy textu</a:t>
            </a:r>
          </a:p>
        </p:txBody>
      </p:sp>
      <p:sp>
        <p:nvSpPr>
          <p:cNvPr id="4" name="Date Placeholder 3"/>
          <p:cNvSpPr>
            <a:spLocks noGrp="1"/>
          </p:cNvSpPr>
          <p:nvPr>
            <p:ph type="dt" sz="half" idx="10"/>
          </p:nvPr>
        </p:nvSpPr>
        <p:spPr/>
        <p:txBody>
          <a:bodyPr/>
          <a:lstStyle/>
          <a:p>
            <a:fld id="{65DC06DC-1F9C-4695-83F8-46310FB00758}" type="datetimeFigureOut">
              <a:rPr lang="sk-SK" smtClean="0"/>
              <a:t>20. 2. 2024</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B5580D94-9EB9-4087-8FF3-CE4A26A2FAE7}" type="slidenum">
              <a:rPr lang="sk-SK" smtClean="0"/>
              <a:t>‹#›</a:t>
            </a:fld>
            <a:endParaRPr lang="sk-SK"/>
          </a:p>
        </p:txBody>
      </p:sp>
    </p:spTree>
    <p:extLst>
      <p:ext uri="{BB962C8B-B14F-4D97-AF65-F5344CB8AC3E}">
        <p14:creationId xmlns:p14="http://schemas.microsoft.com/office/powerpoint/2010/main" val="18230309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s názvom ponuky">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sk-SK" smtClean="0"/>
              <a:t>Upravte štýly predlohy textu</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k-SK" smtClean="0"/>
              <a:t>Upraviť štýly predlohy textu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smtClean="0"/>
              <a:t>Upraviť štýly predlohy textu</a:t>
            </a:r>
          </a:p>
        </p:txBody>
      </p:sp>
      <p:sp>
        <p:nvSpPr>
          <p:cNvPr id="4" name="Date Placeholder 3"/>
          <p:cNvSpPr>
            <a:spLocks noGrp="1"/>
          </p:cNvSpPr>
          <p:nvPr>
            <p:ph type="dt" sz="half" idx="10"/>
          </p:nvPr>
        </p:nvSpPr>
        <p:spPr/>
        <p:txBody>
          <a:bodyPr/>
          <a:lstStyle/>
          <a:p>
            <a:fld id="{65DC06DC-1F9C-4695-83F8-46310FB00758}" type="datetimeFigureOut">
              <a:rPr lang="sk-SK" smtClean="0"/>
              <a:t>20. 2. 2024</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B5580D94-9EB9-4087-8FF3-CE4A26A2FAE7}" type="slidenum">
              <a:rPr lang="sk-SK" smtClean="0"/>
              <a:t>‹#›</a:t>
            </a:fld>
            <a:endParaRPr lang="sk-SK"/>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5285758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alebo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sk-SK" smtClean="0"/>
              <a:t>Upravte štýly predlohy textu</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k-SK" smtClean="0"/>
              <a:t>Upraviť štýly predlohy textu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smtClean="0"/>
              <a:t>Upraviť štýly predlohy textu</a:t>
            </a:r>
          </a:p>
        </p:txBody>
      </p:sp>
      <p:sp>
        <p:nvSpPr>
          <p:cNvPr id="4" name="Date Placeholder 3"/>
          <p:cNvSpPr>
            <a:spLocks noGrp="1"/>
          </p:cNvSpPr>
          <p:nvPr>
            <p:ph type="dt" sz="half" idx="10"/>
          </p:nvPr>
        </p:nvSpPr>
        <p:spPr/>
        <p:txBody>
          <a:bodyPr/>
          <a:lstStyle/>
          <a:p>
            <a:fld id="{65DC06DC-1F9C-4695-83F8-46310FB00758}" type="datetimeFigureOut">
              <a:rPr lang="sk-SK" smtClean="0"/>
              <a:t>20. 2. 2024</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B5580D94-9EB9-4087-8FF3-CE4A26A2FAE7}" type="slidenum">
              <a:rPr lang="sk-SK" smtClean="0"/>
              <a:t>‹#›</a:t>
            </a:fld>
            <a:endParaRPr lang="sk-SK"/>
          </a:p>
        </p:txBody>
      </p:sp>
    </p:spTree>
    <p:extLst>
      <p:ext uri="{BB962C8B-B14F-4D97-AF65-F5344CB8AC3E}">
        <p14:creationId xmlns:p14="http://schemas.microsoft.com/office/powerpoint/2010/main" val="19325899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Vertical Text Placeholder 2"/>
          <p:cNvSpPr>
            <a:spLocks noGrp="1"/>
          </p:cNvSpPr>
          <p:nvPr>
            <p:ph type="body" orient="vert" idx="1"/>
          </p:nvPr>
        </p:nvSpPr>
        <p:spPr/>
        <p:txBody>
          <a:bodyPr vert="eaVert"/>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65DC06DC-1F9C-4695-83F8-46310FB00758}" type="datetimeFigureOut">
              <a:rPr lang="sk-SK" smtClean="0"/>
              <a:t>20. 2. 2024</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B5580D94-9EB9-4087-8FF3-CE4A26A2FAE7}" type="slidenum">
              <a:rPr lang="sk-SK" smtClean="0"/>
              <a:t>‹#›</a:t>
            </a:fld>
            <a:endParaRPr lang="sk-SK"/>
          </a:p>
        </p:txBody>
      </p:sp>
    </p:spTree>
    <p:extLst>
      <p:ext uri="{BB962C8B-B14F-4D97-AF65-F5344CB8AC3E}">
        <p14:creationId xmlns:p14="http://schemas.microsoft.com/office/powerpoint/2010/main" val="21291738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sk-SK" smtClean="0"/>
              <a:t>Upravte štýly predlohy textu</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65DC06DC-1F9C-4695-83F8-46310FB00758}" type="datetimeFigureOut">
              <a:rPr lang="sk-SK" smtClean="0"/>
              <a:t>20. 2. 2024</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B5580D94-9EB9-4087-8FF3-CE4A26A2FAE7}" type="slidenum">
              <a:rPr lang="sk-SK" smtClean="0"/>
              <a:t>‹#›</a:t>
            </a:fld>
            <a:endParaRPr lang="sk-SK"/>
          </a:p>
        </p:txBody>
      </p:sp>
    </p:spTree>
    <p:extLst>
      <p:ext uri="{BB962C8B-B14F-4D97-AF65-F5344CB8AC3E}">
        <p14:creationId xmlns:p14="http://schemas.microsoft.com/office/powerpoint/2010/main" val="4048371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Content Placeholder 2"/>
          <p:cNvSpPr>
            <a:spLocks noGrp="1"/>
          </p:cNvSpPr>
          <p:nvPr>
            <p:ph idx="1"/>
          </p:nvPr>
        </p:nvSpPr>
        <p:spPr/>
        <p:txBody>
          <a:bodyPr/>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65DC06DC-1F9C-4695-83F8-46310FB00758}" type="datetimeFigureOut">
              <a:rPr lang="sk-SK" smtClean="0"/>
              <a:t>20. 2. 2024</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B5580D94-9EB9-4087-8FF3-CE4A26A2FAE7}" type="slidenum">
              <a:rPr lang="sk-SK" smtClean="0"/>
              <a:t>‹#›</a:t>
            </a:fld>
            <a:endParaRPr lang="sk-SK"/>
          </a:p>
        </p:txBody>
      </p:sp>
    </p:spTree>
    <p:extLst>
      <p:ext uri="{BB962C8B-B14F-4D97-AF65-F5344CB8AC3E}">
        <p14:creationId xmlns:p14="http://schemas.microsoft.com/office/powerpoint/2010/main" val="28973036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sk-SK" smtClean="0"/>
              <a:t>Upravte štýly predlohy textu</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smtClean="0"/>
              <a:t>Upraviť štýly predlohy textu</a:t>
            </a:r>
          </a:p>
        </p:txBody>
      </p:sp>
      <p:sp>
        <p:nvSpPr>
          <p:cNvPr id="4" name="Date Placeholder 3"/>
          <p:cNvSpPr>
            <a:spLocks noGrp="1"/>
          </p:cNvSpPr>
          <p:nvPr>
            <p:ph type="dt" sz="half" idx="10"/>
          </p:nvPr>
        </p:nvSpPr>
        <p:spPr/>
        <p:txBody>
          <a:bodyPr/>
          <a:lstStyle/>
          <a:p>
            <a:fld id="{65DC06DC-1F9C-4695-83F8-46310FB00758}" type="datetimeFigureOut">
              <a:rPr lang="sk-SK" smtClean="0"/>
              <a:t>20. 2. 2024</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B5580D94-9EB9-4087-8FF3-CE4A26A2FAE7}" type="slidenum">
              <a:rPr lang="sk-SK" smtClean="0"/>
              <a:t>‹#›</a:t>
            </a:fld>
            <a:endParaRPr lang="sk-SK"/>
          </a:p>
        </p:txBody>
      </p:sp>
    </p:spTree>
    <p:extLst>
      <p:ext uri="{BB962C8B-B14F-4D97-AF65-F5344CB8AC3E}">
        <p14:creationId xmlns:p14="http://schemas.microsoft.com/office/powerpoint/2010/main" val="22609294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Date Placeholder 4"/>
          <p:cNvSpPr>
            <a:spLocks noGrp="1"/>
          </p:cNvSpPr>
          <p:nvPr>
            <p:ph type="dt" sz="half" idx="10"/>
          </p:nvPr>
        </p:nvSpPr>
        <p:spPr/>
        <p:txBody>
          <a:bodyPr/>
          <a:lstStyle/>
          <a:p>
            <a:fld id="{65DC06DC-1F9C-4695-83F8-46310FB00758}" type="datetimeFigureOut">
              <a:rPr lang="sk-SK" smtClean="0"/>
              <a:t>20. 2. 2024</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B5580D94-9EB9-4087-8FF3-CE4A26A2FAE7}" type="slidenum">
              <a:rPr lang="sk-SK" smtClean="0"/>
              <a:t>‹#›</a:t>
            </a:fld>
            <a:endParaRPr lang="sk-SK"/>
          </a:p>
        </p:txBody>
      </p:sp>
    </p:spTree>
    <p:extLst>
      <p:ext uri="{BB962C8B-B14F-4D97-AF65-F5344CB8AC3E}">
        <p14:creationId xmlns:p14="http://schemas.microsoft.com/office/powerpoint/2010/main" val="1784844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k-SK" smtClean="0"/>
              <a:t>Upravte štýly predlohy textu</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Upraviť štýly predlohy textu</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Upraviť štýly predlohy textu</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7" name="Date Placeholder 6"/>
          <p:cNvSpPr>
            <a:spLocks noGrp="1"/>
          </p:cNvSpPr>
          <p:nvPr>
            <p:ph type="dt" sz="half" idx="10"/>
          </p:nvPr>
        </p:nvSpPr>
        <p:spPr/>
        <p:txBody>
          <a:bodyPr/>
          <a:lstStyle/>
          <a:p>
            <a:fld id="{65DC06DC-1F9C-4695-83F8-46310FB00758}" type="datetimeFigureOut">
              <a:rPr lang="sk-SK" smtClean="0"/>
              <a:t>20. 2. 2024</a:t>
            </a:fld>
            <a:endParaRPr lang="sk-SK"/>
          </a:p>
        </p:txBody>
      </p:sp>
      <p:sp>
        <p:nvSpPr>
          <p:cNvPr id="8" name="Footer Placeholder 7"/>
          <p:cNvSpPr>
            <a:spLocks noGrp="1"/>
          </p:cNvSpPr>
          <p:nvPr>
            <p:ph type="ftr" sz="quarter" idx="11"/>
          </p:nvPr>
        </p:nvSpPr>
        <p:spPr/>
        <p:txBody>
          <a:bodyPr/>
          <a:lstStyle/>
          <a:p>
            <a:endParaRPr lang="sk-SK"/>
          </a:p>
        </p:txBody>
      </p:sp>
      <p:sp>
        <p:nvSpPr>
          <p:cNvPr id="9" name="Slide Number Placeholder 8"/>
          <p:cNvSpPr>
            <a:spLocks noGrp="1"/>
          </p:cNvSpPr>
          <p:nvPr>
            <p:ph type="sldNum" sz="quarter" idx="12"/>
          </p:nvPr>
        </p:nvSpPr>
        <p:spPr/>
        <p:txBody>
          <a:bodyPr/>
          <a:lstStyle/>
          <a:p>
            <a:fld id="{B5580D94-9EB9-4087-8FF3-CE4A26A2FAE7}" type="slidenum">
              <a:rPr lang="sk-SK" smtClean="0"/>
              <a:t>‹#›</a:t>
            </a:fld>
            <a:endParaRPr lang="sk-SK"/>
          </a:p>
        </p:txBody>
      </p:sp>
    </p:spTree>
    <p:extLst>
      <p:ext uri="{BB962C8B-B14F-4D97-AF65-F5344CB8AC3E}">
        <p14:creationId xmlns:p14="http://schemas.microsoft.com/office/powerpoint/2010/main" val="35828246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sk-SK" smtClean="0"/>
              <a:t>Upravte štýly predlohy textu</a:t>
            </a:r>
            <a:endParaRPr lang="en-US" dirty="0"/>
          </a:p>
        </p:txBody>
      </p:sp>
      <p:sp>
        <p:nvSpPr>
          <p:cNvPr id="3" name="Date Placeholder 2"/>
          <p:cNvSpPr>
            <a:spLocks noGrp="1"/>
          </p:cNvSpPr>
          <p:nvPr>
            <p:ph type="dt" sz="half" idx="10"/>
          </p:nvPr>
        </p:nvSpPr>
        <p:spPr/>
        <p:txBody>
          <a:bodyPr/>
          <a:lstStyle/>
          <a:p>
            <a:fld id="{65DC06DC-1F9C-4695-83F8-46310FB00758}" type="datetimeFigureOut">
              <a:rPr lang="sk-SK" smtClean="0"/>
              <a:t>20. 2. 2024</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p:txBody>
          <a:bodyPr/>
          <a:lstStyle/>
          <a:p>
            <a:fld id="{B5580D94-9EB9-4087-8FF3-CE4A26A2FAE7}" type="slidenum">
              <a:rPr lang="sk-SK" smtClean="0"/>
              <a:t>‹#›</a:t>
            </a:fld>
            <a:endParaRPr lang="sk-SK"/>
          </a:p>
        </p:txBody>
      </p:sp>
    </p:spTree>
    <p:extLst>
      <p:ext uri="{BB962C8B-B14F-4D97-AF65-F5344CB8AC3E}">
        <p14:creationId xmlns:p14="http://schemas.microsoft.com/office/powerpoint/2010/main" val="16633370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DC06DC-1F9C-4695-83F8-46310FB00758}" type="datetimeFigureOut">
              <a:rPr lang="sk-SK" smtClean="0"/>
              <a:t>20. 2. 2024</a:t>
            </a:fld>
            <a:endParaRPr lang="sk-SK"/>
          </a:p>
        </p:txBody>
      </p:sp>
      <p:sp>
        <p:nvSpPr>
          <p:cNvPr id="3" name="Footer Placeholder 2"/>
          <p:cNvSpPr>
            <a:spLocks noGrp="1"/>
          </p:cNvSpPr>
          <p:nvPr>
            <p:ph type="ftr" sz="quarter" idx="11"/>
          </p:nvPr>
        </p:nvSpPr>
        <p:spPr/>
        <p:txBody>
          <a:bodyPr/>
          <a:lstStyle/>
          <a:p>
            <a:endParaRPr lang="sk-SK"/>
          </a:p>
        </p:txBody>
      </p:sp>
      <p:sp>
        <p:nvSpPr>
          <p:cNvPr id="4" name="Slide Number Placeholder 3"/>
          <p:cNvSpPr>
            <a:spLocks noGrp="1"/>
          </p:cNvSpPr>
          <p:nvPr>
            <p:ph type="sldNum" sz="quarter" idx="12"/>
          </p:nvPr>
        </p:nvSpPr>
        <p:spPr/>
        <p:txBody>
          <a:bodyPr/>
          <a:lstStyle/>
          <a:p>
            <a:fld id="{B5580D94-9EB9-4087-8FF3-CE4A26A2FAE7}" type="slidenum">
              <a:rPr lang="sk-SK" smtClean="0"/>
              <a:t>‹#›</a:t>
            </a:fld>
            <a:endParaRPr lang="sk-SK"/>
          </a:p>
        </p:txBody>
      </p:sp>
    </p:spTree>
    <p:extLst>
      <p:ext uri="{BB962C8B-B14F-4D97-AF65-F5344CB8AC3E}">
        <p14:creationId xmlns:p14="http://schemas.microsoft.com/office/powerpoint/2010/main" val="15269117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sk-SK" smtClean="0"/>
              <a:t>Upravte štýly predlohy textu</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sk-SK" smtClean="0"/>
              <a:t>Upraviť štýly predlohy textu</a:t>
            </a:r>
          </a:p>
        </p:txBody>
      </p:sp>
      <p:sp>
        <p:nvSpPr>
          <p:cNvPr id="5" name="Date Placeholder 4"/>
          <p:cNvSpPr>
            <a:spLocks noGrp="1"/>
          </p:cNvSpPr>
          <p:nvPr>
            <p:ph type="dt" sz="half" idx="10"/>
          </p:nvPr>
        </p:nvSpPr>
        <p:spPr/>
        <p:txBody>
          <a:bodyPr/>
          <a:lstStyle/>
          <a:p>
            <a:fld id="{65DC06DC-1F9C-4695-83F8-46310FB00758}" type="datetimeFigureOut">
              <a:rPr lang="sk-SK" smtClean="0"/>
              <a:t>20. 2. 2024</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B5580D94-9EB9-4087-8FF3-CE4A26A2FAE7}" type="slidenum">
              <a:rPr lang="sk-SK" smtClean="0"/>
              <a:t>‹#›</a:t>
            </a:fld>
            <a:endParaRPr lang="sk-SK"/>
          </a:p>
        </p:txBody>
      </p:sp>
    </p:spTree>
    <p:extLst>
      <p:ext uri="{BB962C8B-B14F-4D97-AF65-F5344CB8AC3E}">
        <p14:creationId xmlns:p14="http://schemas.microsoft.com/office/powerpoint/2010/main" val="5286689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sk-SK" smtClean="0"/>
              <a:t>Upravte štýly predlohy textu</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k-SK" smtClean="0"/>
              <a:t>Ak chcete pridať obrázok, kliknite na ikonu</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Upraviť štýly predlohy textu</a:t>
            </a:r>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B5580D94-9EB9-4087-8FF3-CE4A26A2FAE7}" type="slidenum">
              <a:rPr lang="sk-SK" smtClean="0"/>
              <a:t>‹#›</a:t>
            </a:fld>
            <a:endParaRPr lang="sk-SK"/>
          </a:p>
        </p:txBody>
      </p:sp>
      <p:sp>
        <p:nvSpPr>
          <p:cNvPr id="5" name="Date Placeholder 4"/>
          <p:cNvSpPr>
            <a:spLocks noGrp="1"/>
          </p:cNvSpPr>
          <p:nvPr>
            <p:ph type="dt" sz="half" idx="10"/>
          </p:nvPr>
        </p:nvSpPr>
        <p:spPr/>
        <p:txBody>
          <a:bodyPr/>
          <a:lstStyle/>
          <a:p>
            <a:fld id="{65DC06DC-1F9C-4695-83F8-46310FB00758}" type="datetimeFigureOut">
              <a:rPr lang="sk-SK" smtClean="0"/>
              <a:t>20. 2. 2024</a:t>
            </a:fld>
            <a:endParaRPr lang="sk-SK"/>
          </a:p>
        </p:txBody>
      </p:sp>
    </p:spTree>
    <p:extLst>
      <p:ext uri="{BB962C8B-B14F-4D97-AF65-F5344CB8AC3E}">
        <p14:creationId xmlns:p14="http://schemas.microsoft.com/office/powerpoint/2010/main" val="2565862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sk-SK" smtClean="0"/>
              <a:t>Upravte štýly predlohy textu</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5DC06DC-1F9C-4695-83F8-46310FB00758}" type="datetimeFigureOut">
              <a:rPr lang="sk-SK" smtClean="0"/>
              <a:t>20. 2. 2024</a:t>
            </a:fld>
            <a:endParaRPr lang="sk-SK"/>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sk-SK"/>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5580D94-9EB9-4087-8FF3-CE4A26A2FAE7}" type="slidenum">
              <a:rPr lang="sk-SK" smtClean="0"/>
              <a:t>‹#›</a:t>
            </a:fld>
            <a:endParaRPr lang="sk-SK"/>
          </a:p>
        </p:txBody>
      </p:sp>
    </p:spTree>
    <p:extLst>
      <p:ext uri="{BB962C8B-B14F-4D97-AF65-F5344CB8AC3E}">
        <p14:creationId xmlns:p14="http://schemas.microsoft.com/office/powerpoint/2010/main" val="2361856329"/>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91C0ED3-44F0-45FA-8082-54E2EE1A0D6D}"/>
              </a:ext>
            </a:extLst>
          </p:cNvPr>
          <p:cNvSpPr>
            <a:spLocks noGrp="1"/>
          </p:cNvSpPr>
          <p:nvPr>
            <p:ph type="ctrTitle"/>
          </p:nvPr>
        </p:nvSpPr>
        <p:spPr/>
        <p:txBody>
          <a:bodyPr/>
          <a:lstStyle/>
          <a:p>
            <a:r>
              <a:rPr lang="sk-SK" dirty="0">
                <a:solidFill>
                  <a:schemeClr val="tx1"/>
                </a:solidFill>
              </a:rPr>
              <a:t>Malý konkurz, Účinky vyhlásenia konkurzu</a:t>
            </a:r>
          </a:p>
        </p:txBody>
      </p:sp>
      <p:sp>
        <p:nvSpPr>
          <p:cNvPr id="3" name="Podnadpis 2">
            <a:extLst>
              <a:ext uri="{FF2B5EF4-FFF2-40B4-BE49-F238E27FC236}">
                <a16:creationId xmlns:a16="http://schemas.microsoft.com/office/drawing/2014/main" id="{7A7EC0D2-7EA3-4180-AA07-2CA5F2DB1CF2}"/>
              </a:ext>
            </a:extLst>
          </p:cNvPr>
          <p:cNvSpPr>
            <a:spLocks noGrp="1"/>
          </p:cNvSpPr>
          <p:nvPr>
            <p:ph type="subTitle" idx="1"/>
          </p:nvPr>
        </p:nvSpPr>
        <p:spPr/>
        <p:txBody>
          <a:bodyPr>
            <a:normAutofit/>
          </a:bodyPr>
          <a:lstStyle/>
          <a:p>
            <a:r>
              <a:rPr lang="sk-SK" dirty="0"/>
              <a:t>Jaroslav Dolný</a:t>
            </a:r>
          </a:p>
        </p:txBody>
      </p:sp>
    </p:spTree>
    <p:extLst>
      <p:ext uri="{BB962C8B-B14F-4D97-AF65-F5344CB8AC3E}">
        <p14:creationId xmlns:p14="http://schemas.microsoft.com/office/powerpoint/2010/main" val="14908591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3199049-1E77-4466-8BB5-FC64F56A3935}"/>
              </a:ext>
            </a:extLst>
          </p:cNvPr>
          <p:cNvSpPr>
            <a:spLocks noGrp="1"/>
          </p:cNvSpPr>
          <p:nvPr>
            <p:ph type="title"/>
          </p:nvPr>
        </p:nvSpPr>
        <p:spPr/>
        <p:txBody>
          <a:bodyPr/>
          <a:lstStyle/>
          <a:p>
            <a:r>
              <a:rPr lang="sk-SK" dirty="0">
                <a:solidFill>
                  <a:schemeClr val="tx1"/>
                </a:solidFill>
              </a:rPr>
              <a:t>Účinky vyhlásenie konkurzu</a:t>
            </a:r>
            <a:endParaRPr lang="sk-SK" dirty="0"/>
          </a:p>
        </p:txBody>
      </p:sp>
      <p:sp>
        <p:nvSpPr>
          <p:cNvPr id="3" name="Zástupný objekt pre obsah 2">
            <a:extLst>
              <a:ext uri="{FF2B5EF4-FFF2-40B4-BE49-F238E27FC236}">
                <a16:creationId xmlns:a16="http://schemas.microsoft.com/office/drawing/2014/main" id="{4E568266-A8AE-4344-8014-8BC0D5FD3165}"/>
              </a:ext>
            </a:extLst>
          </p:cNvPr>
          <p:cNvSpPr>
            <a:spLocks noGrp="1"/>
          </p:cNvSpPr>
          <p:nvPr>
            <p:ph idx="1"/>
          </p:nvPr>
        </p:nvSpPr>
        <p:spPr/>
        <p:txBody>
          <a:bodyPr/>
          <a:lstStyle/>
          <a:p>
            <a:pPr marL="0" indent="0">
              <a:buNone/>
            </a:pPr>
            <a:r>
              <a:rPr lang="sk-SK" b="1" dirty="0"/>
              <a:t>Zánik bezpodielového spoluvlastníctva manželov</a:t>
            </a:r>
          </a:p>
          <a:p>
            <a:pPr marL="0" indent="0" algn="just">
              <a:buNone/>
            </a:pPr>
            <a:r>
              <a:rPr lang="sk-SK" dirty="0"/>
              <a:t>-Vyhlásením konkurzu zaniká úpadcovo bezpodielové spoluvlastníctvo manželov. Ak došlo vyhlásením konkurzu k zániku bezpodielového spoluvlastníctva manželov alebo ak sa do vyhlásenia konkurzu už zaniknuté úpadcovo bezpodielové spoluvlastníctvo manželov </a:t>
            </a:r>
            <a:r>
              <a:rPr lang="sk-SK" dirty="0" err="1"/>
              <a:t>nevyporiadalo</a:t>
            </a:r>
            <a:r>
              <a:rPr lang="sk-SK" dirty="0"/>
              <a:t>, treba vykonať jeho </a:t>
            </a:r>
            <a:r>
              <a:rPr lang="sk-SK" dirty="0" err="1"/>
              <a:t>vyporiadanie</a:t>
            </a:r>
            <a:r>
              <a:rPr lang="sk-SK" dirty="0"/>
              <a:t>.</a:t>
            </a:r>
          </a:p>
          <a:p>
            <a:pPr marL="0" indent="0" algn="just">
              <a:buNone/>
            </a:pPr>
            <a:endParaRPr lang="sk-SK" dirty="0"/>
          </a:p>
          <a:p>
            <a:pPr marL="0" indent="0" algn="just">
              <a:buNone/>
            </a:pPr>
            <a:r>
              <a:rPr lang="sk-SK" dirty="0"/>
              <a:t> Ak úpadca počas konkurzu uzavrie manželstvo, bezpodielové spoluvlastníctvo manželov vzniká až zrušením konkurzu.</a:t>
            </a:r>
          </a:p>
        </p:txBody>
      </p:sp>
    </p:spTree>
    <p:extLst>
      <p:ext uri="{BB962C8B-B14F-4D97-AF65-F5344CB8AC3E}">
        <p14:creationId xmlns:p14="http://schemas.microsoft.com/office/powerpoint/2010/main" val="6112101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3C93656-692C-4A09-AC1C-5ABF619559C8}"/>
              </a:ext>
            </a:extLst>
          </p:cNvPr>
          <p:cNvSpPr>
            <a:spLocks noGrp="1"/>
          </p:cNvSpPr>
          <p:nvPr>
            <p:ph type="title"/>
          </p:nvPr>
        </p:nvSpPr>
        <p:spPr/>
        <p:txBody>
          <a:bodyPr/>
          <a:lstStyle/>
          <a:p>
            <a:r>
              <a:rPr lang="sk-SK" dirty="0">
                <a:solidFill>
                  <a:schemeClr val="tx1"/>
                </a:solidFill>
              </a:rPr>
              <a:t>Účinky vyhlásenie konkurzu</a:t>
            </a:r>
            <a:endParaRPr lang="sk-SK" dirty="0"/>
          </a:p>
        </p:txBody>
      </p:sp>
      <p:sp>
        <p:nvSpPr>
          <p:cNvPr id="3" name="Zástupný objekt pre obsah 2">
            <a:extLst>
              <a:ext uri="{FF2B5EF4-FFF2-40B4-BE49-F238E27FC236}">
                <a16:creationId xmlns:a16="http://schemas.microsoft.com/office/drawing/2014/main" id="{83634701-1F48-426E-A508-7DE5C120B71F}"/>
              </a:ext>
            </a:extLst>
          </p:cNvPr>
          <p:cNvSpPr>
            <a:spLocks noGrp="1"/>
          </p:cNvSpPr>
          <p:nvPr>
            <p:ph idx="1"/>
          </p:nvPr>
        </p:nvSpPr>
        <p:spPr/>
        <p:txBody>
          <a:bodyPr/>
          <a:lstStyle/>
          <a:p>
            <a:pPr marL="0" indent="0">
              <a:buNone/>
            </a:pPr>
            <a:r>
              <a:rPr lang="sk-SK" b="1" dirty="0"/>
              <a:t>Pracovnoprávne vzťahy</a:t>
            </a:r>
          </a:p>
          <a:p>
            <a:endParaRPr lang="sk-SK" dirty="0"/>
          </a:p>
          <a:p>
            <a:r>
              <a:rPr lang="sk-SK" dirty="0"/>
              <a:t>Vyhlásením konkurzu prechádza na správcu oprávnenie konať za úpadcu v pracovnoprávnych vzťahoch vo vzťahu k zamestnancom úpadcu.</a:t>
            </a:r>
          </a:p>
        </p:txBody>
      </p:sp>
    </p:spTree>
    <p:extLst>
      <p:ext uri="{BB962C8B-B14F-4D97-AF65-F5344CB8AC3E}">
        <p14:creationId xmlns:p14="http://schemas.microsoft.com/office/powerpoint/2010/main" val="23743144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1327547-48E4-47D8-B013-5AE6DCFE7A8C}"/>
              </a:ext>
            </a:extLst>
          </p:cNvPr>
          <p:cNvSpPr>
            <a:spLocks noGrp="1"/>
          </p:cNvSpPr>
          <p:nvPr>
            <p:ph type="title"/>
          </p:nvPr>
        </p:nvSpPr>
        <p:spPr/>
        <p:txBody>
          <a:bodyPr/>
          <a:lstStyle/>
          <a:p>
            <a:r>
              <a:rPr lang="sk-SK" dirty="0">
                <a:solidFill>
                  <a:schemeClr val="tx1"/>
                </a:solidFill>
              </a:rPr>
              <a:t>Rozhodnutia v konkurznom konaní</a:t>
            </a:r>
          </a:p>
        </p:txBody>
      </p:sp>
      <p:sp>
        <p:nvSpPr>
          <p:cNvPr id="3" name="Zástupný objekt pre obsah 2">
            <a:extLst>
              <a:ext uri="{FF2B5EF4-FFF2-40B4-BE49-F238E27FC236}">
                <a16:creationId xmlns:a16="http://schemas.microsoft.com/office/drawing/2014/main" id="{FA285342-2487-4EAB-87C2-11EEA492AD85}"/>
              </a:ext>
            </a:extLst>
          </p:cNvPr>
          <p:cNvSpPr>
            <a:spLocks noGrp="1"/>
          </p:cNvSpPr>
          <p:nvPr>
            <p:ph idx="1"/>
          </p:nvPr>
        </p:nvSpPr>
        <p:spPr/>
        <p:txBody>
          <a:bodyPr/>
          <a:lstStyle/>
          <a:p>
            <a:pPr algn="just">
              <a:lnSpc>
                <a:spcPct val="107000"/>
              </a:lnSpc>
              <a:spcAft>
                <a:spcPts val="800"/>
              </a:spcAft>
            </a:pPr>
            <a:r>
              <a:rPr lang="sk-SK" sz="1800" dirty="0">
                <a:effectLst/>
                <a:latin typeface="Calibri" panose="020F0502020204030204" pitchFamily="34" charset="0"/>
                <a:ea typeface="Calibri" panose="020F0502020204030204" pitchFamily="34" charset="0"/>
                <a:cs typeface="Calibri" panose="020F0502020204030204" pitchFamily="34" charset="0"/>
              </a:rPr>
              <a:t>Súd v konaní podľa tohto zákona rozhoduje uznesením. Proti uzneseniu je odvolanie prípustné, len ak to ustanovuje tento zákon. Dovolanie ani dovolanie generálneho prokurátora proti uzneseniu vydanom v konkurznom konaní, v reštrukturalizačnom konaní alebo v konaní o oddlžení vydanému v konaní podľa tohto zákona nie je prípustné.</a:t>
            </a:r>
            <a:endParaRPr lang="sk-SK"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sk-SK" sz="1800" dirty="0">
                <a:effectLst/>
                <a:latin typeface="Calibri" panose="020F0502020204030204" pitchFamily="34" charset="0"/>
                <a:ea typeface="Calibri" panose="020F0502020204030204" pitchFamily="34" charset="0"/>
              </a:rPr>
              <a:t>Rozhodnutie, ktorým súd priznal hlasovacie a ďalšie práva spojené s popretou pohľadávkou je predbežne vykonateľné</a:t>
            </a:r>
            <a:endParaRPr lang="sk-SK" dirty="0"/>
          </a:p>
        </p:txBody>
      </p:sp>
    </p:spTree>
    <p:extLst>
      <p:ext uri="{BB962C8B-B14F-4D97-AF65-F5344CB8AC3E}">
        <p14:creationId xmlns:p14="http://schemas.microsoft.com/office/powerpoint/2010/main" val="14514782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F05DAB1-26F9-4F7B-953D-176C5B6EF997}"/>
              </a:ext>
            </a:extLst>
          </p:cNvPr>
          <p:cNvSpPr>
            <a:spLocks noGrp="1"/>
          </p:cNvSpPr>
          <p:nvPr>
            <p:ph type="title"/>
          </p:nvPr>
        </p:nvSpPr>
        <p:spPr/>
        <p:txBody>
          <a:bodyPr/>
          <a:lstStyle/>
          <a:p>
            <a:r>
              <a:rPr lang="sk-SK" b="1" dirty="0">
                <a:solidFill>
                  <a:schemeClr val="tx1"/>
                </a:solidFill>
              </a:rPr>
              <a:t>Rozhodnutia v konkurznom konaní</a:t>
            </a:r>
          </a:p>
        </p:txBody>
      </p:sp>
      <p:sp>
        <p:nvSpPr>
          <p:cNvPr id="3" name="Zástupný objekt pre obsah 2">
            <a:extLst>
              <a:ext uri="{FF2B5EF4-FFF2-40B4-BE49-F238E27FC236}">
                <a16:creationId xmlns:a16="http://schemas.microsoft.com/office/drawing/2014/main" id="{33091CE6-EB04-41A3-B3D9-E818E1327208}"/>
              </a:ext>
            </a:extLst>
          </p:cNvPr>
          <p:cNvSpPr>
            <a:spLocks noGrp="1"/>
          </p:cNvSpPr>
          <p:nvPr>
            <p:ph idx="1"/>
          </p:nvPr>
        </p:nvSpPr>
        <p:spPr/>
        <p:txBody>
          <a:bodyPr/>
          <a:lstStyle/>
          <a:p>
            <a:pPr marL="0" indent="0" algn="just">
              <a:lnSpc>
                <a:spcPct val="107000"/>
              </a:lnSpc>
              <a:spcAft>
                <a:spcPts val="800"/>
              </a:spcAft>
              <a:buNone/>
            </a:pPr>
            <a:r>
              <a:rPr lang="sk-SK" sz="1800" b="1" dirty="0">
                <a:effectLst/>
                <a:latin typeface="Calibri" panose="020F0502020204030204" pitchFamily="34" charset="0"/>
                <a:ea typeface="Calibri" panose="020F0502020204030204" pitchFamily="34" charset="0"/>
                <a:cs typeface="Calibri" panose="020F0502020204030204" pitchFamily="34" charset="0"/>
              </a:rPr>
              <a:t>Použitie Civilného sporového poriadku</a:t>
            </a:r>
            <a:endParaRPr lang="sk-SK"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sk-SK" sz="1800" dirty="0">
                <a:effectLst/>
                <a:latin typeface="Calibri" panose="020F0502020204030204" pitchFamily="34" charset="0"/>
                <a:ea typeface="Calibri" panose="020F0502020204030204" pitchFamily="34" charset="0"/>
                <a:cs typeface="Calibri" panose="020F0502020204030204" pitchFamily="34" charset="0"/>
              </a:rPr>
              <a:t>Ak tento zákon neustanovuje inak, na začatie konkurzného konania, na konkurzné konanie, na začatie reštrukturalizačného konania, na reštrukturalizačné konanie a konanie o oddlžení (ďalej len „konanie podľa tohto zákona“) sa primerane použijú ustanovenia Civilného sporového poriadku.</a:t>
            </a:r>
            <a:endParaRPr lang="sk-SK"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sk-SK" dirty="0"/>
          </a:p>
        </p:txBody>
      </p:sp>
    </p:spTree>
    <p:extLst>
      <p:ext uri="{BB962C8B-B14F-4D97-AF65-F5344CB8AC3E}">
        <p14:creationId xmlns:p14="http://schemas.microsoft.com/office/powerpoint/2010/main" val="16117111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7A5F76C-08C1-4D7C-8A82-68A8ECE29BDE}"/>
              </a:ext>
            </a:extLst>
          </p:cNvPr>
          <p:cNvSpPr>
            <a:spLocks noGrp="1"/>
          </p:cNvSpPr>
          <p:nvPr>
            <p:ph type="title"/>
          </p:nvPr>
        </p:nvSpPr>
        <p:spPr/>
        <p:txBody>
          <a:bodyPr/>
          <a:lstStyle/>
          <a:p>
            <a:r>
              <a:rPr lang="sk-SK" dirty="0">
                <a:solidFill>
                  <a:schemeClr val="tx1"/>
                </a:solidFill>
              </a:rPr>
              <a:t>Lehoty v konkurznom konaní</a:t>
            </a:r>
          </a:p>
        </p:txBody>
      </p:sp>
      <p:sp>
        <p:nvSpPr>
          <p:cNvPr id="3" name="Zástupný objekt pre obsah 2">
            <a:extLst>
              <a:ext uri="{FF2B5EF4-FFF2-40B4-BE49-F238E27FC236}">
                <a16:creationId xmlns:a16="http://schemas.microsoft.com/office/drawing/2014/main" id="{FE8B5FA8-69E6-4159-9C46-CBD0E34BEB8E}"/>
              </a:ext>
            </a:extLst>
          </p:cNvPr>
          <p:cNvSpPr>
            <a:spLocks noGrp="1"/>
          </p:cNvSpPr>
          <p:nvPr>
            <p:ph idx="1"/>
          </p:nvPr>
        </p:nvSpPr>
        <p:spPr/>
        <p:txBody>
          <a:bodyPr>
            <a:normAutofit fontScale="85000" lnSpcReduction="20000"/>
          </a:bodyPr>
          <a:lstStyle/>
          <a:p>
            <a:pPr algn="just">
              <a:lnSpc>
                <a:spcPct val="107000"/>
              </a:lnSpc>
              <a:spcAft>
                <a:spcPts val="800"/>
              </a:spcAft>
            </a:pPr>
            <a:r>
              <a:rPr lang="sk-SK" sz="1800" dirty="0">
                <a:effectLst/>
                <a:latin typeface="Calibri" panose="020F0502020204030204" pitchFamily="34" charset="0"/>
                <a:ea typeface="Calibri" panose="020F0502020204030204" pitchFamily="34" charset="0"/>
                <a:cs typeface="Calibri" panose="020F0502020204030204" pitchFamily="34" charset="0"/>
              </a:rPr>
              <a:t>Ak tento zákon neustanovuje inak, uznesenia a iné písomnosti súdu sa v konaniach podľa ZKR doručujú ich zverejnením v Obchodnom vestníku; to platí rovnako aj pre písomnosti. Uznesenie, ktoré sa zverejňuje v Obchodnom vestníku, sa zverejňuje bez odôvodnenia.</a:t>
            </a:r>
            <a:endParaRPr lang="sk-SK"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sk-SK"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Ak tento zákon neustanovuje inak, za deň doručenia súdneho rozhodnutia alebo inej písomnosti sa považuje nasledujúci deň po zverejnení súdneho rozhodnutia alebo inej súdnej písomnosti v Obchodnom vestníku.</a:t>
            </a:r>
            <a:endParaRPr lang="sk-SK"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sk-SK" sz="1800" u="sng"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§203a ZKR Lehoty:</a:t>
            </a:r>
            <a:endParaRPr lang="sk-SK"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sk-SK" sz="1800" dirty="0">
                <a:effectLst/>
                <a:latin typeface="Calibri" panose="020F0502020204030204" pitchFamily="34" charset="0"/>
                <a:ea typeface="Calibri" panose="020F0502020204030204" pitchFamily="34" charset="0"/>
                <a:cs typeface="Calibri" panose="020F0502020204030204" pitchFamily="34" charset="0"/>
              </a:rPr>
              <a:t>- Do plynutia lehoty sa nezapočítava deň, keď došlo ku skutočnosti určujúcej začiatok lehoty.</a:t>
            </a:r>
            <a:endParaRPr lang="sk-SK"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sk-SK" sz="1800" dirty="0">
                <a:effectLst/>
                <a:latin typeface="Calibri" panose="020F0502020204030204" pitchFamily="34" charset="0"/>
                <a:ea typeface="Calibri" panose="020F0502020204030204" pitchFamily="34" charset="0"/>
                <a:cs typeface="Calibri" panose="020F0502020204030204" pitchFamily="34" charset="0"/>
              </a:rPr>
              <a:t>- Ak posledný deň lehoty pripadne na sobotu, nedeľu alebo sviatok, posledný deň lehoty je najbližší nasledujúci pracovný deň.</a:t>
            </a:r>
            <a:endParaRPr lang="sk-SK"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sk-SK" sz="1800" dirty="0">
                <a:effectLst/>
                <a:latin typeface="Calibri" panose="020F0502020204030204" pitchFamily="34" charset="0"/>
                <a:ea typeface="Calibri" panose="020F0502020204030204" pitchFamily="34" charset="0"/>
                <a:cs typeface="Calibri" panose="020F0502020204030204" pitchFamily="34" charset="0"/>
              </a:rPr>
              <a:t>- Lehota je zachovaná, ak je podanie doručené najneskôr posledný deň lehoty tomu, komu je podanie určené; to neplatí, ak ide o lehotu na podanie odvolania</a:t>
            </a:r>
            <a:endParaRPr lang="sk-SK"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sk-SK" dirty="0"/>
          </a:p>
        </p:txBody>
      </p:sp>
    </p:spTree>
    <p:extLst>
      <p:ext uri="{BB962C8B-B14F-4D97-AF65-F5344CB8AC3E}">
        <p14:creationId xmlns:p14="http://schemas.microsoft.com/office/powerpoint/2010/main" val="8459662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49CD78A-C75F-428F-8C9A-F75E7357967A}"/>
              </a:ext>
            </a:extLst>
          </p:cNvPr>
          <p:cNvSpPr>
            <a:spLocks noGrp="1"/>
          </p:cNvSpPr>
          <p:nvPr>
            <p:ph type="title"/>
          </p:nvPr>
        </p:nvSpPr>
        <p:spPr/>
        <p:txBody>
          <a:bodyPr/>
          <a:lstStyle/>
          <a:p>
            <a:r>
              <a:rPr lang="sk-SK" dirty="0">
                <a:solidFill>
                  <a:schemeClr val="tx1"/>
                </a:solidFill>
              </a:rPr>
              <a:t>Trovy konkurzného konania a konaní konkurzom vyvolaných</a:t>
            </a:r>
          </a:p>
        </p:txBody>
      </p:sp>
      <p:sp>
        <p:nvSpPr>
          <p:cNvPr id="3" name="Zástupný objekt pre obsah 2">
            <a:extLst>
              <a:ext uri="{FF2B5EF4-FFF2-40B4-BE49-F238E27FC236}">
                <a16:creationId xmlns:a16="http://schemas.microsoft.com/office/drawing/2014/main" id="{A50309E1-1F26-40F2-99C4-BD301879A941}"/>
              </a:ext>
            </a:extLst>
          </p:cNvPr>
          <p:cNvSpPr>
            <a:spLocks noGrp="1"/>
          </p:cNvSpPr>
          <p:nvPr>
            <p:ph idx="1"/>
          </p:nvPr>
        </p:nvSpPr>
        <p:spPr/>
        <p:txBody>
          <a:bodyPr>
            <a:normAutofit fontScale="92500"/>
          </a:bodyPr>
          <a:lstStyle/>
          <a:p>
            <a:pPr marL="0" indent="0" algn="just">
              <a:lnSpc>
                <a:spcPct val="107000"/>
              </a:lnSpc>
              <a:spcAft>
                <a:spcPts val="800"/>
              </a:spcAft>
              <a:buNone/>
            </a:pPr>
            <a:r>
              <a:rPr lang="sk-SK" sz="1800" b="1" dirty="0">
                <a:effectLst/>
                <a:latin typeface="Calibri" panose="020F0502020204030204" pitchFamily="34" charset="0"/>
                <a:ea typeface="Calibri" panose="020F0502020204030204" pitchFamily="34" charset="0"/>
                <a:cs typeface="Calibri" panose="020F0502020204030204" pitchFamily="34" charset="0"/>
              </a:rPr>
              <a:t>Z uspokojenia v konkurze sú vylúčené aj</a:t>
            </a:r>
            <a:endParaRPr lang="sk-SK" sz="18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sk-SK" sz="1800" dirty="0">
                <a:effectLst/>
                <a:latin typeface="Calibri" panose="020F0502020204030204" pitchFamily="34" charset="0"/>
                <a:ea typeface="Calibri" panose="020F0502020204030204" pitchFamily="34" charset="0"/>
                <a:cs typeface="Calibri" panose="020F0502020204030204" pitchFamily="34" charset="0"/>
              </a:rPr>
              <a:t>a) trovy účastníkov konania, ktoré im vznikli účasťou v konkurznom konaní a v konaniach súvisiacich s týmto konaním, ak tento zákon neustanovuje inak,</a:t>
            </a:r>
            <a:endParaRPr lang="sk-SK"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sk-SK" sz="1800" dirty="0">
                <a:effectLst/>
                <a:latin typeface="Calibri" panose="020F0502020204030204" pitchFamily="34" charset="0"/>
                <a:ea typeface="Calibri" panose="020F0502020204030204" pitchFamily="34" charset="0"/>
                <a:cs typeface="Calibri" panose="020F0502020204030204" pitchFamily="34" charset="0"/>
              </a:rPr>
              <a:t>- Oslobodenie od súdneho poplatku: správca</a:t>
            </a:r>
            <a:endParaRPr lang="sk-SK"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sk-SK" sz="1800" dirty="0">
                <a:effectLst/>
                <a:latin typeface="Calibri" panose="020F0502020204030204" pitchFamily="34" charset="0"/>
                <a:ea typeface="Calibri" panose="020F0502020204030204" pitchFamily="34" charset="0"/>
                <a:cs typeface="Calibri" panose="020F0502020204030204" pitchFamily="34" charset="0"/>
              </a:rPr>
              <a:t>- Ak bol na majetok poplatníka vyhlásený konkurz podľa osobitného predpisu a správca v konaní pokračuje namiesto poplatníka, poplatková povinnosť zaniká v tom rozsahu, v akom ešte nebola splnená.</a:t>
            </a:r>
            <a:endParaRPr lang="sk-SK"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sk-SK" sz="1800" dirty="0">
                <a:effectLst/>
                <a:latin typeface="Calibri" panose="020F0502020204030204" pitchFamily="34" charset="0"/>
                <a:ea typeface="Calibri" panose="020F0502020204030204" pitchFamily="34" charset="0"/>
                <a:cs typeface="Calibri" panose="020F0502020204030204" pitchFamily="34" charset="0"/>
              </a:rPr>
              <a:t>- V dôsledku zastavenia konkurzného konania odpadne prekážka pre exekučné konanie a toto môže pokračovať. Ak súd vyhlási konkurz na majetok dlžníka (povinného), exekučné konanie sa ex </a:t>
            </a:r>
            <a:r>
              <a:rPr lang="sk-SK" sz="1800" dirty="0" err="1">
                <a:effectLst/>
                <a:latin typeface="Calibri" panose="020F0502020204030204" pitchFamily="34" charset="0"/>
                <a:ea typeface="Calibri" panose="020F0502020204030204" pitchFamily="34" charset="0"/>
                <a:cs typeface="Calibri" panose="020F0502020204030204" pitchFamily="34" charset="0"/>
              </a:rPr>
              <a:t>lege</a:t>
            </a:r>
            <a:r>
              <a:rPr lang="sk-SK" sz="1800" dirty="0">
                <a:effectLst/>
                <a:latin typeface="Calibri" panose="020F0502020204030204" pitchFamily="34" charset="0"/>
                <a:ea typeface="Calibri" panose="020F0502020204030204" pitchFamily="34" charset="0"/>
                <a:cs typeface="Calibri" panose="020F0502020204030204" pitchFamily="34" charset="0"/>
              </a:rPr>
              <a:t> zastaví a súdny exekútor si môže prihlásiť trovy exekučného konania</a:t>
            </a:r>
            <a:endParaRPr lang="sk-SK"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sk-SK" dirty="0"/>
          </a:p>
        </p:txBody>
      </p:sp>
    </p:spTree>
    <p:extLst>
      <p:ext uri="{BB962C8B-B14F-4D97-AF65-F5344CB8AC3E}">
        <p14:creationId xmlns:p14="http://schemas.microsoft.com/office/powerpoint/2010/main" val="26644283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4738DF0-574F-4558-83EB-231C211C2F7C}"/>
              </a:ext>
            </a:extLst>
          </p:cNvPr>
          <p:cNvSpPr>
            <a:spLocks noGrp="1"/>
          </p:cNvSpPr>
          <p:nvPr>
            <p:ph type="title"/>
          </p:nvPr>
        </p:nvSpPr>
        <p:spPr/>
        <p:txBody>
          <a:bodyPr/>
          <a:lstStyle/>
          <a:p>
            <a:r>
              <a:rPr lang="sk-SK" dirty="0">
                <a:solidFill>
                  <a:schemeClr val="tx1"/>
                </a:solidFill>
              </a:rPr>
              <a:t>Začatie KK a jeho účinky</a:t>
            </a:r>
          </a:p>
        </p:txBody>
      </p:sp>
      <p:sp>
        <p:nvSpPr>
          <p:cNvPr id="3" name="Zástupný objekt pre obsah 2">
            <a:extLst>
              <a:ext uri="{FF2B5EF4-FFF2-40B4-BE49-F238E27FC236}">
                <a16:creationId xmlns:a16="http://schemas.microsoft.com/office/drawing/2014/main" id="{DB3C7B6B-90B5-4EA8-894E-94528E6E10CE}"/>
              </a:ext>
            </a:extLst>
          </p:cNvPr>
          <p:cNvSpPr>
            <a:spLocks noGrp="1"/>
          </p:cNvSpPr>
          <p:nvPr>
            <p:ph idx="1"/>
          </p:nvPr>
        </p:nvSpPr>
        <p:spPr>
          <a:xfrm>
            <a:off x="485775" y="1409700"/>
            <a:ext cx="10029825" cy="5353050"/>
          </a:xfrm>
        </p:spPr>
        <p:txBody>
          <a:bodyPr>
            <a:normAutofit fontScale="92500" lnSpcReduction="20000"/>
          </a:bodyPr>
          <a:lstStyle/>
          <a:p>
            <a:pPr marL="0" indent="0" algn="just">
              <a:buNone/>
            </a:pPr>
            <a:r>
              <a:rPr lang="sk-SK" b="1" dirty="0"/>
              <a:t>1) dlžník je povinný obmedziť výkon činnosti len na bežné právne úkony; ak dlžník poruší túto povinnosť, platnosť právneho úkonu tým nie je dotknutá, právnemu úkonu však možno v konkurze odporovať</a:t>
            </a:r>
          </a:p>
          <a:p>
            <a:pPr algn="just"/>
            <a:endParaRPr lang="sk-SK" dirty="0"/>
          </a:p>
          <a:p>
            <a:pPr marL="0" indent="0" algn="just">
              <a:buNone/>
            </a:pPr>
            <a:r>
              <a:rPr lang="sk-SK" dirty="0"/>
              <a:t>Za bežné právne úkony sa nepovažuje:</a:t>
            </a:r>
          </a:p>
          <a:p>
            <a:pPr algn="just">
              <a:lnSpc>
                <a:spcPct val="107000"/>
              </a:lnSpc>
              <a:spcAft>
                <a:spcPts val="800"/>
              </a:spcAft>
            </a:pPr>
            <a:r>
              <a:rPr lang="sk-SK" sz="1800" dirty="0">
                <a:effectLst/>
                <a:latin typeface="Calibri" panose="020F0502020204030204" pitchFamily="34" charset="0"/>
                <a:ea typeface="Calibri" panose="020F0502020204030204" pitchFamily="34" charset="0"/>
                <a:cs typeface="Calibri" panose="020F0502020204030204" pitchFamily="34" charset="0"/>
              </a:rPr>
              <a:t>a) založenie obchodnej spoločnosti, družstva alebo inej právnickej osoby,</a:t>
            </a:r>
            <a:endParaRPr lang="sk-SK"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sk-SK" sz="1800" dirty="0">
                <a:effectLst/>
                <a:latin typeface="Calibri" panose="020F0502020204030204" pitchFamily="34" charset="0"/>
                <a:ea typeface="Calibri" panose="020F0502020204030204" pitchFamily="34" charset="0"/>
                <a:cs typeface="Calibri" panose="020F0502020204030204" pitchFamily="34" charset="0"/>
              </a:rPr>
              <a:t>b) nadobudnutie účasti alebo prevod účasti na obchodnej spoločnosti, družstve alebo inej právnickej osobe,</a:t>
            </a:r>
            <a:endParaRPr lang="sk-SK"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sk-SK" sz="1800" dirty="0">
                <a:effectLst/>
                <a:latin typeface="Calibri" panose="020F0502020204030204" pitchFamily="34" charset="0"/>
                <a:ea typeface="Calibri" panose="020F0502020204030204" pitchFamily="34" charset="0"/>
                <a:cs typeface="Calibri" panose="020F0502020204030204" pitchFamily="34" charset="0"/>
              </a:rPr>
              <a:t>c) prevod nehnuteľnosti alebo prenájom nehnuteľnosti alebo iného majetku, ktorého hodnota predstavuje významný podiel na celkovej hodnote majetku dlžníka, prípadne ich zaťaženie vecným bremenom,</a:t>
            </a:r>
            <a:endParaRPr lang="sk-SK"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sk-SK" sz="1800" dirty="0">
                <a:effectLst/>
                <a:latin typeface="Calibri" panose="020F0502020204030204" pitchFamily="34" charset="0"/>
                <a:ea typeface="Calibri" panose="020F0502020204030204" pitchFamily="34" charset="0"/>
                <a:cs typeface="Calibri" panose="020F0502020204030204" pitchFamily="34" charset="0"/>
              </a:rPr>
              <a:t>d) uzatvorenie zmluvy o úvere, o pôžičke alebo o inom dočasnom poskytnutí alebo prijatí peňažných prostriedkov,</a:t>
            </a:r>
            <a:endParaRPr lang="sk-SK"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sk-SK" sz="1800" dirty="0">
                <a:effectLst/>
                <a:latin typeface="Calibri" panose="020F0502020204030204" pitchFamily="34" charset="0"/>
                <a:ea typeface="Calibri" panose="020F0502020204030204" pitchFamily="34" charset="0"/>
                <a:cs typeface="Calibri" panose="020F0502020204030204" pitchFamily="34" charset="0"/>
              </a:rPr>
              <a:t>e) zabezpečenie cudzieho záväzku, prevzatie cudzieho záväzku, pristúpenie k cudziemu záväzku alebo poskytnutie sľubu odškodnenia za škodu spôsobenú treťou osobou,</a:t>
            </a:r>
            <a:endParaRPr lang="sk-SK"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sk-SK" sz="1800" dirty="0">
                <a:effectLst/>
                <a:latin typeface="Calibri" panose="020F0502020204030204" pitchFamily="34" charset="0"/>
                <a:ea typeface="Calibri" panose="020F0502020204030204" pitchFamily="34" charset="0"/>
                <a:cs typeface="Calibri" panose="020F0502020204030204" pitchFamily="34" charset="0"/>
              </a:rPr>
              <a:t>f) urobenie právneho úkonu bez primeraného protiplnenia alebo zvýhodňujúceho právneho úkonu,</a:t>
            </a:r>
            <a:endParaRPr lang="sk-SK"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sk-SK" sz="1800" dirty="0">
                <a:effectLst/>
                <a:latin typeface="Calibri" panose="020F0502020204030204" pitchFamily="34" charset="0"/>
                <a:ea typeface="Calibri" panose="020F0502020204030204" pitchFamily="34" charset="0"/>
                <a:cs typeface="Calibri" panose="020F0502020204030204" pitchFamily="34" charset="0"/>
              </a:rPr>
              <a:t>g) urobenie iného právneho úkonu ukracujúceho záujmy veriteľov na uspokojení ich pohľadávok.</a:t>
            </a:r>
            <a:endParaRPr lang="sk-SK"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sk-SK" dirty="0"/>
          </a:p>
        </p:txBody>
      </p:sp>
    </p:spTree>
    <p:extLst>
      <p:ext uri="{BB962C8B-B14F-4D97-AF65-F5344CB8AC3E}">
        <p14:creationId xmlns:p14="http://schemas.microsoft.com/office/powerpoint/2010/main" val="19320039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A73EFFB-8810-414F-803F-18050D57ADA2}"/>
              </a:ext>
            </a:extLst>
          </p:cNvPr>
          <p:cNvSpPr>
            <a:spLocks noGrp="1"/>
          </p:cNvSpPr>
          <p:nvPr>
            <p:ph type="title"/>
          </p:nvPr>
        </p:nvSpPr>
        <p:spPr/>
        <p:txBody>
          <a:bodyPr/>
          <a:lstStyle/>
          <a:p>
            <a:r>
              <a:rPr lang="sk-SK" dirty="0">
                <a:solidFill>
                  <a:schemeClr val="tx1"/>
                </a:solidFill>
              </a:rPr>
              <a:t>Začatie KK a jeho účinky</a:t>
            </a:r>
            <a:endParaRPr lang="sk-SK" dirty="0"/>
          </a:p>
        </p:txBody>
      </p:sp>
      <p:sp>
        <p:nvSpPr>
          <p:cNvPr id="3" name="Zástupný objekt pre obsah 2">
            <a:extLst>
              <a:ext uri="{FF2B5EF4-FFF2-40B4-BE49-F238E27FC236}">
                <a16:creationId xmlns:a16="http://schemas.microsoft.com/office/drawing/2014/main" id="{A3F83AE4-2106-4FD8-95C6-DFE5B0EB3672}"/>
              </a:ext>
            </a:extLst>
          </p:cNvPr>
          <p:cNvSpPr>
            <a:spLocks noGrp="1"/>
          </p:cNvSpPr>
          <p:nvPr>
            <p:ph idx="1"/>
          </p:nvPr>
        </p:nvSpPr>
        <p:spPr>
          <a:xfrm>
            <a:off x="677333" y="2160589"/>
            <a:ext cx="9352491" cy="4697411"/>
          </a:xfrm>
        </p:spPr>
        <p:txBody>
          <a:bodyPr/>
          <a:lstStyle/>
          <a:p>
            <a:pPr algn="just"/>
            <a:r>
              <a:rPr lang="sk-SK" dirty="0"/>
              <a:t>2) na majetok patriaci dlžníkovi nemožno začať konanie o výkon rozhodnutia alebo exekučné konanie; už začaté konania o výkon rozhodnutia alebo exekučné konania sa prerušujú,</a:t>
            </a:r>
          </a:p>
          <a:p>
            <a:pPr algn="just"/>
            <a:r>
              <a:rPr lang="sk-SK" dirty="0"/>
              <a:t>3) </a:t>
            </a:r>
            <a:r>
              <a:rPr lang="sk-SK" sz="1800" dirty="0">
                <a:effectLst/>
                <a:latin typeface="Calibri" panose="020F0502020204030204" pitchFamily="34" charset="0"/>
                <a:ea typeface="Calibri" panose="020F0502020204030204" pitchFamily="34" charset="0"/>
              </a:rPr>
              <a:t>na majetok patriaci dlžníkovi nemožno pre záväzok dlžníka zabezpečený zabezpečovacím právom začať ani pokračovať vo výkone zabezpečovacieho práva; tento účinok sa nevzťahuje na výkon zabezpečovacieho práva vzťahujúceho sa na peňažné prostriedky, pohľadávky z účtu v banke alebo v pobočke zahraničnej banky, štátne dlhopisy, prevoditeľné cenné papiere alebo na pokračovanie vo výkone zabezpečovacieho práva dobrovoľnou dražbou podľa osobitného predpisu</a:t>
            </a:r>
          </a:p>
          <a:p>
            <a:pPr algn="just"/>
            <a:r>
              <a:rPr lang="sk-SK" dirty="0">
                <a:latin typeface="Calibri" panose="020F0502020204030204" pitchFamily="34" charset="0"/>
              </a:rPr>
              <a:t>4) konanie o zrušení spoločnosti bez likvidácie sa prerušuje</a:t>
            </a:r>
          </a:p>
          <a:p>
            <a:pPr algn="just"/>
            <a:r>
              <a:rPr lang="sk-SK" dirty="0">
                <a:latin typeface="Calibri" panose="020F0502020204030204" pitchFamily="34" charset="0"/>
              </a:rPr>
              <a:t>5) nemožno rozhodnúť o splynutí, zlúčení alebo rozdelení dlžníka a rozhodnutie o splynutí, zlúčení alebo rozdelení dlžníka zapísať do obchodného registra</a:t>
            </a:r>
          </a:p>
          <a:p>
            <a:pPr algn="just"/>
            <a:r>
              <a:rPr lang="sk-SK" sz="2000" b="1" dirty="0">
                <a:effectLst/>
                <a:latin typeface="Calibri" panose="020F0502020204030204" pitchFamily="34" charset="0"/>
                <a:ea typeface="Calibri" panose="020F0502020204030204" pitchFamily="34" charset="0"/>
                <a:cs typeface="Calibri" panose="020F0502020204030204" pitchFamily="34" charset="0"/>
              </a:rPr>
              <a:t>- účinky zanikajú Vyhlásením K alebo uznesením o zastavení KK</a:t>
            </a:r>
            <a:endParaRPr lang="sk-SK"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sk-SK" dirty="0"/>
          </a:p>
        </p:txBody>
      </p:sp>
    </p:spTree>
    <p:extLst>
      <p:ext uri="{BB962C8B-B14F-4D97-AF65-F5344CB8AC3E}">
        <p14:creationId xmlns:p14="http://schemas.microsoft.com/office/powerpoint/2010/main" val="33121852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0ED28D4-CFC3-45D8-BB9B-7E84C8E3FEB5}"/>
              </a:ext>
            </a:extLst>
          </p:cNvPr>
          <p:cNvSpPr>
            <a:spLocks noGrp="1"/>
          </p:cNvSpPr>
          <p:nvPr>
            <p:ph type="title"/>
          </p:nvPr>
        </p:nvSpPr>
        <p:spPr/>
        <p:txBody>
          <a:bodyPr/>
          <a:lstStyle/>
          <a:p>
            <a:r>
              <a:rPr lang="sk-SK" dirty="0">
                <a:solidFill>
                  <a:schemeClr val="tx1"/>
                </a:solidFill>
              </a:rPr>
              <a:t>Účinky vyhlásenie konkurzu</a:t>
            </a:r>
            <a:endParaRPr lang="sk-SK" dirty="0"/>
          </a:p>
        </p:txBody>
      </p:sp>
      <p:sp>
        <p:nvSpPr>
          <p:cNvPr id="3" name="Zástupný objekt pre obsah 2">
            <a:extLst>
              <a:ext uri="{FF2B5EF4-FFF2-40B4-BE49-F238E27FC236}">
                <a16:creationId xmlns:a16="http://schemas.microsoft.com/office/drawing/2014/main" id="{FE5A7446-8AE0-4065-96D0-7020FECA5D40}"/>
              </a:ext>
            </a:extLst>
          </p:cNvPr>
          <p:cNvSpPr>
            <a:spLocks noGrp="1"/>
          </p:cNvSpPr>
          <p:nvPr>
            <p:ph idx="1"/>
          </p:nvPr>
        </p:nvSpPr>
        <p:spPr/>
        <p:txBody>
          <a:bodyPr>
            <a:normAutofit fontScale="92500" lnSpcReduction="20000"/>
          </a:bodyPr>
          <a:lstStyle/>
          <a:p>
            <a:pPr marL="0" indent="0">
              <a:buNone/>
            </a:pPr>
            <a:r>
              <a:rPr lang="sk-SK" b="1" dirty="0"/>
              <a:t>Nakladanie s majetkom úpadcu:</a:t>
            </a:r>
          </a:p>
          <a:p>
            <a:endParaRPr lang="sk-SK" dirty="0"/>
          </a:p>
          <a:p>
            <a:pPr algn="just">
              <a:lnSpc>
                <a:spcPct val="107000"/>
              </a:lnSpc>
              <a:spcAft>
                <a:spcPts val="800"/>
              </a:spcAft>
            </a:pPr>
            <a:r>
              <a:rPr lang="sk-SK" sz="1800" dirty="0">
                <a:effectLst/>
                <a:latin typeface="Calibri" panose="020F0502020204030204" pitchFamily="34" charset="0"/>
                <a:ea typeface="Calibri" panose="020F0502020204030204" pitchFamily="34" charset="0"/>
                <a:cs typeface="Calibri" panose="020F0502020204030204" pitchFamily="34" charset="0"/>
              </a:rPr>
              <a:t>- Oprávnenie úpadcu nakladať s majetkom podliehajúcim konkurzu a oprávnenie konať za úpadcu vo veciach týkajúcich sa tohto majetku, vyhlásením konkurzu prechádza na správcu; správca pritom koná v mene a na účet úpadcu.</a:t>
            </a:r>
          </a:p>
          <a:p>
            <a:pPr algn="just">
              <a:lnSpc>
                <a:spcPct val="107000"/>
              </a:lnSpc>
              <a:spcAft>
                <a:spcPts val="800"/>
              </a:spcAft>
            </a:pPr>
            <a:r>
              <a:rPr lang="sk-SK" sz="1800" dirty="0">
                <a:effectLst/>
                <a:latin typeface="Calibri" panose="020F0502020204030204" pitchFamily="34" charset="0"/>
                <a:ea typeface="Calibri" panose="020F0502020204030204" pitchFamily="34" charset="0"/>
                <a:cs typeface="Times New Roman" panose="02020603050405020304" pitchFamily="18" charset="0"/>
              </a:rPr>
              <a:t>- Právne úkony úpadcu urobené počas konkurzu, ak ukracujú majetok podliehajúci konkurzu, sú voči jeho veriteľom neúčinné; tým nie je dotknutá ich platnosť.</a:t>
            </a:r>
          </a:p>
          <a:p>
            <a:pPr algn="just">
              <a:lnSpc>
                <a:spcPct val="107000"/>
              </a:lnSpc>
              <a:spcAft>
                <a:spcPts val="800"/>
              </a:spcAft>
            </a:pPr>
            <a:r>
              <a:rPr lang="sk-SK" sz="1800" dirty="0">
                <a:effectLst/>
                <a:latin typeface="Calibri" panose="020F0502020204030204" pitchFamily="34" charset="0"/>
                <a:ea typeface="Calibri" panose="020F0502020204030204" pitchFamily="34" charset="0"/>
                <a:cs typeface="Calibri" panose="020F0502020204030204" pitchFamily="34" charset="0"/>
              </a:rPr>
              <a:t>-Pohľadávky podliehajúce konkurzu sú ich dlžníci počas konkurzu povinní plniť správcovi. Ak dlžník napriek tomu splní svoj záväzok inej osobe ako správcovi, záväzok dlžníka týmto splnením nezaniká, ibaže sa plnenie dostane správcovi.</a:t>
            </a:r>
            <a:endParaRPr lang="sk-SK"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sk-SK" sz="1800" dirty="0">
                <a:effectLst/>
                <a:latin typeface="Calibri" panose="020F0502020204030204" pitchFamily="34" charset="0"/>
                <a:ea typeface="Calibri" panose="020F0502020204030204" pitchFamily="34" charset="0"/>
              </a:rPr>
              <a:t>-Ak tento zákon neustanovuje inak, pohľadávku, ktorá sa v konkurze uplatňuje prihláškou, nie je možné počas konkurzu uspokojiť z majetku podliehajúceho konkurzu inak ako rozvrhom výťažku zo speňaženia tohto majetku. </a:t>
            </a:r>
            <a:endParaRPr lang="sk-SK" dirty="0"/>
          </a:p>
        </p:txBody>
      </p:sp>
    </p:spTree>
    <p:extLst>
      <p:ext uri="{BB962C8B-B14F-4D97-AF65-F5344CB8AC3E}">
        <p14:creationId xmlns:p14="http://schemas.microsoft.com/office/powerpoint/2010/main" val="32271295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6C25750-22A3-49A8-B59E-50A8126B346A}"/>
              </a:ext>
            </a:extLst>
          </p:cNvPr>
          <p:cNvSpPr>
            <a:spLocks noGrp="1"/>
          </p:cNvSpPr>
          <p:nvPr>
            <p:ph type="title"/>
          </p:nvPr>
        </p:nvSpPr>
        <p:spPr/>
        <p:txBody>
          <a:bodyPr/>
          <a:lstStyle/>
          <a:p>
            <a:r>
              <a:rPr lang="sk-SK" dirty="0">
                <a:solidFill>
                  <a:schemeClr val="tx1"/>
                </a:solidFill>
              </a:rPr>
              <a:t>Účinky vyhlásenie konkurzu</a:t>
            </a:r>
            <a:endParaRPr lang="sk-SK" dirty="0"/>
          </a:p>
        </p:txBody>
      </p:sp>
      <p:sp>
        <p:nvSpPr>
          <p:cNvPr id="3" name="Zástupný objekt pre obsah 2">
            <a:extLst>
              <a:ext uri="{FF2B5EF4-FFF2-40B4-BE49-F238E27FC236}">
                <a16:creationId xmlns:a16="http://schemas.microsoft.com/office/drawing/2014/main" id="{E1793FFD-8997-40AB-B86E-FFBC36C71F8B}"/>
              </a:ext>
            </a:extLst>
          </p:cNvPr>
          <p:cNvSpPr>
            <a:spLocks noGrp="1"/>
          </p:cNvSpPr>
          <p:nvPr>
            <p:ph idx="1"/>
          </p:nvPr>
        </p:nvSpPr>
        <p:spPr/>
        <p:txBody>
          <a:bodyPr>
            <a:normAutofit fontScale="92500" lnSpcReduction="20000"/>
          </a:bodyPr>
          <a:lstStyle/>
          <a:p>
            <a:pPr marL="0" indent="0">
              <a:buNone/>
            </a:pPr>
            <a:r>
              <a:rPr lang="pl-PL" b="1" dirty="0"/>
              <a:t>Vypovedanie alebo odstúpenie od zmluvy</a:t>
            </a:r>
          </a:p>
          <a:p>
            <a:r>
              <a:rPr lang="sk-SK" dirty="0"/>
              <a:t>Ak úpadca pred vyhlásením konkurzu uzatvoril zmluvu o vzájomnom plnení, ktorú úpadca už splnil, avšak druhá zmluvná strana zmluvu v čase vyhlásenia konkurzu ešte nesplnila alebo zmluvu splnila len čiastočne, správca môže požadovať splnenie zmluvy alebo môže od zmluvy odstúpiť. Ak druhá zmluvná strana zmluvu o vzájomnom plnení už čiastočne splnila, správca môže od zmluvy odstúpiť len v rozsahu druhou stranou ešte nesplnených záväzkov.</a:t>
            </a:r>
          </a:p>
          <a:p>
            <a:endParaRPr lang="sk-SK" dirty="0"/>
          </a:p>
          <a:p>
            <a:r>
              <a:rPr lang="sk-SK" dirty="0"/>
              <a:t>Ak úpadca pred vyhlásením konkurzu uzatvoril zmluvu, ktorej predmetom je záväzok na nepretržitú alebo opakovanú činnosť, alebo záväzok zdržať sa určitej činnosti alebo strpieť určitú činnosť, správca môže zmluvu vypovedať v dvojmesačnej výpovednej lehote, ak mu zo zákona alebo zo zmluvy nevyplýva kratšia lehota na vypovedanie tejto zmluvy; zmluvu môže správca vypovedať aj v prípade, že bola dohodnutá na určitý čas. Zmluvu o nájme bytu môže správca vypovedať len za podmienok ustanovených Občianskym zákonníkom. </a:t>
            </a:r>
          </a:p>
        </p:txBody>
      </p:sp>
    </p:spTree>
    <p:extLst>
      <p:ext uri="{BB962C8B-B14F-4D97-AF65-F5344CB8AC3E}">
        <p14:creationId xmlns:p14="http://schemas.microsoft.com/office/powerpoint/2010/main" val="5805261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98C6383-4E24-469B-B161-521CF2BFCB55}"/>
              </a:ext>
            </a:extLst>
          </p:cNvPr>
          <p:cNvSpPr>
            <a:spLocks noGrp="1"/>
          </p:cNvSpPr>
          <p:nvPr>
            <p:ph type="title"/>
          </p:nvPr>
        </p:nvSpPr>
        <p:spPr/>
        <p:txBody>
          <a:bodyPr/>
          <a:lstStyle/>
          <a:p>
            <a:r>
              <a:rPr lang="sk-SK" dirty="0">
                <a:solidFill>
                  <a:schemeClr val="tx1"/>
                </a:solidFill>
              </a:rPr>
              <a:t>Účinky vyhlásenie konkurzu</a:t>
            </a:r>
            <a:endParaRPr lang="sk-SK" dirty="0"/>
          </a:p>
        </p:txBody>
      </p:sp>
      <p:sp>
        <p:nvSpPr>
          <p:cNvPr id="3" name="Zástupný objekt pre obsah 2">
            <a:extLst>
              <a:ext uri="{FF2B5EF4-FFF2-40B4-BE49-F238E27FC236}">
                <a16:creationId xmlns:a16="http://schemas.microsoft.com/office/drawing/2014/main" id="{F2D8C900-89C4-4579-8EF7-40137296928C}"/>
              </a:ext>
            </a:extLst>
          </p:cNvPr>
          <p:cNvSpPr>
            <a:spLocks noGrp="1"/>
          </p:cNvSpPr>
          <p:nvPr>
            <p:ph idx="1"/>
          </p:nvPr>
        </p:nvSpPr>
        <p:spPr/>
        <p:txBody>
          <a:bodyPr/>
          <a:lstStyle/>
          <a:p>
            <a:pPr marL="0" indent="0" algn="just">
              <a:buNone/>
            </a:pPr>
            <a:r>
              <a:rPr lang="sk-SK" b="1" dirty="0"/>
              <a:t>Výhrada vlastníctva a finančný lízing</a:t>
            </a:r>
          </a:p>
          <a:p>
            <a:pPr marL="0" indent="0" algn="just">
              <a:buNone/>
            </a:pPr>
            <a:r>
              <a:rPr lang="sk-SK" dirty="0"/>
              <a:t>-Ak úpadca pred vyhlásením konkurzu predal vec s výhradou vlastníctva a kupujúcemu ju odovzdal, môže kupujúci vec vrátiť alebo trvať na plnení zmluvy.</a:t>
            </a:r>
          </a:p>
          <a:p>
            <a:pPr marL="0" indent="0" algn="just">
              <a:buNone/>
            </a:pPr>
            <a:endParaRPr lang="sk-SK" dirty="0"/>
          </a:p>
          <a:p>
            <a:pPr marL="0" indent="0" algn="just">
              <a:buNone/>
            </a:pPr>
            <a:r>
              <a:rPr lang="sk-SK" dirty="0"/>
              <a:t>Ak úpadca pred vyhlásením konkurzu kúpil a prevzal vec s výhradou vlastníctva bez toho, aby k nej nadobudol vlastnícke právo, nemôže predávajúci uplatňovať vrátenie veci, ak správca splní povinnosti podľa zmluvy bez zbytočného odkladu po tom, ako bol predávajúcim k plneniu vyzvaný</a:t>
            </a:r>
          </a:p>
        </p:txBody>
      </p:sp>
    </p:spTree>
    <p:extLst>
      <p:ext uri="{BB962C8B-B14F-4D97-AF65-F5344CB8AC3E}">
        <p14:creationId xmlns:p14="http://schemas.microsoft.com/office/powerpoint/2010/main" val="29376733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53D273B-D46E-4E8C-BB56-E57DE7A4FCBD}"/>
              </a:ext>
            </a:extLst>
          </p:cNvPr>
          <p:cNvSpPr>
            <a:spLocks noGrp="1"/>
          </p:cNvSpPr>
          <p:nvPr>
            <p:ph type="title"/>
          </p:nvPr>
        </p:nvSpPr>
        <p:spPr/>
        <p:txBody>
          <a:bodyPr/>
          <a:lstStyle/>
          <a:p>
            <a:r>
              <a:rPr lang="sk-SK" dirty="0">
                <a:solidFill>
                  <a:schemeClr val="tx1"/>
                </a:solidFill>
              </a:rPr>
              <a:t>Účinky vyhlásenie konkurzu</a:t>
            </a:r>
          </a:p>
        </p:txBody>
      </p:sp>
      <p:sp>
        <p:nvSpPr>
          <p:cNvPr id="3" name="Zástupný objekt pre obsah 2">
            <a:extLst>
              <a:ext uri="{FF2B5EF4-FFF2-40B4-BE49-F238E27FC236}">
                <a16:creationId xmlns:a16="http://schemas.microsoft.com/office/drawing/2014/main" id="{AC56962D-DA50-4D67-A516-C3C63412AF4B}"/>
              </a:ext>
            </a:extLst>
          </p:cNvPr>
          <p:cNvSpPr>
            <a:spLocks noGrp="1"/>
          </p:cNvSpPr>
          <p:nvPr>
            <p:ph idx="1"/>
          </p:nvPr>
        </p:nvSpPr>
        <p:spPr/>
        <p:txBody>
          <a:bodyPr/>
          <a:lstStyle/>
          <a:p>
            <a:pPr marL="0" indent="0">
              <a:buNone/>
            </a:pPr>
            <a:r>
              <a:rPr lang="sk-SK" sz="1800" b="1" dirty="0">
                <a:effectLst/>
                <a:latin typeface="Calibri" panose="020F0502020204030204" pitchFamily="34" charset="0"/>
                <a:ea typeface="Calibri" panose="020F0502020204030204" pitchFamily="34" charset="0"/>
                <a:cs typeface="Calibri" panose="020F0502020204030204" pitchFamily="34" charset="0"/>
              </a:rPr>
              <a:t>Splatnosť záväzkov</a:t>
            </a:r>
          </a:p>
          <a:p>
            <a:r>
              <a:rPr lang="sk-SK" sz="1800" dirty="0">
                <a:effectLst/>
                <a:latin typeface="Calibri" panose="020F0502020204030204" pitchFamily="34" charset="0"/>
                <a:ea typeface="Calibri" panose="020F0502020204030204" pitchFamily="34" charset="0"/>
                <a:cs typeface="Calibri" panose="020F0502020204030204" pitchFamily="34" charset="0"/>
              </a:rPr>
              <a:t>Nesplatné pohľadávky a záväzky úpadcu, ktoré vznikli pred vyhlásením konkurzu a ktoré sa týkajú majetku podliehajúceho konkurzu, sa od vyhlásenia konkurzu až do zrušenia konkurzu považujú za splatné</a:t>
            </a:r>
            <a:endParaRPr lang="sk-SK"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sk-SK" dirty="0"/>
          </a:p>
        </p:txBody>
      </p:sp>
    </p:spTree>
    <p:extLst>
      <p:ext uri="{BB962C8B-B14F-4D97-AF65-F5344CB8AC3E}">
        <p14:creationId xmlns:p14="http://schemas.microsoft.com/office/powerpoint/2010/main" val="35304217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B4E50F1-B688-4165-89A8-523583D2A08B}"/>
              </a:ext>
            </a:extLst>
          </p:cNvPr>
          <p:cNvSpPr>
            <a:spLocks noGrp="1"/>
          </p:cNvSpPr>
          <p:nvPr>
            <p:ph type="title"/>
          </p:nvPr>
        </p:nvSpPr>
        <p:spPr/>
        <p:txBody>
          <a:bodyPr/>
          <a:lstStyle/>
          <a:p>
            <a:r>
              <a:rPr lang="sk-SK" dirty="0">
                <a:solidFill>
                  <a:schemeClr val="tx1"/>
                </a:solidFill>
              </a:rPr>
              <a:t>Účinky vyhlásenie konkurzu</a:t>
            </a:r>
            <a:endParaRPr lang="sk-SK" dirty="0"/>
          </a:p>
        </p:txBody>
      </p:sp>
      <p:sp>
        <p:nvSpPr>
          <p:cNvPr id="3" name="Zástupný objekt pre obsah 2">
            <a:extLst>
              <a:ext uri="{FF2B5EF4-FFF2-40B4-BE49-F238E27FC236}">
                <a16:creationId xmlns:a16="http://schemas.microsoft.com/office/drawing/2014/main" id="{8E09CFB4-BDE0-422E-B6B9-E357CA8A53F4}"/>
              </a:ext>
            </a:extLst>
          </p:cNvPr>
          <p:cNvSpPr>
            <a:spLocks noGrp="1"/>
          </p:cNvSpPr>
          <p:nvPr>
            <p:ph idx="1"/>
          </p:nvPr>
        </p:nvSpPr>
        <p:spPr/>
        <p:txBody>
          <a:bodyPr/>
          <a:lstStyle/>
          <a:p>
            <a:pPr marL="0" indent="0">
              <a:buNone/>
            </a:pPr>
            <a:r>
              <a:rPr lang="sk-SK" b="1" dirty="0"/>
              <a:t>Súdne a iné konania</a:t>
            </a:r>
          </a:p>
          <a:p>
            <a:endParaRPr lang="sk-SK" dirty="0"/>
          </a:p>
          <a:p>
            <a:pPr algn="just"/>
            <a:r>
              <a:rPr lang="sk-SK" dirty="0"/>
              <a:t>Ak tento zákon neustanovuje inak, vyhlásením konkurzu sa prerušujú všetky súdne a iné konania, ktoré sa týkajú majetku podliehajúceho konkurzu patriaceho úpadcovi. Lehoty v týchto konaniach ustanovené alebo určené počas prerušenia týchto konaní neplynú. Na účastníkov konania, ktorí vystupujú na strane úpadcu, prerušenie konania pôsobí, len ak ide o nerozlučné spoločenstvo alebo o intervenciu.</a:t>
            </a:r>
          </a:p>
        </p:txBody>
      </p:sp>
    </p:spTree>
    <p:extLst>
      <p:ext uri="{BB962C8B-B14F-4D97-AF65-F5344CB8AC3E}">
        <p14:creationId xmlns:p14="http://schemas.microsoft.com/office/powerpoint/2010/main" val="14135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B60BFD7-BC4B-4B5D-A9E2-F02D626F3C1B}"/>
              </a:ext>
            </a:extLst>
          </p:cNvPr>
          <p:cNvSpPr>
            <a:spLocks noGrp="1"/>
          </p:cNvSpPr>
          <p:nvPr>
            <p:ph type="title"/>
          </p:nvPr>
        </p:nvSpPr>
        <p:spPr/>
        <p:txBody>
          <a:bodyPr/>
          <a:lstStyle/>
          <a:p>
            <a:r>
              <a:rPr lang="sk-SK" dirty="0">
                <a:solidFill>
                  <a:schemeClr val="tx1"/>
                </a:solidFill>
              </a:rPr>
              <a:t>Účinky vyhlásenie konkurzu</a:t>
            </a:r>
            <a:endParaRPr lang="sk-SK" dirty="0"/>
          </a:p>
        </p:txBody>
      </p:sp>
      <p:sp>
        <p:nvSpPr>
          <p:cNvPr id="3" name="Zástupný objekt pre obsah 2">
            <a:extLst>
              <a:ext uri="{FF2B5EF4-FFF2-40B4-BE49-F238E27FC236}">
                <a16:creationId xmlns:a16="http://schemas.microsoft.com/office/drawing/2014/main" id="{F61FF753-BB92-4363-9B99-39EAB5CFD072}"/>
              </a:ext>
            </a:extLst>
          </p:cNvPr>
          <p:cNvSpPr>
            <a:spLocks noGrp="1"/>
          </p:cNvSpPr>
          <p:nvPr>
            <p:ph idx="1"/>
          </p:nvPr>
        </p:nvSpPr>
        <p:spPr/>
        <p:txBody>
          <a:bodyPr/>
          <a:lstStyle/>
          <a:p>
            <a:pPr marL="0" indent="0">
              <a:buNone/>
            </a:pPr>
            <a:r>
              <a:rPr lang="sk-SK" b="1" dirty="0"/>
              <a:t>Výkon rozhodnutia a exekúcia</a:t>
            </a:r>
          </a:p>
          <a:p>
            <a:endParaRPr lang="sk-SK" dirty="0"/>
          </a:p>
          <a:p>
            <a:pPr algn="just"/>
            <a:r>
              <a:rPr lang="sk-SK" dirty="0"/>
              <a:t>Na majetok podliehajúci konkurzu nemožno počas konkurzu začať konanie o výkon rozhodnutia alebo exekučné konanie; už začaté konania o výkon rozhodnutia alebo exekučné konania sa vyhlásením konkurzu zastavujú.</a:t>
            </a:r>
          </a:p>
        </p:txBody>
      </p:sp>
    </p:spTree>
    <p:extLst>
      <p:ext uri="{BB962C8B-B14F-4D97-AF65-F5344CB8AC3E}">
        <p14:creationId xmlns:p14="http://schemas.microsoft.com/office/powerpoint/2010/main" val="1519446632"/>
      </p:ext>
    </p:extLst>
  </p:cSld>
  <p:clrMapOvr>
    <a:masterClrMapping/>
  </p:clrMapOvr>
  <p:timing>
    <p:tnLst>
      <p:par>
        <p:cTn id="1" dur="indefinite" restart="never" nodeType="tmRoot"/>
      </p:par>
    </p:tnLst>
  </p:timing>
</p:sld>
</file>

<file path=ppt/theme/theme1.xml><?xml version="1.0" encoding="utf-8"?>
<a:theme xmlns:a="http://schemas.openxmlformats.org/drawingml/2006/main" name="Fazeta">
  <a:themeElements>
    <a:clrScheme name="Fazeta">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z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z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294</TotalTime>
  <Words>1328</Words>
  <Application>Microsoft Office PowerPoint</Application>
  <PresentationFormat>Širokouhlá</PresentationFormat>
  <Paragraphs>75</Paragraphs>
  <Slides>15</Slides>
  <Notes>0</Notes>
  <HiddenSlides>0</HiddenSlides>
  <MMClips>0</MMClips>
  <ScaleCrop>false</ScaleCrop>
  <HeadingPairs>
    <vt:vector size="6" baseType="variant">
      <vt:variant>
        <vt:lpstr>Použité písma</vt:lpstr>
      </vt:variant>
      <vt:variant>
        <vt:i4>5</vt:i4>
      </vt:variant>
      <vt:variant>
        <vt:lpstr>Motív</vt:lpstr>
      </vt:variant>
      <vt:variant>
        <vt:i4>1</vt:i4>
      </vt:variant>
      <vt:variant>
        <vt:lpstr>Nadpisy snímok</vt:lpstr>
      </vt:variant>
      <vt:variant>
        <vt:i4>15</vt:i4>
      </vt:variant>
    </vt:vector>
  </HeadingPairs>
  <TitlesOfParts>
    <vt:vector size="21" baseType="lpstr">
      <vt:lpstr>Arial</vt:lpstr>
      <vt:lpstr>Calibri</vt:lpstr>
      <vt:lpstr>Times New Roman</vt:lpstr>
      <vt:lpstr>Trebuchet MS</vt:lpstr>
      <vt:lpstr>Wingdings 3</vt:lpstr>
      <vt:lpstr>Fazeta</vt:lpstr>
      <vt:lpstr>Malý konkurz, Účinky vyhlásenia konkurzu</vt:lpstr>
      <vt:lpstr>Začatie KK a jeho účinky</vt:lpstr>
      <vt:lpstr>Začatie KK a jeho účinky</vt:lpstr>
      <vt:lpstr>Účinky vyhlásenie konkurzu</vt:lpstr>
      <vt:lpstr>Účinky vyhlásenie konkurzu</vt:lpstr>
      <vt:lpstr>Účinky vyhlásenie konkurzu</vt:lpstr>
      <vt:lpstr>Účinky vyhlásenie konkurzu</vt:lpstr>
      <vt:lpstr>Účinky vyhlásenie konkurzu</vt:lpstr>
      <vt:lpstr>Účinky vyhlásenie konkurzu</vt:lpstr>
      <vt:lpstr>Účinky vyhlásenie konkurzu</vt:lpstr>
      <vt:lpstr>Účinky vyhlásenie konkurzu</vt:lpstr>
      <vt:lpstr>Rozhodnutia v konkurznom konaní</vt:lpstr>
      <vt:lpstr>Rozhodnutia v konkurznom konaní</vt:lpstr>
      <vt:lpstr>Lehoty v konkurznom konaní</vt:lpstr>
      <vt:lpstr>Trovy konkurzného konania a konaní konkurzom vyvolaných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Ukončenie podnikateľskej činnosti</dc:title>
  <dc:creator>jaroj6 jaroj6</dc:creator>
  <cp:lastModifiedBy>dolny</cp:lastModifiedBy>
  <cp:revision>17</cp:revision>
  <dcterms:created xsi:type="dcterms:W3CDTF">2019-04-01T09:08:10Z</dcterms:created>
  <dcterms:modified xsi:type="dcterms:W3CDTF">2024-02-20T14:39:39Z</dcterms:modified>
</cp:coreProperties>
</file>