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3" d="100"/>
          <a:sy n="153" d="100"/>
        </p:scale>
        <p:origin x="576"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sk-SK"/>
              <a:t>Kliknutím upravte štýl predlohy nadpisu</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BBB8EA16-FD1E-456B-A2F8-4B199E86761B}" type="datetimeFigureOut">
              <a:rPr lang="sk-SK" smtClean="0"/>
              <a:t>27. 2. 2024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62DA1B50-8470-4C4F-B95B-B7D31F87A257}" type="slidenum">
              <a:rPr lang="sk-SK" smtClean="0"/>
              <a:t>‹#›</a:t>
            </a:fld>
            <a:endParaRPr lang="sk-SK"/>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0890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BBB8EA16-FD1E-456B-A2F8-4B199E86761B}" type="datetimeFigureOut">
              <a:rPr lang="sk-SK" smtClean="0"/>
              <a:t>27. 2. 2024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62DA1B50-8470-4C4F-B95B-B7D31F87A257}" type="slidenum">
              <a:rPr lang="sk-SK" smtClean="0"/>
              <a:t>‹#›</a:t>
            </a:fld>
            <a:endParaRPr lang="sk-SK"/>
          </a:p>
        </p:txBody>
      </p:sp>
    </p:spTree>
    <p:extLst>
      <p:ext uri="{BB962C8B-B14F-4D97-AF65-F5344CB8AC3E}">
        <p14:creationId xmlns:p14="http://schemas.microsoft.com/office/powerpoint/2010/main" val="246627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Zvislý nadpis a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sk-SK"/>
              <a:t>Kliknutím upravte štýl predlohy nadpisu</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BBB8EA16-FD1E-456B-A2F8-4B199E86761B}" type="datetimeFigureOut">
              <a:rPr lang="sk-SK" smtClean="0"/>
              <a:t>27. 2. 2024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62DA1B50-8470-4C4F-B95B-B7D31F87A257}" type="slidenum">
              <a:rPr lang="sk-SK" smtClean="0"/>
              <a:t>‹#›</a:t>
            </a:fld>
            <a:endParaRPr lang="sk-SK"/>
          </a:p>
        </p:txBody>
      </p:sp>
    </p:spTree>
    <p:extLst>
      <p:ext uri="{BB962C8B-B14F-4D97-AF65-F5344CB8AC3E}">
        <p14:creationId xmlns:p14="http://schemas.microsoft.com/office/powerpoint/2010/main" val="47201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sk-SK"/>
              <a:t>Kliknutím upravte štýl predlohy nadpisu</a:t>
            </a:r>
            <a:endParaRPr lang="en-US" dirty="0"/>
          </a:p>
        </p:txBody>
      </p:sp>
      <p:sp>
        <p:nvSpPr>
          <p:cNvPr id="3" name="Content Placeholder 2"/>
          <p:cNvSpPr>
            <a:spLocks noGrp="1"/>
          </p:cNvSpPr>
          <p:nvPr>
            <p:ph idx="1"/>
          </p:nvPr>
        </p:nvSpPr>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BBB8EA16-FD1E-456B-A2F8-4B199E86761B}" type="datetimeFigureOut">
              <a:rPr lang="sk-SK" smtClean="0"/>
              <a:t>27. 2. 2024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62DA1B50-8470-4C4F-B95B-B7D31F87A257}" type="slidenum">
              <a:rPr lang="sk-SK" smtClean="0"/>
              <a:t>‹#›</a:t>
            </a:fld>
            <a:endParaRPr lang="sk-SK"/>
          </a:p>
        </p:txBody>
      </p:sp>
    </p:spTree>
    <p:extLst>
      <p:ext uri="{BB962C8B-B14F-4D97-AF65-F5344CB8AC3E}">
        <p14:creationId xmlns:p14="http://schemas.microsoft.com/office/powerpoint/2010/main" val="3233609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Hlavička sekcie">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sk-SK"/>
              <a:t>Kliknutím upravte štýl predlohy nadpisu</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BBB8EA16-FD1E-456B-A2F8-4B199E86761B}" type="datetimeFigureOut">
              <a:rPr lang="sk-SK" smtClean="0"/>
              <a:t>27. 2. 2024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62DA1B50-8470-4C4F-B95B-B7D31F87A257}" type="slidenum">
              <a:rPr lang="sk-SK" smtClean="0"/>
              <a:t>‹#›</a:t>
            </a:fld>
            <a:endParaRPr lang="sk-SK"/>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6127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sk-SK"/>
              <a:t>Kliknutím upravte štýl predlohy nadpisu</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BBB8EA16-FD1E-456B-A2F8-4B199E86761B}" type="datetimeFigureOut">
              <a:rPr lang="sk-SK" smtClean="0"/>
              <a:t>27. 2. 2024</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62DA1B50-8470-4C4F-B95B-B7D31F87A257}" type="slidenum">
              <a:rPr lang="sk-SK" smtClean="0"/>
              <a:t>‹#›</a:t>
            </a:fld>
            <a:endParaRPr lang="sk-SK"/>
          </a:p>
        </p:txBody>
      </p:sp>
    </p:spTree>
    <p:extLst>
      <p:ext uri="{BB962C8B-B14F-4D97-AF65-F5344CB8AC3E}">
        <p14:creationId xmlns:p14="http://schemas.microsoft.com/office/powerpoint/2010/main" val="3515302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sk-SK"/>
              <a:t>Kliknutím upravte štýl predlohy nadpisu</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Content Placeholder 3"/>
          <p:cNvSpPr>
            <a:spLocks noGrp="1"/>
          </p:cNvSpPr>
          <p:nvPr>
            <p:ph sz="half" idx="2"/>
          </p:nvPr>
        </p:nvSpPr>
        <p:spPr>
          <a:xfrm>
            <a:off x="1097280" y="2582334"/>
            <a:ext cx="4937760" cy="3378200"/>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Content Placeholder 5"/>
          <p:cNvSpPr>
            <a:spLocks noGrp="1"/>
          </p:cNvSpPr>
          <p:nvPr>
            <p:ph sz="quarter" idx="4"/>
          </p:nvPr>
        </p:nvSpPr>
        <p:spPr>
          <a:xfrm>
            <a:off x="6217920" y="2582334"/>
            <a:ext cx="4937760" cy="3378200"/>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BBB8EA16-FD1E-456B-A2F8-4B199E86761B}" type="datetimeFigureOut">
              <a:rPr lang="sk-SK" smtClean="0"/>
              <a:t>27. 2. 2024</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62DA1B50-8470-4C4F-B95B-B7D31F87A257}" type="slidenum">
              <a:rPr lang="sk-SK" smtClean="0"/>
              <a:t>‹#›</a:t>
            </a:fld>
            <a:endParaRPr lang="sk-SK"/>
          </a:p>
        </p:txBody>
      </p:sp>
    </p:spTree>
    <p:extLst>
      <p:ext uri="{BB962C8B-B14F-4D97-AF65-F5344CB8AC3E}">
        <p14:creationId xmlns:p14="http://schemas.microsoft.com/office/powerpoint/2010/main" val="3147560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BBB8EA16-FD1E-456B-A2F8-4B199E86761B}" type="datetimeFigureOut">
              <a:rPr lang="sk-SK" smtClean="0"/>
              <a:t>27. 2. 2024</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62DA1B50-8470-4C4F-B95B-B7D31F87A257}" type="slidenum">
              <a:rPr lang="sk-SK" smtClean="0"/>
              <a:t>‹#›</a:t>
            </a:fld>
            <a:endParaRPr lang="sk-SK"/>
          </a:p>
        </p:txBody>
      </p:sp>
    </p:spTree>
    <p:extLst>
      <p:ext uri="{BB962C8B-B14F-4D97-AF65-F5344CB8AC3E}">
        <p14:creationId xmlns:p14="http://schemas.microsoft.com/office/powerpoint/2010/main" val="3241253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a">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BB8EA16-FD1E-456B-A2F8-4B199E86761B}" type="datetimeFigureOut">
              <a:rPr lang="sk-SK" smtClean="0"/>
              <a:t>27. 2. 2024</a:t>
            </a:fld>
            <a:endParaRPr lang="sk-SK"/>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sk-SK"/>
          </a:p>
        </p:txBody>
      </p:sp>
      <p:sp>
        <p:nvSpPr>
          <p:cNvPr id="9" name="Slide Number Placeholder 8"/>
          <p:cNvSpPr>
            <a:spLocks noGrp="1"/>
          </p:cNvSpPr>
          <p:nvPr>
            <p:ph type="sldNum" sz="quarter" idx="12"/>
          </p:nvPr>
        </p:nvSpPr>
        <p:spPr/>
        <p:txBody>
          <a:bodyPr/>
          <a:lstStyle/>
          <a:p>
            <a:fld id="{62DA1B50-8470-4C4F-B95B-B7D31F87A257}" type="slidenum">
              <a:rPr lang="sk-SK" smtClean="0"/>
              <a:t>‹#›</a:t>
            </a:fld>
            <a:endParaRPr lang="sk-SK"/>
          </a:p>
        </p:txBody>
      </p:sp>
    </p:spTree>
    <p:extLst>
      <p:ext uri="{BB962C8B-B14F-4D97-AF65-F5344CB8AC3E}">
        <p14:creationId xmlns:p14="http://schemas.microsoft.com/office/powerpoint/2010/main" val="2383642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popiso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sk-SK"/>
              <a:t>Kliknutím upravte štýl predlohy nadpisu</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BB8EA16-FD1E-456B-A2F8-4B199E86761B}" type="datetimeFigureOut">
              <a:rPr lang="sk-SK" smtClean="0"/>
              <a:t>27. 2. 2024</a:t>
            </a:fld>
            <a:endParaRPr lang="sk-SK"/>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sk-SK"/>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2DA1B50-8470-4C4F-B95B-B7D31F87A257}" type="slidenum">
              <a:rPr lang="sk-SK" smtClean="0"/>
              <a:t>‹#›</a:t>
            </a:fld>
            <a:endParaRPr lang="sk-SK"/>
          </a:p>
        </p:txBody>
      </p:sp>
    </p:spTree>
    <p:extLst>
      <p:ext uri="{BB962C8B-B14F-4D97-AF65-F5344CB8AC3E}">
        <p14:creationId xmlns:p14="http://schemas.microsoft.com/office/powerpoint/2010/main" val="1734882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sk-SK"/>
              <a:t>Kliknutím upravte štýl predlohy nadpisu</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5" name="Date Placeholder 4"/>
          <p:cNvSpPr>
            <a:spLocks noGrp="1"/>
          </p:cNvSpPr>
          <p:nvPr>
            <p:ph type="dt" sz="half" idx="10"/>
          </p:nvPr>
        </p:nvSpPr>
        <p:spPr/>
        <p:txBody>
          <a:bodyPr/>
          <a:lstStyle/>
          <a:p>
            <a:fld id="{BBB8EA16-FD1E-456B-A2F8-4B199E86761B}" type="datetimeFigureOut">
              <a:rPr lang="sk-SK" smtClean="0"/>
              <a:t>27. 2. 2024</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62DA1B50-8470-4C4F-B95B-B7D31F87A257}" type="slidenum">
              <a:rPr lang="sk-SK" smtClean="0"/>
              <a:t>‹#›</a:t>
            </a:fld>
            <a:endParaRPr lang="sk-SK"/>
          </a:p>
        </p:txBody>
      </p:sp>
    </p:spTree>
    <p:extLst>
      <p:ext uri="{BB962C8B-B14F-4D97-AF65-F5344CB8AC3E}">
        <p14:creationId xmlns:p14="http://schemas.microsoft.com/office/powerpoint/2010/main" val="2682085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sk-SK"/>
              <a:t>Kliknutím upravte štýl predlohy nadpisu</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BB8EA16-FD1E-456B-A2F8-4B199E86761B}" type="datetimeFigureOut">
              <a:rPr lang="sk-SK" smtClean="0"/>
              <a:t>27. 2. 2024</a:t>
            </a:fld>
            <a:endParaRPr lang="sk-SK"/>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sk-SK"/>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2DA1B50-8470-4C4F-B95B-B7D31F87A257}" type="slidenum">
              <a:rPr lang="sk-SK" smtClean="0"/>
              <a:t>‹#›</a:t>
            </a:fld>
            <a:endParaRPr lang="sk-SK"/>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70534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183F5D-67AA-D482-2F34-C48CA0CC6F1C}"/>
              </a:ext>
            </a:extLst>
          </p:cNvPr>
          <p:cNvSpPr>
            <a:spLocks noGrp="1"/>
          </p:cNvSpPr>
          <p:nvPr>
            <p:ph type="ctrTitle"/>
          </p:nvPr>
        </p:nvSpPr>
        <p:spPr>
          <a:xfrm>
            <a:off x="1097280" y="758952"/>
            <a:ext cx="10058400" cy="3147223"/>
          </a:xfrm>
        </p:spPr>
        <p:txBody>
          <a:bodyPr/>
          <a:lstStyle/>
          <a:p>
            <a:r>
              <a:rPr lang="sk-SK" dirty="0"/>
              <a:t>Konkurzné právo</a:t>
            </a:r>
          </a:p>
        </p:txBody>
      </p:sp>
      <p:sp>
        <p:nvSpPr>
          <p:cNvPr id="3" name="Podnadpis 2">
            <a:extLst>
              <a:ext uri="{FF2B5EF4-FFF2-40B4-BE49-F238E27FC236}">
                <a16:creationId xmlns:a16="http://schemas.microsoft.com/office/drawing/2014/main" id="{B1671491-36E0-5192-2C0B-2637A3385E7D}"/>
              </a:ext>
            </a:extLst>
          </p:cNvPr>
          <p:cNvSpPr>
            <a:spLocks noGrp="1"/>
          </p:cNvSpPr>
          <p:nvPr>
            <p:ph type="subTitle" idx="1"/>
          </p:nvPr>
        </p:nvSpPr>
        <p:spPr>
          <a:xfrm>
            <a:off x="1100051" y="4385569"/>
            <a:ext cx="10058400" cy="1951063"/>
          </a:xfrm>
        </p:spPr>
        <p:txBody>
          <a:bodyPr>
            <a:normAutofit fontScale="77500" lnSpcReduction="20000"/>
          </a:bodyPr>
          <a:lstStyle/>
          <a:p>
            <a:pPr>
              <a:lnSpc>
                <a:spcPct val="107000"/>
              </a:lnSpc>
              <a:spcAft>
                <a:spcPts val="800"/>
              </a:spcAft>
            </a:pPr>
            <a:r>
              <a:rPr lang="sk-SK" sz="23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Správca konkurznej podstaty</a:t>
            </a:r>
            <a:endParaRPr lang="sk-SK" sz="23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2300" b="1" dirty="0">
                <a:effectLst/>
                <a:latin typeface="Calibri" panose="020F0502020204030204" pitchFamily="34" charset="0"/>
                <a:ea typeface="Calibri" panose="020F0502020204030204" pitchFamily="34" charset="0"/>
                <a:cs typeface="Times New Roman" panose="02020603050405020304" pitchFamily="18" charset="0"/>
              </a:rPr>
              <a:t>27. </a:t>
            </a:r>
            <a:r>
              <a:rPr lang="cs-CZ" sz="2300" b="1" dirty="0" err="1">
                <a:effectLst/>
                <a:latin typeface="Calibri" panose="020F0502020204030204" pitchFamily="34" charset="0"/>
                <a:ea typeface="Calibri" panose="020F0502020204030204" pitchFamily="34" charset="0"/>
                <a:cs typeface="Times New Roman" panose="02020603050405020304" pitchFamily="18" charset="0"/>
              </a:rPr>
              <a:t>február</a:t>
            </a:r>
            <a:r>
              <a:rPr lang="cs-CZ" sz="2300" b="1" dirty="0">
                <a:effectLst/>
                <a:latin typeface="Calibri" panose="020F0502020204030204" pitchFamily="34" charset="0"/>
                <a:ea typeface="Calibri" panose="020F0502020204030204" pitchFamily="34" charset="0"/>
                <a:cs typeface="Times New Roman" panose="02020603050405020304" pitchFamily="18" charset="0"/>
              </a:rPr>
              <a:t> 2024</a:t>
            </a:r>
          </a:p>
          <a:p>
            <a:pPr>
              <a:lnSpc>
                <a:spcPct val="107000"/>
              </a:lnSpc>
              <a:spcAft>
                <a:spcPts val="800"/>
              </a:spcAft>
            </a:pPr>
            <a:r>
              <a:rPr lang="cs-CZ" sz="2300" b="1" dirty="0" err="1">
                <a:latin typeface="Calibri" panose="020F0502020204030204" pitchFamily="34" charset="0"/>
                <a:ea typeface="Calibri" panose="020F0502020204030204" pitchFamily="34" charset="0"/>
                <a:cs typeface="Times New Roman" panose="02020603050405020304" pitchFamily="18" charset="0"/>
              </a:rPr>
              <a:t>Prednášajúci</a:t>
            </a:r>
            <a:r>
              <a:rPr lang="cs-CZ" sz="2300" b="1" dirty="0">
                <a:latin typeface="Calibri" panose="020F0502020204030204" pitchFamily="34" charset="0"/>
                <a:ea typeface="Calibri" panose="020F0502020204030204" pitchFamily="34" charset="0"/>
                <a:cs typeface="Times New Roman" panose="02020603050405020304" pitchFamily="18" charset="0"/>
              </a:rPr>
              <a:t>:	Mgr. JUDr. Lucián </a:t>
            </a:r>
            <a:r>
              <a:rPr lang="cs-CZ" sz="2300" b="1" dirty="0" err="1">
                <a:latin typeface="Calibri" panose="020F0502020204030204" pitchFamily="34" charset="0"/>
                <a:ea typeface="Calibri" panose="020F0502020204030204" pitchFamily="34" charset="0"/>
                <a:cs typeface="Times New Roman" panose="02020603050405020304" pitchFamily="18" charset="0"/>
              </a:rPr>
              <a:t>Török</a:t>
            </a:r>
            <a:endParaRPr lang="cs-CZ" sz="23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2300" b="1" cap="none" dirty="0">
                <a:solidFill>
                  <a:schemeClr val="tx1"/>
                </a:solidFill>
                <a:latin typeface="Calibri" panose="020F0502020204030204" pitchFamily="34" charset="0"/>
                <a:ea typeface="Calibri" panose="020F0502020204030204" pitchFamily="34" charset="0"/>
                <a:cs typeface="Times New Roman" panose="02020603050405020304" pitchFamily="18" charset="0"/>
              </a:rPr>
              <a:t>lucian.torok@student.upjs.sk</a:t>
            </a:r>
          </a:p>
          <a:p>
            <a:pPr>
              <a:lnSpc>
                <a:spcPct val="107000"/>
              </a:lnSpc>
              <a:spcAft>
                <a:spcPts val="800"/>
              </a:spcAft>
            </a:pPr>
            <a:endParaRPr lang="cs-CZ" sz="23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sk-SK" sz="2300" dirty="0">
              <a:effectLst/>
              <a:latin typeface="Calibri" panose="020F0502020204030204" pitchFamily="34" charset="0"/>
              <a:ea typeface="Calibri" panose="020F0502020204030204" pitchFamily="34" charset="0"/>
              <a:cs typeface="Times New Roman" panose="02020603050405020304" pitchFamily="18" charset="0"/>
            </a:endParaRPr>
          </a:p>
          <a:p>
            <a:endParaRPr lang="sk-SK" dirty="0"/>
          </a:p>
        </p:txBody>
      </p:sp>
    </p:spTree>
    <p:extLst>
      <p:ext uri="{BB962C8B-B14F-4D97-AF65-F5344CB8AC3E}">
        <p14:creationId xmlns:p14="http://schemas.microsoft.com/office/powerpoint/2010/main" val="1747048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C7E378-9151-C666-1E2B-AEDB7299D638}"/>
              </a:ext>
            </a:extLst>
          </p:cNvPr>
          <p:cNvSpPr>
            <a:spLocks noGrp="1"/>
          </p:cNvSpPr>
          <p:nvPr>
            <p:ph type="title"/>
          </p:nvPr>
        </p:nvSpPr>
        <p:spPr/>
        <p:txBody>
          <a:bodyPr/>
          <a:lstStyle/>
          <a:p>
            <a:r>
              <a:rPr lang="sk-SK" dirty="0"/>
              <a:t>Súčinnosť tretích osôb</a:t>
            </a:r>
          </a:p>
        </p:txBody>
      </p:sp>
      <p:sp>
        <p:nvSpPr>
          <p:cNvPr id="3" name="Zástupný objekt pre obsah 2">
            <a:extLst>
              <a:ext uri="{FF2B5EF4-FFF2-40B4-BE49-F238E27FC236}">
                <a16:creationId xmlns:a16="http://schemas.microsoft.com/office/drawing/2014/main" id="{D129D9BC-146F-FEF3-DBF5-F33FEF9A4E17}"/>
              </a:ext>
            </a:extLst>
          </p:cNvPr>
          <p:cNvSpPr>
            <a:spLocks noGrp="1"/>
          </p:cNvSpPr>
          <p:nvPr>
            <p:ph idx="1"/>
          </p:nvPr>
        </p:nvSpPr>
        <p:spPr/>
        <p:txBody>
          <a:bodyPr>
            <a:normAutofit lnSpcReduction="10000"/>
          </a:bodyPr>
          <a:lstStyle/>
          <a:p>
            <a:pPr algn="just"/>
            <a:r>
              <a:rPr lang="sk-SK" b="1" dirty="0">
                <a:solidFill>
                  <a:schemeClr val="tx1"/>
                </a:solidFill>
              </a:rPr>
              <a:t>§ 74 ZKR </a:t>
            </a:r>
            <a:r>
              <a:rPr lang="sk-SK" dirty="0">
                <a:solidFill>
                  <a:schemeClr val="tx1"/>
                </a:solidFill>
              </a:rPr>
              <a:t>– </a:t>
            </a:r>
            <a:r>
              <a:rPr lang="sk-SK" b="1" u="sng" dirty="0">
                <a:solidFill>
                  <a:schemeClr val="tx1"/>
                </a:solidFill>
              </a:rPr>
              <a:t>súčinnosť úpadcu </a:t>
            </a:r>
            <a:r>
              <a:rPr lang="sk-SK" dirty="0">
                <a:solidFill>
                  <a:schemeClr val="tx1"/>
                </a:solidFill>
              </a:rPr>
              <a:t>a v rovnakom rozsahu aj šta</a:t>
            </a:r>
            <a:r>
              <a:rPr lang="sk-SK" b="0" i="0" dirty="0">
                <a:solidFill>
                  <a:schemeClr val="tx1"/>
                </a:solidFill>
                <a:effectLst/>
              </a:rPr>
              <a:t>tutárny orgán alebo člen štatutárneho orgánu úpadcu, prokurista úpadcu, odborný zástupca zodpovedný za podnikanie úpadcu, likvidátor úpadcu, nútený správca úpadcu a zákonný zástupca úpadcu; ak je úpadcom právnická osoba bez štatutárneho orgánu, povinnosť poskytnúť súčinnosť správcovi rovnako ako úpadca má aj osoba, ktorá vykonávala funkciu štatutárneho orgánu alebo člena štatutárneho orgánu naposledy</a:t>
            </a:r>
          </a:p>
          <a:p>
            <a:pPr algn="just"/>
            <a:r>
              <a:rPr lang="sk-SK" b="1" dirty="0">
                <a:solidFill>
                  <a:schemeClr val="tx1"/>
                </a:solidFill>
              </a:rPr>
              <a:t>§ 75 ZKR – </a:t>
            </a:r>
            <a:r>
              <a:rPr lang="sk-SK" b="1" u="sng" dirty="0">
                <a:solidFill>
                  <a:schemeClr val="tx1"/>
                </a:solidFill>
              </a:rPr>
              <a:t>súčinnosť tretích osôb </a:t>
            </a:r>
            <a:r>
              <a:rPr lang="sk-SK" dirty="0">
                <a:solidFill>
                  <a:schemeClr val="tx1"/>
                </a:solidFill>
              </a:rPr>
              <a:t>(ods. 1 – 11 definuje konkrétne subjekty)</a:t>
            </a:r>
          </a:p>
          <a:p>
            <a:pPr algn="just"/>
            <a:r>
              <a:rPr lang="sk-SK" dirty="0">
                <a:solidFill>
                  <a:schemeClr val="tx1"/>
                </a:solidFill>
              </a:rPr>
              <a:t>Súčinnosť podľa § 74 ZKR správca vynucuje návrhom na predvedenie povinných subjektov na súd alebo návrhom na uloženie pokuty do 165.000,- €. Súčinnosť podľa § 75 ZKR správca vynucuje len návrhom na uloženie pokuty do 3.300,- €. V krajnom prípade môže správca uvažovať aj o návrhu na nariadenie neodkladného opatrenia podľa § 203 ZKR.</a:t>
            </a:r>
          </a:p>
          <a:p>
            <a:pPr algn="just"/>
            <a:r>
              <a:rPr lang="sk-SK" b="0" i="0" dirty="0">
                <a:solidFill>
                  <a:schemeClr val="tx1"/>
                </a:solidFill>
                <a:effectLst/>
              </a:rPr>
              <a:t>Predbežnému správcovi patria pri zisťovaní majetku dlžníka rovnaké oprávnenia ako správcovi v konkurze; ustanovenia </a:t>
            </a:r>
            <a:r>
              <a:rPr lang="sk-SK" u="none" strike="noStrike" dirty="0">
                <a:solidFill>
                  <a:schemeClr val="tx1"/>
                </a:solidFill>
                <a:effectLst/>
              </a:rPr>
              <a:t>§ 74 a 75 ZKR</a:t>
            </a:r>
            <a:r>
              <a:rPr lang="sk-SK" dirty="0">
                <a:solidFill>
                  <a:schemeClr val="tx1"/>
                </a:solidFill>
                <a:effectLst/>
              </a:rPr>
              <a:t> </a:t>
            </a:r>
            <a:r>
              <a:rPr lang="sk-SK" b="0" i="0" dirty="0">
                <a:solidFill>
                  <a:schemeClr val="tx1"/>
                </a:solidFill>
                <a:effectLst/>
              </a:rPr>
              <a:t>sa použijú primerane (§ 21 ods. 1 ZKR).</a:t>
            </a:r>
            <a:endParaRPr lang="sk-SK" dirty="0">
              <a:solidFill>
                <a:schemeClr val="tx1"/>
              </a:solidFill>
            </a:endParaRPr>
          </a:p>
        </p:txBody>
      </p:sp>
    </p:spTree>
    <p:extLst>
      <p:ext uri="{BB962C8B-B14F-4D97-AF65-F5344CB8AC3E}">
        <p14:creationId xmlns:p14="http://schemas.microsoft.com/office/powerpoint/2010/main" val="268183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E3A1F4-8525-AAE0-04AD-C6B5E7F51122}"/>
              </a:ext>
            </a:extLst>
          </p:cNvPr>
          <p:cNvSpPr>
            <a:spLocks noGrp="1"/>
          </p:cNvSpPr>
          <p:nvPr>
            <p:ph type="title"/>
          </p:nvPr>
        </p:nvSpPr>
        <p:spPr/>
        <p:txBody>
          <a:bodyPr/>
          <a:lstStyle/>
          <a:p>
            <a:r>
              <a:rPr lang="sk-SK" dirty="0"/>
              <a:t>Odmena správcu konkurznej podstaty </a:t>
            </a:r>
            <a:br>
              <a:rPr lang="sk-SK" dirty="0"/>
            </a:br>
            <a:r>
              <a:rPr lang="sk-SK" sz="2800" dirty="0"/>
              <a:t>(tzv. „klasický konkurz“)</a:t>
            </a:r>
          </a:p>
        </p:txBody>
      </p:sp>
      <p:sp>
        <p:nvSpPr>
          <p:cNvPr id="3" name="Zástupný objekt pre obsah 2">
            <a:extLst>
              <a:ext uri="{FF2B5EF4-FFF2-40B4-BE49-F238E27FC236}">
                <a16:creationId xmlns:a16="http://schemas.microsoft.com/office/drawing/2014/main" id="{EF6DECCA-CD43-5546-9A69-028911C339B9}"/>
              </a:ext>
            </a:extLst>
          </p:cNvPr>
          <p:cNvSpPr>
            <a:spLocks noGrp="1"/>
          </p:cNvSpPr>
          <p:nvPr>
            <p:ph idx="1"/>
          </p:nvPr>
        </p:nvSpPr>
        <p:spPr/>
        <p:txBody>
          <a:bodyPr/>
          <a:lstStyle/>
          <a:p>
            <a:pPr algn="just"/>
            <a:r>
              <a:rPr lang="sk-SK" dirty="0">
                <a:solidFill>
                  <a:schemeClr val="tx1"/>
                </a:solidFill>
              </a:rPr>
              <a:t>- </a:t>
            </a:r>
            <a:r>
              <a:rPr lang="sk-SK" u="sng" dirty="0">
                <a:solidFill>
                  <a:schemeClr val="tx1"/>
                </a:solidFill>
              </a:rPr>
              <a:t>nárok na odmenu predbežného správcu</a:t>
            </a:r>
            <a:r>
              <a:rPr lang="sk-SK" dirty="0">
                <a:solidFill>
                  <a:schemeClr val="tx1"/>
                </a:solidFill>
              </a:rPr>
              <a:t> je upravený v § 21 ods. 3 ZKR v spojení s § 10, § 11 (výška a jej krátenie) a § 7 ods. 3 vyhlášky č. 665/2005 Z. z.</a:t>
            </a:r>
          </a:p>
          <a:p>
            <a:pPr algn="just"/>
            <a:r>
              <a:rPr lang="sk-SK" dirty="0">
                <a:solidFill>
                  <a:schemeClr val="tx1"/>
                </a:solidFill>
              </a:rPr>
              <a:t>- nárok na odmenu správcu v klasickom konkurze je upravený v § 43 ZKR – správcovi patrí nárok na paušálnu odmenu (</a:t>
            </a:r>
            <a:r>
              <a:rPr lang="sk-SK" u="sng" dirty="0">
                <a:solidFill>
                  <a:schemeClr val="tx1"/>
                </a:solidFill>
              </a:rPr>
              <a:t>za jeho činnosť do konania 1. schôdze veriteľov</a:t>
            </a:r>
            <a:r>
              <a:rPr lang="sk-SK" dirty="0">
                <a:solidFill>
                  <a:schemeClr val="tx1"/>
                </a:solidFill>
              </a:rPr>
              <a:t>) a za výkon funkcie správcu po konaní 1. schôdze veriteľov (</a:t>
            </a:r>
            <a:r>
              <a:rPr lang="sk-SK" u="sng" dirty="0">
                <a:solidFill>
                  <a:schemeClr val="tx1"/>
                </a:solidFill>
              </a:rPr>
              <a:t>za speňaženia majetku podliehajúceho konkurzu</a:t>
            </a:r>
            <a:r>
              <a:rPr lang="sk-SK" dirty="0">
                <a:solidFill>
                  <a:schemeClr val="tx1"/>
                </a:solidFill>
              </a:rPr>
              <a:t>); a to v spojení s </a:t>
            </a:r>
            <a:r>
              <a:rPr lang="sk-SK" dirty="0" err="1">
                <a:solidFill>
                  <a:schemeClr val="tx1"/>
                </a:solidFill>
              </a:rPr>
              <a:t>ust</a:t>
            </a:r>
            <a:r>
              <a:rPr lang="sk-SK" dirty="0">
                <a:solidFill>
                  <a:schemeClr val="tx1"/>
                </a:solidFill>
              </a:rPr>
              <a:t>. vyhlášky č. 665/2005 Z. z., konkrétne: § 10, § 12 (paušálna odmena správcu – výška a jej krátenie), § 13 - § 22 (odmena správcu z výťažku - výška a jej zníženie). Správcovi patrí odmena aj v pre prípad zrušenia konkurzu pre nedostatok majetku (§ 23 vyhlášky č. 665/2005 Z. z.), paušálna náhrada za prácu s registrom úpadcov (§ 24a vyhlášky č. 665/2005 Z. z.) a paušálna náhrada nákladov za vedenie kancelárie (§ 24b vyhlášky č. 665/2005 Z. z.)</a:t>
            </a:r>
          </a:p>
        </p:txBody>
      </p:sp>
    </p:spTree>
    <p:extLst>
      <p:ext uri="{BB962C8B-B14F-4D97-AF65-F5344CB8AC3E}">
        <p14:creationId xmlns:p14="http://schemas.microsoft.com/office/powerpoint/2010/main" val="1876450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884A7A-5B2E-C0EC-09A2-46397968022E}"/>
              </a:ext>
            </a:extLst>
          </p:cNvPr>
          <p:cNvSpPr>
            <a:spLocks noGrp="1"/>
          </p:cNvSpPr>
          <p:nvPr>
            <p:ph type="title"/>
          </p:nvPr>
        </p:nvSpPr>
        <p:spPr/>
        <p:txBody>
          <a:bodyPr/>
          <a:lstStyle/>
          <a:p>
            <a:r>
              <a:rPr lang="sk-SK" dirty="0"/>
              <a:t>Správca konkurznej podstaty</a:t>
            </a:r>
          </a:p>
        </p:txBody>
      </p:sp>
      <p:sp>
        <p:nvSpPr>
          <p:cNvPr id="3" name="Zástupný objekt pre obsah 2">
            <a:extLst>
              <a:ext uri="{FF2B5EF4-FFF2-40B4-BE49-F238E27FC236}">
                <a16:creationId xmlns:a16="http://schemas.microsoft.com/office/drawing/2014/main" id="{ED537E03-3BA2-548D-762C-8E85E65B3E24}"/>
              </a:ext>
            </a:extLst>
          </p:cNvPr>
          <p:cNvSpPr>
            <a:spLocks noGrp="1"/>
          </p:cNvSpPr>
          <p:nvPr>
            <p:ph idx="1"/>
          </p:nvPr>
        </p:nvSpPr>
        <p:spPr>
          <a:xfrm>
            <a:off x="1097279" y="1845734"/>
            <a:ext cx="10356783" cy="4266308"/>
          </a:xfrm>
        </p:spPr>
        <p:txBody>
          <a:bodyPr>
            <a:normAutofit fontScale="92500" lnSpcReduction="10000"/>
          </a:bodyPr>
          <a:lstStyle/>
          <a:p>
            <a:pPr algn="just"/>
            <a:r>
              <a:rPr lang="sk-SK" b="1" dirty="0"/>
              <a:t>Všeobecne:</a:t>
            </a:r>
          </a:p>
          <a:p>
            <a:pPr algn="just"/>
            <a:r>
              <a:rPr lang="sk-SK" b="1" dirty="0"/>
              <a:t>Postavenie správcu a správcovskú činnosť upravuje zákon č. 8/2005 Z. z. o správcoch a o zmene a doplnení niektorých zákonov (ďalej len „zákon o správcoch“).</a:t>
            </a:r>
          </a:p>
          <a:p>
            <a:pPr algn="just"/>
            <a:r>
              <a:rPr lang="sk-SK" dirty="0">
                <a:solidFill>
                  <a:schemeClr val="tx1"/>
                </a:solidFill>
              </a:rPr>
              <a:t>- podľa § 2 ods. 1 zákona o správcoch, s</a:t>
            </a:r>
            <a:r>
              <a:rPr lang="sk-SK" i="0" dirty="0">
                <a:solidFill>
                  <a:schemeClr val="tx1"/>
                </a:solidFill>
                <a:effectLst/>
              </a:rPr>
              <a:t>právca je </a:t>
            </a:r>
            <a:r>
              <a:rPr lang="sk-SK" b="1" i="0" dirty="0">
                <a:solidFill>
                  <a:schemeClr val="tx1"/>
                </a:solidFill>
                <a:effectLst/>
              </a:rPr>
              <a:t>fyzická osoba </a:t>
            </a:r>
            <a:r>
              <a:rPr lang="sk-SK" i="0" dirty="0">
                <a:solidFill>
                  <a:schemeClr val="tx1"/>
                </a:solidFill>
                <a:effectLst/>
              </a:rPr>
              <a:t>alebo </a:t>
            </a:r>
            <a:r>
              <a:rPr lang="sk-SK" b="1" i="0" dirty="0">
                <a:solidFill>
                  <a:schemeClr val="tx1"/>
                </a:solidFill>
                <a:effectLst/>
              </a:rPr>
              <a:t>právnická osoba</a:t>
            </a:r>
            <a:r>
              <a:rPr lang="sk-SK" i="0" dirty="0">
                <a:solidFill>
                  <a:schemeClr val="tx1"/>
                </a:solidFill>
                <a:effectLst/>
              </a:rPr>
              <a:t> </a:t>
            </a:r>
            <a:r>
              <a:rPr lang="sk-SK" b="1" i="0" u="sng" dirty="0">
                <a:solidFill>
                  <a:schemeClr val="tx1"/>
                </a:solidFill>
                <a:effectLst/>
              </a:rPr>
              <a:t>zapísaná do zoznamu správcov </a:t>
            </a:r>
            <a:r>
              <a:rPr lang="sk-SK" i="0" dirty="0">
                <a:solidFill>
                  <a:schemeClr val="tx1"/>
                </a:solidFill>
                <a:effectLst/>
              </a:rPr>
              <a:t>(</a:t>
            </a:r>
            <a:r>
              <a:rPr lang="sk-SK" i="1" u="none" strike="noStrike" dirty="0">
                <a:solidFill>
                  <a:schemeClr val="tx1"/>
                </a:solidFill>
                <a:effectLst/>
              </a:rPr>
              <a:t>§ 21</a:t>
            </a:r>
            <a:r>
              <a:rPr lang="sk-SK" i="0" dirty="0">
                <a:solidFill>
                  <a:schemeClr val="tx1"/>
                </a:solidFill>
                <a:effectLst/>
              </a:rPr>
              <a:t>)</a:t>
            </a:r>
          </a:p>
          <a:p>
            <a:pPr algn="just"/>
            <a:r>
              <a:rPr lang="sk-SK" dirty="0">
                <a:solidFill>
                  <a:schemeClr val="tx1"/>
                </a:solidFill>
              </a:rPr>
              <a:t>- podľa § 2 ods. 2 zákona o správcoch, správcovskú činnosť môže vykonávať len správca</a:t>
            </a:r>
          </a:p>
          <a:p>
            <a:pPr algn="just"/>
            <a:r>
              <a:rPr lang="sk-SK" dirty="0">
                <a:solidFill>
                  <a:schemeClr val="tx1"/>
                </a:solidFill>
              </a:rPr>
              <a:t>- § 20 zákona o správcoch – zoznam správcov (definícia, členenie zoznamu)</a:t>
            </a:r>
          </a:p>
          <a:p>
            <a:pPr algn="just"/>
            <a:r>
              <a:rPr lang="sk-SK" dirty="0">
                <a:solidFill>
                  <a:schemeClr val="tx1"/>
                </a:solidFill>
              </a:rPr>
              <a:t>- § 20a zákona o správcoch – pravidlá pre náhodný výber v konkurzoch, v reštrukturalizáciách, vo verejných preventívnych reštrukturalizáciách (napr. § 40 zákona č. 7/2005 Z. z. o konkurze a reštrukturalizácii a o zmene a doplnení niektorých zákonov [ďalej len „ZKR“], § 116 ods. 4 ZKR, § 166j ZKR, § 72 ods. 3 Obchodného zákonníka, § 11 ods. 2 zákona o riešení hroziaceho úpadku a o zmene a doplnení niektorých zákonov)</a:t>
            </a:r>
          </a:p>
          <a:p>
            <a:pPr algn="just"/>
            <a:r>
              <a:rPr lang="sk-SK" dirty="0">
                <a:solidFill>
                  <a:schemeClr val="tx1"/>
                </a:solidFill>
              </a:rPr>
              <a:t>- § 21  - § 23a zákona o správcoch upravujú predpoklady zápisu do zoznamu správcov </a:t>
            </a:r>
          </a:p>
          <a:p>
            <a:endParaRPr lang="sk-SK" dirty="0">
              <a:solidFill>
                <a:schemeClr val="tx1"/>
              </a:solidFill>
            </a:endParaRPr>
          </a:p>
        </p:txBody>
      </p:sp>
    </p:spTree>
    <p:extLst>
      <p:ext uri="{BB962C8B-B14F-4D97-AF65-F5344CB8AC3E}">
        <p14:creationId xmlns:p14="http://schemas.microsoft.com/office/powerpoint/2010/main" val="3601450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89E7B5-C229-24D7-2D04-6E5627D30A5D}"/>
              </a:ext>
            </a:extLst>
          </p:cNvPr>
          <p:cNvSpPr>
            <a:spLocks noGrp="1"/>
          </p:cNvSpPr>
          <p:nvPr>
            <p:ph type="title"/>
          </p:nvPr>
        </p:nvSpPr>
        <p:spPr/>
        <p:txBody>
          <a:bodyPr/>
          <a:lstStyle/>
          <a:p>
            <a:r>
              <a:rPr lang="sk-SK" dirty="0"/>
              <a:t>Správca konkurznej podstaty</a:t>
            </a:r>
          </a:p>
        </p:txBody>
      </p:sp>
      <p:sp>
        <p:nvSpPr>
          <p:cNvPr id="3" name="Zástupný objekt pre obsah 2">
            <a:extLst>
              <a:ext uri="{FF2B5EF4-FFF2-40B4-BE49-F238E27FC236}">
                <a16:creationId xmlns:a16="http://schemas.microsoft.com/office/drawing/2014/main" id="{0E14DF51-E290-96F8-6F0F-BAF07950C1AB}"/>
              </a:ext>
            </a:extLst>
          </p:cNvPr>
          <p:cNvSpPr>
            <a:spLocks noGrp="1"/>
          </p:cNvSpPr>
          <p:nvPr>
            <p:ph idx="1"/>
          </p:nvPr>
        </p:nvSpPr>
        <p:spPr/>
        <p:txBody>
          <a:bodyPr/>
          <a:lstStyle/>
          <a:p>
            <a:pPr algn="just"/>
            <a:r>
              <a:rPr lang="sk-SK" dirty="0"/>
              <a:t>- </a:t>
            </a:r>
            <a:r>
              <a:rPr lang="sk-SK" b="1" dirty="0"/>
              <a:t>vyhláška 291/2005 Z. z. o vzdelávacom poriadku správcov v oblasti konkurzu a reštrukturalizácie </a:t>
            </a:r>
            <a:r>
              <a:rPr lang="sk-SK" dirty="0"/>
              <a:t>(upravuje podrobnosti o odbornej príprave uchádzačov o vykonanie správcovskej skúšky, podrobnosti o správcovskej skúške a špeciálnej správcovskej skúške, podrobnosti o ďalšom vzdelávaní správcov, atď.) </a:t>
            </a:r>
          </a:p>
          <a:p>
            <a:endParaRPr lang="sk-SK" dirty="0"/>
          </a:p>
          <a:p>
            <a:r>
              <a:rPr lang="sk-SK" dirty="0"/>
              <a:t>Konkrétne:</a:t>
            </a:r>
          </a:p>
          <a:p>
            <a:r>
              <a:rPr lang="sk-SK" dirty="0"/>
              <a:t>- správca </a:t>
            </a:r>
            <a:r>
              <a:rPr lang="sk-SK" u="sng" dirty="0"/>
              <a:t>konkurznej</a:t>
            </a:r>
            <a:r>
              <a:rPr lang="sk-SK" dirty="0"/>
              <a:t> podstaty = správca, ktorý bol ustanovený za správcu v konkrétnom </a:t>
            </a:r>
            <a:r>
              <a:rPr lang="sk-SK" u="sng" dirty="0"/>
              <a:t>konkurze</a:t>
            </a:r>
          </a:p>
          <a:p>
            <a:r>
              <a:rPr lang="sk-SK" dirty="0"/>
              <a:t>- správcu v konkurze ustanovuje do funkcie </a:t>
            </a:r>
            <a:r>
              <a:rPr lang="sk-SK" u="sng" dirty="0"/>
              <a:t>výlučne súd</a:t>
            </a:r>
            <a:r>
              <a:rPr lang="sk-SK" dirty="0"/>
              <a:t>, a to uznesením! (napr. § 40 ods. 1 ZKR, § 36 ods. 3 ZKR a pod.)</a:t>
            </a:r>
          </a:p>
        </p:txBody>
      </p:sp>
    </p:spTree>
    <p:extLst>
      <p:ext uri="{BB962C8B-B14F-4D97-AF65-F5344CB8AC3E}">
        <p14:creationId xmlns:p14="http://schemas.microsoft.com/office/powerpoint/2010/main" val="3768269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C5F1C8-44E0-EC30-273E-2120FCAB5A87}"/>
              </a:ext>
            </a:extLst>
          </p:cNvPr>
          <p:cNvSpPr>
            <a:spLocks noGrp="1"/>
          </p:cNvSpPr>
          <p:nvPr>
            <p:ph type="title"/>
          </p:nvPr>
        </p:nvSpPr>
        <p:spPr/>
        <p:txBody>
          <a:bodyPr/>
          <a:lstStyle/>
          <a:p>
            <a:r>
              <a:rPr lang="sk-SK" dirty="0"/>
              <a:t>Práva a povinnosti správcu</a:t>
            </a:r>
          </a:p>
        </p:txBody>
      </p:sp>
      <p:sp>
        <p:nvSpPr>
          <p:cNvPr id="3" name="Zástupný objekt pre obsah 2">
            <a:extLst>
              <a:ext uri="{FF2B5EF4-FFF2-40B4-BE49-F238E27FC236}">
                <a16:creationId xmlns:a16="http://schemas.microsoft.com/office/drawing/2014/main" id="{2E25B842-3AFB-6DB3-DEBF-538E6EF02A5C}"/>
              </a:ext>
            </a:extLst>
          </p:cNvPr>
          <p:cNvSpPr>
            <a:spLocks noGrp="1"/>
          </p:cNvSpPr>
          <p:nvPr>
            <p:ph idx="1"/>
          </p:nvPr>
        </p:nvSpPr>
        <p:spPr>
          <a:xfrm>
            <a:off x="1097280" y="1845734"/>
            <a:ext cx="10035941" cy="3993592"/>
          </a:xfrm>
        </p:spPr>
        <p:txBody>
          <a:bodyPr/>
          <a:lstStyle/>
          <a:p>
            <a:pPr algn="just"/>
            <a:r>
              <a:rPr lang="sk-SK" dirty="0"/>
              <a:t>Tieto upravuje:</a:t>
            </a:r>
          </a:p>
          <a:p>
            <a:pPr algn="just"/>
            <a:r>
              <a:rPr lang="sk-SK" dirty="0"/>
              <a:t>- </a:t>
            </a:r>
            <a:r>
              <a:rPr lang="sk-SK" u="sng" dirty="0"/>
              <a:t>zákon o správcoch </a:t>
            </a:r>
            <a:r>
              <a:rPr lang="sk-SK" dirty="0"/>
              <a:t>(napr. § 3 – základné povinnosti správcu, § 4 – vylúčenie správcu, § 5 - § 15, § 17, § 28b, § 32, § 34 ods. 5 a pod.)</a:t>
            </a:r>
          </a:p>
          <a:p>
            <a:pPr algn="just"/>
            <a:r>
              <a:rPr lang="sk-SK" dirty="0"/>
              <a:t>- </a:t>
            </a:r>
            <a:r>
              <a:rPr lang="sk-SK" u="sng" dirty="0"/>
              <a:t>vyhláška 291/2005 Z. z. o vzdelávacom poriadku správcov v oblasti konkurzu a reštrukturalizácie </a:t>
            </a:r>
            <a:r>
              <a:rPr lang="sk-SK" dirty="0"/>
              <a:t>(napr. povinnosť preukázať získanie kreditných bodov za ďalšie vzdelávanie správcu, minimálny počet kreditov za vzdelávanie správcu v priebehu 2 rokov)</a:t>
            </a:r>
          </a:p>
          <a:p>
            <a:pPr algn="just"/>
            <a:r>
              <a:rPr lang="sk-SK" dirty="0"/>
              <a:t>- </a:t>
            </a:r>
            <a:r>
              <a:rPr lang="sk-SK" u="sng" dirty="0"/>
              <a:t>vyhláška č. 666/2005 Z. z. o Kancelárskom poriadku pre správcov</a:t>
            </a:r>
            <a:r>
              <a:rPr lang="sk-SK" dirty="0"/>
              <a:t> (</a:t>
            </a:r>
            <a:r>
              <a:rPr lang="sk-SK" b="0" i="0" dirty="0">
                <a:solidFill>
                  <a:srgbClr val="494949"/>
                </a:solidFill>
                <a:effectLst/>
              </a:rPr>
              <a:t>upravuje podrobnosti o vedení, označení a technickom vybavení kancelárie správcu, náležitostiach a vedení správcovského spisu, registrov a ďalších evidenčných pomôcok a o používaní programových a technických prostriedkov určených ministerstvom</a:t>
            </a:r>
            <a:r>
              <a:rPr lang="sk-SK" dirty="0"/>
              <a:t>)</a:t>
            </a:r>
          </a:p>
          <a:p>
            <a:r>
              <a:rPr lang="sk-SK" dirty="0"/>
              <a:t>- </a:t>
            </a:r>
            <a:r>
              <a:rPr lang="sk-SK" u="sng" dirty="0"/>
              <a:t>zákon o konkurze a reštrukturalizácii</a:t>
            </a:r>
            <a:r>
              <a:rPr lang="sk-SK" dirty="0"/>
              <a:t> (napr. § 30 - § 32, § 41, § 43, § 76, § 85 a mnohé ďalšie)</a:t>
            </a:r>
          </a:p>
        </p:txBody>
      </p:sp>
    </p:spTree>
    <p:extLst>
      <p:ext uri="{BB962C8B-B14F-4D97-AF65-F5344CB8AC3E}">
        <p14:creationId xmlns:p14="http://schemas.microsoft.com/office/powerpoint/2010/main" val="2026135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197AD1-A1A2-E7B4-5BA6-639E68015666}"/>
              </a:ext>
            </a:extLst>
          </p:cNvPr>
          <p:cNvSpPr>
            <a:spLocks noGrp="1"/>
          </p:cNvSpPr>
          <p:nvPr>
            <p:ph type="title"/>
          </p:nvPr>
        </p:nvSpPr>
        <p:spPr/>
        <p:txBody>
          <a:bodyPr/>
          <a:lstStyle/>
          <a:p>
            <a:r>
              <a:rPr lang="sk-SK" dirty="0"/>
              <a:t>Práva a povinnosti správcu</a:t>
            </a:r>
          </a:p>
        </p:txBody>
      </p:sp>
      <p:sp>
        <p:nvSpPr>
          <p:cNvPr id="3" name="Zástupný objekt pre obsah 2">
            <a:extLst>
              <a:ext uri="{FF2B5EF4-FFF2-40B4-BE49-F238E27FC236}">
                <a16:creationId xmlns:a16="http://schemas.microsoft.com/office/drawing/2014/main" id="{86EBA35B-AD7F-E8EF-7F5B-EE74F1E5FBB1}"/>
              </a:ext>
            </a:extLst>
          </p:cNvPr>
          <p:cNvSpPr>
            <a:spLocks noGrp="1"/>
          </p:cNvSpPr>
          <p:nvPr>
            <p:ph idx="1"/>
          </p:nvPr>
        </p:nvSpPr>
        <p:spPr>
          <a:xfrm>
            <a:off x="1097279" y="1845734"/>
            <a:ext cx="10356783" cy="4234224"/>
          </a:xfrm>
        </p:spPr>
        <p:txBody>
          <a:bodyPr>
            <a:normAutofit fontScale="92500" lnSpcReduction="20000"/>
          </a:bodyPr>
          <a:lstStyle/>
          <a:p>
            <a:pPr algn="just"/>
            <a:r>
              <a:rPr lang="sk-SK" dirty="0">
                <a:solidFill>
                  <a:schemeClr val="tx1"/>
                </a:solidFill>
              </a:rPr>
              <a:t>- </a:t>
            </a:r>
            <a:r>
              <a:rPr lang="sk-SK" u="sng" dirty="0">
                <a:solidFill>
                  <a:schemeClr val="tx1"/>
                </a:solidFill>
              </a:rPr>
              <a:t>vyhláška č. 665/2005 Z. z., ktorou sa vykonávajú niektoré ustanovenia zákona č. 7/2005 Z. z. o konkurze a reštrukturalizácii a o zmene a doplnení niektorých zákonov </a:t>
            </a:r>
            <a:r>
              <a:rPr lang="sk-SK" dirty="0">
                <a:solidFill>
                  <a:schemeClr val="tx1"/>
                </a:solidFill>
              </a:rPr>
              <a:t>(napr. § 10 - § 24b, § 26, § 35, § 36) </a:t>
            </a:r>
          </a:p>
          <a:p>
            <a:pPr algn="just"/>
            <a:r>
              <a:rPr lang="sk-SK" dirty="0">
                <a:solidFill>
                  <a:schemeClr val="tx1"/>
                </a:solidFill>
              </a:rPr>
              <a:t>- </a:t>
            </a:r>
            <a:r>
              <a:rPr lang="sk-SK" u="sng" dirty="0">
                <a:solidFill>
                  <a:schemeClr val="tx1"/>
                </a:solidFill>
              </a:rPr>
              <a:t>zákon č. 111/2022 Z. z. o riešení hroziaceho úpadku a o zmene a doplnení niektorých zákonov </a:t>
            </a:r>
            <a:r>
              <a:rPr lang="sk-SK" dirty="0">
                <a:solidFill>
                  <a:schemeClr val="tx1"/>
                </a:solidFill>
              </a:rPr>
              <a:t>(napr. § 25 a § 26 – povinnosti správcu, odmena správcu, a iné)</a:t>
            </a:r>
          </a:p>
          <a:p>
            <a:pPr algn="just"/>
            <a:r>
              <a:rPr lang="sk-SK" dirty="0">
                <a:solidFill>
                  <a:schemeClr val="tx1"/>
                </a:solidFill>
              </a:rPr>
              <a:t>- </a:t>
            </a:r>
            <a:r>
              <a:rPr lang="sk-SK" u="sng" dirty="0">
                <a:solidFill>
                  <a:schemeClr val="tx1"/>
                </a:solidFill>
              </a:rPr>
              <a:t>vyhláška č. 195/2022 Z. z. </a:t>
            </a:r>
            <a:r>
              <a:rPr lang="sk-SK" i="0" u="sng" dirty="0">
                <a:solidFill>
                  <a:schemeClr val="tx1"/>
                </a:solidFill>
                <a:effectLst/>
              </a:rPr>
              <a:t>ktorou sa vykonávajú niektoré ustanovenia zákona</a:t>
            </a:r>
            <a:br>
              <a:rPr lang="sk-SK" u="sng" dirty="0">
                <a:solidFill>
                  <a:schemeClr val="tx1"/>
                </a:solidFill>
              </a:rPr>
            </a:br>
            <a:r>
              <a:rPr lang="sk-SK" i="0" u="sng" dirty="0">
                <a:solidFill>
                  <a:schemeClr val="tx1"/>
                </a:solidFill>
                <a:effectLst/>
              </a:rPr>
              <a:t>č. 111/2022 Z. z. o riešení hroziaceho úpadku a o zmene a doplnení niektorých zákonov </a:t>
            </a:r>
            <a:r>
              <a:rPr lang="sk-SK" i="0" dirty="0">
                <a:solidFill>
                  <a:schemeClr val="tx1"/>
                </a:solidFill>
                <a:effectLst/>
              </a:rPr>
              <a:t>(§ 6 – odmena správcu, § 7 – právo zvolať prvé zasadnutie veriteľského výboru)</a:t>
            </a:r>
          </a:p>
          <a:p>
            <a:pPr algn="just"/>
            <a:r>
              <a:rPr lang="sk-SK" dirty="0">
                <a:solidFill>
                  <a:schemeClr val="tx1"/>
                </a:solidFill>
              </a:rPr>
              <a:t>- </a:t>
            </a:r>
            <a:r>
              <a:rPr lang="sk-SK" u="sng" dirty="0">
                <a:solidFill>
                  <a:schemeClr val="tx1"/>
                </a:solidFill>
              </a:rPr>
              <a:t>nariadenie 2015/848 o </a:t>
            </a:r>
            <a:r>
              <a:rPr lang="sk-SK" u="sng" dirty="0" err="1">
                <a:solidFill>
                  <a:schemeClr val="tx1"/>
                </a:solidFill>
              </a:rPr>
              <a:t>insolvenčnom</a:t>
            </a:r>
            <a:r>
              <a:rPr lang="sk-SK" u="sng" dirty="0">
                <a:solidFill>
                  <a:schemeClr val="tx1"/>
                </a:solidFill>
              </a:rPr>
              <a:t> konaní </a:t>
            </a:r>
            <a:r>
              <a:rPr lang="sk-SK" dirty="0">
                <a:solidFill>
                  <a:schemeClr val="tx1"/>
                </a:solidFill>
              </a:rPr>
              <a:t>(napr. povinnosť informovať známych zahraničných veriteľov o začatí </a:t>
            </a:r>
            <a:r>
              <a:rPr lang="sk-SK" dirty="0" err="1">
                <a:solidFill>
                  <a:schemeClr val="tx1"/>
                </a:solidFill>
              </a:rPr>
              <a:t>insolvenčného</a:t>
            </a:r>
            <a:r>
              <a:rPr lang="sk-SK" dirty="0">
                <a:solidFill>
                  <a:schemeClr val="tx1"/>
                </a:solidFill>
              </a:rPr>
              <a:t> konania; povinnosť spolupráce medzi správcami v hlavnom a vedľajšom </a:t>
            </a:r>
            <a:r>
              <a:rPr lang="sk-SK" dirty="0" err="1">
                <a:solidFill>
                  <a:schemeClr val="tx1"/>
                </a:solidFill>
              </a:rPr>
              <a:t>insolvenčnom</a:t>
            </a:r>
            <a:r>
              <a:rPr lang="sk-SK" dirty="0">
                <a:solidFill>
                  <a:schemeClr val="tx1"/>
                </a:solidFill>
              </a:rPr>
              <a:t> konaní, a pod.)</a:t>
            </a:r>
          </a:p>
          <a:p>
            <a:pPr algn="just"/>
            <a:r>
              <a:rPr lang="sk-SK" dirty="0">
                <a:solidFill>
                  <a:schemeClr val="tx1"/>
                </a:solidFill>
              </a:rPr>
              <a:t>- </a:t>
            </a:r>
            <a:r>
              <a:rPr lang="sk-SK" u="sng" dirty="0">
                <a:solidFill>
                  <a:schemeClr val="tx1"/>
                </a:solidFill>
              </a:rPr>
              <a:t>iné právne predpisy</a:t>
            </a:r>
            <a:r>
              <a:rPr lang="sk-SK" dirty="0">
                <a:solidFill>
                  <a:schemeClr val="tx1"/>
                </a:solidFill>
              </a:rPr>
              <a:t>, napr. </a:t>
            </a:r>
            <a:r>
              <a:rPr lang="sk-SK" u="sng" dirty="0">
                <a:solidFill>
                  <a:schemeClr val="tx1"/>
                </a:solidFill>
              </a:rPr>
              <a:t>zákon č. 461/2003 Z. z. o sociálnom poistení </a:t>
            </a:r>
            <a:r>
              <a:rPr lang="sk-SK" dirty="0">
                <a:solidFill>
                  <a:schemeClr val="tx1"/>
                </a:solidFill>
              </a:rPr>
              <a:t>(povinnosti správcu konkurznej podstaty na účely garančného poistenia), </a:t>
            </a:r>
            <a:r>
              <a:rPr lang="sk-SK" u="sng" dirty="0">
                <a:solidFill>
                  <a:schemeClr val="tx1"/>
                </a:solidFill>
              </a:rPr>
              <a:t>zákon č. 563/2009 Z. z. o správe daní (daňový poriadok) a o zmene a doplnení niektorých zákonov </a:t>
            </a:r>
            <a:r>
              <a:rPr lang="sk-SK" dirty="0">
                <a:solidFill>
                  <a:schemeClr val="tx1"/>
                </a:solidFill>
              </a:rPr>
              <a:t>(napr. § 159 – pri správe daní za daňový subjekt koná správca, v </a:t>
            </a:r>
            <a:r>
              <a:rPr lang="sk-SK" b="0" i="0" dirty="0">
                <a:solidFill>
                  <a:schemeClr val="tx1"/>
                </a:solidFill>
                <a:effectLst/>
              </a:rPr>
              <a:t>čase od vyhlásenia konkurzu do zrušenia konkurzu sa na správcu vzťahujú ustanovenia tohto zákona a osobitných predpisov, ktoré upravujú práva a povinnosti daňového subjektu</a:t>
            </a:r>
            <a:r>
              <a:rPr lang="sk-SK" dirty="0">
                <a:solidFill>
                  <a:schemeClr val="tx1"/>
                </a:solidFill>
              </a:rPr>
              <a:t>) a ďalšie</a:t>
            </a:r>
          </a:p>
        </p:txBody>
      </p:sp>
    </p:spTree>
    <p:extLst>
      <p:ext uri="{BB962C8B-B14F-4D97-AF65-F5344CB8AC3E}">
        <p14:creationId xmlns:p14="http://schemas.microsoft.com/office/powerpoint/2010/main" val="542544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6860B9-4235-29F1-226B-3FA0902C8A11}"/>
              </a:ext>
            </a:extLst>
          </p:cNvPr>
          <p:cNvSpPr>
            <a:spLocks noGrp="1"/>
          </p:cNvSpPr>
          <p:nvPr>
            <p:ph type="title"/>
          </p:nvPr>
        </p:nvSpPr>
        <p:spPr/>
        <p:txBody>
          <a:bodyPr/>
          <a:lstStyle/>
          <a:p>
            <a:r>
              <a:rPr lang="sk-SK" dirty="0"/>
              <a:t>Zodpovednosť správcu</a:t>
            </a:r>
          </a:p>
        </p:txBody>
      </p:sp>
      <p:sp>
        <p:nvSpPr>
          <p:cNvPr id="3" name="Zástupný objekt pre obsah 2">
            <a:extLst>
              <a:ext uri="{FF2B5EF4-FFF2-40B4-BE49-F238E27FC236}">
                <a16:creationId xmlns:a16="http://schemas.microsoft.com/office/drawing/2014/main" id="{D2B02686-E541-3FFD-E33B-3B9E363A5585}"/>
              </a:ext>
            </a:extLst>
          </p:cNvPr>
          <p:cNvSpPr>
            <a:spLocks noGrp="1"/>
          </p:cNvSpPr>
          <p:nvPr>
            <p:ph idx="1"/>
          </p:nvPr>
        </p:nvSpPr>
        <p:spPr/>
        <p:txBody>
          <a:bodyPr>
            <a:normAutofit fontScale="25000" lnSpcReduction="20000"/>
          </a:bodyPr>
          <a:lstStyle/>
          <a:p>
            <a:pPr algn="just"/>
            <a:r>
              <a:rPr lang="sk-SK" sz="6200" dirty="0">
                <a:solidFill>
                  <a:schemeClr val="tx1"/>
                </a:solidFill>
              </a:rPr>
              <a:t>- občiansko-právna zodpovednosť (napr. zodpovednosť za škodu – všeobecná právna úprava obsiahnutá v OZ + právna úprava obsiahnutá v </a:t>
            </a:r>
            <a:r>
              <a:rPr lang="sk-SK" sz="6200" dirty="0" err="1">
                <a:solidFill>
                  <a:schemeClr val="tx1"/>
                </a:solidFill>
              </a:rPr>
              <a:t>insolvenčných</a:t>
            </a:r>
            <a:r>
              <a:rPr lang="sk-SK" sz="6200" dirty="0">
                <a:solidFill>
                  <a:schemeClr val="tx1"/>
                </a:solidFill>
              </a:rPr>
              <a:t> predpisoch)</a:t>
            </a:r>
          </a:p>
          <a:p>
            <a:pPr algn="just"/>
            <a:r>
              <a:rPr lang="sk-SK" sz="6200" dirty="0">
                <a:solidFill>
                  <a:schemeClr val="tx1"/>
                </a:solidFill>
              </a:rPr>
              <a:t>- trestná zodpovednosť (všeobecne, ale aj ako špeciálny subjekt trestného činu – napr. § 213 ods. 2 písm. c) – trestný čin sprenevery, ktorého páchateľom je správca konkurznej podstaty  )</a:t>
            </a:r>
          </a:p>
          <a:p>
            <a:pPr algn="just"/>
            <a:r>
              <a:rPr lang="sk-SK" sz="6200" dirty="0">
                <a:solidFill>
                  <a:schemeClr val="tx1"/>
                </a:solidFill>
              </a:rPr>
              <a:t>- zodpovednosť za správny delikt – administratívno-právna zodpovednosť (podľa zákona o správcoch)</a:t>
            </a:r>
          </a:p>
          <a:p>
            <a:pPr algn="just"/>
            <a:endParaRPr lang="sk-SK" sz="6200" dirty="0">
              <a:solidFill>
                <a:schemeClr val="tx1"/>
              </a:solidFill>
            </a:endParaRPr>
          </a:p>
          <a:p>
            <a:pPr algn="just"/>
            <a:r>
              <a:rPr lang="sk-SK" sz="6200" u="sng" dirty="0">
                <a:solidFill>
                  <a:schemeClr val="tx1"/>
                </a:solidFill>
              </a:rPr>
              <a:t>Zodpovednosť za škodu upravená v zákone o správcoch - všeobecne:</a:t>
            </a:r>
          </a:p>
          <a:p>
            <a:pPr algn="just"/>
            <a:r>
              <a:rPr lang="sk-SK" sz="6200" dirty="0">
                <a:solidFill>
                  <a:schemeClr val="tx1"/>
                </a:solidFill>
              </a:rPr>
              <a:t>§ 12 zákona o správcoch, podľa ktorého </a:t>
            </a:r>
            <a:r>
              <a:rPr lang="sk-SK" sz="6200" b="1" dirty="0">
                <a:solidFill>
                  <a:schemeClr val="tx1"/>
                </a:solidFill>
              </a:rPr>
              <a:t>s</a:t>
            </a:r>
            <a:r>
              <a:rPr lang="sk-SK" sz="6200" b="1" i="0" dirty="0">
                <a:solidFill>
                  <a:schemeClr val="tx1"/>
                </a:solidFill>
                <a:effectLst/>
              </a:rPr>
              <a:t>právca zodpovedá za škodu, ktorú spôsobí v súvislosti s výkonom správcovskej činnosti</a:t>
            </a:r>
            <a:r>
              <a:rPr lang="sk-SK" sz="6200" b="0" i="0" dirty="0">
                <a:solidFill>
                  <a:schemeClr val="tx1"/>
                </a:solidFill>
                <a:effectLst/>
              </a:rPr>
              <a:t>. Na zodpovednosť správcu sa vzťahujú ustanovenia Občianskeho zákonníka, ak tento zákon alebo osobitný predpis (ZKR alebo zákon č. 111/2022 Z. z.)</a:t>
            </a:r>
            <a:r>
              <a:rPr lang="sk-SK" sz="6200" b="1" i="1" baseline="30000" dirty="0">
                <a:solidFill>
                  <a:schemeClr val="tx1"/>
                </a:solidFill>
                <a:effectLst/>
              </a:rPr>
              <a:t> </a:t>
            </a:r>
            <a:r>
              <a:rPr lang="sk-SK" sz="6200" b="0" i="0" dirty="0">
                <a:solidFill>
                  <a:schemeClr val="tx1"/>
                </a:solidFill>
                <a:effectLst/>
              </a:rPr>
              <a:t>neustanovuje inak. </a:t>
            </a:r>
            <a:r>
              <a:rPr lang="sk-SK" sz="6200" b="1" i="0" dirty="0">
                <a:solidFill>
                  <a:schemeClr val="tx1"/>
                </a:solidFill>
                <a:effectLst/>
              </a:rPr>
              <a:t>Správca zodpovedá aj za škodu, ktorú v súvislosti s výkonom správcovskej činnosti spôsobí jeho zamestnanec alebo osoba, ktorú poveril vykonaním jednotlivých úkonov správcovskej činnosti</a:t>
            </a:r>
            <a:r>
              <a:rPr lang="sk-SK" sz="6200" b="0" i="0" dirty="0">
                <a:solidFill>
                  <a:schemeClr val="tx1"/>
                </a:solidFill>
                <a:effectLst/>
              </a:rPr>
              <a:t>; zodpovednosť zamestnanca alebo osoby poverenej vykonaním jednotlivých úkonov správcovskej činnosti podľa osobitných predpisov tým nie je dotknutá. Ak osobitný predpis (ZKR alebo zákon č. 111/2022 Z. z.)</a:t>
            </a:r>
            <a:r>
              <a:rPr lang="sk-SK" sz="6200" b="1" i="1" baseline="30000" dirty="0">
                <a:solidFill>
                  <a:schemeClr val="tx1"/>
                </a:solidFill>
                <a:effectLst/>
              </a:rPr>
              <a:t> </a:t>
            </a:r>
            <a:r>
              <a:rPr lang="sk-SK" sz="6200" b="0" i="0" dirty="0">
                <a:solidFill>
                  <a:schemeClr val="tx1"/>
                </a:solidFill>
                <a:effectLst/>
              </a:rPr>
              <a:t>neustanovuje inak, správca sa </a:t>
            </a:r>
            <a:r>
              <a:rPr lang="sk-SK" sz="6200" b="1" i="0" u="sng" dirty="0">
                <a:solidFill>
                  <a:schemeClr val="tx1"/>
                </a:solidFill>
                <a:effectLst/>
              </a:rPr>
              <a:t>zbaví zodpovednosti</a:t>
            </a:r>
            <a:r>
              <a:rPr lang="sk-SK" sz="6200" b="0" i="0" dirty="0">
                <a:solidFill>
                  <a:schemeClr val="tx1"/>
                </a:solidFill>
                <a:effectLst/>
              </a:rPr>
              <a:t>, ak preukáže, že škode nemohol zabrániť ani pri vynaložení všetkého úsilia, ktoré bolo možné od neho požadovať. Štát nezodpovedá za škodu spôsobenú správcom.</a:t>
            </a:r>
            <a:endParaRPr lang="sk-SK" sz="6200" dirty="0">
              <a:solidFill>
                <a:schemeClr val="tx1"/>
              </a:solidFill>
            </a:endParaRPr>
          </a:p>
          <a:p>
            <a:pPr algn="just"/>
            <a:endParaRPr lang="sk-SK" dirty="0">
              <a:solidFill>
                <a:schemeClr val="tx1"/>
              </a:solidFill>
            </a:endParaRPr>
          </a:p>
        </p:txBody>
      </p:sp>
    </p:spTree>
    <p:extLst>
      <p:ext uri="{BB962C8B-B14F-4D97-AF65-F5344CB8AC3E}">
        <p14:creationId xmlns:p14="http://schemas.microsoft.com/office/powerpoint/2010/main" val="1569805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9B2C79-2FA6-7799-1467-A3A032A8A6D1}"/>
              </a:ext>
            </a:extLst>
          </p:cNvPr>
          <p:cNvSpPr>
            <a:spLocks noGrp="1"/>
          </p:cNvSpPr>
          <p:nvPr>
            <p:ph type="title"/>
          </p:nvPr>
        </p:nvSpPr>
        <p:spPr/>
        <p:txBody>
          <a:bodyPr/>
          <a:lstStyle/>
          <a:p>
            <a:r>
              <a:rPr lang="sk-SK" dirty="0"/>
              <a:t>Zodpovednosť správcu</a:t>
            </a:r>
          </a:p>
        </p:txBody>
      </p:sp>
      <p:sp>
        <p:nvSpPr>
          <p:cNvPr id="3" name="Zástupný objekt pre obsah 2">
            <a:extLst>
              <a:ext uri="{FF2B5EF4-FFF2-40B4-BE49-F238E27FC236}">
                <a16:creationId xmlns:a16="http://schemas.microsoft.com/office/drawing/2014/main" id="{3FEA54CA-1513-060B-54C9-28BD6DE9AB3D}"/>
              </a:ext>
            </a:extLst>
          </p:cNvPr>
          <p:cNvSpPr>
            <a:spLocks noGrp="1"/>
          </p:cNvSpPr>
          <p:nvPr>
            <p:ph idx="1"/>
          </p:nvPr>
        </p:nvSpPr>
        <p:spPr>
          <a:xfrm>
            <a:off x="732773" y="1845734"/>
            <a:ext cx="10634597" cy="4023360"/>
          </a:xfrm>
        </p:spPr>
        <p:txBody>
          <a:bodyPr>
            <a:noAutofit/>
          </a:bodyPr>
          <a:lstStyle/>
          <a:p>
            <a:pPr algn="just"/>
            <a:r>
              <a:rPr lang="sk-SK" sz="1700" dirty="0">
                <a:solidFill>
                  <a:schemeClr val="tx1"/>
                </a:solidFill>
              </a:rPr>
              <a:t>Podľa § 13 zákona o správcoch, s</a:t>
            </a:r>
            <a:r>
              <a:rPr lang="sk-SK" sz="1700" i="0" dirty="0">
                <a:solidFill>
                  <a:schemeClr val="tx1"/>
                </a:solidFill>
                <a:effectLst/>
              </a:rPr>
              <a:t>právca je povinný mať uzatvorenú </a:t>
            </a:r>
            <a:r>
              <a:rPr lang="sk-SK" sz="1700" b="1" i="0" dirty="0">
                <a:solidFill>
                  <a:schemeClr val="tx1"/>
                </a:solidFill>
                <a:effectLst/>
              </a:rPr>
              <a:t>poistnú zmluvu o poistení zodpovednosti za škodu</a:t>
            </a:r>
            <a:r>
              <a:rPr lang="sk-SK" sz="1700" i="0" dirty="0">
                <a:solidFill>
                  <a:schemeClr val="tx1"/>
                </a:solidFill>
                <a:effectLst/>
              </a:rPr>
              <a:t>, za ktorej vznik zodpovedá podľa tohto zákona a osobitného predpisu (ďalej len „poistná zmluva“) s limitom poistného plnenia najmenej vo výške 100 000 eur, ak ide o správcu zapísaného v oddiele zoznamu správcov podľa </a:t>
            </a:r>
            <a:r>
              <a:rPr lang="sk-SK" sz="1700" i="1" u="none" strike="noStrike" dirty="0">
                <a:solidFill>
                  <a:schemeClr val="tx1"/>
                </a:solidFill>
                <a:effectLst/>
              </a:rPr>
              <a:t>§ 20 ods. 2 písm. a)</a:t>
            </a:r>
            <a:r>
              <a:rPr lang="sk-SK" sz="1700" i="0" dirty="0">
                <a:solidFill>
                  <a:schemeClr val="tx1"/>
                </a:solidFill>
                <a:effectLst/>
              </a:rPr>
              <a:t> a </a:t>
            </a:r>
            <a:r>
              <a:rPr lang="sk-SK" sz="1700" i="1" u="none" strike="noStrike" dirty="0">
                <a:solidFill>
                  <a:schemeClr val="tx1"/>
                </a:solidFill>
                <a:effectLst/>
              </a:rPr>
              <a:t>b)</a:t>
            </a:r>
            <a:r>
              <a:rPr lang="sk-SK" sz="1700" i="0" dirty="0">
                <a:solidFill>
                  <a:schemeClr val="tx1"/>
                </a:solidFill>
                <a:effectLst/>
              </a:rPr>
              <a:t>, a 1 000 000 eur, ak ide o správcu zapísaného v oddiele zoznamu správcov podľa </a:t>
            </a:r>
            <a:r>
              <a:rPr lang="sk-SK" sz="1700" i="1" u="none" strike="noStrike" dirty="0">
                <a:solidFill>
                  <a:schemeClr val="tx1"/>
                </a:solidFill>
                <a:effectLst/>
              </a:rPr>
              <a:t>§ 20 ods. 2 písm. c)</a:t>
            </a:r>
            <a:r>
              <a:rPr lang="sk-SK" sz="1700" i="0" dirty="0">
                <a:solidFill>
                  <a:schemeClr val="tx1"/>
                </a:solidFill>
                <a:effectLst/>
              </a:rPr>
              <a:t>.</a:t>
            </a:r>
          </a:p>
          <a:p>
            <a:pPr algn="just"/>
            <a:r>
              <a:rPr lang="sk-SK" sz="1700" u="sng" dirty="0">
                <a:solidFill>
                  <a:schemeClr val="tx1"/>
                </a:solidFill>
              </a:rPr>
              <a:t>Niektoré príklady osobitnej zodpovednosti správcu za škodu zo ZKR:</a:t>
            </a:r>
          </a:p>
          <a:p>
            <a:pPr algn="just"/>
            <a:r>
              <a:rPr lang="sk-SK" sz="1700" dirty="0">
                <a:solidFill>
                  <a:schemeClr val="tx1"/>
                </a:solidFill>
              </a:rPr>
              <a:t>Podľa § 87 ods. 9 ZKR, s</a:t>
            </a:r>
            <a:r>
              <a:rPr lang="sk-SK" sz="1700" b="0" i="0" dirty="0">
                <a:solidFill>
                  <a:schemeClr val="tx1"/>
                </a:solidFill>
                <a:effectLst/>
              </a:rPr>
              <a:t>právca zodpovedá veriteľom, ako aj iným osobám za škodu, ktorú im spôsobí </a:t>
            </a:r>
            <a:r>
              <a:rPr lang="sk-SK" sz="1700" b="0" i="0" u="sng" dirty="0">
                <a:solidFill>
                  <a:schemeClr val="tx1"/>
                </a:solidFill>
                <a:effectLst/>
              </a:rPr>
              <a:t>neúčelne alebo nehospodárne vynaloženými nákladmi na správu alebo speňažovanie majetku alebo na prevádzkovanie podniku</a:t>
            </a:r>
            <a:r>
              <a:rPr lang="sk-SK" sz="1700" b="0" i="0" dirty="0">
                <a:solidFill>
                  <a:schemeClr val="tx1"/>
                </a:solidFill>
                <a:effectLst/>
              </a:rPr>
              <a:t>, ibaže preukáže, že postupoval s odbornou starostlivosťou.</a:t>
            </a:r>
          </a:p>
          <a:p>
            <a:pPr algn="just"/>
            <a:r>
              <a:rPr lang="sk-SK" sz="1700" dirty="0">
                <a:solidFill>
                  <a:schemeClr val="tx1"/>
                </a:solidFill>
              </a:rPr>
              <a:t>Podľa § 93 ods. 3 ZKR, k</a:t>
            </a:r>
            <a:r>
              <a:rPr lang="sk-SK" sz="1700" b="0" i="0" dirty="0">
                <a:solidFill>
                  <a:schemeClr val="tx1"/>
                </a:solidFill>
                <a:effectLst/>
              </a:rPr>
              <a:t>upujúci pri odplatnom prevode veci zapísanej do súpisu nadobudne vlastnícke právo aj vtedy, keď úpadca nebol vlastníkom tejto veci, ibaže vedel alebo musel vedieť, že úpadca alebo tretia osoba, ktorej majetok zabezpečuje záväzok úpadcu, nie je vlastníkom veci. Správca zodpovedá pôvodnému vlastníkovi veci za škodu, ktorá mu tým vznikla, ibaže preukáže, že konal s odbornou starostlivosťou.</a:t>
            </a:r>
          </a:p>
          <a:p>
            <a:pPr algn="just"/>
            <a:r>
              <a:rPr lang="sk-SK" sz="1700" dirty="0">
                <a:solidFill>
                  <a:schemeClr val="tx1"/>
                </a:solidFill>
              </a:rPr>
              <a:t>Podľa § 109 ods. </a:t>
            </a:r>
            <a:r>
              <a:rPr lang="sk-SK" sz="1700">
                <a:solidFill>
                  <a:schemeClr val="tx1"/>
                </a:solidFill>
              </a:rPr>
              <a:t>4 </a:t>
            </a:r>
            <a:r>
              <a:rPr lang="sk-SK" sz="1700" dirty="0">
                <a:solidFill>
                  <a:schemeClr val="tx1"/>
                </a:solidFill>
              </a:rPr>
              <a:t>ZKR, a</a:t>
            </a:r>
            <a:r>
              <a:rPr lang="sk-SK" sz="1700" b="0" i="0" dirty="0">
                <a:solidFill>
                  <a:schemeClr val="tx1"/>
                </a:solidFill>
                <a:effectLst/>
              </a:rPr>
              <a:t>k správca neodporučí reštrukturalizáciu, i keď v čase vypracovania posudku na to boli splnené predpoklady, zodpovedá tomu, pre koho posudok vypracoval, za škodu, ktorú mu tým spôsobí, ibaže preukáže, že reštrukturalizáciu neodporučil v dôsledku nedostatku súčinnosti dlžníka.</a:t>
            </a:r>
            <a:endParaRPr lang="sk-SK" sz="1700" dirty="0"/>
          </a:p>
        </p:txBody>
      </p:sp>
    </p:spTree>
    <p:extLst>
      <p:ext uri="{BB962C8B-B14F-4D97-AF65-F5344CB8AC3E}">
        <p14:creationId xmlns:p14="http://schemas.microsoft.com/office/powerpoint/2010/main" val="1468888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203CCB-E502-610A-DEF9-2639BA20B08D}"/>
              </a:ext>
            </a:extLst>
          </p:cNvPr>
          <p:cNvSpPr>
            <a:spLocks noGrp="1"/>
          </p:cNvSpPr>
          <p:nvPr>
            <p:ph type="title"/>
          </p:nvPr>
        </p:nvSpPr>
        <p:spPr/>
        <p:txBody>
          <a:bodyPr/>
          <a:lstStyle/>
          <a:p>
            <a:r>
              <a:rPr lang="sk-SK" dirty="0"/>
              <a:t>Vznik a zánik funkcie správcu</a:t>
            </a:r>
          </a:p>
        </p:txBody>
      </p:sp>
      <p:sp>
        <p:nvSpPr>
          <p:cNvPr id="3" name="Zástupný objekt pre obsah 2">
            <a:extLst>
              <a:ext uri="{FF2B5EF4-FFF2-40B4-BE49-F238E27FC236}">
                <a16:creationId xmlns:a16="http://schemas.microsoft.com/office/drawing/2014/main" id="{595C8846-7309-0AD7-71DF-EC1F3E208551}"/>
              </a:ext>
            </a:extLst>
          </p:cNvPr>
          <p:cNvSpPr>
            <a:spLocks noGrp="1"/>
          </p:cNvSpPr>
          <p:nvPr>
            <p:ph idx="1"/>
          </p:nvPr>
        </p:nvSpPr>
        <p:spPr/>
        <p:txBody>
          <a:bodyPr>
            <a:normAutofit fontScale="92500"/>
          </a:bodyPr>
          <a:lstStyle/>
          <a:p>
            <a:r>
              <a:rPr lang="sk-SK" dirty="0"/>
              <a:t>Funkcia správcu vzniká jeho ustanovením súdom – momentom právoplatnosti uznesenia o jeho ustanovení.</a:t>
            </a:r>
          </a:p>
          <a:p>
            <a:r>
              <a:rPr lang="sk-SK" dirty="0"/>
              <a:t>Funkcia správcu zaniká jeho odvolaním súdom - momentom právoplatnosti uznesenia o jeho odvolaní.</a:t>
            </a:r>
          </a:p>
          <a:p>
            <a:r>
              <a:rPr lang="sk-SK" dirty="0"/>
              <a:t>Relevantné ustanovenia:</a:t>
            </a:r>
          </a:p>
          <a:p>
            <a:r>
              <a:rPr lang="sk-SK" dirty="0"/>
              <a:t>- § 40 ods. 1 ZKR – ustanovenie správcu</a:t>
            </a:r>
          </a:p>
          <a:p>
            <a:r>
              <a:rPr lang="sk-SK" dirty="0"/>
              <a:t>- § 42 ZKR - odvolanie a výmena správcu (porušenie povinnosti a zákonná prekážka)</a:t>
            </a:r>
          </a:p>
          <a:p>
            <a:r>
              <a:rPr lang="sk-SK" dirty="0"/>
              <a:t>- § 36 ZKR – hlasovanie schôdze veriteľov o výmene správcu </a:t>
            </a:r>
          </a:p>
          <a:p>
            <a:r>
              <a:rPr lang="sk-SK" dirty="0"/>
              <a:t>- § 21 ods. 5 – ustanovenie a odvolanie predbežného správcu</a:t>
            </a:r>
          </a:p>
          <a:p>
            <a:r>
              <a:rPr lang="sk-SK" dirty="0"/>
              <a:t>Výnimky pri ustanovení správcu do funkcie: napr. § 22 ods. 1 posledná veta ZKR, § 18 ods. 2 posledná veta ZKR, § 106b ods. 2 ZKR, § 106j ods. 1 ZKR, § 131 ods. 3 ZKR, § 165 ods. 2 ZKR</a:t>
            </a:r>
          </a:p>
        </p:txBody>
      </p:sp>
    </p:spTree>
    <p:extLst>
      <p:ext uri="{BB962C8B-B14F-4D97-AF65-F5344CB8AC3E}">
        <p14:creationId xmlns:p14="http://schemas.microsoft.com/office/powerpoint/2010/main" val="5780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C5BC4F-2682-BE38-8F14-DF348A74CCD5}"/>
              </a:ext>
            </a:extLst>
          </p:cNvPr>
          <p:cNvSpPr>
            <a:spLocks noGrp="1"/>
          </p:cNvSpPr>
          <p:nvPr>
            <p:ph type="title"/>
          </p:nvPr>
        </p:nvSpPr>
        <p:spPr/>
        <p:txBody>
          <a:bodyPr/>
          <a:lstStyle/>
          <a:p>
            <a:r>
              <a:rPr lang="sk-SK" dirty="0"/>
              <a:t>Predbežný správca</a:t>
            </a:r>
          </a:p>
        </p:txBody>
      </p:sp>
      <p:sp>
        <p:nvSpPr>
          <p:cNvPr id="3" name="Zástupný objekt pre obsah 2">
            <a:extLst>
              <a:ext uri="{FF2B5EF4-FFF2-40B4-BE49-F238E27FC236}">
                <a16:creationId xmlns:a16="http://schemas.microsoft.com/office/drawing/2014/main" id="{A0AF2573-6D94-C68B-438C-A43440F4D154}"/>
              </a:ext>
            </a:extLst>
          </p:cNvPr>
          <p:cNvSpPr>
            <a:spLocks noGrp="1"/>
          </p:cNvSpPr>
          <p:nvPr>
            <p:ph idx="1"/>
          </p:nvPr>
        </p:nvSpPr>
        <p:spPr/>
        <p:txBody>
          <a:bodyPr>
            <a:normAutofit fontScale="92500" lnSpcReduction="10000"/>
          </a:bodyPr>
          <a:lstStyle/>
          <a:p>
            <a:pPr algn="just"/>
            <a:r>
              <a:rPr lang="sk-SK" dirty="0">
                <a:solidFill>
                  <a:schemeClr val="tx1"/>
                </a:solidFill>
              </a:rPr>
              <a:t>- </a:t>
            </a:r>
            <a:r>
              <a:rPr lang="sk-SK" b="1" dirty="0">
                <a:solidFill>
                  <a:schemeClr val="tx1"/>
                </a:solidFill>
              </a:rPr>
              <a:t>p</a:t>
            </a:r>
            <a:r>
              <a:rPr lang="sk-SK" b="1" i="0" dirty="0">
                <a:solidFill>
                  <a:schemeClr val="tx1"/>
                </a:solidFill>
                <a:effectLst/>
              </a:rPr>
              <a:t>redbežný správca zisťuje, či majetok dlžníka bude postačovať aspoň na úhradu nákladov konkurzu </a:t>
            </a:r>
            <a:r>
              <a:rPr lang="sk-SK" b="0" i="0" dirty="0">
                <a:solidFill>
                  <a:schemeClr val="tx1"/>
                </a:solidFill>
                <a:effectLst/>
              </a:rPr>
              <a:t>(či má hodnotu aspoň 6.500,- €); </a:t>
            </a:r>
            <a:r>
              <a:rPr lang="sk-SK" b="1" i="0" dirty="0">
                <a:solidFill>
                  <a:srgbClr val="FF0000"/>
                </a:solidFill>
                <a:effectLst/>
              </a:rPr>
              <a:t>predbežný správca nespeňažuje majetok dlžníka ani neuspokojuje veriteľov dlžníka z tohto majetku!</a:t>
            </a:r>
          </a:p>
          <a:p>
            <a:pPr algn="just"/>
            <a:r>
              <a:rPr lang="sk-SK" b="0" i="0" dirty="0">
                <a:solidFill>
                  <a:schemeClr val="tx1"/>
                </a:solidFill>
                <a:effectLst/>
              </a:rPr>
              <a:t>- predbežný správca vychádza aj z hodnoty majetku, o ktorý bol majetok dlžníka ukrátený v dôsledku právnych úkonov, pri ktorých možno odôvodnene predpokladať ich odporovateľnosť </a:t>
            </a:r>
          </a:p>
          <a:p>
            <a:pPr algn="just"/>
            <a:r>
              <a:rPr lang="sk-SK" b="0" i="0" dirty="0">
                <a:solidFill>
                  <a:schemeClr val="tx1"/>
                </a:solidFill>
                <a:effectLst/>
              </a:rPr>
              <a:t>- predbežný správca vychádza z hodnoty pohľadávky zo zodpovednosti za nepodanie návrhu na vyhlásenie konkurzu v mene dlžníka (podľa § 11 ods. 2 ZKR v sume 12.500,- €)</a:t>
            </a:r>
          </a:p>
          <a:p>
            <a:pPr algn="just"/>
            <a:r>
              <a:rPr lang="sk-SK" b="0" i="0" dirty="0">
                <a:solidFill>
                  <a:schemeClr val="tx1"/>
                </a:solidFill>
                <a:effectLst/>
              </a:rPr>
              <a:t>- súd môže v súvislosti so zisťovaním majetnosti dlžníka ukladať predbežnému správcovi pokyny, ktorými je predbežný správca viazaný (napr. povinnosť posúdiť vymáhateľnosť a prípadnú speňažiteľnosť pohľadávok, ktoré sú vedené v účtovníctve dlžníka )</a:t>
            </a:r>
          </a:p>
          <a:p>
            <a:pPr algn="just"/>
            <a:r>
              <a:rPr lang="sk-SK" b="0" i="0" dirty="0">
                <a:solidFill>
                  <a:schemeClr val="tx1"/>
                </a:solidFill>
                <a:effectLst/>
              </a:rPr>
              <a:t>- predbežný správca je povinný o svojich zisteniach priebežne informovať súd a najneskôr do 45 dní od ustanovenia podať súdu záverečnú správu o majetnosti alebo nemajetnosti dlžníka</a:t>
            </a:r>
          </a:p>
          <a:p>
            <a:pPr algn="just"/>
            <a:r>
              <a:rPr lang="sk-SK" dirty="0">
                <a:solidFill>
                  <a:schemeClr val="tx1"/>
                </a:solidFill>
              </a:rPr>
              <a:t>Relevantné ustanovenia: </a:t>
            </a:r>
            <a:r>
              <a:rPr lang="sk-SK" b="1" dirty="0">
                <a:solidFill>
                  <a:schemeClr val="tx1"/>
                </a:solidFill>
              </a:rPr>
              <a:t>§ 18 ods. 1 ZKR alebo § 19 ods. 1 písm. d) ZKR; § 20 - § 22 ZKR</a:t>
            </a:r>
          </a:p>
        </p:txBody>
      </p:sp>
    </p:spTree>
    <p:extLst>
      <p:ext uri="{BB962C8B-B14F-4D97-AF65-F5344CB8AC3E}">
        <p14:creationId xmlns:p14="http://schemas.microsoft.com/office/powerpoint/2010/main" val="2821857055"/>
      </p:ext>
    </p:extLst>
  </p:cSld>
  <p:clrMapOvr>
    <a:masterClrMapping/>
  </p:clrMapOvr>
</p:sld>
</file>

<file path=ppt/theme/theme1.xml><?xml version="1.0" encoding="utf-8"?>
<a:theme xmlns:a="http://schemas.openxmlformats.org/drawingml/2006/main" name="Retrospektíva">
  <a:themeElements>
    <a:clrScheme name="Retrospektíva">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tí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í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1084</TotalTime>
  <Words>1988</Words>
  <Application>Microsoft Office PowerPoint</Application>
  <PresentationFormat>Širokouhlá</PresentationFormat>
  <Paragraphs>69</Paragraphs>
  <Slides>11</Slides>
  <Notes>0</Notes>
  <HiddenSlides>0</HiddenSlides>
  <MMClips>0</MMClips>
  <ScaleCrop>false</ScaleCrop>
  <HeadingPairs>
    <vt:vector size="6" baseType="variant">
      <vt:variant>
        <vt:lpstr>Použité písma</vt:lpstr>
      </vt:variant>
      <vt:variant>
        <vt:i4>2</vt:i4>
      </vt:variant>
      <vt:variant>
        <vt:lpstr>Motív</vt:lpstr>
      </vt:variant>
      <vt:variant>
        <vt:i4>1</vt:i4>
      </vt:variant>
      <vt:variant>
        <vt:lpstr>Nadpisy snímok</vt:lpstr>
      </vt:variant>
      <vt:variant>
        <vt:i4>11</vt:i4>
      </vt:variant>
    </vt:vector>
  </HeadingPairs>
  <TitlesOfParts>
    <vt:vector size="14" baseType="lpstr">
      <vt:lpstr>Calibri</vt:lpstr>
      <vt:lpstr>Calibri Light</vt:lpstr>
      <vt:lpstr>Retrospektíva</vt:lpstr>
      <vt:lpstr>Konkurzné právo</vt:lpstr>
      <vt:lpstr>Správca konkurznej podstaty</vt:lpstr>
      <vt:lpstr>Správca konkurznej podstaty</vt:lpstr>
      <vt:lpstr>Práva a povinnosti správcu</vt:lpstr>
      <vt:lpstr>Práva a povinnosti správcu</vt:lpstr>
      <vt:lpstr>Zodpovednosť správcu</vt:lpstr>
      <vt:lpstr>Zodpovednosť správcu</vt:lpstr>
      <vt:lpstr>Vznik a zánik funkcie správcu</vt:lpstr>
      <vt:lpstr>Predbežný správca</vt:lpstr>
      <vt:lpstr>Súčinnosť tretích osôb</vt:lpstr>
      <vt:lpstr>Odmena správcu konkurznej podstaty  (tzv. „klasický konkurz“)</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Konkurzné právo</dc:title>
  <dc:creator>Pohančenik</dc:creator>
  <cp:lastModifiedBy>Lucián Török</cp:lastModifiedBy>
  <cp:revision>44</cp:revision>
  <cp:lastPrinted>2024-02-27T10:34:57Z</cp:lastPrinted>
  <dcterms:created xsi:type="dcterms:W3CDTF">2023-02-19T11:42:43Z</dcterms:created>
  <dcterms:modified xsi:type="dcterms:W3CDTF">2024-02-27T11:10:27Z</dcterms:modified>
</cp:coreProperties>
</file>