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766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926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457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3864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7373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4527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9880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280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793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445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588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485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320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997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857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47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C06DC-1F9C-4695-83F8-46310FB00758}" type="datetimeFigureOut">
              <a:rPr lang="sk-SK" smtClean="0"/>
              <a:t>5. 3. 2024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580D94-9EB9-4087-8FF3-CE4A26A2FA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727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C0ED3-44F0-45FA-8082-54E2EE1A0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415636"/>
            <a:ext cx="7766935" cy="3635200"/>
          </a:xfrm>
        </p:spPr>
        <p:txBody>
          <a:bodyPr/>
          <a:lstStyle/>
          <a:p>
            <a:r>
              <a:rPr lang="sk-SK" sz="4800" dirty="0">
                <a:solidFill>
                  <a:schemeClr val="tx1"/>
                </a:solidFill>
              </a:rPr>
              <a:t>Prihlasovanie pohľadávok, </a:t>
            </a:r>
            <a:r>
              <a:rPr lang="sk-SK" sz="4800" dirty="0" smtClean="0">
                <a:solidFill>
                  <a:schemeClr val="tx1"/>
                </a:solidFill>
              </a:rPr>
              <a:t/>
            </a:r>
            <a:br>
              <a:rPr lang="sk-SK" sz="4800" dirty="0" smtClean="0">
                <a:solidFill>
                  <a:schemeClr val="tx1"/>
                </a:solidFill>
              </a:rPr>
            </a:br>
            <a:r>
              <a:rPr lang="sk-SK" sz="4800" dirty="0" smtClean="0">
                <a:solidFill>
                  <a:schemeClr val="tx1"/>
                </a:solidFill>
              </a:rPr>
              <a:t>Veriteľské orgány</a:t>
            </a:r>
            <a:endParaRPr lang="sk-SK" sz="48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7EC0D2-7EA3-4180-AA07-2CA5F2DB1C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Jaroslav Dolný</a:t>
            </a:r>
          </a:p>
        </p:txBody>
      </p:sp>
    </p:spTree>
    <p:extLst>
      <p:ext uri="{BB962C8B-B14F-4D97-AF65-F5344CB8AC3E}">
        <p14:creationId xmlns:p14="http://schemas.microsoft.com/office/powerpoint/2010/main" val="149085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38DF0-574F-4558-83EB-231C211C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Prihláška pohľadávok do KK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3C7B6B-90B5-4EA8-894E-94528E6E1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409700"/>
            <a:ext cx="10029825" cy="5353050"/>
          </a:xfrm>
        </p:spPr>
        <p:txBody>
          <a:bodyPr>
            <a:normAutofit/>
          </a:bodyPr>
          <a:lstStyle/>
          <a:p>
            <a:pPr algn="just"/>
            <a:endParaRPr lang="sk-SK" dirty="0"/>
          </a:p>
          <a:p>
            <a:pPr marL="0" indent="0" algn="just">
              <a:buNone/>
            </a:pPr>
            <a:r>
              <a:rPr lang="sk-SK" dirty="0"/>
              <a:t>- podľa spôsobu uplatňovania - 2 druhy pohľadávok:</a:t>
            </a:r>
          </a:p>
          <a:p>
            <a:pPr marL="0" indent="0" algn="just">
              <a:buNone/>
            </a:pPr>
            <a:r>
              <a:rPr lang="sk-SK" dirty="0"/>
              <a:t>•	tie ktoré sú pohľadávkami proti podstate ... tie, ktoré zákon označuje za PPP (odmena dražobníka v KK, odmena správcu a pod.) </a:t>
            </a:r>
          </a:p>
          <a:p>
            <a:pPr marL="0" indent="0" algn="just">
              <a:buNone/>
            </a:pPr>
            <a:r>
              <a:rPr lang="sk-SK" dirty="0"/>
              <a:t>•	tie ktoré nie sú pohľadávkami proti podstate (prihlasujeme prihláškou) ... pôjde o klasické pohľadávky z úveru, dodanie tovaru a pod. (všetko čo vzniklo pred vyhlásením K treba prihlásiť)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/>
              <a:t>- Prihláškou si veriteľ musí prihlásiť:</a:t>
            </a:r>
          </a:p>
          <a:p>
            <a:pPr marL="0" indent="0" algn="just">
              <a:buNone/>
            </a:pPr>
            <a:r>
              <a:rPr lang="sk-SK" dirty="0"/>
              <a:t>•	pohľadávky, ktoré vznikli pred vyhlásením konkurzu</a:t>
            </a:r>
          </a:p>
          <a:p>
            <a:pPr marL="0" indent="0" algn="just">
              <a:buNone/>
            </a:pPr>
            <a:r>
              <a:rPr lang="sk-SK" dirty="0"/>
              <a:t>•	budúce pohľadávky</a:t>
            </a:r>
          </a:p>
          <a:p>
            <a:pPr marL="0" indent="0" algn="just">
              <a:buNone/>
            </a:pPr>
            <a:r>
              <a:rPr lang="sk-SK" dirty="0"/>
              <a:t>•	podmienené pohľadávky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200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66BAF6-9EEA-493B-AA33-28115793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Náležitosti prihlášky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5F992CB-F62D-41FE-B906-5961AD376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a) meno, priezvisko a bydlisko veriteľa, ak ide o fyzickú osobu, alebo obchodné meno, meno a priezvisko, ak sa odlišuje od obchodného mena, identifikačné číslo alebo iný identifikačný údaj a miesto podnikania veriteľa, ak ide o fyzickú osobu podnikateľa, alebo názov, identifikačné číslo alebo iný identifikačný údaj a sídlo veriteľa, ak ide o právnickú osobu,</a:t>
            </a:r>
          </a:p>
          <a:p>
            <a:pPr marL="0" indent="0">
              <a:buNone/>
            </a:pPr>
            <a:r>
              <a:rPr lang="sk-SK" dirty="0"/>
              <a:t>b) meno, priezvisko a bydlisko úpadcu, ak ide o fyzickú osobu, alebo obchodné meno, meno a priezvisko, ak sa odlišuje od obchodného mena, identifikačné číslo alebo iný identifikačný údaj a miesto podnikania úpadcu, ak ide o fyzickú osobu podnikateľa, alebo názov, identifikačné číslo alebo iný identifikačný údaj a sídlo úpadcu, ak ide o právnickú osobu,</a:t>
            </a:r>
          </a:p>
          <a:p>
            <a:pPr marL="0" indent="0">
              <a:buNone/>
            </a:pPr>
            <a:r>
              <a:rPr lang="sk-SK" dirty="0"/>
              <a:t>c) právny dôvod vzniku pohľadávky,</a:t>
            </a:r>
          </a:p>
          <a:p>
            <a:pPr marL="0" indent="0">
              <a:buNone/>
            </a:pPr>
            <a:r>
              <a:rPr lang="sk-SK" dirty="0"/>
              <a:t>d) poradie uspokojovania pohľadávky zo všeobecnej podstaty,</a:t>
            </a:r>
          </a:p>
          <a:p>
            <a:pPr marL="0" indent="0">
              <a:buNone/>
            </a:pPr>
            <a:r>
              <a:rPr lang="sk-SK" dirty="0"/>
              <a:t>e) celková suma pohľadávky, - celková suma sa rozdelí na istinu a príslušenstvo</a:t>
            </a:r>
          </a:p>
          <a:p>
            <a:pPr marL="0" indent="0">
              <a:buNone/>
            </a:pPr>
            <a:r>
              <a:rPr lang="sk-SK" dirty="0"/>
              <a:t>f) podpis.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995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C5858-A8F4-4A33-B512-66176E18D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Preskúmavanie a popieranie pohľadávok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D06235A-DFBC-4967-BDB2-D0D86C197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- Prihliadanie na prihlášku a popieranie </a:t>
            </a:r>
            <a:r>
              <a:rPr lang="sk-SK"/>
              <a:t>prihlásenej pohľadávky 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Správca preskúmava pri každej pohľadávke (dôvody popretia):</a:t>
            </a:r>
          </a:p>
          <a:p>
            <a:pPr marL="0" indent="0">
              <a:buNone/>
            </a:pPr>
            <a:r>
              <a:rPr lang="sk-SK" dirty="0"/>
              <a:t>•	právny dôvod</a:t>
            </a:r>
          </a:p>
          <a:p>
            <a:pPr marL="0" indent="0">
              <a:buNone/>
            </a:pPr>
            <a:r>
              <a:rPr lang="sk-SK" dirty="0"/>
              <a:t>•	vymáhateľnosť</a:t>
            </a:r>
          </a:p>
          <a:p>
            <a:pPr marL="0" indent="0">
              <a:buNone/>
            </a:pPr>
            <a:r>
              <a:rPr lang="sk-SK" dirty="0"/>
              <a:t>•	poradie</a:t>
            </a:r>
          </a:p>
          <a:p>
            <a:pPr marL="0" indent="0">
              <a:buNone/>
            </a:pPr>
            <a:r>
              <a:rPr lang="sk-SK" dirty="0"/>
              <a:t>•	výšku</a:t>
            </a:r>
          </a:p>
          <a:p>
            <a:pPr marL="0" indent="0">
              <a:buNone/>
            </a:pPr>
            <a:r>
              <a:rPr lang="sk-SK" dirty="0"/>
              <a:t>•	zabezpečenie zabezpečovacím právom</a:t>
            </a:r>
          </a:p>
          <a:p>
            <a:pPr marL="0" indent="0">
              <a:buNone/>
            </a:pPr>
            <a:r>
              <a:rPr lang="sk-SK" dirty="0"/>
              <a:t>•	poradie zabezpečenia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467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EC6DC-78B7-493C-84B6-7A3EE1215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Predbežné priznanie hlasovacích práv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98E3D20-613A-49E0-9C77-3713F05E7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-Správca na podnet popretého veriteľa bez zbytočného odkladu predloží súdu prihlášku:</a:t>
            </a:r>
          </a:p>
          <a:p>
            <a:pPr marL="0" indent="0">
              <a:buNone/>
            </a:pPr>
            <a:r>
              <a:rPr lang="sk-SK" dirty="0"/>
              <a:t>•	pohľadávky, ktorá bola účinne popretá iným veriteľom, bez ohľadu na to, či bola zároveň popretá aj správcom,</a:t>
            </a:r>
          </a:p>
          <a:p>
            <a:pPr marL="0" indent="0">
              <a:buNone/>
            </a:pPr>
            <a:r>
              <a:rPr lang="sk-SK" dirty="0"/>
              <a:t>•	pohľadávky priznanej rozhodnutím alebo iným podkladom, na základe ktorého by inak bolo možné nariadiť výkon rozhodnutia, alebo vykonať exekúciu,</a:t>
            </a:r>
          </a:p>
          <a:p>
            <a:pPr marL="0" indent="0">
              <a:buNone/>
            </a:pPr>
            <a:r>
              <a:rPr lang="sk-SK" dirty="0"/>
              <a:t>•	pohľadávky, v ktorej bolo uplatnené zabezpečovacie právo registrované v registri záložných práv, registrované v osobitnom registri, alebo zapísané v katastri nehnuteľností.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17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41B98-4F3A-4B8D-953E-AECE7596A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Pohľadávky proti podstate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982A473-25ED-4BCB-A535-EB905FCB4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- sú pohľadávky, kt. vznikli pri správe alebo speňažovaní majetku po vyhlásení konkurzu, pričom ich musel vytvoriť správca alebo musel dať konkludentne súhlas (výnimka garančné poistenie SP)</a:t>
            </a:r>
          </a:p>
          <a:p>
            <a:pPr marL="0" indent="0">
              <a:buNone/>
            </a:pPr>
            <a:r>
              <a:rPr lang="sk-SK" dirty="0"/>
              <a:t>-dôležité je kedy pohľadávka vznikla, nie kedy je platná</a:t>
            </a:r>
          </a:p>
          <a:p>
            <a:pPr marL="0" indent="0">
              <a:buNone/>
            </a:pPr>
            <a:r>
              <a:rPr lang="sk-SK" dirty="0"/>
              <a:t>- §87 ZKR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258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FF26A-B484-4481-BA68-DC36DCC1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Schôdza veriteľov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2D2FEA-401D-4641-A0FB-AD59255E1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- všetci veritelia... uznášaniaschopná je ak sa jej zúčastní aspoň 1 veriteľ oprávnený na schôdzi hlasovať </a:t>
            </a:r>
          </a:p>
          <a:p>
            <a:pPr marL="0" indent="0">
              <a:buNone/>
            </a:pPr>
            <a:r>
              <a:rPr lang="sk-SK" dirty="0"/>
              <a:t>- právomoci: voľba a odvolanie členov VV, výmena správcu, zisťovanie stanovísk</a:t>
            </a:r>
          </a:p>
          <a:p>
            <a:pPr marL="0" indent="0">
              <a:buNone/>
            </a:pPr>
            <a:r>
              <a:rPr lang="sk-SK" dirty="0"/>
              <a:t>- schôdzu môže príp. je povinný zvolať správca a súd (veriteľov môže dať návrh na zvolanie schôdze)</a:t>
            </a:r>
          </a:p>
          <a:p>
            <a:pPr marL="0" indent="0">
              <a:buNone/>
            </a:pPr>
            <a:r>
              <a:rPr lang="sk-SK" dirty="0"/>
              <a:t>- zvolanie schôdze veriteľov sa zverejňuje v OV</a:t>
            </a:r>
          </a:p>
          <a:p>
            <a:pPr marL="0" indent="0">
              <a:buNone/>
            </a:pPr>
            <a:r>
              <a:rPr lang="sk-SK" dirty="0"/>
              <a:t>- možno dať námietky na schôdzi: do piatich dní od skončenia schôdze veriteľov domáhať, aby súd zrušil uznesenie schôdze veriteľov, ak uplatnil na schôdzi veriteľov do zápisnice odôvodnenú námietku rozporu prijatého uznesenia so zákonom;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173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836F0-1FCD-4D9E-980C-5BAB479D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Veriteľský výbor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D502E6-D6BE-4CBE-A641-91319B450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- členom môže byť veriteľ, kt. má hlasovacie práva (nemôže byť podriadený veriteľ alebo zabezpečený veriteľ)</a:t>
            </a:r>
          </a:p>
          <a:p>
            <a:pPr marL="0" indent="0">
              <a:buNone/>
            </a:pPr>
            <a:r>
              <a:rPr lang="sk-SK" dirty="0"/>
              <a:t>- orgán </a:t>
            </a:r>
            <a:r>
              <a:rPr lang="sk-SK" dirty="0" smtClean="0"/>
              <a:t>veriteľov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- </a:t>
            </a:r>
            <a:r>
              <a:rPr lang="sk-SK" dirty="0"/>
              <a:t>má 3 alebo 5 členov</a:t>
            </a:r>
          </a:p>
          <a:p>
            <a:pPr marL="0" indent="0">
              <a:buNone/>
            </a:pPr>
            <a:r>
              <a:rPr lang="sk-SK" dirty="0"/>
              <a:t>- o priebehu sa vyhotovuje zápisnica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775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703B2-3A3E-4983-8ABF-FC68FE146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Príslušný orgán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6DF579C-CE4F-45C6-8727-21DF3035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- záväzné pokyny a odporúčania</a:t>
            </a:r>
          </a:p>
          <a:p>
            <a:pPr marL="0" indent="0">
              <a:buNone/>
            </a:pPr>
            <a:r>
              <a:rPr lang="sk-SK" dirty="0"/>
              <a:t>- VV, zabezpečený veriteľ, súd</a:t>
            </a:r>
          </a:p>
          <a:p>
            <a:pPr marL="0" indent="0">
              <a:buNone/>
            </a:pPr>
            <a:r>
              <a:rPr lang="sk-SK" dirty="0"/>
              <a:t>- predaj majetku nemôže správca uskutočniť bez existencie záväzného pokynu</a:t>
            </a:r>
          </a:p>
          <a:p>
            <a:pPr marL="0" indent="0">
              <a:buNone/>
            </a:pPr>
            <a:r>
              <a:rPr lang="sk-SK" dirty="0"/>
              <a:t>- v prípade, že neexistuje príslušný orgán alebo je nečinný – pôsobnosť VV vykonáva súd</a:t>
            </a:r>
          </a:p>
          <a:p>
            <a:pPr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3263604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</TotalTime>
  <Words>639</Words>
  <Application>Microsoft Office PowerPoint</Application>
  <PresentationFormat>Širokouhlá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Prihlasovanie pohľadávok,  Veriteľské orgány</vt:lpstr>
      <vt:lpstr>Prihláška pohľadávok do KK</vt:lpstr>
      <vt:lpstr>Náležitosti prihlášky</vt:lpstr>
      <vt:lpstr>Preskúmavanie a popieranie pohľadávok</vt:lpstr>
      <vt:lpstr>Predbežné priznanie hlasovacích práv</vt:lpstr>
      <vt:lpstr>Pohľadávky proti podstate</vt:lpstr>
      <vt:lpstr>Schôdza veriteľov</vt:lpstr>
      <vt:lpstr>Veriteľský výbor</vt:lpstr>
      <vt:lpstr>Príslušný orgán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Ukončenie podnikateľskej činnosti</dc:title>
  <dc:creator>jaroj6 jaroj6</dc:creator>
  <cp:lastModifiedBy>dolny</cp:lastModifiedBy>
  <cp:revision>22</cp:revision>
  <dcterms:created xsi:type="dcterms:W3CDTF">2019-04-01T09:08:10Z</dcterms:created>
  <dcterms:modified xsi:type="dcterms:W3CDTF">2024-03-05T09:58:50Z</dcterms:modified>
</cp:coreProperties>
</file>