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5" r:id="rId3"/>
    <p:sldId id="257" r:id="rId4"/>
    <p:sldId id="258" r:id="rId5"/>
    <p:sldId id="266" r:id="rId6"/>
    <p:sldId id="259" r:id="rId7"/>
    <p:sldId id="260" r:id="rId8"/>
    <p:sldId id="261"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smtClean="0"/>
              <a:t>Upravte štýly predlohy textu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Kliknutím upravte štýl predlohy podnadpisov</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229229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824179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smtClean="0"/>
              <a:t>Upravte štýly predlohy textu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6587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3766191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smtClean="0"/>
              <a:t>Upravte štýly predlohy textu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0939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smtClean="0"/>
              <a:t>Upravte štýly predlohy textu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092111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810259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smtClean="0"/>
              <a:t>Upravte štýly predlohy textu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3436198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519360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12. 3. 2024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393844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65DC06DC-1F9C-4695-83F8-46310FB00758}" type="datetimeFigureOut">
              <a:rPr lang="sk-SK" smtClean="0"/>
              <a:t>12. 3. 2024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4178479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smtClean="0"/>
              <a:t>Upravte štýly predlohy textu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65DC06DC-1F9C-4695-83F8-46310FB00758}" type="datetimeFigureOut">
              <a:rPr lang="sk-SK" smtClean="0"/>
              <a:t>12. 3. 2024</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4155320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65DC06DC-1F9C-4695-83F8-46310FB00758}" type="datetimeFigureOut">
              <a:rPr lang="sk-SK" smtClean="0"/>
              <a:t>12. 3. 2024</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4260385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C06DC-1F9C-4695-83F8-46310FB00758}" type="datetimeFigureOut">
              <a:rPr lang="sk-SK" smtClean="0"/>
              <a:t>12. 3. 2024</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830320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smtClean="0"/>
              <a:t>Upravte štýly predlohy textu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smtClean="0"/>
              <a:t>Upraviť štýly predlohy textu</a:t>
            </a:r>
          </a:p>
        </p:txBody>
      </p:sp>
      <p:sp>
        <p:nvSpPr>
          <p:cNvPr id="5" name="Date Placeholder 4"/>
          <p:cNvSpPr>
            <a:spLocks noGrp="1"/>
          </p:cNvSpPr>
          <p:nvPr>
            <p:ph type="dt" sz="half" idx="10"/>
          </p:nvPr>
        </p:nvSpPr>
        <p:spPr/>
        <p:txBody>
          <a:bodyPr/>
          <a:lstStyle/>
          <a:p>
            <a:fld id="{65DC06DC-1F9C-4695-83F8-46310FB00758}" type="datetimeFigureOut">
              <a:rPr lang="sk-SK" smtClean="0"/>
              <a:t>12. 3. 2024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197867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5580D94-9EB9-4087-8FF3-CE4A26A2FAE7}" type="slidenum">
              <a:rPr lang="sk-SK" smtClean="0"/>
              <a:t>‹#›</a:t>
            </a:fld>
            <a:endParaRPr lang="sk-SK"/>
          </a:p>
        </p:txBody>
      </p:sp>
      <p:sp>
        <p:nvSpPr>
          <p:cNvPr id="5" name="Date Placeholder 4"/>
          <p:cNvSpPr>
            <a:spLocks noGrp="1"/>
          </p:cNvSpPr>
          <p:nvPr>
            <p:ph type="dt" sz="half" idx="10"/>
          </p:nvPr>
        </p:nvSpPr>
        <p:spPr/>
        <p:txBody>
          <a:bodyPr/>
          <a:lstStyle/>
          <a:p>
            <a:fld id="{65DC06DC-1F9C-4695-83F8-46310FB00758}" type="datetimeFigureOut">
              <a:rPr lang="sk-SK" smtClean="0"/>
              <a:t>12. 3. 2024</a:t>
            </a:fld>
            <a:endParaRPr lang="sk-SK"/>
          </a:p>
        </p:txBody>
      </p:sp>
    </p:spTree>
    <p:extLst>
      <p:ext uri="{BB962C8B-B14F-4D97-AF65-F5344CB8AC3E}">
        <p14:creationId xmlns:p14="http://schemas.microsoft.com/office/powerpoint/2010/main" val="1110788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DC06DC-1F9C-4695-83F8-46310FB00758}" type="datetimeFigureOut">
              <a:rPr lang="sk-SK" smtClean="0"/>
              <a:t>12. 3. 2024</a:t>
            </a:fld>
            <a:endParaRPr lang="sk-S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5580D94-9EB9-4087-8FF3-CE4A26A2FAE7}" type="slidenum">
              <a:rPr lang="sk-SK" smtClean="0"/>
              <a:t>‹#›</a:t>
            </a:fld>
            <a:endParaRPr lang="sk-SK"/>
          </a:p>
        </p:txBody>
      </p:sp>
    </p:spTree>
    <p:extLst>
      <p:ext uri="{BB962C8B-B14F-4D97-AF65-F5344CB8AC3E}">
        <p14:creationId xmlns:p14="http://schemas.microsoft.com/office/powerpoint/2010/main" val="25561935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1C0ED3-44F0-45FA-8082-54E2EE1A0D6D}"/>
              </a:ext>
            </a:extLst>
          </p:cNvPr>
          <p:cNvSpPr>
            <a:spLocks noGrp="1"/>
          </p:cNvSpPr>
          <p:nvPr>
            <p:ph type="ctrTitle"/>
          </p:nvPr>
        </p:nvSpPr>
        <p:spPr>
          <a:xfrm>
            <a:off x="1507067" y="415636"/>
            <a:ext cx="7766935" cy="3635200"/>
          </a:xfrm>
        </p:spPr>
        <p:txBody>
          <a:bodyPr/>
          <a:lstStyle/>
          <a:p>
            <a:r>
              <a:rPr lang="sk-SK" dirty="0" smtClean="0">
                <a:solidFill>
                  <a:schemeClr val="tx1"/>
                </a:solidFill>
              </a:rPr>
              <a:t>Odporovateľnosť právnych úkonov</a:t>
            </a:r>
            <a:endParaRPr lang="sk-SK" dirty="0">
              <a:solidFill>
                <a:schemeClr val="tx1"/>
              </a:solidFill>
            </a:endParaRPr>
          </a:p>
        </p:txBody>
      </p:sp>
      <p:sp>
        <p:nvSpPr>
          <p:cNvPr id="3" name="Podnadpis 2">
            <a:extLst>
              <a:ext uri="{FF2B5EF4-FFF2-40B4-BE49-F238E27FC236}">
                <a16:creationId xmlns:a16="http://schemas.microsoft.com/office/drawing/2014/main" id="{7A7EC0D2-7EA3-4180-AA07-2CA5F2DB1CF2}"/>
              </a:ext>
            </a:extLst>
          </p:cNvPr>
          <p:cNvSpPr>
            <a:spLocks noGrp="1"/>
          </p:cNvSpPr>
          <p:nvPr>
            <p:ph type="subTitle" idx="1"/>
          </p:nvPr>
        </p:nvSpPr>
        <p:spPr/>
        <p:txBody>
          <a:bodyPr>
            <a:normAutofit/>
          </a:bodyPr>
          <a:lstStyle/>
          <a:p>
            <a:r>
              <a:rPr lang="sk-SK" dirty="0"/>
              <a:t>Jaroslav Dolný</a:t>
            </a:r>
          </a:p>
        </p:txBody>
      </p:sp>
    </p:spTree>
    <p:extLst>
      <p:ext uri="{BB962C8B-B14F-4D97-AF65-F5344CB8AC3E}">
        <p14:creationId xmlns:p14="http://schemas.microsoft.com/office/powerpoint/2010/main" val="1490859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C836F0-1FCD-4D9E-980C-5BAB479D26D5}"/>
              </a:ext>
            </a:extLst>
          </p:cNvPr>
          <p:cNvSpPr>
            <a:spLocks noGrp="1"/>
          </p:cNvSpPr>
          <p:nvPr>
            <p:ph type="title"/>
          </p:nvPr>
        </p:nvSpPr>
        <p:spPr/>
        <p:txBody>
          <a:bodyPr/>
          <a:lstStyle/>
          <a:p>
            <a:r>
              <a:rPr lang="sk-SK" dirty="0">
                <a:solidFill>
                  <a:schemeClr val="tx1"/>
                </a:solidFill>
              </a:rPr>
              <a:t>Odporovateľnosť podľa OZ</a:t>
            </a:r>
          </a:p>
        </p:txBody>
      </p:sp>
      <p:sp>
        <p:nvSpPr>
          <p:cNvPr id="3" name="Zástupný objekt pre obsah 2">
            <a:extLst>
              <a:ext uri="{FF2B5EF4-FFF2-40B4-BE49-F238E27FC236}">
                <a16:creationId xmlns:a16="http://schemas.microsoft.com/office/drawing/2014/main" id="{81D502E6-D6BE-4CBE-A641-91319B450953}"/>
              </a:ext>
            </a:extLst>
          </p:cNvPr>
          <p:cNvSpPr>
            <a:spLocks noGrp="1"/>
          </p:cNvSpPr>
          <p:nvPr>
            <p:ph idx="1"/>
          </p:nvPr>
        </p:nvSpPr>
        <p:spPr/>
        <p:txBody>
          <a:bodyPr/>
          <a:lstStyle/>
          <a:p>
            <a:pPr>
              <a:buClrTx/>
              <a:buFont typeface="Wingdings" panose="05000000000000000000" pitchFamily="2" charset="2"/>
              <a:buChar char="§"/>
            </a:pPr>
            <a:r>
              <a:rPr lang="sk-SK" dirty="0" smtClean="0"/>
              <a:t>ukrátenie </a:t>
            </a:r>
            <a:r>
              <a:rPr lang="sk-SK" dirty="0"/>
              <a:t>veriteľa,</a:t>
            </a:r>
          </a:p>
          <a:p>
            <a:pPr>
              <a:buClrTx/>
              <a:buFont typeface="Wingdings" panose="05000000000000000000" pitchFamily="2" charset="2"/>
              <a:buChar char="§"/>
            </a:pPr>
            <a:r>
              <a:rPr lang="sk-SK" dirty="0" smtClean="0"/>
              <a:t>existencia </a:t>
            </a:r>
            <a:r>
              <a:rPr lang="sk-SK" dirty="0"/>
              <a:t>vymáhateľnej </a:t>
            </a:r>
            <a:r>
              <a:rPr lang="sk-SK" dirty="0"/>
              <a:t>pohľadávky - Veľký senát občianskoprávneho kolégia Najvyššieho súdu SR ( </a:t>
            </a:r>
            <a:r>
              <a:rPr lang="sk-SK" dirty="0" err="1"/>
              <a:t>sp</a:t>
            </a:r>
            <a:r>
              <a:rPr lang="sk-SK" dirty="0"/>
              <a:t>. zn. 1VCdo/1/2022)preto dospel k záveru, že „</a:t>
            </a:r>
            <a:r>
              <a:rPr lang="sk-SK" i="1" dirty="0"/>
              <a:t>Vymáhateľná pohľadávka v zmysle ustanovenia § 42a ods. 1 Občianskeho zákonníka je pohľadávka, ktorú možno úspešne vymáhať v základnom konaní.</a:t>
            </a:r>
            <a:r>
              <a:rPr lang="sk-SK" dirty="0"/>
              <a:t>“. </a:t>
            </a:r>
          </a:p>
          <a:p>
            <a:pPr>
              <a:buClrTx/>
              <a:buFont typeface="Wingdings" panose="05000000000000000000" pitchFamily="2" charset="2"/>
              <a:buChar char="§"/>
            </a:pPr>
            <a:r>
              <a:rPr lang="sk-SK" dirty="0" smtClean="0"/>
              <a:t>úmysel </a:t>
            </a:r>
            <a:r>
              <a:rPr lang="sk-SK" dirty="0"/>
              <a:t>dlžníka ukrátiť veriteľa,</a:t>
            </a:r>
          </a:p>
          <a:p>
            <a:pPr>
              <a:buClrTx/>
              <a:buFont typeface="Wingdings" panose="05000000000000000000" pitchFamily="2" charset="2"/>
              <a:buChar char="§"/>
            </a:pPr>
            <a:r>
              <a:rPr lang="sk-SK" dirty="0" smtClean="0"/>
              <a:t>vedomosť </a:t>
            </a:r>
            <a:r>
              <a:rPr lang="sk-SK" dirty="0"/>
              <a:t>tretej osoby o ukrátení veriteľa.</a:t>
            </a:r>
          </a:p>
          <a:p>
            <a:pPr>
              <a:buClrTx/>
              <a:buFont typeface="Wingdings" panose="05000000000000000000" pitchFamily="2" charset="2"/>
              <a:buChar char="§"/>
            </a:pPr>
            <a:endParaRPr lang="sk-SK" dirty="0"/>
          </a:p>
        </p:txBody>
      </p:sp>
    </p:spTree>
    <p:extLst>
      <p:ext uri="{BB962C8B-B14F-4D97-AF65-F5344CB8AC3E}">
        <p14:creationId xmlns:p14="http://schemas.microsoft.com/office/powerpoint/2010/main" val="2197757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solidFill>
                  <a:schemeClr val="tx2"/>
                </a:solidFill>
              </a:rPr>
              <a:t>Odporovateľnosť</a:t>
            </a:r>
            <a:endParaRPr lang="sk-SK" dirty="0">
              <a:solidFill>
                <a:schemeClr val="tx2"/>
              </a:solidFill>
            </a:endParaRPr>
          </a:p>
        </p:txBody>
      </p:sp>
      <p:sp>
        <p:nvSpPr>
          <p:cNvPr id="3" name="Zástupný objekt pre obsah 2"/>
          <p:cNvSpPr>
            <a:spLocks noGrp="1"/>
          </p:cNvSpPr>
          <p:nvPr>
            <p:ph idx="1"/>
          </p:nvPr>
        </p:nvSpPr>
        <p:spPr/>
        <p:txBody>
          <a:bodyPr>
            <a:normAutofit/>
          </a:bodyPr>
          <a:lstStyle/>
          <a:p>
            <a:pPr>
              <a:buClrTx/>
              <a:buFont typeface="Wingdings" panose="05000000000000000000" pitchFamily="2" charset="2"/>
              <a:buChar char="§"/>
            </a:pPr>
            <a:r>
              <a:rPr lang="sk-SK" dirty="0" smtClean="0">
                <a:solidFill>
                  <a:schemeClr val="tx2"/>
                </a:solidFill>
              </a:rPr>
              <a:t>Zmysel</a:t>
            </a:r>
          </a:p>
          <a:p>
            <a:pPr>
              <a:buClrTx/>
              <a:buFont typeface="Wingdings" panose="05000000000000000000" pitchFamily="2" charset="2"/>
              <a:buChar char="§"/>
            </a:pPr>
            <a:r>
              <a:rPr lang="sk-SK" dirty="0" smtClean="0">
                <a:solidFill>
                  <a:schemeClr val="tx2"/>
                </a:solidFill>
              </a:rPr>
              <a:t>Právna úprava v ZKR:</a:t>
            </a:r>
          </a:p>
          <a:p>
            <a:pPr lvl="1">
              <a:buClrTx/>
              <a:buFont typeface="Wingdings" panose="05000000000000000000" pitchFamily="2" charset="2"/>
              <a:buChar char="§"/>
            </a:pPr>
            <a:r>
              <a:rPr lang="sk-SK" dirty="0">
                <a:solidFill>
                  <a:schemeClr val="tx2"/>
                </a:solidFill>
              </a:rPr>
              <a:t>odporovanie právnym úkonom bez primeraného protiplnenia (§ 58 ZKR), </a:t>
            </a:r>
          </a:p>
          <a:p>
            <a:pPr lvl="1">
              <a:buClrTx/>
              <a:buFont typeface="Wingdings" panose="05000000000000000000" pitchFamily="2" charset="2"/>
              <a:buChar char="§"/>
            </a:pPr>
            <a:r>
              <a:rPr lang="sk-SK" dirty="0">
                <a:solidFill>
                  <a:schemeClr val="tx2"/>
                </a:solidFill>
              </a:rPr>
              <a:t>odporovanie zvýhodňujúcim právnym úkonom(§ 59 ZKR),</a:t>
            </a:r>
          </a:p>
          <a:p>
            <a:pPr lvl="1">
              <a:buClrTx/>
              <a:buFont typeface="Wingdings" panose="05000000000000000000" pitchFamily="2" charset="2"/>
              <a:buChar char="§"/>
            </a:pPr>
            <a:r>
              <a:rPr lang="sk-SK" dirty="0">
                <a:solidFill>
                  <a:schemeClr val="tx2"/>
                </a:solidFill>
              </a:rPr>
              <a:t>odporovanie ukracujúcim právnym úkonom(§ 60 ZKR).</a:t>
            </a:r>
          </a:p>
          <a:p>
            <a:pPr lvl="1">
              <a:buClrTx/>
              <a:buFont typeface="Wingdings" panose="05000000000000000000" pitchFamily="2" charset="2"/>
              <a:buChar char="§"/>
            </a:pPr>
            <a:r>
              <a:rPr lang="sk-SK" dirty="0">
                <a:solidFill>
                  <a:schemeClr val="tx2"/>
                </a:solidFill>
              </a:rPr>
              <a:t>odporovanie právnym úkonom po zrušení konkurzu (§ 61 ZKR)</a:t>
            </a:r>
          </a:p>
          <a:p>
            <a:pPr lvl="1">
              <a:buClrTx/>
              <a:buFont typeface="Wingdings" panose="05000000000000000000" pitchFamily="2" charset="2"/>
              <a:buChar char="§"/>
            </a:pPr>
            <a:r>
              <a:rPr lang="sk-SK" dirty="0">
                <a:solidFill>
                  <a:schemeClr val="tx2"/>
                </a:solidFill>
              </a:rPr>
              <a:t>odporovanie právnym úkonom po začatí konkurzného konania uskutočnených nad rámec bežných právnych úkonov ( § 14 ods. 5 písm. a) ZKR )</a:t>
            </a:r>
          </a:p>
          <a:p>
            <a:pPr lvl="1">
              <a:buClrTx/>
              <a:buFont typeface="Wingdings" panose="05000000000000000000" pitchFamily="2" charset="2"/>
              <a:buChar char="§"/>
            </a:pPr>
            <a:r>
              <a:rPr lang="sk-SK" dirty="0">
                <a:solidFill>
                  <a:schemeClr val="tx2"/>
                </a:solidFill>
              </a:rPr>
              <a:t>právne úkony úpadcu urobené počas konkurzu, ak ukracujú majetok podliehajúci konkurzu (§ 44 ods. 2 ZKR, § 167b ods. 2 ZKR)</a:t>
            </a:r>
          </a:p>
          <a:p>
            <a:pPr lvl="1">
              <a:buClrTx/>
              <a:buFont typeface="Wingdings" panose="05000000000000000000" pitchFamily="2" charset="2"/>
              <a:buChar char="§"/>
            </a:pPr>
            <a:r>
              <a:rPr lang="sk-SK" dirty="0">
                <a:solidFill>
                  <a:schemeClr val="tx2"/>
                </a:solidFill>
              </a:rPr>
              <a:t>odmietnutie daru alebo dedičstva bez súhlasu správcu ( §  44 ods. 5 ZKR</a:t>
            </a:r>
            <a:r>
              <a:rPr lang="sk-SK" dirty="0" smtClean="0">
                <a:solidFill>
                  <a:schemeClr val="tx2"/>
                </a:solidFill>
              </a:rPr>
              <a:t>) ......</a:t>
            </a:r>
            <a:endParaRPr lang="sk-SK" dirty="0">
              <a:solidFill>
                <a:schemeClr val="tx2"/>
              </a:solidFill>
            </a:endParaRPr>
          </a:p>
          <a:p>
            <a:pPr>
              <a:buClrTx/>
              <a:buFont typeface="Wingdings" panose="05000000000000000000" pitchFamily="2" charset="2"/>
              <a:buChar char="§"/>
            </a:pPr>
            <a:endParaRPr lang="sk-SK" dirty="0">
              <a:solidFill>
                <a:schemeClr val="tx2"/>
              </a:solidFill>
            </a:endParaRPr>
          </a:p>
        </p:txBody>
      </p:sp>
    </p:spTree>
    <p:extLst>
      <p:ext uri="{BB962C8B-B14F-4D97-AF65-F5344CB8AC3E}">
        <p14:creationId xmlns:p14="http://schemas.microsoft.com/office/powerpoint/2010/main" val="2012676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738DF0-574F-4558-83EB-231C211C2F7C}"/>
              </a:ext>
            </a:extLst>
          </p:cNvPr>
          <p:cNvSpPr>
            <a:spLocks noGrp="1"/>
          </p:cNvSpPr>
          <p:nvPr>
            <p:ph type="title"/>
          </p:nvPr>
        </p:nvSpPr>
        <p:spPr/>
        <p:txBody>
          <a:bodyPr/>
          <a:lstStyle/>
          <a:p>
            <a:r>
              <a:rPr lang="sk-SK" dirty="0" smtClean="0">
                <a:solidFill>
                  <a:schemeClr val="tx1"/>
                </a:solidFill>
              </a:rPr>
              <a:t>Aktívna legitimácia na podanie odporovacej žaloby</a:t>
            </a:r>
            <a:endParaRPr lang="sk-SK" dirty="0">
              <a:solidFill>
                <a:schemeClr val="tx1"/>
              </a:solidFill>
            </a:endParaRPr>
          </a:p>
        </p:txBody>
      </p:sp>
      <p:sp>
        <p:nvSpPr>
          <p:cNvPr id="3" name="Zástupný objekt pre obsah 2">
            <a:extLst>
              <a:ext uri="{FF2B5EF4-FFF2-40B4-BE49-F238E27FC236}">
                <a16:creationId xmlns:a16="http://schemas.microsoft.com/office/drawing/2014/main" id="{DB3C7B6B-90B5-4EA8-894E-94528E6E10CE}"/>
              </a:ext>
            </a:extLst>
          </p:cNvPr>
          <p:cNvSpPr>
            <a:spLocks noGrp="1"/>
          </p:cNvSpPr>
          <p:nvPr>
            <p:ph idx="1"/>
          </p:nvPr>
        </p:nvSpPr>
        <p:spPr>
          <a:xfrm>
            <a:off x="485775" y="1409700"/>
            <a:ext cx="10029825" cy="5353050"/>
          </a:xfrm>
        </p:spPr>
        <p:txBody>
          <a:bodyPr>
            <a:normAutofit/>
          </a:bodyPr>
          <a:lstStyle/>
          <a:p>
            <a:pPr algn="just">
              <a:buClrTx/>
              <a:buFont typeface="Wingdings" panose="05000000000000000000" pitchFamily="2" charset="2"/>
              <a:buChar char="§"/>
            </a:pPr>
            <a:endParaRPr lang="sk-SK" dirty="0"/>
          </a:p>
          <a:p>
            <a:pPr algn="just">
              <a:buClrTx/>
              <a:buFont typeface="Wingdings" panose="05000000000000000000" pitchFamily="2" charset="2"/>
              <a:buChar char="§"/>
            </a:pPr>
            <a:r>
              <a:rPr lang="sk-SK" dirty="0" smtClean="0"/>
              <a:t>Správca</a:t>
            </a:r>
          </a:p>
          <a:p>
            <a:pPr algn="just">
              <a:buClrTx/>
              <a:buFont typeface="Wingdings" panose="05000000000000000000" pitchFamily="2" charset="2"/>
              <a:buChar char="§"/>
            </a:pPr>
            <a:r>
              <a:rPr lang="sk-SK" dirty="0" smtClean="0"/>
              <a:t>Veriteľ prihlásenej pohľadávky</a:t>
            </a:r>
          </a:p>
          <a:p>
            <a:pPr algn="just">
              <a:buClrTx/>
              <a:buFont typeface="Wingdings" panose="05000000000000000000" pitchFamily="2" charset="2"/>
              <a:buChar char="§"/>
            </a:pPr>
            <a:r>
              <a:rPr lang="sk-SK" dirty="0" smtClean="0"/>
              <a:t>Štát -  Okresný úrad Žilina (Trest prepadnutia majetku)</a:t>
            </a:r>
            <a:endParaRPr lang="sk-SK" dirty="0"/>
          </a:p>
        </p:txBody>
      </p:sp>
    </p:spTree>
    <p:extLst>
      <p:ext uri="{BB962C8B-B14F-4D97-AF65-F5344CB8AC3E}">
        <p14:creationId xmlns:p14="http://schemas.microsoft.com/office/powerpoint/2010/main" val="1932003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66BAF6-9EEA-493B-AA33-28115793276E}"/>
              </a:ext>
            </a:extLst>
          </p:cNvPr>
          <p:cNvSpPr>
            <a:spLocks noGrp="1"/>
          </p:cNvSpPr>
          <p:nvPr>
            <p:ph type="title"/>
          </p:nvPr>
        </p:nvSpPr>
        <p:spPr/>
        <p:txBody>
          <a:bodyPr/>
          <a:lstStyle/>
          <a:p>
            <a:r>
              <a:rPr lang="sk-SK" dirty="0" smtClean="0">
                <a:solidFill>
                  <a:schemeClr val="tx1"/>
                </a:solidFill>
              </a:rPr>
              <a:t>Procesné podmienky podania odporovacej žaloby</a:t>
            </a:r>
            <a:endParaRPr lang="sk-SK" dirty="0">
              <a:solidFill>
                <a:schemeClr val="tx1"/>
              </a:solidFill>
            </a:endParaRPr>
          </a:p>
        </p:txBody>
      </p:sp>
      <p:sp>
        <p:nvSpPr>
          <p:cNvPr id="3" name="Zástupný objekt pre obsah 2">
            <a:extLst>
              <a:ext uri="{FF2B5EF4-FFF2-40B4-BE49-F238E27FC236}">
                <a16:creationId xmlns:a16="http://schemas.microsoft.com/office/drawing/2014/main" id="{C5F992CB-F62D-41FE-B906-5961AD376B05}"/>
              </a:ext>
            </a:extLst>
          </p:cNvPr>
          <p:cNvSpPr>
            <a:spLocks noGrp="1"/>
          </p:cNvSpPr>
          <p:nvPr>
            <p:ph idx="1"/>
          </p:nvPr>
        </p:nvSpPr>
        <p:spPr/>
        <p:txBody>
          <a:bodyPr>
            <a:normAutofit/>
          </a:bodyPr>
          <a:lstStyle/>
          <a:p>
            <a:pPr>
              <a:buClrTx/>
              <a:buFont typeface="Wingdings" panose="05000000000000000000" pitchFamily="2" charset="2"/>
              <a:buChar char="§"/>
            </a:pPr>
            <a:r>
              <a:rPr lang="sk-SK" dirty="0" smtClean="0"/>
              <a:t>Lehota</a:t>
            </a:r>
          </a:p>
          <a:p>
            <a:pPr>
              <a:buClrTx/>
              <a:buFont typeface="Wingdings" panose="05000000000000000000" pitchFamily="2" charset="2"/>
              <a:buChar char="§"/>
            </a:pPr>
            <a:r>
              <a:rPr lang="sk-SK" dirty="0" smtClean="0"/>
              <a:t>Vzťah platnosť a neúčinnosti</a:t>
            </a:r>
          </a:p>
          <a:p>
            <a:pPr>
              <a:buClrTx/>
              <a:buFont typeface="Wingdings" panose="05000000000000000000" pitchFamily="2" charset="2"/>
              <a:buChar char="§"/>
            </a:pPr>
            <a:r>
              <a:rPr lang="sk-SK" dirty="0" smtClean="0"/>
              <a:t>Petit žaloby: právny úkon je </a:t>
            </a:r>
            <a:r>
              <a:rPr lang="sk-SK" b="1" dirty="0" smtClean="0"/>
              <a:t>neúčinný voči konkurzným veriteľom</a:t>
            </a:r>
          </a:p>
          <a:p>
            <a:pPr>
              <a:buClrTx/>
              <a:buFont typeface="Wingdings" panose="05000000000000000000" pitchFamily="2" charset="2"/>
              <a:buChar char="§"/>
            </a:pPr>
            <a:r>
              <a:rPr lang="sk-SK" dirty="0" smtClean="0"/>
              <a:t>Následky neúčinnosti</a:t>
            </a:r>
            <a:endParaRPr lang="sk-SK" dirty="0"/>
          </a:p>
          <a:p>
            <a:pPr lvl="1">
              <a:buClrTx/>
              <a:buFont typeface="Wingdings" panose="05000000000000000000" pitchFamily="2" charset="2"/>
              <a:buChar char="§"/>
            </a:pPr>
            <a:r>
              <a:rPr lang="sk-SK" dirty="0" smtClean="0"/>
              <a:t>Plnenie do podstaty</a:t>
            </a:r>
          </a:p>
          <a:p>
            <a:pPr lvl="1">
              <a:buClrTx/>
              <a:buFont typeface="Wingdings" panose="05000000000000000000" pitchFamily="2" charset="2"/>
              <a:buChar char="§"/>
            </a:pPr>
            <a:r>
              <a:rPr lang="sk-SK" dirty="0" smtClean="0"/>
              <a:t>Vydanie veci, práva, hodnoty do majetku úpadcu</a:t>
            </a:r>
          </a:p>
        </p:txBody>
      </p:sp>
    </p:spTree>
    <p:extLst>
      <p:ext uri="{BB962C8B-B14F-4D97-AF65-F5344CB8AC3E}">
        <p14:creationId xmlns:p14="http://schemas.microsoft.com/office/powerpoint/2010/main" val="3289955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solidFill>
                  <a:schemeClr val="tx2"/>
                </a:solidFill>
              </a:rPr>
              <a:t>Petit (vzor)</a:t>
            </a:r>
            <a:endParaRPr lang="sk-SK" dirty="0">
              <a:solidFill>
                <a:schemeClr val="tx2"/>
              </a:solidFill>
            </a:endParaRPr>
          </a:p>
        </p:txBody>
      </p:sp>
      <p:sp>
        <p:nvSpPr>
          <p:cNvPr id="3" name="Zástupný objekt pre obsah 2"/>
          <p:cNvSpPr>
            <a:spLocks noGrp="1"/>
          </p:cNvSpPr>
          <p:nvPr>
            <p:ph idx="1"/>
          </p:nvPr>
        </p:nvSpPr>
        <p:spPr/>
        <p:txBody>
          <a:bodyPr/>
          <a:lstStyle/>
          <a:p>
            <a:pPr marL="0" indent="0" algn="just">
              <a:buClrTx/>
              <a:buNone/>
            </a:pPr>
            <a:r>
              <a:rPr lang="sk-SK" dirty="0" smtClean="0"/>
              <a:t>I.</a:t>
            </a:r>
          </a:p>
          <a:p>
            <a:pPr algn="just">
              <a:buClrTx/>
              <a:buFont typeface="Wingdings" panose="05000000000000000000" pitchFamily="2" charset="2"/>
              <a:buChar char="§"/>
            </a:pPr>
            <a:r>
              <a:rPr lang="sk-SK" dirty="0" smtClean="0"/>
              <a:t>Kúpna zmluva </a:t>
            </a:r>
            <a:r>
              <a:rPr lang="sk-SK" dirty="0"/>
              <a:t>zo dňa 15. 12. </a:t>
            </a:r>
            <a:r>
              <a:rPr lang="sk-SK" dirty="0" smtClean="0"/>
              <a:t>2022</a:t>
            </a:r>
            <a:r>
              <a:rPr lang="sk-SK" dirty="0"/>
              <a:t>, uzatvorená medzi úpadcom ako predávajúcim a žalovaným ako </a:t>
            </a:r>
            <a:r>
              <a:rPr lang="sk-SK" dirty="0" smtClean="0"/>
              <a:t>kupujúcim, je </a:t>
            </a:r>
            <a:r>
              <a:rPr lang="sk-SK" dirty="0"/>
              <a:t>právne neúčinná voči konkurzným veriteľom úpadcu </a:t>
            </a:r>
            <a:r>
              <a:rPr lang="sk-SK" dirty="0" smtClean="0"/>
              <a:t>ALFA, </a:t>
            </a:r>
            <a:r>
              <a:rPr lang="sk-SK" dirty="0"/>
              <a:t>spol. s r. o., v konkurznom </a:t>
            </a:r>
            <a:r>
              <a:rPr lang="sk-SK" dirty="0" smtClean="0"/>
              <a:t>konaní vedenom </a:t>
            </a:r>
            <a:r>
              <a:rPr lang="sk-SK" dirty="0"/>
              <a:t>na Okresnom súde Trnava pod </a:t>
            </a:r>
            <a:r>
              <a:rPr lang="sk-SK" dirty="0" err="1"/>
              <a:t>sp</a:t>
            </a:r>
            <a:r>
              <a:rPr lang="sk-SK" dirty="0"/>
              <a:t>. zn. </a:t>
            </a:r>
            <a:r>
              <a:rPr lang="sk-SK" dirty="0" smtClean="0"/>
              <a:t>30K/01/2023. </a:t>
            </a:r>
            <a:endParaRPr lang="sk-SK" dirty="0"/>
          </a:p>
          <a:p>
            <a:pPr marL="0" indent="0" algn="just">
              <a:buClrTx/>
              <a:buNone/>
            </a:pPr>
            <a:r>
              <a:rPr lang="sk-SK" dirty="0" smtClean="0"/>
              <a:t>II.</a:t>
            </a:r>
          </a:p>
          <a:p>
            <a:pPr algn="just">
              <a:buClrTx/>
              <a:buFont typeface="Wingdings" panose="05000000000000000000" pitchFamily="2" charset="2"/>
              <a:buChar char="§"/>
            </a:pPr>
            <a:r>
              <a:rPr lang="sk-SK" dirty="0" smtClean="0"/>
              <a:t>Žalovaný je </a:t>
            </a:r>
            <a:r>
              <a:rPr lang="sk-SK" dirty="0"/>
              <a:t>povinný poskytnúť konkurzným veriteľom úpadcu peňažnú náhradu vo výške </a:t>
            </a:r>
            <a:r>
              <a:rPr lang="sk-SK" dirty="0" smtClean="0"/>
              <a:t>100.000,00 </a:t>
            </a:r>
            <a:r>
              <a:rPr lang="sk-SK" dirty="0"/>
              <a:t>eur </a:t>
            </a:r>
            <a:r>
              <a:rPr lang="sk-SK" dirty="0" smtClean="0"/>
              <a:t>do dotknutej </a:t>
            </a:r>
            <a:r>
              <a:rPr lang="sk-SK" dirty="0"/>
              <a:t>podstaty do 15 dní odo dňa právoplatnosti rozsudku. </a:t>
            </a:r>
          </a:p>
        </p:txBody>
      </p:sp>
    </p:spTree>
    <p:extLst>
      <p:ext uri="{BB962C8B-B14F-4D97-AF65-F5344CB8AC3E}">
        <p14:creationId xmlns:p14="http://schemas.microsoft.com/office/powerpoint/2010/main" val="340209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6C5858-A8F4-4A33-B512-66176E18D741}"/>
              </a:ext>
            </a:extLst>
          </p:cNvPr>
          <p:cNvSpPr>
            <a:spLocks noGrp="1"/>
          </p:cNvSpPr>
          <p:nvPr>
            <p:ph type="title"/>
          </p:nvPr>
        </p:nvSpPr>
        <p:spPr/>
        <p:txBody>
          <a:bodyPr/>
          <a:lstStyle/>
          <a:p>
            <a:r>
              <a:rPr lang="sk-SK" dirty="0">
                <a:solidFill>
                  <a:schemeClr val="tx1"/>
                </a:solidFill>
              </a:rPr>
              <a:t>Zvýhodňujúce právne úkony - §59</a:t>
            </a:r>
          </a:p>
        </p:txBody>
      </p:sp>
      <p:sp>
        <p:nvSpPr>
          <p:cNvPr id="3" name="Zástupný objekt pre obsah 2">
            <a:extLst>
              <a:ext uri="{FF2B5EF4-FFF2-40B4-BE49-F238E27FC236}">
                <a16:creationId xmlns:a16="http://schemas.microsoft.com/office/drawing/2014/main" id="{3D06235A-DFBC-4967-BDB2-D0D86C19787B}"/>
              </a:ext>
            </a:extLst>
          </p:cNvPr>
          <p:cNvSpPr>
            <a:spLocks noGrp="1"/>
          </p:cNvSpPr>
          <p:nvPr>
            <p:ph idx="1"/>
          </p:nvPr>
        </p:nvSpPr>
        <p:spPr/>
        <p:txBody>
          <a:bodyPr>
            <a:normAutofit fontScale="92500" lnSpcReduction="10000"/>
          </a:bodyPr>
          <a:lstStyle/>
          <a:p>
            <a:pPr lvl="0">
              <a:buClrTx/>
              <a:buFont typeface="Wingdings" panose="05000000000000000000" pitchFamily="2" charset="2"/>
              <a:buChar char="§"/>
            </a:pPr>
            <a:r>
              <a:rPr lang="sk-SK" dirty="0"/>
              <a:t>zvýhodnenie veriteľa oproti ostatným veriteľom,</a:t>
            </a:r>
          </a:p>
          <a:p>
            <a:pPr lvl="0">
              <a:buClrTx/>
              <a:buFont typeface="Wingdings" panose="05000000000000000000" pitchFamily="2" charset="2"/>
              <a:buChar char="§"/>
            </a:pPr>
            <a:r>
              <a:rPr lang="sk-SK" dirty="0"/>
              <a:t>príčinná súvislosť medzi právnym úkonom dlžníka a vzniknutým úpadkom alebo vykonanie právneho úkonu už počas existencie úpadku a </a:t>
            </a:r>
          </a:p>
          <a:p>
            <a:pPr>
              <a:buClrTx/>
              <a:buFont typeface="Wingdings" panose="05000000000000000000" pitchFamily="2" charset="2"/>
              <a:buChar char="§"/>
            </a:pPr>
            <a:r>
              <a:rPr lang="sk-SK" dirty="0"/>
              <a:t>ukrátenie uspokojenia pohľadávky </a:t>
            </a:r>
            <a:r>
              <a:rPr lang="sk-SK" dirty="0" smtClean="0"/>
              <a:t>veriteľa</a:t>
            </a:r>
          </a:p>
          <a:p>
            <a:pPr marL="0" indent="0">
              <a:buNone/>
            </a:pPr>
            <a:r>
              <a:rPr lang="sk-SK" b="1" dirty="0"/>
              <a:t>Zvýhodnenie veriteľa</a:t>
            </a:r>
            <a:endParaRPr lang="sk-SK" dirty="0"/>
          </a:p>
          <a:p>
            <a:pPr lvl="0">
              <a:buClrTx/>
              <a:buFont typeface="Wingdings" panose="05000000000000000000" pitchFamily="2" charset="2"/>
              <a:buChar char="§"/>
            </a:pPr>
            <a:r>
              <a:rPr lang="sk-SK" dirty="0"/>
              <a:t>úplne alebo sčasti splnil peňažnú pohľadávku inak splatnú až vyhlásením konkurzu, zabezpečil svoj záväzok neskôr, ako záväzok vznikol, dohodol úpravu alebo nahradenie svojho záväzku vo svoj neprospech alebo inak neodôvodnene zvýhodnil svojho veriteľa oproti iným svojim veriteľom,</a:t>
            </a:r>
          </a:p>
          <a:p>
            <a:pPr lvl="0">
              <a:buClrTx/>
              <a:buFont typeface="Wingdings" panose="05000000000000000000" pitchFamily="2" charset="2"/>
              <a:buChar char="§"/>
            </a:pPr>
            <a:r>
              <a:rPr lang="sk-SK" dirty="0"/>
              <a:t>sa úplne alebo sčasti vzdal svojho práva, úplne alebo sčasti odpustil dlh svojho dlžníka, dohodol úpravu alebo nahradenie svojho práva vo svoj neprospech, dohodol alebo inak umožnil zánik svojho práva alebo inak neodôvodnene znevýhodnil seba na úkor svojich veriteľov.</a:t>
            </a:r>
          </a:p>
          <a:p>
            <a:pPr>
              <a:buClrTx/>
              <a:buFont typeface="Wingdings" panose="05000000000000000000" pitchFamily="2" charset="2"/>
              <a:buChar char="§"/>
            </a:pPr>
            <a:endParaRPr lang="sk-SK" dirty="0"/>
          </a:p>
        </p:txBody>
      </p:sp>
    </p:spTree>
    <p:extLst>
      <p:ext uri="{BB962C8B-B14F-4D97-AF65-F5344CB8AC3E}">
        <p14:creationId xmlns:p14="http://schemas.microsoft.com/office/powerpoint/2010/main" val="2624675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2EC6DC-78B7-493C-84B6-7A3EE12159AD}"/>
              </a:ext>
            </a:extLst>
          </p:cNvPr>
          <p:cNvSpPr>
            <a:spLocks noGrp="1"/>
          </p:cNvSpPr>
          <p:nvPr>
            <p:ph type="title"/>
          </p:nvPr>
        </p:nvSpPr>
        <p:spPr/>
        <p:txBody>
          <a:bodyPr/>
          <a:lstStyle/>
          <a:p>
            <a:r>
              <a:rPr lang="sk-SK" dirty="0">
                <a:solidFill>
                  <a:schemeClr val="tx1"/>
                </a:solidFill>
              </a:rPr>
              <a:t>Právne úkony bez primeraného protiplnenia - §58</a:t>
            </a:r>
          </a:p>
        </p:txBody>
      </p:sp>
      <p:sp>
        <p:nvSpPr>
          <p:cNvPr id="3" name="Zástupný objekt pre obsah 2">
            <a:extLst>
              <a:ext uri="{FF2B5EF4-FFF2-40B4-BE49-F238E27FC236}">
                <a16:creationId xmlns:a16="http://schemas.microsoft.com/office/drawing/2014/main" id="{198E3D20-613A-49E0-9C77-3713F05E7253}"/>
              </a:ext>
            </a:extLst>
          </p:cNvPr>
          <p:cNvSpPr>
            <a:spLocks noGrp="1"/>
          </p:cNvSpPr>
          <p:nvPr>
            <p:ph idx="1"/>
          </p:nvPr>
        </p:nvSpPr>
        <p:spPr/>
        <p:txBody>
          <a:bodyPr/>
          <a:lstStyle/>
          <a:p>
            <a:pPr lvl="0">
              <a:buClrTx/>
              <a:buFont typeface="Wingdings" panose="05000000000000000000" pitchFamily="2" charset="2"/>
              <a:buChar char="§"/>
            </a:pPr>
            <a:r>
              <a:rPr lang="sk-SK" dirty="0"/>
              <a:t>ide o právny úkon dlžníka bez primeraného protiplnenia </a:t>
            </a:r>
            <a:endParaRPr lang="sk-SK" dirty="0" smtClean="0"/>
          </a:p>
          <a:p>
            <a:pPr lvl="0">
              <a:buClrTx/>
              <a:buFont typeface="Wingdings" panose="05000000000000000000" pitchFamily="2" charset="2"/>
              <a:buChar char="§"/>
            </a:pPr>
            <a:r>
              <a:rPr lang="sk-SK" dirty="0" smtClean="0"/>
              <a:t>príčinná </a:t>
            </a:r>
            <a:r>
              <a:rPr lang="sk-SK" dirty="0"/>
              <a:t>súvislosť medzi právnym úkonom dlžníka a vniknutým úpadkom alebo vykonanie právneho úkonu už počas existencie úpadku a </a:t>
            </a:r>
          </a:p>
          <a:p>
            <a:pPr>
              <a:buClrTx/>
              <a:buFont typeface="Wingdings" panose="05000000000000000000" pitchFamily="2" charset="2"/>
              <a:buChar char="§"/>
            </a:pPr>
            <a:r>
              <a:rPr lang="sk-SK" dirty="0"/>
              <a:t>ukrátenie uspokojenia pohľadávky </a:t>
            </a:r>
            <a:r>
              <a:rPr lang="sk-SK" dirty="0" smtClean="0"/>
              <a:t>veriteľa</a:t>
            </a:r>
            <a:endParaRPr lang="sk-SK" dirty="0"/>
          </a:p>
        </p:txBody>
      </p:sp>
    </p:spTree>
    <p:extLst>
      <p:ext uri="{BB962C8B-B14F-4D97-AF65-F5344CB8AC3E}">
        <p14:creationId xmlns:p14="http://schemas.microsoft.com/office/powerpoint/2010/main" val="324176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441B98-4F3A-4B8D-953E-AECE7596AA88}"/>
              </a:ext>
            </a:extLst>
          </p:cNvPr>
          <p:cNvSpPr>
            <a:spLocks noGrp="1"/>
          </p:cNvSpPr>
          <p:nvPr>
            <p:ph type="title"/>
          </p:nvPr>
        </p:nvSpPr>
        <p:spPr/>
        <p:txBody>
          <a:bodyPr/>
          <a:lstStyle/>
          <a:p>
            <a:r>
              <a:rPr lang="sk-SK" dirty="0">
                <a:solidFill>
                  <a:schemeClr val="tx1"/>
                </a:solidFill>
              </a:rPr>
              <a:t>Ukracujúce právne úkony - §60</a:t>
            </a:r>
          </a:p>
        </p:txBody>
      </p:sp>
      <p:sp>
        <p:nvSpPr>
          <p:cNvPr id="3" name="Zástupný objekt pre obsah 2">
            <a:extLst>
              <a:ext uri="{FF2B5EF4-FFF2-40B4-BE49-F238E27FC236}">
                <a16:creationId xmlns:a16="http://schemas.microsoft.com/office/drawing/2014/main" id="{E982A473-25ED-4BCB-A535-EB905FCB4D9A}"/>
              </a:ext>
            </a:extLst>
          </p:cNvPr>
          <p:cNvSpPr>
            <a:spLocks noGrp="1"/>
          </p:cNvSpPr>
          <p:nvPr>
            <p:ph idx="1"/>
          </p:nvPr>
        </p:nvSpPr>
        <p:spPr/>
        <p:txBody>
          <a:bodyPr/>
          <a:lstStyle/>
          <a:p>
            <a:pPr>
              <a:buClrTx/>
              <a:buFont typeface="Wingdings" panose="05000000000000000000" pitchFamily="2" charset="2"/>
              <a:buChar char="§"/>
            </a:pPr>
            <a:r>
              <a:rPr lang="sk-SK" dirty="0" smtClean="0"/>
              <a:t>ukrátenie </a:t>
            </a:r>
            <a:r>
              <a:rPr lang="sk-SK" dirty="0"/>
              <a:t>veriteľov;</a:t>
            </a:r>
          </a:p>
          <a:p>
            <a:pPr>
              <a:buClrTx/>
              <a:buFont typeface="Wingdings" panose="05000000000000000000" pitchFamily="2" charset="2"/>
              <a:buChar char="§"/>
            </a:pPr>
            <a:r>
              <a:rPr lang="sk-SK" dirty="0" smtClean="0"/>
              <a:t>úmysel </a:t>
            </a:r>
            <a:r>
              <a:rPr lang="sk-SK" dirty="0"/>
              <a:t>dlžníka ukrátiť svojich veriteľov;</a:t>
            </a:r>
          </a:p>
          <a:p>
            <a:pPr>
              <a:buClrTx/>
              <a:buFont typeface="Wingdings" panose="05000000000000000000" pitchFamily="2" charset="2"/>
              <a:buChar char="§"/>
            </a:pPr>
            <a:r>
              <a:rPr lang="sk-SK" dirty="0" smtClean="0"/>
              <a:t>úmysel </a:t>
            </a:r>
            <a:r>
              <a:rPr lang="sk-SK" dirty="0"/>
              <a:t>bol alebo musel byť druhej strane známy</a:t>
            </a:r>
          </a:p>
        </p:txBody>
      </p:sp>
    </p:spTree>
    <p:extLst>
      <p:ext uri="{BB962C8B-B14F-4D97-AF65-F5344CB8AC3E}">
        <p14:creationId xmlns:p14="http://schemas.microsoft.com/office/powerpoint/2010/main" val="3532585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BFF26A-B484-4481-BA68-DC36DCC12F6F}"/>
              </a:ext>
            </a:extLst>
          </p:cNvPr>
          <p:cNvSpPr>
            <a:spLocks noGrp="1"/>
          </p:cNvSpPr>
          <p:nvPr>
            <p:ph type="title"/>
          </p:nvPr>
        </p:nvSpPr>
        <p:spPr/>
        <p:txBody>
          <a:bodyPr/>
          <a:lstStyle/>
          <a:p>
            <a:r>
              <a:rPr lang="sk-SK" dirty="0">
                <a:solidFill>
                  <a:schemeClr val="tx1"/>
                </a:solidFill>
              </a:rPr>
              <a:t>Odporovateľnosť podľa OZ</a:t>
            </a:r>
          </a:p>
        </p:txBody>
      </p:sp>
      <p:sp>
        <p:nvSpPr>
          <p:cNvPr id="3" name="Zástupný objekt pre obsah 2">
            <a:extLst>
              <a:ext uri="{FF2B5EF4-FFF2-40B4-BE49-F238E27FC236}">
                <a16:creationId xmlns:a16="http://schemas.microsoft.com/office/drawing/2014/main" id="{7E2D2FEA-401D-4641-A0FB-AD59255E10B2}"/>
              </a:ext>
            </a:extLst>
          </p:cNvPr>
          <p:cNvSpPr>
            <a:spLocks noGrp="1"/>
          </p:cNvSpPr>
          <p:nvPr>
            <p:ph idx="1"/>
          </p:nvPr>
        </p:nvSpPr>
        <p:spPr/>
        <p:txBody>
          <a:bodyPr>
            <a:normAutofit fontScale="92500" lnSpcReduction="10000"/>
          </a:bodyPr>
          <a:lstStyle/>
          <a:p>
            <a:pPr marL="0" indent="0">
              <a:buNone/>
            </a:pPr>
            <a:r>
              <a:rPr lang="sk-SK" dirty="0"/>
              <a:t>§ </a:t>
            </a:r>
            <a:r>
              <a:rPr lang="sk-SK" dirty="0" smtClean="0"/>
              <a:t>42a OZ</a:t>
            </a:r>
            <a:endParaRPr lang="sk-SK" dirty="0"/>
          </a:p>
          <a:p>
            <a:pPr marL="0" indent="0">
              <a:buNone/>
            </a:pPr>
            <a:endParaRPr lang="sk-SK" dirty="0"/>
          </a:p>
          <a:p>
            <a:pPr marL="0" indent="0">
              <a:buNone/>
            </a:pPr>
            <a:r>
              <a:rPr lang="sk-SK" dirty="0"/>
              <a:t>(1) Veriteľ sa môže domáhať, aby súd určil, že dlžníkove právne úkony podľa odsekov 2 až 5, ak ukracujú uspokojenie jeho vymáhateľnej pohľadávky, sú voči nemu právne neúčinné. Toto právo má veriteľ aj vtedy, ak je nárok proti dlžníkovi z jeho odporovateľného právneho úkonu už vymáhateľný alebo ak už bol uspokojený.</a:t>
            </a:r>
          </a:p>
          <a:p>
            <a:pPr marL="0" indent="0">
              <a:buNone/>
            </a:pPr>
            <a:endParaRPr lang="sk-SK" dirty="0"/>
          </a:p>
          <a:p>
            <a:pPr marL="0" indent="0">
              <a:buNone/>
            </a:pPr>
            <a:r>
              <a:rPr lang="sk-SK" dirty="0"/>
              <a:t>(2) Odporovať možno právnemu úkonu, ktorý dlžník urobil v posledných troch rokoch v úmysle ukrátiť svojho veriteľa, ak tento úmysel musel byť druhej strane známy, a právnemu úkonu, ktorým bol veriteľ dlžníka ukrátený a ku ktorému došlo v posledných troch rokoch medzi dlžníkom a osobami jemu blízkymi (§ 116 a 117) alebo ktoré dlžník urobil v uvedenom čase v prospech týchto osôb s výnimkou prípadu, keď druhá strana vtedy dlžníkov úmysel ukrátiť veriteľa aj pri náležitej starostlivosti nemohla poznať.</a:t>
            </a:r>
          </a:p>
        </p:txBody>
      </p:sp>
    </p:spTree>
    <p:extLst>
      <p:ext uri="{BB962C8B-B14F-4D97-AF65-F5344CB8AC3E}">
        <p14:creationId xmlns:p14="http://schemas.microsoft.com/office/powerpoint/2010/main" val="2081732503"/>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291</TotalTime>
  <Words>661</Words>
  <Application>Microsoft Office PowerPoint</Application>
  <PresentationFormat>Širokouhlá</PresentationFormat>
  <Paragraphs>55</Paragraphs>
  <Slides>10</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10</vt:i4>
      </vt:variant>
    </vt:vector>
  </HeadingPairs>
  <TitlesOfParts>
    <vt:vector size="15" baseType="lpstr">
      <vt:lpstr>Arial</vt:lpstr>
      <vt:lpstr>Trebuchet MS</vt:lpstr>
      <vt:lpstr>Wingdings</vt:lpstr>
      <vt:lpstr>Wingdings 3</vt:lpstr>
      <vt:lpstr>Fazeta</vt:lpstr>
      <vt:lpstr>Odporovateľnosť právnych úkonov</vt:lpstr>
      <vt:lpstr>Odporovateľnosť</vt:lpstr>
      <vt:lpstr>Aktívna legitimácia na podanie odporovacej žaloby</vt:lpstr>
      <vt:lpstr>Procesné podmienky podania odporovacej žaloby</vt:lpstr>
      <vt:lpstr>Petit (vzor)</vt:lpstr>
      <vt:lpstr>Zvýhodňujúce právne úkony - §59</vt:lpstr>
      <vt:lpstr>Právne úkony bez primeraného protiplnenia - §58</vt:lpstr>
      <vt:lpstr>Ukracujúce právne úkony - §60</vt:lpstr>
      <vt:lpstr>Odporovateľnosť podľa OZ</vt:lpstr>
      <vt:lpstr>Odporovateľnosť podľa OZ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Ukončenie podnikateľskej činnosti</dc:title>
  <dc:creator>jaroj6 jaroj6</dc:creator>
  <cp:lastModifiedBy>dolny</cp:lastModifiedBy>
  <cp:revision>26</cp:revision>
  <dcterms:created xsi:type="dcterms:W3CDTF">2019-04-01T09:08:10Z</dcterms:created>
  <dcterms:modified xsi:type="dcterms:W3CDTF">2024-03-12T11:53:51Z</dcterms:modified>
</cp:coreProperties>
</file>