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0"/>
  </p:notesMasterIdLst>
  <p:sldIdLst>
    <p:sldId id="256" r:id="rId2"/>
    <p:sldId id="267" r:id="rId3"/>
    <p:sldId id="260" r:id="rId4"/>
    <p:sldId id="299" r:id="rId5"/>
    <p:sldId id="257" r:id="rId6"/>
    <p:sldId id="292" r:id="rId7"/>
    <p:sldId id="297" r:id="rId8"/>
    <p:sldId id="262" r:id="rId9"/>
    <p:sldId id="300" r:id="rId10"/>
    <p:sldId id="301" r:id="rId11"/>
    <p:sldId id="302" r:id="rId12"/>
    <p:sldId id="303" r:id="rId13"/>
    <p:sldId id="304" r:id="rId14"/>
    <p:sldId id="305" r:id="rId15"/>
    <p:sldId id="306" r:id="rId16"/>
    <p:sldId id="322" r:id="rId17"/>
    <p:sldId id="321" r:id="rId18"/>
    <p:sldId id="323" r:id="rId19"/>
    <p:sldId id="307" r:id="rId20"/>
    <p:sldId id="324" r:id="rId21"/>
    <p:sldId id="308" r:id="rId22"/>
    <p:sldId id="309" r:id="rId23"/>
    <p:sldId id="310" r:id="rId24"/>
    <p:sldId id="311" r:id="rId25"/>
    <p:sldId id="312" r:id="rId26"/>
    <p:sldId id="313" r:id="rId27"/>
    <p:sldId id="314" r:id="rId28"/>
    <p:sldId id="315" r:id="rId29"/>
    <p:sldId id="316" r:id="rId30"/>
    <p:sldId id="317" r:id="rId31"/>
    <p:sldId id="318" r:id="rId32"/>
    <p:sldId id="319" r:id="rId33"/>
    <p:sldId id="320" r:id="rId34"/>
    <p:sldId id="325" r:id="rId35"/>
    <p:sldId id="326" r:id="rId36"/>
    <p:sldId id="327" r:id="rId37"/>
    <p:sldId id="329" r:id="rId38"/>
    <p:sldId id="258" r:id="rId39"/>
  </p:sldIdLst>
  <p:sldSz cx="12192000" cy="6858000"/>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32472"/>
    <a:srgbClr val="984690"/>
    <a:srgbClr val="ECE9E4"/>
    <a:srgbClr val="F6F4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433" autoAdjust="0"/>
    <p:restoredTop sz="89377" autoAdjust="0"/>
  </p:normalViewPr>
  <p:slideViewPr>
    <p:cSldViewPr snapToGrid="0">
      <p:cViewPr varScale="1">
        <p:scale>
          <a:sx n="101" d="100"/>
          <a:sy n="101" d="100"/>
        </p:scale>
        <p:origin x="200"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hlavičk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a:p>
        </p:txBody>
      </p:sp>
      <p:sp>
        <p:nvSpPr>
          <p:cNvPr id="3" name="Zástupný objekt pre dá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7517FB-BF10-4851-9DE9-FFD88A127F17}" type="datetimeFigureOut">
              <a:rPr lang="sk-SK" smtClean="0"/>
              <a:t>18.2.2026</a:t>
            </a:fld>
            <a:endParaRPr lang="sk-SK"/>
          </a:p>
        </p:txBody>
      </p:sp>
      <p:sp>
        <p:nvSpPr>
          <p:cNvPr id="4" name="Zástupný objekt pre obrázok snímky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objekt pre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objekt pre pät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a:p>
        </p:txBody>
      </p:sp>
      <p:sp>
        <p:nvSpPr>
          <p:cNvPr id="7" name="Zástupný objekt pre číslo snímky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1CACE3-74F9-49ED-8972-1C7AAED41045}" type="slidenum">
              <a:rPr lang="sk-SK" smtClean="0"/>
              <a:t>‹#›</a:t>
            </a:fld>
            <a:endParaRPr lang="sk-SK"/>
          </a:p>
        </p:txBody>
      </p:sp>
    </p:spTree>
    <p:extLst>
      <p:ext uri="{BB962C8B-B14F-4D97-AF65-F5344CB8AC3E}">
        <p14:creationId xmlns:p14="http://schemas.microsoft.com/office/powerpoint/2010/main" val="958039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txBody>
          <a:bodyPr/>
          <a:lstStyle/>
          <a:p>
            <a:endParaRPr lang="sk-SK"/>
          </a:p>
        </p:txBody>
      </p:sp>
      <p:sp>
        <p:nvSpPr>
          <p:cNvPr id="3" name="Zástupný objekt pre poznámky 2"/>
          <p:cNvSpPr>
            <a:spLocks noGrp="1"/>
          </p:cNvSpPr>
          <p:nvPr>
            <p:ph type="body" idx="1"/>
          </p:nvPr>
        </p:nvSpPr>
        <p:spPr/>
        <p:txBody>
          <a:bodyPr/>
          <a:lstStyle/>
          <a:p>
            <a:r>
              <a:rPr lang="sk-SK" dirty="0"/>
              <a:t>FONT – </a:t>
            </a:r>
            <a:r>
              <a:rPr lang="sk-SK" dirty="0" err="1"/>
              <a:t>Arial</a:t>
            </a:r>
            <a:r>
              <a:rPr lang="sk-SK" dirty="0"/>
              <a:t> Nova </a:t>
            </a:r>
            <a:r>
              <a:rPr lang="sk-SK" dirty="0" err="1"/>
              <a:t>Cond</a:t>
            </a:r>
            <a:endParaRPr lang="sk-SK" dirty="0"/>
          </a:p>
          <a:p>
            <a:r>
              <a:rPr lang="sk-SK" dirty="0"/>
              <a:t>NADPIS – veľké písmo, veľkosť max. 58, prípadne menšia podľa dĺžky nadpisu</a:t>
            </a:r>
          </a:p>
          <a:p>
            <a:r>
              <a:rPr lang="sk-SK" dirty="0"/>
              <a:t>Meno a priezvisko autora – veľkosť písma 18</a:t>
            </a:r>
          </a:p>
        </p:txBody>
      </p:sp>
      <p:sp>
        <p:nvSpPr>
          <p:cNvPr id="4" name="Zástupný objekt pre číslo snímky 3"/>
          <p:cNvSpPr>
            <a:spLocks noGrp="1"/>
          </p:cNvSpPr>
          <p:nvPr>
            <p:ph type="sldNum" sz="quarter" idx="5"/>
          </p:nvPr>
        </p:nvSpPr>
        <p:spPr/>
        <p:txBody>
          <a:bodyPr/>
          <a:lstStyle/>
          <a:p>
            <a:fld id="{921CACE3-74F9-49ED-8972-1C7AAED41045}" type="slidenum">
              <a:rPr lang="sk-SK" smtClean="0"/>
              <a:t>1</a:t>
            </a:fld>
            <a:endParaRPr lang="sk-SK"/>
          </a:p>
        </p:txBody>
      </p:sp>
    </p:spTree>
    <p:extLst>
      <p:ext uri="{BB962C8B-B14F-4D97-AF65-F5344CB8AC3E}">
        <p14:creationId xmlns:p14="http://schemas.microsoft.com/office/powerpoint/2010/main" val="1691178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A1F4AA-E428-ECC7-224A-BCD505F11A8A}"/>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2BCB384-3B49-87BE-C9B9-16830133B60F}"/>
              </a:ext>
            </a:extLst>
          </p:cNvPr>
          <p:cNvSpPr>
            <a:spLocks noGrp="1" noRot="1" noChangeAspect="1"/>
          </p:cNvSpPr>
          <p:nvPr>
            <p:ph type="sldImg"/>
          </p:nvPr>
        </p:nvSpPr>
        <p:spPr/>
        <p:txBody>
          <a:bodyPr/>
          <a:lstStyle/>
          <a:p>
            <a:endParaRPr lang="sk-SK"/>
          </a:p>
        </p:txBody>
      </p:sp>
      <p:sp>
        <p:nvSpPr>
          <p:cNvPr id="3" name="Zástupný objekt pre poznámky 2">
            <a:extLst>
              <a:ext uri="{FF2B5EF4-FFF2-40B4-BE49-F238E27FC236}">
                <a16:creationId xmlns:a16="http://schemas.microsoft.com/office/drawing/2014/main" id="{541C406E-8074-4E83-5C5D-C92F8605535B}"/>
              </a:ext>
            </a:extLst>
          </p:cNvPr>
          <p:cNvSpPr>
            <a:spLocks noGrp="1"/>
          </p:cNvSpPr>
          <p:nvPr>
            <p:ph type="body" idx="1"/>
          </p:nvPr>
        </p:nvSpPr>
        <p:spPr/>
        <p:txBody>
          <a:bodyPr/>
          <a:lstStyle/>
          <a:p>
            <a:r>
              <a:rPr lang="sk-SK" dirty="0"/>
              <a:t>FONT – </a:t>
            </a:r>
            <a:r>
              <a:rPr lang="sk-SK" dirty="0" err="1"/>
              <a:t>Arial</a:t>
            </a:r>
            <a:r>
              <a:rPr lang="sk-SK" dirty="0"/>
              <a:t> Nova </a:t>
            </a:r>
            <a:r>
              <a:rPr lang="sk-SK" dirty="0" err="1"/>
              <a:t>Cond</a:t>
            </a:r>
            <a:endParaRPr lang="sk-SK" dirty="0"/>
          </a:p>
          <a:p>
            <a:r>
              <a:rPr lang="sk-SK" dirty="0"/>
              <a:t>NADPIS – veľké písmo, veľkosť max. 58, prípadne menšia podľa dĺžky nadpisu</a:t>
            </a:r>
          </a:p>
          <a:p>
            <a:r>
              <a:rPr lang="sk-SK" dirty="0"/>
              <a:t>Meno a priezvisko autora – veľkosť písma 18</a:t>
            </a:r>
          </a:p>
        </p:txBody>
      </p:sp>
      <p:sp>
        <p:nvSpPr>
          <p:cNvPr id="4" name="Zástupný objekt pre číslo snímky 3">
            <a:extLst>
              <a:ext uri="{FF2B5EF4-FFF2-40B4-BE49-F238E27FC236}">
                <a16:creationId xmlns:a16="http://schemas.microsoft.com/office/drawing/2014/main" id="{514D2DC4-29C0-8364-B924-09AD97DEA2AD}"/>
              </a:ext>
            </a:extLst>
          </p:cNvPr>
          <p:cNvSpPr>
            <a:spLocks noGrp="1"/>
          </p:cNvSpPr>
          <p:nvPr>
            <p:ph type="sldNum" sz="quarter" idx="5"/>
          </p:nvPr>
        </p:nvSpPr>
        <p:spPr/>
        <p:txBody>
          <a:bodyPr/>
          <a:lstStyle/>
          <a:p>
            <a:fld id="{921CACE3-74F9-49ED-8972-1C7AAED41045}" type="slidenum">
              <a:rPr lang="sk-SK" smtClean="0"/>
              <a:t>2</a:t>
            </a:fld>
            <a:endParaRPr lang="sk-SK"/>
          </a:p>
        </p:txBody>
      </p:sp>
    </p:spTree>
    <p:extLst>
      <p:ext uri="{BB962C8B-B14F-4D97-AF65-F5344CB8AC3E}">
        <p14:creationId xmlns:p14="http://schemas.microsoft.com/office/powerpoint/2010/main" val="2368340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txBody>
          <a:bodyPr/>
          <a:lstStyle/>
          <a:p>
            <a:endParaRPr lang="sk-SK"/>
          </a:p>
        </p:txBody>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921CACE3-74F9-49ED-8972-1C7AAED41045}" type="slidenum">
              <a:rPr lang="sk-SK" smtClean="0"/>
              <a:t>5</a:t>
            </a:fld>
            <a:endParaRPr lang="sk-SK"/>
          </a:p>
        </p:txBody>
      </p:sp>
    </p:spTree>
    <p:extLst>
      <p:ext uri="{BB962C8B-B14F-4D97-AF65-F5344CB8AC3E}">
        <p14:creationId xmlns:p14="http://schemas.microsoft.com/office/powerpoint/2010/main" val="4075820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F87A93E-ED5A-23F0-D6F7-2C66FBFACCE0}"/>
              </a:ext>
            </a:extLst>
          </p:cNvPr>
          <p:cNvSpPr>
            <a:spLocks noGrp="1"/>
          </p:cNvSpPr>
          <p:nvPr>
            <p:ph type="ctrTitle"/>
          </p:nvPr>
        </p:nvSpPr>
        <p:spPr>
          <a:xfrm>
            <a:off x="1524000" y="1122363"/>
            <a:ext cx="9144000" cy="2387600"/>
          </a:xfrm>
        </p:spPr>
        <p:txBody>
          <a:bodyPr anchor="b"/>
          <a:lstStyle>
            <a:lvl1pPr algn="ctr">
              <a:defRPr sz="6000"/>
            </a:lvl1pPr>
          </a:lstStyle>
          <a:p>
            <a:r>
              <a:rPr lang="sk-SK"/>
              <a:t>Kliknutím upravte štýl predlohy nadpisu</a:t>
            </a:r>
          </a:p>
        </p:txBody>
      </p:sp>
      <p:sp>
        <p:nvSpPr>
          <p:cNvPr id="3" name="Podnadpis 2">
            <a:extLst>
              <a:ext uri="{FF2B5EF4-FFF2-40B4-BE49-F238E27FC236}">
                <a16:creationId xmlns:a16="http://schemas.microsoft.com/office/drawing/2014/main" id="{FA61CB65-2A92-A6F0-87B4-D86B8B74F6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a:t>Kliknutím upravte štýl predlohy podnadpisu</a:t>
            </a:r>
          </a:p>
        </p:txBody>
      </p:sp>
      <p:sp>
        <p:nvSpPr>
          <p:cNvPr id="4" name="Zástupný objekt pre dátum 3">
            <a:extLst>
              <a:ext uri="{FF2B5EF4-FFF2-40B4-BE49-F238E27FC236}">
                <a16:creationId xmlns:a16="http://schemas.microsoft.com/office/drawing/2014/main" id="{225A5A1A-78A0-DA39-3FD1-42301AED2743}"/>
              </a:ext>
            </a:extLst>
          </p:cNvPr>
          <p:cNvSpPr>
            <a:spLocks noGrp="1"/>
          </p:cNvSpPr>
          <p:nvPr>
            <p:ph type="dt" sz="half" idx="10"/>
          </p:nvPr>
        </p:nvSpPr>
        <p:spPr/>
        <p:txBody>
          <a:bodyPr/>
          <a:lstStyle/>
          <a:p>
            <a:fld id="{ED8D99F6-79EF-4CFB-BCC1-5BE5F00DBC7B}" type="datetime1">
              <a:rPr lang="sk-SK" smtClean="0"/>
              <a:t>18.2.2026</a:t>
            </a:fld>
            <a:endParaRPr lang="sk-SK"/>
          </a:p>
        </p:txBody>
      </p:sp>
      <p:sp>
        <p:nvSpPr>
          <p:cNvPr id="5" name="Zástupný objekt pre pätu 4">
            <a:extLst>
              <a:ext uri="{FF2B5EF4-FFF2-40B4-BE49-F238E27FC236}">
                <a16:creationId xmlns:a16="http://schemas.microsoft.com/office/drawing/2014/main" id="{4A9E3924-6826-97F0-BFCE-3AE8E0E35C13}"/>
              </a:ext>
            </a:extLst>
          </p:cNvPr>
          <p:cNvSpPr>
            <a:spLocks noGrp="1"/>
          </p:cNvSpPr>
          <p:nvPr>
            <p:ph type="ftr" sz="quarter" idx="11"/>
          </p:nvPr>
        </p:nvSpPr>
        <p:spPr/>
        <p:txBody>
          <a:bodyPr/>
          <a:lstStyle/>
          <a:p>
            <a:endParaRPr lang="sk-SK"/>
          </a:p>
        </p:txBody>
      </p:sp>
      <p:sp>
        <p:nvSpPr>
          <p:cNvPr id="6" name="Zástupný objekt pre číslo snímky 5">
            <a:extLst>
              <a:ext uri="{FF2B5EF4-FFF2-40B4-BE49-F238E27FC236}">
                <a16:creationId xmlns:a16="http://schemas.microsoft.com/office/drawing/2014/main" id="{162E560B-0377-AB57-FB37-314F870C0DF7}"/>
              </a:ext>
            </a:extLst>
          </p:cNvPr>
          <p:cNvSpPr>
            <a:spLocks noGrp="1"/>
          </p:cNvSpPr>
          <p:nvPr>
            <p:ph type="sldNum" sz="quarter" idx="12"/>
          </p:nvPr>
        </p:nvSpPr>
        <p:spPr/>
        <p:txBody>
          <a:bodyPr/>
          <a:lstStyle/>
          <a:p>
            <a:fld id="{7E8DE41B-542A-42C2-82EA-F62BE028CDAB}" type="slidenum">
              <a:rPr lang="sk-SK" smtClean="0"/>
              <a:t>‹#›</a:t>
            </a:fld>
            <a:endParaRPr lang="sk-SK"/>
          </a:p>
        </p:txBody>
      </p:sp>
    </p:spTree>
    <p:extLst>
      <p:ext uri="{BB962C8B-B14F-4D97-AF65-F5344CB8AC3E}">
        <p14:creationId xmlns:p14="http://schemas.microsoft.com/office/powerpoint/2010/main" val="2238359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F66732A-98A0-0508-E46C-2C8BF5E1B06C}"/>
              </a:ext>
            </a:extLst>
          </p:cNvPr>
          <p:cNvSpPr>
            <a:spLocks noGrp="1"/>
          </p:cNvSpPr>
          <p:nvPr>
            <p:ph type="title"/>
          </p:nvPr>
        </p:nvSpPr>
        <p:spPr/>
        <p:txBody>
          <a:bodyPr/>
          <a:lstStyle/>
          <a:p>
            <a:r>
              <a:rPr lang="sk-SK"/>
              <a:t>Kliknutím upravte štýl predlohy nadpisu</a:t>
            </a:r>
          </a:p>
        </p:txBody>
      </p:sp>
      <p:sp>
        <p:nvSpPr>
          <p:cNvPr id="3" name="Zástupný zvislý text 2">
            <a:extLst>
              <a:ext uri="{FF2B5EF4-FFF2-40B4-BE49-F238E27FC236}">
                <a16:creationId xmlns:a16="http://schemas.microsoft.com/office/drawing/2014/main" id="{733A5FB2-6F77-477A-C5BA-6B21C62C90E3}"/>
              </a:ext>
            </a:extLst>
          </p:cNvPr>
          <p:cNvSpPr>
            <a:spLocks noGrp="1"/>
          </p:cNvSpPr>
          <p:nvPr>
            <p:ph type="body" orient="vert" idx="1"/>
          </p:nvPr>
        </p:nvSpPr>
        <p:spPr/>
        <p:txBody>
          <a:bodyPr vert="eaVert"/>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a:extLst>
              <a:ext uri="{FF2B5EF4-FFF2-40B4-BE49-F238E27FC236}">
                <a16:creationId xmlns:a16="http://schemas.microsoft.com/office/drawing/2014/main" id="{B53887E8-5EF6-699F-7D1B-2D468D7D0AF5}"/>
              </a:ext>
            </a:extLst>
          </p:cNvPr>
          <p:cNvSpPr>
            <a:spLocks noGrp="1"/>
          </p:cNvSpPr>
          <p:nvPr>
            <p:ph type="dt" sz="half" idx="10"/>
          </p:nvPr>
        </p:nvSpPr>
        <p:spPr/>
        <p:txBody>
          <a:bodyPr/>
          <a:lstStyle/>
          <a:p>
            <a:fld id="{86CA9D6D-27AE-4F11-89BB-623D553586F0}" type="datetime1">
              <a:rPr lang="sk-SK" smtClean="0"/>
              <a:t>18.2.2026</a:t>
            </a:fld>
            <a:endParaRPr lang="sk-SK"/>
          </a:p>
        </p:txBody>
      </p:sp>
      <p:sp>
        <p:nvSpPr>
          <p:cNvPr id="5" name="Zástupný objekt pre pätu 4">
            <a:extLst>
              <a:ext uri="{FF2B5EF4-FFF2-40B4-BE49-F238E27FC236}">
                <a16:creationId xmlns:a16="http://schemas.microsoft.com/office/drawing/2014/main" id="{D2770A5A-B6D0-87DF-4331-55D3F9EAB05F}"/>
              </a:ext>
            </a:extLst>
          </p:cNvPr>
          <p:cNvSpPr>
            <a:spLocks noGrp="1"/>
          </p:cNvSpPr>
          <p:nvPr>
            <p:ph type="ftr" sz="quarter" idx="11"/>
          </p:nvPr>
        </p:nvSpPr>
        <p:spPr/>
        <p:txBody>
          <a:bodyPr/>
          <a:lstStyle/>
          <a:p>
            <a:endParaRPr lang="sk-SK"/>
          </a:p>
        </p:txBody>
      </p:sp>
      <p:sp>
        <p:nvSpPr>
          <p:cNvPr id="6" name="Zástupný objekt pre číslo snímky 5">
            <a:extLst>
              <a:ext uri="{FF2B5EF4-FFF2-40B4-BE49-F238E27FC236}">
                <a16:creationId xmlns:a16="http://schemas.microsoft.com/office/drawing/2014/main" id="{AAFF06B8-0403-4116-CF1F-37A1C9445852}"/>
              </a:ext>
            </a:extLst>
          </p:cNvPr>
          <p:cNvSpPr>
            <a:spLocks noGrp="1"/>
          </p:cNvSpPr>
          <p:nvPr>
            <p:ph type="sldNum" sz="quarter" idx="12"/>
          </p:nvPr>
        </p:nvSpPr>
        <p:spPr/>
        <p:txBody>
          <a:bodyPr/>
          <a:lstStyle/>
          <a:p>
            <a:fld id="{7E8DE41B-542A-42C2-82EA-F62BE028CDAB}" type="slidenum">
              <a:rPr lang="sk-SK" smtClean="0"/>
              <a:t>‹#›</a:t>
            </a:fld>
            <a:endParaRPr lang="sk-SK"/>
          </a:p>
        </p:txBody>
      </p:sp>
    </p:spTree>
    <p:extLst>
      <p:ext uri="{BB962C8B-B14F-4D97-AF65-F5344CB8AC3E}">
        <p14:creationId xmlns:p14="http://schemas.microsoft.com/office/powerpoint/2010/main" val="402910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a:extLst>
              <a:ext uri="{FF2B5EF4-FFF2-40B4-BE49-F238E27FC236}">
                <a16:creationId xmlns:a16="http://schemas.microsoft.com/office/drawing/2014/main" id="{69CD83F2-B434-DBC0-8711-A47325C803FA}"/>
              </a:ext>
            </a:extLst>
          </p:cNvPr>
          <p:cNvSpPr>
            <a:spLocks noGrp="1"/>
          </p:cNvSpPr>
          <p:nvPr>
            <p:ph type="title" orient="vert"/>
          </p:nvPr>
        </p:nvSpPr>
        <p:spPr>
          <a:xfrm>
            <a:off x="8724900" y="365125"/>
            <a:ext cx="2628900" cy="5811838"/>
          </a:xfrm>
        </p:spPr>
        <p:txBody>
          <a:bodyPr vert="eaVert"/>
          <a:lstStyle/>
          <a:p>
            <a:r>
              <a:rPr lang="sk-SK"/>
              <a:t>Kliknutím upravte štýl predlohy nadpisu</a:t>
            </a:r>
          </a:p>
        </p:txBody>
      </p:sp>
      <p:sp>
        <p:nvSpPr>
          <p:cNvPr id="3" name="Zástupný zvislý text 2">
            <a:extLst>
              <a:ext uri="{FF2B5EF4-FFF2-40B4-BE49-F238E27FC236}">
                <a16:creationId xmlns:a16="http://schemas.microsoft.com/office/drawing/2014/main" id="{BD6530AA-D9F4-8FA1-CB51-789F8A9A561A}"/>
              </a:ext>
            </a:extLst>
          </p:cNvPr>
          <p:cNvSpPr>
            <a:spLocks noGrp="1"/>
          </p:cNvSpPr>
          <p:nvPr>
            <p:ph type="body" orient="vert" idx="1"/>
          </p:nvPr>
        </p:nvSpPr>
        <p:spPr>
          <a:xfrm>
            <a:off x="838200" y="365125"/>
            <a:ext cx="7734300" cy="5811838"/>
          </a:xfrm>
        </p:spPr>
        <p:txBody>
          <a:bodyPr vert="eaVert"/>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a:extLst>
              <a:ext uri="{FF2B5EF4-FFF2-40B4-BE49-F238E27FC236}">
                <a16:creationId xmlns:a16="http://schemas.microsoft.com/office/drawing/2014/main" id="{99E1E660-750C-5629-12EE-DFBBC9A33B69}"/>
              </a:ext>
            </a:extLst>
          </p:cNvPr>
          <p:cNvSpPr>
            <a:spLocks noGrp="1"/>
          </p:cNvSpPr>
          <p:nvPr>
            <p:ph type="dt" sz="half" idx="10"/>
          </p:nvPr>
        </p:nvSpPr>
        <p:spPr/>
        <p:txBody>
          <a:bodyPr/>
          <a:lstStyle/>
          <a:p>
            <a:fld id="{06CD2DF5-E47A-494A-A4F7-F231047A5CE4}" type="datetime1">
              <a:rPr lang="sk-SK" smtClean="0"/>
              <a:t>18.2.2026</a:t>
            </a:fld>
            <a:endParaRPr lang="sk-SK"/>
          </a:p>
        </p:txBody>
      </p:sp>
      <p:sp>
        <p:nvSpPr>
          <p:cNvPr id="5" name="Zástupný objekt pre pätu 4">
            <a:extLst>
              <a:ext uri="{FF2B5EF4-FFF2-40B4-BE49-F238E27FC236}">
                <a16:creationId xmlns:a16="http://schemas.microsoft.com/office/drawing/2014/main" id="{13E130FD-6C8C-0664-97DF-17E210E5DAD5}"/>
              </a:ext>
            </a:extLst>
          </p:cNvPr>
          <p:cNvSpPr>
            <a:spLocks noGrp="1"/>
          </p:cNvSpPr>
          <p:nvPr>
            <p:ph type="ftr" sz="quarter" idx="11"/>
          </p:nvPr>
        </p:nvSpPr>
        <p:spPr/>
        <p:txBody>
          <a:bodyPr/>
          <a:lstStyle/>
          <a:p>
            <a:endParaRPr lang="sk-SK"/>
          </a:p>
        </p:txBody>
      </p:sp>
      <p:sp>
        <p:nvSpPr>
          <p:cNvPr id="6" name="Zástupný objekt pre číslo snímky 5">
            <a:extLst>
              <a:ext uri="{FF2B5EF4-FFF2-40B4-BE49-F238E27FC236}">
                <a16:creationId xmlns:a16="http://schemas.microsoft.com/office/drawing/2014/main" id="{88D4F636-3B8B-07D5-926B-90F0E601C58C}"/>
              </a:ext>
            </a:extLst>
          </p:cNvPr>
          <p:cNvSpPr>
            <a:spLocks noGrp="1"/>
          </p:cNvSpPr>
          <p:nvPr>
            <p:ph type="sldNum" sz="quarter" idx="12"/>
          </p:nvPr>
        </p:nvSpPr>
        <p:spPr/>
        <p:txBody>
          <a:bodyPr/>
          <a:lstStyle/>
          <a:p>
            <a:fld id="{7E8DE41B-542A-42C2-82EA-F62BE028CDAB}" type="slidenum">
              <a:rPr lang="sk-SK" smtClean="0"/>
              <a:t>‹#›</a:t>
            </a:fld>
            <a:endParaRPr lang="sk-SK"/>
          </a:p>
        </p:txBody>
      </p:sp>
    </p:spTree>
    <p:extLst>
      <p:ext uri="{BB962C8B-B14F-4D97-AF65-F5344CB8AC3E}">
        <p14:creationId xmlns:p14="http://schemas.microsoft.com/office/powerpoint/2010/main" val="2275375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68F8CF8-13EF-3D99-458B-2A10EDA64556}"/>
              </a:ext>
            </a:extLst>
          </p:cNvPr>
          <p:cNvSpPr>
            <a:spLocks noGrp="1"/>
          </p:cNvSpPr>
          <p:nvPr>
            <p:ph type="title"/>
          </p:nvPr>
        </p:nvSpPr>
        <p:spPr/>
        <p:txBody>
          <a:bodyPr/>
          <a:lstStyle/>
          <a:p>
            <a:r>
              <a:rPr lang="sk-SK"/>
              <a:t>Kliknutím upravte štýl predlohy nadpisu</a:t>
            </a:r>
          </a:p>
        </p:txBody>
      </p:sp>
      <p:sp>
        <p:nvSpPr>
          <p:cNvPr id="3" name="Zástupný objekt pre obsah 2">
            <a:extLst>
              <a:ext uri="{FF2B5EF4-FFF2-40B4-BE49-F238E27FC236}">
                <a16:creationId xmlns:a16="http://schemas.microsoft.com/office/drawing/2014/main" id="{51C9214C-7E0A-9FEB-BE1A-596E941C1E9F}"/>
              </a:ext>
            </a:extLst>
          </p:cNvPr>
          <p:cNvSpPr>
            <a:spLocks noGrp="1"/>
          </p:cNvSpPr>
          <p:nvPr>
            <p:ph idx="1"/>
          </p:nvPr>
        </p:nvSpPr>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a:extLst>
              <a:ext uri="{FF2B5EF4-FFF2-40B4-BE49-F238E27FC236}">
                <a16:creationId xmlns:a16="http://schemas.microsoft.com/office/drawing/2014/main" id="{D7BFDF5F-573D-ECCF-06CB-2AA87AD265E8}"/>
              </a:ext>
            </a:extLst>
          </p:cNvPr>
          <p:cNvSpPr>
            <a:spLocks noGrp="1"/>
          </p:cNvSpPr>
          <p:nvPr>
            <p:ph type="dt" sz="half" idx="10"/>
          </p:nvPr>
        </p:nvSpPr>
        <p:spPr/>
        <p:txBody>
          <a:bodyPr/>
          <a:lstStyle/>
          <a:p>
            <a:fld id="{526A6229-5A7F-4A99-A6F1-52BCAFD1BB82}" type="datetime1">
              <a:rPr lang="sk-SK" smtClean="0"/>
              <a:t>18.2.2026</a:t>
            </a:fld>
            <a:endParaRPr lang="sk-SK"/>
          </a:p>
        </p:txBody>
      </p:sp>
      <p:sp>
        <p:nvSpPr>
          <p:cNvPr id="5" name="Zástupný objekt pre pätu 4">
            <a:extLst>
              <a:ext uri="{FF2B5EF4-FFF2-40B4-BE49-F238E27FC236}">
                <a16:creationId xmlns:a16="http://schemas.microsoft.com/office/drawing/2014/main" id="{18716B5C-DA62-4F9F-DA3F-45103046EEA4}"/>
              </a:ext>
            </a:extLst>
          </p:cNvPr>
          <p:cNvSpPr>
            <a:spLocks noGrp="1"/>
          </p:cNvSpPr>
          <p:nvPr>
            <p:ph type="ftr" sz="quarter" idx="11"/>
          </p:nvPr>
        </p:nvSpPr>
        <p:spPr/>
        <p:txBody>
          <a:bodyPr/>
          <a:lstStyle/>
          <a:p>
            <a:endParaRPr lang="sk-SK"/>
          </a:p>
        </p:txBody>
      </p:sp>
      <p:sp>
        <p:nvSpPr>
          <p:cNvPr id="6" name="Zástupný objekt pre číslo snímky 5">
            <a:extLst>
              <a:ext uri="{FF2B5EF4-FFF2-40B4-BE49-F238E27FC236}">
                <a16:creationId xmlns:a16="http://schemas.microsoft.com/office/drawing/2014/main" id="{EB22BC4A-428A-1F85-5679-7FE73F22EBD7}"/>
              </a:ext>
            </a:extLst>
          </p:cNvPr>
          <p:cNvSpPr>
            <a:spLocks noGrp="1"/>
          </p:cNvSpPr>
          <p:nvPr>
            <p:ph type="sldNum" sz="quarter" idx="12"/>
          </p:nvPr>
        </p:nvSpPr>
        <p:spPr/>
        <p:txBody>
          <a:bodyPr/>
          <a:lstStyle/>
          <a:p>
            <a:fld id="{7E8DE41B-542A-42C2-82EA-F62BE028CDAB}" type="slidenum">
              <a:rPr lang="sk-SK" smtClean="0"/>
              <a:t>‹#›</a:t>
            </a:fld>
            <a:endParaRPr lang="sk-SK"/>
          </a:p>
        </p:txBody>
      </p:sp>
    </p:spTree>
    <p:extLst>
      <p:ext uri="{BB962C8B-B14F-4D97-AF65-F5344CB8AC3E}">
        <p14:creationId xmlns:p14="http://schemas.microsoft.com/office/powerpoint/2010/main" val="2784876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115A42-F11D-AFD3-8F73-DA84541CBB38}"/>
              </a:ext>
            </a:extLst>
          </p:cNvPr>
          <p:cNvSpPr>
            <a:spLocks noGrp="1"/>
          </p:cNvSpPr>
          <p:nvPr>
            <p:ph type="title"/>
          </p:nvPr>
        </p:nvSpPr>
        <p:spPr>
          <a:xfrm>
            <a:off x="831850" y="1709738"/>
            <a:ext cx="10515600" cy="2852737"/>
          </a:xfrm>
        </p:spPr>
        <p:txBody>
          <a:bodyPr anchor="b"/>
          <a:lstStyle>
            <a:lvl1pPr>
              <a:defRPr sz="6000"/>
            </a:lvl1pPr>
          </a:lstStyle>
          <a:p>
            <a:r>
              <a:rPr lang="sk-SK"/>
              <a:t>Kliknutím upravte štýl predlohy nadpisu</a:t>
            </a:r>
          </a:p>
        </p:txBody>
      </p:sp>
      <p:sp>
        <p:nvSpPr>
          <p:cNvPr id="3" name="Zástupný text 2">
            <a:extLst>
              <a:ext uri="{FF2B5EF4-FFF2-40B4-BE49-F238E27FC236}">
                <a16:creationId xmlns:a16="http://schemas.microsoft.com/office/drawing/2014/main" id="{3D41143D-DF86-3336-9025-601B321B065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k-SK"/>
              <a:t>Kliknite sem a upravte štýly predlohy textu</a:t>
            </a:r>
          </a:p>
        </p:txBody>
      </p:sp>
      <p:sp>
        <p:nvSpPr>
          <p:cNvPr id="4" name="Zástupný objekt pre dátum 3">
            <a:extLst>
              <a:ext uri="{FF2B5EF4-FFF2-40B4-BE49-F238E27FC236}">
                <a16:creationId xmlns:a16="http://schemas.microsoft.com/office/drawing/2014/main" id="{E63E9647-DCA8-72A5-6F06-F6D990E8466F}"/>
              </a:ext>
            </a:extLst>
          </p:cNvPr>
          <p:cNvSpPr>
            <a:spLocks noGrp="1"/>
          </p:cNvSpPr>
          <p:nvPr>
            <p:ph type="dt" sz="half" idx="10"/>
          </p:nvPr>
        </p:nvSpPr>
        <p:spPr/>
        <p:txBody>
          <a:bodyPr/>
          <a:lstStyle/>
          <a:p>
            <a:fld id="{102FFBA9-97DB-471F-9947-B447BB9676ED}" type="datetime1">
              <a:rPr lang="sk-SK" smtClean="0"/>
              <a:t>18.2.2026</a:t>
            </a:fld>
            <a:endParaRPr lang="sk-SK"/>
          </a:p>
        </p:txBody>
      </p:sp>
      <p:sp>
        <p:nvSpPr>
          <p:cNvPr id="5" name="Zástupný objekt pre pätu 4">
            <a:extLst>
              <a:ext uri="{FF2B5EF4-FFF2-40B4-BE49-F238E27FC236}">
                <a16:creationId xmlns:a16="http://schemas.microsoft.com/office/drawing/2014/main" id="{C1E5F886-BD1D-BD5C-B451-624C2FBC0BBD}"/>
              </a:ext>
            </a:extLst>
          </p:cNvPr>
          <p:cNvSpPr>
            <a:spLocks noGrp="1"/>
          </p:cNvSpPr>
          <p:nvPr>
            <p:ph type="ftr" sz="quarter" idx="11"/>
          </p:nvPr>
        </p:nvSpPr>
        <p:spPr/>
        <p:txBody>
          <a:bodyPr/>
          <a:lstStyle/>
          <a:p>
            <a:endParaRPr lang="sk-SK"/>
          </a:p>
        </p:txBody>
      </p:sp>
      <p:sp>
        <p:nvSpPr>
          <p:cNvPr id="6" name="Zástupný objekt pre číslo snímky 5">
            <a:extLst>
              <a:ext uri="{FF2B5EF4-FFF2-40B4-BE49-F238E27FC236}">
                <a16:creationId xmlns:a16="http://schemas.microsoft.com/office/drawing/2014/main" id="{57699FB8-CF76-8D19-4495-0DBB71A8FD38}"/>
              </a:ext>
            </a:extLst>
          </p:cNvPr>
          <p:cNvSpPr>
            <a:spLocks noGrp="1"/>
          </p:cNvSpPr>
          <p:nvPr>
            <p:ph type="sldNum" sz="quarter" idx="12"/>
          </p:nvPr>
        </p:nvSpPr>
        <p:spPr/>
        <p:txBody>
          <a:bodyPr/>
          <a:lstStyle/>
          <a:p>
            <a:fld id="{7E8DE41B-542A-42C2-82EA-F62BE028CDAB}" type="slidenum">
              <a:rPr lang="sk-SK" smtClean="0"/>
              <a:t>‹#›</a:t>
            </a:fld>
            <a:endParaRPr lang="sk-SK"/>
          </a:p>
        </p:txBody>
      </p:sp>
    </p:spTree>
    <p:extLst>
      <p:ext uri="{BB962C8B-B14F-4D97-AF65-F5344CB8AC3E}">
        <p14:creationId xmlns:p14="http://schemas.microsoft.com/office/powerpoint/2010/main" val="2191666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11EE4B0-FE35-0B95-24D9-8E36917B66E2}"/>
              </a:ext>
            </a:extLst>
          </p:cNvPr>
          <p:cNvSpPr>
            <a:spLocks noGrp="1"/>
          </p:cNvSpPr>
          <p:nvPr>
            <p:ph type="title"/>
          </p:nvPr>
        </p:nvSpPr>
        <p:spPr/>
        <p:txBody>
          <a:bodyPr/>
          <a:lstStyle/>
          <a:p>
            <a:r>
              <a:rPr lang="sk-SK"/>
              <a:t>Kliknutím upravte štýl predlohy nadpisu</a:t>
            </a:r>
          </a:p>
        </p:txBody>
      </p:sp>
      <p:sp>
        <p:nvSpPr>
          <p:cNvPr id="3" name="Zástupný objekt pre obsah 2">
            <a:extLst>
              <a:ext uri="{FF2B5EF4-FFF2-40B4-BE49-F238E27FC236}">
                <a16:creationId xmlns:a16="http://schemas.microsoft.com/office/drawing/2014/main" id="{800262D5-2C58-E7AA-BDE2-CAB8320B56A7}"/>
              </a:ext>
            </a:extLst>
          </p:cNvPr>
          <p:cNvSpPr>
            <a:spLocks noGrp="1"/>
          </p:cNvSpPr>
          <p:nvPr>
            <p:ph sz="half" idx="1"/>
          </p:nvPr>
        </p:nvSpPr>
        <p:spPr>
          <a:xfrm>
            <a:off x="838200" y="1825625"/>
            <a:ext cx="5181600" cy="4351338"/>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obsah 3">
            <a:extLst>
              <a:ext uri="{FF2B5EF4-FFF2-40B4-BE49-F238E27FC236}">
                <a16:creationId xmlns:a16="http://schemas.microsoft.com/office/drawing/2014/main" id="{D5DB4FEF-9FF2-81A2-7304-702B2106D716}"/>
              </a:ext>
            </a:extLst>
          </p:cNvPr>
          <p:cNvSpPr>
            <a:spLocks noGrp="1"/>
          </p:cNvSpPr>
          <p:nvPr>
            <p:ph sz="half" idx="2"/>
          </p:nvPr>
        </p:nvSpPr>
        <p:spPr>
          <a:xfrm>
            <a:off x="6172200" y="1825625"/>
            <a:ext cx="5181600" cy="4351338"/>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objekt pre dátum 4">
            <a:extLst>
              <a:ext uri="{FF2B5EF4-FFF2-40B4-BE49-F238E27FC236}">
                <a16:creationId xmlns:a16="http://schemas.microsoft.com/office/drawing/2014/main" id="{7779A807-6105-821C-683B-E3230B193BEA}"/>
              </a:ext>
            </a:extLst>
          </p:cNvPr>
          <p:cNvSpPr>
            <a:spLocks noGrp="1"/>
          </p:cNvSpPr>
          <p:nvPr>
            <p:ph type="dt" sz="half" idx="10"/>
          </p:nvPr>
        </p:nvSpPr>
        <p:spPr/>
        <p:txBody>
          <a:bodyPr/>
          <a:lstStyle/>
          <a:p>
            <a:fld id="{7D738508-17B6-4EE1-8419-E2FE110560DF}" type="datetime1">
              <a:rPr lang="sk-SK" smtClean="0"/>
              <a:t>18.2.2026</a:t>
            </a:fld>
            <a:endParaRPr lang="sk-SK"/>
          </a:p>
        </p:txBody>
      </p:sp>
      <p:sp>
        <p:nvSpPr>
          <p:cNvPr id="6" name="Zástupný objekt pre pätu 5">
            <a:extLst>
              <a:ext uri="{FF2B5EF4-FFF2-40B4-BE49-F238E27FC236}">
                <a16:creationId xmlns:a16="http://schemas.microsoft.com/office/drawing/2014/main" id="{30FB348E-A001-3D95-8E7D-0014CC002590}"/>
              </a:ext>
            </a:extLst>
          </p:cNvPr>
          <p:cNvSpPr>
            <a:spLocks noGrp="1"/>
          </p:cNvSpPr>
          <p:nvPr>
            <p:ph type="ftr" sz="quarter" idx="11"/>
          </p:nvPr>
        </p:nvSpPr>
        <p:spPr/>
        <p:txBody>
          <a:bodyPr/>
          <a:lstStyle/>
          <a:p>
            <a:endParaRPr lang="sk-SK"/>
          </a:p>
        </p:txBody>
      </p:sp>
      <p:sp>
        <p:nvSpPr>
          <p:cNvPr id="7" name="Zástupný objekt pre číslo snímky 6">
            <a:extLst>
              <a:ext uri="{FF2B5EF4-FFF2-40B4-BE49-F238E27FC236}">
                <a16:creationId xmlns:a16="http://schemas.microsoft.com/office/drawing/2014/main" id="{D280E2DB-52B7-A8B7-0747-D8D081797382}"/>
              </a:ext>
            </a:extLst>
          </p:cNvPr>
          <p:cNvSpPr>
            <a:spLocks noGrp="1"/>
          </p:cNvSpPr>
          <p:nvPr>
            <p:ph type="sldNum" sz="quarter" idx="12"/>
          </p:nvPr>
        </p:nvSpPr>
        <p:spPr/>
        <p:txBody>
          <a:bodyPr/>
          <a:lstStyle/>
          <a:p>
            <a:fld id="{7E8DE41B-542A-42C2-82EA-F62BE028CDAB}" type="slidenum">
              <a:rPr lang="sk-SK" smtClean="0"/>
              <a:t>‹#›</a:t>
            </a:fld>
            <a:endParaRPr lang="sk-SK"/>
          </a:p>
        </p:txBody>
      </p:sp>
    </p:spTree>
    <p:extLst>
      <p:ext uri="{BB962C8B-B14F-4D97-AF65-F5344CB8AC3E}">
        <p14:creationId xmlns:p14="http://schemas.microsoft.com/office/powerpoint/2010/main" val="4145285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6DD3C0-FA42-A123-920A-D1032C4C0DDA}"/>
              </a:ext>
            </a:extLst>
          </p:cNvPr>
          <p:cNvSpPr>
            <a:spLocks noGrp="1"/>
          </p:cNvSpPr>
          <p:nvPr>
            <p:ph type="title"/>
          </p:nvPr>
        </p:nvSpPr>
        <p:spPr>
          <a:xfrm>
            <a:off x="839788" y="365125"/>
            <a:ext cx="10515600" cy="1325563"/>
          </a:xfrm>
        </p:spPr>
        <p:txBody>
          <a:bodyPr/>
          <a:lstStyle/>
          <a:p>
            <a:r>
              <a:rPr lang="sk-SK"/>
              <a:t>Kliknutím upravte štýl predlohy nadpisu</a:t>
            </a:r>
          </a:p>
        </p:txBody>
      </p:sp>
      <p:sp>
        <p:nvSpPr>
          <p:cNvPr id="3" name="Zástupný text 2">
            <a:extLst>
              <a:ext uri="{FF2B5EF4-FFF2-40B4-BE49-F238E27FC236}">
                <a16:creationId xmlns:a16="http://schemas.microsoft.com/office/drawing/2014/main" id="{7D7FDE2A-A249-C090-ECBD-C59A7AABDD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Kliknite sem a upravte štýly predlohy textu</a:t>
            </a:r>
          </a:p>
        </p:txBody>
      </p:sp>
      <p:sp>
        <p:nvSpPr>
          <p:cNvPr id="4" name="Zástupný objekt pre obsah 3">
            <a:extLst>
              <a:ext uri="{FF2B5EF4-FFF2-40B4-BE49-F238E27FC236}">
                <a16:creationId xmlns:a16="http://schemas.microsoft.com/office/drawing/2014/main" id="{D790D66A-CE00-C67A-6350-DF092E2FD14C}"/>
              </a:ext>
            </a:extLst>
          </p:cNvPr>
          <p:cNvSpPr>
            <a:spLocks noGrp="1"/>
          </p:cNvSpPr>
          <p:nvPr>
            <p:ph sz="half" idx="2"/>
          </p:nvPr>
        </p:nvSpPr>
        <p:spPr>
          <a:xfrm>
            <a:off x="839788" y="2505075"/>
            <a:ext cx="5157787" cy="3684588"/>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text 4">
            <a:extLst>
              <a:ext uri="{FF2B5EF4-FFF2-40B4-BE49-F238E27FC236}">
                <a16:creationId xmlns:a16="http://schemas.microsoft.com/office/drawing/2014/main" id="{792FD770-0FD0-4521-FB60-5BB2255435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Kliknite sem a upravte štýly predlohy textu</a:t>
            </a:r>
          </a:p>
        </p:txBody>
      </p:sp>
      <p:sp>
        <p:nvSpPr>
          <p:cNvPr id="6" name="Zástupný objekt pre obsah 5">
            <a:extLst>
              <a:ext uri="{FF2B5EF4-FFF2-40B4-BE49-F238E27FC236}">
                <a16:creationId xmlns:a16="http://schemas.microsoft.com/office/drawing/2014/main" id="{9EFFF3C7-509E-D199-4CB1-C93C98060BB4}"/>
              </a:ext>
            </a:extLst>
          </p:cNvPr>
          <p:cNvSpPr>
            <a:spLocks noGrp="1"/>
          </p:cNvSpPr>
          <p:nvPr>
            <p:ph sz="quarter" idx="4"/>
          </p:nvPr>
        </p:nvSpPr>
        <p:spPr>
          <a:xfrm>
            <a:off x="6172200" y="2505075"/>
            <a:ext cx="5183188" cy="3684588"/>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7" name="Zástupný objekt pre dátum 6">
            <a:extLst>
              <a:ext uri="{FF2B5EF4-FFF2-40B4-BE49-F238E27FC236}">
                <a16:creationId xmlns:a16="http://schemas.microsoft.com/office/drawing/2014/main" id="{079FEB1E-F3A2-FBB2-88F7-9DD1D206BA19}"/>
              </a:ext>
            </a:extLst>
          </p:cNvPr>
          <p:cNvSpPr>
            <a:spLocks noGrp="1"/>
          </p:cNvSpPr>
          <p:nvPr>
            <p:ph type="dt" sz="half" idx="10"/>
          </p:nvPr>
        </p:nvSpPr>
        <p:spPr/>
        <p:txBody>
          <a:bodyPr/>
          <a:lstStyle/>
          <a:p>
            <a:fld id="{B5165D57-C7E5-451D-A8A7-87A089172206}" type="datetime1">
              <a:rPr lang="sk-SK" smtClean="0"/>
              <a:t>18.2.2026</a:t>
            </a:fld>
            <a:endParaRPr lang="sk-SK"/>
          </a:p>
        </p:txBody>
      </p:sp>
      <p:sp>
        <p:nvSpPr>
          <p:cNvPr id="8" name="Zástupný objekt pre pätu 7">
            <a:extLst>
              <a:ext uri="{FF2B5EF4-FFF2-40B4-BE49-F238E27FC236}">
                <a16:creationId xmlns:a16="http://schemas.microsoft.com/office/drawing/2014/main" id="{5E326237-3C1F-3FA2-7825-92ECE42DE214}"/>
              </a:ext>
            </a:extLst>
          </p:cNvPr>
          <p:cNvSpPr>
            <a:spLocks noGrp="1"/>
          </p:cNvSpPr>
          <p:nvPr>
            <p:ph type="ftr" sz="quarter" idx="11"/>
          </p:nvPr>
        </p:nvSpPr>
        <p:spPr/>
        <p:txBody>
          <a:bodyPr/>
          <a:lstStyle/>
          <a:p>
            <a:endParaRPr lang="sk-SK"/>
          </a:p>
        </p:txBody>
      </p:sp>
      <p:sp>
        <p:nvSpPr>
          <p:cNvPr id="9" name="Zástupný objekt pre číslo snímky 8">
            <a:extLst>
              <a:ext uri="{FF2B5EF4-FFF2-40B4-BE49-F238E27FC236}">
                <a16:creationId xmlns:a16="http://schemas.microsoft.com/office/drawing/2014/main" id="{1288E530-6ED8-2E60-78B7-92CCD2121D38}"/>
              </a:ext>
            </a:extLst>
          </p:cNvPr>
          <p:cNvSpPr>
            <a:spLocks noGrp="1"/>
          </p:cNvSpPr>
          <p:nvPr>
            <p:ph type="sldNum" sz="quarter" idx="12"/>
          </p:nvPr>
        </p:nvSpPr>
        <p:spPr/>
        <p:txBody>
          <a:bodyPr/>
          <a:lstStyle/>
          <a:p>
            <a:fld id="{7E8DE41B-542A-42C2-82EA-F62BE028CDAB}" type="slidenum">
              <a:rPr lang="sk-SK" smtClean="0"/>
              <a:t>‹#›</a:t>
            </a:fld>
            <a:endParaRPr lang="sk-SK"/>
          </a:p>
        </p:txBody>
      </p:sp>
    </p:spTree>
    <p:extLst>
      <p:ext uri="{BB962C8B-B14F-4D97-AF65-F5344CB8AC3E}">
        <p14:creationId xmlns:p14="http://schemas.microsoft.com/office/powerpoint/2010/main" val="832910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74403B2-E810-8702-7AD7-0413F9C630D7}"/>
              </a:ext>
            </a:extLst>
          </p:cNvPr>
          <p:cNvSpPr>
            <a:spLocks noGrp="1"/>
          </p:cNvSpPr>
          <p:nvPr>
            <p:ph type="title"/>
          </p:nvPr>
        </p:nvSpPr>
        <p:spPr/>
        <p:txBody>
          <a:bodyPr/>
          <a:lstStyle/>
          <a:p>
            <a:r>
              <a:rPr lang="sk-SK"/>
              <a:t>Kliknutím upravte štýl predlohy nadpisu</a:t>
            </a:r>
          </a:p>
        </p:txBody>
      </p:sp>
      <p:sp>
        <p:nvSpPr>
          <p:cNvPr id="3" name="Zástupný objekt pre dátum 2">
            <a:extLst>
              <a:ext uri="{FF2B5EF4-FFF2-40B4-BE49-F238E27FC236}">
                <a16:creationId xmlns:a16="http://schemas.microsoft.com/office/drawing/2014/main" id="{89BEB017-EF76-E120-6B52-25BD811C5E77}"/>
              </a:ext>
            </a:extLst>
          </p:cNvPr>
          <p:cNvSpPr>
            <a:spLocks noGrp="1"/>
          </p:cNvSpPr>
          <p:nvPr>
            <p:ph type="dt" sz="half" idx="10"/>
          </p:nvPr>
        </p:nvSpPr>
        <p:spPr/>
        <p:txBody>
          <a:bodyPr/>
          <a:lstStyle/>
          <a:p>
            <a:fld id="{0028BC39-FB88-4866-9A10-9B4F5CAB926E}" type="datetime1">
              <a:rPr lang="sk-SK" smtClean="0"/>
              <a:t>18.2.2026</a:t>
            </a:fld>
            <a:endParaRPr lang="sk-SK"/>
          </a:p>
        </p:txBody>
      </p:sp>
      <p:sp>
        <p:nvSpPr>
          <p:cNvPr id="4" name="Zástupný objekt pre pätu 3">
            <a:extLst>
              <a:ext uri="{FF2B5EF4-FFF2-40B4-BE49-F238E27FC236}">
                <a16:creationId xmlns:a16="http://schemas.microsoft.com/office/drawing/2014/main" id="{DEB4BBDE-47F9-ECFF-5B8C-825487B530D3}"/>
              </a:ext>
            </a:extLst>
          </p:cNvPr>
          <p:cNvSpPr>
            <a:spLocks noGrp="1"/>
          </p:cNvSpPr>
          <p:nvPr>
            <p:ph type="ftr" sz="quarter" idx="11"/>
          </p:nvPr>
        </p:nvSpPr>
        <p:spPr/>
        <p:txBody>
          <a:bodyPr/>
          <a:lstStyle/>
          <a:p>
            <a:endParaRPr lang="sk-SK"/>
          </a:p>
        </p:txBody>
      </p:sp>
      <p:sp>
        <p:nvSpPr>
          <p:cNvPr id="5" name="Zástupný objekt pre číslo snímky 4">
            <a:extLst>
              <a:ext uri="{FF2B5EF4-FFF2-40B4-BE49-F238E27FC236}">
                <a16:creationId xmlns:a16="http://schemas.microsoft.com/office/drawing/2014/main" id="{18A4C2FF-A4A4-E272-9C75-7212478ADCCD}"/>
              </a:ext>
            </a:extLst>
          </p:cNvPr>
          <p:cNvSpPr>
            <a:spLocks noGrp="1"/>
          </p:cNvSpPr>
          <p:nvPr>
            <p:ph type="sldNum" sz="quarter" idx="12"/>
          </p:nvPr>
        </p:nvSpPr>
        <p:spPr/>
        <p:txBody>
          <a:bodyPr/>
          <a:lstStyle/>
          <a:p>
            <a:fld id="{7E8DE41B-542A-42C2-82EA-F62BE028CDAB}" type="slidenum">
              <a:rPr lang="sk-SK" smtClean="0"/>
              <a:t>‹#›</a:t>
            </a:fld>
            <a:endParaRPr lang="sk-SK"/>
          </a:p>
        </p:txBody>
      </p:sp>
    </p:spTree>
    <p:extLst>
      <p:ext uri="{BB962C8B-B14F-4D97-AF65-F5344CB8AC3E}">
        <p14:creationId xmlns:p14="http://schemas.microsoft.com/office/powerpoint/2010/main" val="3878571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objekt pre dátum 1">
            <a:extLst>
              <a:ext uri="{FF2B5EF4-FFF2-40B4-BE49-F238E27FC236}">
                <a16:creationId xmlns:a16="http://schemas.microsoft.com/office/drawing/2014/main" id="{0FF63E85-19A0-62D3-4175-92D5764F2E0E}"/>
              </a:ext>
            </a:extLst>
          </p:cNvPr>
          <p:cNvSpPr>
            <a:spLocks noGrp="1"/>
          </p:cNvSpPr>
          <p:nvPr>
            <p:ph type="dt" sz="half" idx="10"/>
          </p:nvPr>
        </p:nvSpPr>
        <p:spPr/>
        <p:txBody>
          <a:bodyPr/>
          <a:lstStyle/>
          <a:p>
            <a:fld id="{55F0FBC8-0C11-4DBB-A783-E95EA8171A00}" type="datetime1">
              <a:rPr lang="sk-SK" smtClean="0"/>
              <a:t>18.2.2026</a:t>
            </a:fld>
            <a:endParaRPr lang="sk-SK"/>
          </a:p>
        </p:txBody>
      </p:sp>
      <p:sp>
        <p:nvSpPr>
          <p:cNvPr id="3" name="Zástupný objekt pre pätu 2">
            <a:extLst>
              <a:ext uri="{FF2B5EF4-FFF2-40B4-BE49-F238E27FC236}">
                <a16:creationId xmlns:a16="http://schemas.microsoft.com/office/drawing/2014/main" id="{7D650036-3AE6-0E71-2D2A-3775295C29B7}"/>
              </a:ext>
            </a:extLst>
          </p:cNvPr>
          <p:cNvSpPr>
            <a:spLocks noGrp="1"/>
          </p:cNvSpPr>
          <p:nvPr>
            <p:ph type="ftr" sz="quarter" idx="11"/>
          </p:nvPr>
        </p:nvSpPr>
        <p:spPr/>
        <p:txBody>
          <a:bodyPr/>
          <a:lstStyle/>
          <a:p>
            <a:endParaRPr lang="sk-SK"/>
          </a:p>
        </p:txBody>
      </p:sp>
      <p:sp>
        <p:nvSpPr>
          <p:cNvPr id="4" name="Zástupný objekt pre číslo snímky 3">
            <a:extLst>
              <a:ext uri="{FF2B5EF4-FFF2-40B4-BE49-F238E27FC236}">
                <a16:creationId xmlns:a16="http://schemas.microsoft.com/office/drawing/2014/main" id="{0FCF92FB-74FD-239E-43EA-1A28E5D8823E}"/>
              </a:ext>
            </a:extLst>
          </p:cNvPr>
          <p:cNvSpPr>
            <a:spLocks noGrp="1"/>
          </p:cNvSpPr>
          <p:nvPr>
            <p:ph type="sldNum" sz="quarter" idx="12"/>
          </p:nvPr>
        </p:nvSpPr>
        <p:spPr/>
        <p:txBody>
          <a:bodyPr/>
          <a:lstStyle/>
          <a:p>
            <a:fld id="{7E8DE41B-542A-42C2-82EA-F62BE028CDAB}" type="slidenum">
              <a:rPr lang="sk-SK" smtClean="0"/>
              <a:t>‹#›</a:t>
            </a:fld>
            <a:endParaRPr lang="sk-SK"/>
          </a:p>
        </p:txBody>
      </p:sp>
    </p:spTree>
    <p:extLst>
      <p:ext uri="{BB962C8B-B14F-4D97-AF65-F5344CB8AC3E}">
        <p14:creationId xmlns:p14="http://schemas.microsoft.com/office/powerpoint/2010/main" val="2471847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D3552B-B3B7-9EF8-06A1-4435A7E8D324}"/>
              </a:ext>
            </a:extLst>
          </p:cNvPr>
          <p:cNvSpPr>
            <a:spLocks noGrp="1"/>
          </p:cNvSpPr>
          <p:nvPr>
            <p:ph type="title"/>
          </p:nvPr>
        </p:nvSpPr>
        <p:spPr>
          <a:xfrm>
            <a:off x="839788" y="457200"/>
            <a:ext cx="3932237" cy="1600200"/>
          </a:xfrm>
        </p:spPr>
        <p:txBody>
          <a:bodyPr anchor="b"/>
          <a:lstStyle>
            <a:lvl1pPr>
              <a:defRPr sz="3200"/>
            </a:lvl1pPr>
          </a:lstStyle>
          <a:p>
            <a:r>
              <a:rPr lang="sk-SK"/>
              <a:t>Kliknutím upravte štýl predlohy nadpisu</a:t>
            </a:r>
          </a:p>
        </p:txBody>
      </p:sp>
      <p:sp>
        <p:nvSpPr>
          <p:cNvPr id="3" name="Zástupný objekt pre obsah 2">
            <a:extLst>
              <a:ext uri="{FF2B5EF4-FFF2-40B4-BE49-F238E27FC236}">
                <a16:creationId xmlns:a16="http://schemas.microsoft.com/office/drawing/2014/main" id="{73D8923F-D055-E973-7DE9-F90BEFB24B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text 3">
            <a:extLst>
              <a:ext uri="{FF2B5EF4-FFF2-40B4-BE49-F238E27FC236}">
                <a16:creationId xmlns:a16="http://schemas.microsoft.com/office/drawing/2014/main" id="{EA6A87CE-716D-E7A8-91E5-91589D6D4F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Kliknite sem a upravte štýly predlohy textu</a:t>
            </a:r>
          </a:p>
        </p:txBody>
      </p:sp>
      <p:sp>
        <p:nvSpPr>
          <p:cNvPr id="5" name="Zástupný objekt pre dátum 4">
            <a:extLst>
              <a:ext uri="{FF2B5EF4-FFF2-40B4-BE49-F238E27FC236}">
                <a16:creationId xmlns:a16="http://schemas.microsoft.com/office/drawing/2014/main" id="{A36F7AA9-3E42-D21A-170F-E87C1402B793}"/>
              </a:ext>
            </a:extLst>
          </p:cNvPr>
          <p:cNvSpPr>
            <a:spLocks noGrp="1"/>
          </p:cNvSpPr>
          <p:nvPr>
            <p:ph type="dt" sz="half" idx="10"/>
          </p:nvPr>
        </p:nvSpPr>
        <p:spPr/>
        <p:txBody>
          <a:bodyPr/>
          <a:lstStyle/>
          <a:p>
            <a:fld id="{58370242-E768-4C72-B71E-DCFC2B11E221}" type="datetime1">
              <a:rPr lang="sk-SK" smtClean="0"/>
              <a:t>18.2.2026</a:t>
            </a:fld>
            <a:endParaRPr lang="sk-SK"/>
          </a:p>
        </p:txBody>
      </p:sp>
      <p:sp>
        <p:nvSpPr>
          <p:cNvPr id="6" name="Zástupný objekt pre pätu 5">
            <a:extLst>
              <a:ext uri="{FF2B5EF4-FFF2-40B4-BE49-F238E27FC236}">
                <a16:creationId xmlns:a16="http://schemas.microsoft.com/office/drawing/2014/main" id="{7B22C1A7-B070-38C2-CF47-2E797CE22444}"/>
              </a:ext>
            </a:extLst>
          </p:cNvPr>
          <p:cNvSpPr>
            <a:spLocks noGrp="1"/>
          </p:cNvSpPr>
          <p:nvPr>
            <p:ph type="ftr" sz="quarter" idx="11"/>
          </p:nvPr>
        </p:nvSpPr>
        <p:spPr/>
        <p:txBody>
          <a:bodyPr/>
          <a:lstStyle/>
          <a:p>
            <a:endParaRPr lang="sk-SK"/>
          </a:p>
        </p:txBody>
      </p:sp>
      <p:sp>
        <p:nvSpPr>
          <p:cNvPr id="7" name="Zástupný objekt pre číslo snímky 6">
            <a:extLst>
              <a:ext uri="{FF2B5EF4-FFF2-40B4-BE49-F238E27FC236}">
                <a16:creationId xmlns:a16="http://schemas.microsoft.com/office/drawing/2014/main" id="{53334A0F-40A1-DC3D-3690-A1377AC5FF4D}"/>
              </a:ext>
            </a:extLst>
          </p:cNvPr>
          <p:cNvSpPr>
            <a:spLocks noGrp="1"/>
          </p:cNvSpPr>
          <p:nvPr>
            <p:ph type="sldNum" sz="quarter" idx="12"/>
          </p:nvPr>
        </p:nvSpPr>
        <p:spPr/>
        <p:txBody>
          <a:bodyPr/>
          <a:lstStyle/>
          <a:p>
            <a:fld id="{7E8DE41B-542A-42C2-82EA-F62BE028CDAB}" type="slidenum">
              <a:rPr lang="sk-SK" smtClean="0"/>
              <a:t>‹#›</a:t>
            </a:fld>
            <a:endParaRPr lang="sk-SK"/>
          </a:p>
        </p:txBody>
      </p:sp>
    </p:spTree>
    <p:extLst>
      <p:ext uri="{BB962C8B-B14F-4D97-AF65-F5344CB8AC3E}">
        <p14:creationId xmlns:p14="http://schemas.microsoft.com/office/powerpoint/2010/main" val="1514478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8623DA-5B59-DB6E-64E6-46821B367653}"/>
              </a:ext>
            </a:extLst>
          </p:cNvPr>
          <p:cNvSpPr>
            <a:spLocks noGrp="1"/>
          </p:cNvSpPr>
          <p:nvPr>
            <p:ph type="title"/>
          </p:nvPr>
        </p:nvSpPr>
        <p:spPr>
          <a:xfrm>
            <a:off x="839788" y="457200"/>
            <a:ext cx="3932237" cy="1600200"/>
          </a:xfrm>
        </p:spPr>
        <p:txBody>
          <a:bodyPr anchor="b"/>
          <a:lstStyle>
            <a:lvl1pPr>
              <a:defRPr sz="3200"/>
            </a:lvl1pPr>
          </a:lstStyle>
          <a:p>
            <a:r>
              <a:rPr lang="sk-SK"/>
              <a:t>Kliknutím upravte štýl predlohy nadpisu</a:t>
            </a:r>
          </a:p>
        </p:txBody>
      </p:sp>
      <p:sp>
        <p:nvSpPr>
          <p:cNvPr id="3" name="Zástupný objekt pre obrázok 2">
            <a:extLst>
              <a:ext uri="{FF2B5EF4-FFF2-40B4-BE49-F238E27FC236}">
                <a16:creationId xmlns:a16="http://schemas.microsoft.com/office/drawing/2014/main" id="{80148EF4-291C-0869-5CB2-5CE8C8CD6E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text 3">
            <a:extLst>
              <a:ext uri="{FF2B5EF4-FFF2-40B4-BE49-F238E27FC236}">
                <a16:creationId xmlns:a16="http://schemas.microsoft.com/office/drawing/2014/main" id="{3DE7D9F9-9DA9-9B24-FB1A-2C1B4AEB09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Kliknite sem a upravte štýly predlohy textu</a:t>
            </a:r>
          </a:p>
        </p:txBody>
      </p:sp>
      <p:sp>
        <p:nvSpPr>
          <p:cNvPr id="5" name="Zástupný objekt pre dátum 4">
            <a:extLst>
              <a:ext uri="{FF2B5EF4-FFF2-40B4-BE49-F238E27FC236}">
                <a16:creationId xmlns:a16="http://schemas.microsoft.com/office/drawing/2014/main" id="{AF81BD3B-4956-65C9-D7C7-809C1BC9C66C}"/>
              </a:ext>
            </a:extLst>
          </p:cNvPr>
          <p:cNvSpPr>
            <a:spLocks noGrp="1"/>
          </p:cNvSpPr>
          <p:nvPr>
            <p:ph type="dt" sz="half" idx="10"/>
          </p:nvPr>
        </p:nvSpPr>
        <p:spPr/>
        <p:txBody>
          <a:bodyPr/>
          <a:lstStyle/>
          <a:p>
            <a:fld id="{EA737CFA-DC37-48CC-99E5-DD733079902D}" type="datetime1">
              <a:rPr lang="sk-SK" smtClean="0"/>
              <a:t>18.2.2026</a:t>
            </a:fld>
            <a:endParaRPr lang="sk-SK"/>
          </a:p>
        </p:txBody>
      </p:sp>
      <p:sp>
        <p:nvSpPr>
          <p:cNvPr id="6" name="Zástupný objekt pre pätu 5">
            <a:extLst>
              <a:ext uri="{FF2B5EF4-FFF2-40B4-BE49-F238E27FC236}">
                <a16:creationId xmlns:a16="http://schemas.microsoft.com/office/drawing/2014/main" id="{C2242FA1-98C2-85BC-D7F8-0DB91A7FF330}"/>
              </a:ext>
            </a:extLst>
          </p:cNvPr>
          <p:cNvSpPr>
            <a:spLocks noGrp="1"/>
          </p:cNvSpPr>
          <p:nvPr>
            <p:ph type="ftr" sz="quarter" idx="11"/>
          </p:nvPr>
        </p:nvSpPr>
        <p:spPr/>
        <p:txBody>
          <a:bodyPr/>
          <a:lstStyle/>
          <a:p>
            <a:endParaRPr lang="sk-SK"/>
          </a:p>
        </p:txBody>
      </p:sp>
      <p:sp>
        <p:nvSpPr>
          <p:cNvPr id="7" name="Zástupný objekt pre číslo snímky 6">
            <a:extLst>
              <a:ext uri="{FF2B5EF4-FFF2-40B4-BE49-F238E27FC236}">
                <a16:creationId xmlns:a16="http://schemas.microsoft.com/office/drawing/2014/main" id="{F6E972DF-514A-8DCD-3163-A11CD12BC3AB}"/>
              </a:ext>
            </a:extLst>
          </p:cNvPr>
          <p:cNvSpPr>
            <a:spLocks noGrp="1"/>
          </p:cNvSpPr>
          <p:nvPr>
            <p:ph type="sldNum" sz="quarter" idx="12"/>
          </p:nvPr>
        </p:nvSpPr>
        <p:spPr/>
        <p:txBody>
          <a:bodyPr/>
          <a:lstStyle/>
          <a:p>
            <a:fld id="{7E8DE41B-542A-42C2-82EA-F62BE028CDAB}" type="slidenum">
              <a:rPr lang="sk-SK" smtClean="0"/>
              <a:t>‹#›</a:t>
            </a:fld>
            <a:endParaRPr lang="sk-SK"/>
          </a:p>
        </p:txBody>
      </p:sp>
    </p:spTree>
    <p:extLst>
      <p:ext uri="{BB962C8B-B14F-4D97-AF65-F5344CB8AC3E}">
        <p14:creationId xmlns:p14="http://schemas.microsoft.com/office/powerpoint/2010/main" val="360443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nadpis 1">
            <a:extLst>
              <a:ext uri="{FF2B5EF4-FFF2-40B4-BE49-F238E27FC236}">
                <a16:creationId xmlns:a16="http://schemas.microsoft.com/office/drawing/2014/main" id="{A28B5400-6D3A-2963-216A-81D0B879A2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k-SK"/>
              <a:t>Kliknutím upravte štýl predlohy nadpisu</a:t>
            </a:r>
          </a:p>
        </p:txBody>
      </p:sp>
      <p:sp>
        <p:nvSpPr>
          <p:cNvPr id="3" name="Zástupný text 2">
            <a:extLst>
              <a:ext uri="{FF2B5EF4-FFF2-40B4-BE49-F238E27FC236}">
                <a16:creationId xmlns:a16="http://schemas.microsoft.com/office/drawing/2014/main" id="{395AF6C6-6BC7-7D9B-7BB8-9906FD21D4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a:extLst>
              <a:ext uri="{FF2B5EF4-FFF2-40B4-BE49-F238E27FC236}">
                <a16:creationId xmlns:a16="http://schemas.microsoft.com/office/drawing/2014/main" id="{F89224A0-C8F3-84CD-F2FD-1624F1428A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7ACCC21-D6D0-46DE-A31E-A4871BAE4A31}" type="datetime1">
              <a:rPr lang="sk-SK" smtClean="0"/>
              <a:t>18.2.2026</a:t>
            </a:fld>
            <a:endParaRPr lang="sk-SK"/>
          </a:p>
        </p:txBody>
      </p:sp>
      <p:sp>
        <p:nvSpPr>
          <p:cNvPr id="5" name="Zástupný objekt pre pätu 4">
            <a:extLst>
              <a:ext uri="{FF2B5EF4-FFF2-40B4-BE49-F238E27FC236}">
                <a16:creationId xmlns:a16="http://schemas.microsoft.com/office/drawing/2014/main" id="{19DF44A3-ADFA-6D64-E61F-77CAA2BA78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k-SK"/>
          </a:p>
        </p:txBody>
      </p:sp>
      <p:sp>
        <p:nvSpPr>
          <p:cNvPr id="6" name="Zástupný objekt pre číslo snímky 5">
            <a:extLst>
              <a:ext uri="{FF2B5EF4-FFF2-40B4-BE49-F238E27FC236}">
                <a16:creationId xmlns:a16="http://schemas.microsoft.com/office/drawing/2014/main" id="{C3DB7E7B-9621-307C-D57A-F312445B8E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E8DE41B-542A-42C2-82EA-F62BE028CDAB}" type="slidenum">
              <a:rPr lang="sk-SK" smtClean="0"/>
              <a:t>‹#›</a:t>
            </a:fld>
            <a:endParaRPr lang="sk-SK"/>
          </a:p>
        </p:txBody>
      </p:sp>
    </p:spTree>
    <p:extLst>
      <p:ext uri="{BB962C8B-B14F-4D97-AF65-F5344CB8AC3E}">
        <p14:creationId xmlns:p14="http://schemas.microsoft.com/office/powerpoint/2010/main" val="25666099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sv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sv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2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3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6.svg"/></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832472"/>
        </a:solidFill>
        <a:effectLst/>
      </p:bgPr>
    </p:bg>
    <p:spTree>
      <p:nvGrpSpPr>
        <p:cNvPr id="1" name=""/>
        <p:cNvGrpSpPr/>
        <p:nvPr/>
      </p:nvGrpSpPr>
      <p:grpSpPr>
        <a:xfrm>
          <a:off x="0" y="0"/>
          <a:ext cx="0" cy="0"/>
          <a:chOff x="0" y="0"/>
          <a:chExt cx="0" cy="0"/>
        </a:xfrm>
      </p:grpSpPr>
      <p:pic>
        <p:nvPicPr>
          <p:cNvPr id="5" name="Obrázok 4" descr="Obrázok, na ktorom je text, písmo, grafika, grafický dizajn&#10;&#10;Obsah vygenerovaný pomocou AI môže byť nesprávny.">
            <a:extLst>
              <a:ext uri="{FF2B5EF4-FFF2-40B4-BE49-F238E27FC236}">
                <a16:creationId xmlns:a16="http://schemas.microsoft.com/office/drawing/2014/main" id="{9924098B-322F-5290-8C4F-190B3C8B86D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9086" y="830779"/>
            <a:ext cx="2002971" cy="1178344"/>
          </a:xfrm>
          <a:prstGeom prst="rect">
            <a:avLst/>
          </a:prstGeom>
        </p:spPr>
      </p:pic>
      <p:sp>
        <p:nvSpPr>
          <p:cNvPr id="2" name="Nadpis 1">
            <a:extLst>
              <a:ext uri="{FF2B5EF4-FFF2-40B4-BE49-F238E27FC236}">
                <a16:creationId xmlns:a16="http://schemas.microsoft.com/office/drawing/2014/main" id="{699A4DD8-2913-1E4C-FBB5-3B73D6E9B405}"/>
              </a:ext>
            </a:extLst>
          </p:cNvPr>
          <p:cNvSpPr>
            <a:spLocks noGrp="1"/>
          </p:cNvSpPr>
          <p:nvPr>
            <p:ph type="ctrTitle"/>
          </p:nvPr>
        </p:nvSpPr>
        <p:spPr>
          <a:xfrm>
            <a:off x="3338907" y="3549445"/>
            <a:ext cx="7231121" cy="1035689"/>
          </a:xfrm>
          <a:solidFill>
            <a:schemeClr val="bg1">
              <a:alpha val="0"/>
            </a:schemeClr>
          </a:solidFill>
          <a:effectLst>
            <a:softEdge rad="0"/>
          </a:effectLst>
        </p:spPr>
        <p:txBody>
          <a:bodyPr>
            <a:normAutofit/>
          </a:bodyPr>
          <a:lstStyle/>
          <a:p>
            <a:pPr algn="l"/>
            <a:r>
              <a:rPr lang="sk-SK" sz="5400" b="1" dirty="0">
                <a:solidFill>
                  <a:schemeClr val="bg1"/>
                </a:solidFill>
                <a:latin typeface="Arial Nova Cond" panose="020B0506020202020204" pitchFamily="34" charset="0"/>
                <a:cs typeface="David" panose="020F0502020204030204" pitchFamily="34" charset="-79"/>
              </a:rPr>
              <a:t>KONKURZNÉ PRÁVO </a:t>
            </a:r>
          </a:p>
        </p:txBody>
      </p:sp>
      <p:sp>
        <p:nvSpPr>
          <p:cNvPr id="3" name="Podnadpis 2">
            <a:extLst>
              <a:ext uri="{FF2B5EF4-FFF2-40B4-BE49-F238E27FC236}">
                <a16:creationId xmlns:a16="http://schemas.microsoft.com/office/drawing/2014/main" id="{A8895406-1855-0751-815D-084D3217B7A1}"/>
              </a:ext>
            </a:extLst>
          </p:cNvPr>
          <p:cNvSpPr>
            <a:spLocks noGrp="1"/>
          </p:cNvSpPr>
          <p:nvPr>
            <p:ph type="subTitle" idx="1"/>
          </p:nvPr>
        </p:nvSpPr>
        <p:spPr>
          <a:xfrm>
            <a:off x="3393336" y="4594144"/>
            <a:ext cx="7514151" cy="863297"/>
          </a:xfrm>
          <a:solidFill>
            <a:schemeClr val="bg1">
              <a:alpha val="15000"/>
            </a:schemeClr>
          </a:solidFill>
          <a:ln>
            <a:noFill/>
          </a:ln>
        </p:spPr>
        <p:txBody>
          <a:bodyPr>
            <a:normAutofit/>
          </a:bodyPr>
          <a:lstStyle/>
          <a:p>
            <a:pPr algn="l">
              <a:lnSpc>
                <a:spcPct val="100000"/>
              </a:lnSpc>
            </a:pPr>
            <a:r>
              <a:rPr lang="sk-SK" sz="1800" dirty="0">
                <a:solidFill>
                  <a:schemeClr val="bg1"/>
                </a:solidFill>
                <a:latin typeface="Arial Nova Cond" panose="020B0506020202020204" pitchFamily="34" charset="0"/>
                <a:cs typeface="David" panose="020E0502060401010101" pitchFamily="34" charset="-79"/>
              </a:rPr>
              <a:t>Ján Lesniak</a:t>
            </a:r>
          </a:p>
          <a:p>
            <a:pPr algn="l">
              <a:lnSpc>
                <a:spcPct val="100000"/>
              </a:lnSpc>
            </a:pPr>
            <a:r>
              <a:rPr lang="sk-SK" sz="18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8" name="Obdĺžnik 7">
            <a:extLst>
              <a:ext uri="{FF2B5EF4-FFF2-40B4-BE49-F238E27FC236}">
                <a16:creationId xmlns:a16="http://schemas.microsoft.com/office/drawing/2014/main" id="{93E5F095-8E1D-592A-2028-72B7BECC4A52}"/>
              </a:ext>
            </a:extLst>
          </p:cNvPr>
          <p:cNvSpPr>
            <a:spLocks noGrp="1" noRot="1" noMove="1" noResize="1" noEditPoints="1" noAdjustHandles="1" noChangeArrowheads="1" noChangeShapeType="1"/>
          </p:cNvSpPr>
          <p:nvPr/>
        </p:nvSpPr>
        <p:spPr>
          <a:xfrm>
            <a:off x="11606644" y="1"/>
            <a:ext cx="585355" cy="613064"/>
          </a:xfrm>
          <a:prstGeom prst="rect">
            <a:avLst/>
          </a:prstGeom>
          <a:solidFill>
            <a:schemeClr val="bg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10" name="Obdĺžnik 9">
            <a:extLst>
              <a:ext uri="{FF2B5EF4-FFF2-40B4-BE49-F238E27FC236}">
                <a16:creationId xmlns:a16="http://schemas.microsoft.com/office/drawing/2014/main" id="{668771F4-CF41-1E89-045E-D119E987BFE5}"/>
              </a:ext>
            </a:extLst>
          </p:cNvPr>
          <p:cNvSpPr>
            <a:spLocks noGrp="1" noRot="1" noMove="1" noResize="1" noEditPoints="1" noAdjustHandles="1" noChangeArrowheads="1" noChangeShapeType="1"/>
          </p:cNvSpPr>
          <p:nvPr/>
        </p:nvSpPr>
        <p:spPr>
          <a:xfrm>
            <a:off x="0" y="6244936"/>
            <a:ext cx="585355" cy="613064"/>
          </a:xfrm>
          <a:prstGeom prst="rect">
            <a:avLst/>
          </a:prstGeom>
          <a:solidFill>
            <a:schemeClr val="bg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22" name="Grafický objekt 21" descr="Ploché šípky výplň plnou farbou">
            <a:extLst>
              <a:ext uri="{FF2B5EF4-FFF2-40B4-BE49-F238E27FC236}">
                <a16:creationId xmlns:a16="http://schemas.microsoft.com/office/drawing/2014/main" id="{66349095-E70A-50C8-B21C-5A27E71D74B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78032" y="3367438"/>
            <a:ext cx="2435392" cy="2435392"/>
          </a:xfrm>
          <a:prstGeom prst="rect">
            <a:avLst/>
          </a:prstGeom>
        </p:spPr>
      </p:pic>
      <p:sp>
        <p:nvSpPr>
          <p:cNvPr id="6" name="Pravouhlý trojuholník 5">
            <a:extLst>
              <a:ext uri="{FF2B5EF4-FFF2-40B4-BE49-F238E27FC236}">
                <a16:creationId xmlns:a16="http://schemas.microsoft.com/office/drawing/2014/main" id="{CE6968BA-93E1-7DEA-C009-23E5FB7E0EC5}"/>
              </a:ext>
            </a:extLst>
          </p:cNvPr>
          <p:cNvSpPr/>
          <p:nvPr/>
        </p:nvSpPr>
        <p:spPr>
          <a:xfrm>
            <a:off x="585355" y="6244936"/>
            <a:ext cx="585355" cy="613064"/>
          </a:xfrm>
          <a:prstGeom prst="rtTriangle">
            <a:avLst/>
          </a:prstGeom>
          <a:solidFill>
            <a:schemeClr val="bg1">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4" name="Obrázok 3" descr="Obrázok, na ktorom je grafika, písmo, dizajn, logo&#10;&#10;Obsah vygenerovaný pomocou AI môže byť nesprávny.">
            <a:extLst>
              <a:ext uri="{FF2B5EF4-FFF2-40B4-BE49-F238E27FC236}">
                <a16:creationId xmlns:a16="http://schemas.microsoft.com/office/drawing/2014/main" id="{05619E21-0C69-E90F-8A64-64CC5D89B0F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553644" y="6270135"/>
            <a:ext cx="638355" cy="562666"/>
          </a:xfrm>
          <a:prstGeom prst="rect">
            <a:avLst/>
          </a:prstGeom>
        </p:spPr>
      </p:pic>
    </p:spTree>
    <p:extLst>
      <p:ext uri="{BB962C8B-B14F-4D97-AF65-F5344CB8AC3E}">
        <p14:creationId xmlns:p14="http://schemas.microsoft.com/office/powerpoint/2010/main" val="1320319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92B98D8-2854-B2B6-1D0E-0210C7B27EB8}"/>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9F71FCEA-C9C6-5768-942D-B9F086C8110F}"/>
              </a:ext>
            </a:extLst>
          </p:cNvPr>
          <p:cNvSpPr>
            <a:spLocks noGrp="1"/>
          </p:cNvSpPr>
          <p:nvPr>
            <p:ph idx="1"/>
          </p:nvPr>
        </p:nvSpPr>
        <p:spPr>
          <a:xfrm>
            <a:off x="838200" y="1881385"/>
            <a:ext cx="10515600" cy="4203729"/>
          </a:xfrm>
          <a:solidFill>
            <a:srgbClr val="ECE9E4">
              <a:alpha val="35000"/>
            </a:srgbClr>
          </a:solidFill>
        </p:spPr>
        <p:txBody>
          <a:bodyPr>
            <a:normAutofit/>
          </a:bodyPr>
          <a:lstStyle/>
          <a:p>
            <a:pPr>
              <a:buClr>
                <a:srgbClr val="832472"/>
              </a:buClr>
            </a:pPr>
            <a:endParaRPr lang="sk-SK" sz="1800" dirty="0"/>
          </a:p>
          <a:p>
            <a:pPr algn="just">
              <a:buClr>
                <a:srgbClr val="832472"/>
              </a:buClr>
            </a:pPr>
            <a:r>
              <a:rPr lang="sk-SK" sz="2000" dirty="0"/>
              <a:t>Ak úpadca pred vyhlásením konkurzu uzatvoril zmluvu o vzájomnom plnení, ktorú úpadca už splnil, avšak druhá zmluvná strana zmluvu v čase vyhlásenia konkurzu ešte nesplnila alebo zmluvu splnila len čiastočne, </a:t>
            </a:r>
            <a:r>
              <a:rPr lang="sk-SK" sz="2000" b="1" u="sng" dirty="0"/>
              <a:t>správca môže požadovať splnenie zmluvy alebo môže od zmluvy odstúpiť</a:t>
            </a:r>
            <a:r>
              <a:rPr lang="sk-SK" sz="2000" dirty="0"/>
              <a:t>. Ak druhá zmluvná strana zmluvu o vzájomnom plnení už čiastočne splnila, správca môže od zmluvy odstúpiť len v rozsahu druhou stranou ešte nesplnených záväzkov.</a:t>
            </a:r>
          </a:p>
          <a:p>
            <a:pPr algn="just">
              <a:buClr>
                <a:srgbClr val="832472"/>
              </a:buClr>
            </a:pPr>
            <a:r>
              <a:rPr lang="sk-SK" sz="2000" dirty="0"/>
              <a:t>Ak úpadca pred vyhlásením konkurzu uzatvoril zmluvu, ktorej predmetom je záväzok na nepretržitú alebo opakovanú činnosť, alebo záväzok zdržať sa určitej činnosti alebo strpieť určitú činnosť, správca môže zmluvu vypovedať v dvojmesačnej výpovednej lehote, ak mu zo zákona alebo zo zmluvy nevyplýva kratšia lehota na vypovedanie tejto zmluvy; zmluvu môže správca vypovedať aj v prípade, že bola dohodnutá na určitý čas. Zmluvu o nájme bytu môže správca vypovedať len za podmienok ustanovených Občianskym zákonníkom. </a:t>
            </a:r>
          </a:p>
          <a:p>
            <a:pPr algn="just">
              <a:buClr>
                <a:srgbClr val="832472"/>
              </a:buClr>
            </a:pPr>
            <a:endParaRPr lang="sk-SK" sz="2000" dirty="0"/>
          </a:p>
        </p:txBody>
      </p:sp>
      <p:sp>
        <p:nvSpPr>
          <p:cNvPr id="2" name="Nadpis 1">
            <a:extLst>
              <a:ext uri="{FF2B5EF4-FFF2-40B4-BE49-F238E27FC236}">
                <a16:creationId xmlns:a16="http://schemas.microsoft.com/office/drawing/2014/main" id="{B9DF0F53-E024-0177-FB56-2223D3F6606C}"/>
              </a:ext>
            </a:extLst>
          </p:cNvPr>
          <p:cNvSpPr>
            <a:spLocks noGrp="1"/>
          </p:cNvSpPr>
          <p:nvPr>
            <p:ph type="title"/>
          </p:nvPr>
        </p:nvSpPr>
        <p:spPr>
          <a:xfrm>
            <a:off x="838200" y="772886"/>
            <a:ext cx="10515600" cy="963159"/>
          </a:xfrm>
          <a:solidFill>
            <a:srgbClr val="ECE9E4">
              <a:alpha val="57000"/>
            </a:srgbClr>
          </a:solidFill>
        </p:spPr>
        <p:txBody>
          <a:bodyPr>
            <a:normAutofit/>
          </a:bodyPr>
          <a:lstStyle/>
          <a:p>
            <a:r>
              <a:rPr lang="sk-SK" sz="4000" b="1" dirty="0">
                <a:solidFill>
                  <a:srgbClr val="832472"/>
                </a:solidFill>
                <a:latin typeface="Arial Nova Cond" panose="020B0506020202020204" pitchFamily="34" charset="0"/>
              </a:rPr>
              <a:t>Vypovedanie alebo odstúpenie od zmluvy</a:t>
            </a:r>
            <a:endParaRPr lang="sk-SK" b="1" dirty="0">
              <a:solidFill>
                <a:srgbClr val="832472"/>
              </a:solidFill>
              <a:latin typeface="Arial Nova Cond" panose="020B0506020202020204" pitchFamily="34" charset="0"/>
            </a:endParaRPr>
          </a:p>
        </p:txBody>
      </p:sp>
      <p:sp>
        <p:nvSpPr>
          <p:cNvPr id="20" name="Obdĺžnik 19">
            <a:extLst>
              <a:ext uri="{FF2B5EF4-FFF2-40B4-BE49-F238E27FC236}">
                <a16:creationId xmlns:a16="http://schemas.microsoft.com/office/drawing/2014/main" id="{4014871D-1495-9FC4-F602-DAE27A27526C}"/>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007AFBBE-6D9E-836A-8516-2B2499B5E6D5}"/>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4E0B05F3-8FEE-7249-3727-C7E89549D6A5}"/>
              </a:ext>
            </a:extLst>
          </p:cNvPr>
          <p:cNvSpPr>
            <a:spLocks noGrp="1"/>
          </p:cNvSpPr>
          <p:nvPr>
            <p:ph type="sldNum" sz="quarter" idx="12"/>
          </p:nvPr>
        </p:nvSpPr>
        <p:spPr/>
        <p:txBody>
          <a:bodyPr/>
          <a:lstStyle/>
          <a:p>
            <a:fld id="{7E8DE41B-542A-42C2-82EA-F62BE028CDAB}" type="slidenum">
              <a:rPr lang="sk-SK" smtClean="0">
                <a:solidFill>
                  <a:schemeClr val="bg1"/>
                </a:solidFill>
              </a:rPr>
              <a:t>10</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246425E8-68D9-FECC-96C6-761CE7DB732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01AF3A69-E5BF-116B-D6C7-48AB8A8273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Tree>
    <p:extLst>
      <p:ext uri="{BB962C8B-B14F-4D97-AF65-F5344CB8AC3E}">
        <p14:creationId xmlns:p14="http://schemas.microsoft.com/office/powerpoint/2010/main" val="3410800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1D1C543-0C1F-A001-5293-DEC2D2DE42C5}"/>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C2B341BB-2D2F-E4F6-09C4-95D7883C3C69}"/>
              </a:ext>
            </a:extLst>
          </p:cNvPr>
          <p:cNvSpPr>
            <a:spLocks noGrp="1"/>
          </p:cNvSpPr>
          <p:nvPr>
            <p:ph idx="1"/>
          </p:nvPr>
        </p:nvSpPr>
        <p:spPr>
          <a:xfrm>
            <a:off x="838200" y="1881385"/>
            <a:ext cx="10515600" cy="4203729"/>
          </a:xfrm>
          <a:solidFill>
            <a:srgbClr val="ECE9E4">
              <a:alpha val="35000"/>
            </a:srgbClr>
          </a:solidFill>
        </p:spPr>
        <p:txBody>
          <a:bodyPr>
            <a:normAutofit/>
          </a:bodyPr>
          <a:lstStyle/>
          <a:p>
            <a:pPr>
              <a:buClr>
                <a:srgbClr val="832472"/>
              </a:buClr>
            </a:pPr>
            <a:endParaRPr lang="sk-SK" sz="1800" dirty="0"/>
          </a:p>
          <a:p>
            <a:pPr algn="just">
              <a:buClr>
                <a:srgbClr val="832472"/>
              </a:buClr>
            </a:pPr>
            <a:r>
              <a:rPr lang="sk-SK" sz="2000" dirty="0"/>
              <a:t>Ak úpadca pred vyhlásením konkurzu predal vec s výhradou vlastníctva a kupujúcemu ju odovzdal, môže kupujúci vec vrátiť alebo trvať na plnení zmluvy.</a:t>
            </a:r>
          </a:p>
          <a:p>
            <a:pPr algn="just">
              <a:buClr>
                <a:srgbClr val="832472"/>
              </a:buClr>
            </a:pPr>
            <a:endParaRPr lang="sk-SK" sz="2000" dirty="0"/>
          </a:p>
          <a:p>
            <a:pPr algn="just">
              <a:buClr>
                <a:srgbClr val="832472"/>
              </a:buClr>
            </a:pPr>
            <a:r>
              <a:rPr lang="sk-SK" sz="2000" dirty="0"/>
              <a:t>Ak úpadca pred vyhlásením konkurzu kúpil a prevzal vec s výhradou vlastníctva bez toho, aby k nej nadobudol vlastnícke právo, nemôže predávajúci uplatňovať vrátenie veci, ak správca splní povinnosti podľa zmluvy bez zbytočného odkladu po tom, ako bol predávajúcim k plneniu vyzvaný</a:t>
            </a:r>
          </a:p>
          <a:p>
            <a:pPr algn="just">
              <a:buClr>
                <a:srgbClr val="832472"/>
              </a:buClr>
            </a:pPr>
            <a:endParaRPr lang="sk-SK" sz="2000" dirty="0"/>
          </a:p>
          <a:p>
            <a:pPr algn="just">
              <a:buClr>
                <a:srgbClr val="832472"/>
              </a:buClr>
            </a:pPr>
            <a:endParaRPr lang="sk-SK" sz="2000" dirty="0"/>
          </a:p>
        </p:txBody>
      </p:sp>
      <p:sp>
        <p:nvSpPr>
          <p:cNvPr id="2" name="Nadpis 1">
            <a:extLst>
              <a:ext uri="{FF2B5EF4-FFF2-40B4-BE49-F238E27FC236}">
                <a16:creationId xmlns:a16="http://schemas.microsoft.com/office/drawing/2014/main" id="{27B90943-DBF6-1A09-BEA1-6D5B0D5107B2}"/>
              </a:ext>
            </a:extLst>
          </p:cNvPr>
          <p:cNvSpPr>
            <a:spLocks noGrp="1"/>
          </p:cNvSpPr>
          <p:nvPr>
            <p:ph type="title"/>
          </p:nvPr>
        </p:nvSpPr>
        <p:spPr>
          <a:xfrm>
            <a:off x="838200" y="772886"/>
            <a:ext cx="10515600" cy="963159"/>
          </a:xfrm>
          <a:solidFill>
            <a:srgbClr val="ECE9E4">
              <a:alpha val="57000"/>
            </a:srgbClr>
          </a:solidFill>
        </p:spPr>
        <p:txBody>
          <a:bodyPr>
            <a:normAutofit/>
          </a:bodyPr>
          <a:lstStyle/>
          <a:p>
            <a:r>
              <a:rPr lang="sk-SK" sz="4000" b="1" dirty="0">
                <a:solidFill>
                  <a:srgbClr val="832472"/>
                </a:solidFill>
                <a:latin typeface="Arial Nova Cond" panose="020B0506020202020204" pitchFamily="34" charset="0"/>
              </a:rPr>
              <a:t>Výhrada vlastníctva a finančný lízing</a:t>
            </a:r>
            <a:endParaRPr lang="sk-SK" b="1" dirty="0">
              <a:solidFill>
                <a:srgbClr val="832472"/>
              </a:solidFill>
              <a:latin typeface="Arial Nova Cond" panose="020B0506020202020204" pitchFamily="34" charset="0"/>
            </a:endParaRPr>
          </a:p>
        </p:txBody>
      </p:sp>
      <p:sp>
        <p:nvSpPr>
          <p:cNvPr id="20" name="Obdĺžnik 19">
            <a:extLst>
              <a:ext uri="{FF2B5EF4-FFF2-40B4-BE49-F238E27FC236}">
                <a16:creationId xmlns:a16="http://schemas.microsoft.com/office/drawing/2014/main" id="{65F278A7-964B-93D8-C9FE-D0D075916446}"/>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67738414-E96D-2635-95C9-3426A7D2B32F}"/>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51E645EE-E180-4487-DC80-942494778943}"/>
              </a:ext>
            </a:extLst>
          </p:cNvPr>
          <p:cNvSpPr>
            <a:spLocks noGrp="1"/>
          </p:cNvSpPr>
          <p:nvPr>
            <p:ph type="sldNum" sz="quarter" idx="12"/>
          </p:nvPr>
        </p:nvSpPr>
        <p:spPr/>
        <p:txBody>
          <a:bodyPr/>
          <a:lstStyle/>
          <a:p>
            <a:fld id="{7E8DE41B-542A-42C2-82EA-F62BE028CDAB}" type="slidenum">
              <a:rPr lang="sk-SK" smtClean="0">
                <a:solidFill>
                  <a:schemeClr val="bg1"/>
                </a:solidFill>
              </a:rPr>
              <a:t>11</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2AEA35F9-B14C-D439-A089-3771ECF1718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764B7406-AB0C-B595-8DA8-F4FD7A198BF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Tree>
    <p:extLst>
      <p:ext uri="{BB962C8B-B14F-4D97-AF65-F5344CB8AC3E}">
        <p14:creationId xmlns:p14="http://schemas.microsoft.com/office/powerpoint/2010/main" val="1865043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645DFED-2172-6A7E-2BB4-9553A69F3067}"/>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AE6F7B4E-B281-2D0B-517E-44EC0BECEFC8}"/>
              </a:ext>
            </a:extLst>
          </p:cNvPr>
          <p:cNvSpPr>
            <a:spLocks noGrp="1"/>
          </p:cNvSpPr>
          <p:nvPr>
            <p:ph idx="1"/>
          </p:nvPr>
        </p:nvSpPr>
        <p:spPr>
          <a:xfrm>
            <a:off x="838200" y="1881385"/>
            <a:ext cx="10515600" cy="4203729"/>
          </a:xfrm>
          <a:solidFill>
            <a:srgbClr val="ECE9E4">
              <a:alpha val="35000"/>
            </a:srgbClr>
          </a:solidFill>
        </p:spPr>
        <p:txBody>
          <a:bodyPr>
            <a:normAutofit/>
          </a:bodyPr>
          <a:lstStyle/>
          <a:p>
            <a:pPr>
              <a:buClr>
                <a:srgbClr val="832472"/>
              </a:buClr>
            </a:pPr>
            <a:endParaRPr lang="sk-SK" sz="1800" dirty="0"/>
          </a:p>
          <a:p>
            <a:pPr algn="just">
              <a:buClr>
                <a:srgbClr val="832472"/>
              </a:buClr>
            </a:pPr>
            <a:r>
              <a:rPr lang="sk-SK" sz="2000" dirty="0"/>
              <a:t>Nesplatné pohľadávky a záväzky úpadcu, ktoré vznikli pred vyhlásením konkurzu a ktoré sa týkajú majetku podliehajúceho konkurzu, sa od vyhlásenia konkurzu až do zrušenia konkurzu považujú za splatné</a:t>
            </a:r>
          </a:p>
          <a:p>
            <a:pPr algn="just">
              <a:buClr>
                <a:srgbClr val="832472"/>
              </a:buClr>
            </a:pPr>
            <a:endParaRPr lang="sk-SK" sz="2000" b="1" dirty="0"/>
          </a:p>
          <a:p>
            <a:pPr marL="0" indent="0" algn="just">
              <a:buClr>
                <a:srgbClr val="832472"/>
              </a:buClr>
              <a:buNone/>
            </a:pPr>
            <a:endParaRPr lang="sk-SK" sz="2000" dirty="0"/>
          </a:p>
          <a:p>
            <a:pPr algn="just">
              <a:buClr>
                <a:srgbClr val="832472"/>
              </a:buClr>
            </a:pPr>
            <a:endParaRPr lang="sk-SK" sz="2000" dirty="0"/>
          </a:p>
        </p:txBody>
      </p:sp>
      <p:sp>
        <p:nvSpPr>
          <p:cNvPr id="2" name="Nadpis 1">
            <a:extLst>
              <a:ext uri="{FF2B5EF4-FFF2-40B4-BE49-F238E27FC236}">
                <a16:creationId xmlns:a16="http://schemas.microsoft.com/office/drawing/2014/main" id="{AEEB762B-5A8A-4182-2D56-E2F01CEE82CE}"/>
              </a:ext>
            </a:extLst>
          </p:cNvPr>
          <p:cNvSpPr>
            <a:spLocks noGrp="1"/>
          </p:cNvSpPr>
          <p:nvPr>
            <p:ph type="title"/>
          </p:nvPr>
        </p:nvSpPr>
        <p:spPr>
          <a:xfrm>
            <a:off x="838200" y="772886"/>
            <a:ext cx="10515600" cy="963159"/>
          </a:xfrm>
          <a:solidFill>
            <a:srgbClr val="ECE9E4">
              <a:alpha val="57000"/>
            </a:srgbClr>
          </a:solidFill>
        </p:spPr>
        <p:txBody>
          <a:bodyPr/>
          <a:lstStyle/>
          <a:p>
            <a:r>
              <a:rPr lang="sk-SK" b="1" dirty="0">
                <a:solidFill>
                  <a:srgbClr val="832472"/>
                </a:solidFill>
                <a:latin typeface="Arial Nova Cond" panose="020B0506020202020204" pitchFamily="34" charset="0"/>
              </a:rPr>
              <a:t>Splatnosť záväzkov</a:t>
            </a:r>
          </a:p>
        </p:txBody>
      </p:sp>
      <p:sp>
        <p:nvSpPr>
          <p:cNvPr id="20" name="Obdĺžnik 19">
            <a:extLst>
              <a:ext uri="{FF2B5EF4-FFF2-40B4-BE49-F238E27FC236}">
                <a16:creationId xmlns:a16="http://schemas.microsoft.com/office/drawing/2014/main" id="{15E92C10-9617-46D9-A71E-ABFC737DB422}"/>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C337BFAC-709C-EF05-DD1C-E3A8B11CEE73}"/>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570745EC-A924-E1D2-3902-6273E6221E12}"/>
              </a:ext>
            </a:extLst>
          </p:cNvPr>
          <p:cNvSpPr>
            <a:spLocks noGrp="1"/>
          </p:cNvSpPr>
          <p:nvPr>
            <p:ph type="sldNum" sz="quarter" idx="12"/>
          </p:nvPr>
        </p:nvSpPr>
        <p:spPr/>
        <p:txBody>
          <a:bodyPr/>
          <a:lstStyle/>
          <a:p>
            <a:fld id="{7E8DE41B-542A-42C2-82EA-F62BE028CDAB}" type="slidenum">
              <a:rPr lang="sk-SK" smtClean="0">
                <a:solidFill>
                  <a:schemeClr val="bg1"/>
                </a:solidFill>
              </a:rPr>
              <a:t>12</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E8B94161-DE57-60C7-5689-5FFEDD77204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D4396F0B-63F8-C3E3-5F96-5800742868A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Tree>
    <p:extLst>
      <p:ext uri="{BB962C8B-B14F-4D97-AF65-F5344CB8AC3E}">
        <p14:creationId xmlns:p14="http://schemas.microsoft.com/office/powerpoint/2010/main" val="17573875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9D4DC46-4C29-9EF9-9BD1-FEB21B588A2B}"/>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4DBF3DD1-F2B4-147F-69C3-0E556B228599}"/>
              </a:ext>
            </a:extLst>
          </p:cNvPr>
          <p:cNvSpPr>
            <a:spLocks noGrp="1"/>
          </p:cNvSpPr>
          <p:nvPr>
            <p:ph idx="1"/>
          </p:nvPr>
        </p:nvSpPr>
        <p:spPr>
          <a:xfrm>
            <a:off x="838200" y="1881385"/>
            <a:ext cx="10515600" cy="4203729"/>
          </a:xfrm>
          <a:solidFill>
            <a:srgbClr val="ECE9E4">
              <a:alpha val="35000"/>
            </a:srgbClr>
          </a:solidFill>
        </p:spPr>
        <p:txBody>
          <a:bodyPr>
            <a:normAutofit/>
          </a:bodyPr>
          <a:lstStyle/>
          <a:p>
            <a:pPr>
              <a:buClr>
                <a:srgbClr val="832472"/>
              </a:buClr>
            </a:pPr>
            <a:endParaRPr lang="sk-SK" sz="1800" dirty="0"/>
          </a:p>
          <a:p>
            <a:pPr algn="just">
              <a:buClr>
                <a:srgbClr val="832472"/>
              </a:buClr>
            </a:pPr>
            <a:r>
              <a:rPr lang="sk-SK" sz="2000" dirty="0"/>
              <a:t>Ak tento zákon neustanovuje inak, vyhlásením konkurzu sa </a:t>
            </a:r>
            <a:r>
              <a:rPr lang="sk-SK" sz="2000" b="1" u="sng" dirty="0"/>
              <a:t>prerušujú všetky súdne a iné konania</a:t>
            </a:r>
            <a:r>
              <a:rPr lang="sk-SK" sz="2000" dirty="0"/>
              <a:t>, ktoré sa týkajú majetku podliehajúceho konkurzu patriaceho úpadcovi. Lehoty v týchto konaniach ustanovené alebo určené počas prerušenia týchto konaní </a:t>
            </a:r>
            <a:r>
              <a:rPr lang="sk-SK" sz="2000" b="1" u="sng" dirty="0"/>
              <a:t>neplynú</a:t>
            </a:r>
            <a:r>
              <a:rPr lang="sk-SK" sz="2000" dirty="0"/>
              <a:t>. Na účastníkov konania, ktorí vystupujú na strane úpadcu, prerušenie konania pôsobí, </a:t>
            </a:r>
            <a:r>
              <a:rPr lang="sk-SK" sz="2000" b="1" u="sng" dirty="0"/>
              <a:t>len ak ide o nerozlučné spoločenstvo alebo o intervenciu</a:t>
            </a:r>
            <a:r>
              <a:rPr lang="sk-SK" sz="2000" dirty="0"/>
              <a:t>.</a:t>
            </a:r>
          </a:p>
          <a:p>
            <a:pPr algn="just">
              <a:buClr>
                <a:srgbClr val="832472"/>
              </a:buClr>
            </a:pPr>
            <a:endParaRPr lang="sk-SK" sz="2000" b="1" dirty="0"/>
          </a:p>
          <a:p>
            <a:pPr marL="0" indent="0" algn="just">
              <a:buClr>
                <a:srgbClr val="832472"/>
              </a:buClr>
              <a:buNone/>
            </a:pPr>
            <a:endParaRPr lang="sk-SK" sz="2000" dirty="0"/>
          </a:p>
          <a:p>
            <a:pPr algn="just">
              <a:buClr>
                <a:srgbClr val="832472"/>
              </a:buClr>
            </a:pPr>
            <a:endParaRPr lang="sk-SK" sz="2000" dirty="0"/>
          </a:p>
        </p:txBody>
      </p:sp>
      <p:sp>
        <p:nvSpPr>
          <p:cNvPr id="2" name="Nadpis 1">
            <a:extLst>
              <a:ext uri="{FF2B5EF4-FFF2-40B4-BE49-F238E27FC236}">
                <a16:creationId xmlns:a16="http://schemas.microsoft.com/office/drawing/2014/main" id="{CC6B667F-64CF-5E64-1252-945B033D337D}"/>
              </a:ext>
            </a:extLst>
          </p:cNvPr>
          <p:cNvSpPr>
            <a:spLocks noGrp="1"/>
          </p:cNvSpPr>
          <p:nvPr>
            <p:ph type="title"/>
          </p:nvPr>
        </p:nvSpPr>
        <p:spPr>
          <a:xfrm>
            <a:off x="838200" y="772886"/>
            <a:ext cx="10515600" cy="963159"/>
          </a:xfrm>
          <a:solidFill>
            <a:srgbClr val="ECE9E4">
              <a:alpha val="57000"/>
            </a:srgbClr>
          </a:solidFill>
        </p:spPr>
        <p:txBody>
          <a:bodyPr/>
          <a:lstStyle/>
          <a:p>
            <a:r>
              <a:rPr lang="sk-SK" b="1" dirty="0">
                <a:solidFill>
                  <a:srgbClr val="832472"/>
                </a:solidFill>
                <a:latin typeface="Arial Nova Cond" panose="020B0506020202020204" pitchFamily="34" charset="0"/>
              </a:rPr>
              <a:t>Súdne a iné konania</a:t>
            </a:r>
          </a:p>
        </p:txBody>
      </p:sp>
      <p:sp>
        <p:nvSpPr>
          <p:cNvPr id="20" name="Obdĺžnik 19">
            <a:extLst>
              <a:ext uri="{FF2B5EF4-FFF2-40B4-BE49-F238E27FC236}">
                <a16:creationId xmlns:a16="http://schemas.microsoft.com/office/drawing/2014/main" id="{D3067083-C733-2B3C-F502-00FF38E7002F}"/>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57F60DA4-9554-4B0D-26D6-BA0D00125851}"/>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358E8C20-78FB-B9F6-F5BA-D86BA2AE9D4D}"/>
              </a:ext>
            </a:extLst>
          </p:cNvPr>
          <p:cNvSpPr>
            <a:spLocks noGrp="1"/>
          </p:cNvSpPr>
          <p:nvPr>
            <p:ph type="sldNum" sz="quarter" idx="12"/>
          </p:nvPr>
        </p:nvSpPr>
        <p:spPr/>
        <p:txBody>
          <a:bodyPr/>
          <a:lstStyle/>
          <a:p>
            <a:fld id="{7E8DE41B-542A-42C2-82EA-F62BE028CDAB}" type="slidenum">
              <a:rPr lang="sk-SK" smtClean="0">
                <a:solidFill>
                  <a:schemeClr val="bg1"/>
                </a:solidFill>
              </a:rPr>
              <a:t>13</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B24A2A1D-FF23-EC95-915A-D7F3AD25B61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B29AF71D-AE3B-0EFB-719F-CE25BB951BD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Tree>
    <p:extLst>
      <p:ext uri="{BB962C8B-B14F-4D97-AF65-F5344CB8AC3E}">
        <p14:creationId xmlns:p14="http://schemas.microsoft.com/office/powerpoint/2010/main" val="20954194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59FC399-2D29-3346-CA2F-0BC59A043B5A}"/>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1FC44E7C-4A59-097E-11D5-4D04F23F7B8E}"/>
              </a:ext>
            </a:extLst>
          </p:cNvPr>
          <p:cNvSpPr>
            <a:spLocks noGrp="1"/>
          </p:cNvSpPr>
          <p:nvPr>
            <p:ph idx="1"/>
          </p:nvPr>
        </p:nvSpPr>
        <p:spPr>
          <a:xfrm>
            <a:off x="838200" y="1881385"/>
            <a:ext cx="10515600" cy="4203729"/>
          </a:xfrm>
          <a:solidFill>
            <a:srgbClr val="ECE9E4">
              <a:alpha val="35000"/>
            </a:srgbClr>
          </a:solidFill>
        </p:spPr>
        <p:txBody>
          <a:bodyPr>
            <a:normAutofit/>
          </a:bodyPr>
          <a:lstStyle/>
          <a:p>
            <a:pPr marL="0" indent="0">
              <a:buNone/>
            </a:pPr>
            <a:endParaRPr lang="sk-SK" sz="2000" dirty="0"/>
          </a:p>
          <a:p>
            <a:pPr algn="just"/>
            <a:r>
              <a:rPr lang="sk-SK" sz="2000" dirty="0"/>
              <a:t>Na majetok podliehajúci konkurzu nemožno počas konkurzu začať konanie o výkon rozhodnutia alebo exekučné konanie; už začaté konania o výkon rozhodnutia alebo exekučné konania sa vyhlásením konkurzu zastavujú.</a:t>
            </a:r>
          </a:p>
          <a:p>
            <a:pPr algn="just">
              <a:buClr>
                <a:srgbClr val="832472"/>
              </a:buClr>
            </a:pPr>
            <a:endParaRPr lang="sk-SK" sz="2000" b="1" dirty="0"/>
          </a:p>
          <a:p>
            <a:pPr marL="0" indent="0" algn="just">
              <a:buClr>
                <a:srgbClr val="832472"/>
              </a:buClr>
              <a:buNone/>
            </a:pPr>
            <a:endParaRPr lang="sk-SK" sz="2000" dirty="0"/>
          </a:p>
          <a:p>
            <a:pPr algn="just">
              <a:buClr>
                <a:srgbClr val="832472"/>
              </a:buClr>
            </a:pPr>
            <a:endParaRPr lang="sk-SK" sz="2000" dirty="0"/>
          </a:p>
        </p:txBody>
      </p:sp>
      <p:sp>
        <p:nvSpPr>
          <p:cNvPr id="2" name="Nadpis 1">
            <a:extLst>
              <a:ext uri="{FF2B5EF4-FFF2-40B4-BE49-F238E27FC236}">
                <a16:creationId xmlns:a16="http://schemas.microsoft.com/office/drawing/2014/main" id="{42872889-E207-B7AE-DE4D-35E5D5210C0A}"/>
              </a:ext>
            </a:extLst>
          </p:cNvPr>
          <p:cNvSpPr>
            <a:spLocks noGrp="1"/>
          </p:cNvSpPr>
          <p:nvPr>
            <p:ph type="title"/>
          </p:nvPr>
        </p:nvSpPr>
        <p:spPr>
          <a:xfrm>
            <a:off x="838200" y="772886"/>
            <a:ext cx="10515600" cy="963159"/>
          </a:xfrm>
          <a:solidFill>
            <a:srgbClr val="ECE9E4">
              <a:alpha val="57000"/>
            </a:srgbClr>
          </a:solidFill>
        </p:spPr>
        <p:txBody>
          <a:bodyPr>
            <a:normAutofit/>
          </a:bodyPr>
          <a:lstStyle/>
          <a:p>
            <a:r>
              <a:rPr lang="sk-SK" sz="4000" b="1" dirty="0">
                <a:solidFill>
                  <a:srgbClr val="832472"/>
                </a:solidFill>
                <a:latin typeface="Arial Nova Cond" panose="020B0506020202020204" pitchFamily="34" charset="0"/>
              </a:rPr>
              <a:t>Výkon rozhodnutia a exekúcia</a:t>
            </a:r>
            <a:endParaRPr lang="sk-SK" b="1" dirty="0">
              <a:solidFill>
                <a:srgbClr val="832472"/>
              </a:solidFill>
              <a:latin typeface="Arial Nova Cond" panose="020B0506020202020204" pitchFamily="34" charset="0"/>
            </a:endParaRPr>
          </a:p>
        </p:txBody>
      </p:sp>
      <p:sp>
        <p:nvSpPr>
          <p:cNvPr id="20" name="Obdĺžnik 19">
            <a:extLst>
              <a:ext uri="{FF2B5EF4-FFF2-40B4-BE49-F238E27FC236}">
                <a16:creationId xmlns:a16="http://schemas.microsoft.com/office/drawing/2014/main" id="{86E28725-1930-138E-E516-A348C865D498}"/>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D4EF96D9-26C8-EA79-55A1-80ACA481DEF3}"/>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01628626-085D-B0E6-2B85-F45DC0135D25}"/>
              </a:ext>
            </a:extLst>
          </p:cNvPr>
          <p:cNvSpPr>
            <a:spLocks noGrp="1"/>
          </p:cNvSpPr>
          <p:nvPr>
            <p:ph type="sldNum" sz="quarter" idx="12"/>
          </p:nvPr>
        </p:nvSpPr>
        <p:spPr/>
        <p:txBody>
          <a:bodyPr/>
          <a:lstStyle/>
          <a:p>
            <a:fld id="{7E8DE41B-542A-42C2-82EA-F62BE028CDAB}" type="slidenum">
              <a:rPr lang="sk-SK" smtClean="0">
                <a:solidFill>
                  <a:schemeClr val="bg1"/>
                </a:solidFill>
              </a:rPr>
              <a:t>14</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7D81F098-06A6-0205-F495-BE72BA4DEBD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A3FFCCD0-8B0B-9482-F432-B5E4F6A556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Tree>
    <p:extLst>
      <p:ext uri="{BB962C8B-B14F-4D97-AF65-F5344CB8AC3E}">
        <p14:creationId xmlns:p14="http://schemas.microsoft.com/office/powerpoint/2010/main" val="2956083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F916EAA-BFD9-3136-29EB-1A812914DF91}"/>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FFAB3EA9-F4B3-3373-2885-416F372B00FD}"/>
              </a:ext>
            </a:extLst>
          </p:cNvPr>
          <p:cNvSpPr>
            <a:spLocks noGrp="1"/>
          </p:cNvSpPr>
          <p:nvPr>
            <p:ph idx="1"/>
          </p:nvPr>
        </p:nvSpPr>
        <p:spPr>
          <a:xfrm>
            <a:off x="838200" y="1881385"/>
            <a:ext cx="10515600" cy="4203729"/>
          </a:xfrm>
          <a:solidFill>
            <a:srgbClr val="ECE9E4">
              <a:alpha val="35000"/>
            </a:srgbClr>
          </a:solidFill>
        </p:spPr>
        <p:txBody>
          <a:bodyPr>
            <a:normAutofit/>
          </a:bodyPr>
          <a:lstStyle/>
          <a:p>
            <a:pPr marL="0" indent="0">
              <a:buNone/>
            </a:pPr>
            <a:endParaRPr lang="sk-SK" sz="2000" dirty="0"/>
          </a:p>
          <a:p>
            <a:pPr algn="just"/>
            <a:r>
              <a:rPr lang="sk-SK" sz="2000" dirty="0"/>
              <a:t>Vyhlásením konkurzu zaniká úpadcovo bezpodielové spoluvlastníctvo manželov. Ak došlo vyhlásením konkurzu k zániku bezpodielového spoluvlastníctva manželov alebo ak sa do vyhlásenia konkurzu už zaniknuté úpadcovo bezpodielové spoluvlastníctvo manželov </a:t>
            </a:r>
            <a:r>
              <a:rPr lang="sk-SK" sz="2000" dirty="0" err="1"/>
              <a:t>nevyporiadalo</a:t>
            </a:r>
            <a:r>
              <a:rPr lang="sk-SK" sz="2000" dirty="0"/>
              <a:t>, treba vykonať jeho </a:t>
            </a:r>
            <a:r>
              <a:rPr lang="sk-SK" sz="2000" dirty="0" err="1"/>
              <a:t>vyporiadanie</a:t>
            </a:r>
            <a:r>
              <a:rPr lang="sk-SK" sz="2000" dirty="0"/>
              <a:t>.</a:t>
            </a:r>
          </a:p>
          <a:p>
            <a:pPr marL="0" indent="0" algn="just">
              <a:buNone/>
            </a:pPr>
            <a:endParaRPr lang="sk-SK" sz="2000" dirty="0"/>
          </a:p>
          <a:p>
            <a:pPr algn="just"/>
            <a:r>
              <a:rPr lang="sk-SK" sz="2000" dirty="0"/>
              <a:t>Ak úpadca počas konkurzu uzavrie manželstvo, bezpodielové spoluvlastníctvo manželov vzniká až zrušením konkurzu.</a:t>
            </a:r>
          </a:p>
          <a:p>
            <a:pPr algn="just"/>
            <a:endParaRPr lang="sk-SK" sz="2000" b="1" dirty="0"/>
          </a:p>
          <a:p>
            <a:pPr marL="0" indent="0" algn="just">
              <a:buClr>
                <a:srgbClr val="832472"/>
              </a:buClr>
              <a:buNone/>
            </a:pPr>
            <a:endParaRPr lang="sk-SK" sz="2000" dirty="0"/>
          </a:p>
          <a:p>
            <a:pPr algn="just">
              <a:buClr>
                <a:srgbClr val="832472"/>
              </a:buClr>
            </a:pPr>
            <a:endParaRPr lang="sk-SK" sz="2000" dirty="0"/>
          </a:p>
        </p:txBody>
      </p:sp>
      <p:sp>
        <p:nvSpPr>
          <p:cNvPr id="2" name="Nadpis 1">
            <a:extLst>
              <a:ext uri="{FF2B5EF4-FFF2-40B4-BE49-F238E27FC236}">
                <a16:creationId xmlns:a16="http://schemas.microsoft.com/office/drawing/2014/main" id="{2F938823-C368-C718-BED0-800329A27D8C}"/>
              </a:ext>
            </a:extLst>
          </p:cNvPr>
          <p:cNvSpPr>
            <a:spLocks noGrp="1"/>
          </p:cNvSpPr>
          <p:nvPr>
            <p:ph type="title"/>
          </p:nvPr>
        </p:nvSpPr>
        <p:spPr>
          <a:xfrm>
            <a:off x="838200" y="772886"/>
            <a:ext cx="10515600" cy="963159"/>
          </a:xfrm>
          <a:solidFill>
            <a:srgbClr val="ECE9E4">
              <a:alpha val="57000"/>
            </a:srgbClr>
          </a:solidFill>
        </p:spPr>
        <p:txBody>
          <a:bodyPr>
            <a:normAutofit/>
          </a:bodyPr>
          <a:lstStyle/>
          <a:p>
            <a:r>
              <a:rPr lang="sk-SK" sz="4000" b="1" dirty="0">
                <a:solidFill>
                  <a:srgbClr val="832472"/>
                </a:solidFill>
                <a:latin typeface="Arial Nova Cond" panose="020B0506020202020204" pitchFamily="34" charset="0"/>
              </a:rPr>
              <a:t>Zánik BSM</a:t>
            </a:r>
            <a:endParaRPr lang="sk-SK" b="1" dirty="0">
              <a:solidFill>
                <a:srgbClr val="832472"/>
              </a:solidFill>
              <a:latin typeface="Arial Nova Cond" panose="020B0506020202020204" pitchFamily="34" charset="0"/>
            </a:endParaRPr>
          </a:p>
        </p:txBody>
      </p:sp>
      <p:sp>
        <p:nvSpPr>
          <p:cNvPr id="20" name="Obdĺžnik 19">
            <a:extLst>
              <a:ext uri="{FF2B5EF4-FFF2-40B4-BE49-F238E27FC236}">
                <a16:creationId xmlns:a16="http://schemas.microsoft.com/office/drawing/2014/main" id="{F750026F-513A-660E-092B-5031AE3247D2}"/>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70F0D218-B1BA-AD48-C4E1-FD481B58ECDF}"/>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A8038CF8-623A-0FB4-711D-83AFCEA220D5}"/>
              </a:ext>
            </a:extLst>
          </p:cNvPr>
          <p:cNvSpPr>
            <a:spLocks noGrp="1"/>
          </p:cNvSpPr>
          <p:nvPr>
            <p:ph type="sldNum" sz="quarter" idx="12"/>
          </p:nvPr>
        </p:nvSpPr>
        <p:spPr/>
        <p:txBody>
          <a:bodyPr/>
          <a:lstStyle/>
          <a:p>
            <a:fld id="{7E8DE41B-542A-42C2-82EA-F62BE028CDAB}" type="slidenum">
              <a:rPr lang="sk-SK" smtClean="0">
                <a:solidFill>
                  <a:schemeClr val="bg1"/>
                </a:solidFill>
              </a:rPr>
              <a:t>15</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F685F341-02D8-EB0E-032C-9FB7801BD92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AA42CD66-4981-6B73-53AB-3F9A29519FD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Tree>
    <p:extLst>
      <p:ext uri="{BB962C8B-B14F-4D97-AF65-F5344CB8AC3E}">
        <p14:creationId xmlns:p14="http://schemas.microsoft.com/office/powerpoint/2010/main" val="16617060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5444E4F-B8F0-F901-F885-CB79FA742ED6}"/>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6534B060-EB42-DD53-93D4-E9D0BF5A3943}"/>
              </a:ext>
            </a:extLst>
          </p:cNvPr>
          <p:cNvSpPr>
            <a:spLocks noGrp="1"/>
          </p:cNvSpPr>
          <p:nvPr>
            <p:ph idx="1"/>
          </p:nvPr>
        </p:nvSpPr>
        <p:spPr>
          <a:xfrm>
            <a:off x="838200" y="1881385"/>
            <a:ext cx="10515600" cy="4203729"/>
          </a:xfrm>
          <a:solidFill>
            <a:srgbClr val="ECE9E4">
              <a:alpha val="35000"/>
            </a:srgbClr>
          </a:solidFill>
        </p:spPr>
        <p:txBody>
          <a:bodyPr>
            <a:normAutofit/>
          </a:bodyPr>
          <a:lstStyle/>
          <a:p>
            <a:pPr marL="0" indent="0">
              <a:buNone/>
            </a:pPr>
            <a:endParaRPr lang="sk-SK" sz="2000" dirty="0"/>
          </a:p>
          <a:p>
            <a:pPr algn="just"/>
            <a:r>
              <a:rPr lang="sk-SK" sz="2000" dirty="0"/>
              <a:t>Na majetku podliehajúcom konkurzu </a:t>
            </a:r>
            <a:r>
              <a:rPr lang="sk-SK" sz="2000" b="1" dirty="0"/>
              <a:t>nemôže počas konkurzu vzniknúť zabezpečovacie právo okrem záložného práva, ktoré sa vzťahuje na budúci majetok, ak bolo zriadené a zaregistrované v Notárskom centrálnom registri záložných práv, katastri nehnuteľností alebo osobitnom registri pred vyhlásením konkurzu a okrem záložného práva zriadeného správcom</a:t>
            </a:r>
            <a:r>
              <a:rPr lang="sk-SK" sz="2000" dirty="0"/>
              <a:t>; na výťažku zo speňaženia majetku podliehajúceho konkurzu nemôže vzniknúť zabezpečovacie právo ani ako na budúcom majetku.</a:t>
            </a:r>
          </a:p>
          <a:p>
            <a:pPr algn="just"/>
            <a:r>
              <a:rPr lang="sk-SK" sz="2000" dirty="0"/>
              <a:t>Ak podľa osobitného zákona bol udelený príklep k predmetu dražby, ktorý podlieha konkurzu, </a:t>
            </a:r>
            <a:r>
              <a:rPr lang="sk-SK" sz="2000" b="1" dirty="0"/>
              <a:t>pred vyhlásením konkurzu a vydražiteľ dražobníkovi zaplatil cenu dosiahnuť vydražením, vlastnícke právo alebo iné právo k predmetu dražby prechádza na vydražiteľa</a:t>
            </a:r>
            <a:r>
              <a:rPr lang="sk-SK" sz="2000" dirty="0"/>
              <a:t>. </a:t>
            </a:r>
            <a:r>
              <a:rPr lang="sk-SK" sz="2000" b="1" dirty="0"/>
              <a:t>Výťažok dražby sa pritom stáva súčasťou príslušnej podstaty a náklady dražby sú pohľadávkou proti príslušnej podstate</a:t>
            </a:r>
            <a:r>
              <a:rPr lang="sk-SK" sz="2000" dirty="0"/>
              <a:t>; ak je navrhovateľom dražby veriteľ zabezpečenej pohľadávky, výťažok sa vyplatí veriteľovi zabezpečenej pohľadávky do výšky jeho zabezpečenej pohľadávky, ako keby konkurz nebol vyhlásený.</a:t>
            </a:r>
          </a:p>
          <a:p>
            <a:pPr marL="0" indent="0" algn="just">
              <a:buClr>
                <a:srgbClr val="832472"/>
              </a:buClr>
              <a:buNone/>
            </a:pPr>
            <a:endParaRPr lang="sk-SK" sz="2000" dirty="0"/>
          </a:p>
          <a:p>
            <a:pPr algn="just">
              <a:buClr>
                <a:srgbClr val="832472"/>
              </a:buClr>
            </a:pPr>
            <a:endParaRPr lang="sk-SK" sz="2000" dirty="0"/>
          </a:p>
        </p:txBody>
      </p:sp>
      <p:sp>
        <p:nvSpPr>
          <p:cNvPr id="2" name="Nadpis 1">
            <a:extLst>
              <a:ext uri="{FF2B5EF4-FFF2-40B4-BE49-F238E27FC236}">
                <a16:creationId xmlns:a16="http://schemas.microsoft.com/office/drawing/2014/main" id="{91FDC61B-2EDF-7C8E-C995-F108E6CCDB33}"/>
              </a:ext>
            </a:extLst>
          </p:cNvPr>
          <p:cNvSpPr>
            <a:spLocks noGrp="1"/>
          </p:cNvSpPr>
          <p:nvPr>
            <p:ph type="title"/>
          </p:nvPr>
        </p:nvSpPr>
        <p:spPr>
          <a:xfrm>
            <a:off x="838200" y="772886"/>
            <a:ext cx="10515600" cy="963159"/>
          </a:xfrm>
          <a:solidFill>
            <a:srgbClr val="ECE9E4">
              <a:alpha val="57000"/>
            </a:srgbClr>
          </a:solidFill>
        </p:spPr>
        <p:txBody>
          <a:bodyPr>
            <a:normAutofit/>
          </a:bodyPr>
          <a:lstStyle/>
          <a:p>
            <a:r>
              <a:rPr lang="sk-SK" sz="4000" b="1" dirty="0">
                <a:solidFill>
                  <a:srgbClr val="832472"/>
                </a:solidFill>
                <a:latin typeface="Arial Nova Cond" panose="020B0506020202020204" pitchFamily="34" charset="0"/>
              </a:rPr>
              <a:t>Zabezpečovacie práva a dobrovoľné dražby</a:t>
            </a:r>
            <a:endParaRPr lang="sk-SK" b="1" dirty="0">
              <a:solidFill>
                <a:srgbClr val="832472"/>
              </a:solidFill>
              <a:latin typeface="Arial Nova Cond" panose="020B0506020202020204" pitchFamily="34" charset="0"/>
            </a:endParaRPr>
          </a:p>
        </p:txBody>
      </p:sp>
      <p:sp>
        <p:nvSpPr>
          <p:cNvPr id="20" name="Obdĺžnik 19">
            <a:extLst>
              <a:ext uri="{FF2B5EF4-FFF2-40B4-BE49-F238E27FC236}">
                <a16:creationId xmlns:a16="http://schemas.microsoft.com/office/drawing/2014/main" id="{A99B8B7B-EB15-EEE4-77AE-8DDADB960A26}"/>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C4565AE5-A02F-FA54-AAF4-33928A82D15A}"/>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8E27581D-EDED-36DA-9CBA-DDDE42EDF389}"/>
              </a:ext>
            </a:extLst>
          </p:cNvPr>
          <p:cNvSpPr>
            <a:spLocks noGrp="1"/>
          </p:cNvSpPr>
          <p:nvPr>
            <p:ph type="sldNum" sz="quarter" idx="12"/>
          </p:nvPr>
        </p:nvSpPr>
        <p:spPr/>
        <p:txBody>
          <a:bodyPr/>
          <a:lstStyle/>
          <a:p>
            <a:fld id="{7E8DE41B-542A-42C2-82EA-F62BE028CDAB}" type="slidenum">
              <a:rPr lang="sk-SK" smtClean="0">
                <a:solidFill>
                  <a:schemeClr val="bg1"/>
                </a:solidFill>
              </a:rPr>
              <a:t>16</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AFDDC756-5C7B-C453-8644-289AB16A57D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1FC69625-7E71-C1B0-4E48-1916C00417B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Tree>
    <p:extLst>
      <p:ext uri="{BB962C8B-B14F-4D97-AF65-F5344CB8AC3E}">
        <p14:creationId xmlns:p14="http://schemas.microsoft.com/office/powerpoint/2010/main" val="29070524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D34CD02-90AA-DBB0-4455-01FEB03F50EA}"/>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65B55B31-E40B-BC48-27C8-B5AA0444B9E2}"/>
              </a:ext>
            </a:extLst>
          </p:cNvPr>
          <p:cNvSpPr>
            <a:spLocks noGrp="1"/>
          </p:cNvSpPr>
          <p:nvPr>
            <p:ph idx="1"/>
          </p:nvPr>
        </p:nvSpPr>
        <p:spPr>
          <a:xfrm>
            <a:off x="838200" y="1881385"/>
            <a:ext cx="10515600" cy="4203729"/>
          </a:xfrm>
          <a:solidFill>
            <a:srgbClr val="ECE9E4">
              <a:alpha val="35000"/>
            </a:srgbClr>
          </a:solidFill>
        </p:spPr>
        <p:txBody>
          <a:bodyPr>
            <a:normAutofit/>
          </a:bodyPr>
          <a:lstStyle/>
          <a:p>
            <a:pPr marL="0" indent="0">
              <a:buNone/>
            </a:pPr>
            <a:endParaRPr lang="sk-SK" sz="2000" dirty="0"/>
          </a:p>
          <a:p>
            <a:pPr algn="just"/>
            <a:r>
              <a:rPr lang="sk-SK" sz="2000" dirty="0"/>
              <a:t>Zmluvné dojednania zakazujúce úpadcovi postúpenie jeho pohľadávok alebo zakazujúce postúpenie pohľadávok, ktoré vznikli voči úpadcovi pred vyhlásením konkurzu, sú počas konkurzu neúčinné a správca, ako aj veriteľ môžu tieto pohľadávky postúpiť na iné osoby.</a:t>
            </a:r>
          </a:p>
          <a:p>
            <a:pPr marL="0" indent="0" algn="just">
              <a:buNone/>
            </a:pPr>
            <a:endParaRPr lang="sk-SK" sz="2000" dirty="0"/>
          </a:p>
          <a:p>
            <a:pPr algn="just"/>
            <a:r>
              <a:rPr lang="sk-SK" sz="2000" dirty="0"/>
              <a:t>Proti pohľadávke, ktorá vznikla úpadcovi po vyhlásení konkurzu, </a:t>
            </a:r>
            <a:r>
              <a:rPr lang="sk-SK" sz="2000" b="1" dirty="0"/>
              <a:t>nie je možné započítať pohľadávku, ktorá vznikla voči úpadcovi pred vyhlásením konkurzu; to isté platí aj pre podmienené pohľadávky, ktoré sa v konkurze uplatňujú prihláškou</a:t>
            </a:r>
            <a:r>
              <a:rPr lang="sk-SK" sz="2000" dirty="0"/>
              <a:t>.</a:t>
            </a:r>
          </a:p>
          <a:p>
            <a:pPr algn="just"/>
            <a:endParaRPr lang="sk-SK" sz="2000" b="1" dirty="0"/>
          </a:p>
          <a:p>
            <a:pPr marL="0" indent="0" algn="just">
              <a:buClr>
                <a:srgbClr val="832472"/>
              </a:buClr>
              <a:buNone/>
            </a:pPr>
            <a:endParaRPr lang="sk-SK" sz="2000" dirty="0"/>
          </a:p>
          <a:p>
            <a:pPr algn="just">
              <a:buClr>
                <a:srgbClr val="832472"/>
              </a:buClr>
            </a:pPr>
            <a:endParaRPr lang="sk-SK" sz="2000" dirty="0"/>
          </a:p>
        </p:txBody>
      </p:sp>
      <p:sp>
        <p:nvSpPr>
          <p:cNvPr id="2" name="Nadpis 1">
            <a:extLst>
              <a:ext uri="{FF2B5EF4-FFF2-40B4-BE49-F238E27FC236}">
                <a16:creationId xmlns:a16="http://schemas.microsoft.com/office/drawing/2014/main" id="{81C781D8-3F35-48A5-1884-F660B5937255}"/>
              </a:ext>
            </a:extLst>
          </p:cNvPr>
          <p:cNvSpPr>
            <a:spLocks noGrp="1"/>
          </p:cNvSpPr>
          <p:nvPr>
            <p:ph type="title"/>
          </p:nvPr>
        </p:nvSpPr>
        <p:spPr>
          <a:xfrm>
            <a:off x="838200" y="772886"/>
            <a:ext cx="10515600" cy="963159"/>
          </a:xfrm>
          <a:solidFill>
            <a:srgbClr val="ECE9E4">
              <a:alpha val="57000"/>
            </a:srgbClr>
          </a:solidFill>
        </p:spPr>
        <p:txBody>
          <a:bodyPr>
            <a:normAutofit/>
          </a:bodyPr>
          <a:lstStyle/>
          <a:p>
            <a:r>
              <a:rPr lang="sk-SK" b="1" dirty="0">
                <a:solidFill>
                  <a:srgbClr val="832472"/>
                </a:solidFill>
                <a:latin typeface="Arial Nova Cond" panose="020B0506020202020204" pitchFamily="34" charset="0"/>
              </a:rPr>
              <a:t>Postúpenie pohľadávok a započítanie</a:t>
            </a:r>
          </a:p>
        </p:txBody>
      </p:sp>
      <p:sp>
        <p:nvSpPr>
          <p:cNvPr id="20" name="Obdĺžnik 19">
            <a:extLst>
              <a:ext uri="{FF2B5EF4-FFF2-40B4-BE49-F238E27FC236}">
                <a16:creationId xmlns:a16="http://schemas.microsoft.com/office/drawing/2014/main" id="{8339DA78-06EA-6E35-54CA-19FC28FFA082}"/>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37EF5EA7-BE3D-B68F-5E09-A3026CA55631}"/>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D2419FE9-1FFD-E499-3AA3-918B9B88696D}"/>
              </a:ext>
            </a:extLst>
          </p:cNvPr>
          <p:cNvSpPr>
            <a:spLocks noGrp="1"/>
          </p:cNvSpPr>
          <p:nvPr>
            <p:ph type="sldNum" sz="quarter" idx="12"/>
          </p:nvPr>
        </p:nvSpPr>
        <p:spPr/>
        <p:txBody>
          <a:bodyPr/>
          <a:lstStyle/>
          <a:p>
            <a:fld id="{7E8DE41B-542A-42C2-82EA-F62BE028CDAB}" type="slidenum">
              <a:rPr lang="sk-SK" smtClean="0">
                <a:solidFill>
                  <a:schemeClr val="bg1"/>
                </a:solidFill>
              </a:rPr>
              <a:t>17</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6435CA74-1C31-687B-2A5D-24976DEAF5C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05D439EF-1FAB-E20B-72A3-6CDF1FFE41E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Tree>
    <p:extLst>
      <p:ext uri="{BB962C8B-B14F-4D97-AF65-F5344CB8AC3E}">
        <p14:creationId xmlns:p14="http://schemas.microsoft.com/office/powerpoint/2010/main" val="32944698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96F2394-30BD-9541-2B29-618B2FFACB33}"/>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B0665CB6-3365-4718-5B2A-C4BC1AAC04E5}"/>
              </a:ext>
            </a:extLst>
          </p:cNvPr>
          <p:cNvSpPr>
            <a:spLocks noGrp="1"/>
          </p:cNvSpPr>
          <p:nvPr>
            <p:ph idx="1"/>
          </p:nvPr>
        </p:nvSpPr>
        <p:spPr>
          <a:xfrm>
            <a:off x="838200" y="1881385"/>
            <a:ext cx="10515600" cy="4203729"/>
          </a:xfrm>
          <a:solidFill>
            <a:srgbClr val="ECE9E4">
              <a:alpha val="35000"/>
            </a:srgbClr>
          </a:solidFill>
        </p:spPr>
        <p:txBody>
          <a:bodyPr>
            <a:normAutofit/>
          </a:bodyPr>
          <a:lstStyle/>
          <a:p>
            <a:pPr marL="0" indent="0">
              <a:buNone/>
            </a:pPr>
            <a:endParaRPr lang="sk-SK" sz="2000" dirty="0"/>
          </a:p>
          <a:p>
            <a:pPr algn="just"/>
            <a:r>
              <a:rPr lang="sk-SK" sz="2000" dirty="0"/>
              <a:t>Vyhlásením konkurzu zanikajú úpadcove jednostranné právne úkony, ak sa týkajú majetku podliehajúceho konkurzu, najmä jeho príkazy, poverenia, plnomocenstvá a prokúry. Ten, komu boli príkazy, poverenia, plnomocenstvá alebo prokúry udelené, je povinný po ich zániku urobiť ešte všetko, čo neznesie odklad tak, aby úpadca neutrpel ujmu na svojich právach. Takto urobené úkony majú rovnaké právne účinky, akoby príkaz, poverenie, plnomocenstvo alebo prokúra trvali aj po vyhlásení konkurzu. Náklady týchto úkonov sú pohľadávkou proti podstate.</a:t>
            </a:r>
          </a:p>
          <a:p>
            <a:pPr algn="just"/>
            <a:endParaRPr lang="sk-SK" sz="2000" b="1" dirty="0"/>
          </a:p>
          <a:p>
            <a:pPr marL="0" indent="0" algn="just">
              <a:buClr>
                <a:srgbClr val="832472"/>
              </a:buClr>
              <a:buNone/>
            </a:pPr>
            <a:endParaRPr lang="sk-SK" sz="2000" dirty="0"/>
          </a:p>
          <a:p>
            <a:pPr algn="just">
              <a:buClr>
                <a:srgbClr val="832472"/>
              </a:buClr>
            </a:pPr>
            <a:endParaRPr lang="sk-SK" sz="2000" dirty="0"/>
          </a:p>
        </p:txBody>
      </p:sp>
      <p:sp>
        <p:nvSpPr>
          <p:cNvPr id="2" name="Nadpis 1">
            <a:extLst>
              <a:ext uri="{FF2B5EF4-FFF2-40B4-BE49-F238E27FC236}">
                <a16:creationId xmlns:a16="http://schemas.microsoft.com/office/drawing/2014/main" id="{CBB1B4C8-4F7C-65A3-7E21-8BB4621BC03F}"/>
              </a:ext>
            </a:extLst>
          </p:cNvPr>
          <p:cNvSpPr>
            <a:spLocks noGrp="1"/>
          </p:cNvSpPr>
          <p:nvPr>
            <p:ph type="title"/>
          </p:nvPr>
        </p:nvSpPr>
        <p:spPr>
          <a:xfrm>
            <a:off x="838200" y="772886"/>
            <a:ext cx="10515600" cy="963159"/>
          </a:xfrm>
          <a:solidFill>
            <a:srgbClr val="ECE9E4">
              <a:alpha val="57000"/>
            </a:srgbClr>
          </a:solidFill>
        </p:spPr>
        <p:txBody>
          <a:bodyPr>
            <a:normAutofit/>
          </a:bodyPr>
          <a:lstStyle/>
          <a:p>
            <a:r>
              <a:rPr lang="sk-SK" b="1" dirty="0">
                <a:solidFill>
                  <a:srgbClr val="832472"/>
                </a:solidFill>
                <a:latin typeface="Arial Nova Cond" panose="020B0506020202020204" pitchFamily="34" charset="0"/>
              </a:rPr>
              <a:t>Jednostranné právne úkony úpadcu</a:t>
            </a:r>
          </a:p>
        </p:txBody>
      </p:sp>
      <p:sp>
        <p:nvSpPr>
          <p:cNvPr id="20" name="Obdĺžnik 19">
            <a:extLst>
              <a:ext uri="{FF2B5EF4-FFF2-40B4-BE49-F238E27FC236}">
                <a16:creationId xmlns:a16="http://schemas.microsoft.com/office/drawing/2014/main" id="{DAA2F1FA-36AC-1CED-FB79-C2D5C449421E}"/>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DEF2FF47-031E-1920-5245-41D40ECDB45A}"/>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F88E448F-6B57-9F1D-E592-56A3E08BBF5A}"/>
              </a:ext>
            </a:extLst>
          </p:cNvPr>
          <p:cNvSpPr>
            <a:spLocks noGrp="1"/>
          </p:cNvSpPr>
          <p:nvPr>
            <p:ph type="sldNum" sz="quarter" idx="12"/>
          </p:nvPr>
        </p:nvSpPr>
        <p:spPr/>
        <p:txBody>
          <a:bodyPr/>
          <a:lstStyle/>
          <a:p>
            <a:fld id="{7E8DE41B-542A-42C2-82EA-F62BE028CDAB}" type="slidenum">
              <a:rPr lang="sk-SK" smtClean="0">
                <a:solidFill>
                  <a:schemeClr val="bg1"/>
                </a:solidFill>
              </a:rPr>
              <a:t>18</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DA224561-719E-D574-EB3E-E1BDB5E142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6E181A65-CACD-FA4F-660D-6E689729B48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Tree>
    <p:extLst>
      <p:ext uri="{BB962C8B-B14F-4D97-AF65-F5344CB8AC3E}">
        <p14:creationId xmlns:p14="http://schemas.microsoft.com/office/powerpoint/2010/main" val="9651839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152630E-DC04-6D3A-8BB2-FE2F999D4F81}"/>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78B79683-CFC3-5CE2-E24E-C493D823575C}"/>
              </a:ext>
            </a:extLst>
          </p:cNvPr>
          <p:cNvSpPr>
            <a:spLocks noGrp="1"/>
          </p:cNvSpPr>
          <p:nvPr>
            <p:ph idx="1"/>
          </p:nvPr>
        </p:nvSpPr>
        <p:spPr>
          <a:xfrm>
            <a:off x="838200" y="1881385"/>
            <a:ext cx="10515600" cy="4203729"/>
          </a:xfrm>
          <a:solidFill>
            <a:srgbClr val="ECE9E4">
              <a:alpha val="35000"/>
            </a:srgbClr>
          </a:solidFill>
        </p:spPr>
        <p:txBody>
          <a:bodyPr>
            <a:normAutofit/>
          </a:bodyPr>
          <a:lstStyle/>
          <a:p>
            <a:pPr marL="0" indent="0">
              <a:buNone/>
            </a:pPr>
            <a:endParaRPr lang="sk-SK" sz="2000" dirty="0"/>
          </a:p>
          <a:p>
            <a:pPr algn="just"/>
            <a:r>
              <a:rPr lang="sk-SK" sz="2000" dirty="0"/>
              <a:t>Vyhlásením konkurzu prechádza na správcu oprávnenie konať za úpadcu v pracovnoprávnych vzťahoch vo vzťahu k zamestnancom úpadcu.</a:t>
            </a:r>
          </a:p>
          <a:p>
            <a:pPr algn="just"/>
            <a:endParaRPr lang="sk-SK" sz="2000" b="1" dirty="0"/>
          </a:p>
          <a:p>
            <a:pPr marL="0" indent="0" algn="just">
              <a:buClr>
                <a:srgbClr val="832472"/>
              </a:buClr>
              <a:buNone/>
            </a:pPr>
            <a:endParaRPr lang="sk-SK" sz="2000" dirty="0"/>
          </a:p>
          <a:p>
            <a:pPr algn="just">
              <a:buClr>
                <a:srgbClr val="832472"/>
              </a:buClr>
            </a:pPr>
            <a:endParaRPr lang="sk-SK" sz="2000" dirty="0"/>
          </a:p>
        </p:txBody>
      </p:sp>
      <p:sp>
        <p:nvSpPr>
          <p:cNvPr id="2" name="Nadpis 1">
            <a:extLst>
              <a:ext uri="{FF2B5EF4-FFF2-40B4-BE49-F238E27FC236}">
                <a16:creationId xmlns:a16="http://schemas.microsoft.com/office/drawing/2014/main" id="{892B8617-6973-4E1C-C58C-065329D375D6}"/>
              </a:ext>
            </a:extLst>
          </p:cNvPr>
          <p:cNvSpPr>
            <a:spLocks noGrp="1"/>
          </p:cNvSpPr>
          <p:nvPr>
            <p:ph type="title"/>
          </p:nvPr>
        </p:nvSpPr>
        <p:spPr>
          <a:xfrm>
            <a:off x="838200" y="772886"/>
            <a:ext cx="10515600" cy="963159"/>
          </a:xfrm>
          <a:solidFill>
            <a:srgbClr val="ECE9E4">
              <a:alpha val="57000"/>
            </a:srgbClr>
          </a:solidFill>
        </p:spPr>
        <p:txBody>
          <a:bodyPr>
            <a:normAutofit/>
          </a:bodyPr>
          <a:lstStyle/>
          <a:p>
            <a:r>
              <a:rPr lang="sk-SK" sz="4000" b="1" dirty="0">
                <a:solidFill>
                  <a:srgbClr val="832472"/>
                </a:solidFill>
                <a:latin typeface="Arial Nova Cond" panose="020B0506020202020204" pitchFamily="34" charset="0"/>
              </a:rPr>
              <a:t>Pracovnoprávne vzťahy</a:t>
            </a:r>
            <a:endParaRPr lang="sk-SK" b="1" dirty="0">
              <a:solidFill>
                <a:srgbClr val="832472"/>
              </a:solidFill>
              <a:latin typeface="Arial Nova Cond" panose="020B0506020202020204" pitchFamily="34" charset="0"/>
            </a:endParaRPr>
          </a:p>
        </p:txBody>
      </p:sp>
      <p:sp>
        <p:nvSpPr>
          <p:cNvPr id="20" name="Obdĺžnik 19">
            <a:extLst>
              <a:ext uri="{FF2B5EF4-FFF2-40B4-BE49-F238E27FC236}">
                <a16:creationId xmlns:a16="http://schemas.microsoft.com/office/drawing/2014/main" id="{02CEAEA6-9102-E562-364D-8F3CE62AEFFD}"/>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604C7699-0513-538E-1619-DE2202803786}"/>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9D2820ED-89D9-7930-D88D-D5131C90F0B4}"/>
              </a:ext>
            </a:extLst>
          </p:cNvPr>
          <p:cNvSpPr>
            <a:spLocks noGrp="1"/>
          </p:cNvSpPr>
          <p:nvPr>
            <p:ph type="sldNum" sz="quarter" idx="12"/>
          </p:nvPr>
        </p:nvSpPr>
        <p:spPr/>
        <p:txBody>
          <a:bodyPr/>
          <a:lstStyle/>
          <a:p>
            <a:fld id="{7E8DE41B-542A-42C2-82EA-F62BE028CDAB}" type="slidenum">
              <a:rPr lang="sk-SK" smtClean="0">
                <a:solidFill>
                  <a:schemeClr val="bg1"/>
                </a:solidFill>
              </a:rPr>
              <a:t>19</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CCE86D28-D7CC-8E4B-04BB-2CF5F67FD64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D3F512F1-E9BF-EE79-AD83-C4266017DE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Tree>
    <p:extLst>
      <p:ext uri="{BB962C8B-B14F-4D97-AF65-F5344CB8AC3E}">
        <p14:creationId xmlns:p14="http://schemas.microsoft.com/office/powerpoint/2010/main" val="1573861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832472"/>
        </a:solidFill>
        <a:effectLst/>
      </p:bgPr>
    </p:bg>
    <p:spTree>
      <p:nvGrpSpPr>
        <p:cNvPr id="1" name="">
          <a:extLst>
            <a:ext uri="{FF2B5EF4-FFF2-40B4-BE49-F238E27FC236}">
              <a16:creationId xmlns:a16="http://schemas.microsoft.com/office/drawing/2014/main" id="{EAA4079A-118F-6C75-1672-0DBE6DF8D941}"/>
            </a:ext>
          </a:extLst>
        </p:cNvPr>
        <p:cNvGrpSpPr/>
        <p:nvPr/>
      </p:nvGrpSpPr>
      <p:grpSpPr>
        <a:xfrm>
          <a:off x="0" y="0"/>
          <a:ext cx="0" cy="0"/>
          <a:chOff x="0" y="0"/>
          <a:chExt cx="0" cy="0"/>
        </a:xfrm>
      </p:grpSpPr>
      <p:pic>
        <p:nvPicPr>
          <p:cNvPr id="5" name="Obrázok 4" descr="Obrázok, na ktorom je text, písmo, grafika, grafický dizajn&#10;&#10;Obsah vygenerovaný pomocou AI môže byť nesprávny.">
            <a:extLst>
              <a:ext uri="{FF2B5EF4-FFF2-40B4-BE49-F238E27FC236}">
                <a16:creationId xmlns:a16="http://schemas.microsoft.com/office/drawing/2014/main" id="{AD6AC55C-07FB-6072-2DA7-A3BA4B1D3D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9086" y="830779"/>
            <a:ext cx="2002971" cy="1178344"/>
          </a:xfrm>
          <a:prstGeom prst="rect">
            <a:avLst/>
          </a:prstGeom>
        </p:spPr>
      </p:pic>
      <p:sp>
        <p:nvSpPr>
          <p:cNvPr id="2" name="Nadpis 1">
            <a:extLst>
              <a:ext uri="{FF2B5EF4-FFF2-40B4-BE49-F238E27FC236}">
                <a16:creationId xmlns:a16="http://schemas.microsoft.com/office/drawing/2014/main" id="{C3F20F3D-B7A4-8735-FBBF-011281811AB5}"/>
              </a:ext>
            </a:extLst>
          </p:cNvPr>
          <p:cNvSpPr>
            <a:spLocks noGrp="1"/>
          </p:cNvSpPr>
          <p:nvPr>
            <p:ph type="ctrTitle"/>
          </p:nvPr>
        </p:nvSpPr>
        <p:spPr>
          <a:xfrm>
            <a:off x="3393336" y="3107765"/>
            <a:ext cx="7231121" cy="1435534"/>
          </a:xfrm>
          <a:solidFill>
            <a:schemeClr val="bg1">
              <a:alpha val="0"/>
            </a:schemeClr>
          </a:solidFill>
          <a:effectLst>
            <a:softEdge rad="0"/>
          </a:effectLst>
        </p:spPr>
        <p:txBody>
          <a:bodyPr>
            <a:noAutofit/>
          </a:bodyPr>
          <a:lstStyle/>
          <a:p>
            <a:pPr algn="l"/>
            <a:r>
              <a:rPr lang="sk-SK" sz="4000" b="1" dirty="0">
                <a:solidFill>
                  <a:schemeClr val="bg1"/>
                </a:solidFill>
                <a:latin typeface="Arial Nova Cond" panose="020B0506020202020204" pitchFamily="34" charset="0"/>
                <a:cs typeface="David" panose="020F0502020204030204" pitchFamily="34" charset="-79"/>
              </a:rPr>
              <a:t>ÚČINKY VYHLÁSENIA KONKURZU</a:t>
            </a:r>
          </a:p>
        </p:txBody>
      </p:sp>
      <p:sp>
        <p:nvSpPr>
          <p:cNvPr id="3" name="Podnadpis 2">
            <a:extLst>
              <a:ext uri="{FF2B5EF4-FFF2-40B4-BE49-F238E27FC236}">
                <a16:creationId xmlns:a16="http://schemas.microsoft.com/office/drawing/2014/main" id="{69C76219-6A33-9378-E6D1-355CF72A2A4D}"/>
              </a:ext>
            </a:extLst>
          </p:cNvPr>
          <p:cNvSpPr>
            <a:spLocks noGrp="1"/>
          </p:cNvSpPr>
          <p:nvPr>
            <p:ph type="subTitle" idx="1"/>
          </p:nvPr>
        </p:nvSpPr>
        <p:spPr>
          <a:xfrm>
            <a:off x="3393336" y="4594144"/>
            <a:ext cx="7514151" cy="863297"/>
          </a:xfrm>
          <a:solidFill>
            <a:schemeClr val="bg1">
              <a:alpha val="15000"/>
            </a:schemeClr>
          </a:solidFill>
          <a:ln>
            <a:noFill/>
          </a:ln>
        </p:spPr>
        <p:txBody>
          <a:bodyPr>
            <a:normAutofit/>
          </a:bodyPr>
          <a:lstStyle/>
          <a:p>
            <a:pPr algn="l">
              <a:lnSpc>
                <a:spcPct val="100000"/>
              </a:lnSpc>
            </a:pPr>
            <a:r>
              <a:rPr lang="sk-SK" sz="1800" dirty="0">
                <a:solidFill>
                  <a:schemeClr val="bg1"/>
                </a:solidFill>
                <a:latin typeface="Arial Nova Cond" panose="020B0506020202020204" pitchFamily="34" charset="0"/>
                <a:cs typeface="David" panose="020E0502060401010101" pitchFamily="34" charset="-79"/>
              </a:rPr>
              <a:t>2. Prednáška, dňa 19.02.2026.</a:t>
            </a:r>
          </a:p>
          <a:p>
            <a:pPr algn="l">
              <a:lnSpc>
                <a:spcPct val="100000"/>
              </a:lnSpc>
            </a:pPr>
            <a:r>
              <a:rPr lang="sk-SK" sz="18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8" name="Obdĺžnik 7">
            <a:extLst>
              <a:ext uri="{FF2B5EF4-FFF2-40B4-BE49-F238E27FC236}">
                <a16:creationId xmlns:a16="http://schemas.microsoft.com/office/drawing/2014/main" id="{CF117537-7596-8F83-49E0-B6D224060AFA}"/>
              </a:ext>
            </a:extLst>
          </p:cNvPr>
          <p:cNvSpPr>
            <a:spLocks noGrp="1" noRot="1" noMove="1" noResize="1" noEditPoints="1" noAdjustHandles="1" noChangeArrowheads="1" noChangeShapeType="1"/>
          </p:cNvSpPr>
          <p:nvPr/>
        </p:nvSpPr>
        <p:spPr>
          <a:xfrm>
            <a:off x="11606644" y="1"/>
            <a:ext cx="585355" cy="613064"/>
          </a:xfrm>
          <a:prstGeom prst="rect">
            <a:avLst/>
          </a:prstGeom>
          <a:solidFill>
            <a:schemeClr val="bg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10" name="Obdĺžnik 9">
            <a:extLst>
              <a:ext uri="{FF2B5EF4-FFF2-40B4-BE49-F238E27FC236}">
                <a16:creationId xmlns:a16="http://schemas.microsoft.com/office/drawing/2014/main" id="{68DB0564-59E3-11AC-8271-CF8CD4E4014B}"/>
              </a:ext>
            </a:extLst>
          </p:cNvPr>
          <p:cNvSpPr>
            <a:spLocks noGrp="1" noRot="1" noMove="1" noResize="1" noEditPoints="1" noAdjustHandles="1" noChangeArrowheads="1" noChangeShapeType="1"/>
          </p:cNvSpPr>
          <p:nvPr/>
        </p:nvSpPr>
        <p:spPr>
          <a:xfrm>
            <a:off x="0" y="6244936"/>
            <a:ext cx="585355" cy="613064"/>
          </a:xfrm>
          <a:prstGeom prst="rect">
            <a:avLst/>
          </a:prstGeom>
          <a:solidFill>
            <a:schemeClr val="bg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22" name="Grafický objekt 21" descr="Ploché šípky výplň plnou farbou">
            <a:extLst>
              <a:ext uri="{FF2B5EF4-FFF2-40B4-BE49-F238E27FC236}">
                <a16:creationId xmlns:a16="http://schemas.microsoft.com/office/drawing/2014/main" id="{46566019-19D6-8CA6-E515-89934168E12F}"/>
              </a:ext>
            </a:extLst>
          </p:cNvPr>
          <p:cNvPicPr>
            <a:picLocks noGrp="1" noRot="1" noChangeAspect="1" noMove="1" noResize="1" noEditPoints="1" noAdjustHandles="1" noChangeArrowheads="1" noChangeShapeType="1" noCrop="1"/>
          </p:cNvPicPr>
          <p:nvPr/>
        </p:nvPicPr>
        <p:blipFill>
          <a:blip r:embed="rId4">
            <a:extLst>
              <a:ext uri="{96DAC541-7B7A-43D3-8B79-37D633B846F1}">
                <asvg:svgBlip xmlns:asvg="http://schemas.microsoft.com/office/drawing/2016/SVG/main" r:embed="rId5"/>
              </a:ext>
            </a:extLst>
          </a:blip>
          <a:stretch>
            <a:fillRect/>
          </a:stretch>
        </p:blipFill>
        <p:spPr>
          <a:xfrm>
            <a:off x="1113589" y="2822727"/>
            <a:ext cx="2221281" cy="2221281"/>
          </a:xfrm>
          <a:prstGeom prst="rect">
            <a:avLst/>
          </a:prstGeom>
        </p:spPr>
      </p:pic>
      <p:sp>
        <p:nvSpPr>
          <p:cNvPr id="6" name="Pravouhlý trojuholník 5">
            <a:extLst>
              <a:ext uri="{FF2B5EF4-FFF2-40B4-BE49-F238E27FC236}">
                <a16:creationId xmlns:a16="http://schemas.microsoft.com/office/drawing/2014/main" id="{99D7EC80-6967-8F37-BC82-CCBE0DA5BD20}"/>
              </a:ext>
            </a:extLst>
          </p:cNvPr>
          <p:cNvSpPr/>
          <p:nvPr/>
        </p:nvSpPr>
        <p:spPr>
          <a:xfrm>
            <a:off x="585355" y="6244936"/>
            <a:ext cx="585355" cy="613064"/>
          </a:xfrm>
          <a:prstGeom prst="rtTriangle">
            <a:avLst/>
          </a:prstGeom>
          <a:solidFill>
            <a:schemeClr val="bg1">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4" name="Obrázok 3" descr="Obrázok, na ktorom je grafika, písmo, dizajn, logo&#10;&#10;Obsah vygenerovaný pomocou AI môže byť nesprávny.">
            <a:extLst>
              <a:ext uri="{FF2B5EF4-FFF2-40B4-BE49-F238E27FC236}">
                <a16:creationId xmlns:a16="http://schemas.microsoft.com/office/drawing/2014/main" id="{547B9932-50C4-367C-6623-B3414D48597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553644" y="6270135"/>
            <a:ext cx="638355" cy="562666"/>
          </a:xfrm>
          <a:prstGeom prst="rect">
            <a:avLst/>
          </a:prstGeom>
        </p:spPr>
      </p:pic>
    </p:spTree>
    <p:extLst>
      <p:ext uri="{BB962C8B-B14F-4D97-AF65-F5344CB8AC3E}">
        <p14:creationId xmlns:p14="http://schemas.microsoft.com/office/powerpoint/2010/main" val="23958282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80B2FD3-9385-A18E-D3A1-47ABD9AAAA7A}"/>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9FBD8CFA-7502-3251-6E3E-C39E6F0698D0}"/>
              </a:ext>
            </a:extLst>
          </p:cNvPr>
          <p:cNvSpPr>
            <a:spLocks noGrp="1"/>
          </p:cNvSpPr>
          <p:nvPr>
            <p:ph idx="1"/>
          </p:nvPr>
        </p:nvSpPr>
        <p:spPr>
          <a:xfrm>
            <a:off x="838200" y="1881385"/>
            <a:ext cx="10515600" cy="4203729"/>
          </a:xfrm>
          <a:solidFill>
            <a:srgbClr val="ECE9E4">
              <a:alpha val="35000"/>
            </a:srgbClr>
          </a:solidFill>
        </p:spPr>
        <p:txBody>
          <a:bodyPr>
            <a:normAutofit/>
          </a:bodyPr>
          <a:lstStyle/>
          <a:p>
            <a:pPr marL="0" indent="0">
              <a:buNone/>
            </a:pPr>
            <a:endParaRPr lang="sk-SK" sz="2000" dirty="0"/>
          </a:p>
          <a:p>
            <a:pPr algn="just"/>
            <a:r>
              <a:rPr lang="sk-SK" sz="2000" dirty="0"/>
              <a:t>Projekt premeny, projekt cezhraničnej premeny a projekt cezhraničnej zmeny právnej formy úpadcu podliehajú písomnému súhlasu správcu. Premenu, cezhraničnú premenu a cezhraničnú zmenu právnej formy možno zapísať do obchodného registra iba so súhlasom správcu.</a:t>
            </a:r>
          </a:p>
          <a:p>
            <a:pPr algn="just"/>
            <a:endParaRPr lang="sk-SK" sz="2000" b="1" dirty="0"/>
          </a:p>
          <a:p>
            <a:pPr marL="0" indent="0" algn="just">
              <a:buClr>
                <a:srgbClr val="832472"/>
              </a:buClr>
              <a:buNone/>
            </a:pPr>
            <a:endParaRPr lang="sk-SK" sz="2000" dirty="0"/>
          </a:p>
          <a:p>
            <a:pPr algn="just">
              <a:buClr>
                <a:srgbClr val="832472"/>
              </a:buClr>
            </a:pPr>
            <a:endParaRPr lang="sk-SK" sz="2000" dirty="0"/>
          </a:p>
        </p:txBody>
      </p:sp>
      <p:sp>
        <p:nvSpPr>
          <p:cNvPr id="2" name="Nadpis 1">
            <a:extLst>
              <a:ext uri="{FF2B5EF4-FFF2-40B4-BE49-F238E27FC236}">
                <a16:creationId xmlns:a16="http://schemas.microsoft.com/office/drawing/2014/main" id="{B007079D-E82A-C519-1A63-8911DBAFD75D}"/>
              </a:ext>
            </a:extLst>
          </p:cNvPr>
          <p:cNvSpPr>
            <a:spLocks noGrp="1"/>
          </p:cNvSpPr>
          <p:nvPr>
            <p:ph type="title"/>
          </p:nvPr>
        </p:nvSpPr>
        <p:spPr>
          <a:xfrm>
            <a:off x="838200" y="772886"/>
            <a:ext cx="10515600" cy="963159"/>
          </a:xfrm>
          <a:solidFill>
            <a:srgbClr val="ECE9E4">
              <a:alpha val="57000"/>
            </a:srgbClr>
          </a:solidFill>
        </p:spPr>
        <p:txBody>
          <a:bodyPr>
            <a:normAutofit/>
          </a:bodyPr>
          <a:lstStyle/>
          <a:p>
            <a:r>
              <a:rPr lang="sk-SK" b="1" dirty="0">
                <a:solidFill>
                  <a:srgbClr val="832472"/>
                </a:solidFill>
                <a:latin typeface="Arial Nova Cond" panose="020B0506020202020204" pitchFamily="34" charset="0"/>
              </a:rPr>
              <a:t>Premeny obchodných spoločností </a:t>
            </a:r>
          </a:p>
        </p:txBody>
      </p:sp>
      <p:sp>
        <p:nvSpPr>
          <p:cNvPr id="20" name="Obdĺžnik 19">
            <a:extLst>
              <a:ext uri="{FF2B5EF4-FFF2-40B4-BE49-F238E27FC236}">
                <a16:creationId xmlns:a16="http://schemas.microsoft.com/office/drawing/2014/main" id="{4C1143F5-BEB4-7875-E58B-7C657E941BF2}"/>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7299F788-7267-A5D2-5E2A-3708091AD0EB}"/>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B920FECA-12C0-E101-9DFC-A339CBD6AB1D}"/>
              </a:ext>
            </a:extLst>
          </p:cNvPr>
          <p:cNvSpPr>
            <a:spLocks noGrp="1"/>
          </p:cNvSpPr>
          <p:nvPr>
            <p:ph type="sldNum" sz="quarter" idx="12"/>
          </p:nvPr>
        </p:nvSpPr>
        <p:spPr/>
        <p:txBody>
          <a:bodyPr/>
          <a:lstStyle/>
          <a:p>
            <a:fld id="{7E8DE41B-542A-42C2-82EA-F62BE028CDAB}" type="slidenum">
              <a:rPr lang="sk-SK" smtClean="0">
                <a:solidFill>
                  <a:schemeClr val="bg1"/>
                </a:solidFill>
              </a:rPr>
              <a:t>20</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AF0EAD1B-6452-1244-BAAE-F4D0BFB245A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9791C81F-7E32-4F54-51A7-A270A63E1F2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Tree>
    <p:extLst>
      <p:ext uri="{BB962C8B-B14F-4D97-AF65-F5344CB8AC3E}">
        <p14:creationId xmlns:p14="http://schemas.microsoft.com/office/powerpoint/2010/main" val="10009057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832472"/>
        </a:solidFill>
        <a:effectLst/>
      </p:bgPr>
    </p:bg>
    <p:spTree>
      <p:nvGrpSpPr>
        <p:cNvPr id="1" name="">
          <a:extLst>
            <a:ext uri="{FF2B5EF4-FFF2-40B4-BE49-F238E27FC236}">
              <a16:creationId xmlns:a16="http://schemas.microsoft.com/office/drawing/2014/main" id="{2FC84277-355A-6DA9-7068-4CF6FE2754C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FFD4479-AFF0-F3D8-E3F9-3E90F85A0526}"/>
              </a:ext>
            </a:extLst>
          </p:cNvPr>
          <p:cNvSpPr>
            <a:spLocks noGrp="1"/>
          </p:cNvSpPr>
          <p:nvPr>
            <p:ph type="title"/>
          </p:nvPr>
        </p:nvSpPr>
        <p:spPr>
          <a:xfrm>
            <a:off x="831850" y="3624943"/>
            <a:ext cx="10515600" cy="937532"/>
          </a:xfrm>
          <a:solidFill>
            <a:schemeClr val="bg1">
              <a:alpha val="15000"/>
            </a:schemeClr>
          </a:solidFill>
        </p:spPr>
        <p:txBody>
          <a:bodyPr>
            <a:normAutofit/>
          </a:bodyPr>
          <a:lstStyle/>
          <a:p>
            <a:r>
              <a:rPr lang="sk-SK" sz="4800" b="1" dirty="0">
                <a:solidFill>
                  <a:schemeClr val="bg1"/>
                </a:solidFill>
                <a:latin typeface="Arial Nova Cond" panose="020B0506020202020204" pitchFamily="34" charset="0"/>
                <a:cs typeface="David" panose="020F0502020204030204" pitchFamily="34" charset="-79"/>
              </a:rPr>
              <a:t>ROZHODNUTIA V KONKURZNOM KONANÍ</a:t>
            </a:r>
            <a:endParaRPr lang="sk-SK" sz="4800" dirty="0"/>
          </a:p>
        </p:txBody>
      </p:sp>
      <p:sp>
        <p:nvSpPr>
          <p:cNvPr id="3" name="Zástupný text 2">
            <a:extLst>
              <a:ext uri="{FF2B5EF4-FFF2-40B4-BE49-F238E27FC236}">
                <a16:creationId xmlns:a16="http://schemas.microsoft.com/office/drawing/2014/main" id="{84103D02-8C07-5EE1-444B-4B5E807CE772}"/>
              </a:ext>
            </a:extLst>
          </p:cNvPr>
          <p:cNvSpPr>
            <a:spLocks noGrp="1"/>
          </p:cNvSpPr>
          <p:nvPr>
            <p:ph type="body" idx="1"/>
          </p:nvPr>
        </p:nvSpPr>
        <p:spPr>
          <a:xfrm>
            <a:off x="831850" y="4724400"/>
            <a:ext cx="10515600" cy="1365250"/>
          </a:xfrm>
        </p:spPr>
        <p:txBody>
          <a:bodyPr/>
          <a:lstStyle/>
          <a:p>
            <a:endParaRPr lang="sk-SK" dirty="0"/>
          </a:p>
        </p:txBody>
      </p:sp>
      <p:sp>
        <p:nvSpPr>
          <p:cNvPr id="4" name="Zástupný objekt pre číslo snímky 3">
            <a:extLst>
              <a:ext uri="{FF2B5EF4-FFF2-40B4-BE49-F238E27FC236}">
                <a16:creationId xmlns:a16="http://schemas.microsoft.com/office/drawing/2014/main" id="{0A0BE45D-E284-5DB0-1843-0B58DBE7A7A4}"/>
              </a:ext>
            </a:extLst>
          </p:cNvPr>
          <p:cNvSpPr>
            <a:spLocks noGrp="1"/>
          </p:cNvSpPr>
          <p:nvPr>
            <p:ph type="sldNum" sz="quarter" idx="12"/>
          </p:nvPr>
        </p:nvSpPr>
        <p:spPr/>
        <p:txBody>
          <a:bodyPr/>
          <a:lstStyle/>
          <a:p>
            <a:fld id="{7E8DE41B-542A-42C2-82EA-F62BE028CDAB}" type="slidenum">
              <a:rPr lang="sk-SK" smtClean="0">
                <a:solidFill>
                  <a:schemeClr val="bg1"/>
                </a:solidFill>
              </a:rPr>
              <a:t>21</a:t>
            </a:fld>
            <a:endParaRPr lang="sk-SK" dirty="0">
              <a:solidFill>
                <a:schemeClr val="bg1"/>
              </a:solidFill>
            </a:endParaRPr>
          </a:p>
        </p:txBody>
      </p:sp>
      <p:sp>
        <p:nvSpPr>
          <p:cNvPr id="5" name="Obdĺžnik 4">
            <a:extLst>
              <a:ext uri="{FF2B5EF4-FFF2-40B4-BE49-F238E27FC236}">
                <a16:creationId xmlns:a16="http://schemas.microsoft.com/office/drawing/2014/main" id="{D641A347-01EC-3D28-9772-D14995D3B9AD}"/>
              </a:ext>
            </a:extLst>
          </p:cNvPr>
          <p:cNvSpPr>
            <a:spLocks noGrp="1" noRot="1" noMove="1" noResize="1" noEditPoints="1" noAdjustHandles="1" noChangeArrowheads="1" noChangeShapeType="1"/>
          </p:cNvSpPr>
          <p:nvPr/>
        </p:nvSpPr>
        <p:spPr>
          <a:xfrm>
            <a:off x="11606644" y="1"/>
            <a:ext cx="585355" cy="613064"/>
          </a:xfrm>
          <a:prstGeom prst="rect">
            <a:avLst/>
          </a:prstGeom>
          <a:solidFill>
            <a:schemeClr val="bg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6" name="Obdĺžnik 5">
            <a:extLst>
              <a:ext uri="{FF2B5EF4-FFF2-40B4-BE49-F238E27FC236}">
                <a16:creationId xmlns:a16="http://schemas.microsoft.com/office/drawing/2014/main" id="{318CB22A-A1F9-4EE7-4ADB-E782B2DE3863}"/>
              </a:ext>
            </a:extLst>
          </p:cNvPr>
          <p:cNvSpPr>
            <a:spLocks noGrp="1" noRot="1" noMove="1" noResize="1" noEditPoints="1" noAdjustHandles="1" noChangeArrowheads="1" noChangeShapeType="1"/>
          </p:cNvSpPr>
          <p:nvPr/>
        </p:nvSpPr>
        <p:spPr>
          <a:xfrm>
            <a:off x="0" y="6244936"/>
            <a:ext cx="585355" cy="613064"/>
          </a:xfrm>
          <a:prstGeom prst="rect">
            <a:avLst/>
          </a:prstGeom>
          <a:solidFill>
            <a:schemeClr val="bg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7" name="Grafický objekt 6" descr="Ploché šípky výplň plnou farbou">
            <a:extLst>
              <a:ext uri="{FF2B5EF4-FFF2-40B4-BE49-F238E27FC236}">
                <a16:creationId xmlns:a16="http://schemas.microsoft.com/office/drawing/2014/main" id="{0736BDDE-A823-997F-0F91-8F28E84EDD33}"/>
              </a:ext>
            </a:extLst>
          </p:cNvPr>
          <p:cNvPicPr>
            <a:picLocks noGrp="1" noRot="1" noChangeAspect="1" noMove="1" noResize="1" noEditPoints="1" noAdjustHandles="1" noChangeArrowheads="1" noChangeShapeType="1" noCrop="1"/>
          </p:cNvPicPr>
          <p:nvPr/>
        </p:nvPicPr>
        <p:blipFill>
          <a:blip r:embed="rId2">
            <a:extLst>
              <a:ext uri="{96DAC541-7B7A-43D3-8B79-37D633B846F1}">
                <asvg:svgBlip xmlns:asvg="http://schemas.microsoft.com/office/drawing/2016/SVG/main" r:embed="rId3"/>
              </a:ext>
            </a:extLst>
          </a:blip>
          <a:stretch>
            <a:fillRect/>
          </a:stretch>
        </p:blipFill>
        <p:spPr>
          <a:xfrm rot="5400000">
            <a:off x="9171252" y="797665"/>
            <a:ext cx="2435392" cy="2435392"/>
          </a:xfrm>
          <a:prstGeom prst="rect">
            <a:avLst/>
          </a:prstGeom>
        </p:spPr>
      </p:pic>
      <p:sp>
        <p:nvSpPr>
          <p:cNvPr id="8" name="Pravouhlý trojuholník 7">
            <a:extLst>
              <a:ext uri="{FF2B5EF4-FFF2-40B4-BE49-F238E27FC236}">
                <a16:creationId xmlns:a16="http://schemas.microsoft.com/office/drawing/2014/main" id="{E1BB08E7-CE57-7F2E-37CF-D64C306A649A}"/>
              </a:ext>
            </a:extLst>
          </p:cNvPr>
          <p:cNvSpPr/>
          <p:nvPr/>
        </p:nvSpPr>
        <p:spPr>
          <a:xfrm>
            <a:off x="585355" y="6244936"/>
            <a:ext cx="585355" cy="613064"/>
          </a:xfrm>
          <a:prstGeom prst="rtTriangle">
            <a:avLst/>
          </a:prstGeom>
          <a:solidFill>
            <a:schemeClr val="bg1">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9" name="Obrázok 8" descr="Obrázok, na ktorom je grafika, písmo, dizajn, logo&#10;&#10;Obsah vygenerovaný pomocou AI môže byť nesprávny.">
            <a:extLst>
              <a:ext uri="{FF2B5EF4-FFF2-40B4-BE49-F238E27FC236}">
                <a16:creationId xmlns:a16="http://schemas.microsoft.com/office/drawing/2014/main" id="{EDDA27A6-DC0B-30E8-D9B5-02DC2D18DF6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53644" y="6270135"/>
            <a:ext cx="638355" cy="562666"/>
          </a:xfrm>
          <a:prstGeom prst="rect">
            <a:avLst/>
          </a:prstGeom>
        </p:spPr>
      </p:pic>
      <p:sp>
        <p:nvSpPr>
          <p:cNvPr id="10" name="BlokTextu 9">
            <a:extLst>
              <a:ext uri="{FF2B5EF4-FFF2-40B4-BE49-F238E27FC236}">
                <a16:creationId xmlns:a16="http://schemas.microsoft.com/office/drawing/2014/main" id="{466FC6C5-C394-2565-C45D-BC8B718EE111}"/>
              </a:ext>
            </a:extLst>
          </p:cNvPr>
          <p:cNvSpPr txBox="1"/>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Tree>
    <p:extLst>
      <p:ext uri="{BB962C8B-B14F-4D97-AF65-F5344CB8AC3E}">
        <p14:creationId xmlns:p14="http://schemas.microsoft.com/office/powerpoint/2010/main" val="29800088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92D1937-1C28-5875-AC27-3FD1C1CC2B6D}"/>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7E0FDDEA-8189-9BB7-4692-7BA19B2F961F}"/>
              </a:ext>
            </a:extLst>
          </p:cNvPr>
          <p:cNvSpPr>
            <a:spLocks noGrp="1"/>
          </p:cNvSpPr>
          <p:nvPr>
            <p:ph idx="1"/>
          </p:nvPr>
        </p:nvSpPr>
        <p:spPr>
          <a:xfrm>
            <a:off x="838200" y="1881385"/>
            <a:ext cx="10515600" cy="4203729"/>
          </a:xfrm>
          <a:solidFill>
            <a:srgbClr val="ECE9E4">
              <a:alpha val="35000"/>
            </a:srgbClr>
          </a:solidFill>
        </p:spPr>
        <p:txBody>
          <a:bodyPr>
            <a:normAutofit/>
          </a:bodyPr>
          <a:lstStyle/>
          <a:p>
            <a:pPr marL="0" indent="0">
              <a:buNone/>
            </a:pPr>
            <a:endParaRPr lang="sk-SK" sz="2000" dirty="0"/>
          </a:p>
          <a:p>
            <a:pPr algn="just"/>
            <a:r>
              <a:rPr lang="sk-SK" sz="2000" dirty="0"/>
              <a:t>Súd v konaní podľa ZKR rozhoduje uznesením. Proti uzneseniu je odvolanie prípustné, len ak to ustanovuje tento zákon. Dovolanie ani dovolanie generálneho prokurátora proti uzneseniu vydanom v konkurznom konaní, v reštrukturalizačnom konaní alebo v konaní o oddlžení vydanému v konaní podľa ZKR nie je prípustné.</a:t>
            </a:r>
          </a:p>
          <a:p>
            <a:pPr marL="0" indent="0" algn="just">
              <a:buNone/>
            </a:pPr>
            <a:endParaRPr lang="sk-SK" sz="2000" dirty="0"/>
          </a:p>
          <a:p>
            <a:pPr algn="just"/>
            <a:r>
              <a:rPr lang="sk-SK" sz="2000" dirty="0"/>
              <a:t>Rozhodnutie, ktorým súd priznal hlasovacie a ďalšie práva spojené s popretou pohľadávkou je predbežne vykonateľné</a:t>
            </a:r>
          </a:p>
          <a:p>
            <a:pPr algn="just"/>
            <a:endParaRPr lang="sk-SK" sz="2000" b="1" dirty="0"/>
          </a:p>
          <a:p>
            <a:pPr marL="0" indent="0" algn="just">
              <a:buClr>
                <a:srgbClr val="832472"/>
              </a:buClr>
              <a:buNone/>
            </a:pPr>
            <a:endParaRPr lang="sk-SK" sz="2000" dirty="0"/>
          </a:p>
          <a:p>
            <a:pPr algn="just">
              <a:buClr>
                <a:srgbClr val="832472"/>
              </a:buClr>
            </a:pPr>
            <a:endParaRPr lang="sk-SK" sz="2000" dirty="0"/>
          </a:p>
        </p:txBody>
      </p:sp>
      <p:sp>
        <p:nvSpPr>
          <p:cNvPr id="2" name="Nadpis 1">
            <a:extLst>
              <a:ext uri="{FF2B5EF4-FFF2-40B4-BE49-F238E27FC236}">
                <a16:creationId xmlns:a16="http://schemas.microsoft.com/office/drawing/2014/main" id="{5B70FB3B-A206-7E9D-EC22-28742B58EB4A}"/>
              </a:ext>
            </a:extLst>
          </p:cNvPr>
          <p:cNvSpPr>
            <a:spLocks noGrp="1"/>
          </p:cNvSpPr>
          <p:nvPr>
            <p:ph type="title"/>
          </p:nvPr>
        </p:nvSpPr>
        <p:spPr>
          <a:xfrm>
            <a:off x="838200" y="772886"/>
            <a:ext cx="10515600" cy="963159"/>
          </a:xfrm>
          <a:solidFill>
            <a:srgbClr val="ECE9E4">
              <a:alpha val="57000"/>
            </a:srgbClr>
          </a:solidFill>
        </p:spPr>
        <p:txBody>
          <a:bodyPr>
            <a:normAutofit/>
          </a:bodyPr>
          <a:lstStyle/>
          <a:p>
            <a:r>
              <a:rPr lang="sk-SK" sz="4000" b="1" dirty="0">
                <a:solidFill>
                  <a:srgbClr val="832472"/>
                </a:solidFill>
                <a:latin typeface="Arial Nova Cond" panose="020B0506020202020204" pitchFamily="34" charset="0"/>
              </a:rPr>
              <a:t>Rozhodnutia v konkurznom konaní </a:t>
            </a:r>
            <a:endParaRPr lang="sk-SK" b="1" dirty="0">
              <a:solidFill>
                <a:srgbClr val="832472"/>
              </a:solidFill>
              <a:latin typeface="Arial Nova Cond" panose="020B0506020202020204" pitchFamily="34" charset="0"/>
            </a:endParaRPr>
          </a:p>
        </p:txBody>
      </p:sp>
      <p:sp>
        <p:nvSpPr>
          <p:cNvPr id="20" name="Obdĺžnik 19">
            <a:extLst>
              <a:ext uri="{FF2B5EF4-FFF2-40B4-BE49-F238E27FC236}">
                <a16:creationId xmlns:a16="http://schemas.microsoft.com/office/drawing/2014/main" id="{C0B6FAEF-CD0A-D4E5-8B4E-64BB2F07C03F}"/>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20E6777D-DBB2-AA8E-07E9-7947D93B962F}"/>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849B9923-9A21-8255-D184-0511FB1FE7F5}"/>
              </a:ext>
            </a:extLst>
          </p:cNvPr>
          <p:cNvSpPr>
            <a:spLocks noGrp="1"/>
          </p:cNvSpPr>
          <p:nvPr>
            <p:ph type="sldNum" sz="quarter" idx="12"/>
          </p:nvPr>
        </p:nvSpPr>
        <p:spPr/>
        <p:txBody>
          <a:bodyPr/>
          <a:lstStyle/>
          <a:p>
            <a:fld id="{7E8DE41B-542A-42C2-82EA-F62BE028CDAB}" type="slidenum">
              <a:rPr lang="sk-SK" smtClean="0">
                <a:solidFill>
                  <a:schemeClr val="bg1"/>
                </a:solidFill>
              </a:rPr>
              <a:t>22</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5F4426F8-F5DF-91AC-83C3-471894746A2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D5CC08D6-0DEE-5CAE-4F35-BB5F736B41A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Tree>
    <p:extLst>
      <p:ext uri="{BB962C8B-B14F-4D97-AF65-F5344CB8AC3E}">
        <p14:creationId xmlns:p14="http://schemas.microsoft.com/office/powerpoint/2010/main" val="22202325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2CAA71E-FC3B-72C2-F5BE-A0C7ED287772}"/>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B1757C06-5226-0A85-DA20-2D602D1BBB2E}"/>
              </a:ext>
            </a:extLst>
          </p:cNvPr>
          <p:cNvSpPr>
            <a:spLocks noGrp="1"/>
          </p:cNvSpPr>
          <p:nvPr>
            <p:ph idx="1"/>
          </p:nvPr>
        </p:nvSpPr>
        <p:spPr>
          <a:xfrm>
            <a:off x="838200" y="1881385"/>
            <a:ext cx="10515600" cy="4203729"/>
          </a:xfrm>
          <a:solidFill>
            <a:srgbClr val="ECE9E4">
              <a:alpha val="35000"/>
            </a:srgbClr>
          </a:solidFill>
        </p:spPr>
        <p:txBody>
          <a:bodyPr>
            <a:normAutofit/>
          </a:bodyPr>
          <a:lstStyle/>
          <a:p>
            <a:pPr marL="0" indent="0" algn="just">
              <a:buNone/>
            </a:pPr>
            <a:endParaRPr lang="sk-SK" sz="2000" dirty="0"/>
          </a:p>
          <a:p>
            <a:pPr algn="just"/>
            <a:r>
              <a:rPr lang="sk-SK" sz="2000" dirty="0"/>
              <a:t>Možnosť rozhodnúť bez nariadenia pojednávania, na ktorom by sa sťažovateľ (a ostatní účastníci konania) mohol k veci vyjadriť, prichádza do úvahy iba v prípade, ak takýto postup bez akýchkoľvek pochybností nebude na ujmu procesným právam účastníkov a ich právu na spravodlivé súdne konanie. Z uvedeného dôvodu je podľa názoru ústavného súdu v súlade s požiadavkou vyplývajúcou z čl. 46 ods. 1, čl. 48 ods. 2 Ústavy SR a čl. 6 ods. 1 dohovoru nariadiť súdom vo veci pojednávanie, na ktoré riadne predvolá dotknutých účastníkov (sťažovateľa) a na ktorom poskytne takémuto účastníkovi priestor na zaujatie jeho stanoviska k samotnému návrhu i k vyjadreniam ostatných účastníkov. Iba takýmto postupom príslušného všeobecného súdu môže byť aj v konkurznom konaní zachované právo účastníkov na súdnu ochranu, spravodlivé súdne konanie a právo na prerokovanie veci v ich prítomnosti či právo vyjadriť sa ku všetkým dôkazom. (</a:t>
            </a:r>
            <a:r>
              <a:rPr lang="sk-SK" sz="2000" b="1" u="sng" dirty="0"/>
              <a:t>Nález Ústavného súdu Slovenskej republiky zo dňa 13. 6. 2018, </a:t>
            </a:r>
            <a:r>
              <a:rPr lang="sk-SK" sz="2000" b="1" u="sng" dirty="0" err="1"/>
              <a:t>sp</a:t>
            </a:r>
            <a:r>
              <a:rPr lang="sk-SK" sz="2000" b="1" u="sng" dirty="0"/>
              <a:t>. zn. III. ÚS 695/2017</a:t>
            </a:r>
            <a:r>
              <a:rPr lang="sk-SK" sz="2000" dirty="0"/>
              <a:t>)</a:t>
            </a:r>
          </a:p>
          <a:p>
            <a:pPr algn="just"/>
            <a:endParaRPr lang="sk-SK" sz="2000" b="1" dirty="0"/>
          </a:p>
          <a:p>
            <a:pPr marL="0" indent="0" algn="just">
              <a:buClr>
                <a:srgbClr val="832472"/>
              </a:buClr>
              <a:buNone/>
            </a:pPr>
            <a:endParaRPr lang="sk-SK" sz="2000" dirty="0"/>
          </a:p>
          <a:p>
            <a:pPr algn="just">
              <a:buClr>
                <a:srgbClr val="832472"/>
              </a:buClr>
            </a:pPr>
            <a:endParaRPr lang="sk-SK" sz="2000" dirty="0"/>
          </a:p>
        </p:txBody>
      </p:sp>
      <p:sp>
        <p:nvSpPr>
          <p:cNvPr id="2" name="Nadpis 1">
            <a:extLst>
              <a:ext uri="{FF2B5EF4-FFF2-40B4-BE49-F238E27FC236}">
                <a16:creationId xmlns:a16="http://schemas.microsoft.com/office/drawing/2014/main" id="{5975E110-FD0A-26F1-583F-4326C5D79FB7}"/>
              </a:ext>
            </a:extLst>
          </p:cNvPr>
          <p:cNvSpPr>
            <a:spLocks noGrp="1"/>
          </p:cNvSpPr>
          <p:nvPr>
            <p:ph type="title"/>
          </p:nvPr>
        </p:nvSpPr>
        <p:spPr>
          <a:xfrm>
            <a:off x="838200" y="772886"/>
            <a:ext cx="10515600" cy="963159"/>
          </a:xfrm>
          <a:solidFill>
            <a:srgbClr val="ECE9E4">
              <a:alpha val="57000"/>
            </a:srgbClr>
          </a:solidFill>
        </p:spPr>
        <p:txBody>
          <a:bodyPr>
            <a:normAutofit/>
          </a:bodyPr>
          <a:lstStyle/>
          <a:p>
            <a:r>
              <a:rPr lang="sk-SK" sz="4000" b="1" dirty="0">
                <a:solidFill>
                  <a:srgbClr val="832472"/>
                </a:solidFill>
                <a:latin typeface="Arial Nova Cond" panose="020B0506020202020204" pitchFamily="34" charset="0"/>
              </a:rPr>
              <a:t>Rozhodnutia v konkurznom konaní </a:t>
            </a:r>
            <a:endParaRPr lang="sk-SK" b="1" dirty="0">
              <a:solidFill>
                <a:srgbClr val="832472"/>
              </a:solidFill>
              <a:latin typeface="Arial Nova Cond" panose="020B0506020202020204" pitchFamily="34" charset="0"/>
            </a:endParaRPr>
          </a:p>
        </p:txBody>
      </p:sp>
      <p:sp>
        <p:nvSpPr>
          <p:cNvPr id="20" name="Obdĺžnik 19">
            <a:extLst>
              <a:ext uri="{FF2B5EF4-FFF2-40B4-BE49-F238E27FC236}">
                <a16:creationId xmlns:a16="http://schemas.microsoft.com/office/drawing/2014/main" id="{3C93416B-2AD1-DF95-02B1-9125137AD3E0}"/>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61AC46BD-F3A3-4E9A-46BB-9ECE4F6A00A4}"/>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C48CDE11-4E38-D624-1252-B1514A180CDD}"/>
              </a:ext>
            </a:extLst>
          </p:cNvPr>
          <p:cNvSpPr>
            <a:spLocks noGrp="1"/>
          </p:cNvSpPr>
          <p:nvPr>
            <p:ph type="sldNum" sz="quarter" idx="12"/>
          </p:nvPr>
        </p:nvSpPr>
        <p:spPr/>
        <p:txBody>
          <a:bodyPr/>
          <a:lstStyle/>
          <a:p>
            <a:fld id="{7E8DE41B-542A-42C2-82EA-F62BE028CDAB}" type="slidenum">
              <a:rPr lang="sk-SK" smtClean="0">
                <a:solidFill>
                  <a:schemeClr val="bg1"/>
                </a:solidFill>
              </a:rPr>
              <a:t>23</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350C7D81-2681-F2BD-B8E1-F2CDD2A67A0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808E45B2-2269-6B3E-9124-0B5130D0FC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Tree>
    <p:extLst>
      <p:ext uri="{BB962C8B-B14F-4D97-AF65-F5344CB8AC3E}">
        <p14:creationId xmlns:p14="http://schemas.microsoft.com/office/powerpoint/2010/main" val="34639015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E9F3BF8-D88C-AD05-E075-FC65F0E20403}"/>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AE19DB57-5908-836B-D660-AB988EEA9294}"/>
              </a:ext>
            </a:extLst>
          </p:cNvPr>
          <p:cNvSpPr>
            <a:spLocks noGrp="1"/>
          </p:cNvSpPr>
          <p:nvPr>
            <p:ph idx="1"/>
          </p:nvPr>
        </p:nvSpPr>
        <p:spPr>
          <a:xfrm>
            <a:off x="838200" y="1881385"/>
            <a:ext cx="10515600" cy="4203729"/>
          </a:xfrm>
          <a:solidFill>
            <a:srgbClr val="ECE9E4">
              <a:alpha val="35000"/>
            </a:srgbClr>
          </a:solidFill>
        </p:spPr>
        <p:txBody>
          <a:bodyPr>
            <a:normAutofit/>
          </a:bodyPr>
          <a:lstStyle/>
          <a:p>
            <a:pPr marL="0" indent="0" algn="just">
              <a:buNone/>
            </a:pPr>
            <a:endParaRPr lang="sk-SK" sz="2000" dirty="0"/>
          </a:p>
          <a:p>
            <a:pPr algn="just"/>
            <a:r>
              <a:rPr lang="sk-SK" sz="2000" dirty="0"/>
              <a:t>Rozhodnutie vydané v konkurznom konaní musí v odôvodnení spĺňať požiadavky kvality dané základným právom účastníka konania na súdnu ochranu i jeho právom na spravodlivé súdne konanie. V opačnom prípade totiž odôvodnenie takéhoto rozhodnutia nedáva účastníkovi konania dostatočnú odpoveď na otázku priamo súvisiacu s poskytovanou súdnou ochranou. (</a:t>
            </a:r>
            <a:r>
              <a:rPr lang="sk-SK" sz="2000" b="1" u="sng" dirty="0"/>
              <a:t>Nález Ústavného súdu Slovenskej republiky zo dňa 13. 6. 2018, </a:t>
            </a:r>
            <a:r>
              <a:rPr lang="sk-SK" sz="2000" b="1" u="sng" dirty="0" err="1"/>
              <a:t>sp</a:t>
            </a:r>
            <a:r>
              <a:rPr lang="sk-SK" sz="2000" b="1" u="sng" dirty="0"/>
              <a:t>. zn. III. ÚS 695/2017</a:t>
            </a:r>
            <a:r>
              <a:rPr lang="sk-SK" sz="2000" dirty="0"/>
              <a:t>)</a:t>
            </a:r>
          </a:p>
          <a:p>
            <a:pPr algn="just"/>
            <a:endParaRPr lang="sk-SK" sz="2000" b="1" dirty="0"/>
          </a:p>
          <a:p>
            <a:pPr marL="0" indent="0" algn="just">
              <a:buClr>
                <a:srgbClr val="832472"/>
              </a:buClr>
              <a:buNone/>
            </a:pPr>
            <a:endParaRPr lang="sk-SK" sz="2000" dirty="0"/>
          </a:p>
          <a:p>
            <a:pPr algn="just">
              <a:buClr>
                <a:srgbClr val="832472"/>
              </a:buClr>
            </a:pPr>
            <a:endParaRPr lang="sk-SK" sz="2000" dirty="0"/>
          </a:p>
        </p:txBody>
      </p:sp>
      <p:sp>
        <p:nvSpPr>
          <p:cNvPr id="2" name="Nadpis 1">
            <a:extLst>
              <a:ext uri="{FF2B5EF4-FFF2-40B4-BE49-F238E27FC236}">
                <a16:creationId xmlns:a16="http://schemas.microsoft.com/office/drawing/2014/main" id="{72B202AE-DDFF-7318-8FFE-E344C3F8A0FF}"/>
              </a:ext>
            </a:extLst>
          </p:cNvPr>
          <p:cNvSpPr>
            <a:spLocks noGrp="1"/>
          </p:cNvSpPr>
          <p:nvPr>
            <p:ph type="title"/>
          </p:nvPr>
        </p:nvSpPr>
        <p:spPr>
          <a:xfrm>
            <a:off x="838200" y="772886"/>
            <a:ext cx="10515600" cy="963159"/>
          </a:xfrm>
          <a:solidFill>
            <a:srgbClr val="ECE9E4">
              <a:alpha val="57000"/>
            </a:srgbClr>
          </a:solidFill>
        </p:spPr>
        <p:txBody>
          <a:bodyPr>
            <a:normAutofit/>
          </a:bodyPr>
          <a:lstStyle/>
          <a:p>
            <a:r>
              <a:rPr lang="sk-SK" sz="4000" b="1" dirty="0">
                <a:solidFill>
                  <a:srgbClr val="832472"/>
                </a:solidFill>
                <a:latin typeface="Arial Nova Cond" panose="020B0506020202020204" pitchFamily="34" charset="0"/>
              </a:rPr>
              <a:t>Rozhodnutia v konkurznom konaní </a:t>
            </a:r>
            <a:endParaRPr lang="sk-SK" b="1" dirty="0">
              <a:solidFill>
                <a:srgbClr val="832472"/>
              </a:solidFill>
              <a:latin typeface="Arial Nova Cond" panose="020B0506020202020204" pitchFamily="34" charset="0"/>
            </a:endParaRPr>
          </a:p>
        </p:txBody>
      </p:sp>
      <p:sp>
        <p:nvSpPr>
          <p:cNvPr id="20" name="Obdĺžnik 19">
            <a:extLst>
              <a:ext uri="{FF2B5EF4-FFF2-40B4-BE49-F238E27FC236}">
                <a16:creationId xmlns:a16="http://schemas.microsoft.com/office/drawing/2014/main" id="{8F3AC7FE-7A04-6F71-F12A-ED309DEEBCF8}"/>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E0FDD7ED-5ECF-0916-F265-DF316FA8138E}"/>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E59B165D-F870-0FC1-A321-129496CFB52D}"/>
              </a:ext>
            </a:extLst>
          </p:cNvPr>
          <p:cNvSpPr>
            <a:spLocks noGrp="1"/>
          </p:cNvSpPr>
          <p:nvPr>
            <p:ph type="sldNum" sz="quarter" idx="12"/>
          </p:nvPr>
        </p:nvSpPr>
        <p:spPr/>
        <p:txBody>
          <a:bodyPr/>
          <a:lstStyle/>
          <a:p>
            <a:fld id="{7E8DE41B-542A-42C2-82EA-F62BE028CDAB}" type="slidenum">
              <a:rPr lang="sk-SK" smtClean="0">
                <a:solidFill>
                  <a:schemeClr val="bg1"/>
                </a:solidFill>
              </a:rPr>
              <a:t>24</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33AFA124-9C9C-78D7-91AC-5D1D6C4CABC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22F85C6F-9082-BECD-6065-51F003E8018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Tree>
    <p:extLst>
      <p:ext uri="{BB962C8B-B14F-4D97-AF65-F5344CB8AC3E}">
        <p14:creationId xmlns:p14="http://schemas.microsoft.com/office/powerpoint/2010/main" val="23510559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832472"/>
        </a:solidFill>
        <a:effectLst/>
      </p:bgPr>
    </p:bg>
    <p:spTree>
      <p:nvGrpSpPr>
        <p:cNvPr id="1" name="">
          <a:extLst>
            <a:ext uri="{FF2B5EF4-FFF2-40B4-BE49-F238E27FC236}">
              <a16:creationId xmlns:a16="http://schemas.microsoft.com/office/drawing/2014/main" id="{B3A54C80-327D-50B4-740E-BBDD9CC73F7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4EED290-F300-174D-55F1-0D500E093989}"/>
              </a:ext>
            </a:extLst>
          </p:cNvPr>
          <p:cNvSpPr>
            <a:spLocks noGrp="1"/>
          </p:cNvSpPr>
          <p:nvPr>
            <p:ph type="title"/>
          </p:nvPr>
        </p:nvSpPr>
        <p:spPr>
          <a:xfrm>
            <a:off x="831850" y="3624943"/>
            <a:ext cx="10515600" cy="937532"/>
          </a:xfrm>
          <a:solidFill>
            <a:schemeClr val="bg1">
              <a:alpha val="15000"/>
            </a:schemeClr>
          </a:solidFill>
        </p:spPr>
        <p:txBody>
          <a:bodyPr>
            <a:normAutofit/>
          </a:bodyPr>
          <a:lstStyle/>
          <a:p>
            <a:r>
              <a:rPr lang="sk-SK" sz="4800" b="1" dirty="0">
                <a:solidFill>
                  <a:schemeClr val="bg1"/>
                </a:solidFill>
                <a:latin typeface="Arial Nova Cond" panose="020B0506020202020204" pitchFamily="34" charset="0"/>
                <a:cs typeface="David" panose="020F0502020204030204" pitchFamily="34" charset="-79"/>
              </a:rPr>
              <a:t>VZŤAH ZKR A CSP</a:t>
            </a:r>
            <a:endParaRPr lang="sk-SK" sz="4800" dirty="0"/>
          </a:p>
        </p:txBody>
      </p:sp>
      <p:sp>
        <p:nvSpPr>
          <p:cNvPr id="3" name="Zástupný text 2">
            <a:extLst>
              <a:ext uri="{FF2B5EF4-FFF2-40B4-BE49-F238E27FC236}">
                <a16:creationId xmlns:a16="http://schemas.microsoft.com/office/drawing/2014/main" id="{933DDF5A-E5C7-879B-63BF-80BE3BAA1B6C}"/>
              </a:ext>
            </a:extLst>
          </p:cNvPr>
          <p:cNvSpPr>
            <a:spLocks noGrp="1"/>
          </p:cNvSpPr>
          <p:nvPr>
            <p:ph type="body" idx="1"/>
          </p:nvPr>
        </p:nvSpPr>
        <p:spPr>
          <a:xfrm>
            <a:off x="831850" y="4724400"/>
            <a:ext cx="10515600" cy="1365250"/>
          </a:xfrm>
        </p:spPr>
        <p:txBody>
          <a:bodyPr/>
          <a:lstStyle/>
          <a:p>
            <a:endParaRPr lang="sk-SK" dirty="0"/>
          </a:p>
        </p:txBody>
      </p:sp>
      <p:sp>
        <p:nvSpPr>
          <p:cNvPr id="4" name="Zástupný objekt pre číslo snímky 3">
            <a:extLst>
              <a:ext uri="{FF2B5EF4-FFF2-40B4-BE49-F238E27FC236}">
                <a16:creationId xmlns:a16="http://schemas.microsoft.com/office/drawing/2014/main" id="{B1F62D29-DC67-6B68-8921-C7AF475DBA29}"/>
              </a:ext>
            </a:extLst>
          </p:cNvPr>
          <p:cNvSpPr>
            <a:spLocks noGrp="1"/>
          </p:cNvSpPr>
          <p:nvPr>
            <p:ph type="sldNum" sz="quarter" idx="12"/>
          </p:nvPr>
        </p:nvSpPr>
        <p:spPr/>
        <p:txBody>
          <a:bodyPr/>
          <a:lstStyle/>
          <a:p>
            <a:fld id="{7E8DE41B-542A-42C2-82EA-F62BE028CDAB}" type="slidenum">
              <a:rPr lang="sk-SK" smtClean="0">
                <a:solidFill>
                  <a:schemeClr val="bg1"/>
                </a:solidFill>
              </a:rPr>
              <a:t>25</a:t>
            </a:fld>
            <a:endParaRPr lang="sk-SK" dirty="0">
              <a:solidFill>
                <a:schemeClr val="bg1"/>
              </a:solidFill>
            </a:endParaRPr>
          </a:p>
        </p:txBody>
      </p:sp>
      <p:sp>
        <p:nvSpPr>
          <p:cNvPr id="5" name="Obdĺžnik 4">
            <a:extLst>
              <a:ext uri="{FF2B5EF4-FFF2-40B4-BE49-F238E27FC236}">
                <a16:creationId xmlns:a16="http://schemas.microsoft.com/office/drawing/2014/main" id="{32D89E9C-FE94-4597-8C28-B7763A0243AF}"/>
              </a:ext>
            </a:extLst>
          </p:cNvPr>
          <p:cNvSpPr>
            <a:spLocks noGrp="1" noRot="1" noMove="1" noResize="1" noEditPoints="1" noAdjustHandles="1" noChangeArrowheads="1" noChangeShapeType="1"/>
          </p:cNvSpPr>
          <p:nvPr/>
        </p:nvSpPr>
        <p:spPr>
          <a:xfrm>
            <a:off x="11606644" y="1"/>
            <a:ext cx="585355" cy="613064"/>
          </a:xfrm>
          <a:prstGeom prst="rect">
            <a:avLst/>
          </a:prstGeom>
          <a:solidFill>
            <a:schemeClr val="bg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6" name="Obdĺžnik 5">
            <a:extLst>
              <a:ext uri="{FF2B5EF4-FFF2-40B4-BE49-F238E27FC236}">
                <a16:creationId xmlns:a16="http://schemas.microsoft.com/office/drawing/2014/main" id="{5A642B91-9EF4-F105-FDE4-0717F9D4D6AD}"/>
              </a:ext>
            </a:extLst>
          </p:cNvPr>
          <p:cNvSpPr>
            <a:spLocks noGrp="1" noRot="1" noMove="1" noResize="1" noEditPoints="1" noAdjustHandles="1" noChangeArrowheads="1" noChangeShapeType="1"/>
          </p:cNvSpPr>
          <p:nvPr/>
        </p:nvSpPr>
        <p:spPr>
          <a:xfrm>
            <a:off x="0" y="6244936"/>
            <a:ext cx="585355" cy="613064"/>
          </a:xfrm>
          <a:prstGeom prst="rect">
            <a:avLst/>
          </a:prstGeom>
          <a:solidFill>
            <a:schemeClr val="bg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7" name="Grafický objekt 6" descr="Ploché šípky výplň plnou farbou">
            <a:extLst>
              <a:ext uri="{FF2B5EF4-FFF2-40B4-BE49-F238E27FC236}">
                <a16:creationId xmlns:a16="http://schemas.microsoft.com/office/drawing/2014/main" id="{A669C96C-6A47-9E8A-89E4-DDC4668B9065}"/>
              </a:ext>
            </a:extLst>
          </p:cNvPr>
          <p:cNvPicPr>
            <a:picLocks noGrp="1" noRot="1" noChangeAspect="1" noMove="1" noResize="1" noEditPoints="1" noAdjustHandles="1" noChangeArrowheads="1" noChangeShapeType="1" noCrop="1"/>
          </p:cNvPicPr>
          <p:nvPr/>
        </p:nvPicPr>
        <p:blipFill>
          <a:blip r:embed="rId2">
            <a:extLst>
              <a:ext uri="{96DAC541-7B7A-43D3-8B79-37D633B846F1}">
                <asvg:svgBlip xmlns:asvg="http://schemas.microsoft.com/office/drawing/2016/SVG/main" r:embed="rId3"/>
              </a:ext>
            </a:extLst>
          </a:blip>
          <a:stretch>
            <a:fillRect/>
          </a:stretch>
        </p:blipFill>
        <p:spPr>
          <a:xfrm rot="5400000">
            <a:off x="9171252" y="797665"/>
            <a:ext cx="2435392" cy="2435392"/>
          </a:xfrm>
          <a:prstGeom prst="rect">
            <a:avLst/>
          </a:prstGeom>
        </p:spPr>
      </p:pic>
      <p:sp>
        <p:nvSpPr>
          <p:cNvPr id="8" name="Pravouhlý trojuholník 7">
            <a:extLst>
              <a:ext uri="{FF2B5EF4-FFF2-40B4-BE49-F238E27FC236}">
                <a16:creationId xmlns:a16="http://schemas.microsoft.com/office/drawing/2014/main" id="{98F9CAAE-537E-5B5F-DCE3-0FBE9D2F91C0}"/>
              </a:ext>
            </a:extLst>
          </p:cNvPr>
          <p:cNvSpPr/>
          <p:nvPr/>
        </p:nvSpPr>
        <p:spPr>
          <a:xfrm>
            <a:off x="585355" y="6244936"/>
            <a:ext cx="585355" cy="613064"/>
          </a:xfrm>
          <a:prstGeom prst="rtTriangle">
            <a:avLst/>
          </a:prstGeom>
          <a:solidFill>
            <a:schemeClr val="bg1">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9" name="Obrázok 8" descr="Obrázok, na ktorom je grafika, písmo, dizajn, logo&#10;&#10;Obsah vygenerovaný pomocou AI môže byť nesprávny.">
            <a:extLst>
              <a:ext uri="{FF2B5EF4-FFF2-40B4-BE49-F238E27FC236}">
                <a16:creationId xmlns:a16="http://schemas.microsoft.com/office/drawing/2014/main" id="{9D11F492-5058-EAB3-D9D8-88D5329BEB0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53644" y="6270135"/>
            <a:ext cx="638355" cy="562666"/>
          </a:xfrm>
          <a:prstGeom prst="rect">
            <a:avLst/>
          </a:prstGeom>
        </p:spPr>
      </p:pic>
      <p:sp>
        <p:nvSpPr>
          <p:cNvPr id="10" name="BlokTextu 9">
            <a:extLst>
              <a:ext uri="{FF2B5EF4-FFF2-40B4-BE49-F238E27FC236}">
                <a16:creationId xmlns:a16="http://schemas.microsoft.com/office/drawing/2014/main" id="{67826A0E-9606-DE89-52F7-6F90539A2A09}"/>
              </a:ext>
            </a:extLst>
          </p:cNvPr>
          <p:cNvSpPr txBox="1"/>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Tree>
    <p:extLst>
      <p:ext uri="{BB962C8B-B14F-4D97-AF65-F5344CB8AC3E}">
        <p14:creationId xmlns:p14="http://schemas.microsoft.com/office/powerpoint/2010/main" val="29428719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80B9EED-7449-5E7E-063F-3159D020D5FF}"/>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EB2DC4C8-3203-A4B1-A361-79BB0B6B0935}"/>
              </a:ext>
            </a:extLst>
          </p:cNvPr>
          <p:cNvSpPr>
            <a:spLocks noGrp="1"/>
          </p:cNvSpPr>
          <p:nvPr>
            <p:ph idx="1"/>
          </p:nvPr>
        </p:nvSpPr>
        <p:spPr>
          <a:xfrm>
            <a:off x="838200" y="1881385"/>
            <a:ext cx="10515600" cy="4203729"/>
          </a:xfrm>
          <a:solidFill>
            <a:srgbClr val="ECE9E4">
              <a:alpha val="35000"/>
            </a:srgbClr>
          </a:solidFill>
        </p:spPr>
        <p:txBody>
          <a:bodyPr>
            <a:normAutofit/>
          </a:bodyPr>
          <a:lstStyle/>
          <a:p>
            <a:pPr marL="0" indent="0" algn="just">
              <a:buNone/>
            </a:pPr>
            <a:endParaRPr lang="sk-SK" sz="2000" dirty="0"/>
          </a:p>
          <a:p>
            <a:pPr algn="just"/>
            <a:r>
              <a:rPr lang="sk-SK" sz="2000" dirty="0"/>
              <a:t>Ak ZKR neustanovuje inak, na začatie konkurzného konania, na konkurzné konanie, na začatie reštrukturalizačného konania, na reštrukturalizačné konanie a konanie o oddlžení (sa primerane použijú ustanovenia CSP.</a:t>
            </a:r>
          </a:p>
          <a:p>
            <a:pPr marL="0" indent="0" algn="just">
              <a:buNone/>
            </a:pPr>
            <a:endParaRPr lang="sk-SK" sz="2000" dirty="0"/>
          </a:p>
          <a:p>
            <a:pPr algn="just">
              <a:buClr>
                <a:srgbClr val="832472"/>
              </a:buClr>
            </a:pPr>
            <a:endParaRPr lang="sk-SK" sz="2000" dirty="0"/>
          </a:p>
        </p:txBody>
      </p:sp>
      <p:sp>
        <p:nvSpPr>
          <p:cNvPr id="2" name="Nadpis 1">
            <a:extLst>
              <a:ext uri="{FF2B5EF4-FFF2-40B4-BE49-F238E27FC236}">
                <a16:creationId xmlns:a16="http://schemas.microsoft.com/office/drawing/2014/main" id="{7A6E3C62-436A-E8A4-1567-0A77B026F0F7}"/>
              </a:ext>
            </a:extLst>
          </p:cNvPr>
          <p:cNvSpPr>
            <a:spLocks noGrp="1"/>
          </p:cNvSpPr>
          <p:nvPr>
            <p:ph type="title"/>
          </p:nvPr>
        </p:nvSpPr>
        <p:spPr>
          <a:xfrm>
            <a:off x="838200" y="772886"/>
            <a:ext cx="10515600" cy="963159"/>
          </a:xfrm>
          <a:solidFill>
            <a:srgbClr val="ECE9E4">
              <a:alpha val="57000"/>
            </a:srgbClr>
          </a:solidFill>
        </p:spPr>
        <p:txBody>
          <a:bodyPr>
            <a:normAutofit/>
          </a:bodyPr>
          <a:lstStyle/>
          <a:p>
            <a:r>
              <a:rPr lang="sk-SK" sz="4000" b="1" dirty="0">
                <a:solidFill>
                  <a:srgbClr val="832472"/>
                </a:solidFill>
                <a:latin typeface="Arial Nova Cond" panose="020B0506020202020204" pitchFamily="34" charset="0"/>
              </a:rPr>
              <a:t>Vzťah ZKR a CSP </a:t>
            </a:r>
            <a:endParaRPr lang="sk-SK" b="1" dirty="0">
              <a:solidFill>
                <a:srgbClr val="832472"/>
              </a:solidFill>
              <a:latin typeface="Arial Nova Cond" panose="020B0506020202020204" pitchFamily="34" charset="0"/>
            </a:endParaRPr>
          </a:p>
        </p:txBody>
      </p:sp>
      <p:sp>
        <p:nvSpPr>
          <p:cNvPr id="20" name="Obdĺžnik 19">
            <a:extLst>
              <a:ext uri="{FF2B5EF4-FFF2-40B4-BE49-F238E27FC236}">
                <a16:creationId xmlns:a16="http://schemas.microsoft.com/office/drawing/2014/main" id="{B6756DA6-8770-F83E-7CF4-D2B29FB8FFBD}"/>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1162BC8A-FAAB-47B1-9DE6-F7F5A81E44C2}"/>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0BAFF9DA-E96B-03D4-13B9-D7381BD44367}"/>
              </a:ext>
            </a:extLst>
          </p:cNvPr>
          <p:cNvSpPr>
            <a:spLocks noGrp="1"/>
          </p:cNvSpPr>
          <p:nvPr>
            <p:ph type="sldNum" sz="quarter" idx="12"/>
          </p:nvPr>
        </p:nvSpPr>
        <p:spPr/>
        <p:txBody>
          <a:bodyPr/>
          <a:lstStyle/>
          <a:p>
            <a:fld id="{7E8DE41B-542A-42C2-82EA-F62BE028CDAB}" type="slidenum">
              <a:rPr lang="sk-SK" smtClean="0">
                <a:solidFill>
                  <a:schemeClr val="bg1"/>
                </a:solidFill>
              </a:rPr>
              <a:t>26</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09418E30-7D73-F2D4-0308-A0A6BE43C50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C0D5BDBB-7D83-6C8A-7E85-10E1855267C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Tree>
    <p:extLst>
      <p:ext uri="{BB962C8B-B14F-4D97-AF65-F5344CB8AC3E}">
        <p14:creationId xmlns:p14="http://schemas.microsoft.com/office/powerpoint/2010/main" val="4372821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CF1E437-42A9-BF1B-89D6-52ED72624C1D}"/>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857D2CC7-E5D2-B5A0-DEDF-DBBA9312B800}"/>
              </a:ext>
            </a:extLst>
          </p:cNvPr>
          <p:cNvSpPr>
            <a:spLocks noGrp="1"/>
          </p:cNvSpPr>
          <p:nvPr>
            <p:ph idx="1"/>
          </p:nvPr>
        </p:nvSpPr>
        <p:spPr>
          <a:xfrm>
            <a:off x="838200" y="1881385"/>
            <a:ext cx="10515600" cy="4203729"/>
          </a:xfrm>
          <a:solidFill>
            <a:srgbClr val="ECE9E4">
              <a:alpha val="35000"/>
            </a:srgbClr>
          </a:solidFill>
        </p:spPr>
        <p:txBody>
          <a:bodyPr>
            <a:normAutofit/>
          </a:bodyPr>
          <a:lstStyle/>
          <a:p>
            <a:pPr marL="0" indent="0" algn="just">
              <a:buNone/>
            </a:pPr>
            <a:endParaRPr lang="sk-SK" sz="2000" dirty="0"/>
          </a:p>
          <a:p>
            <a:pPr algn="just"/>
            <a:r>
              <a:rPr lang="sk-SK" sz="2000" dirty="0"/>
              <a:t>Základný vzťah medzi CSP a ZKR je vzťahom subsidiarity, ktorý vychádza zo zásady lex </a:t>
            </a:r>
            <a:r>
              <a:rPr lang="sk-SK" sz="2000" dirty="0" err="1"/>
              <a:t>specialis</a:t>
            </a:r>
            <a:r>
              <a:rPr lang="sk-SK" sz="2000" dirty="0"/>
              <a:t> </a:t>
            </a:r>
            <a:r>
              <a:rPr lang="sk-SK" sz="2000" dirty="0" err="1"/>
              <a:t>derogat</a:t>
            </a:r>
            <a:r>
              <a:rPr lang="sk-SK" sz="2000" dirty="0"/>
              <a:t> lex </a:t>
            </a:r>
            <a:r>
              <a:rPr lang="sk-SK" sz="2000" dirty="0" err="1"/>
              <a:t>generalis</a:t>
            </a:r>
            <a:r>
              <a:rPr lang="sk-SK" sz="2000" dirty="0"/>
              <a:t>. V konkurznom konaní, v konaní o reštrukturalizácii a v konaní o oddlžení majú prednosť procesné normy ZKR pred procesnými normami CSP. Tak to bude vždy vtedy, ak procesné úkony subjektov konkurzného konania, reštrukturalizačného konania a konania o oddlžení sú upravené aj v CSP, aj v ZKR, pričom ide o odlišnú právnu úpravu (začatie konania, druh rozhodnutia súdu, povinnosť pojednávania a pod.). Ak zákon o konkurze a </a:t>
            </a:r>
            <a:r>
              <a:rPr lang="sk-SK" sz="2000" dirty="0" err="1"/>
              <a:t>reštrukturalizáciinemá</a:t>
            </a:r>
            <a:r>
              <a:rPr lang="sk-SK" sz="2000" dirty="0"/>
              <a:t> úpravu určitých procesných inštitútov vôbec alebo ich upravuje len čiastočne, a tieto sú upravené v Civilnom sporovom poriadku, aplikujú sa tieto na konkurzné konanie alebo na reštrukturalizačné konanie a na konanie o oddlžení primerane (napr. obsahové náležitosti námietky zaujatosti, obsahové náležitosti návrhu na vydanie neodkladného opatrenia a pod.).</a:t>
            </a:r>
          </a:p>
          <a:p>
            <a:pPr marL="0" indent="0" algn="just">
              <a:buClr>
                <a:srgbClr val="832472"/>
              </a:buClr>
              <a:buNone/>
            </a:pPr>
            <a:endParaRPr lang="sk-SK" sz="2000" dirty="0"/>
          </a:p>
          <a:p>
            <a:pPr algn="just">
              <a:buClr>
                <a:srgbClr val="832472"/>
              </a:buClr>
            </a:pPr>
            <a:endParaRPr lang="sk-SK" sz="2000" dirty="0"/>
          </a:p>
        </p:txBody>
      </p:sp>
      <p:sp>
        <p:nvSpPr>
          <p:cNvPr id="2" name="Nadpis 1">
            <a:extLst>
              <a:ext uri="{FF2B5EF4-FFF2-40B4-BE49-F238E27FC236}">
                <a16:creationId xmlns:a16="http://schemas.microsoft.com/office/drawing/2014/main" id="{6BC6DD67-107C-4334-997F-861A0C8D8611}"/>
              </a:ext>
            </a:extLst>
          </p:cNvPr>
          <p:cNvSpPr>
            <a:spLocks noGrp="1"/>
          </p:cNvSpPr>
          <p:nvPr>
            <p:ph type="title"/>
          </p:nvPr>
        </p:nvSpPr>
        <p:spPr>
          <a:xfrm>
            <a:off x="838200" y="772886"/>
            <a:ext cx="10515600" cy="963159"/>
          </a:xfrm>
          <a:solidFill>
            <a:srgbClr val="ECE9E4">
              <a:alpha val="57000"/>
            </a:srgbClr>
          </a:solidFill>
        </p:spPr>
        <p:txBody>
          <a:bodyPr>
            <a:normAutofit/>
          </a:bodyPr>
          <a:lstStyle/>
          <a:p>
            <a:r>
              <a:rPr lang="sk-SK" sz="4000" b="1" dirty="0">
                <a:solidFill>
                  <a:srgbClr val="832472"/>
                </a:solidFill>
                <a:latin typeface="Arial Nova Cond" panose="020B0506020202020204" pitchFamily="34" charset="0"/>
              </a:rPr>
              <a:t>Vzťah ZKR a CSP </a:t>
            </a:r>
            <a:endParaRPr lang="sk-SK" b="1" dirty="0">
              <a:solidFill>
                <a:srgbClr val="832472"/>
              </a:solidFill>
              <a:latin typeface="Arial Nova Cond" panose="020B0506020202020204" pitchFamily="34" charset="0"/>
            </a:endParaRPr>
          </a:p>
        </p:txBody>
      </p:sp>
      <p:sp>
        <p:nvSpPr>
          <p:cNvPr id="20" name="Obdĺžnik 19">
            <a:extLst>
              <a:ext uri="{FF2B5EF4-FFF2-40B4-BE49-F238E27FC236}">
                <a16:creationId xmlns:a16="http://schemas.microsoft.com/office/drawing/2014/main" id="{F1F681D4-2C46-DE10-6BB2-E16770164392}"/>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26672DA1-C127-E52D-4092-D9C591A50F0B}"/>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13EED5C4-896A-79A3-DBB1-9C91C52B74F8}"/>
              </a:ext>
            </a:extLst>
          </p:cNvPr>
          <p:cNvSpPr>
            <a:spLocks noGrp="1"/>
          </p:cNvSpPr>
          <p:nvPr>
            <p:ph type="sldNum" sz="quarter" idx="12"/>
          </p:nvPr>
        </p:nvSpPr>
        <p:spPr/>
        <p:txBody>
          <a:bodyPr/>
          <a:lstStyle/>
          <a:p>
            <a:fld id="{7E8DE41B-542A-42C2-82EA-F62BE028CDAB}" type="slidenum">
              <a:rPr lang="sk-SK" smtClean="0">
                <a:solidFill>
                  <a:schemeClr val="bg1"/>
                </a:solidFill>
              </a:rPr>
              <a:t>27</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A8682DFD-5B88-5F6E-AE27-88DEA630273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A8328BE0-4EFA-033A-5710-215C3679FD9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Tree>
    <p:extLst>
      <p:ext uri="{BB962C8B-B14F-4D97-AF65-F5344CB8AC3E}">
        <p14:creationId xmlns:p14="http://schemas.microsoft.com/office/powerpoint/2010/main" val="21721131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832472"/>
        </a:solidFill>
        <a:effectLst/>
      </p:bgPr>
    </p:bg>
    <p:spTree>
      <p:nvGrpSpPr>
        <p:cNvPr id="1" name="">
          <a:extLst>
            <a:ext uri="{FF2B5EF4-FFF2-40B4-BE49-F238E27FC236}">
              <a16:creationId xmlns:a16="http://schemas.microsoft.com/office/drawing/2014/main" id="{E9B7BAD0-0D96-DF4B-1584-EE9AFC91C21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847F40C-CDAF-4FB0-6837-0D5E0010B185}"/>
              </a:ext>
            </a:extLst>
          </p:cNvPr>
          <p:cNvSpPr>
            <a:spLocks noGrp="1"/>
          </p:cNvSpPr>
          <p:nvPr>
            <p:ph type="title"/>
          </p:nvPr>
        </p:nvSpPr>
        <p:spPr>
          <a:xfrm>
            <a:off x="831850" y="3624943"/>
            <a:ext cx="10515600" cy="937532"/>
          </a:xfrm>
          <a:solidFill>
            <a:schemeClr val="bg1">
              <a:alpha val="15000"/>
            </a:schemeClr>
          </a:solidFill>
        </p:spPr>
        <p:txBody>
          <a:bodyPr>
            <a:normAutofit/>
          </a:bodyPr>
          <a:lstStyle/>
          <a:p>
            <a:r>
              <a:rPr lang="sk-SK" sz="4800" b="1" dirty="0">
                <a:solidFill>
                  <a:schemeClr val="bg1"/>
                </a:solidFill>
                <a:latin typeface="Arial Nova Cond" panose="020B0506020202020204" pitchFamily="34" charset="0"/>
                <a:cs typeface="David" panose="020F0502020204030204" pitchFamily="34" charset="-79"/>
              </a:rPr>
              <a:t>LEHOTY V KONKURZNOM KONANÍ</a:t>
            </a:r>
            <a:endParaRPr lang="sk-SK" sz="4800" dirty="0"/>
          </a:p>
        </p:txBody>
      </p:sp>
      <p:sp>
        <p:nvSpPr>
          <p:cNvPr id="3" name="Zástupný text 2">
            <a:extLst>
              <a:ext uri="{FF2B5EF4-FFF2-40B4-BE49-F238E27FC236}">
                <a16:creationId xmlns:a16="http://schemas.microsoft.com/office/drawing/2014/main" id="{7C8822EA-D682-4A00-A73D-E534523D1996}"/>
              </a:ext>
            </a:extLst>
          </p:cNvPr>
          <p:cNvSpPr>
            <a:spLocks noGrp="1"/>
          </p:cNvSpPr>
          <p:nvPr>
            <p:ph type="body" idx="1"/>
          </p:nvPr>
        </p:nvSpPr>
        <p:spPr>
          <a:xfrm>
            <a:off x="831850" y="4724400"/>
            <a:ext cx="10515600" cy="1365250"/>
          </a:xfrm>
        </p:spPr>
        <p:txBody>
          <a:bodyPr/>
          <a:lstStyle/>
          <a:p>
            <a:endParaRPr lang="sk-SK" dirty="0"/>
          </a:p>
        </p:txBody>
      </p:sp>
      <p:sp>
        <p:nvSpPr>
          <p:cNvPr id="4" name="Zástupný objekt pre číslo snímky 3">
            <a:extLst>
              <a:ext uri="{FF2B5EF4-FFF2-40B4-BE49-F238E27FC236}">
                <a16:creationId xmlns:a16="http://schemas.microsoft.com/office/drawing/2014/main" id="{7F4AEBCF-803C-2F0D-CFF6-6E4F27A1FB46}"/>
              </a:ext>
            </a:extLst>
          </p:cNvPr>
          <p:cNvSpPr>
            <a:spLocks noGrp="1"/>
          </p:cNvSpPr>
          <p:nvPr>
            <p:ph type="sldNum" sz="quarter" idx="12"/>
          </p:nvPr>
        </p:nvSpPr>
        <p:spPr/>
        <p:txBody>
          <a:bodyPr/>
          <a:lstStyle/>
          <a:p>
            <a:fld id="{7E8DE41B-542A-42C2-82EA-F62BE028CDAB}" type="slidenum">
              <a:rPr lang="sk-SK" smtClean="0">
                <a:solidFill>
                  <a:schemeClr val="bg1"/>
                </a:solidFill>
              </a:rPr>
              <a:t>28</a:t>
            </a:fld>
            <a:endParaRPr lang="sk-SK" dirty="0">
              <a:solidFill>
                <a:schemeClr val="bg1"/>
              </a:solidFill>
            </a:endParaRPr>
          </a:p>
        </p:txBody>
      </p:sp>
      <p:sp>
        <p:nvSpPr>
          <p:cNvPr id="5" name="Obdĺžnik 4">
            <a:extLst>
              <a:ext uri="{FF2B5EF4-FFF2-40B4-BE49-F238E27FC236}">
                <a16:creationId xmlns:a16="http://schemas.microsoft.com/office/drawing/2014/main" id="{12BD7CFD-C8EA-C968-87C2-377FAF202640}"/>
              </a:ext>
            </a:extLst>
          </p:cNvPr>
          <p:cNvSpPr>
            <a:spLocks noGrp="1" noRot="1" noMove="1" noResize="1" noEditPoints="1" noAdjustHandles="1" noChangeArrowheads="1" noChangeShapeType="1"/>
          </p:cNvSpPr>
          <p:nvPr/>
        </p:nvSpPr>
        <p:spPr>
          <a:xfrm>
            <a:off x="11606644" y="1"/>
            <a:ext cx="585355" cy="613064"/>
          </a:xfrm>
          <a:prstGeom prst="rect">
            <a:avLst/>
          </a:prstGeom>
          <a:solidFill>
            <a:schemeClr val="bg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6" name="Obdĺžnik 5">
            <a:extLst>
              <a:ext uri="{FF2B5EF4-FFF2-40B4-BE49-F238E27FC236}">
                <a16:creationId xmlns:a16="http://schemas.microsoft.com/office/drawing/2014/main" id="{766C9CAB-3638-E06A-B4DB-30473B84F7C0}"/>
              </a:ext>
            </a:extLst>
          </p:cNvPr>
          <p:cNvSpPr>
            <a:spLocks noGrp="1" noRot="1" noMove="1" noResize="1" noEditPoints="1" noAdjustHandles="1" noChangeArrowheads="1" noChangeShapeType="1"/>
          </p:cNvSpPr>
          <p:nvPr/>
        </p:nvSpPr>
        <p:spPr>
          <a:xfrm>
            <a:off x="0" y="6244936"/>
            <a:ext cx="585355" cy="613064"/>
          </a:xfrm>
          <a:prstGeom prst="rect">
            <a:avLst/>
          </a:prstGeom>
          <a:solidFill>
            <a:schemeClr val="bg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7" name="Grafický objekt 6" descr="Ploché šípky výplň plnou farbou">
            <a:extLst>
              <a:ext uri="{FF2B5EF4-FFF2-40B4-BE49-F238E27FC236}">
                <a16:creationId xmlns:a16="http://schemas.microsoft.com/office/drawing/2014/main" id="{4B5EF13F-2C5A-1D6C-DA7D-83850189869E}"/>
              </a:ext>
            </a:extLst>
          </p:cNvPr>
          <p:cNvPicPr>
            <a:picLocks noGrp="1" noRot="1" noChangeAspect="1" noMove="1" noResize="1" noEditPoints="1" noAdjustHandles="1" noChangeArrowheads="1" noChangeShapeType="1" noCrop="1"/>
          </p:cNvPicPr>
          <p:nvPr/>
        </p:nvPicPr>
        <p:blipFill>
          <a:blip r:embed="rId2">
            <a:extLst>
              <a:ext uri="{96DAC541-7B7A-43D3-8B79-37D633B846F1}">
                <asvg:svgBlip xmlns:asvg="http://schemas.microsoft.com/office/drawing/2016/SVG/main" r:embed="rId3"/>
              </a:ext>
            </a:extLst>
          </a:blip>
          <a:stretch>
            <a:fillRect/>
          </a:stretch>
        </p:blipFill>
        <p:spPr>
          <a:xfrm rot="5400000">
            <a:off x="9171252" y="797665"/>
            <a:ext cx="2435392" cy="2435392"/>
          </a:xfrm>
          <a:prstGeom prst="rect">
            <a:avLst/>
          </a:prstGeom>
        </p:spPr>
      </p:pic>
      <p:sp>
        <p:nvSpPr>
          <p:cNvPr id="8" name="Pravouhlý trojuholník 7">
            <a:extLst>
              <a:ext uri="{FF2B5EF4-FFF2-40B4-BE49-F238E27FC236}">
                <a16:creationId xmlns:a16="http://schemas.microsoft.com/office/drawing/2014/main" id="{751E3F31-6E61-875C-8E2B-A0AE4726A047}"/>
              </a:ext>
            </a:extLst>
          </p:cNvPr>
          <p:cNvSpPr/>
          <p:nvPr/>
        </p:nvSpPr>
        <p:spPr>
          <a:xfrm>
            <a:off x="585355" y="6244936"/>
            <a:ext cx="585355" cy="613064"/>
          </a:xfrm>
          <a:prstGeom prst="rtTriangle">
            <a:avLst/>
          </a:prstGeom>
          <a:solidFill>
            <a:schemeClr val="bg1">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9" name="Obrázok 8" descr="Obrázok, na ktorom je grafika, písmo, dizajn, logo&#10;&#10;Obsah vygenerovaný pomocou AI môže byť nesprávny.">
            <a:extLst>
              <a:ext uri="{FF2B5EF4-FFF2-40B4-BE49-F238E27FC236}">
                <a16:creationId xmlns:a16="http://schemas.microsoft.com/office/drawing/2014/main" id="{1B513A41-3262-4823-E33B-66F32BE89E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53644" y="6270135"/>
            <a:ext cx="638355" cy="562666"/>
          </a:xfrm>
          <a:prstGeom prst="rect">
            <a:avLst/>
          </a:prstGeom>
        </p:spPr>
      </p:pic>
      <p:sp>
        <p:nvSpPr>
          <p:cNvPr id="10" name="BlokTextu 9">
            <a:extLst>
              <a:ext uri="{FF2B5EF4-FFF2-40B4-BE49-F238E27FC236}">
                <a16:creationId xmlns:a16="http://schemas.microsoft.com/office/drawing/2014/main" id="{129D4285-FFFB-CAA2-BB5B-723C03158B1F}"/>
              </a:ext>
            </a:extLst>
          </p:cNvPr>
          <p:cNvSpPr txBox="1"/>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Tree>
    <p:extLst>
      <p:ext uri="{BB962C8B-B14F-4D97-AF65-F5344CB8AC3E}">
        <p14:creationId xmlns:p14="http://schemas.microsoft.com/office/powerpoint/2010/main" val="15879573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9A4896A-F6CC-8F41-3D4C-E092AE3B4034}"/>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99DDF443-3A43-CB59-1784-6DA6DB94E5A1}"/>
              </a:ext>
            </a:extLst>
          </p:cNvPr>
          <p:cNvSpPr>
            <a:spLocks noGrp="1"/>
          </p:cNvSpPr>
          <p:nvPr>
            <p:ph idx="1"/>
          </p:nvPr>
        </p:nvSpPr>
        <p:spPr>
          <a:xfrm>
            <a:off x="838200" y="1881385"/>
            <a:ext cx="10515600" cy="4203729"/>
          </a:xfrm>
          <a:solidFill>
            <a:srgbClr val="ECE9E4">
              <a:alpha val="35000"/>
            </a:srgbClr>
          </a:solidFill>
        </p:spPr>
        <p:txBody>
          <a:bodyPr>
            <a:normAutofit fontScale="85000" lnSpcReduction="10000"/>
          </a:bodyPr>
          <a:lstStyle/>
          <a:p>
            <a:pPr algn="just">
              <a:lnSpc>
                <a:spcPct val="107000"/>
              </a:lnSpc>
              <a:spcAft>
                <a:spcPts val="800"/>
              </a:spcAft>
            </a:pPr>
            <a:r>
              <a:rPr lang="sk-SK" sz="2000" dirty="0">
                <a:ea typeface="Calibri" panose="020F0502020204030204" pitchFamily="34" charset="0"/>
                <a:cs typeface="Calibri" panose="020F0502020204030204" pitchFamily="34" charset="0"/>
              </a:rPr>
              <a:t>Ak ZKR neustanovuje inak, uznesenia a iné písomnosti súdu sa v konaniach podľa ZKR doručujú ich zverejnením v Insolvenčnom registri; to platí rovnako aj pre písomnosti. Uznesenie, ktoré sa zverejňuje v Insolvenčnom registri, sa zverejňuje bez odôvodnenia.</a:t>
            </a:r>
            <a:endParaRPr lang="sk-SK" sz="2000" dirty="0">
              <a:ea typeface="Calibri" panose="020F0502020204030204" pitchFamily="34" charset="0"/>
              <a:cs typeface="Times New Roman" panose="02020603050405020304" pitchFamily="18" charset="0"/>
            </a:endParaRPr>
          </a:p>
          <a:p>
            <a:pPr algn="just">
              <a:lnSpc>
                <a:spcPct val="107000"/>
              </a:lnSpc>
              <a:spcAft>
                <a:spcPts val="800"/>
              </a:spcAft>
            </a:pPr>
            <a:r>
              <a:rPr lang="sk-SK" sz="2000" dirty="0">
                <a:solidFill>
                  <a:srgbClr val="000000"/>
                </a:solidFill>
                <a:ea typeface="Calibri" panose="020F0502020204030204" pitchFamily="34" charset="0"/>
                <a:cs typeface="Calibri" panose="020F0502020204030204" pitchFamily="34" charset="0"/>
              </a:rPr>
              <a:t>Ak ZKR neustanovuje inak, za deň doručenia súdneho rozhodnutia alebo inej písomnosti sa považuje nasledujúci deň po zverejnení súdneho rozhodnutia alebo inej súdnej písomnosti v Insolvenčnom registri.</a:t>
            </a:r>
            <a:endParaRPr lang="sk-SK" sz="2000" dirty="0">
              <a:ea typeface="Calibri" panose="020F0502020204030204" pitchFamily="34" charset="0"/>
              <a:cs typeface="Times New Roman" panose="02020603050405020304" pitchFamily="18" charset="0"/>
            </a:endParaRPr>
          </a:p>
          <a:p>
            <a:pPr algn="just">
              <a:lnSpc>
                <a:spcPct val="107000"/>
              </a:lnSpc>
              <a:spcAft>
                <a:spcPts val="800"/>
              </a:spcAft>
            </a:pPr>
            <a:r>
              <a:rPr lang="sk-SK" sz="2000" u="sng" dirty="0">
                <a:solidFill>
                  <a:srgbClr val="000000"/>
                </a:solidFill>
                <a:ea typeface="Calibri" panose="020F0502020204030204" pitchFamily="34" charset="0"/>
                <a:cs typeface="Calibri" panose="020F0502020204030204" pitchFamily="34" charset="0"/>
              </a:rPr>
              <a:t>§203a ZKR Lehoty:</a:t>
            </a:r>
            <a:endParaRPr lang="sk-SK" sz="2000" dirty="0">
              <a:ea typeface="Calibri" panose="020F0502020204030204" pitchFamily="34" charset="0"/>
              <a:cs typeface="Times New Roman" panose="02020603050405020304" pitchFamily="18" charset="0"/>
            </a:endParaRPr>
          </a:p>
          <a:p>
            <a:pPr algn="just">
              <a:lnSpc>
                <a:spcPct val="107000"/>
              </a:lnSpc>
              <a:spcAft>
                <a:spcPts val="800"/>
              </a:spcAft>
            </a:pPr>
            <a:r>
              <a:rPr lang="sk-SK" sz="2000" dirty="0">
                <a:ea typeface="Calibri" panose="020F0502020204030204" pitchFamily="34" charset="0"/>
                <a:cs typeface="Calibri" panose="020F0502020204030204" pitchFamily="34" charset="0"/>
              </a:rPr>
              <a:t>Do plynutia lehoty sa </a:t>
            </a:r>
            <a:r>
              <a:rPr lang="sk-SK" sz="2000" b="1" u="sng" dirty="0">
                <a:ea typeface="Calibri" panose="020F0502020204030204" pitchFamily="34" charset="0"/>
                <a:cs typeface="Calibri" panose="020F0502020204030204" pitchFamily="34" charset="0"/>
              </a:rPr>
              <a:t>nezapočítava deň</a:t>
            </a:r>
            <a:r>
              <a:rPr lang="sk-SK" sz="2000" dirty="0">
                <a:ea typeface="Calibri" panose="020F0502020204030204" pitchFamily="34" charset="0"/>
                <a:cs typeface="Calibri" panose="020F0502020204030204" pitchFamily="34" charset="0"/>
              </a:rPr>
              <a:t>, keď došlo ku skutočnosti určujúcej začiatok lehoty.</a:t>
            </a:r>
            <a:endParaRPr lang="sk-SK" sz="2000" dirty="0">
              <a:ea typeface="Calibri" panose="020F0502020204030204" pitchFamily="34" charset="0"/>
              <a:cs typeface="Times New Roman" panose="02020603050405020304" pitchFamily="18" charset="0"/>
            </a:endParaRPr>
          </a:p>
          <a:p>
            <a:pPr algn="just">
              <a:lnSpc>
                <a:spcPct val="107000"/>
              </a:lnSpc>
              <a:spcAft>
                <a:spcPts val="800"/>
              </a:spcAft>
            </a:pPr>
            <a:r>
              <a:rPr lang="sk-SK" sz="2000" dirty="0">
                <a:ea typeface="Calibri" panose="020F0502020204030204" pitchFamily="34" charset="0"/>
                <a:cs typeface="Calibri" panose="020F0502020204030204" pitchFamily="34" charset="0"/>
              </a:rPr>
              <a:t>Ak posledný deň lehoty pripadne na sobotu, nedeľu alebo sviatok, posledný deň lehoty je </a:t>
            </a:r>
            <a:r>
              <a:rPr lang="sk-SK" sz="2000" b="1" u="sng" dirty="0">
                <a:ea typeface="Calibri" panose="020F0502020204030204" pitchFamily="34" charset="0"/>
                <a:cs typeface="Calibri" panose="020F0502020204030204" pitchFamily="34" charset="0"/>
              </a:rPr>
              <a:t>najbližší nasledujúci pracovný deň</a:t>
            </a:r>
            <a:r>
              <a:rPr lang="sk-SK" sz="2000" dirty="0">
                <a:ea typeface="Calibri" panose="020F0502020204030204" pitchFamily="34" charset="0"/>
                <a:cs typeface="Calibri" panose="020F0502020204030204" pitchFamily="34" charset="0"/>
              </a:rPr>
              <a:t>.</a:t>
            </a:r>
            <a:endParaRPr lang="sk-SK" sz="2000" dirty="0">
              <a:ea typeface="Calibri" panose="020F0502020204030204" pitchFamily="34" charset="0"/>
              <a:cs typeface="Times New Roman" panose="02020603050405020304" pitchFamily="18" charset="0"/>
            </a:endParaRPr>
          </a:p>
          <a:p>
            <a:pPr algn="just">
              <a:lnSpc>
                <a:spcPct val="107000"/>
              </a:lnSpc>
              <a:spcAft>
                <a:spcPts val="800"/>
              </a:spcAft>
            </a:pPr>
            <a:r>
              <a:rPr lang="sk-SK" sz="2000" dirty="0">
                <a:ea typeface="Calibri" panose="020F0502020204030204" pitchFamily="34" charset="0"/>
                <a:cs typeface="Calibri" panose="020F0502020204030204" pitchFamily="34" charset="0"/>
              </a:rPr>
              <a:t>Lehota je zachovaná, </a:t>
            </a:r>
            <a:r>
              <a:rPr lang="sk-SK" sz="2000" b="1" u="sng" dirty="0">
                <a:ea typeface="Calibri" panose="020F0502020204030204" pitchFamily="34" charset="0"/>
                <a:cs typeface="Calibri" panose="020F0502020204030204" pitchFamily="34" charset="0"/>
              </a:rPr>
              <a:t>ak je podanie doručené najneskôr posledný deň lehoty tomu, komu je podanie určené</a:t>
            </a:r>
            <a:r>
              <a:rPr lang="sk-SK" sz="2000" dirty="0">
                <a:ea typeface="Calibri" panose="020F0502020204030204" pitchFamily="34" charset="0"/>
                <a:cs typeface="Calibri" panose="020F0502020204030204" pitchFamily="34" charset="0"/>
              </a:rPr>
              <a:t>; to neplatí, ak ide o lehotu na podanie odvolania</a:t>
            </a:r>
            <a:endParaRPr lang="sk-SK" sz="2000" dirty="0">
              <a:ea typeface="Calibri" panose="020F0502020204030204" pitchFamily="34" charset="0"/>
              <a:cs typeface="Times New Roman" panose="02020603050405020304" pitchFamily="18" charset="0"/>
            </a:endParaRPr>
          </a:p>
        </p:txBody>
      </p:sp>
      <p:sp>
        <p:nvSpPr>
          <p:cNvPr id="2" name="Nadpis 1">
            <a:extLst>
              <a:ext uri="{FF2B5EF4-FFF2-40B4-BE49-F238E27FC236}">
                <a16:creationId xmlns:a16="http://schemas.microsoft.com/office/drawing/2014/main" id="{71109009-0A99-342D-7101-3C8F8160C1DF}"/>
              </a:ext>
            </a:extLst>
          </p:cNvPr>
          <p:cNvSpPr>
            <a:spLocks noGrp="1"/>
          </p:cNvSpPr>
          <p:nvPr>
            <p:ph type="title"/>
          </p:nvPr>
        </p:nvSpPr>
        <p:spPr>
          <a:xfrm>
            <a:off x="838200" y="772886"/>
            <a:ext cx="10515600" cy="963159"/>
          </a:xfrm>
          <a:solidFill>
            <a:srgbClr val="ECE9E4">
              <a:alpha val="57000"/>
            </a:srgbClr>
          </a:solidFill>
        </p:spPr>
        <p:txBody>
          <a:bodyPr>
            <a:normAutofit/>
          </a:bodyPr>
          <a:lstStyle/>
          <a:p>
            <a:r>
              <a:rPr lang="sk-SK" b="1" dirty="0">
                <a:solidFill>
                  <a:srgbClr val="832472"/>
                </a:solidFill>
                <a:latin typeface="Arial Nova Cond" panose="020B0506020202020204" pitchFamily="34" charset="0"/>
              </a:rPr>
              <a:t>Lehoty v konkurznom konaní </a:t>
            </a:r>
          </a:p>
        </p:txBody>
      </p:sp>
      <p:sp>
        <p:nvSpPr>
          <p:cNvPr id="20" name="Obdĺžnik 19">
            <a:extLst>
              <a:ext uri="{FF2B5EF4-FFF2-40B4-BE49-F238E27FC236}">
                <a16:creationId xmlns:a16="http://schemas.microsoft.com/office/drawing/2014/main" id="{29850C2D-A9C9-DA80-1437-75F08A0F4F42}"/>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84195C0B-C3BF-D0DC-C817-668B121DDC8D}"/>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C27C01BC-B0B5-F00B-9657-E9D32B0EFC8C}"/>
              </a:ext>
            </a:extLst>
          </p:cNvPr>
          <p:cNvSpPr>
            <a:spLocks noGrp="1"/>
          </p:cNvSpPr>
          <p:nvPr>
            <p:ph type="sldNum" sz="quarter" idx="12"/>
          </p:nvPr>
        </p:nvSpPr>
        <p:spPr/>
        <p:txBody>
          <a:bodyPr/>
          <a:lstStyle/>
          <a:p>
            <a:fld id="{7E8DE41B-542A-42C2-82EA-F62BE028CDAB}" type="slidenum">
              <a:rPr lang="sk-SK" smtClean="0">
                <a:solidFill>
                  <a:schemeClr val="bg1"/>
                </a:solidFill>
              </a:rPr>
              <a:t>29</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F001419E-5B11-0ED0-887D-BF093E12FCA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74D7C21E-30CD-DCEA-E79F-F5912C3D70F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Tree>
    <p:extLst>
      <p:ext uri="{BB962C8B-B14F-4D97-AF65-F5344CB8AC3E}">
        <p14:creationId xmlns:p14="http://schemas.microsoft.com/office/powerpoint/2010/main" val="4294363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832472"/>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6E6123-D36E-A110-6980-C8FC507424BB}"/>
              </a:ext>
            </a:extLst>
          </p:cNvPr>
          <p:cNvSpPr>
            <a:spLocks noGrp="1"/>
          </p:cNvSpPr>
          <p:nvPr>
            <p:ph type="title"/>
          </p:nvPr>
        </p:nvSpPr>
        <p:spPr>
          <a:xfrm>
            <a:off x="831850" y="1545771"/>
            <a:ext cx="10515600" cy="937532"/>
          </a:xfrm>
          <a:solidFill>
            <a:schemeClr val="bg1">
              <a:alpha val="15000"/>
            </a:schemeClr>
          </a:solidFill>
        </p:spPr>
        <p:txBody>
          <a:bodyPr>
            <a:normAutofit/>
          </a:bodyPr>
          <a:lstStyle/>
          <a:p>
            <a:r>
              <a:rPr lang="sk-SK" sz="4800" b="1" dirty="0">
                <a:solidFill>
                  <a:schemeClr val="bg1"/>
                </a:solidFill>
                <a:latin typeface="Arial Nova Cond" panose="020B0506020202020204" pitchFamily="34" charset="0"/>
                <a:cs typeface="David" panose="020F0502020204030204" pitchFamily="34" charset="-79"/>
              </a:rPr>
              <a:t>OBSAH</a:t>
            </a:r>
            <a:endParaRPr lang="sk-SK" sz="4800" dirty="0"/>
          </a:p>
        </p:txBody>
      </p:sp>
      <p:sp>
        <p:nvSpPr>
          <p:cNvPr id="3" name="Zástupný text 2">
            <a:extLst>
              <a:ext uri="{FF2B5EF4-FFF2-40B4-BE49-F238E27FC236}">
                <a16:creationId xmlns:a16="http://schemas.microsoft.com/office/drawing/2014/main" id="{82D77315-0C68-E10A-847A-B39A0C75C36D}"/>
              </a:ext>
            </a:extLst>
          </p:cNvPr>
          <p:cNvSpPr>
            <a:spLocks noGrp="1"/>
          </p:cNvSpPr>
          <p:nvPr>
            <p:ph type="body" idx="1"/>
          </p:nvPr>
        </p:nvSpPr>
        <p:spPr>
          <a:xfrm>
            <a:off x="1937657" y="2771549"/>
            <a:ext cx="9416143" cy="2834594"/>
          </a:xfrm>
        </p:spPr>
        <p:txBody>
          <a:bodyPr>
            <a:normAutofit/>
          </a:bodyPr>
          <a:lstStyle/>
          <a:p>
            <a:pPr marL="457200" indent="-457200">
              <a:buFont typeface="+mj-lt"/>
              <a:buAutoNum type="arabicParenR"/>
            </a:pPr>
            <a:r>
              <a:rPr lang="sk-SK" sz="2000" dirty="0">
                <a:solidFill>
                  <a:schemeClr val="bg1"/>
                </a:solidFill>
                <a:latin typeface="Arial Nova Cond" panose="020B0506020202020204" pitchFamily="34" charset="0"/>
                <a:cs typeface="David" panose="020F0502020204030204" pitchFamily="34" charset="-79"/>
              </a:rPr>
              <a:t>Účinky začatia konkurzného konania</a:t>
            </a:r>
          </a:p>
          <a:p>
            <a:pPr marL="457200" indent="-457200">
              <a:buFont typeface="+mj-lt"/>
              <a:buAutoNum type="arabicParenR"/>
            </a:pPr>
            <a:r>
              <a:rPr lang="sk-SK" sz="2000" dirty="0">
                <a:solidFill>
                  <a:schemeClr val="bg1"/>
                </a:solidFill>
                <a:latin typeface="Arial Nova Cond" panose="020B0506020202020204" pitchFamily="34" charset="0"/>
                <a:cs typeface="David" panose="020F0502020204030204" pitchFamily="34" charset="-79"/>
              </a:rPr>
              <a:t>Účinky vyhlásenia konkurzu </a:t>
            </a:r>
          </a:p>
          <a:p>
            <a:pPr marL="457200" indent="-457200">
              <a:buFont typeface="+mj-lt"/>
              <a:buAutoNum type="arabicParenR"/>
            </a:pPr>
            <a:r>
              <a:rPr lang="sk-SK" sz="2000" dirty="0">
                <a:solidFill>
                  <a:schemeClr val="bg1"/>
                </a:solidFill>
                <a:latin typeface="Arial Nova Cond" panose="020B0506020202020204" pitchFamily="34" charset="0"/>
                <a:cs typeface="David" panose="020F0502020204030204" pitchFamily="34" charset="-79"/>
              </a:rPr>
              <a:t>Rozhodnutia v konkurznom konaní</a:t>
            </a:r>
          </a:p>
          <a:p>
            <a:pPr marL="457200" indent="-457200">
              <a:buFont typeface="+mj-lt"/>
              <a:buAutoNum type="arabicParenR"/>
            </a:pPr>
            <a:r>
              <a:rPr lang="sk-SK" sz="2000" dirty="0">
                <a:solidFill>
                  <a:schemeClr val="bg1"/>
                </a:solidFill>
                <a:latin typeface="Arial Nova Cond" panose="020B0506020202020204" pitchFamily="34" charset="0"/>
                <a:cs typeface="David" panose="020F0502020204030204" pitchFamily="34" charset="-79"/>
              </a:rPr>
              <a:t>Vzťah ZKR a CSP</a:t>
            </a:r>
          </a:p>
          <a:p>
            <a:pPr marL="457200" indent="-457200">
              <a:buFont typeface="+mj-lt"/>
              <a:buAutoNum type="arabicParenR"/>
            </a:pPr>
            <a:r>
              <a:rPr lang="sk-SK" sz="2000" dirty="0">
                <a:solidFill>
                  <a:schemeClr val="bg1"/>
                </a:solidFill>
                <a:latin typeface="Arial Nova Cond" panose="020B0506020202020204" pitchFamily="34" charset="0"/>
                <a:cs typeface="David" panose="020F0502020204030204" pitchFamily="34" charset="-79"/>
              </a:rPr>
              <a:t>Trovy konkurzného konania a konaní konkurzom vyvolaných</a:t>
            </a:r>
          </a:p>
          <a:p>
            <a:pPr marL="457200" indent="-457200">
              <a:buFont typeface="+mj-lt"/>
              <a:buAutoNum type="arabicParenR"/>
            </a:pPr>
            <a:r>
              <a:rPr lang="sk-SK" sz="2000" dirty="0">
                <a:solidFill>
                  <a:schemeClr val="bg1"/>
                </a:solidFill>
                <a:latin typeface="Arial Nova Cond" panose="020B0506020202020204" pitchFamily="34" charset="0"/>
                <a:cs typeface="David" panose="020F0502020204030204" pitchFamily="34" charset="-79"/>
              </a:rPr>
              <a:t>Malý Konkurz </a:t>
            </a:r>
          </a:p>
        </p:txBody>
      </p:sp>
      <p:sp>
        <p:nvSpPr>
          <p:cNvPr id="4" name="Zástupný objekt pre číslo snímky 3">
            <a:extLst>
              <a:ext uri="{FF2B5EF4-FFF2-40B4-BE49-F238E27FC236}">
                <a16:creationId xmlns:a16="http://schemas.microsoft.com/office/drawing/2014/main" id="{2BB311D5-97F0-F843-6863-1791868CEF22}"/>
              </a:ext>
            </a:extLst>
          </p:cNvPr>
          <p:cNvSpPr>
            <a:spLocks noGrp="1"/>
          </p:cNvSpPr>
          <p:nvPr>
            <p:ph type="sldNum" sz="quarter" idx="12"/>
          </p:nvPr>
        </p:nvSpPr>
        <p:spPr>
          <a:xfrm>
            <a:off x="8610600" y="6306848"/>
            <a:ext cx="2743200" cy="365125"/>
          </a:xfrm>
        </p:spPr>
        <p:txBody>
          <a:bodyPr/>
          <a:lstStyle/>
          <a:p>
            <a:fld id="{7E8DE41B-542A-42C2-82EA-F62BE028CDAB}" type="slidenum">
              <a:rPr lang="sk-SK" smtClean="0">
                <a:solidFill>
                  <a:schemeClr val="bg1"/>
                </a:solidFill>
              </a:rPr>
              <a:t>3</a:t>
            </a:fld>
            <a:endParaRPr lang="sk-SK" dirty="0">
              <a:solidFill>
                <a:schemeClr val="bg1"/>
              </a:solidFill>
            </a:endParaRPr>
          </a:p>
        </p:txBody>
      </p:sp>
      <p:sp>
        <p:nvSpPr>
          <p:cNvPr id="5" name="Obdĺžnik 4">
            <a:extLst>
              <a:ext uri="{FF2B5EF4-FFF2-40B4-BE49-F238E27FC236}">
                <a16:creationId xmlns:a16="http://schemas.microsoft.com/office/drawing/2014/main" id="{5895F456-3C8C-9D7D-E34C-419D65946D10}"/>
              </a:ext>
            </a:extLst>
          </p:cNvPr>
          <p:cNvSpPr/>
          <p:nvPr/>
        </p:nvSpPr>
        <p:spPr>
          <a:xfrm>
            <a:off x="11606644" y="1"/>
            <a:ext cx="585355" cy="613064"/>
          </a:xfrm>
          <a:prstGeom prst="rect">
            <a:avLst/>
          </a:prstGeom>
          <a:solidFill>
            <a:schemeClr val="bg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6" name="Obdĺžnik 5">
            <a:extLst>
              <a:ext uri="{FF2B5EF4-FFF2-40B4-BE49-F238E27FC236}">
                <a16:creationId xmlns:a16="http://schemas.microsoft.com/office/drawing/2014/main" id="{88887EE9-ECD8-B5EA-E31B-47125A5B57E5}"/>
              </a:ext>
            </a:extLst>
          </p:cNvPr>
          <p:cNvSpPr/>
          <p:nvPr/>
        </p:nvSpPr>
        <p:spPr>
          <a:xfrm>
            <a:off x="0" y="6244936"/>
            <a:ext cx="585355" cy="613064"/>
          </a:xfrm>
          <a:prstGeom prst="rect">
            <a:avLst/>
          </a:prstGeom>
          <a:solidFill>
            <a:schemeClr val="bg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11" name="BlokTextu 10">
            <a:extLst>
              <a:ext uri="{FF2B5EF4-FFF2-40B4-BE49-F238E27FC236}">
                <a16:creationId xmlns:a16="http://schemas.microsoft.com/office/drawing/2014/main" id="{630901F2-BD2D-7D65-965A-B811C9153A68}"/>
              </a:ext>
            </a:extLst>
          </p:cNvPr>
          <p:cNvSpPr txBox="1"/>
          <p:nvPr/>
        </p:nvSpPr>
        <p:spPr>
          <a:xfrm>
            <a:off x="3043084" y="6335521"/>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7" name="Pravouhlý trojuholník 6">
            <a:extLst>
              <a:ext uri="{FF2B5EF4-FFF2-40B4-BE49-F238E27FC236}">
                <a16:creationId xmlns:a16="http://schemas.microsoft.com/office/drawing/2014/main" id="{DF5C9CAD-5E6E-9116-C94B-E9C17DB6B94D}"/>
              </a:ext>
            </a:extLst>
          </p:cNvPr>
          <p:cNvSpPr/>
          <p:nvPr/>
        </p:nvSpPr>
        <p:spPr>
          <a:xfrm>
            <a:off x="585355" y="6244936"/>
            <a:ext cx="585355" cy="613064"/>
          </a:xfrm>
          <a:prstGeom prst="rtTriangle">
            <a:avLst/>
          </a:prstGeom>
          <a:solidFill>
            <a:schemeClr val="bg1">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9" name="Grafický objekt 8" descr="Ploché šípky výplň plnou farbou">
            <a:extLst>
              <a:ext uri="{FF2B5EF4-FFF2-40B4-BE49-F238E27FC236}">
                <a16:creationId xmlns:a16="http://schemas.microsoft.com/office/drawing/2014/main" id="{68C7B045-4EA9-3968-008B-48700E7F356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00125" y="2623736"/>
            <a:ext cx="937532" cy="937532"/>
          </a:xfrm>
          <a:prstGeom prst="rect">
            <a:avLst/>
          </a:prstGeom>
        </p:spPr>
      </p:pic>
      <p:pic>
        <p:nvPicPr>
          <p:cNvPr id="8" name="Obrázok 7" descr="Obrázok, na ktorom je grafika, písmo, dizajn, logo&#10;&#10;Obsah vygenerovaný pomocou AI môže byť nesprávny.">
            <a:extLst>
              <a:ext uri="{FF2B5EF4-FFF2-40B4-BE49-F238E27FC236}">
                <a16:creationId xmlns:a16="http://schemas.microsoft.com/office/drawing/2014/main" id="{F3A875B3-C5BE-5DCB-7402-29E573DECB3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53644" y="6270135"/>
            <a:ext cx="638355" cy="562666"/>
          </a:xfrm>
          <a:prstGeom prst="rect">
            <a:avLst/>
          </a:prstGeom>
        </p:spPr>
      </p:pic>
    </p:spTree>
    <p:extLst>
      <p:ext uri="{BB962C8B-B14F-4D97-AF65-F5344CB8AC3E}">
        <p14:creationId xmlns:p14="http://schemas.microsoft.com/office/powerpoint/2010/main" val="11598278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832472"/>
        </a:solidFill>
        <a:effectLst/>
      </p:bgPr>
    </p:bg>
    <p:spTree>
      <p:nvGrpSpPr>
        <p:cNvPr id="1" name="">
          <a:extLst>
            <a:ext uri="{FF2B5EF4-FFF2-40B4-BE49-F238E27FC236}">
              <a16:creationId xmlns:a16="http://schemas.microsoft.com/office/drawing/2014/main" id="{5416BD99-B6D8-9618-BAAE-721B10550CC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C06361AA-7645-80F5-F6F8-1A3095C75CFF}"/>
              </a:ext>
            </a:extLst>
          </p:cNvPr>
          <p:cNvSpPr>
            <a:spLocks noGrp="1"/>
          </p:cNvSpPr>
          <p:nvPr>
            <p:ph type="title"/>
          </p:nvPr>
        </p:nvSpPr>
        <p:spPr>
          <a:xfrm>
            <a:off x="831850" y="3197225"/>
            <a:ext cx="10515600" cy="1365250"/>
          </a:xfrm>
          <a:solidFill>
            <a:schemeClr val="bg1">
              <a:alpha val="15000"/>
            </a:schemeClr>
          </a:solidFill>
        </p:spPr>
        <p:txBody>
          <a:bodyPr>
            <a:normAutofit fontScale="90000"/>
          </a:bodyPr>
          <a:lstStyle/>
          <a:p>
            <a:r>
              <a:rPr lang="sk-SK" sz="4800" b="1" dirty="0">
                <a:solidFill>
                  <a:schemeClr val="bg1"/>
                </a:solidFill>
                <a:latin typeface="Arial Nova Cond" panose="020B0506020202020204" pitchFamily="34" charset="0"/>
                <a:cs typeface="David" panose="020F0502020204030204" pitchFamily="34" charset="-79"/>
              </a:rPr>
              <a:t>TROVY KONKURZNÉHO KONANIA A KONANÍ KONKURZOM VYVOLANÝCH</a:t>
            </a:r>
            <a:endParaRPr lang="sk-SK" sz="4800" dirty="0"/>
          </a:p>
        </p:txBody>
      </p:sp>
      <p:sp>
        <p:nvSpPr>
          <p:cNvPr id="3" name="Zástupný text 2">
            <a:extLst>
              <a:ext uri="{FF2B5EF4-FFF2-40B4-BE49-F238E27FC236}">
                <a16:creationId xmlns:a16="http://schemas.microsoft.com/office/drawing/2014/main" id="{6707DA90-E670-8B7C-BA5D-2E0550FDF8A9}"/>
              </a:ext>
            </a:extLst>
          </p:cNvPr>
          <p:cNvSpPr>
            <a:spLocks noGrp="1"/>
          </p:cNvSpPr>
          <p:nvPr>
            <p:ph type="body" idx="1"/>
          </p:nvPr>
        </p:nvSpPr>
        <p:spPr>
          <a:xfrm>
            <a:off x="831850" y="4724400"/>
            <a:ext cx="10515600" cy="1365250"/>
          </a:xfrm>
        </p:spPr>
        <p:txBody>
          <a:bodyPr/>
          <a:lstStyle/>
          <a:p>
            <a:endParaRPr lang="sk-SK" dirty="0"/>
          </a:p>
        </p:txBody>
      </p:sp>
      <p:sp>
        <p:nvSpPr>
          <p:cNvPr id="4" name="Zástupný objekt pre číslo snímky 3">
            <a:extLst>
              <a:ext uri="{FF2B5EF4-FFF2-40B4-BE49-F238E27FC236}">
                <a16:creationId xmlns:a16="http://schemas.microsoft.com/office/drawing/2014/main" id="{C0F5E5E3-DD3A-C421-F526-64009646D201}"/>
              </a:ext>
            </a:extLst>
          </p:cNvPr>
          <p:cNvSpPr>
            <a:spLocks noGrp="1"/>
          </p:cNvSpPr>
          <p:nvPr>
            <p:ph type="sldNum" sz="quarter" idx="12"/>
          </p:nvPr>
        </p:nvSpPr>
        <p:spPr/>
        <p:txBody>
          <a:bodyPr/>
          <a:lstStyle/>
          <a:p>
            <a:fld id="{7E8DE41B-542A-42C2-82EA-F62BE028CDAB}" type="slidenum">
              <a:rPr lang="sk-SK" smtClean="0">
                <a:solidFill>
                  <a:schemeClr val="bg1"/>
                </a:solidFill>
              </a:rPr>
              <a:t>30</a:t>
            </a:fld>
            <a:endParaRPr lang="sk-SK" dirty="0">
              <a:solidFill>
                <a:schemeClr val="bg1"/>
              </a:solidFill>
            </a:endParaRPr>
          </a:p>
        </p:txBody>
      </p:sp>
      <p:sp>
        <p:nvSpPr>
          <p:cNvPr id="5" name="Obdĺžnik 4">
            <a:extLst>
              <a:ext uri="{FF2B5EF4-FFF2-40B4-BE49-F238E27FC236}">
                <a16:creationId xmlns:a16="http://schemas.microsoft.com/office/drawing/2014/main" id="{A6701A47-D32A-2BA1-A80D-EB9894EC9E0A}"/>
              </a:ext>
            </a:extLst>
          </p:cNvPr>
          <p:cNvSpPr>
            <a:spLocks noGrp="1" noRot="1" noMove="1" noResize="1" noEditPoints="1" noAdjustHandles="1" noChangeArrowheads="1" noChangeShapeType="1"/>
          </p:cNvSpPr>
          <p:nvPr/>
        </p:nvSpPr>
        <p:spPr>
          <a:xfrm>
            <a:off x="11606644" y="1"/>
            <a:ext cx="585355" cy="613064"/>
          </a:xfrm>
          <a:prstGeom prst="rect">
            <a:avLst/>
          </a:prstGeom>
          <a:solidFill>
            <a:schemeClr val="bg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6" name="Obdĺžnik 5">
            <a:extLst>
              <a:ext uri="{FF2B5EF4-FFF2-40B4-BE49-F238E27FC236}">
                <a16:creationId xmlns:a16="http://schemas.microsoft.com/office/drawing/2014/main" id="{F6425980-5D01-2A96-9760-17A4790FC4C4}"/>
              </a:ext>
            </a:extLst>
          </p:cNvPr>
          <p:cNvSpPr>
            <a:spLocks noGrp="1" noRot="1" noMove="1" noResize="1" noEditPoints="1" noAdjustHandles="1" noChangeArrowheads="1" noChangeShapeType="1"/>
          </p:cNvSpPr>
          <p:nvPr/>
        </p:nvSpPr>
        <p:spPr>
          <a:xfrm>
            <a:off x="0" y="6244936"/>
            <a:ext cx="585355" cy="613064"/>
          </a:xfrm>
          <a:prstGeom prst="rect">
            <a:avLst/>
          </a:prstGeom>
          <a:solidFill>
            <a:schemeClr val="bg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7" name="Grafický objekt 6" descr="Ploché šípky výplň plnou farbou">
            <a:extLst>
              <a:ext uri="{FF2B5EF4-FFF2-40B4-BE49-F238E27FC236}">
                <a16:creationId xmlns:a16="http://schemas.microsoft.com/office/drawing/2014/main" id="{56D9DF44-3E77-6934-DA8D-73C6F873DD11}"/>
              </a:ext>
            </a:extLst>
          </p:cNvPr>
          <p:cNvPicPr>
            <a:picLocks noGrp="1" noRot="1" noChangeAspect="1" noMove="1" noResize="1" noEditPoints="1" noAdjustHandles="1" noChangeArrowheads="1" noChangeShapeType="1" noCrop="1"/>
          </p:cNvPicPr>
          <p:nvPr/>
        </p:nvPicPr>
        <p:blipFill>
          <a:blip r:embed="rId2">
            <a:extLst>
              <a:ext uri="{96DAC541-7B7A-43D3-8B79-37D633B846F1}">
                <asvg:svgBlip xmlns:asvg="http://schemas.microsoft.com/office/drawing/2016/SVG/main" r:embed="rId3"/>
              </a:ext>
            </a:extLst>
          </a:blip>
          <a:stretch>
            <a:fillRect/>
          </a:stretch>
        </p:blipFill>
        <p:spPr>
          <a:xfrm rot="5400000">
            <a:off x="9171252" y="797665"/>
            <a:ext cx="2435392" cy="2435392"/>
          </a:xfrm>
          <a:prstGeom prst="rect">
            <a:avLst/>
          </a:prstGeom>
        </p:spPr>
      </p:pic>
      <p:sp>
        <p:nvSpPr>
          <p:cNvPr id="8" name="Pravouhlý trojuholník 7">
            <a:extLst>
              <a:ext uri="{FF2B5EF4-FFF2-40B4-BE49-F238E27FC236}">
                <a16:creationId xmlns:a16="http://schemas.microsoft.com/office/drawing/2014/main" id="{100766F1-2EC0-08BB-3E33-9AD3B40EF6A1}"/>
              </a:ext>
            </a:extLst>
          </p:cNvPr>
          <p:cNvSpPr/>
          <p:nvPr/>
        </p:nvSpPr>
        <p:spPr>
          <a:xfrm>
            <a:off x="585355" y="6244936"/>
            <a:ext cx="585355" cy="613064"/>
          </a:xfrm>
          <a:prstGeom prst="rtTriangle">
            <a:avLst/>
          </a:prstGeom>
          <a:solidFill>
            <a:schemeClr val="bg1">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9" name="Obrázok 8" descr="Obrázok, na ktorom je grafika, písmo, dizajn, logo&#10;&#10;Obsah vygenerovaný pomocou AI môže byť nesprávny.">
            <a:extLst>
              <a:ext uri="{FF2B5EF4-FFF2-40B4-BE49-F238E27FC236}">
                <a16:creationId xmlns:a16="http://schemas.microsoft.com/office/drawing/2014/main" id="{1426587A-A7B9-36B5-6368-9DCC2D8C35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53644" y="6270135"/>
            <a:ext cx="638355" cy="562666"/>
          </a:xfrm>
          <a:prstGeom prst="rect">
            <a:avLst/>
          </a:prstGeom>
        </p:spPr>
      </p:pic>
      <p:sp>
        <p:nvSpPr>
          <p:cNvPr id="10" name="BlokTextu 9">
            <a:extLst>
              <a:ext uri="{FF2B5EF4-FFF2-40B4-BE49-F238E27FC236}">
                <a16:creationId xmlns:a16="http://schemas.microsoft.com/office/drawing/2014/main" id="{687EC632-DF45-5979-2625-5F261F0CFFAE}"/>
              </a:ext>
            </a:extLst>
          </p:cNvPr>
          <p:cNvSpPr txBox="1"/>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Tree>
    <p:extLst>
      <p:ext uri="{BB962C8B-B14F-4D97-AF65-F5344CB8AC3E}">
        <p14:creationId xmlns:p14="http://schemas.microsoft.com/office/powerpoint/2010/main" val="34306152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8242863-F4F8-FA63-10F9-DD33B2C969DE}"/>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AA73126F-5AC9-116B-CC3B-CD2A809C103F}"/>
              </a:ext>
            </a:extLst>
          </p:cNvPr>
          <p:cNvSpPr>
            <a:spLocks noGrp="1"/>
          </p:cNvSpPr>
          <p:nvPr>
            <p:ph idx="1"/>
          </p:nvPr>
        </p:nvSpPr>
        <p:spPr>
          <a:xfrm>
            <a:off x="838200" y="1881385"/>
            <a:ext cx="10515600" cy="4203729"/>
          </a:xfrm>
          <a:solidFill>
            <a:srgbClr val="ECE9E4">
              <a:alpha val="35000"/>
            </a:srgbClr>
          </a:solidFill>
        </p:spPr>
        <p:txBody>
          <a:bodyPr>
            <a:normAutofit lnSpcReduction="10000"/>
          </a:bodyPr>
          <a:lstStyle/>
          <a:p>
            <a:pPr marL="0" indent="0" algn="just">
              <a:lnSpc>
                <a:spcPct val="107000"/>
              </a:lnSpc>
              <a:spcAft>
                <a:spcPts val="800"/>
              </a:spcAft>
              <a:buNone/>
            </a:pPr>
            <a:r>
              <a:rPr lang="sk-SK" sz="2000" b="1" dirty="0">
                <a:latin typeface="Calibri" panose="020F0502020204030204" pitchFamily="34" charset="0"/>
                <a:ea typeface="Calibri" panose="020F0502020204030204" pitchFamily="34" charset="0"/>
                <a:cs typeface="Calibri" panose="020F0502020204030204" pitchFamily="34" charset="0"/>
              </a:rPr>
              <a:t>Z uspokojenia v konkurze sú okrem iného vylúčené aj</a:t>
            </a:r>
            <a:endParaRPr lang="sk-SK" sz="20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sk-SK" sz="2000" dirty="0">
                <a:latin typeface="Calibri" panose="020F0502020204030204" pitchFamily="34" charset="0"/>
                <a:ea typeface="Calibri" panose="020F0502020204030204" pitchFamily="34" charset="0"/>
                <a:cs typeface="Calibri" panose="020F0502020204030204" pitchFamily="34" charset="0"/>
              </a:rPr>
              <a:t>Trovy účastníkov konania, ktoré im vznikli účasťou v konkurznom konaní a v konaniach súvisiacich s týmto konaním, ak tento zákon neustanovuje inak,</a:t>
            </a:r>
            <a:endParaRPr lang="sk-SK"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sk-SK" sz="2000" dirty="0">
                <a:latin typeface="Calibri" panose="020F0502020204030204" pitchFamily="34" charset="0"/>
                <a:ea typeface="Calibri" panose="020F0502020204030204" pitchFamily="34" charset="0"/>
                <a:cs typeface="Calibri" panose="020F0502020204030204" pitchFamily="34" charset="0"/>
              </a:rPr>
              <a:t>Oslobodenie od súdneho poplatku: správca</a:t>
            </a:r>
            <a:endParaRPr lang="sk-SK"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sk-SK" sz="2000" dirty="0">
                <a:latin typeface="Calibri" panose="020F0502020204030204" pitchFamily="34" charset="0"/>
                <a:ea typeface="Calibri" panose="020F0502020204030204" pitchFamily="34" charset="0"/>
                <a:cs typeface="Calibri" panose="020F0502020204030204" pitchFamily="34" charset="0"/>
              </a:rPr>
              <a:t>Ak bol na majetok poplatníka vyhlásený konkurz podľa osobitného predpisu a správca v konaní pokračuje namiesto poplatníka, poplatková povinnosť zaniká v tom rozsahu, v akom ešte nebola splnená.</a:t>
            </a:r>
            <a:endParaRPr lang="sk-SK"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sk-SK" sz="2000" dirty="0">
                <a:latin typeface="Calibri" panose="020F0502020204030204" pitchFamily="34" charset="0"/>
                <a:ea typeface="Calibri" panose="020F0502020204030204" pitchFamily="34" charset="0"/>
                <a:cs typeface="Calibri" panose="020F0502020204030204" pitchFamily="34" charset="0"/>
              </a:rPr>
              <a:t>V dôsledku zastavenia konkurzného konania odpadne prekážka pre exekučné konanie a toto môže pokračovať. Ak súd vyhlási konkurz na majetok dlžníka (povinného), exekučné konanie sa ex </a:t>
            </a:r>
            <a:r>
              <a:rPr lang="sk-SK" sz="2000" dirty="0" err="1">
                <a:latin typeface="Calibri" panose="020F0502020204030204" pitchFamily="34" charset="0"/>
                <a:ea typeface="Calibri" panose="020F0502020204030204" pitchFamily="34" charset="0"/>
                <a:cs typeface="Calibri" panose="020F0502020204030204" pitchFamily="34" charset="0"/>
              </a:rPr>
              <a:t>lege</a:t>
            </a:r>
            <a:r>
              <a:rPr lang="sk-SK" sz="2000" dirty="0">
                <a:latin typeface="Calibri" panose="020F0502020204030204" pitchFamily="34" charset="0"/>
                <a:ea typeface="Calibri" panose="020F0502020204030204" pitchFamily="34" charset="0"/>
                <a:cs typeface="Calibri" panose="020F0502020204030204" pitchFamily="34" charset="0"/>
              </a:rPr>
              <a:t> zastaví a súdny exekútor si môže prihlásiť trovy exekučného konania</a:t>
            </a:r>
            <a:endParaRPr lang="sk-SK"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sk-SK" sz="2000" dirty="0">
              <a:ea typeface="Calibri" panose="020F0502020204030204" pitchFamily="34" charset="0"/>
              <a:cs typeface="Times New Roman" panose="02020603050405020304" pitchFamily="18" charset="0"/>
            </a:endParaRPr>
          </a:p>
        </p:txBody>
      </p:sp>
      <p:sp>
        <p:nvSpPr>
          <p:cNvPr id="2" name="Nadpis 1">
            <a:extLst>
              <a:ext uri="{FF2B5EF4-FFF2-40B4-BE49-F238E27FC236}">
                <a16:creationId xmlns:a16="http://schemas.microsoft.com/office/drawing/2014/main" id="{EB33ACF3-A62A-B679-23F8-370089DAA0A4}"/>
              </a:ext>
            </a:extLst>
          </p:cNvPr>
          <p:cNvSpPr>
            <a:spLocks noGrp="1"/>
          </p:cNvSpPr>
          <p:nvPr>
            <p:ph type="title"/>
          </p:nvPr>
        </p:nvSpPr>
        <p:spPr>
          <a:xfrm>
            <a:off x="838200" y="772886"/>
            <a:ext cx="10515600" cy="963159"/>
          </a:xfrm>
          <a:solidFill>
            <a:srgbClr val="ECE9E4">
              <a:alpha val="57000"/>
            </a:srgbClr>
          </a:solidFill>
        </p:spPr>
        <p:txBody>
          <a:bodyPr>
            <a:normAutofit/>
          </a:bodyPr>
          <a:lstStyle/>
          <a:p>
            <a:r>
              <a:rPr lang="sk-SK" b="1" dirty="0">
                <a:solidFill>
                  <a:srgbClr val="832472"/>
                </a:solidFill>
                <a:latin typeface="Arial Nova Cond" panose="020B0506020202020204" pitchFamily="34" charset="0"/>
              </a:rPr>
              <a:t>Trovy konkurzného konania</a:t>
            </a:r>
          </a:p>
        </p:txBody>
      </p:sp>
      <p:sp>
        <p:nvSpPr>
          <p:cNvPr id="20" name="Obdĺžnik 19">
            <a:extLst>
              <a:ext uri="{FF2B5EF4-FFF2-40B4-BE49-F238E27FC236}">
                <a16:creationId xmlns:a16="http://schemas.microsoft.com/office/drawing/2014/main" id="{475DA5EA-CF62-22B3-A755-F8FA30A59D21}"/>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02A091CE-4F90-0CA5-AD9C-84D3A10FACF3}"/>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6F22BA0B-6AC7-A3D4-F6B6-100F7E36AE75}"/>
              </a:ext>
            </a:extLst>
          </p:cNvPr>
          <p:cNvSpPr>
            <a:spLocks noGrp="1"/>
          </p:cNvSpPr>
          <p:nvPr>
            <p:ph type="sldNum" sz="quarter" idx="12"/>
          </p:nvPr>
        </p:nvSpPr>
        <p:spPr/>
        <p:txBody>
          <a:bodyPr/>
          <a:lstStyle/>
          <a:p>
            <a:fld id="{7E8DE41B-542A-42C2-82EA-F62BE028CDAB}" type="slidenum">
              <a:rPr lang="sk-SK" smtClean="0">
                <a:solidFill>
                  <a:schemeClr val="bg1"/>
                </a:solidFill>
              </a:rPr>
              <a:t>31</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39164FCA-5350-36E3-1C9D-D4FF99544CF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6888E5B9-07F5-64F1-70B8-D7BBEAE77DD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Tree>
    <p:extLst>
      <p:ext uri="{BB962C8B-B14F-4D97-AF65-F5344CB8AC3E}">
        <p14:creationId xmlns:p14="http://schemas.microsoft.com/office/powerpoint/2010/main" val="8767978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4252903-A27A-B8D4-356D-325D4484E080}"/>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768AAB64-0908-4E7A-4BA0-4FA8CB8F85DF}"/>
              </a:ext>
            </a:extLst>
          </p:cNvPr>
          <p:cNvSpPr>
            <a:spLocks noGrp="1"/>
          </p:cNvSpPr>
          <p:nvPr>
            <p:ph idx="1"/>
          </p:nvPr>
        </p:nvSpPr>
        <p:spPr>
          <a:xfrm>
            <a:off x="838200" y="1881385"/>
            <a:ext cx="10515600" cy="4203729"/>
          </a:xfrm>
          <a:solidFill>
            <a:srgbClr val="ECE9E4">
              <a:alpha val="35000"/>
            </a:srgbClr>
          </a:solidFill>
        </p:spPr>
        <p:txBody>
          <a:bodyPr>
            <a:normAutofit/>
          </a:bodyPr>
          <a:lstStyle/>
          <a:p>
            <a:pPr algn="just">
              <a:lnSpc>
                <a:spcPct val="107000"/>
              </a:lnSpc>
              <a:spcAft>
                <a:spcPts val="800"/>
              </a:spcAft>
            </a:pPr>
            <a:r>
              <a:rPr lang="sk-SK" sz="2000" dirty="0">
                <a:latin typeface="Calibri" panose="020F0502020204030204" pitchFamily="34" charset="0"/>
                <a:ea typeface="Calibri" panose="020F0502020204030204" pitchFamily="34" charset="0"/>
                <a:cs typeface="Calibri" panose="020F0502020204030204" pitchFamily="34" charset="0"/>
              </a:rPr>
              <a:t>V právnej veci vylúčenia veci zo súpisu konkurznej podstaty proti správcovi ide o osobitný druh konania podľa § 78 zákona č. 7/2005 Z. z., v ktorom súd nerozhoduje o vlastníctve veci, ktorá bola do súpisu konkurznej podstaty zapísaná, ale o tom, či vec bola správcom do súpisu konkurznej podstaty zapísaná </a:t>
            </a:r>
            <a:r>
              <a:rPr lang="sk-SK" sz="2000" dirty="0" err="1">
                <a:latin typeface="Calibri" panose="020F0502020204030204" pitchFamily="34" charset="0"/>
                <a:ea typeface="Calibri" panose="020F0502020204030204" pitchFamily="34" charset="0"/>
                <a:cs typeface="Calibri" panose="020F0502020204030204" pitchFamily="34" charset="0"/>
              </a:rPr>
              <a:t>ne</a:t>
            </a:r>
            <a:r>
              <a:rPr lang="sk-SK" sz="2000" dirty="0">
                <a:latin typeface="Calibri" panose="020F0502020204030204" pitchFamily="34" charset="0"/>
                <a:ea typeface="Calibri" panose="020F0502020204030204" pitchFamily="34" charset="0"/>
                <a:cs typeface="Calibri" panose="020F0502020204030204" pitchFamily="34" charset="0"/>
              </a:rPr>
              <a:t>/oprávnene, resp. či žalobcovi svedčí alebo nesvedčí také právo k veci, ktoré vylučuje, aby predmetná vec bola do súpisu konkurznej podstaty zapísaná. Takýto predmet sporu predstavuje peniazmi neoceniteľnú skutočnosť, a preto základná sadzba tarifnej odmeny za jeden úkon právnej služby je jedna </a:t>
            </a:r>
            <a:r>
              <a:rPr lang="sk-SK" sz="2000" dirty="0" err="1">
                <a:latin typeface="Calibri" panose="020F0502020204030204" pitchFamily="34" charset="0"/>
                <a:ea typeface="Calibri" panose="020F0502020204030204" pitchFamily="34" charset="0"/>
                <a:cs typeface="Calibri" panose="020F0502020204030204" pitchFamily="34" charset="0"/>
              </a:rPr>
              <a:t>trinástina</a:t>
            </a:r>
            <a:r>
              <a:rPr lang="sk-SK" sz="2000" dirty="0">
                <a:latin typeface="Calibri" panose="020F0502020204030204" pitchFamily="34" charset="0"/>
                <a:ea typeface="Calibri" panose="020F0502020204030204" pitchFamily="34" charset="0"/>
                <a:cs typeface="Calibri" panose="020F0502020204030204" pitchFamily="34" charset="0"/>
              </a:rPr>
              <a:t> výpočtového základu v zmysle § 11 ods. 1 písm. a/ vyhlášky 655/2004 Z. z. (</a:t>
            </a:r>
            <a:r>
              <a:rPr lang="sk-SK" sz="2000" b="1" u="sng" dirty="0">
                <a:latin typeface="Calibri" panose="020F0502020204030204" pitchFamily="34" charset="0"/>
                <a:ea typeface="Calibri" panose="020F0502020204030204" pitchFamily="34" charset="0"/>
                <a:cs typeface="Calibri" panose="020F0502020204030204" pitchFamily="34" charset="0"/>
              </a:rPr>
              <a:t>Uznesenie Najvyššieho súdu SR zo dňa 30.11.2020, </a:t>
            </a:r>
            <a:r>
              <a:rPr lang="sk-SK" sz="2000" b="1" u="sng" dirty="0" err="1">
                <a:latin typeface="Calibri" panose="020F0502020204030204" pitchFamily="34" charset="0"/>
                <a:ea typeface="Calibri" panose="020F0502020204030204" pitchFamily="34" charset="0"/>
                <a:cs typeface="Calibri" panose="020F0502020204030204" pitchFamily="34" charset="0"/>
              </a:rPr>
              <a:t>sp</a:t>
            </a:r>
            <a:r>
              <a:rPr lang="sk-SK" sz="2000" b="1" u="sng" dirty="0">
                <a:latin typeface="Calibri" panose="020F0502020204030204" pitchFamily="34" charset="0"/>
                <a:ea typeface="Calibri" panose="020F0502020204030204" pitchFamily="34" charset="0"/>
                <a:cs typeface="Calibri" panose="020F0502020204030204" pitchFamily="34" charset="0"/>
              </a:rPr>
              <a:t>. zn. 4Obdo/2/2020</a:t>
            </a:r>
            <a:r>
              <a:rPr lang="sk-SK" sz="2000" dirty="0">
                <a:latin typeface="Calibri" panose="020F0502020204030204" pitchFamily="34" charset="0"/>
                <a:ea typeface="Calibri" panose="020F0502020204030204" pitchFamily="34" charset="0"/>
                <a:cs typeface="Calibri" panose="020F0502020204030204" pitchFamily="34" charset="0"/>
              </a:rPr>
              <a:t>)</a:t>
            </a:r>
            <a:endParaRPr lang="sk-SK" sz="2000" dirty="0">
              <a:ea typeface="Calibri" panose="020F0502020204030204" pitchFamily="34" charset="0"/>
              <a:cs typeface="Times New Roman" panose="02020603050405020304" pitchFamily="18" charset="0"/>
            </a:endParaRPr>
          </a:p>
        </p:txBody>
      </p:sp>
      <p:sp>
        <p:nvSpPr>
          <p:cNvPr id="2" name="Nadpis 1">
            <a:extLst>
              <a:ext uri="{FF2B5EF4-FFF2-40B4-BE49-F238E27FC236}">
                <a16:creationId xmlns:a16="http://schemas.microsoft.com/office/drawing/2014/main" id="{9AB26790-CA8E-DC59-7A44-024FA09F0F44}"/>
              </a:ext>
            </a:extLst>
          </p:cNvPr>
          <p:cNvSpPr>
            <a:spLocks noGrp="1"/>
          </p:cNvSpPr>
          <p:nvPr>
            <p:ph type="title"/>
          </p:nvPr>
        </p:nvSpPr>
        <p:spPr>
          <a:xfrm>
            <a:off x="838200" y="772886"/>
            <a:ext cx="10515600" cy="963159"/>
          </a:xfrm>
          <a:solidFill>
            <a:srgbClr val="ECE9E4">
              <a:alpha val="57000"/>
            </a:srgbClr>
          </a:solidFill>
        </p:spPr>
        <p:txBody>
          <a:bodyPr>
            <a:normAutofit/>
          </a:bodyPr>
          <a:lstStyle/>
          <a:p>
            <a:r>
              <a:rPr lang="sk-SK" b="1" dirty="0">
                <a:solidFill>
                  <a:srgbClr val="832472"/>
                </a:solidFill>
                <a:latin typeface="Arial Nova Cond" panose="020B0506020202020204" pitchFamily="34" charset="0"/>
              </a:rPr>
              <a:t>Trovy konania o </a:t>
            </a:r>
            <a:r>
              <a:rPr lang="sk-SK" b="1" dirty="0" err="1">
                <a:solidFill>
                  <a:srgbClr val="832472"/>
                </a:solidFill>
                <a:latin typeface="Arial Nova Cond" panose="020B0506020202020204" pitchFamily="34" charset="0"/>
              </a:rPr>
              <a:t>excindačnej</a:t>
            </a:r>
            <a:r>
              <a:rPr lang="sk-SK" b="1" dirty="0">
                <a:solidFill>
                  <a:srgbClr val="832472"/>
                </a:solidFill>
                <a:latin typeface="Arial Nova Cond" panose="020B0506020202020204" pitchFamily="34" charset="0"/>
              </a:rPr>
              <a:t> žalobe</a:t>
            </a:r>
          </a:p>
        </p:txBody>
      </p:sp>
      <p:sp>
        <p:nvSpPr>
          <p:cNvPr id="20" name="Obdĺžnik 19">
            <a:extLst>
              <a:ext uri="{FF2B5EF4-FFF2-40B4-BE49-F238E27FC236}">
                <a16:creationId xmlns:a16="http://schemas.microsoft.com/office/drawing/2014/main" id="{89393C8C-F729-5CB9-7F8C-19F3478EB298}"/>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382385C5-D7DB-3B67-87DC-CF60D21A086A}"/>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BE686676-FB58-F334-2B34-A4977B8DB1BC}"/>
              </a:ext>
            </a:extLst>
          </p:cNvPr>
          <p:cNvSpPr>
            <a:spLocks noGrp="1"/>
          </p:cNvSpPr>
          <p:nvPr>
            <p:ph type="sldNum" sz="quarter" idx="12"/>
          </p:nvPr>
        </p:nvSpPr>
        <p:spPr/>
        <p:txBody>
          <a:bodyPr/>
          <a:lstStyle/>
          <a:p>
            <a:fld id="{7E8DE41B-542A-42C2-82EA-F62BE028CDAB}" type="slidenum">
              <a:rPr lang="sk-SK" smtClean="0">
                <a:solidFill>
                  <a:schemeClr val="bg1"/>
                </a:solidFill>
              </a:rPr>
              <a:t>32</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153E17F2-6090-C18F-4CA5-5F007E454AF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695D391B-3D60-36F7-0092-A6EA1709FE8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Tree>
    <p:extLst>
      <p:ext uri="{BB962C8B-B14F-4D97-AF65-F5344CB8AC3E}">
        <p14:creationId xmlns:p14="http://schemas.microsoft.com/office/powerpoint/2010/main" val="28637387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D540E5D-DFB3-52B3-3570-5A28753E4FBC}"/>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A634B1B0-17A1-8DD3-91AB-53E6D14E8D2A}"/>
              </a:ext>
            </a:extLst>
          </p:cNvPr>
          <p:cNvSpPr>
            <a:spLocks noGrp="1"/>
          </p:cNvSpPr>
          <p:nvPr>
            <p:ph idx="1"/>
          </p:nvPr>
        </p:nvSpPr>
        <p:spPr>
          <a:xfrm>
            <a:off x="838200" y="1881385"/>
            <a:ext cx="10515600" cy="4203729"/>
          </a:xfrm>
          <a:solidFill>
            <a:srgbClr val="ECE9E4">
              <a:alpha val="35000"/>
            </a:srgbClr>
          </a:solidFill>
        </p:spPr>
        <p:txBody>
          <a:bodyPr>
            <a:normAutofit/>
          </a:bodyPr>
          <a:lstStyle/>
          <a:p>
            <a:pPr algn="just">
              <a:lnSpc>
                <a:spcPct val="107000"/>
              </a:lnSpc>
              <a:spcAft>
                <a:spcPts val="800"/>
              </a:spcAft>
            </a:pPr>
            <a:r>
              <a:rPr lang="sk-SK" sz="2000" dirty="0">
                <a:ea typeface="Calibri" panose="020F0502020204030204" pitchFamily="34" charset="0"/>
                <a:cs typeface="Times New Roman" panose="02020603050405020304" pitchFamily="18" charset="0"/>
              </a:rPr>
              <a:t>Podľa § 32 ods. 12 ZKR „</a:t>
            </a:r>
            <a:r>
              <a:rPr lang="sk-SK" sz="2000" i="1" dirty="0">
                <a:ea typeface="Calibri" panose="020F0502020204030204" pitchFamily="34" charset="0"/>
                <a:cs typeface="Times New Roman" panose="02020603050405020304" pitchFamily="18" charset="0"/>
              </a:rPr>
              <a:t>za právne zastupovanie v konaní podľa odseku 9 patrí úspešnej strane, ktorá je právne zastúpená, náhrada tarifnej odmeny podľa osobitného predpisu ako pri zastupovaní v exekúcii. Základom na určenie odmeny je suma prihlásenej pohľadávky a ak ide o popretie pohľadávky len čo do výšky, suma, v akej je pohľadávka sporná. Žiaden z účastníkov nemá právo na náhradu trov konania o určení popretej pohľadávky, ak bolo konanie zastavené preto, že konkurz bol zrušený pre nedostatok majetku</a:t>
            </a:r>
            <a:r>
              <a:rPr lang="sk-SK" sz="2000" dirty="0">
                <a:ea typeface="Calibri" panose="020F0502020204030204" pitchFamily="34" charset="0"/>
                <a:cs typeface="Times New Roman" panose="02020603050405020304" pitchFamily="18" charset="0"/>
              </a:rPr>
              <a:t>.“ </a:t>
            </a:r>
          </a:p>
        </p:txBody>
      </p:sp>
      <p:sp>
        <p:nvSpPr>
          <p:cNvPr id="2" name="Nadpis 1">
            <a:extLst>
              <a:ext uri="{FF2B5EF4-FFF2-40B4-BE49-F238E27FC236}">
                <a16:creationId xmlns:a16="http://schemas.microsoft.com/office/drawing/2014/main" id="{1376235A-0027-0DDC-B17A-40D5BFACF73A}"/>
              </a:ext>
            </a:extLst>
          </p:cNvPr>
          <p:cNvSpPr>
            <a:spLocks noGrp="1"/>
          </p:cNvSpPr>
          <p:nvPr>
            <p:ph type="title"/>
          </p:nvPr>
        </p:nvSpPr>
        <p:spPr>
          <a:xfrm>
            <a:off x="838200" y="772886"/>
            <a:ext cx="10515600" cy="963159"/>
          </a:xfrm>
          <a:solidFill>
            <a:srgbClr val="ECE9E4">
              <a:alpha val="57000"/>
            </a:srgbClr>
          </a:solidFill>
        </p:spPr>
        <p:txBody>
          <a:bodyPr>
            <a:normAutofit/>
          </a:bodyPr>
          <a:lstStyle/>
          <a:p>
            <a:r>
              <a:rPr lang="sk-SK" b="1" dirty="0">
                <a:solidFill>
                  <a:srgbClr val="832472"/>
                </a:solidFill>
                <a:latin typeface="Arial Nova Cond" panose="020B0506020202020204" pitchFamily="34" charset="0"/>
              </a:rPr>
              <a:t>Trovy konania o </a:t>
            </a:r>
            <a:r>
              <a:rPr lang="sk-SK" b="1" dirty="0" err="1">
                <a:solidFill>
                  <a:srgbClr val="832472"/>
                </a:solidFill>
                <a:latin typeface="Arial Nova Cond" panose="020B0506020202020204" pitchFamily="34" charset="0"/>
              </a:rPr>
              <a:t>incidenčnej</a:t>
            </a:r>
            <a:r>
              <a:rPr lang="sk-SK" b="1" dirty="0">
                <a:solidFill>
                  <a:srgbClr val="832472"/>
                </a:solidFill>
                <a:latin typeface="Arial Nova Cond" panose="020B0506020202020204" pitchFamily="34" charset="0"/>
              </a:rPr>
              <a:t> žalobe</a:t>
            </a:r>
          </a:p>
        </p:txBody>
      </p:sp>
      <p:sp>
        <p:nvSpPr>
          <p:cNvPr id="20" name="Obdĺžnik 19">
            <a:extLst>
              <a:ext uri="{FF2B5EF4-FFF2-40B4-BE49-F238E27FC236}">
                <a16:creationId xmlns:a16="http://schemas.microsoft.com/office/drawing/2014/main" id="{908A07F0-F4A8-4CE5-C5CF-B45FF7384BD5}"/>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2D3BDB36-926C-3C8D-12D6-86C8B17AF3A0}"/>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88536FDA-3340-EE7E-AE6B-E5A346E813D9}"/>
              </a:ext>
            </a:extLst>
          </p:cNvPr>
          <p:cNvSpPr>
            <a:spLocks noGrp="1"/>
          </p:cNvSpPr>
          <p:nvPr>
            <p:ph type="sldNum" sz="quarter" idx="12"/>
          </p:nvPr>
        </p:nvSpPr>
        <p:spPr/>
        <p:txBody>
          <a:bodyPr/>
          <a:lstStyle/>
          <a:p>
            <a:fld id="{7E8DE41B-542A-42C2-82EA-F62BE028CDAB}" type="slidenum">
              <a:rPr lang="sk-SK" smtClean="0">
                <a:solidFill>
                  <a:schemeClr val="bg1"/>
                </a:solidFill>
              </a:rPr>
              <a:t>33</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080C5EB7-60F3-97EB-E487-41763DCA872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7C8A0DFB-42BA-2C7A-5029-319C3150F30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Tree>
    <p:extLst>
      <p:ext uri="{BB962C8B-B14F-4D97-AF65-F5344CB8AC3E}">
        <p14:creationId xmlns:p14="http://schemas.microsoft.com/office/powerpoint/2010/main" val="33569500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832472"/>
        </a:solidFill>
        <a:effectLst/>
      </p:bgPr>
    </p:bg>
    <p:spTree>
      <p:nvGrpSpPr>
        <p:cNvPr id="1" name="">
          <a:extLst>
            <a:ext uri="{FF2B5EF4-FFF2-40B4-BE49-F238E27FC236}">
              <a16:creationId xmlns:a16="http://schemas.microsoft.com/office/drawing/2014/main" id="{24199AEC-8958-85CF-A9EC-05F9FDCF74FF}"/>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B903155D-6FA7-12E6-8BF8-96DB8827FF55}"/>
              </a:ext>
            </a:extLst>
          </p:cNvPr>
          <p:cNvSpPr>
            <a:spLocks noGrp="1"/>
          </p:cNvSpPr>
          <p:nvPr>
            <p:ph type="title"/>
          </p:nvPr>
        </p:nvSpPr>
        <p:spPr>
          <a:xfrm>
            <a:off x="831850" y="3197225"/>
            <a:ext cx="10515600" cy="1365250"/>
          </a:xfrm>
          <a:solidFill>
            <a:schemeClr val="bg1">
              <a:alpha val="15000"/>
            </a:schemeClr>
          </a:solidFill>
        </p:spPr>
        <p:txBody>
          <a:bodyPr>
            <a:normAutofit/>
          </a:bodyPr>
          <a:lstStyle/>
          <a:p>
            <a:r>
              <a:rPr lang="sk-SK" sz="4800" b="1" dirty="0">
                <a:solidFill>
                  <a:schemeClr val="bg1"/>
                </a:solidFill>
                <a:latin typeface="Arial Nova Cond" panose="020B0506020202020204" pitchFamily="34" charset="0"/>
                <a:cs typeface="David" panose="020F0502020204030204" pitchFamily="34" charset="-79"/>
              </a:rPr>
              <a:t>MALÝ KONKURZ</a:t>
            </a:r>
            <a:endParaRPr lang="sk-SK" sz="4800" dirty="0"/>
          </a:p>
        </p:txBody>
      </p:sp>
      <p:sp>
        <p:nvSpPr>
          <p:cNvPr id="3" name="Zástupný text 2">
            <a:extLst>
              <a:ext uri="{FF2B5EF4-FFF2-40B4-BE49-F238E27FC236}">
                <a16:creationId xmlns:a16="http://schemas.microsoft.com/office/drawing/2014/main" id="{A1868E08-7D78-6D11-5F78-8EC95753BC2C}"/>
              </a:ext>
            </a:extLst>
          </p:cNvPr>
          <p:cNvSpPr>
            <a:spLocks noGrp="1"/>
          </p:cNvSpPr>
          <p:nvPr>
            <p:ph type="body" idx="1"/>
          </p:nvPr>
        </p:nvSpPr>
        <p:spPr>
          <a:xfrm>
            <a:off x="831850" y="4724400"/>
            <a:ext cx="10515600" cy="1365250"/>
          </a:xfrm>
        </p:spPr>
        <p:txBody>
          <a:bodyPr/>
          <a:lstStyle/>
          <a:p>
            <a:endParaRPr lang="sk-SK" dirty="0"/>
          </a:p>
        </p:txBody>
      </p:sp>
      <p:sp>
        <p:nvSpPr>
          <p:cNvPr id="4" name="Zástupný objekt pre číslo snímky 3">
            <a:extLst>
              <a:ext uri="{FF2B5EF4-FFF2-40B4-BE49-F238E27FC236}">
                <a16:creationId xmlns:a16="http://schemas.microsoft.com/office/drawing/2014/main" id="{47909C25-A629-338B-C453-30A75C321FB5}"/>
              </a:ext>
            </a:extLst>
          </p:cNvPr>
          <p:cNvSpPr>
            <a:spLocks noGrp="1"/>
          </p:cNvSpPr>
          <p:nvPr>
            <p:ph type="sldNum" sz="quarter" idx="12"/>
          </p:nvPr>
        </p:nvSpPr>
        <p:spPr/>
        <p:txBody>
          <a:bodyPr/>
          <a:lstStyle/>
          <a:p>
            <a:fld id="{7E8DE41B-542A-42C2-82EA-F62BE028CDAB}" type="slidenum">
              <a:rPr lang="sk-SK" smtClean="0">
                <a:solidFill>
                  <a:schemeClr val="bg1"/>
                </a:solidFill>
              </a:rPr>
              <a:t>34</a:t>
            </a:fld>
            <a:endParaRPr lang="sk-SK" dirty="0">
              <a:solidFill>
                <a:schemeClr val="bg1"/>
              </a:solidFill>
            </a:endParaRPr>
          </a:p>
        </p:txBody>
      </p:sp>
      <p:sp>
        <p:nvSpPr>
          <p:cNvPr id="5" name="Obdĺžnik 4">
            <a:extLst>
              <a:ext uri="{FF2B5EF4-FFF2-40B4-BE49-F238E27FC236}">
                <a16:creationId xmlns:a16="http://schemas.microsoft.com/office/drawing/2014/main" id="{99113FE9-C873-0B9F-DA91-8C5C425213D2}"/>
              </a:ext>
            </a:extLst>
          </p:cNvPr>
          <p:cNvSpPr>
            <a:spLocks noGrp="1" noRot="1" noMove="1" noResize="1" noEditPoints="1" noAdjustHandles="1" noChangeArrowheads="1" noChangeShapeType="1"/>
          </p:cNvSpPr>
          <p:nvPr/>
        </p:nvSpPr>
        <p:spPr>
          <a:xfrm>
            <a:off x="11606644" y="1"/>
            <a:ext cx="585355" cy="613064"/>
          </a:xfrm>
          <a:prstGeom prst="rect">
            <a:avLst/>
          </a:prstGeom>
          <a:solidFill>
            <a:schemeClr val="bg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6" name="Obdĺžnik 5">
            <a:extLst>
              <a:ext uri="{FF2B5EF4-FFF2-40B4-BE49-F238E27FC236}">
                <a16:creationId xmlns:a16="http://schemas.microsoft.com/office/drawing/2014/main" id="{7C7E626C-A98F-8D81-8AF8-03E11F269264}"/>
              </a:ext>
            </a:extLst>
          </p:cNvPr>
          <p:cNvSpPr>
            <a:spLocks noGrp="1" noRot="1" noMove="1" noResize="1" noEditPoints="1" noAdjustHandles="1" noChangeArrowheads="1" noChangeShapeType="1"/>
          </p:cNvSpPr>
          <p:nvPr/>
        </p:nvSpPr>
        <p:spPr>
          <a:xfrm>
            <a:off x="0" y="6244936"/>
            <a:ext cx="585355" cy="613064"/>
          </a:xfrm>
          <a:prstGeom prst="rect">
            <a:avLst/>
          </a:prstGeom>
          <a:solidFill>
            <a:schemeClr val="bg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7" name="Grafický objekt 6" descr="Ploché šípky výplň plnou farbou">
            <a:extLst>
              <a:ext uri="{FF2B5EF4-FFF2-40B4-BE49-F238E27FC236}">
                <a16:creationId xmlns:a16="http://schemas.microsoft.com/office/drawing/2014/main" id="{35F7A9EA-517B-1FC3-0667-D8EC3E13ACAC}"/>
              </a:ext>
            </a:extLst>
          </p:cNvPr>
          <p:cNvPicPr>
            <a:picLocks noGrp="1" noRot="1" noChangeAspect="1" noMove="1" noResize="1" noEditPoints="1" noAdjustHandles="1" noChangeArrowheads="1" noChangeShapeType="1" noCrop="1"/>
          </p:cNvPicPr>
          <p:nvPr/>
        </p:nvPicPr>
        <p:blipFill>
          <a:blip r:embed="rId2">
            <a:extLst>
              <a:ext uri="{96DAC541-7B7A-43D3-8B79-37D633B846F1}">
                <asvg:svgBlip xmlns:asvg="http://schemas.microsoft.com/office/drawing/2016/SVG/main" r:embed="rId3"/>
              </a:ext>
            </a:extLst>
          </a:blip>
          <a:stretch>
            <a:fillRect/>
          </a:stretch>
        </p:blipFill>
        <p:spPr>
          <a:xfrm rot="5400000">
            <a:off x="9171252" y="797665"/>
            <a:ext cx="2435392" cy="2435392"/>
          </a:xfrm>
          <a:prstGeom prst="rect">
            <a:avLst/>
          </a:prstGeom>
        </p:spPr>
      </p:pic>
      <p:sp>
        <p:nvSpPr>
          <p:cNvPr id="8" name="Pravouhlý trojuholník 7">
            <a:extLst>
              <a:ext uri="{FF2B5EF4-FFF2-40B4-BE49-F238E27FC236}">
                <a16:creationId xmlns:a16="http://schemas.microsoft.com/office/drawing/2014/main" id="{9A1DF7C2-ED0A-28BD-EC15-32245B586A62}"/>
              </a:ext>
            </a:extLst>
          </p:cNvPr>
          <p:cNvSpPr/>
          <p:nvPr/>
        </p:nvSpPr>
        <p:spPr>
          <a:xfrm>
            <a:off x="585355" y="6244936"/>
            <a:ext cx="585355" cy="613064"/>
          </a:xfrm>
          <a:prstGeom prst="rtTriangle">
            <a:avLst/>
          </a:prstGeom>
          <a:solidFill>
            <a:schemeClr val="bg1">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9" name="Obrázok 8" descr="Obrázok, na ktorom je grafika, písmo, dizajn, logo&#10;&#10;Obsah vygenerovaný pomocou AI môže byť nesprávny.">
            <a:extLst>
              <a:ext uri="{FF2B5EF4-FFF2-40B4-BE49-F238E27FC236}">
                <a16:creationId xmlns:a16="http://schemas.microsoft.com/office/drawing/2014/main" id="{2201EA9F-EBA0-AF98-478E-1A7FF23BC2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53644" y="6270135"/>
            <a:ext cx="638355" cy="562666"/>
          </a:xfrm>
          <a:prstGeom prst="rect">
            <a:avLst/>
          </a:prstGeom>
        </p:spPr>
      </p:pic>
      <p:sp>
        <p:nvSpPr>
          <p:cNvPr id="10" name="BlokTextu 9">
            <a:extLst>
              <a:ext uri="{FF2B5EF4-FFF2-40B4-BE49-F238E27FC236}">
                <a16:creationId xmlns:a16="http://schemas.microsoft.com/office/drawing/2014/main" id="{021692EE-05DD-B4FF-3A95-86CD750E0C3A}"/>
              </a:ext>
            </a:extLst>
          </p:cNvPr>
          <p:cNvSpPr txBox="1"/>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Tree>
    <p:extLst>
      <p:ext uri="{BB962C8B-B14F-4D97-AF65-F5344CB8AC3E}">
        <p14:creationId xmlns:p14="http://schemas.microsoft.com/office/powerpoint/2010/main" val="14028709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7B4DE06-354B-CCC8-33A6-80C5CDCE9EED}"/>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D3D4FD1C-F5E3-B24E-8922-E55248687163}"/>
              </a:ext>
            </a:extLst>
          </p:cNvPr>
          <p:cNvSpPr>
            <a:spLocks noGrp="1"/>
          </p:cNvSpPr>
          <p:nvPr>
            <p:ph idx="1"/>
          </p:nvPr>
        </p:nvSpPr>
        <p:spPr>
          <a:xfrm>
            <a:off x="838200" y="1881385"/>
            <a:ext cx="10515600" cy="4203729"/>
          </a:xfrm>
          <a:solidFill>
            <a:srgbClr val="ECE9E4">
              <a:alpha val="35000"/>
            </a:srgbClr>
          </a:solidFill>
        </p:spPr>
        <p:txBody>
          <a:bodyPr>
            <a:normAutofit/>
          </a:bodyPr>
          <a:lstStyle/>
          <a:p>
            <a:pPr algn="just"/>
            <a:r>
              <a:rPr lang="sk-SK" sz="2000" dirty="0"/>
              <a:t>Konkurzné konanie smerujúce k vyhláseniu malého konkurzu sa začína doručením návrhu dlžníka na vyhlásenie malého konkurzu na príslušný súd a končí zrušením malého konkurzu alebo iným ukončením konkurzného konania.</a:t>
            </a:r>
          </a:p>
        </p:txBody>
      </p:sp>
      <p:sp>
        <p:nvSpPr>
          <p:cNvPr id="20" name="Obdĺžnik 19">
            <a:extLst>
              <a:ext uri="{FF2B5EF4-FFF2-40B4-BE49-F238E27FC236}">
                <a16:creationId xmlns:a16="http://schemas.microsoft.com/office/drawing/2014/main" id="{727AC359-46B2-862F-4736-CF824462AC8B}"/>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2CCBD60D-4579-A087-059A-191883D75F35}"/>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B59EC332-20B2-5F6F-43DB-7DA4CA329C68}"/>
              </a:ext>
            </a:extLst>
          </p:cNvPr>
          <p:cNvSpPr>
            <a:spLocks noGrp="1"/>
          </p:cNvSpPr>
          <p:nvPr>
            <p:ph type="sldNum" sz="quarter" idx="12"/>
          </p:nvPr>
        </p:nvSpPr>
        <p:spPr/>
        <p:txBody>
          <a:bodyPr/>
          <a:lstStyle/>
          <a:p>
            <a:fld id="{7E8DE41B-542A-42C2-82EA-F62BE028CDAB}" type="slidenum">
              <a:rPr lang="sk-SK" smtClean="0">
                <a:solidFill>
                  <a:schemeClr val="bg1"/>
                </a:solidFill>
              </a:rPr>
              <a:t>35</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5EE9471D-3356-B697-1095-60C6029CE9B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E90CB8CB-AB62-2055-EDFC-D0C1AB61D2D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
        <p:nvSpPr>
          <p:cNvPr id="5" name="Nadpis 4">
            <a:extLst>
              <a:ext uri="{FF2B5EF4-FFF2-40B4-BE49-F238E27FC236}">
                <a16:creationId xmlns:a16="http://schemas.microsoft.com/office/drawing/2014/main" id="{603B6AF7-ECCD-AAC8-064B-0F3080094BAD}"/>
              </a:ext>
            </a:extLst>
          </p:cNvPr>
          <p:cNvSpPr>
            <a:spLocks noGrp="1"/>
          </p:cNvSpPr>
          <p:nvPr>
            <p:ph type="title"/>
          </p:nvPr>
        </p:nvSpPr>
        <p:spPr/>
        <p:txBody>
          <a:bodyPr/>
          <a:lstStyle/>
          <a:p>
            <a:r>
              <a:rPr lang="sk-SK" b="1" dirty="0">
                <a:solidFill>
                  <a:srgbClr val="832472"/>
                </a:solidFill>
                <a:latin typeface="Arial Nova Cond" panose="020B0506020202020204" pitchFamily="34" charset="0"/>
              </a:rPr>
              <a:t>Malý konkurz</a:t>
            </a:r>
            <a:endParaRPr lang="sk-SK" dirty="0"/>
          </a:p>
        </p:txBody>
      </p:sp>
    </p:spTree>
    <p:extLst>
      <p:ext uri="{BB962C8B-B14F-4D97-AF65-F5344CB8AC3E}">
        <p14:creationId xmlns:p14="http://schemas.microsoft.com/office/powerpoint/2010/main" val="28502509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B25E8D7-8D72-1C51-0D31-DCB816F766F5}"/>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C724E859-EEEF-5A08-71A5-34E335747DD7}"/>
              </a:ext>
            </a:extLst>
          </p:cNvPr>
          <p:cNvSpPr>
            <a:spLocks noGrp="1"/>
          </p:cNvSpPr>
          <p:nvPr>
            <p:ph idx="1"/>
          </p:nvPr>
        </p:nvSpPr>
        <p:spPr>
          <a:xfrm>
            <a:off x="838200" y="1881385"/>
            <a:ext cx="10515600" cy="4203729"/>
          </a:xfrm>
          <a:solidFill>
            <a:srgbClr val="ECE9E4">
              <a:alpha val="35000"/>
            </a:srgbClr>
          </a:solidFill>
        </p:spPr>
        <p:txBody>
          <a:bodyPr>
            <a:normAutofit fontScale="85000" lnSpcReduction="10000"/>
          </a:bodyPr>
          <a:lstStyle/>
          <a:p>
            <a:pPr marL="0" indent="0">
              <a:buNone/>
            </a:pPr>
            <a:r>
              <a:rPr lang="sk-SK" sz="2000" dirty="0"/>
              <a:t>Súd do 15 dní od doručenia návrhu na vyhlásenie malého konkurzu vyhlási na majetok dlžníka malý konkurz, ustanoví správcu a vyzve veriteľov, aby prihlásili svoje pohľadávky, ak zistí, že</a:t>
            </a:r>
          </a:p>
          <a:p>
            <a:pPr marL="0" indent="0">
              <a:buNone/>
            </a:pPr>
            <a:r>
              <a:rPr lang="sk-SK" sz="2000" dirty="0"/>
              <a:t>a) návrh na vyhlásenie malého konkurzu podal dlžník, ktorý je právnickou osobou,</a:t>
            </a:r>
          </a:p>
          <a:p>
            <a:pPr marL="0" indent="0">
              <a:buNone/>
            </a:pPr>
            <a:r>
              <a:rPr lang="sk-SK" sz="2000" dirty="0"/>
              <a:t>b) dlžník má ustanovený štatutárny orgán,</a:t>
            </a:r>
          </a:p>
          <a:p>
            <a:pPr marL="0" indent="0">
              <a:buNone/>
            </a:pPr>
            <a:r>
              <a:rPr lang="sk-SK" sz="2000" dirty="0"/>
              <a:t>c) štatutárny orgán dlžníka alebo členovia štatutárneho orgánu sú osoby, ktoré nepôsobia ako štatutárny orgán alebo členovia štatutárneho orgánu vo viac ako desiatich právnických osobách zapísaných  obchodnom registri,</a:t>
            </a:r>
          </a:p>
          <a:p>
            <a:pPr marL="0" indent="0">
              <a:buNone/>
            </a:pPr>
            <a:r>
              <a:rPr lang="sk-SK" sz="2000" dirty="0"/>
              <a:t>d) bol zložený preddavok na náklady malého konkurzu,</a:t>
            </a:r>
          </a:p>
          <a:p>
            <a:pPr marL="0" indent="0">
              <a:buNone/>
            </a:pPr>
            <a:r>
              <a:rPr lang="sk-SK" sz="2000" dirty="0" err="1"/>
              <a:t>e</a:t>
            </a:r>
            <a:r>
              <a:rPr lang="sk-SK" sz="2000" dirty="0"/>
              <a:t>) dlžník neporušuje povinnosť podľa § 40 ods. 2 alebo ods. 4 Obchodného zákonníka,</a:t>
            </a:r>
          </a:p>
          <a:p>
            <a:pPr marL="0" indent="0">
              <a:buNone/>
            </a:pPr>
            <a:r>
              <a:rPr lang="sk-SK" sz="2000" dirty="0"/>
              <a:t>f) podľa posledných piatich účtovných závierok nemal dlžník záväzky v sume vyššej ako 1 000 000 eur,</a:t>
            </a:r>
          </a:p>
          <a:p>
            <a:pPr marL="0" indent="0">
              <a:buNone/>
            </a:pPr>
            <a:r>
              <a:rPr lang="sk-SK" sz="2000" dirty="0"/>
              <a:t>g) podľa posledných piatich účtovných závierok nemal dlžník majetok v hodnote vyššej ako 1 000 000 eur,</a:t>
            </a:r>
          </a:p>
          <a:p>
            <a:pPr marL="0" indent="0">
              <a:buNone/>
            </a:pPr>
            <a:r>
              <a:rPr lang="sk-SK" sz="2000" dirty="0"/>
              <a:t>h) vo vzťahu k dlžníkovi nepôsobia účinky začatia konkurzného konania alebo vyhlásenia konkurzu podľa prvej hlavy a</a:t>
            </a:r>
          </a:p>
          <a:p>
            <a:pPr marL="0" indent="0">
              <a:buNone/>
            </a:pPr>
            <a:r>
              <a:rPr lang="sk-SK" sz="2000" dirty="0"/>
              <a:t>i) návrh na vyhlásenie malého konkurzu je úplný a je autorizovaný osobou oprávnenou konať v mene dlžníka.</a:t>
            </a:r>
          </a:p>
        </p:txBody>
      </p:sp>
      <p:sp>
        <p:nvSpPr>
          <p:cNvPr id="20" name="Obdĺžnik 19">
            <a:extLst>
              <a:ext uri="{FF2B5EF4-FFF2-40B4-BE49-F238E27FC236}">
                <a16:creationId xmlns:a16="http://schemas.microsoft.com/office/drawing/2014/main" id="{F653F557-5B16-92D4-8D40-BD8F69EC7B84}"/>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8EB3EFCA-953A-A8D4-25C0-D20EF1222444}"/>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3F51FC20-365D-2E4A-88D7-372F622F89F8}"/>
              </a:ext>
            </a:extLst>
          </p:cNvPr>
          <p:cNvSpPr>
            <a:spLocks noGrp="1"/>
          </p:cNvSpPr>
          <p:nvPr>
            <p:ph type="sldNum" sz="quarter" idx="12"/>
          </p:nvPr>
        </p:nvSpPr>
        <p:spPr/>
        <p:txBody>
          <a:bodyPr/>
          <a:lstStyle/>
          <a:p>
            <a:fld id="{7E8DE41B-542A-42C2-82EA-F62BE028CDAB}" type="slidenum">
              <a:rPr lang="sk-SK" smtClean="0">
                <a:solidFill>
                  <a:schemeClr val="bg1"/>
                </a:solidFill>
              </a:rPr>
              <a:t>36</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CDAE6905-83BB-B513-83C5-312FF07F07C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2C497309-6A2F-B5B2-792B-B0475BC5DB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
        <p:nvSpPr>
          <p:cNvPr id="5" name="Nadpis 4">
            <a:extLst>
              <a:ext uri="{FF2B5EF4-FFF2-40B4-BE49-F238E27FC236}">
                <a16:creationId xmlns:a16="http://schemas.microsoft.com/office/drawing/2014/main" id="{D235AC38-0A8E-9095-BB36-83712340B1D7}"/>
              </a:ext>
            </a:extLst>
          </p:cNvPr>
          <p:cNvSpPr>
            <a:spLocks noGrp="1"/>
          </p:cNvSpPr>
          <p:nvPr>
            <p:ph type="title"/>
          </p:nvPr>
        </p:nvSpPr>
        <p:spPr/>
        <p:txBody>
          <a:bodyPr/>
          <a:lstStyle/>
          <a:p>
            <a:r>
              <a:rPr lang="sk-SK" b="1" dirty="0">
                <a:solidFill>
                  <a:srgbClr val="832472"/>
                </a:solidFill>
                <a:latin typeface="Arial Nova Cond" panose="020B0506020202020204" pitchFamily="34" charset="0"/>
              </a:rPr>
              <a:t>Malý konkurz</a:t>
            </a:r>
            <a:endParaRPr lang="sk-SK" dirty="0"/>
          </a:p>
        </p:txBody>
      </p:sp>
    </p:spTree>
    <p:extLst>
      <p:ext uri="{BB962C8B-B14F-4D97-AF65-F5344CB8AC3E}">
        <p14:creationId xmlns:p14="http://schemas.microsoft.com/office/powerpoint/2010/main" val="30827449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CB3C5C6-EA44-4EB6-F7EA-270AC5D3A200}"/>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874BD37D-2887-244F-0F22-C9162591C164}"/>
              </a:ext>
            </a:extLst>
          </p:cNvPr>
          <p:cNvSpPr>
            <a:spLocks noGrp="1"/>
          </p:cNvSpPr>
          <p:nvPr>
            <p:ph idx="1"/>
          </p:nvPr>
        </p:nvSpPr>
        <p:spPr>
          <a:xfrm>
            <a:off x="838200" y="1881385"/>
            <a:ext cx="10515600" cy="4203729"/>
          </a:xfrm>
          <a:solidFill>
            <a:srgbClr val="ECE9E4">
              <a:alpha val="35000"/>
            </a:srgbClr>
          </a:solidFill>
        </p:spPr>
        <p:txBody>
          <a:bodyPr>
            <a:normAutofit/>
          </a:bodyPr>
          <a:lstStyle/>
          <a:p>
            <a:r>
              <a:rPr lang="sk-SK" sz="2000" dirty="0"/>
              <a:t>Preddavok na úhradu nákladov a odmenu správcu</a:t>
            </a:r>
          </a:p>
          <a:p>
            <a:r>
              <a:rPr lang="sk-SK" sz="2000" dirty="0"/>
              <a:t>Aktívna vecná legitimácia na podanie návrhu na vyhlásenie konkurzu</a:t>
            </a:r>
          </a:p>
          <a:p>
            <a:r>
              <a:rPr lang="sk-SK" sz="2000" dirty="0"/>
              <a:t>Zodpovednosť za úpadok §106k</a:t>
            </a:r>
          </a:p>
          <a:p>
            <a:r>
              <a:rPr lang="sk-SK" sz="2000" dirty="0"/>
              <a:t>Odporovateľnosť právnych úkonov</a:t>
            </a:r>
          </a:p>
          <a:p>
            <a:r>
              <a:rPr lang="sk-SK" sz="2000" dirty="0"/>
              <a:t>Súčinnosť ŠO</a:t>
            </a:r>
          </a:p>
          <a:p>
            <a:pPr marL="0" indent="0" algn="just">
              <a:buNone/>
            </a:pPr>
            <a:endParaRPr lang="sk-SK" sz="2000" dirty="0"/>
          </a:p>
        </p:txBody>
      </p:sp>
      <p:sp>
        <p:nvSpPr>
          <p:cNvPr id="20" name="Obdĺžnik 19">
            <a:extLst>
              <a:ext uri="{FF2B5EF4-FFF2-40B4-BE49-F238E27FC236}">
                <a16:creationId xmlns:a16="http://schemas.microsoft.com/office/drawing/2014/main" id="{77181B0C-6C81-914E-8FF2-16F2DBDC5088}"/>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10249290-574B-104D-D8D3-D088E076415E}"/>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D680B0F9-36B7-4EBB-1B23-EA0AC3273A0F}"/>
              </a:ext>
            </a:extLst>
          </p:cNvPr>
          <p:cNvSpPr>
            <a:spLocks noGrp="1"/>
          </p:cNvSpPr>
          <p:nvPr>
            <p:ph type="sldNum" sz="quarter" idx="12"/>
          </p:nvPr>
        </p:nvSpPr>
        <p:spPr/>
        <p:txBody>
          <a:bodyPr/>
          <a:lstStyle/>
          <a:p>
            <a:fld id="{7E8DE41B-542A-42C2-82EA-F62BE028CDAB}" type="slidenum">
              <a:rPr lang="sk-SK" smtClean="0">
                <a:solidFill>
                  <a:schemeClr val="bg1"/>
                </a:solidFill>
              </a:rPr>
              <a:t>37</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4076DD26-C8BF-44C5-8D1D-4A648167190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0F7C460B-D4A7-26DC-8330-AC49843E95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
        <p:nvSpPr>
          <p:cNvPr id="5" name="Nadpis 4">
            <a:extLst>
              <a:ext uri="{FF2B5EF4-FFF2-40B4-BE49-F238E27FC236}">
                <a16:creationId xmlns:a16="http://schemas.microsoft.com/office/drawing/2014/main" id="{68F9B1E4-A03A-EF2C-6DD1-81C6F60F60C6}"/>
              </a:ext>
            </a:extLst>
          </p:cNvPr>
          <p:cNvSpPr>
            <a:spLocks noGrp="1"/>
          </p:cNvSpPr>
          <p:nvPr>
            <p:ph type="title"/>
          </p:nvPr>
        </p:nvSpPr>
        <p:spPr/>
        <p:txBody>
          <a:bodyPr/>
          <a:lstStyle/>
          <a:p>
            <a:r>
              <a:rPr lang="sk-SK" b="1" dirty="0">
                <a:solidFill>
                  <a:srgbClr val="832472"/>
                </a:solidFill>
                <a:latin typeface="Arial Nova Cond" panose="020B0506020202020204" pitchFamily="34" charset="0"/>
              </a:rPr>
              <a:t>Malý konkurz </a:t>
            </a:r>
            <a:r>
              <a:rPr lang="sk-SK" b="1" dirty="0" err="1">
                <a:solidFill>
                  <a:srgbClr val="832472"/>
                </a:solidFill>
                <a:latin typeface="Arial Nova Cond" panose="020B0506020202020204" pitchFamily="34" charset="0"/>
              </a:rPr>
              <a:t>vs</a:t>
            </a:r>
            <a:r>
              <a:rPr lang="sk-SK" b="1" dirty="0">
                <a:solidFill>
                  <a:srgbClr val="832472"/>
                </a:solidFill>
                <a:latin typeface="Arial Nova Cond" panose="020B0506020202020204" pitchFamily="34" charset="0"/>
              </a:rPr>
              <a:t> Konkurz</a:t>
            </a:r>
            <a:endParaRPr lang="sk-SK" dirty="0"/>
          </a:p>
        </p:txBody>
      </p:sp>
    </p:spTree>
    <p:extLst>
      <p:ext uri="{BB962C8B-B14F-4D97-AF65-F5344CB8AC3E}">
        <p14:creationId xmlns:p14="http://schemas.microsoft.com/office/powerpoint/2010/main" val="36677888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832472"/>
        </a:solidFill>
        <a:effectLst/>
      </p:bgPr>
    </p:bg>
    <p:spTree>
      <p:nvGrpSpPr>
        <p:cNvPr id="1" name="">
          <a:extLst>
            <a:ext uri="{FF2B5EF4-FFF2-40B4-BE49-F238E27FC236}">
              <a16:creationId xmlns:a16="http://schemas.microsoft.com/office/drawing/2014/main" id="{98E752A8-D542-D2D4-290F-B95471B6209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8CBAFFA-7669-8B48-1E80-C61D1F785252}"/>
              </a:ext>
            </a:extLst>
          </p:cNvPr>
          <p:cNvSpPr>
            <a:spLocks noGrp="1" noRot="1" noMove="1" noResize="1" noEditPoints="1" noAdjustHandles="1" noChangeArrowheads="1" noChangeShapeType="1"/>
          </p:cNvSpPr>
          <p:nvPr>
            <p:ph type="ctrTitle"/>
          </p:nvPr>
        </p:nvSpPr>
        <p:spPr>
          <a:xfrm>
            <a:off x="1523999" y="3831771"/>
            <a:ext cx="9144000" cy="748794"/>
          </a:xfrm>
          <a:solidFill>
            <a:schemeClr val="bg1">
              <a:alpha val="0"/>
            </a:schemeClr>
          </a:solidFill>
          <a:effectLst>
            <a:softEdge rad="0"/>
          </a:effectLst>
        </p:spPr>
        <p:txBody>
          <a:bodyPr>
            <a:normAutofit/>
          </a:bodyPr>
          <a:lstStyle/>
          <a:p>
            <a:pPr algn="l"/>
            <a:r>
              <a:rPr lang="sk-SK" sz="4000" b="1" dirty="0">
                <a:solidFill>
                  <a:schemeClr val="bg1"/>
                </a:solidFill>
                <a:latin typeface="Arial Nova Cond" panose="020B0506020202020204" pitchFamily="34" charset="0"/>
                <a:cs typeface="David" panose="020F0502020204030204" pitchFamily="34" charset="-79"/>
              </a:rPr>
              <a:t>ĎAKUJEM ZA POZORNOSŤ</a:t>
            </a:r>
          </a:p>
        </p:txBody>
      </p:sp>
      <p:sp>
        <p:nvSpPr>
          <p:cNvPr id="3" name="Podnadpis 2">
            <a:extLst>
              <a:ext uri="{FF2B5EF4-FFF2-40B4-BE49-F238E27FC236}">
                <a16:creationId xmlns:a16="http://schemas.microsoft.com/office/drawing/2014/main" id="{9A5873AE-7803-75B2-1542-CC779B431FBB}"/>
              </a:ext>
            </a:extLst>
          </p:cNvPr>
          <p:cNvSpPr>
            <a:spLocks noGrp="1"/>
          </p:cNvSpPr>
          <p:nvPr>
            <p:ph type="subTitle" idx="1"/>
          </p:nvPr>
        </p:nvSpPr>
        <p:spPr>
          <a:xfrm>
            <a:off x="1523999" y="4702815"/>
            <a:ext cx="9144000" cy="748795"/>
          </a:xfrm>
          <a:solidFill>
            <a:schemeClr val="bg1">
              <a:alpha val="15000"/>
            </a:schemeClr>
          </a:solidFill>
        </p:spPr>
        <p:txBody>
          <a:bodyPr>
            <a:normAutofit/>
          </a:bodyPr>
          <a:lstStyle/>
          <a:p>
            <a:pPr algn="l"/>
            <a:r>
              <a:rPr lang="sk-SK" sz="1800" dirty="0">
                <a:solidFill>
                  <a:schemeClr val="bg1"/>
                </a:solidFill>
                <a:latin typeface="Arial Nova Cond" panose="020B0506020202020204" pitchFamily="34" charset="0"/>
                <a:cs typeface="David" panose="020E0502060401010101" pitchFamily="34" charset="-79"/>
              </a:rPr>
              <a:t>Ján Lesniak</a:t>
            </a:r>
          </a:p>
          <a:p>
            <a:pPr algn="l"/>
            <a:r>
              <a:rPr lang="sk-SK" sz="18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pic>
        <p:nvPicPr>
          <p:cNvPr id="5" name="Obrázok 4" descr="Obrázok, na ktorom je text, písmo, grafika, grafický dizajn&#10;&#10;Obsah vygenerovaný pomocou AI môže byť nesprávny.">
            <a:extLst>
              <a:ext uri="{FF2B5EF4-FFF2-40B4-BE49-F238E27FC236}">
                <a16:creationId xmlns:a16="http://schemas.microsoft.com/office/drawing/2014/main" id="{A4BD82F4-9927-49CA-164F-469DE2D4DCF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7276" y="401711"/>
            <a:ext cx="2293447" cy="1349230"/>
          </a:xfrm>
          <a:prstGeom prst="rect">
            <a:avLst/>
          </a:prstGeom>
        </p:spPr>
      </p:pic>
      <p:sp>
        <p:nvSpPr>
          <p:cNvPr id="8" name="Obdĺžnik 7">
            <a:extLst>
              <a:ext uri="{FF2B5EF4-FFF2-40B4-BE49-F238E27FC236}">
                <a16:creationId xmlns:a16="http://schemas.microsoft.com/office/drawing/2014/main" id="{B04E6AB7-BFFB-AB6F-5B32-3385E063FD09}"/>
              </a:ext>
            </a:extLst>
          </p:cNvPr>
          <p:cNvSpPr>
            <a:spLocks noGrp="1" noRot="1" noMove="1" noResize="1" noEditPoints="1" noAdjustHandles="1" noChangeArrowheads="1" noChangeShapeType="1"/>
          </p:cNvSpPr>
          <p:nvPr/>
        </p:nvSpPr>
        <p:spPr>
          <a:xfrm>
            <a:off x="11606644" y="1"/>
            <a:ext cx="585355" cy="613064"/>
          </a:xfrm>
          <a:prstGeom prst="rect">
            <a:avLst/>
          </a:prstGeom>
          <a:solidFill>
            <a:schemeClr val="bg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10" name="Obdĺžnik 9">
            <a:extLst>
              <a:ext uri="{FF2B5EF4-FFF2-40B4-BE49-F238E27FC236}">
                <a16:creationId xmlns:a16="http://schemas.microsoft.com/office/drawing/2014/main" id="{6EA6997E-6E33-8497-7E33-3CC5851A4DC0}"/>
              </a:ext>
            </a:extLst>
          </p:cNvPr>
          <p:cNvSpPr>
            <a:spLocks noGrp="1" noRot="1" noMove="1" noResize="1" noEditPoints="1" noAdjustHandles="1" noChangeArrowheads="1" noChangeShapeType="1"/>
          </p:cNvSpPr>
          <p:nvPr/>
        </p:nvSpPr>
        <p:spPr>
          <a:xfrm>
            <a:off x="0" y="6244936"/>
            <a:ext cx="585355" cy="613064"/>
          </a:xfrm>
          <a:prstGeom prst="rect">
            <a:avLst/>
          </a:prstGeom>
          <a:solidFill>
            <a:schemeClr val="bg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6" name="Obrázok 5" descr="Obrázok, na ktorom je grafika, písmo, dizajn, logo&#10;&#10;Obsah vygenerovaný pomocou AI môže byť nesprávny.">
            <a:extLst>
              <a:ext uri="{FF2B5EF4-FFF2-40B4-BE49-F238E27FC236}">
                <a16:creationId xmlns:a16="http://schemas.microsoft.com/office/drawing/2014/main" id="{37C9DDDD-B8A9-2A35-9E89-9B0B5DAF2C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29994" y="4606951"/>
            <a:ext cx="1038005" cy="914930"/>
          </a:xfrm>
          <a:prstGeom prst="rect">
            <a:avLst/>
          </a:prstGeom>
        </p:spPr>
      </p:pic>
      <p:sp>
        <p:nvSpPr>
          <p:cNvPr id="4" name="Pravouhlý trojuholník 3">
            <a:extLst>
              <a:ext uri="{FF2B5EF4-FFF2-40B4-BE49-F238E27FC236}">
                <a16:creationId xmlns:a16="http://schemas.microsoft.com/office/drawing/2014/main" id="{6B25A40A-48B0-DDDA-DC60-90B26336C3FF}"/>
              </a:ext>
            </a:extLst>
          </p:cNvPr>
          <p:cNvSpPr/>
          <p:nvPr/>
        </p:nvSpPr>
        <p:spPr>
          <a:xfrm>
            <a:off x="585355" y="6244936"/>
            <a:ext cx="585355" cy="613064"/>
          </a:xfrm>
          <a:prstGeom prst="rtTriangle">
            <a:avLst/>
          </a:prstGeom>
          <a:solidFill>
            <a:schemeClr val="bg1">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Tree>
    <p:extLst>
      <p:ext uri="{BB962C8B-B14F-4D97-AF65-F5344CB8AC3E}">
        <p14:creationId xmlns:p14="http://schemas.microsoft.com/office/powerpoint/2010/main" val="419420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832472"/>
        </a:solidFill>
        <a:effectLst/>
      </p:bgPr>
    </p:bg>
    <p:spTree>
      <p:nvGrpSpPr>
        <p:cNvPr id="1" name="">
          <a:extLst>
            <a:ext uri="{FF2B5EF4-FFF2-40B4-BE49-F238E27FC236}">
              <a16:creationId xmlns:a16="http://schemas.microsoft.com/office/drawing/2014/main" id="{B137F091-1619-0F56-27F1-EC22F1BC455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FA0C3F67-57E6-CEAA-FA3A-562FA29027EF}"/>
              </a:ext>
            </a:extLst>
          </p:cNvPr>
          <p:cNvSpPr>
            <a:spLocks noGrp="1"/>
          </p:cNvSpPr>
          <p:nvPr>
            <p:ph type="title"/>
          </p:nvPr>
        </p:nvSpPr>
        <p:spPr>
          <a:xfrm>
            <a:off x="831850" y="3624943"/>
            <a:ext cx="10515600" cy="937532"/>
          </a:xfrm>
          <a:solidFill>
            <a:schemeClr val="bg1">
              <a:alpha val="15000"/>
            </a:schemeClr>
          </a:solidFill>
        </p:spPr>
        <p:txBody>
          <a:bodyPr>
            <a:normAutofit fontScale="90000"/>
          </a:bodyPr>
          <a:lstStyle/>
          <a:p>
            <a:r>
              <a:rPr lang="sk-SK" sz="4800" b="1" dirty="0">
                <a:solidFill>
                  <a:schemeClr val="bg1"/>
                </a:solidFill>
                <a:latin typeface="Arial Nova Cond" panose="020B0506020202020204" pitchFamily="34" charset="0"/>
                <a:cs typeface="David" panose="020F0502020204030204" pitchFamily="34" charset="-79"/>
              </a:rPr>
              <a:t>ÚČINKY ZAČATIA KONKURZNÉHO KONANIA</a:t>
            </a:r>
            <a:endParaRPr lang="sk-SK" sz="4800" dirty="0"/>
          </a:p>
        </p:txBody>
      </p:sp>
      <p:sp>
        <p:nvSpPr>
          <p:cNvPr id="3" name="Zástupný text 2">
            <a:extLst>
              <a:ext uri="{FF2B5EF4-FFF2-40B4-BE49-F238E27FC236}">
                <a16:creationId xmlns:a16="http://schemas.microsoft.com/office/drawing/2014/main" id="{93BE370B-0FB3-097F-F7B7-5EB9CFF78FEE}"/>
              </a:ext>
            </a:extLst>
          </p:cNvPr>
          <p:cNvSpPr>
            <a:spLocks noGrp="1"/>
          </p:cNvSpPr>
          <p:nvPr>
            <p:ph type="body" idx="1"/>
          </p:nvPr>
        </p:nvSpPr>
        <p:spPr>
          <a:xfrm>
            <a:off x="831850" y="4724400"/>
            <a:ext cx="10515600" cy="1365250"/>
          </a:xfrm>
        </p:spPr>
        <p:txBody>
          <a:bodyPr/>
          <a:lstStyle/>
          <a:p>
            <a:endParaRPr lang="sk-SK" dirty="0"/>
          </a:p>
        </p:txBody>
      </p:sp>
      <p:sp>
        <p:nvSpPr>
          <p:cNvPr id="4" name="Zástupný objekt pre číslo snímky 3">
            <a:extLst>
              <a:ext uri="{FF2B5EF4-FFF2-40B4-BE49-F238E27FC236}">
                <a16:creationId xmlns:a16="http://schemas.microsoft.com/office/drawing/2014/main" id="{5FA69AAB-538D-20FF-88B3-BD8A6902AC0B}"/>
              </a:ext>
            </a:extLst>
          </p:cNvPr>
          <p:cNvSpPr>
            <a:spLocks noGrp="1"/>
          </p:cNvSpPr>
          <p:nvPr>
            <p:ph type="sldNum" sz="quarter" idx="12"/>
          </p:nvPr>
        </p:nvSpPr>
        <p:spPr/>
        <p:txBody>
          <a:bodyPr/>
          <a:lstStyle/>
          <a:p>
            <a:fld id="{7E8DE41B-542A-42C2-82EA-F62BE028CDAB}" type="slidenum">
              <a:rPr lang="sk-SK" smtClean="0">
                <a:solidFill>
                  <a:schemeClr val="bg1"/>
                </a:solidFill>
              </a:rPr>
              <a:t>4</a:t>
            </a:fld>
            <a:endParaRPr lang="sk-SK" dirty="0">
              <a:solidFill>
                <a:schemeClr val="bg1"/>
              </a:solidFill>
            </a:endParaRPr>
          </a:p>
        </p:txBody>
      </p:sp>
      <p:sp>
        <p:nvSpPr>
          <p:cNvPr id="5" name="Obdĺžnik 4">
            <a:extLst>
              <a:ext uri="{FF2B5EF4-FFF2-40B4-BE49-F238E27FC236}">
                <a16:creationId xmlns:a16="http://schemas.microsoft.com/office/drawing/2014/main" id="{0B8AA1C6-5703-5E65-0781-74AFFD6A1DE8}"/>
              </a:ext>
            </a:extLst>
          </p:cNvPr>
          <p:cNvSpPr>
            <a:spLocks noGrp="1" noRot="1" noMove="1" noResize="1" noEditPoints="1" noAdjustHandles="1" noChangeArrowheads="1" noChangeShapeType="1"/>
          </p:cNvSpPr>
          <p:nvPr/>
        </p:nvSpPr>
        <p:spPr>
          <a:xfrm>
            <a:off x="11606644" y="1"/>
            <a:ext cx="585355" cy="613064"/>
          </a:xfrm>
          <a:prstGeom prst="rect">
            <a:avLst/>
          </a:prstGeom>
          <a:solidFill>
            <a:schemeClr val="bg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6" name="Obdĺžnik 5">
            <a:extLst>
              <a:ext uri="{FF2B5EF4-FFF2-40B4-BE49-F238E27FC236}">
                <a16:creationId xmlns:a16="http://schemas.microsoft.com/office/drawing/2014/main" id="{9148F803-6FB2-11B0-D3D6-7E55BCCD4A95}"/>
              </a:ext>
            </a:extLst>
          </p:cNvPr>
          <p:cNvSpPr>
            <a:spLocks noGrp="1" noRot="1" noMove="1" noResize="1" noEditPoints="1" noAdjustHandles="1" noChangeArrowheads="1" noChangeShapeType="1"/>
          </p:cNvSpPr>
          <p:nvPr/>
        </p:nvSpPr>
        <p:spPr>
          <a:xfrm>
            <a:off x="0" y="6244936"/>
            <a:ext cx="585355" cy="613064"/>
          </a:xfrm>
          <a:prstGeom prst="rect">
            <a:avLst/>
          </a:prstGeom>
          <a:solidFill>
            <a:schemeClr val="bg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7" name="Grafický objekt 6" descr="Ploché šípky výplň plnou farbou">
            <a:extLst>
              <a:ext uri="{FF2B5EF4-FFF2-40B4-BE49-F238E27FC236}">
                <a16:creationId xmlns:a16="http://schemas.microsoft.com/office/drawing/2014/main" id="{14156E0E-73BC-5F43-254B-36025074F67A}"/>
              </a:ext>
            </a:extLst>
          </p:cNvPr>
          <p:cNvPicPr>
            <a:picLocks noGrp="1" noRot="1" noChangeAspect="1" noMove="1" noResize="1" noEditPoints="1" noAdjustHandles="1" noChangeArrowheads="1" noChangeShapeType="1" noCrop="1"/>
          </p:cNvPicPr>
          <p:nvPr/>
        </p:nvPicPr>
        <p:blipFill>
          <a:blip r:embed="rId2">
            <a:extLst>
              <a:ext uri="{96DAC541-7B7A-43D3-8B79-37D633B846F1}">
                <asvg:svgBlip xmlns:asvg="http://schemas.microsoft.com/office/drawing/2016/SVG/main" r:embed="rId3"/>
              </a:ext>
            </a:extLst>
          </a:blip>
          <a:stretch>
            <a:fillRect/>
          </a:stretch>
        </p:blipFill>
        <p:spPr>
          <a:xfrm rot="5400000">
            <a:off x="9171252" y="797665"/>
            <a:ext cx="2435392" cy="2435392"/>
          </a:xfrm>
          <a:prstGeom prst="rect">
            <a:avLst/>
          </a:prstGeom>
        </p:spPr>
      </p:pic>
      <p:sp>
        <p:nvSpPr>
          <p:cNvPr id="8" name="Pravouhlý trojuholník 7">
            <a:extLst>
              <a:ext uri="{FF2B5EF4-FFF2-40B4-BE49-F238E27FC236}">
                <a16:creationId xmlns:a16="http://schemas.microsoft.com/office/drawing/2014/main" id="{DC94BFDC-E167-DAB1-A291-2E0B4ED38244}"/>
              </a:ext>
            </a:extLst>
          </p:cNvPr>
          <p:cNvSpPr/>
          <p:nvPr/>
        </p:nvSpPr>
        <p:spPr>
          <a:xfrm>
            <a:off x="585355" y="6244936"/>
            <a:ext cx="585355" cy="613064"/>
          </a:xfrm>
          <a:prstGeom prst="rtTriangle">
            <a:avLst/>
          </a:prstGeom>
          <a:solidFill>
            <a:schemeClr val="bg1">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9" name="Obrázok 8" descr="Obrázok, na ktorom je grafika, písmo, dizajn, logo&#10;&#10;Obsah vygenerovaný pomocou AI môže byť nesprávny.">
            <a:extLst>
              <a:ext uri="{FF2B5EF4-FFF2-40B4-BE49-F238E27FC236}">
                <a16:creationId xmlns:a16="http://schemas.microsoft.com/office/drawing/2014/main" id="{65E28892-2BC5-C8CF-EFC4-13C78BCF9FD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53644" y="6270135"/>
            <a:ext cx="638355" cy="562666"/>
          </a:xfrm>
          <a:prstGeom prst="rect">
            <a:avLst/>
          </a:prstGeom>
        </p:spPr>
      </p:pic>
      <p:sp>
        <p:nvSpPr>
          <p:cNvPr id="10" name="BlokTextu 9">
            <a:extLst>
              <a:ext uri="{FF2B5EF4-FFF2-40B4-BE49-F238E27FC236}">
                <a16:creationId xmlns:a16="http://schemas.microsoft.com/office/drawing/2014/main" id="{773ACF47-37F6-1E0B-E873-379DF09C9086}"/>
              </a:ext>
            </a:extLst>
          </p:cNvPr>
          <p:cNvSpPr txBox="1"/>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Tree>
    <p:extLst>
      <p:ext uri="{BB962C8B-B14F-4D97-AF65-F5344CB8AC3E}">
        <p14:creationId xmlns:p14="http://schemas.microsoft.com/office/powerpoint/2010/main" val="2907821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C1F95C3B-0B19-9D76-4096-9E08C7AA0850}"/>
              </a:ext>
            </a:extLst>
          </p:cNvPr>
          <p:cNvSpPr>
            <a:spLocks noGrp="1"/>
          </p:cNvSpPr>
          <p:nvPr>
            <p:ph idx="1"/>
          </p:nvPr>
        </p:nvSpPr>
        <p:spPr>
          <a:xfrm>
            <a:off x="838200" y="1881386"/>
            <a:ext cx="10515600" cy="3953357"/>
          </a:xfrm>
          <a:solidFill>
            <a:srgbClr val="ECE9E4">
              <a:alpha val="35000"/>
            </a:srgbClr>
          </a:solidFill>
        </p:spPr>
        <p:txBody>
          <a:bodyPr>
            <a:normAutofit/>
          </a:bodyPr>
          <a:lstStyle/>
          <a:p>
            <a:pPr algn="just">
              <a:buClr>
                <a:srgbClr val="832472"/>
              </a:buClr>
            </a:pPr>
            <a:r>
              <a:rPr lang="sk-SK" sz="1800" dirty="0">
                <a:latin typeface="Arial Nova Cond" panose="020B0506020202020204" pitchFamily="34" charset="0"/>
              </a:rPr>
              <a:t>Dlžník je povinný obmedziť výkon činnosti len na bežné právne úkony; ak dlžník poruší túto povinnosť, platnosť právneho úkonu tým nie je dotknutá, právnemu úkonu však možno v konkurze odporovať</a:t>
            </a:r>
          </a:p>
          <a:p>
            <a:pPr marL="0" indent="0" algn="just">
              <a:buClr>
                <a:srgbClr val="832472"/>
              </a:buClr>
              <a:buNone/>
            </a:pPr>
            <a:endParaRPr lang="sk-SK" sz="2200" dirty="0">
              <a:latin typeface="Arial Nova Cond" panose="020B0506020202020204" pitchFamily="34" charset="0"/>
            </a:endParaRPr>
          </a:p>
        </p:txBody>
      </p:sp>
      <p:sp>
        <p:nvSpPr>
          <p:cNvPr id="2" name="Nadpis 1">
            <a:extLst>
              <a:ext uri="{FF2B5EF4-FFF2-40B4-BE49-F238E27FC236}">
                <a16:creationId xmlns:a16="http://schemas.microsoft.com/office/drawing/2014/main" id="{F36D01AE-F8DE-07C0-CEA8-4EE9FB8FF7E6}"/>
              </a:ext>
            </a:extLst>
          </p:cNvPr>
          <p:cNvSpPr>
            <a:spLocks noGrp="1"/>
          </p:cNvSpPr>
          <p:nvPr>
            <p:ph type="title"/>
          </p:nvPr>
        </p:nvSpPr>
        <p:spPr>
          <a:xfrm>
            <a:off x="838200" y="772886"/>
            <a:ext cx="10515600" cy="963159"/>
          </a:xfrm>
          <a:solidFill>
            <a:srgbClr val="ECE9E4">
              <a:alpha val="57000"/>
            </a:srgbClr>
          </a:solidFill>
        </p:spPr>
        <p:txBody>
          <a:bodyPr/>
          <a:lstStyle/>
          <a:p>
            <a:r>
              <a:rPr lang="sk-SK" sz="4000" b="1" dirty="0">
                <a:solidFill>
                  <a:srgbClr val="832472"/>
                </a:solidFill>
                <a:latin typeface="Arial Nova Cond" panose="020B0506020202020204" pitchFamily="34" charset="0"/>
              </a:rPr>
              <a:t>Účinky začatia konkurzného konania</a:t>
            </a:r>
            <a:endParaRPr lang="sk-SK" b="1" dirty="0">
              <a:solidFill>
                <a:srgbClr val="832472"/>
              </a:solidFill>
              <a:latin typeface="Arial Nova Cond" panose="020B0506020202020204" pitchFamily="34" charset="0"/>
            </a:endParaRPr>
          </a:p>
        </p:txBody>
      </p:sp>
      <p:sp>
        <p:nvSpPr>
          <p:cNvPr id="20" name="Obdĺžnik 19">
            <a:extLst>
              <a:ext uri="{FF2B5EF4-FFF2-40B4-BE49-F238E27FC236}">
                <a16:creationId xmlns:a16="http://schemas.microsoft.com/office/drawing/2014/main" id="{7E4C8D53-E1B1-CA64-E2D1-F6C380F9DA7D}"/>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25" name="BlokTextu 24">
            <a:extLst>
              <a:ext uri="{FF2B5EF4-FFF2-40B4-BE49-F238E27FC236}">
                <a16:creationId xmlns:a16="http://schemas.microsoft.com/office/drawing/2014/main" id="{ADEC5CCA-7618-60DA-BA91-8844EBFAC033}"/>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4E0ED337-2A7B-CDAB-AA31-2BD846E68953}"/>
              </a:ext>
            </a:extLst>
          </p:cNvPr>
          <p:cNvSpPr>
            <a:spLocks noGrp="1"/>
          </p:cNvSpPr>
          <p:nvPr>
            <p:ph type="sldNum" sz="quarter" idx="12"/>
          </p:nvPr>
        </p:nvSpPr>
        <p:spPr/>
        <p:txBody>
          <a:bodyPr/>
          <a:lstStyle/>
          <a:p>
            <a:fld id="{7E8DE41B-542A-42C2-82EA-F62BE028CDAB}" type="slidenum">
              <a:rPr lang="sk-SK" smtClean="0">
                <a:solidFill>
                  <a:schemeClr val="bg1"/>
                </a:solidFill>
              </a:rPr>
              <a:t>5</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81C2DA96-323A-E835-263D-4A558DE921B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639CE948-4875-03FE-78C0-7B2A17C7C5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Tree>
    <p:extLst>
      <p:ext uri="{BB962C8B-B14F-4D97-AF65-F5344CB8AC3E}">
        <p14:creationId xmlns:p14="http://schemas.microsoft.com/office/powerpoint/2010/main" val="1928036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F5BD35C-76B9-298E-CABA-3BAA8F5A2ACD}"/>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070C6F78-2957-88EC-8DE7-641E82E27D87}"/>
              </a:ext>
            </a:extLst>
          </p:cNvPr>
          <p:cNvSpPr>
            <a:spLocks noGrp="1"/>
          </p:cNvSpPr>
          <p:nvPr>
            <p:ph idx="1"/>
          </p:nvPr>
        </p:nvSpPr>
        <p:spPr>
          <a:xfrm>
            <a:off x="838200" y="1881385"/>
            <a:ext cx="10515600" cy="4203729"/>
          </a:xfrm>
          <a:solidFill>
            <a:srgbClr val="ECE9E4">
              <a:alpha val="35000"/>
            </a:srgbClr>
          </a:solidFill>
        </p:spPr>
        <p:txBody>
          <a:bodyPr>
            <a:normAutofit fontScale="25000" lnSpcReduction="20000"/>
          </a:bodyPr>
          <a:lstStyle/>
          <a:p>
            <a:pPr>
              <a:buClr>
                <a:srgbClr val="832472"/>
              </a:buClr>
            </a:pPr>
            <a:endParaRPr lang="sk-SK" sz="1800" dirty="0"/>
          </a:p>
          <a:p>
            <a:pPr marL="0" indent="0" algn="just">
              <a:buNone/>
            </a:pPr>
            <a:r>
              <a:rPr lang="sk-SK" sz="5000" b="1" u="sng" dirty="0"/>
              <a:t>Za bežné právne úkony sa nepovažuje:</a:t>
            </a:r>
          </a:p>
          <a:p>
            <a:pPr algn="just">
              <a:lnSpc>
                <a:spcPct val="107000"/>
              </a:lnSpc>
              <a:spcAft>
                <a:spcPts val="800"/>
              </a:spcAft>
            </a:pPr>
            <a:r>
              <a:rPr lang="sk-SK" sz="5000" dirty="0">
                <a:latin typeface="Calibri" panose="020F0502020204030204" pitchFamily="34" charset="0"/>
                <a:ea typeface="Calibri" panose="020F0502020204030204" pitchFamily="34" charset="0"/>
                <a:cs typeface="Calibri" panose="020F0502020204030204" pitchFamily="34" charset="0"/>
              </a:rPr>
              <a:t>a) </a:t>
            </a:r>
            <a:r>
              <a:rPr lang="sk-SK" sz="5500" dirty="0">
                <a:latin typeface="Calibri" panose="020F0502020204030204" pitchFamily="34" charset="0"/>
                <a:ea typeface="Calibri" panose="020F0502020204030204" pitchFamily="34" charset="0"/>
                <a:cs typeface="Calibri" panose="020F0502020204030204" pitchFamily="34" charset="0"/>
              </a:rPr>
              <a:t>založenie obchodnej spoločnosti, družstva alebo inej právnickej osoby,</a:t>
            </a:r>
            <a:endParaRPr lang="sk-SK" sz="55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sk-SK" sz="5500" dirty="0">
                <a:latin typeface="Calibri" panose="020F0502020204030204" pitchFamily="34" charset="0"/>
                <a:ea typeface="Calibri" panose="020F0502020204030204" pitchFamily="34" charset="0"/>
                <a:cs typeface="Calibri" panose="020F0502020204030204" pitchFamily="34" charset="0"/>
              </a:rPr>
              <a:t>b) nadobudnutie účasti alebo prevod účasti na obchodnej spoločnosti, družstve alebo inej právnickej osobe,</a:t>
            </a:r>
            <a:endParaRPr lang="sk-SK" sz="55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sk-SK" sz="5500" dirty="0">
                <a:latin typeface="Calibri" panose="020F0502020204030204" pitchFamily="34" charset="0"/>
                <a:ea typeface="Calibri" panose="020F0502020204030204" pitchFamily="34" charset="0"/>
                <a:cs typeface="Calibri" panose="020F0502020204030204" pitchFamily="34" charset="0"/>
              </a:rPr>
              <a:t>c) prevod nehnuteľnosti alebo prenájom nehnuteľnosti alebo iného majetku, ktorého hodnota predstavuje významný podiel na celkovej hodnote majetku dlžníka, prípadne ich zaťaženie vecným bremenom,</a:t>
            </a:r>
            <a:endParaRPr lang="sk-SK" sz="55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sk-SK" sz="5500" dirty="0">
                <a:latin typeface="Calibri" panose="020F0502020204030204" pitchFamily="34" charset="0"/>
                <a:ea typeface="Calibri" panose="020F0502020204030204" pitchFamily="34" charset="0"/>
                <a:cs typeface="Calibri" panose="020F0502020204030204" pitchFamily="34" charset="0"/>
              </a:rPr>
              <a:t>d) uzatvorenie zmluvy o úvere, o pôžičke alebo o inom dočasnom poskytnutí alebo prijatí peňažných prostriedkov,</a:t>
            </a:r>
            <a:endParaRPr lang="sk-SK" sz="55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sk-SK" sz="5500" dirty="0" err="1">
                <a:latin typeface="Calibri" panose="020F0502020204030204" pitchFamily="34" charset="0"/>
                <a:ea typeface="Calibri" panose="020F0502020204030204" pitchFamily="34" charset="0"/>
                <a:cs typeface="Calibri" panose="020F0502020204030204" pitchFamily="34" charset="0"/>
              </a:rPr>
              <a:t>e</a:t>
            </a:r>
            <a:r>
              <a:rPr lang="sk-SK" sz="5500" dirty="0">
                <a:latin typeface="Calibri" panose="020F0502020204030204" pitchFamily="34" charset="0"/>
                <a:ea typeface="Calibri" panose="020F0502020204030204" pitchFamily="34" charset="0"/>
                <a:cs typeface="Calibri" panose="020F0502020204030204" pitchFamily="34" charset="0"/>
              </a:rPr>
              <a:t>) zabezpečenie cudzieho záväzku, prevzatie cudzieho záväzku, pristúpenie k cudziemu záväzku alebo poskytnutie sľubu odškodnenia za škodu spôsobenú treťou osobou,</a:t>
            </a:r>
            <a:endParaRPr lang="sk-SK" sz="55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sk-SK" sz="5500" dirty="0">
                <a:latin typeface="Calibri" panose="020F0502020204030204" pitchFamily="34" charset="0"/>
                <a:ea typeface="Calibri" panose="020F0502020204030204" pitchFamily="34" charset="0"/>
                <a:cs typeface="Calibri" panose="020F0502020204030204" pitchFamily="34" charset="0"/>
              </a:rPr>
              <a:t>f) urobenie právneho úkonu bez primeraného protiplnenia alebo zvýhodňujúceho právneho úkonu,</a:t>
            </a:r>
            <a:endParaRPr lang="sk-SK" sz="55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sk-SK" sz="5500" dirty="0">
                <a:latin typeface="Calibri" panose="020F0502020204030204" pitchFamily="34" charset="0"/>
                <a:ea typeface="Calibri" panose="020F0502020204030204" pitchFamily="34" charset="0"/>
                <a:cs typeface="Calibri" panose="020F0502020204030204" pitchFamily="34" charset="0"/>
              </a:rPr>
              <a:t>g) urobenie iného právneho úkonu ukracujúceho záujmy veriteľov na uspokojení ich pohľadávok.</a:t>
            </a:r>
            <a:endParaRPr lang="sk-SK" sz="55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832472"/>
              </a:buClr>
            </a:pPr>
            <a:endParaRPr lang="sk-SK" sz="2000" dirty="0"/>
          </a:p>
        </p:txBody>
      </p:sp>
      <p:sp>
        <p:nvSpPr>
          <p:cNvPr id="2" name="Nadpis 1">
            <a:extLst>
              <a:ext uri="{FF2B5EF4-FFF2-40B4-BE49-F238E27FC236}">
                <a16:creationId xmlns:a16="http://schemas.microsoft.com/office/drawing/2014/main" id="{34ECB9FD-1A23-2511-C348-402402A0C608}"/>
              </a:ext>
            </a:extLst>
          </p:cNvPr>
          <p:cNvSpPr>
            <a:spLocks noGrp="1"/>
          </p:cNvSpPr>
          <p:nvPr>
            <p:ph type="title"/>
          </p:nvPr>
        </p:nvSpPr>
        <p:spPr>
          <a:xfrm>
            <a:off x="838200" y="772886"/>
            <a:ext cx="10515600" cy="963159"/>
          </a:xfrm>
          <a:solidFill>
            <a:srgbClr val="ECE9E4">
              <a:alpha val="57000"/>
            </a:srgbClr>
          </a:solidFill>
        </p:spPr>
        <p:txBody>
          <a:bodyPr/>
          <a:lstStyle/>
          <a:p>
            <a:r>
              <a:rPr lang="sk-SK" sz="4000" b="1" dirty="0">
                <a:solidFill>
                  <a:srgbClr val="832472"/>
                </a:solidFill>
                <a:latin typeface="Arial Nova Cond" panose="020B0506020202020204" pitchFamily="34" charset="0"/>
              </a:rPr>
              <a:t>Účinky začatia konkurzného konania</a:t>
            </a:r>
            <a:endParaRPr lang="sk-SK" b="1" dirty="0">
              <a:solidFill>
                <a:srgbClr val="832472"/>
              </a:solidFill>
              <a:latin typeface="Arial Nova Cond" panose="020B0506020202020204" pitchFamily="34" charset="0"/>
            </a:endParaRPr>
          </a:p>
        </p:txBody>
      </p:sp>
      <p:sp>
        <p:nvSpPr>
          <p:cNvPr id="20" name="Obdĺžnik 19">
            <a:extLst>
              <a:ext uri="{FF2B5EF4-FFF2-40B4-BE49-F238E27FC236}">
                <a16:creationId xmlns:a16="http://schemas.microsoft.com/office/drawing/2014/main" id="{4A10FFA4-1A6D-4D47-B604-2E5C59EEE752}"/>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A7B62BB9-3F82-58C2-191B-0C976AD25B84}"/>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6A9C9A47-57C0-EBFD-548E-C4D9961B15A2}"/>
              </a:ext>
            </a:extLst>
          </p:cNvPr>
          <p:cNvSpPr>
            <a:spLocks noGrp="1"/>
          </p:cNvSpPr>
          <p:nvPr>
            <p:ph type="sldNum" sz="quarter" idx="12"/>
          </p:nvPr>
        </p:nvSpPr>
        <p:spPr/>
        <p:txBody>
          <a:bodyPr/>
          <a:lstStyle/>
          <a:p>
            <a:fld id="{7E8DE41B-542A-42C2-82EA-F62BE028CDAB}" type="slidenum">
              <a:rPr lang="sk-SK" smtClean="0">
                <a:solidFill>
                  <a:schemeClr val="bg1"/>
                </a:solidFill>
              </a:rPr>
              <a:t>6</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02F68BD5-E417-D990-FA8B-CEB77AD04E2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727EFF46-F204-903C-302F-585D5CED0E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Tree>
    <p:extLst>
      <p:ext uri="{BB962C8B-B14F-4D97-AF65-F5344CB8AC3E}">
        <p14:creationId xmlns:p14="http://schemas.microsoft.com/office/powerpoint/2010/main" val="1464380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obsah 2">
            <a:extLst>
              <a:ext uri="{FF2B5EF4-FFF2-40B4-BE49-F238E27FC236}">
                <a16:creationId xmlns:a16="http://schemas.microsoft.com/office/drawing/2014/main" id="{6DA2C67F-8028-165D-FD5F-125568DFAE7F}"/>
              </a:ext>
            </a:extLst>
          </p:cNvPr>
          <p:cNvSpPr>
            <a:spLocks noGrp="1"/>
          </p:cNvSpPr>
          <p:nvPr>
            <p:ph idx="1"/>
          </p:nvPr>
        </p:nvSpPr>
        <p:spPr/>
        <p:txBody>
          <a:bodyPr/>
          <a:lstStyle/>
          <a:p>
            <a:endParaRPr lang="sk-SK" dirty="0">
              <a:latin typeface="Calibri" panose="020F0502020204030204" pitchFamily="34" charset="0"/>
              <a:ea typeface="Calibri" panose="020F0502020204030204" pitchFamily="34" charset="0"/>
              <a:cs typeface="Times New Roman" panose="02020603050405020304" pitchFamily="18" charset="0"/>
            </a:endParaRPr>
          </a:p>
          <a:p>
            <a:endParaRPr lang="sk-SK" dirty="0"/>
          </a:p>
        </p:txBody>
      </p:sp>
      <p:sp>
        <p:nvSpPr>
          <p:cNvPr id="4" name="Zástupný objekt pre číslo snímky 3">
            <a:extLst>
              <a:ext uri="{FF2B5EF4-FFF2-40B4-BE49-F238E27FC236}">
                <a16:creationId xmlns:a16="http://schemas.microsoft.com/office/drawing/2014/main" id="{4A04B068-C423-4665-070D-24AFD80857A2}"/>
              </a:ext>
            </a:extLst>
          </p:cNvPr>
          <p:cNvSpPr>
            <a:spLocks noGrp="1"/>
          </p:cNvSpPr>
          <p:nvPr>
            <p:ph type="sldNum" sz="quarter" idx="12"/>
          </p:nvPr>
        </p:nvSpPr>
        <p:spPr/>
        <p:txBody>
          <a:bodyPr/>
          <a:lstStyle/>
          <a:p>
            <a:fld id="{7E8DE41B-542A-42C2-82EA-F62BE028CDAB}" type="slidenum">
              <a:rPr lang="sk-SK" smtClean="0"/>
              <a:t>7</a:t>
            </a:fld>
            <a:endParaRPr lang="sk-SK"/>
          </a:p>
        </p:txBody>
      </p:sp>
      <p:sp>
        <p:nvSpPr>
          <p:cNvPr id="5" name="Nadpis 1">
            <a:extLst>
              <a:ext uri="{FF2B5EF4-FFF2-40B4-BE49-F238E27FC236}">
                <a16:creationId xmlns:a16="http://schemas.microsoft.com/office/drawing/2014/main" id="{CC45D04B-A391-DB02-AE26-3074171776B2}"/>
              </a:ext>
            </a:extLst>
          </p:cNvPr>
          <p:cNvSpPr>
            <a:spLocks noGrp="1"/>
          </p:cNvSpPr>
          <p:nvPr>
            <p:ph type="title"/>
          </p:nvPr>
        </p:nvSpPr>
        <p:spPr>
          <a:xfrm>
            <a:off x="838200" y="346075"/>
            <a:ext cx="10515600" cy="1325562"/>
          </a:xfrm>
          <a:solidFill>
            <a:srgbClr val="ECE9E4">
              <a:alpha val="57000"/>
            </a:srgbClr>
          </a:solidFill>
        </p:spPr>
        <p:txBody>
          <a:bodyPr/>
          <a:lstStyle/>
          <a:p>
            <a:r>
              <a:rPr lang="sk-SK" sz="4000" b="1" dirty="0">
                <a:solidFill>
                  <a:srgbClr val="832472"/>
                </a:solidFill>
                <a:latin typeface="Arial Nova Cond" panose="020B0506020202020204" pitchFamily="34" charset="0"/>
              </a:rPr>
              <a:t>Účinky začatia konkurzného konania</a:t>
            </a:r>
            <a:endParaRPr lang="sk-SK" b="1" dirty="0">
              <a:solidFill>
                <a:srgbClr val="832472"/>
              </a:solidFill>
              <a:latin typeface="Arial Nova Cond" panose="020B0506020202020204" pitchFamily="34" charset="0"/>
            </a:endParaRPr>
          </a:p>
        </p:txBody>
      </p:sp>
      <p:sp>
        <p:nvSpPr>
          <p:cNvPr id="8" name="Zástupný objekt pre obsah 21">
            <a:extLst>
              <a:ext uri="{FF2B5EF4-FFF2-40B4-BE49-F238E27FC236}">
                <a16:creationId xmlns:a16="http://schemas.microsoft.com/office/drawing/2014/main" id="{7201F088-3C2B-B677-A655-A3EB1EF0B1E4}"/>
              </a:ext>
            </a:extLst>
          </p:cNvPr>
          <p:cNvSpPr txBox="1">
            <a:spLocks/>
          </p:cNvSpPr>
          <p:nvPr/>
        </p:nvSpPr>
        <p:spPr>
          <a:xfrm>
            <a:off x="838200" y="1881386"/>
            <a:ext cx="10515600" cy="4293989"/>
          </a:xfrm>
          <a:prstGeom prst="rect">
            <a:avLst/>
          </a:prstGeom>
          <a:solidFill>
            <a:srgbClr val="ECE9E4">
              <a:alpha val="35000"/>
            </a:srgbClr>
          </a:solidFill>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
                <a:srgbClr val="832472"/>
              </a:buClr>
            </a:pPr>
            <a:endParaRPr lang="sk-SK" sz="1800" dirty="0"/>
          </a:p>
          <a:p>
            <a:pPr algn="just">
              <a:lnSpc>
                <a:spcPct val="120000"/>
              </a:lnSpc>
            </a:pPr>
            <a:r>
              <a:rPr lang="sk-SK" sz="2900" dirty="0"/>
              <a:t>2) na majetok patriaci dlžníkovi </a:t>
            </a:r>
            <a:r>
              <a:rPr lang="sk-SK" sz="2900" b="1" u="sng" dirty="0"/>
              <a:t>nemožno</a:t>
            </a:r>
            <a:r>
              <a:rPr lang="sk-SK" sz="2900" dirty="0"/>
              <a:t> začať konanie o výkon rozhodnutia alebo exekučné konanie; už začaté konania o výkon rozhodnutia alebo exekučné konania sa </a:t>
            </a:r>
            <a:r>
              <a:rPr lang="sk-SK" sz="2900" b="1" u="sng" dirty="0"/>
              <a:t>prerušujú</a:t>
            </a:r>
            <a:r>
              <a:rPr lang="sk-SK" sz="2900" dirty="0"/>
              <a:t>,</a:t>
            </a:r>
          </a:p>
          <a:p>
            <a:pPr algn="just">
              <a:lnSpc>
                <a:spcPct val="120000"/>
              </a:lnSpc>
            </a:pPr>
            <a:r>
              <a:rPr lang="sk-SK" sz="2900" dirty="0"/>
              <a:t>3) </a:t>
            </a:r>
            <a:r>
              <a:rPr lang="sk-SK" sz="2900" dirty="0">
                <a:ea typeface="Calibri" panose="020F0502020204030204" pitchFamily="34" charset="0"/>
              </a:rPr>
              <a:t>na majetok patriaci dlžníkovi </a:t>
            </a:r>
            <a:r>
              <a:rPr lang="sk-SK" sz="2900" b="1" u="sng" dirty="0">
                <a:ea typeface="Calibri" panose="020F0502020204030204" pitchFamily="34" charset="0"/>
              </a:rPr>
              <a:t>nemožno pre záväzok dlžníka zabezpečený zabezpečovacím právom začať ani pokračovať vo výkone zabezpečovacieho práva</a:t>
            </a:r>
            <a:r>
              <a:rPr lang="sk-SK" sz="2900" dirty="0">
                <a:ea typeface="Calibri" panose="020F0502020204030204" pitchFamily="34" charset="0"/>
              </a:rPr>
              <a:t>; tento účinok sa nevzťahuje na výkon zabezpečovacieho práva vzťahujúceho sa na peňažné prostriedky, pohľadávky z účtu v banke alebo v pobočke zahraničnej banky, štátne dlhopisy, prevoditeľné cenné papiere alebo na pokračovanie vo výkone zabezpečovacieho práva dobrovoľnou dražbou podľa osobitného predpisu</a:t>
            </a:r>
          </a:p>
          <a:p>
            <a:pPr algn="just">
              <a:lnSpc>
                <a:spcPct val="120000"/>
              </a:lnSpc>
            </a:pPr>
            <a:r>
              <a:rPr lang="sk-SK" sz="2900" dirty="0"/>
              <a:t>4) konanie o zrušení spoločnosti bez likvidácie sa </a:t>
            </a:r>
            <a:r>
              <a:rPr lang="sk-SK" sz="2900" b="1" u="sng" dirty="0"/>
              <a:t>prerušuje</a:t>
            </a:r>
          </a:p>
          <a:p>
            <a:pPr algn="just">
              <a:lnSpc>
                <a:spcPct val="120000"/>
              </a:lnSpc>
            </a:pPr>
            <a:r>
              <a:rPr lang="sk-SK" sz="2900" dirty="0"/>
              <a:t>5) </a:t>
            </a:r>
            <a:r>
              <a:rPr lang="sk-SK" sz="2900" b="1" u="sng" dirty="0"/>
              <a:t>nemožno rozhodnúť o splynutí, zlúčení alebo rozdelení dlžníka a rozhodnutie o splynutí, zlúčení alebo rozdelení dlžníka zapísať do obchodného registra</a:t>
            </a:r>
          </a:p>
          <a:p>
            <a:pPr algn="just">
              <a:lnSpc>
                <a:spcPct val="120000"/>
              </a:lnSpc>
            </a:pPr>
            <a:r>
              <a:rPr lang="sk-SK" sz="2900" b="1" dirty="0">
                <a:ea typeface="Calibri" panose="020F0502020204030204" pitchFamily="34" charset="0"/>
                <a:cs typeface="Calibri" panose="020F0502020204030204" pitchFamily="34" charset="0"/>
              </a:rPr>
              <a:t>účinky zanikajú Vyhlásením K alebo uznesením o zastavení KK</a:t>
            </a:r>
            <a:endParaRPr lang="sk-SK" sz="2900" dirty="0">
              <a:ea typeface="Calibri" panose="020F0502020204030204" pitchFamily="34" charset="0"/>
              <a:cs typeface="Times New Roman" panose="02020603050405020304" pitchFamily="18" charset="0"/>
            </a:endParaRPr>
          </a:p>
          <a:p>
            <a:pPr algn="just">
              <a:buClr>
                <a:srgbClr val="832472"/>
              </a:buClr>
            </a:pPr>
            <a:endParaRPr lang="sk-SK" sz="2000" dirty="0"/>
          </a:p>
        </p:txBody>
      </p:sp>
      <p:sp>
        <p:nvSpPr>
          <p:cNvPr id="9" name="Obdĺžnik 19">
            <a:extLst>
              <a:ext uri="{FF2B5EF4-FFF2-40B4-BE49-F238E27FC236}">
                <a16:creationId xmlns:a16="http://schemas.microsoft.com/office/drawing/2014/main" id="{01191400-CF01-7769-2F75-71DD7E98C8F2}"/>
              </a:ext>
            </a:extLst>
          </p:cNvPr>
          <p:cNvSpPr/>
          <p:nvPr/>
        </p:nvSpPr>
        <p:spPr>
          <a:xfrm>
            <a:off x="0" y="6329363"/>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10" name="BlokTextu 9">
            <a:extLst>
              <a:ext uri="{FF2B5EF4-FFF2-40B4-BE49-F238E27FC236}">
                <a16:creationId xmlns:a16="http://schemas.microsoft.com/office/drawing/2014/main" id="{C6FB1505-C09B-4DDA-21CF-B0B6BF4E6C24}"/>
              </a:ext>
            </a:extLst>
          </p:cNvPr>
          <p:cNvSpPr txBox="1"/>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11" name="Zástupný objekt pre číslo snímky 26">
            <a:extLst>
              <a:ext uri="{FF2B5EF4-FFF2-40B4-BE49-F238E27FC236}">
                <a16:creationId xmlns:a16="http://schemas.microsoft.com/office/drawing/2014/main" id="{3ECC2B5D-98C6-FF0F-CAD3-C3D24AE57291}"/>
              </a:ext>
            </a:extLst>
          </p:cNvPr>
          <p:cNvSpPr txBox="1">
            <a:spLocks/>
          </p:cNvSpPr>
          <p:nvPr/>
        </p:nvSpPr>
        <p:spPr>
          <a:xfrm>
            <a:off x="8610600" y="6413699"/>
            <a:ext cx="2743200" cy="392111"/>
          </a:xfrm>
          <a:prstGeom prst="rect">
            <a:avLst/>
          </a:prstGeom>
        </p:spPr>
        <p:txBody>
          <a:bodyPr vert="horz" lIns="91440" tIns="45720" rIns="91440" bIns="45720" rtlCol="0" anchor="ctr"/>
          <a:lstStyle>
            <a:defPPr>
              <a:defRPr lang="sk-SK"/>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E8DE41B-542A-42C2-82EA-F62BE028CDAB}" type="slidenum">
              <a:rPr lang="sk-SK" smtClean="0">
                <a:solidFill>
                  <a:schemeClr val="bg1"/>
                </a:solidFill>
              </a:rPr>
              <a:pPr/>
              <a:t>7</a:t>
            </a:fld>
            <a:endParaRPr lang="sk-SK" dirty="0">
              <a:solidFill>
                <a:schemeClr val="bg1"/>
              </a:solidFill>
            </a:endParaRPr>
          </a:p>
        </p:txBody>
      </p:sp>
      <p:pic>
        <p:nvPicPr>
          <p:cNvPr id="12" name="Obrázok 11" descr="Obrázok, na ktorom je grafika, písmo, dizajn, logo&#10;&#10;Obsah vygenerovaný pomocou AI môže byť nesprávny.">
            <a:extLst>
              <a:ext uri="{FF2B5EF4-FFF2-40B4-BE49-F238E27FC236}">
                <a16:creationId xmlns:a16="http://schemas.microsoft.com/office/drawing/2014/main" id="{78F2424D-9C2E-B15E-1DA0-9739066FA3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pic>
        <p:nvPicPr>
          <p:cNvPr id="13" name="Grafický objekt 12" descr="Ploché šípky výplň plnou farbou">
            <a:extLst>
              <a:ext uri="{FF2B5EF4-FFF2-40B4-BE49-F238E27FC236}">
                <a16:creationId xmlns:a16="http://schemas.microsoft.com/office/drawing/2014/main" id="{446DD26A-808F-A261-5C3D-DD8516A2CA3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flipH="1">
            <a:off x="10348398" y="506155"/>
            <a:ext cx="1005402" cy="1005402"/>
          </a:xfrm>
          <a:prstGeom prst="rect">
            <a:avLst/>
          </a:prstGeom>
        </p:spPr>
      </p:pic>
    </p:spTree>
    <p:extLst>
      <p:ext uri="{BB962C8B-B14F-4D97-AF65-F5344CB8AC3E}">
        <p14:creationId xmlns:p14="http://schemas.microsoft.com/office/powerpoint/2010/main" val="1565439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832472"/>
        </a:solidFill>
        <a:effectLst/>
      </p:bgPr>
    </p:bg>
    <p:spTree>
      <p:nvGrpSpPr>
        <p:cNvPr id="1" name="">
          <a:extLst>
            <a:ext uri="{FF2B5EF4-FFF2-40B4-BE49-F238E27FC236}">
              <a16:creationId xmlns:a16="http://schemas.microsoft.com/office/drawing/2014/main" id="{D7F2DD80-0D70-723C-6FD2-354CC2CD14F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024DBFE-AB30-8BE4-A6C4-F5EA13AFBA1B}"/>
              </a:ext>
            </a:extLst>
          </p:cNvPr>
          <p:cNvSpPr>
            <a:spLocks noGrp="1"/>
          </p:cNvSpPr>
          <p:nvPr>
            <p:ph type="title"/>
          </p:nvPr>
        </p:nvSpPr>
        <p:spPr>
          <a:xfrm>
            <a:off x="831850" y="3624943"/>
            <a:ext cx="10515600" cy="937532"/>
          </a:xfrm>
          <a:solidFill>
            <a:schemeClr val="bg1">
              <a:alpha val="15000"/>
            </a:schemeClr>
          </a:solidFill>
        </p:spPr>
        <p:txBody>
          <a:bodyPr>
            <a:normAutofit/>
          </a:bodyPr>
          <a:lstStyle/>
          <a:p>
            <a:r>
              <a:rPr lang="sk-SK" sz="4800" b="1" dirty="0">
                <a:solidFill>
                  <a:schemeClr val="bg1"/>
                </a:solidFill>
                <a:latin typeface="Arial Nova Cond" panose="020B0506020202020204" pitchFamily="34" charset="0"/>
                <a:cs typeface="David" panose="020F0502020204030204" pitchFamily="34" charset="-79"/>
              </a:rPr>
              <a:t>ÚČINKY VYHLÁSENIA KONKURZU</a:t>
            </a:r>
            <a:endParaRPr lang="sk-SK" sz="4800" dirty="0"/>
          </a:p>
        </p:txBody>
      </p:sp>
      <p:sp>
        <p:nvSpPr>
          <p:cNvPr id="3" name="Zástupný text 2">
            <a:extLst>
              <a:ext uri="{FF2B5EF4-FFF2-40B4-BE49-F238E27FC236}">
                <a16:creationId xmlns:a16="http://schemas.microsoft.com/office/drawing/2014/main" id="{2EF11B14-A365-C4FA-25CD-3DF07750A6A3}"/>
              </a:ext>
            </a:extLst>
          </p:cNvPr>
          <p:cNvSpPr>
            <a:spLocks noGrp="1"/>
          </p:cNvSpPr>
          <p:nvPr>
            <p:ph type="body" idx="1"/>
          </p:nvPr>
        </p:nvSpPr>
        <p:spPr>
          <a:xfrm>
            <a:off x="831850" y="4724400"/>
            <a:ext cx="10515600" cy="1365250"/>
          </a:xfrm>
        </p:spPr>
        <p:txBody>
          <a:bodyPr/>
          <a:lstStyle/>
          <a:p>
            <a:endParaRPr lang="sk-SK" dirty="0"/>
          </a:p>
        </p:txBody>
      </p:sp>
      <p:sp>
        <p:nvSpPr>
          <p:cNvPr id="4" name="Zástupný objekt pre číslo snímky 3">
            <a:extLst>
              <a:ext uri="{FF2B5EF4-FFF2-40B4-BE49-F238E27FC236}">
                <a16:creationId xmlns:a16="http://schemas.microsoft.com/office/drawing/2014/main" id="{577A9065-73A0-3E0C-4AF5-7CFE4674051D}"/>
              </a:ext>
            </a:extLst>
          </p:cNvPr>
          <p:cNvSpPr>
            <a:spLocks noGrp="1"/>
          </p:cNvSpPr>
          <p:nvPr>
            <p:ph type="sldNum" sz="quarter" idx="12"/>
          </p:nvPr>
        </p:nvSpPr>
        <p:spPr/>
        <p:txBody>
          <a:bodyPr/>
          <a:lstStyle/>
          <a:p>
            <a:fld id="{7E8DE41B-542A-42C2-82EA-F62BE028CDAB}" type="slidenum">
              <a:rPr lang="sk-SK" smtClean="0">
                <a:solidFill>
                  <a:schemeClr val="bg1"/>
                </a:solidFill>
              </a:rPr>
              <a:t>8</a:t>
            </a:fld>
            <a:endParaRPr lang="sk-SK" dirty="0">
              <a:solidFill>
                <a:schemeClr val="bg1"/>
              </a:solidFill>
            </a:endParaRPr>
          </a:p>
        </p:txBody>
      </p:sp>
      <p:sp>
        <p:nvSpPr>
          <p:cNvPr id="5" name="Obdĺžnik 4">
            <a:extLst>
              <a:ext uri="{FF2B5EF4-FFF2-40B4-BE49-F238E27FC236}">
                <a16:creationId xmlns:a16="http://schemas.microsoft.com/office/drawing/2014/main" id="{852E1398-653B-7EC3-4F91-9BC860117616}"/>
              </a:ext>
            </a:extLst>
          </p:cNvPr>
          <p:cNvSpPr>
            <a:spLocks noGrp="1" noRot="1" noMove="1" noResize="1" noEditPoints="1" noAdjustHandles="1" noChangeArrowheads="1" noChangeShapeType="1"/>
          </p:cNvSpPr>
          <p:nvPr/>
        </p:nvSpPr>
        <p:spPr>
          <a:xfrm>
            <a:off x="11606644" y="1"/>
            <a:ext cx="585355" cy="613064"/>
          </a:xfrm>
          <a:prstGeom prst="rect">
            <a:avLst/>
          </a:prstGeom>
          <a:solidFill>
            <a:schemeClr val="bg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6" name="Obdĺžnik 5">
            <a:extLst>
              <a:ext uri="{FF2B5EF4-FFF2-40B4-BE49-F238E27FC236}">
                <a16:creationId xmlns:a16="http://schemas.microsoft.com/office/drawing/2014/main" id="{5B72E6B0-461A-4145-08F5-F1F6E55FB13D}"/>
              </a:ext>
            </a:extLst>
          </p:cNvPr>
          <p:cNvSpPr>
            <a:spLocks noGrp="1" noRot="1" noMove="1" noResize="1" noEditPoints="1" noAdjustHandles="1" noChangeArrowheads="1" noChangeShapeType="1"/>
          </p:cNvSpPr>
          <p:nvPr/>
        </p:nvSpPr>
        <p:spPr>
          <a:xfrm>
            <a:off x="0" y="6244936"/>
            <a:ext cx="585355" cy="613064"/>
          </a:xfrm>
          <a:prstGeom prst="rect">
            <a:avLst/>
          </a:prstGeom>
          <a:solidFill>
            <a:schemeClr val="bg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7" name="Grafický objekt 6" descr="Ploché šípky výplň plnou farbou">
            <a:extLst>
              <a:ext uri="{FF2B5EF4-FFF2-40B4-BE49-F238E27FC236}">
                <a16:creationId xmlns:a16="http://schemas.microsoft.com/office/drawing/2014/main" id="{03A26A24-6ED5-65C0-7F98-E82011F4092B}"/>
              </a:ext>
            </a:extLst>
          </p:cNvPr>
          <p:cNvPicPr>
            <a:picLocks noGrp="1" noRot="1" noChangeAspect="1" noMove="1" noResize="1" noEditPoints="1" noAdjustHandles="1" noChangeArrowheads="1" noChangeShapeType="1" noCrop="1"/>
          </p:cNvPicPr>
          <p:nvPr/>
        </p:nvPicPr>
        <p:blipFill>
          <a:blip r:embed="rId2">
            <a:extLst>
              <a:ext uri="{96DAC541-7B7A-43D3-8B79-37D633B846F1}">
                <asvg:svgBlip xmlns:asvg="http://schemas.microsoft.com/office/drawing/2016/SVG/main" r:embed="rId3"/>
              </a:ext>
            </a:extLst>
          </a:blip>
          <a:stretch>
            <a:fillRect/>
          </a:stretch>
        </p:blipFill>
        <p:spPr>
          <a:xfrm rot="5400000">
            <a:off x="9171252" y="797665"/>
            <a:ext cx="2435392" cy="2435392"/>
          </a:xfrm>
          <a:prstGeom prst="rect">
            <a:avLst/>
          </a:prstGeom>
        </p:spPr>
      </p:pic>
      <p:sp>
        <p:nvSpPr>
          <p:cNvPr id="8" name="Pravouhlý trojuholník 7">
            <a:extLst>
              <a:ext uri="{FF2B5EF4-FFF2-40B4-BE49-F238E27FC236}">
                <a16:creationId xmlns:a16="http://schemas.microsoft.com/office/drawing/2014/main" id="{95667230-BD5E-3275-699B-450EC6AE686C}"/>
              </a:ext>
            </a:extLst>
          </p:cNvPr>
          <p:cNvSpPr/>
          <p:nvPr/>
        </p:nvSpPr>
        <p:spPr>
          <a:xfrm>
            <a:off x="585355" y="6244936"/>
            <a:ext cx="585355" cy="613064"/>
          </a:xfrm>
          <a:prstGeom prst="rtTriangle">
            <a:avLst/>
          </a:prstGeom>
          <a:solidFill>
            <a:schemeClr val="bg1">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9" name="Obrázok 8" descr="Obrázok, na ktorom je grafika, písmo, dizajn, logo&#10;&#10;Obsah vygenerovaný pomocou AI môže byť nesprávny.">
            <a:extLst>
              <a:ext uri="{FF2B5EF4-FFF2-40B4-BE49-F238E27FC236}">
                <a16:creationId xmlns:a16="http://schemas.microsoft.com/office/drawing/2014/main" id="{AFB142A8-DB2D-CD4F-22BE-F5E82E4414D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53644" y="6270135"/>
            <a:ext cx="638355" cy="562666"/>
          </a:xfrm>
          <a:prstGeom prst="rect">
            <a:avLst/>
          </a:prstGeom>
        </p:spPr>
      </p:pic>
      <p:sp>
        <p:nvSpPr>
          <p:cNvPr id="10" name="BlokTextu 9">
            <a:extLst>
              <a:ext uri="{FF2B5EF4-FFF2-40B4-BE49-F238E27FC236}">
                <a16:creationId xmlns:a16="http://schemas.microsoft.com/office/drawing/2014/main" id="{F53C74A9-3C17-24C1-26CA-B64A49794734}"/>
              </a:ext>
            </a:extLst>
          </p:cNvPr>
          <p:cNvSpPr txBox="1"/>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Tree>
    <p:extLst>
      <p:ext uri="{BB962C8B-B14F-4D97-AF65-F5344CB8AC3E}">
        <p14:creationId xmlns:p14="http://schemas.microsoft.com/office/powerpoint/2010/main" val="3875178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CECB72E-26DF-0309-A057-045C37044643}"/>
            </a:ext>
          </a:extLst>
        </p:cNvPr>
        <p:cNvGrpSpPr/>
        <p:nvPr/>
      </p:nvGrpSpPr>
      <p:grpSpPr>
        <a:xfrm>
          <a:off x="0" y="0"/>
          <a:ext cx="0" cy="0"/>
          <a:chOff x="0" y="0"/>
          <a:chExt cx="0" cy="0"/>
        </a:xfrm>
      </p:grpSpPr>
      <p:sp>
        <p:nvSpPr>
          <p:cNvPr id="22" name="Zástupný objekt pre obsah 21">
            <a:extLst>
              <a:ext uri="{FF2B5EF4-FFF2-40B4-BE49-F238E27FC236}">
                <a16:creationId xmlns:a16="http://schemas.microsoft.com/office/drawing/2014/main" id="{C306FA9C-5901-54C3-3269-AA5F3B98EC8B}"/>
              </a:ext>
            </a:extLst>
          </p:cNvPr>
          <p:cNvSpPr>
            <a:spLocks noGrp="1"/>
          </p:cNvSpPr>
          <p:nvPr>
            <p:ph idx="1"/>
          </p:nvPr>
        </p:nvSpPr>
        <p:spPr>
          <a:xfrm>
            <a:off x="838200" y="1881385"/>
            <a:ext cx="10515600" cy="4203729"/>
          </a:xfrm>
          <a:solidFill>
            <a:srgbClr val="ECE9E4">
              <a:alpha val="35000"/>
            </a:srgbClr>
          </a:solidFill>
        </p:spPr>
        <p:txBody>
          <a:bodyPr>
            <a:normAutofit/>
          </a:bodyPr>
          <a:lstStyle/>
          <a:p>
            <a:pPr>
              <a:buClr>
                <a:srgbClr val="832472"/>
              </a:buClr>
            </a:pPr>
            <a:endParaRPr lang="sk-SK" sz="1800" dirty="0"/>
          </a:p>
          <a:p>
            <a:pPr algn="just">
              <a:buClr>
                <a:srgbClr val="832472"/>
              </a:buClr>
            </a:pPr>
            <a:r>
              <a:rPr lang="sk-SK" sz="2000" dirty="0"/>
              <a:t>Oprávnenie úpadcu nakladať s majetkom podliehajúcim konkurzu a oprávnenie konať za úpadcu vo veciach týkajúcich sa tohto majetku, vyhlásením konkurzu </a:t>
            </a:r>
            <a:r>
              <a:rPr lang="sk-SK" sz="2000" b="1" u="sng" dirty="0"/>
              <a:t>prechádza na správcu; správca pritom koná v mene a na účet úpadcu</a:t>
            </a:r>
            <a:r>
              <a:rPr lang="sk-SK" sz="2000" dirty="0"/>
              <a:t>.</a:t>
            </a:r>
          </a:p>
          <a:p>
            <a:pPr algn="just">
              <a:buClr>
                <a:srgbClr val="832472"/>
              </a:buClr>
            </a:pPr>
            <a:r>
              <a:rPr lang="sk-SK" sz="2000" dirty="0"/>
              <a:t>Právne úkony úpadcu urobené počas konkurzu, ak ukracujú majetok podliehajúci konkurzu, </a:t>
            </a:r>
            <a:r>
              <a:rPr lang="sk-SK" sz="2000" b="1" u="sng" dirty="0"/>
              <a:t>sú voči jeho veriteľom neúčinné; tým nie je dotknutá ich platnosť</a:t>
            </a:r>
            <a:r>
              <a:rPr lang="sk-SK" sz="2000" dirty="0"/>
              <a:t>.</a:t>
            </a:r>
          </a:p>
          <a:p>
            <a:pPr algn="just">
              <a:buClr>
                <a:srgbClr val="832472"/>
              </a:buClr>
            </a:pPr>
            <a:r>
              <a:rPr lang="sk-SK" sz="2000" dirty="0"/>
              <a:t>Pohľadávky podliehajúce konkurzu sú ich dlžníci počas konkurzu </a:t>
            </a:r>
            <a:r>
              <a:rPr lang="sk-SK" sz="2000" b="1" u="sng" dirty="0"/>
              <a:t>povinní plniť správcovi</a:t>
            </a:r>
            <a:r>
              <a:rPr lang="sk-SK" sz="2000" dirty="0"/>
              <a:t>. Ak dlžník napriek tomu splní svoj záväzok inej osobe ako správcovi, záväzok dlžníka týmto splnením </a:t>
            </a:r>
            <a:r>
              <a:rPr lang="sk-SK" sz="2000" b="1" u="sng" dirty="0"/>
              <a:t>nezaniká, ibaže sa plnenie dostane správcovi</a:t>
            </a:r>
            <a:r>
              <a:rPr lang="sk-SK" sz="2000" dirty="0"/>
              <a:t>.</a:t>
            </a:r>
          </a:p>
          <a:p>
            <a:pPr algn="just">
              <a:buClr>
                <a:srgbClr val="832472"/>
              </a:buClr>
            </a:pPr>
            <a:r>
              <a:rPr lang="sk-SK" sz="2000" dirty="0"/>
              <a:t>Ak tento zákon neustanovuje inak, pohľadávku, ktorá sa v konkurze uplatňuje prihláškou, </a:t>
            </a:r>
            <a:r>
              <a:rPr lang="sk-SK" sz="2000" b="1" u="sng" dirty="0"/>
              <a:t>nie je možné počas konkurzu uspokojiť z majetku podliehajúceho konkurzu inak ako rozvrhom výťažku zo speňaženia tohto majetku</a:t>
            </a:r>
            <a:r>
              <a:rPr lang="sk-SK" sz="2000" dirty="0"/>
              <a:t>. </a:t>
            </a:r>
          </a:p>
          <a:p>
            <a:pPr algn="just">
              <a:buClr>
                <a:srgbClr val="832472"/>
              </a:buClr>
            </a:pPr>
            <a:endParaRPr lang="sk-SK" sz="2000" dirty="0"/>
          </a:p>
        </p:txBody>
      </p:sp>
      <p:sp>
        <p:nvSpPr>
          <p:cNvPr id="2" name="Nadpis 1">
            <a:extLst>
              <a:ext uri="{FF2B5EF4-FFF2-40B4-BE49-F238E27FC236}">
                <a16:creationId xmlns:a16="http://schemas.microsoft.com/office/drawing/2014/main" id="{184C88FA-815D-13B7-02BD-D1787944D887}"/>
              </a:ext>
            </a:extLst>
          </p:cNvPr>
          <p:cNvSpPr>
            <a:spLocks noGrp="1"/>
          </p:cNvSpPr>
          <p:nvPr>
            <p:ph type="title"/>
          </p:nvPr>
        </p:nvSpPr>
        <p:spPr>
          <a:xfrm>
            <a:off x="838200" y="772886"/>
            <a:ext cx="10515600" cy="963159"/>
          </a:xfrm>
          <a:solidFill>
            <a:srgbClr val="ECE9E4">
              <a:alpha val="57000"/>
            </a:srgbClr>
          </a:solidFill>
        </p:spPr>
        <p:txBody>
          <a:bodyPr>
            <a:normAutofit/>
          </a:bodyPr>
          <a:lstStyle/>
          <a:p>
            <a:r>
              <a:rPr lang="sk-SK" sz="4000" b="1" dirty="0">
                <a:solidFill>
                  <a:srgbClr val="832472"/>
                </a:solidFill>
                <a:latin typeface="Arial Nova Cond" panose="020B0506020202020204" pitchFamily="34" charset="0"/>
              </a:rPr>
              <a:t>Nakladanie s majetkom úpadcu</a:t>
            </a:r>
            <a:endParaRPr lang="sk-SK" b="1" dirty="0">
              <a:solidFill>
                <a:srgbClr val="832472"/>
              </a:solidFill>
              <a:latin typeface="Arial Nova Cond" panose="020B0506020202020204" pitchFamily="34" charset="0"/>
            </a:endParaRPr>
          </a:p>
        </p:txBody>
      </p:sp>
      <p:sp>
        <p:nvSpPr>
          <p:cNvPr id="20" name="Obdĺžnik 19">
            <a:extLst>
              <a:ext uri="{FF2B5EF4-FFF2-40B4-BE49-F238E27FC236}">
                <a16:creationId xmlns:a16="http://schemas.microsoft.com/office/drawing/2014/main" id="{B9EE927F-2F64-156A-921C-CE0037DEB04C}"/>
              </a:ext>
            </a:extLst>
          </p:cNvPr>
          <p:cNvSpPr>
            <a:spLocks noGrp="1" noRot="1" noMove="1" noResize="1" noEditPoints="1" noAdjustHandles="1" noChangeArrowheads="1" noChangeShapeType="1"/>
          </p:cNvSpPr>
          <p:nvPr/>
        </p:nvSpPr>
        <p:spPr>
          <a:xfrm>
            <a:off x="0" y="6311900"/>
            <a:ext cx="12192000" cy="546100"/>
          </a:xfrm>
          <a:prstGeom prst="rect">
            <a:avLst/>
          </a:prstGeom>
          <a:solidFill>
            <a:srgbClr val="832472"/>
          </a:solidFill>
          <a:ln>
            <a:solidFill>
              <a:srgbClr val="8324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5" name="BlokTextu 24">
            <a:extLst>
              <a:ext uri="{FF2B5EF4-FFF2-40B4-BE49-F238E27FC236}">
                <a16:creationId xmlns:a16="http://schemas.microsoft.com/office/drawing/2014/main" id="{BCEB6191-96D4-3A27-BC7A-30760AFFE736}"/>
              </a:ext>
            </a:extLst>
          </p:cNvPr>
          <p:cNvSpPr txBox="1">
            <a:spLocks noGrp="1" noRot="1" noMove="1" noResize="1" noEditPoints="1" noAdjustHandles="1" noChangeArrowheads="1" noChangeShapeType="1"/>
          </p:cNvSpPr>
          <p:nvPr/>
        </p:nvSpPr>
        <p:spPr>
          <a:xfrm>
            <a:off x="3043084" y="6413698"/>
            <a:ext cx="6105832" cy="307777"/>
          </a:xfrm>
          <a:prstGeom prst="rect">
            <a:avLst/>
          </a:prstGeom>
          <a:noFill/>
        </p:spPr>
        <p:txBody>
          <a:bodyPr wrap="square">
            <a:spAutoFit/>
          </a:bodyPr>
          <a:lstStyle/>
          <a:p>
            <a:pPr algn="ctr"/>
            <a:r>
              <a:rPr lang="sk-SK" sz="1400" dirty="0">
                <a:solidFill>
                  <a:schemeClr val="bg1"/>
                </a:solidFill>
                <a:latin typeface="Arial Nova Cond" panose="020B0506020202020204" pitchFamily="34" charset="0"/>
                <a:cs typeface="David" panose="020E0502060401010101" pitchFamily="34" charset="-79"/>
              </a:rPr>
              <a:t>Katedra obchodného práva a hospodárskeho práva, Právnická fakulta UPJŠ</a:t>
            </a:r>
          </a:p>
        </p:txBody>
      </p:sp>
      <p:sp>
        <p:nvSpPr>
          <p:cNvPr id="27" name="Zástupný objekt pre číslo snímky 26">
            <a:extLst>
              <a:ext uri="{FF2B5EF4-FFF2-40B4-BE49-F238E27FC236}">
                <a16:creationId xmlns:a16="http://schemas.microsoft.com/office/drawing/2014/main" id="{1162556F-4342-3A99-BDC5-9CE6F0E36DB6}"/>
              </a:ext>
            </a:extLst>
          </p:cNvPr>
          <p:cNvSpPr>
            <a:spLocks noGrp="1"/>
          </p:cNvSpPr>
          <p:nvPr>
            <p:ph type="sldNum" sz="quarter" idx="12"/>
          </p:nvPr>
        </p:nvSpPr>
        <p:spPr/>
        <p:txBody>
          <a:bodyPr/>
          <a:lstStyle/>
          <a:p>
            <a:fld id="{7E8DE41B-542A-42C2-82EA-F62BE028CDAB}" type="slidenum">
              <a:rPr lang="sk-SK" smtClean="0">
                <a:solidFill>
                  <a:schemeClr val="bg1"/>
                </a:solidFill>
              </a:rPr>
              <a:t>9</a:t>
            </a:fld>
            <a:endParaRPr lang="sk-SK" dirty="0">
              <a:solidFill>
                <a:schemeClr val="bg1"/>
              </a:solidFill>
            </a:endParaRPr>
          </a:p>
        </p:txBody>
      </p:sp>
      <p:pic>
        <p:nvPicPr>
          <p:cNvPr id="31" name="Grafický objekt 30" descr="Ploché šípky výplň plnou farbou">
            <a:extLst>
              <a:ext uri="{FF2B5EF4-FFF2-40B4-BE49-F238E27FC236}">
                <a16:creationId xmlns:a16="http://schemas.microsoft.com/office/drawing/2014/main" id="{48B96DA7-D278-E96B-02CF-B96BCC3CDDB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234642" y="751764"/>
            <a:ext cx="1005402" cy="1005402"/>
          </a:xfrm>
          <a:prstGeom prst="rect">
            <a:avLst/>
          </a:prstGeom>
        </p:spPr>
      </p:pic>
      <p:pic>
        <p:nvPicPr>
          <p:cNvPr id="4" name="Obrázok 3" descr="Obrázok, na ktorom je grafika, písmo, dizajn, logo&#10;&#10;Obsah vygenerovaný pomocou AI môže byť nesprávny.">
            <a:extLst>
              <a:ext uri="{FF2B5EF4-FFF2-40B4-BE49-F238E27FC236}">
                <a16:creationId xmlns:a16="http://schemas.microsoft.com/office/drawing/2014/main" id="{68BC311B-2945-03FE-0B48-805E9CC4570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72191" y="6311680"/>
            <a:ext cx="619809" cy="546319"/>
          </a:xfrm>
          <a:prstGeom prst="rect">
            <a:avLst/>
          </a:prstGeom>
        </p:spPr>
      </p:pic>
    </p:spTree>
    <p:extLst>
      <p:ext uri="{BB962C8B-B14F-4D97-AF65-F5344CB8AC3E}">
        <p14:creationId xmlns:p14="http://schemas.microsoft.com/office/powerpoint/2010/main" val="3304407952"/>
      </p:ext>
    </p:extLst>
  </p:cSld>
  <p:clrMapOvr>
    <a:masterClrMapping/>
  </p:clrMapOvr>
</p:sld>
</file>

<file path=ppt/theme/theme1.xml><?xml version="1.0" encoding="utf-8"?>
<a:theme xmlns:a="http://schemas.openxmlformats.org/drawingml/2006/main" name="Motí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Vlastné 1">
      <a:majorFont>
        <a:latin typeface="Arial Nova Cond"/>
        <a:ea typeface=""/>
        <a:cs typeface=""/>
      </a:majorFont>
      <a:minorFont>
        <a:latin typeface="Arial Nova Co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Ion</Template>
  <TotalTime>2264</TotalTime>
  <Words>3082</Words>
  <Application>Microsoft Macintosh PowerPoint</Application>
  <PresentationFormat>Širokouhlá</PresentationFormat>
  <Paragraphs>233</Paragraphs>
  <Slides>38</Slides>
  <Notes>3</Notes>
  <HiddenSlides>0</HiddenSlides>
  <MMClips>0</MMClips>
  <ScaleCrop>false</ScaleCrop>
  <HeadingPairs>
    <vt:vector size="6" baseType="variant">
      <vt:variant>
        <vt:lpstr>Použité písma</vt:lpstr>
      </vt:variant>
      <vt:variant>
        <vt:i4>4</vt:i4>
      </vt:variant>
      <vt:variant>
        <vt:lpstr>Motív</vt:lpstr>
      </vt:variant>
      <vt:variant>
        <vt:i4>1</vt:i4>
      </vt:variant>
      <vt:variant>
        <vt:lpstr>Nadpisy snímok</vt:lpstr>
      </vt:variant>
      <vt:variant>
        <vt:i4>38</vt:i4>
      </vt:variant>
    </vt:vector>
  </HeadingPairs>
  <TitlesOfParts>
    <vt:vector size="43" baseType="lpstr">
      <vt:lpstr>Aptos</vt:lpstr>
      <vt:lpstr>Arial</vt:lpstr>
      <vt:lpstr>Arial Nova Cond</vt:lpstr>
      <vt:lpstr>Calibri</vt:lpstr>
      <vt:lpstr>Motív Office</vt:lpstr>
      <vt:lpstr>KONKURZNÉ PRÁVO </vt:lpstr>
      <vt:lpstr>ÚČINKY VYHLÁSENIA KONKURZU</vt:lpstr>
      <vt:lpstr>OBSAH</vt:lpstr>
      <vt:lpstr>ÚČINKY ZAČATIA KONKURZNÉHO KONANIA</vt:lpstr>
      <vt:lpstr>Účinky začatia konkurzného konania</vt:lpstr>
      <vt:lpstr>Účinky začatia konkurzného konania</vt:lpstr>
      <vt:lpstr>Účinky začatia konkurzného konania</vt:lpstr>
      <vt:lpstr>ÚČINKY VYHLÁSENIA KONKURZU</vt:lpstr>
      <vt:lpstr>Nakladanie s majetkom úpadcu</vt:lpstr>
      <vt:lpstr>Vypovedanie alebo odstúpenie od zmluvy</vt:lpstr>
      <vt:lpstr>Výhrada vlastníctva a finančný lízing</vt:lpstr>
      <vt:lpstr>Splatnosť záväzkov</vt:lpstr>
      <vt:lpstr>Súdne a iné konania</vt:lpstr>
      <vt:lpstr>Výkon rozhodnutia a exekúcia</vt:lpstr>
      <vt:lpstr>Zánik BSM</vt:lpstr>
      <vt:lpstr>Zabezpečovacie práva a dobrovoľné dražby</vt:lpstr>
      <vt:lpstr>Postúpenie pohľadávok a započítanie</vt:lpstr>
      <vt:lpstr>Jednostranné právne úkony úpadcu</vt:lpstr>
      <vt:lpstr>Pracovnoprávne vzťahy</vt:lpstr>
      <vt:lpstr>Premeny obchodných spoločností </vt:lpstr>
      <vt:lpstr>ROZHODNUTIA V KONKURZNOM KONANÍ</vt:lpstr>
      <vt:lpstr>Rozhodnutia v konkurznom konaní </vt:lpstr>
      <vt:lpstr>Rozhodnutia v konkurznom konaní </vt:lpstr>
      <vt:lpstr>Rozhodnutia v konkurznom konaní </vt:lpstr>
      <vt:lpstr>VZŤAH ZKR A CSP</vt:lpstr>
      <vt:lpstr>Vzťah ZKR a CSP </vt:lpstr>
      <vt:lpstr>Vzťah ZKR a CSP </vt:lpstr>
      <vt:lpstr>LEHOTY V KONKURZNOM KONANÍ</vt:lpstr>
      <vt:lpstr>Lehoty v konkurznom konaní </vt:lpstr>
      <vt:lpstr>TROVY KONKURZNÉHO KONANIA A KONANÍ KONKURZOM VYVOLANÝCH</vt:lpstr>
      <vt:lpstr>Trovy konkurzného konania</vt:lpstr>
      <vt:lpstr>Trovy konania o excindačnej žalobe</vt:lpstr>
      <vt:lpstr>Trovy konania o incidenčnej žalobe</vt:lpstr>
      <vt:lpstr>MALÝ KONKURZ</vt:lpstr>
      <vt:lpstr>Malý konkurz</vt:lpstr>
      <vt:lpstr>Malý konkurz</vt:lpstr>
      <vt:lpstr>Malý konkurz vs Konkurz</vt:lpstr>
      <vt:lpstr>ĎAKUJEM ZA POZORNOSŤ</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JUDr. Laura Bachňáková Rózenfeldová PhD.</dc:creator>
  <cp:lastModifiedBy>Ján Lesniak</cp:lastModifiedBy>
  <cp:revision>47</cp:revision>
  <dcterms:created xsi:type="dcterms:W3CDTF">2025-08-05T13:14:54Z</dcterms:created>
  <dcterms:modified xsi:type="dcterms:W3CDTF">2026-02-19T06:58:14Z</dcterms:modified>
</cp:coreProperties>
</file>