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891" autoAdjust="0"/>
  </p:normalViewPr>
  <p:slideViewPr>
    <p:cSldViewPr snapToGrid="0">
      <p:cViewPr varScale="1">
        <p:scale>
          <a:sx n="149" d="100"/>
          <a:sy n="149" d="100"/>
        </p:scale>
        <p:origin x="74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2ABD5A-67B8-49F3-BA1C-80EDEE363A25}"/>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sk-SK"/>
          </a:p>
        </p:txBody>
      </p:sp>
      <p:sp>
        <p:nvSpPr>
          <p:cNvPr id="3" name="Podnadpis 2">
            <a:extLst>
              <a:ext uri="{FF2B5EF4-FFF2-40B4-BE49-F238E27FC236}">
                <a16:creationId xmlns:a16="http://schemas.microsoft.com/office/drawing/2014/main" id="{D005E551-28A6-480B-BDBF-3DA7B17948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sk-SK"/>
          </a:p>
        </p:txBody>
      </p:sp>
      <p:sp>
        <p:nvSpPr>
          <p:cNvPr id="4" name="Zástupný symbol pro datum 3">
            <a:extLst>
              <a:ext uri="{FF2B5EF4-FFF2-40B4-BE49-F238E27FC236}">
                <a16:creationId xmlns:a16="http://schemas.microsoft.com/office/drawing/2014/main" id="{5E66E950-CC25-4BF4-A501-BA15C271C84E}"/>
              </a:ext>
            </a:extLst>
          </p:cNvPr>
          <p:cNvSpPr>
            <a:spLocks noGrp="1"/>
          </p:cNvSpPr>
          <p:nvPr>
            <p:ph type="dt" sz="half" idx="10"/>
          </p:nvPr>
        </p:nvSpPr>
        <p:spPr/>
        <p:txBody>
          <a:bodyPr/>
          <a:lstStyle/>
          <a:p>
            <a:fld id="{434CF597-3F59-4F56-B7B6-650C9E1823A4}" type="datetimeFigureOut">
              <a:rPr lang="sk-SK" smtClean="0"/>
              <a:t>19. 3. 2024</a:t>
            </a:fld>
            <a:endParaRPr lang="sk-SK"/>
          </a:p>
        </p:txBody>
      </p:sp>
      <p:sp>
        <p:nvSpPr>
          <p:cNvPr id="5" name="Zástupný symbol pro zápatí 4">
            <a:extLst>
              <a:ext uri="{FF2B5EF4-FFF2-40B4-BE49-F238E27FC236}">
                <a16:creationId xmlns:a16="http://schemas.microsoft.com/office/drawing/2014/main" id="{012CFB74-9EFF-432D-AD60-32E7B23D3D14}"/>
              </a:ext>
            </a:extLst>
          </p:cNvPr>
          <p:cNvSpPr>
            <a:spLocks noGrp="1"/>
          </p:cNvSpPr>
          <p:nvPr>
            <p:ph type="ftr" sz="quarter" idx="11"/>
          </p:nvPr>
        </p:nvSpPr>
        <p:spPr/>
        <p:txBody>
          <a:bodyPr/>
          <a:lstStyle/>
          <a:p>
            <a:endParaRPr lang="sk-SK"/>
          </a:p>
        </p:txBody>
      </p:sp>
      <p:sp>
        <p:nvSpPr>
          <p:cNvPr id="6" name="Zástupný symbol pro číslo snímku 5">
            <a:extLst>
              <a:ext uri="{FF2B5EF4-FFF2-40B4-BE49-F238E27FC236}">
                <a16:creationId xmlns:a16="http://schemas.microsoft.com/office/drawing/2014/main" id="{23832974-04A8-4D95-A1F4-76F8D2592BE1}"/>
              </a:ext>
            </a:extLst>
          </p:cNvPr>
          <p:cNvSpPr>
            <a:spLocks noGrp="1"/>
          </p:cNvSpPr>
          <p:nvPr>
            <p:ph type="sldNum" sz="quarter" idx="12"/>
          </p:nvPr>
        </p:nvSpPr>
        <p:spPr/>
        <p:txBody>
          <a:bodyPr/>
          <a:lstStyle/>
          <a:p>
            <a:fld id="{3E8C4396-7063-4E19-9B33-843751865D71}" type="slidenum">
              <a:rPr lang="sk-SK" smtClean="0"/>
              <a:t>‹#›</a:t>
            </a:fld>
            <a:endParaRPr lang="sk-SK"/>
          </a:p>
        </p:txBody>
      </p:sp>
    </p:spTree>
    <p:extLst>
      <p:ext uri="{BB962C8B-B14F-4D97-AF65-F5344CB8AC3E}">
        <p14:creationId xmlns:p14="http://schemas.microsoft.com/office/powerpoint/2010/main" val="1990106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2BFF49-547F-4F06-AB5F-E34349851764}"/>
              </a:ext>
            </a:extLst>
          </p:cNvPr>
          <p:cNvSpPr>
            <a:spLocks noGrp="1"/>
          </p:cNvSpPr>
          <p:nvPr>
            <p:ph type="title"/>
          </p:nvPr>
        </p:nvSpPr>
        <p:spPr/>
        <p:txBody>
          <a:bodyPr/>
          <a:lstStyle/>
          <a:p>
            <a:r>
              <a:rPr lang="cs-CZ"/>
              <a:t>Kliknutím lze upravit styl.</a:t>
            </a:r>
            <a:endParaRPr lang="sk-SK"/>
          </a:p>
        </p:txBody>
      </p:sp>
      <p:sp>
        <p:nvSpPr>
          <p:cNvPr id="3" name="Zástupný symbol pro svislý text 2">
            <a:extLst>
              <a:ext uri="{FF2B5EF4-FFF2-40B4-BE49-F238E27FC236}">
                <a16:creationId xmlns:a16="http://schemas.microsoft.com/office/drawing/2014/main" id="{0560589E-923A-4036-9322-08A0DE53C33E}"/>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sk-SK"/>
          </a:p>
        </p:txBody>
      </p:sp>
      <p:sp>
        <p:nvSpPr>
          <p:cNvPr id="4" name="Zástupný symbol pro datum 3">
            <a:extLst>
              <a:ext uri="{FF2B5EF4-FFF2-40B4-BE49-F238E27FC236}">
                <a16:creationId xmlns:a16="http://schemas.microsoft.com/office/drawing/2014/main" id="{65F0369D-BBD4-4727-9F8E-4E4315969DDA}"/>
              </a:ext>
            </a:extLst>
          </p:cNvPr>
          <p:cNvSpPr>
            <a:spLocks noGrp="1"/>
          </p:cNvSpPr>
          <p:nvPr>
            <p:ph type="dt" sz="half" idx="10"/>
          </p:nvPr>
        </p:nvSpPr>
        <p:spPr/>
        <p:txBody>
          <a:bodyPr/>
          <a:lstStyle/>
          <a:p>
            <a:fld id="{434CF597-3F59-4F56-B7B6-650C9E1823A4}" type="datetimeFigureOut">
              <a:rPr lang="sk-SK" smtClean="0"/>
              <a:t>19. 3. 2024</a:t>
            </a:fld>
            <a:endParaRPr lang="sk-SK"/>
          </a:p>
        </p:txBody>
      </p:sp>
      <p:sp>
        <p:nvSpPr>
          <p:cNvPr id="5" name="Zástupný symbol pro zápatí 4">
            <a:extLst>
              <a:ext uri="{FF2B5EF4-FFF2-40B4-BE49-F238E27FC236}">
                <a16:creationId xmlns:a16="http://schemas.microsoft.com/office/drawing/2014/main" id="{E6A162B8-D40C-4751-891B-6DDDD515CE8B}"/>
              </a:ext>
            </a:extLst>
          </p:cNvPr>
          <p:cNvSpPr>
            <a:spLocks noGrp="1"/>
          </p:cNvSpPr>
          <p:nvPr>
            <p:ph type="ftr" sz="quarter" idx="11"/>
          </p:nvPr>
        </p:nvSpPr>
        <p:spPr/>
        <p:txBody>
          <a:bodyPr/>
          <a:lstStyle/>
          <a:p>
            <a:endParaRPr lang="sk-SK"/>
          </a:p>
        </p:txBody>
      </p:sp>
      <p:sp>
        <p:nvSpPr>
          <p:cNvPr id="6" name="Zástupný symbol pro číslo snímku 5">
            <a:extLst>
              <a:ext uri="{FF2B5EF4-FFF2-40B4-BE49-F238E27FC236}">
                <a16:creationId xmlns:a16="http://schemas.microsoft.com/office/drawing/2014/main" id="{16ACCB4D-B4B0-4EA7-99B3-4370BB724328}"/>
              </a:ext>
            </a:extLst>
          </p:cNvPr>
          <p:cNvSpPr>
            <a:spLocks noGrp="1"/>
          </p:cNvSpPr>
          <p:nvPr>
            <p:ph type="sldNum" sz="quarter" idx="12"/>
          </p:nvPr>
        </p:nvSpPr>
        <p:spPr/>
        <p:txBody>
          <a:bodyPr/>
          <a:lstStyle/>
          <a:p>
            <a:fld id="{3E8C4396-7063-4E19-9B33-843751865D71}" type="slidenum">
              <a:rPr lang="sk-SK" smtClean="0"/>
              <a:t>‹#›</a:t>
            </a:fld>
            <a:endParaRPr lang="sk-SK"/>
          </a:p>
        </p:txBody>
      </p:sp>
    </p:spTree>
    <p:extLst>
      <p:ext uri="{BB962C8B-B14F-4D97-AF65-F5344CB8AC3E}">
        <p14:creationId xmlns:p14="http://schemas.microsoft.com/office/powerpoint/2010/main" val="2758294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3F6CB33-65B6-4EAA-A9F7-966563E04220}"/>
              </a:ext>
            </a:extLst>
          </p:cNvPr>
          <p:cNvSpPr>
            <a:spLocks noGrp="1"/>
          </p:cNvSpPr>
          <p:nvPr>
            <p:ph type="title" orient="vert"/>
          </p:nvPr>
        </p:nvSpPr>
        <p:spPr>
          <a:xfrm>
            <a:off x="8724900" y="365125"/>
            <a:ext cx="2628900" cy="5811838"/>
          </a:xfrm>
        </p:spPr>
        <p:txBody>
          <a:bodyPr vert="eaVert"/>
          <a:lstStyle/>
          <a:p>
            <a:r>
              <a:rPr lang="cs-CZ"/>
              <a:t>Kliknutím lze upravit styl.</a:t>
            </a:r>
            <a:endParaRPr lang="sk-SK"/>
          </a:p>
        </p:txBody>
      </p:sp>
      <p:sp>
        <p:nvSpPr>
          <p:cNvPr id="3" name="Zástupný symbol pro svislý text 2">
            <a:extLst>
              <a:ext uri="{FF2B5EF4-FFF2-40B4-BE49-F238E27FC236}">
                <a16:creationId xmlns:a16="http://schemas.microsoft.com/office/drawing/2014/main" id="{0133E12B-9072-42A3-A4C5-4A1B1D4BA1F3}"/>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sk-SK"/>
          </a:p>
        </p:txBody>
      </p:sp>
      <p:sp>
        <p:nvSpPr>
          <p:cNvPr id="4" name="Zástupný symbol pro datum 3">
            <a:extLst>
              <a:ext uri="{FF2B5EF4-FFF2-40B4-BE49-F238E27FC236}">
                <a16:creationId xmlns:a16="http://schemas.microsoft.com/office/drawing/2014/main" id="{3479101C-0383-462B-8C95-8A58359CF793}"/>
              </a:ext>
            </a:extLst>
          </p:cNvPr>
          <p:cNvSpPr>
            <a:spLocks noGrp="1"/>
          </p:cNvSpPr>
          <p:nvPr>
            <p:ph type="dt" sz="half" idx="10"/>
          </p:nvPr>
        </p:nvSpPr>
        <p:spPr/>
        <p:txBody>
          <a:bodyPr/>
          <a:lstStyle/>
          <a:p>
            <a:fld id="{434CF597-3F59-4F56-B7B6-650C9E1823A4}" type="datetimeFigureOut">
              <a:rPr lang="sk-SK" smtClean="0"/>
              <a:t>19. 3. 2024</a:t>
            </a:fld>
            <a:endParaRPr lang="sk-SK"/>
          </a:p>
        </p:txBody>
      </p:sp>
      <p:sp>
        <p:nvSpPr>
          <p:cNvPr id="5" name="Zástupný symbol pro zápatí 4">
            <a:extLst>
              <a:ext uri="{FF2B5EF4-FFF2-40B4-BE49-F238E27FC236}">
                <a16:creationId xmlns:a16="http://schemas.microsoft.com/office/drawing/2014/main" id="{742B048E-5BB6-41AF-8C98-B60D6F984E32}"/>
              </a:ext>
            </a:extLst>
          </p:cNvPr>
          <p:cNvSpPr>
            <a:spLocks noGrp="1"/>
          </p:cNvSpPr>
          <p:nvPr>
            <p:ph type="ftr" sz="quarter" idx="11"/>
          </p:nvPr>
        </p:nvSpPr>
        <p:spPr/>
        <p:txBody>
          <a:bodyPr/>
          <a:lstStyle/>
          <a:p>
            <a:endParaRPr lang="sk-SK"/>
          </a:p>
        </p:txBody>
      </p:sp>
      <p:sp>
        <p:nvSpPr>
          <p:cNvPr id="6" name="Zástupný symbol pro číslo snímku 5">
            <a:extLst>
              <a:ext uri="{FF2B5EF4-FFF2-40B4-BE49-F238E27FC236}">
                <a16:creationId xmlns:a16="http://schemas.microsoft.com/office/drawing/2014/main" id="{CBB56641-0015-4BE2-8A17-3C7F33148C72}"/>
              </a:ext>
            </a:extLst>
          </p:cNvPr>
          <p:cNvSpPr>
            <a:spLocks noGrp="1"/>
          </p:cNvSpPr>
          <p:nvPr>
            <p:ph type="sldNum" sz="quarter" idx="12"/>
          </p:nvPr>
        </p:nvSpPr>
        <p:spPr/>
        <p:txBody>
          <a:bodyPr/>
          <a:lstStyle/>
          <a:p>
            <a:fld id="{3E8C4396-7063-4E19-9B33-843751865D71}" type="slidenum">
              <a:rPr lang="sk-SK" smtClean="0"/>
              <a:t>‹#›</a:t>
            </a:fld>
            <a:endParaRPr lang="sk-SK"/>
          </a:p>
        </p:txBody>
      </p:sp>
    </p:spTree>
    <p:extLst>
      <p:ext uri="{BB962C8B-B14F-4D97-AF65-F5344CB8AC3E}">
        <p14:creationId xmlns:p14="http://schemas.microsoft.com/office/powerpoint/2010/main" val="31693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5399EE-67BB-40B9-BA4B-F632D55CCF7E}"/>
              </a:ext>
            </a:extLst>
          </p:cNvPr>
          <p:cNvSpPr>
            <a:spLocks noGrp="1"/>
          </p:cNvSpPr>
          <p:nvPr>
            <p:ph type="title"/>
          </p:nvPr>
        </p:nvSpPr>
        <p:spPr/>
        <p:txBody>
          <a:bodyPr/>
          <a:lstStyle/>
          <a:p>
            <a:r>
              <a:rPr lang="cs-CZ"/>
              <a:t>Kliknutím lze upravit styl.</a:t>
            </a:r>
            <a:endParaRPr lang="sk-SK"/>
          </a:p>
        </p:txBody>
      </p:sp>
      <p:sp>
        <p:nvSpPr>
          <p:cNvPr id="3" name="Zástupný symbol pro obsah 2">
            <a:extLst>
              <a:ext uri="{FF2B5EF4-FFF2-40B4-BE49-F238E27FC236}">
                <a16:creationId xmlns:a16="http://schemas.microsoft.com/office/drawing/2014/main" id="{08797067-4799-473B-BB1B-09AACA6F76CF}"/>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sk-SK"/>
          </a:p>
        </p:txBody>
      </p:sp>
      <p:sp>
        <p:nvSpPr>
          <p:cNvPr id="4" name="Zástupný symbol pro datum 3">
            <a:extLst>
              <a:ext uri="{FF2B5EF4-FFF2-40B4-BE49-F238E27FC236}">
                <a16:creationId xmlns:a16="http://schemas.microsoft.com/office/drawing/2014/main" id="{B4BD4713-9410-4DEF-8E1E-8636D9F33A51}"/>
              </a:ext>
            </a:extLst>
          </p:cNvPr>
          <p:cNvSpPr>
            <a:spLocks noGrp="1"/>
          </p:cNvSpPr>
          <p:nvPr>
            <p:ph type="dt" sz="half" idx="10"/>
          </p:nvPr>
        </p:nvSpPr>
        <p:spPr/>
        <p:txBody>
          <a:bodyPr/>
          <a:lstStyle/>
          <a:p>
            <a:fld id="{434CF597-3F59-4F56-B7B6-650C9E1823A4}" type="datetimeFigureOut">
              <a:rPr lang="sk-SK" smtClean="0"/>
              <a:t>19. 3. 2024</a:t>
            </a:fld>
            <a:endParaRPr lang="sk-SK"/>
          </a:p>
        </p:txBody>
      </p:sp>
      <p:sp>
        <p:nvSpPr>
          <p:cNvPr id="5" name="Zástupný symbol pro zápatí 4">
            <a:extLst>
              <a:ext uri="{FF2B5EF4-FFF2-40B4-BE49-F238E27FC236}">
                <a16:creationId xmlns:a16="http://schemas.microsoft.com/office/drawing/2014/main" id="{46F896AE-0172-4A1E-AF9E-773B2A2C3EFF}"/>
              </a:ext>
            </a:extLst>
          </p:cNvPr>
          <p:cNvSpPr>
            <a:spLocks noGrp="1"/>
          </p:cNvSpPr>
          <p:nvPr>
            <p:ph type="ftr" sz="quarter" idx="11"/>
          </p:nvPr>
        </p:nvSpPr>
        <p:spPr/>
        <p:txBody>
          <a:bodyPr/>
          <a:lstStyle/>
          <a:p>
            <a:endParaRPr lang="sk-SK"/>
          </a:p>
        </p:txBody>
      </p:sp>
      <p:sp>
        <p:nvSpPr>
          <p:cNvPr id="6" name="Zástupný symbol pro číslo snímku 5">
            <a:extLst>
              <a:ext uri="{FF2B5EF4-FFF2-40B4-BE49-F238E27FC236}">
                <a16:creationId xmlns:a16="http://schemas.microsoft.com/office/drawing/2014/main" id="{98D0FA32-D1B8-49B0-9279-6225CA5CAAEB}"/>
              </a:ext>
            </a:extLst>
          </p:cNvPr>
          <p:cNvSpPr>
            <a:spLocks noGrp="1"/>
          </p:cNvSpPr>
          <p:nvPr>
            <p:ph type="sldNum" sz="quarter" idx="12"/>
          </p:nvPr>
        </p:nvSpPr>
        <p:spPr/>
        <p:txBody>
          <a:bodyPr/>
          <a:lstStyle/>
          <a:p>
            <a:fld id="{3E8C4396-7063-4E19-9B33-843751865D71}" type="slidenum">
              <a:rPr lang="sk-SK" smtClean="0"/>
              <a:t>‹#›</a:t>
            </a:fld>
            <a:endParaRPr lang="sk-SK"/>
          </a:p>
        </p:txBody>
      </p:sp>
    </p:spTree>
    <p:extLst>
      <p:ext uri="{BB962C8B-B14F-4D97-AF65-F5344CB8AC3E}">
        <p14:creationId xmlns:p14="http://schemas.microsoft.com/office/powerpoint/2010/main" val="3874600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7B1111-A69B-47CC-9A50-55920C4D362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endParaRPr lang="sk-SK"/>
          </a:p>
        </p:txBody>
      </p:sp>
      <p:sp>
        <p:nvSpPr>
          <p:cNvPr id="3" name="Zástupný symbol pro text 2">
            <a:extLst>
              <a:ext uri="{FF2B5EF4-FFF2-40B4-BE49-F238E27FC236}">
                <a16:creationId xmlns:a16="http://schemas.microsoft.com/office/drawing/2014/main" id="{0801E850-35ED-4AB9-AFD2-BDEC5B92F8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261A6C1B-E58E-422A-A1C3-3575D464B350}"/>
              </a:ext>
            </a:extLst>
          </p:cNvPr>
          <p:cNvSpPr>
            <a:spLocks noGrp="1"/>
          </p:cNvSpPr>
          <p:nvPr>
            <p:ph type="dt" sz="half" idx="10"/>
          </p:nvPr>
        </p:nvSpPr>
        <p:spPr/>
        <p:txBody>
          <a:bodyPr/>
          <a:lstStyle/>
          <a:p>
            <a:fld id="{434CF597-3F59-4F56-B7B6-650C9E1823A4}" type="datetimeFigureOut">
              <a:rPr lang="sk-SK" smtClean="0"/>
              <a:t>19. 3. 2024</a:t>
            </a:fld>
            <a:endParaRPr lang="sk-SK"/>
          </a:p>
        </p:txBody>
      </p:sp>
      <p:sp>
        <p:nvSpPr>
          <p:cNvPr id="5" name="Zástupný symbol pro zápatí 4">
            <a:extLst>
              <a:ext uri="{FF2B5EF4-FFF2-40B4-BE49-F238E27FC236}">
                <a16:creationId xmlns:a16="http://schemas.microsoft.com/office/drawing/2014/main" id="{D9B52115-CF79-41A4-B28C-2D2A5701AD0D}"/>
              </a:ext>
            </a:extLst>
          </p:cNvPr>
          <p:cNvSpPr>
            <a:spLocks noGrp="1"/>
          </p:cNvSpPr>
          <p:nvPr>
            <p:ph type="ftr" sz="quarter" idx="11"/>
          </p:nvPr>
        </p:nvSpPr>
        <p:spPr/>
        <p:txBody>
          <a:bodyPr/>
          <a:lstStyle/>
          <a:p>
            <a:endParaRPr lang="sk-SK"/>
          </a:p>
        </p:txBody>
      </p:sp>
      <p:sp>
        <p:nvSpPr>
          <p:cNvPr id="6" name="Zástupný symbol pro číslo snímku 5">
            <a:extLst>
              <a:ext uri="{FF2B5EF4-FFF2-40B4-BE49-F238E27FC236}">
                <a16:creationId xmlns:a16="http://schemas.microsoft.com/office/drawing/2014/main" id="{9045F5BB-1C94-4ED3-9040-276271F4590A}"/>
              </a:ext>
            </a:extLst>
          </p:cNvPr>
          <p:cNvSpPr>
            <a:spLocks noGrp="1"/>
          </p:cNvSpPr>
          <p:nvPr>
            <p:ph type="sldNum" sz="quarter" idx="12"/>
          </p:nvPr>
        </p:nvSpPr>
        <p:spPr/>
        <p:txBody>
          <a:bodyPr/>
          <a:lstStyle/>
          <a:p>
            <a:fld id="{3E8C4396-7063-4E19-9B33-843751865D71}" type="slidenum">
              <a:rPr lang="sk-SK" smtClean="0"/>
              <a:t>‹#›</a:t>
            </a:fld>
            <a:endParaRPr lang="sk-SK"/>
          </a:p>
        </p:txBody>
      </p:sp>
    </p:spTree>
    <p:extLst>
      <p:ext uri="{BB962C8B-B14F-4D97-AF65-F5344CB8AC3E}">
        <p14:creationId xmlns:p14="http://schemas.microsoft.com/office/powerpoint/2010/main" val="129864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63C614-4357-4312-B7C6-1261C57ED1E5}"/>
              </a:ext>
            </a:extLst>
          </p:cNvPr>
          <p:cNvSpPr>
            <a:spLocks noGrp="1"/>
          </p:cNvSpPr>
          <p:nvPr>
            <p:ph type="title"/>
          </p:nvPr>
        </p:nvSpPr>
        <p:spPr/>
        <p:txBody>
          <a:bodyPr/>
          <a:lstStyle/>
          <a:p>
            <a:r>
              <a:rPr lang="cs-CZ"/>
              <a:t>Kliknutím lze upravit styl.</a:t>
            </a:r>
            <a:endParaRPr lang="sk-SK"/>
          </a:p>
        </p:txBody>
      </p:sp>
      <p:sp>
        <p:nvSpPr>
          <p:cNvPr id="3" name="Zástupný symbol pro obsah 2">
            <a:extLst>
              <a:ext uri="{FF2B5EF4-FFF2-40B4-BE49-F238E27FC236}">
                <a16:creationId xmlns:a16="http://schemas.microsoft.com/office/drawing/2014/main" id="{CAD71DFB-110B-4509-B186-5A793CC8FD74}"/>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sk-SK"/>
          </a:p>
        </p:txBody>
      </p:sp>
      <p:sp>
        <p:nvSpPr>
          <p:cNvPr id="4" name="Zástupný symbol pro obsah 3">
            <a:extLst>
              <a:ext uri="{FF2B5EF4-FFF2-40B4-BE49-F238E27FC236}">
                <a16:creationId xmlns:a16="http://schemas.microsoft.com/office/drawing/2014/main" id="{E2BAB717-281A-4D23-816B-14D41EBC5C53}"/>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sk-SK"/>
          </a:p>
        </p:txBody>
      </p:sp>
      <p:sp>
        <p:nvSpPr>
          <p:cNvPr id="5" name="Zástupný symbol pro datum 4">
            <a:extLst>
              <a:ext uri="{FF2B5EF4-FFF2-40B4-BE49-F238E27FC236}">
                <a16:creationId xmlns:a16="http://schemas.microsoft.com/office/drawing/2014/main" id="{CA17C11C-F877-4502-88A2-1FA85FDBC6E4}"/>
              </a:ext>
            </a:extLst>
          </p:cNvPr>
          <p:cNvSpPr>
            <a:spLocks noGrp="1"/>
          </p:cNvSpPr>
          <p:nvPr>
            <p:ph type="dt" sz="half" idx="10"/>
          </p:nvPr>
        </p:nvSpPr>
        <p:spPr/>
        <p:txBody>
          <a:bodyPr/>
          <a:lstStyle/>
          <a:p>
            <a:fld id="{434CF597-3F59-4F56-B7B6-650C9E1823A4}" type="datetimeFigureOut">
              <a:rPr lang="sk-SK" smtClean="0"/>
              <a:t>19. 3. 2024</a:t>
            </a:fld>
            <a:endParaRPr lang="sk-SK"/>
          </a:p>
        </p:txBody>
      </p:sp>
      <p:sp>
        <p:nvSpPr>
          <p:cNvPr id="6" name="Zástupný symbol pro zápatí 5">
            <a:extLst>
              <a:ext uri="{FF2B5EF4-FFF2-40B4-BE49-F238E27FC236}">
                <a16:creationId xmlns:a16="http://schemas.microsoft.com/office/drawing/2014/main" id="{1B8492E3-273C-4D42-8715-67216690FAD6}"/>
              </a:ext>
            </a:extLst>
          </p:cNvPr>
          <p:cNvSpPr>
            <a:spLocks noGrp="1"/>
          </p:cNvSpPr>
          <p:nvPr>
            <p:ph type="ftr" sz="quarter" idx="11"/>
          </p:nvPr>
        </p:nvSpPr>
        <p:spPr/>
        <p:txBody>
          <a:bodyPr/>
          <a:lstStyle/>
          <a:p>
            <a:endParaRPr lang="sk-SK"/>
          </a:p>
        </p:txBody>
      </p:sp>
      <p:sp>
        <p:nvSpPr>
          <p:cNvPr id="7" name="Zástupný symbol pro číslo snímku 6">
            <a:extLst>
              <a:ext uri="{FF2B5EF4-FFF2-40B4-BE49-F238E27FC236}">
                <a16:creationId xmlns:a16="http://schemas.microsoft.com/office/drawing/2014/main" id="{14EA23BC-D8D8-4711-BAC1-43542307B661}"/>
              </a:ext>
            </a:extLst>
          </p:cNvPr>
          <p:cNvSpPr>
            <a:spLocks noGrp="1"/>
          </p:cNvSpPr>
          <p:nvPr>
            <p:ph type="sldNum" sz="quarter" idx="12"/>
          </p:nvPr>
        </p:nvSpPr>
        <p:spPr/>
        <p:txBody>
          <a:bodyPr/>
          <a:lstStyle/>
          <a:p>
            <a:fld id="{3E8C4396-7063-4E19-9B33-843751865D71}" type="slidenum">
              <a:rPr lang="sk-SK" smtClean="0"/>
              <a:t>‹#›</a:t>
            </a:fld>
            <a:endParaRPr lang="sk-SK"/>
          </a:p>
        </p:txBody>
      </p:sp>
    </p:spTree>
    <p:extLst>
      <p:ext uri="{BB962C8B-B14F-4D97-AF65-F5344CB8AC3E}">
        <p14:creationId xmlns:p14="http://schemas.microsoft.com/office/powerpoint/2010/main" val="3722029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946C5D-4518-4066-B7C9-0706F0EF78F1}"/>
              </a:ext>
            </a:extLst>
          </p:cNvPr>
          <p:cNvSpPr>
            <a:spLocks noGrp="1"/>
          </p:cNvSpPr>
          <p:nvPr>
            <p:ph type="title"/>
          </p:nvPr>
        </p:nvSpPr>
        <p:spPr>
          <a:xfrm>
            <a:off x="839788" y="365125"/>
            <a:ext cx="10515600" cy="1325563"/>
          </a:xfrm>
        </p:spPr>
        <p:txBody>
          <a:bodyPr/>
          <a:lstStyle/>
          <a:p>
            <a:r>
              <a:rPr lang="cs-CZ"/>
              <a:t>Kliknutím lze upravit styl.</a:t>
            </a:r>
            <a:endParaRPr lang="sk-SK"/>
          </a:p>
        </p:txBody>
      </p:sp>
      <p:sp>
        <p:nvSpPr>
          <p:cNvPr id="3" name="Zástupný symbol pro text 2">
            <a:extLst>
              <a:ext uri="{FF2B5EF4-FFF2-40B4-BE49-F238E27FC236}">
                <a16:creationId xmlns:a16="http://schemas.microsoft.com/office/drawing/2014/main" id="{1E421794-70F1-40E9-AB2C-576AE15476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4EFF8D30-347C-4C41-A7C7-A8A676AB6F5A}"/>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sk-SK"/>
          </a:p>
        </p:txBody>
      </p:sp>
      <p:sp>
        <p:nvSpPr>
          <p:cNvPr id="5" name="Zástupný symbol pro text 4">
            <a:extLst>
              <a:ext uri="{FF2B5EF4-FFF2-40B4-BE49-F238E27FC236}">
                <a16:creationId xmlns:a16="http://schemas.microsoft.com/office/drawing/2014/main" id="{3D4FAC82-5536-420F-A4D0-C4AE1DE20E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AA9F7D48-D362-43EB-A40B-7D5742D93874}"/>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sk-SK"/>
          </a:p>
        </p:txBody>
      </p:sp>
      <p:sp>
        <p:nvSpPr>
          <p:cNvPr id="7" name="Zástupný symbol pro datum 6">
            <a:extLst>
              <a:ext uri="{FF2B5EF4-FFF2-40B4-BE49-F238E27FC236}">
                <a16:creationId xmlns:a16="http://schemas.microsoft.com/office/drawing/2014/main" id="{0F05F648-DD08-4AE7-9D91-D3697695EC89}"/>
              </a:ext>
            </a:extLst>
          </p:cNvPr>
          <p:cNvSpPr>
            <a:spLocks noGrp="1"/>
          </p:cNvSpPr>
          <p:nvPr>
            <p:ph type="dt" sz="half" idx="10"/>
          </p:nvPr>
        </p:nvSpPr>
        <p:spPr/>
        <p:txBody>
          <a:bodyPr/>
          <a:lstStyle/>
          <a:p>
            <a:fld id="{434CF597-3F59-4F56-B7B6-650C9E1823A4}" type="datetimeFigureOut">
              <a:rPr lang="sk-SK" smtClean="0"/>
              <a:t>19. 3. 2024</a:t>
            </a:fld>
            <a:endParaRPr lang="sk-SK"/>
          </a:p>
        </p:txBody>
      </p:sp>
      <p:sp>
        <p:nvSpPr>
          <p:cNvPr id="8" name="Zástupný symbol pro zápatí 7">
            <a:extLst>
              <a:ext uri="{FF2B5EF4-FFF2-40B4-BE49-F238E27FC236}">
                <a16:creationId xmlns:a16="http://schemas.microsoft.com/office/drawing/2014/main" id="{D9C47A3A-1C34-401D-897D-C14CEB5544A0}"/>
              </a:ext>
            </a:extLst>
          </p:cNvPr>
          <p:cNvSpPr>
            <a:spLocks noGrp="1"/>
          </p:cNvSpPr>
          <p:nvPr>
            <p:ph type="ftr" sz="quarter" idx="11"/>
          </p:nvPr>
        </p:nvSpPr>
        <p:spPr/>
        <p:txBody>
          <a:bodyPr/>
          <a:lstStyle/>
          <a:p>
            <a:endParaRPr lang="sk-SK"/>
          </a:p>
        </p:txBody>
      </p:sp>
      <p:sp>
        <p:nvSpPr>
          <p:cNvPr id="9" name="Zástupný symbol pro číslo snímku 8">
            <a:extLst>
              <a:ext uri="{FF2B5EF4-FFF2-40B4-BE49-F238E27FC236}">
                <a16:creationId xmlns:a16="http://schemas.microsoft.com/office/drawing/2014/main" id="{9778EDC3-2432-4368-8970-10B5BC02C3ED}"/>
              </a:ext>
            </a:extLst>
          </p:cNvPr>
          <p:cNvSpPr>
            <a:spLocks noGrp="1"/>
          </p:cNvSpPr>
          <p:nvPr>
            <p:ph type="sldNum" sz="quarter" idx="12"/>
          </p:nvPr>
        </p:nvSpPr>
        <p:spPr/>
        <p:txBody>
          <a:bodyPr/>
          <a:lstStyle/>
          <a:p>
            <a:fld id="{3E8C4396-7063-4E19-9B33-843751865D71}" type="slidenum">
              <a:rPr lang="sk-SK" smtClean="0"/>
              <a:t>‹#›</a:t>
            </a:fld>
            <a:endParaRPr lang="sk-SK"/>
          </a:p>
        </p:txBody>
      </p:sp>
    </p:spTree>
    <p:extLst>
      <p:ext uri="{BB962C8B-B14F-4D97-AF65-F5344CB8AC3E}">
        <p14:creationId xmlns:p14="http://schemas.microsoft.com/office/powerpoint/2010/main" val="1953603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5C1FD1-A47F-432C-8538-5AC1A009200F}"/>
              </a:ext>
            </a:extLst>
          </p:cNvPr>
          <p:cNvSpPr>
            <a:spLocks noGrp="1"/>
          </p:cNvSpPr>
          <p:nvPr>
            <p:ph type="title"/>
          </p:nvPr>
        </p:nvSpPr>
        <p:spPr/>
        <p:txBody>
          <a:bodyPr/>
          <a:lstStyle/>
          <a:p>
            <a:r>
              <a:rPr lang="cs-CZ"/>
              <a:t>Kliknutím lze upravit styl.</a:t>
            </a:r>
            <a:endParaRPr lang="sk-SK"/>
          </a:p>
        </p:txBody>
      </p:sp>
      <p:sp>
        <p:nvSpPr>
          <p:cNvPr id="3" name="Zástupný symbol pro datum 2">
            <a:extLst>
              <a:ext uri="{FF2B5EF4-FFF2-40B4-BE49-F238E27FC236}">
                <a16:creationId xmlns:a16="http://schemas.microsoft.com/office/drawing/2014/main" id="{5DC023F0-996E-4354-857A-593BAB113FE1}"/>
              </a:ext>
            </a:extLst>
          </p:cNvPr>
          <p:cNvSpPr>
            <a:spLocks noGrp="1"/>
          </p:cNvSpPr>
          <p:nvPr>
            <p:ph type="dt" sz="half" idx="10"/>
          </p:nvPr>
        </p:nvSpPr>
        <p:spPr/>
        <p:txBody>
          <a:bodyPr/>
          <a:lstStyle/>
          <a:p>
            <a:fld id="{434CF597-3F59-4F56-B7B6-650C9E1823A4}" type="datetimeFigureOut">
              <a:rPr lang="sk-SK" smtClean="0"/>
              <a:t>19. 3. 2024</a:t>
            </a:fld>
            <a:endParaRPr lang="sk-SK"/>
          </a:p>
        </p:txBody>
      </p:sp>
      <p:sp>
        <p:nvSpPr>
          <p:cNvPr id="4" name="Zástupný symbol pro zápatí 3">
            <a:extLst>
              <a:ext uri="{FF2B5EF4-FFF2-40B4-BE49-F238E27FC236}">
                <a16:creationId xmlns:a16="http://schemas.microsoft.com/office/drawing/2014/main" id="{000974DC-41D1-4AEB-873B-A85C0652D306}"/>
              </a:ext>
            </a:extLst>
          </p:cNvPr>
          <p:cNvSpPr>
            <a:spLocks noGrp="1"/>
          </p:cNvSpPr>
          <p:nvPr>
            <p:ph type="ftr" sz="quarter" idx="11"/>
          </p:nvPr>
        </p:nvSpPr>
        <p:spPr/>
        <p:txBody>
          <a:bodyPr/>
          <a:lstStyle/>
          <a:p>
            <a:endParaRPr lang="sk-SK"/>
          </a:p>
        </p:txBody>
      </p:sp>
      <p:sp>
        <p:nvSpPr>
          <p:cNvPr id="5" name="Zástupný symbol pro číslo snímku 4">
            <a:extLst>
              <a:ext uri="{FF2B5EF4-FFF2-40B4-BE49-F238E27FC236}">
                <a16:creationId xmlns:a16="http://schemas.microsoft.com/office/drawing/2014/main" id="{9BF1420F-DD99-4A03-88AD-33D02EA4B4F3}"/>
              </a:ext>
            </a:extLst>
          </p:cNvPr>
          <p:cNvSpPr>
            <a:spLocks noGrp="1"/>
          </p:cNvSpPr>
          <p:nvPr>
            <p:ph type="sldNum" sz="quarter" idx="12"/>
          </p:nvPr>
        </p:nvSpPr>
        <p:spPr/>
        <p:txBody>
          <a:bodyPr/>
          <a:lstStyle/>
          <a:p>
            <a:fld id="{3E8C4396-7063-4E19-9B33-843751865D71}" type="slidenum">
              <a:rPr lang="sk-SK" smtClean="0"/>
              <a:t>‹#›</a:t>
            </a:fld>
            <a:endParaRPr lang="sk-SK"/>
          </a:p>
        </p:txBody>
      </p:sp>
    </p:spTree>
    <p:extLst>
      <p:ext uri="{BB962C8B-B14F-4D97-AF65-F5344CB8AC3E}">
        <p14:creationId xmlns:p14="http://schemas.microsoft.com/office/powerpoint/2010/main" val="3621995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B476E33-B65A-423E-B144-A8293910BC31}"/>
              </a:ext>
            </a:extLst>
          </p:cNvPr>
          <p:cNvSpPr>
            <a:spLocks noGrp="1"/>
          </p:cNvSpPr>
          <p:nvPr>
            <p:ph type="dt" sz="half" idx="10"/>
          </p:nvPr>
        </p:nvSpPr>
        <p:spPr/>
        <p:txBody>
          <a:bodyPr/>
          <a:lstStyle/>
          <a:p>
            <a:fld id="{434CF597-3F59-4F56-B7B6-650C9E1823A4}" type="datetimeFigureOut">
              <a:rPr lang="sk-SK" smtClean="0"/>
              <a:t>19. 3. 2024</a:t>
            </a:fld>
            <a:endParaRPr lang="sk-SK"/>
          </a:p>
        </p:txBody>
      </p:sp>
      <p:sp>
        <p:nvSpPr>
          <p:cNvPr id="3" name="Zástupný symbol pro zápatí 2">
            <a:extLst>
              <a:ext uri="{FF2B5EF4-FFF2-40B4-BE49-F238E27FC236}">
                <a16:creationId xmlns:a16="http://schemas.microsoft.com/office/drawing/2014/main" id="{DC0DB679-8996-4A50-BE88-AEA92286B3F5}"/>
              </a:ext>
            </a:extLst>
          </p:cNvPr>
          <p:cNvSpPr>
            <a:spLocks noGrp="1"/>
          </p:cNvSpPr>
          <p:nvPr>
            <p:ph type="ftr" sz="quarter" idx="11"/>
          </p:nvPr>
        </p:nvSpPr>
        <p:spPr/>
        <p:txBody>
          <a:bodyPr/>
          <a:lstStyle/>
          <a:p>
            <a:endParaRPr lang="sk-SK"/>
          </a:p>
        </p:txBody>
      </p:sp>
      <p:sp>
        <p:nvSpPr>
          <p:cNvPr id="4" name="Zástupný symbol pro číslo snímku 3">
            <a:extLst>
              <a:ext uri="{FF2B5EF4-FFF2-40B4-BE49-F238E27FC236}">
                <a16:creationId xmlns:a16="http://schemas.microsoft.com/office/drawing/2014/main" id="{855719DF-E2E2-4724-AFBB-824287BE3149}"/>
              </a:ext>
            </a:extLst>
          </p:cNvPr>
          <p:cNvSpPr>
            <a:spLocks noGrp="1"/>
          </p:cNvSpPr>
          <p:nvPr>
            <p:ph type="sldNum" sz="quarter" idx="12"/>
          </p:nvPr>
        </p:nvSpPr>
        <p:spPr/>
        <p:txBody>
          <a:bodyPr/>
          <a:lstStyle/>
          <a:p>
            <a:fld id="{3E8C4396-7063-4E19-9B33-843751865D71}" type="slidenum">
              <a:rPr lang="sk-SK" smtClean="0"/>
              <a:t>‹#›</a:t>
            </a:fld>
            <a:endParaRPr lang="sk-SK"/>
          </a:p>
        </p:txBody>
      </p:sp>
    </p:spTree>
    <p:extLst>
      <p:ext uri="{BB962C8B-B14F-4D97-AF65-F5344CB8AC3E}">
        <p14:creationId xmlns:p14="http://schemas.microsoft.com/office/powerpoint/2010/main" val="2849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1EF5D0-7C2F-47B4-A7D6-8C699B6198D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sk-SK"/>
          </a:p>
        </p:txBody>
      </p:sp>
      <p:sp>
        <p:nvSpPr>
          <p:cNvPr id="3" name="Zástupný symbol pro obsah 2">
            <a:extLst>
              <a:ext uri="{FF2B5EF4-FFF2-40B4-BE49-F238E27FC236}">
                <a16:creationId xmlns:a16="http://schemas.microsoft.com/office/drawing/2014/main" id="{FE5488C2-C563-4091-B9E9-FB9477E371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sk-SK"/>
          </a:p>
        </p:txBody>
      </p:sp>
      <p:sp>
        <p:nvSpPr>
          <p:cNvPr id="4" name="Zástupný symbol pro text 3">
            <a:extLst>
              <a:ext uri="{FF2B5EF4-FFF2-40B4-BE49-F238E27FC236}">
                <a16:creationId xmlns:a16="http://schemas.microsoft.com/office/drawing/2014/main" id="{90C912A4-3B5D-4683-A1EE-B8349AAE11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E775AEB9-302A-43CC-8565-6AC39B902BDE}"/>
              </a:ext>
            </a:extLst>
          </p:cNvPr>
          <p:cNvSpPr>
            <a:spLocks noGrp="1"/>
          </p:cNvSpPr>
          <p:nvPr>
            <p:ph type="dt" sz="half" idx="10"/>
          </p:nvPr>
        </p:nvSpPr>
        <p:spPr/>
        <p:txBody>
          <a:bodyPr/>
          <a:lstStyle/>
          <a:p>
            <a:fld id="{434CF597-3F59-4F56-B7B6-650C9E1823A4}" type="datetimeFigureOut">
              <a:rPr lang="sk-SK" smtClean="0"/>
              <a:t>19. 3. 2024</a:t>
            </a:fld>
            <a:endParaRPr lang="sk-SK"/>
          </a:p>
        </p:txBody>
      </p:sp>
      <p:sp>
        <p:nvSpPr>
          <p:cNvPr id="6" name="Zástupný symbol pro zápatí 5">
            <a:extLst>
              <a:ext uri="{FF2B5EF4-FFF2-40B4-BE49-F238E27FC236}">
                <a16:creationId xmlns:a16="http://schemas.microsoft.com/office/drawing/2014/main" id="{E67D6493-7F18-4E36-85C4-9CD1AE4B21AB}"/>
              </a:ext>
            </a:extLst>
          </p:cNvPr>
          <p:cNvSpPr>
            <a:spLocks noGrp="1"/>
          </p:cNvSpPr>
          <p:nvPr>
            <p:ph type="ftr" sz="quarter" idx="11"/>
          </p:nvPr>
        </p:nvSpPr>
        <p:spPr/>
        <p:txBody>
          <a:bodyPr/>
          <a:lstStyle/>
          <a:p>
            <a:endParaRPr lang="sk-SK"/>
          </a:p>
        </p:txBody>
      </p:sp>
      <p:sp>
        <p:nvSpPr>
          <p:cNvPr id="7" name="Zástupný symbol pro číslo snímku 6">
            <a:extLst>
              <a:ext uri="{FF2B5EF4-FFF2-40B4-BE49-F238E27FC236}">
                <a16:creationId xmlns:a16="http://schemas.microsoft.com/office/drawing/2014/main" id="{0EE32897-AA07-4F19-B678-5095A0A67C6C}"/>
              </a:ext>
            </a:extLst>
          </p:cNvPr>
          <p:cNvSpPr>
            <a:spLocks noGrp="1"/>
          </p:cNvSpPr>
          <p:nvPr>
            <p:ph type="sldNum" sz="quarter" idx="12"/>
          </p:nvPr>
        </p:nvSpPr>
        <p:spPr/>
        <p:txBody>
          <a:bodyPr/>
          <a:lstStyle/>
          <a:p>
            <a:fld id="{3E8C4396-7063-4E19-9B33-843751865D71}" type="slidenum">
              <a:rPr lang="sk-SK" smtClean="0"/>
              <a:t>‹#›</a:t>
            </a:fld>
            <a:endParaRPr lang="sk-SK"/>
          </a:p>
        </p:txBody>
      </p:sp>
    </p:spTree>
    <p:extLst>
      <p:ext uri="{BB962C8B-B14F-4D97-AF65-F5344CB8AC3E}">
        <p14:creationId xmlns:p14="http://schemas.microsoft.com/office/powerpoint/2010/main" val="826622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7A48FB-E131-4434-B1FE-B44797A6C45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sk-SK"/>
          </a:p>
        </p:txBody>
      </p:sp>
      <p:sp>
        <p:nvSpPr>
          <p:cNvPr id="3" name="Zástupný symbol obrázku 2">
            <a:extLst>
              <a:ext uri="{FF2B5EF4-FFF2-40B4-BE49-F238E27FC236}">
                <a16:creationId xmlns:a16="http://schemas.microsoft.com/office/drawing/2014/main" id="{AB575F37-8C90-4338-BD7E-674236506A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pro text 3">
            <a:extLst>
              <a:ext uri="{FF2B5EF4-FFF2-40B4-BE49-F238E27FC236}">
                <a16:creationId xmlns:a16="http://schemas.microsoft.com/office/drawing/2014/main" id="{B529AC51-A70C-4116-92B4-7358060BDC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AFFC1120-9213-45CA-AAE0-C9222EDAF25E}"/>
              </a:ext>
            </a:extLst>
          </p:cNvPr>
          <p:cNvSpPr>
            <a:spLocks noGrp="1"/>
          </p:cNvSpPr>
          <p:nvPr>
            <p:ph type="dt" sz="half" idx="10"/>
          </p:nvPr>
        </p:nvSpPr>
        <p:spPr/>
        <p:txBody>
          <a:bodyPr/>
          <a:lstStyle/>
          <a:p>
            <a:fld id="{434CF597-3F59-4F56-B7B6-650C9E1823A4}" type="datetimeFigureOut">
              <a:rPr lang="sk-SK" smtClean="0"/>
              <a:t>19. 3. 2024</a:t>
            </a:fld>
            <a:endParaRPr lang="sk-SK"/>
          </a:p>
        </p:txBody>
      </p:sp>
      <p:sp>
        <p:nvSpPr>
          <p:cNvPr id="6" name="Zástupný symbol pro zápatí 5">
            <a:extLst>
              <a:ext uri="{FF2B5EF4-FFF2-40B4-BE49-F238E27FC236}">
                <a16:creationId xmlns:a16="http://schemas.microsoft.com/office/drawing/2014/main" id="{C904D1D8-D6D6-4B2C-B892-2B1E252BF7EC}"/>
              </a:ext>
            </a:extLst>
          </p:cNvPr>
          <p:cNvSpPr>
            <a:spLocks noGrp="1"/>
          </p:cNvSpPr>
          <p:nvPr>
            <p:ph type="ftr" sz="quarter" idx="11"/>
          </p:nvPr>
        </p:nvSpPr>
        <p:spPr/>
        <p:txBody>
          <a:bodyPr/>
          <a:lstStyle/>
          <a:p>
            <a:endParaRPr lang="sk-SK"/>
          </a:p>
        </p:txBody>
      </p:sp>
      <p:sp>
        <p:nvSpPr>
          <p:cNvPr id="7" name="Zástupný symbol pro číslo snímku 6">
            <a:extLst>
              <a:ext uri="{FF2B5EF4-FFF2-40B4-BE49-F238E27FC236}">
                <a16:creationId xmlns:a16="http://schemas.microsoft.com/office/drawing/2014/main" id="{E2651A34-E262-448E-8B4A-4F478CC17FCE}"/>
              </a:ext>
            </a:extLst>
          </p:cNvPr>
          <p:cNvSpPr>
            <a:spLocks noGrp="1"/>
          </p:cNvSpPr>
          <p:nvPr>
            <p:ph type="sldNum" sz="quarter" idx="12"/>
          </p:nvPr>
        </p:nvSpPr>
        <p:spPr/>
        <p:txBody>
          <a:bodyPr/>
          <a:lstStyle/>
          <a:p>
            <a:fld id="{3E8C4396-7063-4E19-9B33-843751865D71}" type="slidenum">
              <a:rPr lang="sk-SK" smtClean="0"/>
              <a:t>‹#›</a:t>
            </a:fld>
            <a:endParaRPr lang="sk-SK"/>
          </a:p>
        </p:txBody>
      </p:sp>
    </p:spTree>
    <p:extLst>
      <p:ext uri="{BB962C8B-B14F-4D97-AF65-F5344CB8AC3E}">
        <p14:creationId xmlns:p14="http://schemas.microsoft.com/office/powerpoint/2010/main" val="2168466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02497C7C-D7F3-437D-B6DA-ADF5A3822E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endParaRPr lang="sk-SK"/>
          </a:p>
        </p:txBody>
      </p:sp>
      <p:sp>
        <p:nvSpPr>
          <p:cNvPr id="3" name="Zástupný symbol pro text 2">
            <a:extLst>
              <a:ext uri="{FF2B5EF4-FFF2-40B4-BE49-F238E27FC236}">
                <a16:creationId xmlns:a16="http://schemas.microsoft.com/office/drawing/2014/main" id="{20FECAF1-EF90-45C6-8B17-2BC240B151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sk-SK"/>
          </a:p>
        </p:txBody>
      </p:sp>
      <p:sp>
        <p:nvSpPr>
          <p:cNvPr id="4" name="Zástupný symbol pro datum 3">
            <a:extLst>
              <a:ext uri="{FF2B5EF4-FFF2-40B4-BE49-F238E27FC236}">
                <a16:creationId xmlns:a16="http://schemas.microsoft.com/office/drawing/2014/main" id="{986E236D-4E19-4B28-A38B-9C951CE190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4CF597-3F59-4F56-B7B6-650C9E1823A4}" type="datetimeFigureOut">
              <a:rPr lang="sk-SK" smtClean="0"/>
              <a:t>19. 3. 2024</a:t>
            </a:fld>
            <a:endParaRPr lang="sk-SK"/>
          </a:p>
        </p:txBody>
      </p:sp>
      <p:sp>
        <p:nvSpPr>
          <p:cNvPr id="5" name="Zástupný symbol pro zápatí 4">
            <a:extLst>
              <a:ext uri="{FF2B5EF4-FFF2-40B4-BE49-F238E27FC236}">
                <a16:creationId xmlns:a16="http://schemas.microsoft.com/office/drawing/2014/main" id="{3C9C08EB-B314-45B5-A859-CE8760F3D4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pro číslo snímku 5">
            <a:extLst>
              <a:ext uri="{FF2B5EF4-FFF2-40B4-BE49-F238E27FC236}">
                <a16:creationId xmlns:a16="http://schemas.microsoft.com/office/drawing/2014/main" id="{CEEEA5B1-03E0-436C-B1B2-341BDDCFDE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8C4396-7063-4E19-9B33-843751865D71}" type="slidenum">
              <a:rPr lang="sk-SK" smtClean="0"/>
              <a:t>‹#›</a:t>
            </a:fld>
            <a:endParaRPr lang="sk-SK"/>
          </a:p>
        </p:txBody>
      </p:sp>
    </p:spTree>
    <p:extLst>
      <p:ext uri="{BB962C8B-B14F-4D97-AF65-F5344CB8AC3E}">
        <p14:creationId xmlns:p14="http://schemas.microsoft.com/office/powerpoint/2010/main" val="3187804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8A3F5B-867D-4F9E-B936-172F85149DB5}"/>
              </a:ext>
            </a:extLst>
          </p:cNvPr>
          <p:cNvSpPr>
            <a:spLocks noGrp="1"/>
          </p:cNvSpPr>
          <p:nvPr>
            <p:ph type="ctrTitle"/>
          </p:nvPr>
        </p:nvSpPr>
        <p:spPr/>
        <p:txBody>
          <a:bodyPr/>
          <a:lstStyle/>
          <a:p>
            <a:r>
              <a:rPr lang="sk-SK" dirty="0"/>
              <a:t>Obchodné meno. Obchodný register. Nekalá súťaž</a:t>
            </a:r>
          </a:p>
        </p:txBody>
      </p:sp>
      <p:sp>
        <p:nvSpPr>
          <p:cNvPr id="4" name="Podnadpis 2">
            <a:extLst>
              <a:ext uri="{FF2B5EF4-FFF2-40B4-BE49-F238E27FC236}">
                <a16:creationId xmlns:a16="http://schemas.microsoft.com/office/drawing/2014/main" id="{029E7FB6-1056-4968-8040-C9E5203E6EAB}"/>
              </a:ext>
            </a:extLst>
          </p:cNvPr>
          <p:cNvSpPr>
            <a:spLocks noGrp="1"/>
          </p:cNvSpPr>
          <p:nvPr>
            <p:ph type="subTitle" idx="1"/>
          </p:nvPr>
        </p:nvSpPr>
        <p:spPr/>
        <p:txBody>
          <a:bodyPr>
            <a:normAutofit/>
          </a:bodyPr>
          <a:lstStyle/>
          <a:p>
            <a:pPr algn="r"/>
            <a:endParaRPr lang="sk-SK" dirty="0"/>
          </a:p>
          <a:p>
            <a:pPr algn="r"/>
            <a:r>
              <a:rPr lang="sk-SK" dirty="0"/>
              <a:t>Jaroslav Dolný</a:t>
            </a:r>
          </a:p>
        </p:txBody>
      </p:sp>
    </p:spTree>
    <p:extLst>
      <p:ext uri="{BB962C8B-B14F-4D97-AF65-F5344CB8AC3E}">
        <p14:creationId xmlns:p14="http://schemas.microsoft.com/office/powerpoint/2010/main" val="67722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255461-5718-41FA-817E-7B7085546469}"/>
              </a:ext>
            </a:extLst>
          </p:cNvPr>
          <p:cNvSpPr>
            <a:spLocks noGrp="1"/>
          </p:cNvSpPr>
          <p:nvPr>
            <p:ph type="title"/>
          </p:nvPr>
        </p:nvSpPr>
        <p:spPr/>
        <p:txBody>
          <a:bodyPr/>
          <a:lstStyle/>
          <a:p>
            <a:r>
              <a:rPr lang="sk-SK" b="1" dirty="0"/>
              <a:t>Ochrana obchodného mena</a:t>
            </a:r>
          </a:p>
        </p:txBody>
      </p:sp>
      <p:sp>
        <p:nvSpPr>
          <p:cNvPr id="3" name="Zástupný symbol pro obsah 2">
            <a:extLst>
              <a:ext uri="{FF2B5EF4-FFF2-40B4-BE49-F238E27FC236}">
                <a16:creationId xmlns:a16="http://schemas.microsoft.com/office/drawing/2014/main" id="{32DE7E45-8CEE-42A3-9635-B948325A7754}"/>
              </a:ext>
            </a:extLst>
          </p:cNvPr>
          <p:cNvSpPr>
            <a:spLocks noGrp="1"/>
          </p:cNvSpPr>
          <p:nvPr>
            <p:ph idx="1"/>
          </p:nvPr>
        </p:nvSpPr>
        <p:spPr/>
        <p:txBody>
          <a:bodyPr/>
          <a:lstStyle/>
          <a:p>
            <a:pPr lvl="0"/>
            <a:r>
              <a:rPr lang="sk-SK" dirty="0"/>
              <a:t>Porušovanie práva k obchodnému menu iným súťažiteľom pravidelne predstavuje aj nekalú súťaž </a:t>
            </a:r>
          </a:p>
          <a:p>
            <a:pPr lvl="0"/>
            <a:r>
              <a:rPr lang="sk-SK" dirty="0"/>
              <a:t>Ochrana názvu iných právnických osôb, aj keby vykonávali podnikateľskú činnosť, posudzuje podľa všeobecných pravidiel o ochrane názvu právnickej osoby (§ 19b ods. 2 OZ):</a:t>
            </a:r>
          </a:p>
          <a:p>
            <a:pPr lvl="0"/>
            <a:endParaRPr lang="sk-SK" dirty="0"/>
          </a:p>
          <a:p>
            <a:pPr marL="0" lvl="0" indent="0">
              <a:buNone/>
            </a:pPr>
            <a:r>
              <a:rPr lang="sk-SK" i="1" dirty="0"/>
              <a:t>„Pri neoprávnenom použití názvu právnickej osoby sa možno domáhať na súde, aby sa neoprávnený užívateľ zdržal jeho užívania a odstránil závadný stav; možno sa tiež domáhať primeraného zadosťučinenia, ktoré sa môže požadovať aj v peniazoch.“</a:t>
            </a:r>
          </a:p>
          <a:p>
            <a:endParaRPr lang="sk-SK" dirty="0"/>
          </a:p>
        </p:txBody>
      </p:sp>
    </p:spTree>
    <p:extLst>
      <p:ext uri="{BB962C8B-B14F-4D97-AF65-F5344CB8AC3E}">
        <p14:creationId xmlns:p14="http://schemas.microsoft.com/office/powerpoint/2010/main" val="3165639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19CD3D-A794-4E10-8435-F45D5DABBB42}"/>
              </a:ext>
            </a:extLst>
          </p:cNvPr>
          <p:cNvSpPr>
            <a:spLocks noGrp="1"/>
          </p:cNvSpPr>
          <p:nvPr>
            <p:ph type="title"/>
          </p:nvPr>
        </p:nvSpPr>
        <p:spPr/>
        <p:txBody>
          <a:bodyPr/>
          <a:lstStyle/>
          <a:p>
            <a:r>
              <a:rPr lang="sk-SK" b="1" dirty="0"/>
              <a:t>Obchodný register</a:t>
            </a:r>
          </a:p>
        </p:txBody>
      </p:sp>
      <p:sp>
        <p:nvSpPr>
          <p:cNvPr id="3" name="Zástupný symbol pro obsah 2">
            <a:extLst>
              <a:ext uri="{FF2B5EF4-FFF2-40B4-BE49-F238E27FC236}">
                <a16:creationId xmlns:a16="http://schemas.microsoft.com/office/drawing/2014/main" id="{7443D173-221A-4772-A3AC-B8B4ACB6680E}"/>
              </a:ext>
            </a:extLst>
          </p:cNvPr>
          <p:cNvSpPr>
            <a:spLocks noGrp="1"/>
          </p:cNvSpPr>
          <p:nvPr>
            <p:ph idx="1"/>
          </p:nvPr>
        </p:nvSpPr>
        <p:spPr/>
        <p:txBody>
          <a:bodyPr/>
          <a:lstStyle/>
          <a:p>
            <a:r>
              <a:rPr lang="sk-SK" dirty="0"/>
              <a:t>je verejný zoznam zákonom ustanovených údajov, ktorého súčasťou je zbierka zákonom ustanovených listín</a:t>
            </a:r>
          </a:p>
          <a:p>
            <a:pPr lvl="0"/>
            <a:r>
              <a:rPr lang="sk-SK" dirty="0"/>
              <a:t>Do obchodného </a:t>
            </a:r>
            <a:r>
              <a:rPr lang="sk-SK" b="1" dirty="0"/>
              <a:t>registra sa zapisujú</a:t>
            </a:r>
            <a:r>
              <a:rPr lang="sk-SK" dirty="0"/>
              <a:t>:</a:t>
            </a:r>
          </a:p>
          <a:p>
            <a:pPr lvl="1"/>
            <a:r>
              <a:rPr lang="sk-SK" dirty="0"/>
              <a:t>obchodné spoločnosti, družstvá, iné právnické osoby, o ktorých to ustanoví osobitný zákon, právnické osoby založené podľa práva Európskej únie, podniky a organizačné zložky podnikov zahraničných osôb</a:t>
            </a:r>
          </a:p>
          <a:p>
            <a:pPr lvl="1"/>
            <a:r>
              <a:rPr lang="sk-SK" dirty="0" err="1"/>
              <a:t>odiné</a:t>
            </a:r>
            <a:r>
              <a:rPr lang="sk-SK" dirty="0"/>
              <a:t> organizačné zložky podnikov, ak tak ustanoví osobitný zákon</a:t>
            </a:r>
          </a:p>
          <a:p>
            <a:endParaRPr lang="sk-SK" dirty="0"/>
          </a:p>
        </p:txBody>
      </p:sp>
    </p:spTree>
    <p:extLst>
      <p:ext uri="{BB962C8B-B14F-4D97-AF65-F5344CB8AC3E}">
        <p14:creationId xmlns:p14="http://schemas.microsoft.com/office/powerpoint/2010/main" val="3267645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F31014-8863-4330-9EA4-CE21267E7F32}"/>
              </a:ext>
            </a:extLst>
          </p:cNvPr>
          <p:cNvSpPr>
            <a:spLocks noGrp="1"/>
          </p:cNvSpPr>
          <p:nvPr>
            <p:ph type="title"/>
          </p:nvPr>
        </p:nvSpPr>
        <p:spPr/>
        <p:txBody>
          <a:bodyPr/>
          <a:lstStyle/>
          <a:p>
            <a:r>
              <a:rPr lang="sk-SK" b="1" dirty="0"/>
              <a:t>Obchodný register</a:t>
            </a:r>
            <a:endParaRPr lang="sk-SK" dirty="0"/>
          </a:p>
        </p:txBody>
      </p:sp>
      <p:sp>
        <p:nvSpPr>
          <p:cNvPr id="3" name="Zástupný symbol pro obsah 2">
            <a:extLst>
              <a:ext uri="{FF2B5EF4-FFF2-40B4-BE49-F238E27FC236}">
                <a16:creationId xmlns:a16="http://schemas.microsoft.com/office/drawing/2014/main" id="{6F947B03-54BB-40B4-8604-348A44D322BB}"/>
              </a:ext>
            </a:extLst>
          </p:cNvPr>
          <p:cNvSpPr>
            <a:spLocks noGrp="1"/>
          </p:cNvSpPr>
          <p:nvPr>
            <p:ph idx="1"/>
          </p:nvPr>
        </p:nvSpPr>
        <p:spPr/>
        <p:txBody>
          <a:bodyPr/>
          <a:lstStyle/>
          <a:p>
            <a:r>
              <a:rPr lang="sk-SK" dirty="0"/>
              <a:t>úprave je predovšetkým v </a:t>
            </a:r>
            <a:r>
              <a:rPr lang="sk-SK" b="1" dirty="0"/>
              <a:t>osobitnom zákone</a:t>
            </a:r>
            <a:r>
              <a:rPr lang="sk-SK" dirty="0"/>
              <a:t> č. 530/2003 </a:t>
            </a:r>
            <a:r>
              <a:rPr lang="sk-SK" dirty="0" err="1"/>
              <a:t>Z.z</a:t>
            </a:r>
            <a:r>
              <a:rPr lang="sk-SK" dirty="0"/>
              <a:t>. o obchodnom registri</a:t>
            </a:r>
          </a:p>
          <a:p>
            <a:pPr marL="0" indent="0">
              <a:buNone/>
            </a:pPr>
            <a:r>
              <a:rPr lang="sk-SK" b="1" dirty="0"/>
              <a:t>druhy zápisov:</a:t>
            </a:r>
          </a:p>
          <a:p>
            <a:pPr marL="0" indent="0">
              <a:buNone/>
            </a:pPr>
            <a:r>
              <a:rPr lang="sk-SK" dirty="0"/>
              <a:t>	</a:t>
            </a:r>
            <a:r>
              <a:rPr lang="sk-SK" u="sng" dirty="0"/>
              <a:t>konštitutívny:</a:t>
            </a:r>
            <a:r>
              <a:rPr lang="sk-SK" dirty="0"/>
              <a:t> vytvára nový právny stav ... </a:t>
            </a:r>
          </a:p>
          <a:p>
            <a:pPr marL="0" indent="0">
              <a:buNone/>
            </a:pPr>
            <a:endParaRPr lang="sk-SK" dirty="0"/>
          </a:p>
          <a:p>
            <a:pPr marL="0" indent="0">
              <a:buNone/>
            </a:pPr>
            <a:r>
              <a:rPr lang="sk-SK" dirty="0"/>
              <a:t>	</a:t>
            </a:r>
            <a:r>
              <a:rPr lang="sk-SK" u="sng" dirty="0"/>
              <a:t>deklaratórny:</a:t>
            </a:r>
            <a:r>
              <a:rPr lang="sk-SK" dirty="0"/>
              <a:t> zápis, ktorý deklaruje (osvedčuje) určitú 	skutočnosť, (ak v PN nie uvedená podmienka zápisu do OR, tak 	na účinky PN zápis nie je potrebný )</a:t>
            </a:r>
          </a:p>
        </p:txBody>
      </p:sp>
    </p:spTree>
    <p:extLst>
      <p:ext uri="{BB962C8B-B14F-4D97-AF65-F5344CB8AC3E}">
        <p14:creationId xmlns:p14="http://schemas.microsoft.com/office/powerpoint/2010/main" val="1907558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9EF1C8-FE46-40F5-9AA0-9C86FD0C26F7}"/>
              </a:ext>
            </a:extLst>
          </p:cNvPr>
          <p:cNvSpPr>
            <a:spLocks noGrp="1"/>
          </p:cNvSpPr>
          <p:nvPr>
            <p:ph type="title"/>
          </p:nvPr>
        </p:nvSpPr>
        <p:spPr/>
        <p:txBody>
          <a:bodyPr/>
          <a:lstStyle/>
          <a:p>
            <a:r>
              <a:rPr lang="sk-SK" b="1" dirty="0"/>
              <a:t>Obchodný register</a:t>
            </a:r>
            <a:endParaRPr lang="sk-SK" dirty="0"/>
          </a:p>
        </p:txBody>
      </p:sp>
      <p:sp>
        <p:nvSpPr>
          <p:cNvPr id="3" name="Zástupný symbol pro obsah 2">
            <a:extLst>
              <a:ext uri="{FF2B5EF4-FFF2-40B4-BE49-F238E27FC236}">
                <a16:creationId xmlns:a16="http://schemas.microsoft.com/office/drawing/2014/main" id="{841048BC-698A-4250-81D9-50786070B390}"/>
              </a:ext>
            </a:extLst>
          </p:cNvPr>
          <p:cNvSpPr>
            <a:spLocks noGrp="1"/>
          </p:cNvSpPr>
          <p:nvPr>
            <p:ph idx="1"/>
          </p:nvPr>
        </p:nvSpPr>
        <p:spPr/>
        <p:txBody>
          <a:bodyPr/>
          <a:lstStyle/>
          <a:p>
            <a:r>
              <a:rPr lang="sk-SK" dirty="0"/>
              <a:t>princíp materiálnej publicity</a:t>
            </a:r>
          </a:p>
          <a:p>
            <a:pPr lvl="1"/>
            <a:r>
              <a:rPr lang="sk-SK" b="1" dirty="0"/>
              <a:t>pozitíva materiálna publicita</a:t>
            </a:r>
            <a:r>
              <a:rPr lang="sk-SK" dirty="0"/>
              <a:t> – zapísané údaje sú účinné voči tretím osobám odo dňa ich zverejnenia; obsah listín, ktorých zverejnenie zákon ustanovuje je účinný voči 3. osobám, odo dňa keď bolo uloženie listín zverejnené</a:t>
            </a:r>
          </a:p>
          <a:p>
            <a:pPr lvl="1"/>
            <a:r>
              <a:rPr lang="sk-SK" b="1" dirty="0"/>
              <a:t>negatívna materiálna publicita</a:t>
            </a:r>
            <a:r>
              <a:rPr lang="sk-SK" dirty="0"/>
              <a:t> – to neplatí, ak zapísaná osoba preukáže, že tretia osoba o týchto údajoch alebo obsahu listín vedela</a:t>
            </a:r>
          </a:p>
          <a:p>
            <a:pPr lvl="1"/>
            <a:endParaRPr lang="sk-SK" dirty="0"/>
          </a:p>
          <a:p>
            <a:r>
              <a:rPr lang="sk-SK" b="1" dirty="0"/>
              <a:t>princíp formálnej publicity- </a:t>
            </a:r>
            <a:r>
              <a:rPr lang="sk-SK" dirty="0"/>
              <a:t> je vyjadrený v § 10 a </a:t>
            </a:r>
            <a:r>
              <a:rPr lang="sk-SK" dirty="0" err="1"/>
              <a:t>nasl</a:t>
            </a:r>
            <a:r>
              <a:rPr lang="sk-SK" dirty="0"/>
              <a:t>. ZOR a prejavuje sa tým, že OR je verejný zoznam osobitným zákonom určených údajov, ktorého súčasťou je zbierka listín </a:t>
            </a:r>
          </a:p>
        </p:txBody>
      </p:sp>
    </p:spTree>
    <p:extLst>
      <p:ext uri="{BB962C8B-B14F-4D97-AF65-F5344CB8AC3E}">
        <p14:creationId xmlns:p14="http://schemas.microsoft.com/office/powerpoint/2010/main" val="268368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DC80F4-FE9B-43A3-8CBC-57EDA429EFDE}"/>
              </a:ext>
            </a:extLst>
          </p:cNvPr>
          <p:cNvSpPr>
            <a:spLocks noGrp="1"/>
          </p:cNvSpPr>
          <p:nvPr>
            <p:ph type="title"/>
          </p:nvPr>
        </p:nvSpPr>
        <p:spPr/>
        <p:txBody>
          <a:bodyPr/>
          <a:lstStyle/>
          <a:p>
            <a:r>
              <a:rPr lang="sk-SK" b="1" dirty="0"/>
              <a:t>Základne pravidlá ohľadne publicity OR - § 27</a:t>
            </a:r>
          </a:p>
        </p:txBody>
      </p:sp>
      <p:sp>
        <p:nvSpPr>
          <p:cNvPr id="3" name="Zástupný symbol pro obsah 2">
            <a:extLst>
              <a:ext uri="{FF2B5EF4-FFF2-40B4-BE49-F238E27FC236}">
                <a16:creationId xmlns:a16="http://schemas.microsoft.com/office/drawing/2014/main" id="{2CA4474F-A04D-4352-A01C-58DE84B0042E}"/>
              </a:ext>
            </a:extLst>
          </p:cNvPr>
          <p:cNvSpPr>
            <a:spLocks noGrp="1"/>
          </p:cNvSpPr>
          <p:nvPr>
            <p:ph idx="1"/>
          </p:nvPr>
        </p:nvSpPr>
        <p:spPr/>
        <p:txBody>
          <a:bodyPr>
            <a:normAutofit fontScale="77500" lnSpcReduction="20000"/>
          </a:bodyPr>
          <a:lstStyle/>
          <a:p>
            <a:r>
              <a:rPr lang="sk-SK" dirty="0"/>
              <a:t>(3)Zapísané údaje sú účinné voči tretím osobám odo dňa ich zverejnenia. Obsah listín, ktorých zverejnenie zákon ustanovuje, je účinný voči tretím osobám odo dňa, keď bolo zverejnené oznámenie o uložení listín do zbierky listín. To neplatí, ak zapísaná osoba preukáže, že tretia osoba o týchto údajoch alebo o obsahu listín vedela. Zapísaná osoba sa však nemôže na tieto údaje alebo obsah listín odvolávať voči tretím osobám do 15 dní odo dňa ich zverejnenia, ak tretie osoby preukážu, že o nich nemohli vedieť.</a:t>
            </a:r>
          </a:p>
          <a:p>
            <a:endParaRPr lang="sk-SK" dirty="0"/>
          </a:p>
          <a:p>
            <a:r>
              <a:rPr lang="sk-SK" dirty="0"/>
              <a:t>(4) Ak je nesúlad medzi zapísanými a zverejnenými údajmi alebo uloženými a zverejnenými listinami, nemožno voči tretím osobám namietať zverejnené znenie. Tretie osoby sa môžu odvolávať na zverejnené znenie, ak zapísaná osoba nepreukáže, že tretím osobám boli známe zapísané údaje alebo obsah listín uložených v zbierke listín.</a:t>
            </a:r>
          </a:p>
          <a:p>
            <a:endParaRPr lang="sk-SK" dirty="0"/>
          </a:p>
          <a:p>
            <a:r>
              <a:rPr lang="sk-SK" dirty="0"/>
              <a:t>(5) Tretie osoby sa vždy môžu odvolávať na obsah listín alebo údajov, ktoré ešte neboli zapísané do obchodného registra alebo uložené do zbierky listín, okrem prípadu, ak ich účinky nastanú až zápisom do obchodného registra.</a:t>
            </a:r>
          </a:p>
          <a:p>
            <a:endParaRPr lang="sk-SK" dirty="0"/>
          </a:p>
        </p:txBody>
      </p:sp>
    </p:spTree>
    <p:extLst>
      <p:ext uri="{BB962C8B-B14F-4D97-AF65-F5344CB8AC3E}">
        <p14:creationId xmlns:p14="http://schemas.microsoft.com/office/powerpoint/2010/main" val="2317938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BF0DF2-DCD2-4242-83FE-275E738DB91D}"/>
              </a:ext>
            </a:extLst>
          </p:cNvPr>
          <p:cNvSpPr>
            <a:spLocks noGrp="1"/>
          </p:cNvSpPr>
          <p:nvPr>
            <p:ph type="title"/>
          </p:nvPr>
        </p:nvSpPr>
        <p:spPr/>
        <p:txBody>
          <a:bodyPr>
            <a:normAutofit/>
          </a:bodyPr>
          <a:lstStyle/>
          <a:p>
            <a:r>
              <a:rPr lang="sk-SK" b="1" dirty="0"/>
              <a:t>Základne pravidlá ohľadne publicity OR</a:t>
            </a:r>
            <a:endParaRPr lang="sk-SK" dirty="0"/>
          </a:p>
        </p:txBody>
      </p:sp>
      <p:sp>
        <p:nvSpPr>
          <p:cNvPr id="3" name="Zástupný symbol pro obsah 2">
            <a:extLst>
              <a:ext uri="{FF2B5EF4-FFF2-40B4-BE49-F238E27FC236}">
                <a16:creationId xmlns:a16="http://schemas.microsoft.com/office/drawing/2014/main" id="{FE6F9FF5-52AC-4D5F-89C3-D4ADA95C7081}"/>
              </a:ext>
            </a:extLst>
          </p:cNvPr>
          <p:cNvSpPr>
            <a:spLocks noGrp="1"/>
          </p:cNvSpPr>
          <p:nvPr>
            <p:ph idx="1"/>
          </p:nvPr>
        </p:nvSpPr>
        <p:spPr/>
        <p:txBody>
          <a:bodyPr/>
          <a:lstStyle/>
          <a:p>
            <a:r>
              <a:rPr lang="sk-SK" b="1" dirty="0"/>
              <a:t>1. Právne následky sa viažu na skutočnosť a tretie osoby sa na skutočný stav vždy môžu odvolávať (§ 27 ods. 5)</a:t>
            </a:r>
            <a:r>
              <a:rPr lang="sk-SK" dirty="0"/>
              <a:t> - tretie osoby sa vždy môžu dovolávať skutočného stavu, hoci nie je riadne prezentovaný v obchodnom registri. Ak má zápis v obchodnom registri konštitutívnu povahu, tak je pochopiteľné, že pred zápisom nemá daná právna skutočnosť žiadne účinky (nepredstavuje „skutočný stav“) a ani tretia osoba sa jej nemôže dovolávať.</a:t>
            </a:r>
          </a:p>
        </p:txBody>
      </p:sp>
    </p:spTree>
    <p:extLst>
      <p:ext uri="{BB962C8B-B14F-4D97-AF65-F5344CB8AC3E}">
        <p14:creationId xmlns:p14="http://schemas.microsoft.com/office/powerpoint/2010/main" val="2573140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BE2BB0-DD9A-4570-B597-36D42FA55637}"/>
              </a:ext>
            </a:extLst>
          </p:cNvPr>
          <p:cNvSpPr>
            <a:spLocks noGrp="1"/>
          </p:cNvSpPr>
          <p:nvPr>
            <p:ph type="title"/>
          </p:nvPr>
        </p:nvSpPr>
        <p:spPr/>
        <p:txBody>
          <a:bodyPr/>
          <a:lstStyle/>
          <a:p>
            <a:r>
              <a:rPr lang="sk-SK" b="1" dirty="0"/>
              <a:t>Základne pravidlá ohľadne publicity OR</a:t>
            </a:r>
            <a:endParaRPr lang="sk-SK" dirty="0"/>
          </a:p>
        </p:txBody>
      </p:sp>
      <p:sp>
        <p:nvSpPr>
          <p:cNvPr id="3" name="Zástupný symbol pro obsah 2">
            <a:extLst>
              <a:ext uri="{FF2B5EF4-FFF2-40B4-BE49-F238E27FC236}">
                <a16:creationId xmlns:a16="http://schemas.microsoft.com/office/drawing/2014/main" id="{7AB827CB-7276-4B6F-BD50-358E08022AC1}"/>
              </a:ext>
            </a:extLst>
          </p:cNvPr>
          <p:cNvSpPr>
            <a:spLocks noGrp="1"/>
          </p:cNvSpPr>
          <p:nvPr>
            <p:ph idx="1"/>
          </p:nvPr>
        </p:nvSpPr>
        <p:spPr/>
        <p:txBody>
          <a:bodyPr/>
          <a:lstStyle/>
          <a:p>
            <a:r>
              <a:rPr lang="sk-SK" b="1" dirty="0"/>
              <a:t>Právne následky sa môžu viazať aj na prezentovaný stav</a:t>
            </a:r>
            <a:endParaRPr lang="sk-SK" dirty="0"/>
          </a:p>
          <a:p>
            <a:r>
              <a:rPr lang="sk-SK" dirty="0"/>
              <a:t>Tretie osoby sú chránené tým, že sa môžu dovolávať stavu prezentovanému v registri. Z ustanovenia § 27 ods. 3 veta prvá ObZ vyplýva, že až do dňa zverejnenia zapisovanej </a:t>
            </a:r>
            <a:r>
              <a:rPr lang="sk-SK" dirty="0" err="1"/>
              <a:t>sku-točnosti</a:t>
            </a:r>
            <a:r>
              <a:rPr lang="sk-SK" dirty="0"/>
              <a:t> nemožno túto skutočnosť voči tretím osobám namietať, ibaže by o nej vedeli.</a:t>
            </a:r>
          </a:p>
          <a:p>
            <a:r>
              <a:rPr lang="sk-SK" dirty="0"/>
              <a:t>V tomto prípade má tretia osoba právo voľby, či sa bude odvolávať na skutočný stav (pravidlo 1) alebo na doteraz nezmenený zápis v registri (Pravidlo 2). Zapísaná osoba má možnosť pre-ukázať, že tretia osoba poznala skutočný stav, a potom je tretia osoba skutočným stavom </a:t>
            </a:r>
            <a:r>
              <a:rPr lang="sk-SK" dirty="0" err="1"/>
              <a:t>via-zaná</a:t>
            </a:r>
            <a:r>
              <a:rPr lang="sk-SK" dirty="0"/>
              <a:t> a musí ho rešpektovať, hoci by mu zápis v registri nezodpovedal</a:t>
            </a:r>
          </a:p>
          <a:p>
            <a:endParaRPr lang="sk-SK" dirty="0"/>
          </a:p>
        </p:txBody>
      </p:sp>
    </p:spTree>
    <p:extLst>
      <p:ext uri="{BB962C8B-B14F-4D97-AF65-F5344CB8AC3E}">
        <p14:creationId xmlns:p14="http://schemas.microsoft.com/office/powerpoint/2010/main" val="2334906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8F30A4-9146-4DBC-9273-C103A6044340}"/>
              </a:ext>
            </a:extLst>
          </p:cNvPr>
          <p:cNvSpPr>
            <a:spLocks noGrp="1"/>
          </p:cNvSpPr>
          <p:nvPr>
            <p:ph type="title"/>
          </p:nvPr>
        </p:nvSpPr>
        <p:spPr/>
        <p:txBody>
          <a:bodyPr/>
          <a:lstStyle/>
          <a:p>
            <a:r>
              <a:rPr lang="sk-SK" b="1" dirty="0"/>
              <a:t>Základne pravidlá ohľadne publicity OR</a:t>
            </a:r>
            <a:endParaRPr lang="sk-SK" dirty="0"/>
          </a:p>
        </p:txBody>
      </p:sp>
      <p:sp>
        <p:nvSpPr>
          <p:cNvPr id="3" name="Zástupný symbol pro obsah 2">
            <a:extLst>
              <a:ext uri="{FF2B5EF4-FFF2-40B4-BE49-F238E27FC236}">
                <a16:creationId xmlns:a16="http://schemas.microsoft.com/office/drawing/2014/main" id="{95C129D1-5E41-4283-945E-20CAA5DBB462}"/>
              </a:ext>
            </a:extLst>
          </p:cNvPr>
          <p:cNvSpPr>
            <a:spLocks noGrp="1"/>
          </p:cNvSpPr>
          <p:nvPr>
            <p:ph idx="1"/>
          </p:nvPr>
        </p:nvSpPr>
        <p:spPr/>
        <p:txBody>
          <a:bodyPr>
            <a:normAutofit lnSpcReduction="10000"/>
          </a:bodyPr>
          <a:lstStyle/>
          <a:p>
            <a:r>
              <a:rPr lang="sk-SK" b="1" dirty="0"/>
              <a:t>Nesúlad medzi zápisom a zverejnením</a:t>
            </a:r>
            <a:endParaRPr lang="sk-SK" dirty="0"/>
          </a:p>
          <a:p>
            <a:r>
              <a:rPr lang="sk-SK" dirty="0"/>
              <a:t>Tým, že zapisovaný údaj je prezentovaný dvojstupňovo (zápis a zverejnenie), je potrebným riešiť prípad nezhody zápisu a zverejnenia, hoci pravdepodobnosť rozdielov je minimálna. Diskrepancia sa môže prejavovať v troch rovinách ako:</a:t>
            </a:r>
          </a:p>
          <a:p>
            <a:pPr marL="0" indent="0">
              <a:buNone/>
            </a:pPr>
            <a:r>
              <a:rPr lang="sk-SK" dirty="0"/>
              <a:t>a) správny zápis a nesprávne zverejnenie,</a:t>
            </a:r>
          </a:p>
          <a:p>
            <a:pPr marL="0" indent="0">
              <a:buNone/>
            </a:pPr>
            <a:r>
              <a:rPr lang="sk-SK" dirty="0"/>
              <a:t>b) nesprávny zápis a správne zverejnenie a</a:t>
            </a:r>
          </a:p>
          <a:p>
            <a:pPr marL="0" indent="0">
              <a:buNone/>
            </a:pPr>
            <a:r>
              <a:rPr lang="sk-SK" dirty="0"/>
              <a:t>c) nesprávny zápis a inak nesprávne zverejnenie.</a:t>
            </a:r>
          </a:p>
          <a:p>
            <a:r>
              <a:rPr lang="sk-SK" dirty="0"/>
              <a:t>jediná obrana zapísanej osoby je </a:t>
            </a:r>
            <a:r>
              <a:rPr lang="sk-SK" dirty="0" err="1"/>
              <a:t>protidôkaz</a:t>
            </a:r>
            <a:r>
              <a:rPr lang="sk-SK" dirty="0"/>
              <a:t>, že tretia osoba poznala skutočne zapísaný stav, inak si môže opäť vybrať</a:t>
            </a:r>
          </a:p>
        </p:txBody>
      </p:sp>
    </p:spTree>
    <p:extLst>
      <p:ext uri="{BB962C8B-B14F-4D97-AF65-F5344CB8AC3E}">
        <p14:creationId xmlns:p14="http://schemas.microsoft.com/office/powerpoint/2010/main" val="3405702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5C081A-B2B6-46FF-847A-A05546DEC04F}"/>
              </a:ext>
            </a:extLst>
          </p:cNvPr>
          <p:cNvSpPr>
            <a:spLocks noGrp="1"/>
          </p:cNvSpPr>
          <p:nvPr>
            <p:ph type="title"/>
          </p:nvPr>
        </p:nvSpPr>
        <p:spPr/>
        <p:txBody>
          <a:bodyPr/>
          <a:lstStyle/>
          <a:p>
            <a:r>
              <a:rPr lang="sk-SK" b="1" dirty="0"/>
              <a:t>Nekalá súťaž</a:t>
            </a:r>
          </a:p>
        </p:txBody>
      </p:sp>
      <p:sp>
        <p:nvSpPr>
          <p:cNvPr id="3" name="Zástupný symbol pro obsah 2">
            <a:extLst>
              <a:ext uri="{FF2B5EF4-FFF2-40B4-BE49-F238E27FC236}">
                <a16:creationId xmlns:a16="http://schemas.microsoft.com/office/drawing/2014/main" id="{FB545C31-8CFD-47F5-A1B5-28F8D143FA02}"/>
              </a:ext>
            </a:extLst>
          </p:cNvPr>
          <p:cNvSpPr>
            <a:spLocks noGrp="1"/>
          </p:cNvSpPr>
          <p:nvPr>
            <p:ph idx="1"/>
          </p:nvPr>
        </p:nvSpPr>
        <p:spPr/>
        <p:txBody>
          <a:bodyPr/>
          <a:lstStyle/>
          <a:p>
            <a:r>
              <a:rPr lang="sk-SK" dirty="0"/>
              <a:t>Účelom práva proti nekalej súťaži je zabezpečiť čistotu, resp. férovosť podnikateľského súperenia, pričom sa predpokladá, že medzi súťažiteľmi súťaž existuje, že súťažitelia reálne súťažia.</a:t>
            </a:r>
          </a:p>
          <a:p>
            <a:endParaRPr lang="sk-SK" dirty="0"/>
          </a:p>
          <a:p>
            <a:r>
              <a:rPr lang="sk-SK" dirty="0"/>
              <a:t>adresátom povinností vyplývajúcich z práva nekalej súťaže sú  súťažitelia (§ 41) výnimočne akékoľvek osoby (§ 51).</a:t>
            </a:r>
          </a:p>
          <a:p>
            <a:endParaRPr lang="sk-SK" dirty="0"/>
          </a:p>
        </p:txBody>
      </p:sp>
    </p:spTree>
    <p:extLst>
      <p:ext uri="{BB962C8B-B14F-4D97-AF65-F5344CB8AC3E}">
        <p14:creationId xmlns:p14="http://schemas.microsoft.com/office/powerpoint/2010/main" val="1734407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E3DBD8-80EF-4DBF-9D25-EED35402C8A4}"/>
              </a:ext>
            </a:extLst>
          </p:cNvPr>
          <p:cNvSpPr>
            <a:spLocks noGrp="1"/>
          </p:cNvSpPr>
          <p:nvPr>
            <p:ph type="title"/>
          </p:nvPr>
        </p:nvSpPr>
        <p:spPr/>
        <p:txBody>
          <a:bodyPr/>
          <a:lstStyle/>
          <a:p>
            <a:r>
              <a:rPr lang="sk-SK" b="1" dirty="0"/>
              <a:t>Nekalá súťaž</a:t>
            </a:r>
            <a:endParaRPr lang="sk-SK" dirty="0"/>
          </a:p>
        </p:txBody>
      </p:sp>
      <p:sp>
        <p:nvSpPr>
          <p:cNvPr id="3" name="Zástupný symbol pro obsah 2">
            <a:extLst>
              <a:ext uri="{FF2B5EF4-FFF2-40B4-BE49-F238E27FC236}">
                <a16:creationId xmlns:a16="http://schemas.microsoft.com/office/drawing/2014/main" id="{BC18B106-E352-431E-AE0B-777468A4E5D7}"/>
              </a:ext>
            </a:extLst>
          </p:cNvPr>
          <p:cNvSpPr>
            <a:spLocks noGrp="1"/>
          </p:cNvSpPr>
          <p:nvPr>
            <p:ph idx="1"/>
          </p:nvPr>
        </p:nvSpPr>
        <p:spPr/>
        <p:txBody>
          <a:bodyPr/>
          <a:lstStyle/>
          <a:p>
            <a:r>
              <a:rPr lang="sk-SK" b="1" dirty="0"/>
              <a:t>generálna klauzula</a:t>
            </a:r>
            <a:r>
              <a:rPr lang="sk-SK" dirty="0"/>
              <a:t>: § 44 ods. 1:Nekalou súťažou je konanie v hospodárskej súťaži, ktoré je v rozpore s dobrými mravmi súťaže a je spôsobilé privodiť ujmu iným súťažiteľom alebo spotrebiteľom</a:t>
            </a:r>
          </a:p>
          <a:p>
            <a:r>
              <a:rPr lang="sk-SK" dirty="0"/>
              <a:t>1. Konanie v hospodárskej súťaži -hospodárskou súťažou sa rozumie súperenie súťažiteľov, čiže toto konanie predpokladá mi 2 súťažiteľov na relevantnom trhu a existenciu súťažného vzťahu </a:t>
            </a:r>
          </a:p>
        </p:txBody>
      </p:sp>
    </p:spTree>
    <p:extLst>
      <p:ext uri="{BB962C8B-B14F-4D97-AF65-F5344CB8AC3E}">
        <p14:creationId xmlns:p14="http://schemas.microsoft.com/office/powerpoint/2010/main" val="2896209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5CE497-489E-4559-A968-12D31821B6EB}"/>
              </a:ext>
            </a:extLst>
          </p:cNvPr>
          <p:cNvSpPr>
            <a:spLocks noGrp="1"/>
          </p:cNvSpPr>
          <p:nvPr>
            <p:ph type="title"/>
          </p:nvPr>
        </p:nvSpPr>
        <p:spPr/>
        <p:txBody>
          <a:bodyPr/>
          <a:lstStyle/>
          <a:p>
            <a:r>
              <a:rPr lang="sk-SK" b="1" dirty="0"/>
              <a:t>Obchodné meno</a:t>
            </a:r>
            <a:br>
              <a:rPr lang="sk-SK" dirty="0"/>
            </a:br>
            <a:endParaRPr lang="sk-SK" dirty="0"/>
          </a:p>
        </p:txBody>
      </p:sp>
      <p:sp>
        <p:nvSpPr>
          <p:cNvPr id="3" name="Zástupný symbol pro obsah 2">
            <a:extLst>
              <a:ext uri="{FF2B5EF4-FFF2-40B4-BE49-F238E27FC236}">
                <a16:creationId xmlns:a16="http://schemas.microsoft.com/office/drawing/2014/main" id="{B7C05763-6422-4C0A-A5F5-26A01CA42FF9}"/>
              </a:ext>
            </a:extLst>
          </p:cNvPr>
          <p:cNvSpPr>
            <a:spLocks noGrp="1"/>
          </p:cNvSpPr>
          <p:nvPr>
            <p:ph idx="1"/>
          </p:nvPr>
        </p:nvSpPr>
        <p:spPr/>
        <p:txBody>
          <a:bodyPr/>
          <a:lstStyle/>
          <a:p>
            <a:r>
              <a:rPr lang="sk-SK" dirty="0"/>
              <a:t>Rozumie sa názov, pod ktorým podnikateľ vykonáva právne úkony pri svojej podnikateľskej činnosti.</a:t>
            </a:r>
          </a:p>
          <a:p>
            <a:r>
              <a:rPr lang="sk-SK" dirty="0"/>
              <a:t>tvorba obchodného mena </a:t>
            </a:r>
          </a:p>
          <a:p>
            <a:pPr lvl="1"/>
            <a:r>
              <a:rPr lang="sk-SK" b="1" dirty="0"/>
              <a:t>obchodné meno FO</a:t>
            </a:r>
            <a:r>
              <a:rPr lang="sk-SK" dirty="0"/>
              <a:t> : meno + priezvisko + prípadne fakultatívny dodatok týkajúci sa predmetu podnikania alebo osoby podnikateľa </a:t>
            </a:r>
          </a:p>
          <a:p>
            <a:pPr lvl="2"/>
            <a:r>
              <a:rPr lang="sk-SK" dirty="0"/>
              <a:t>odlišuje osobu podnikateľa : napr. Ján Novák – starší ; miesto podnikateľa: Ján Novák – Košice; alebo špecifikuje druh podnikateľskej činnosti: Ján Novák – kamenár</a:t>
            </a:r>
          </a:p>
          <a:p>
            <a:pPr lvl="1"/>
            <a:r>
              <a:rPr lang="sk-SK" b="1" dirty="0"/>
              <a:t>obchodné meno PO:</a:t>
            </a:r>
            <a:r>
              <a:rPr lang="sk-SK" dirty="0"/>
              <a:t> Obchodné meno obchodných spoločností a družstva je názov, pod ktorým sú zapísané v obchodnom registri. Súčasťou obchodného mena právnických osôb je aj dodatok označujúci ich právnu formu.</a:t>
            </a:r>
          </a:p>
        </p:txBody>
      </p:sp>
    </p:spTree>
    <p:extLst>
      <p:ext uri="{BB962C8B-B14F-4D97-AF65-F5344CB8AC3E}">
        <p14:creationId xmlns:p14="http://schemas.microsoft.com/office/powerpoint/2010/main" val="2975863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32284B-08FC-4BFB-9C93-35A7D281B473}"/>
              </a:ext>
            </a:extLst>
          </p:cNvPr>
          <p:cNvSpPr>
            <a:spLocks noGrp="1"/>
          </p:cNvSpPr>
          <p:nvPr>
            <p:ph type="title"/>
          </p:nvPr>
        </p:nvSpPr>
        <p:spPr/>
        <p:txBody>
          <a:bodyPr/>
          <a:lstStyle/>
          <a:p>
            <a:r>
              <a:rPr lang="sk-SK" b="1" dirty="0"/>
              <a:t>Nekalá súťaž</a:t>
            </a:r>
            <a:endParaRPr lang="sk-SK" dirty="0"/>
          </a:p>
        </p:txBody>
      </p:sp>
      <p:sp>
        <p:nvSpPr>
          <p:cNvPr id="3" name="Zástupný symbol pro obsah 2">
            <a:extLst>
              <a:ext uri="{FF2B5EF4-FFF2-40B4-BE49-F238E27FC236}">
                <a16:creationId xmlns:a16="http://schemas.microsoft.com/office/drawing/2014/main" id="{391F2F56-7479-4637-903A-104A9B091632}"/>
              </a:ext>
            </a:extLst>
          </p:cNvPr>
          <p:cNvSpPr>
            <a:spLocks noGrp="1"/>
          </p:cNvSpPr>
          <p:nvPr>
            <p:ph idx="1"/>
          </p:nvPr>
        </p:nvSpPr>
        <p:spPr/>
        <p:txBody>
          <a:bodyPr/>
          <a:lstStyle/>
          <a:p>
            <a:r>
              <a:rPr lang="sk-SK" dirty="0"/>
              <a:t>2. Konanie je v rozpore s dobrými mravmi súťaže -  dobré mravy súťaže nie sú nikde definované. analogicky vychádzame zo zákona o ochrane spotrebiteľa. Konaním v rozpore s dobrými mravmi je konanie v rozpore s vžitými tradíciami, ktoré vykazuje zjavné znaky diskriminácie alebo vybočenia z pravidiel morálky uznávanej pri predaji výrobku a poskytovaní služby alebo možno privodiť ujmu spotrebiteľovi pri nedodržaní dobromyseľnosti, čestnosti, zvyklosti a praxe. Toto konanie využíva najmä omyl, lesť vyhrážku, výraznú nerovnosť zmluvných strán a porušovanie zmluvnej slobody</a:t>
            </a:r>
          </a:p>
          <a:p>
            <a:endParaRPr lang="sk-SK" dirty="0"/>
          </a:p>
        </p:txBody>
      </p:sp>
    </p:spTree>
    <p:extLst>
      <p:ext uri="{BB962C8B-B14F-4D97-AF65-F5344CB8AC3E}">
        <p14:creationId xmlns:p14="http://schemas.microsoft.com/office/powerpoint/2010/main" val="2457836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FD850F-7B50-4330-958D-AC7CD00A7C1F}"/>
              </a:ext>
            </a:extLst>
          </p:cNvPr>
          <p:cNvSpPr>
            <a:spLocks noGrp="1"/>
          </p:cNvSpPr>
          <p:nvPr>
            <p:ph type="title"/>
          </p:nvPr>
        </p:nvSpPr>
        <p:spPr/>
        <p:txBody>
          <a:bodyPr/>
          <a:lstStyle/>
          <a:p>
            <a:r>
              <a:rPr lang="sk-SK" b="1" dirty="0"/>
              <a:t>Nekalá súťaž</a:t>
            </a:r>
            <a:endParaRPr lang="sk-SK" dirty="0"/>
          </a:p>
        </p:txBody>
      </p:sp>
      <p:sp>
        <p:nvSpPr>
          <p:cNvPr id="3" name="Zástupný symbol pro obsah 2">
            <a:extLst>
              <a:ext uri="{FF2B5EF4-FFF2-40B4-BE49-F238E27FC236}">
                <a16:creationId xmlns:a16="http://schemas.microsoft.com/office/drawing/2014/main" id="{A8420E33-3F80-46DD-94EC-85AFA2D9B2CE}"/>
              </a:ext>
            </a:extLst>
          </p:cNvPr>
          <p:cNvSpPr>
            <a:spLocks noGrp="1"/>
          </p:cNvSpPr>
          <p:nvPr>
            <p:ph idx="1"/>
          </p:nvPr>
        </p:nvSpPr>
        <p:spPr/>
        <p:txBody>
          <a:bodyPr/>
          <a:lstStyle/>
          <a:p>
            <a:r>
              <a:rPr lang="sk-SK" dirty="0"/>
              <a:t>3. Konanie je spôsobilé privodiť ujmu iným súťažiteľom alebo spotrebiteľom – aby išlo o nekalosúťažné konanie, ujma nemusí bezprostredne vzniknúť, ale postačuje, ak ujma hrozí. </a:t>
            </a:r>
          </a:p>
          <a:p>
            <a:r>
              <a:rPr lang="sk-SK" dirty="0"/>
              <a:t>spotrebiteľ – analogicky vychádzame zo zákona o ochrane spotrebiteľa – FO, ktorá pri uzatváraní a plnení zmluvy nerokuje v rámci svojej obchodnej alebo inej podnikateľskej činnosti alebo v rámci samostatného výkonu svojho povolania</a:t>
            </a:r>
          </a:p>
          <a:p>
            <a:endParaRPr lang="sk-SK" dirty="0"/>
          </a:p>
        </p:txBody>
      </p:sp>
    </p:spTree>
    <p:extLst>
      <p:ext uri="{BB962C8B-B14F-4D97-AF65-F5344CB8AC3E}">
        <p14:creationId xmlns:p14="http://schemas.microsoft.com/office/powerpoint/2010/main" val="1975209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0FC7EC-330C-40E2-AE56-3B9C9D7956C1}"/>
              </a:ext>
            </a:extLst>
          </p:cNvPr>
          <p:cNvSpPr>
            <a:spLocks noGrp="1"/>
          </p:cNvSpPr>
          <p:nvPr>
            <p:ph type="title"/>
          </p:nvPr>
        </p:nvSpPr>
        <p:spPr/>
        <p:txBody>
          <a:bodyPr/>
          <a:lstStyle/>
          <a:p>
            <a:r>
              <a:rPr lang="sk-SK" b="1" dirty="0"/>
              <a:t>Skutkové podstaty nekalej súťaže</a:t>
            </a:r>
            <a:endParaRPr lang="sk-SK" dirty="0"/>
          </a:p>
        </p:txBody>
      </p:sp>
      <p:sp>
        <p:nvSpPr>
          <p:cNvPr id="3" name="Zástupný symbol pro obsah 2">
            <a:extLst>
              <a:ext uri="{FF2B5EF4-FFF2-40B4-BE49-F238E27FC236}">
                <a16:creationId xmlns:a16="http://schemas.microsoft.com/office/drawing/2014/main" id="{06AE28DA-ED58-45AD-BC59-F16C183F1387}"/>
              </a:ext>
            </a:extLst>
          </p:cNvPr>
          <p:cNvSpPr>
            <a:spLocks noGrp="1"/>
          </p:cNvSpPr>
          <p:nvPr>
            <p:ph idx="1"/>
          </p:nvPr>
        </p:nvSpPr>
        <p:spPr/>
        <p:txBody>
          <a:bodyPr/>
          <a:lstStyle/>
          <a:p>
            <a:pPr lvl="1"/>
            <a:r>
              <a:rPr lang="sk-SK" dirty="0"/>
              <a:t>a) klamlivá reklama,</a:t>
            </a:r>
          </a:p>
          <a:p>
            <a:pPr lvl="1"/>
            <a:r>
              <a:rPr lang="sk-SK" dirty="0"/>
              <a:t>b) klamlivé označovanie tovaru a služieb,</a:t>
            </a:r>
          </a:p>
          <a:p>
            <a:pPr lvl="1"/>
            <a:r>
              <a:rPr lang="sk-SK" dirty="0"/>
              <a:t>c) vyvolávanie nebezpečenstva zámeny,</a:t>
            </a:r>
          </a:p>
          <a:p>
            <a:pPr lvl="1"/>
            <a:r>
              <a:rPr lang="sk-SK" dirty="0"/>
              <a:t>d) parazitovanie na povesti podniku, výrobkov alebo služieb iného súťažiteľa,</a:t>
            </a:r>
          </a:p>
          <a:p>
            <a:pPr lvl="1"/>
            <a:r>
              <a:rPr lang="sk-SK" dirty="0"/>
              <a:t>e) podplácanie,</a:t>
            </a:r>
          </a:p>
          <a:p>
            <a:pPr lvl="1"/>
            <a:r>
              <a:rPr lang="sk-SK" dirty="0"/>
              <a:t>f) zľahčovanie,</a:t>
            </a:r>
          </a:p>
          <a:p>
            <a:pPr lvl="1"/>
            <a:r>
              <a:rPr lang="sk-SK" dirty="0"/>
              <a:t>g) porušenie obchodného tajomstva,</a:t>
            </a:r>
          </a:p>
          <a:p>
            <a:pPr lvl="1"/>
            <a:r>
              <a:rPr lang="sk-SK" dirty="0"/>
              <a:t>h) ohrozovanie zdravia spotrebiteľov a životného prostredia.</a:t>
            </a:r>
          </a:p>
          <a:p>
            <a:pPr lvl="1"/>
            <a:endParaRPr lang="sk-SK" dirty="0"/>
          </a:p>
          <a:p>
            <a:pPr lvl="1"/>
            <a:r>
              <a:rPr lang="sk-SK" b="1" dirty="0"/>
              <a:t>Vzťah generálnej klauzuly a jednotlivých skutkových podstát</a:t>
            </a:r>
            <a:endParaRPr lang="sk-SK" dirty="0"/>
          </a:p>
          <a:p>
            <a:endParaRPr lang="sk-SK" dirty="0"/>
          </a:p>
        </p:txBody>
      </p:sp>
    </p:spTree>
    <p:extLst>
      <p:ext uri="{BB962C8B-B14F-4D97-AF65-F5344CB8AC3E}">
        <p14:creationId xmlns:p14="http://schemas.microsoft.com/office/powerpoint/2010/main" val="1263298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5D433D-7BCF-4198-ADA8-13F571A5A170}"/>
              </a:ext>
            </a:extLst>
          </p:cNvPr>
          <p:cNvSpPr>
            <a:spLocks noGrp="1"/>
          </p:cNvSpPr>
          <p:nvPr>
            <p:ph type="title"/>
          </p:nvPr>
        </p:nvSpPr>
        <p:spPr/>
        <p:txBody>
          <a:bodyPr/>
          <a:lstStyle/>
          <a:p>
            <a:r>
              <a:rPr lang="sk-SK" b="1" dirty="0"/>
              <a:t>Ochrana proti nekalej súťaži</a:t>
            </a:r>
            <a:br>
              <a:rPr lang="sk-SK" dirty="0"/>
            </a:br>
            <a:endParaRPr lang="sk-SK" dirty="0"/>
          </a:p>
        </p:txBody>
      </p:sp>
      <p:sp>
        <p:nvSpPr>
          <p:cNvPr id="3" name="Zástupný symbol pro obsah 2">
            <a:extLst>
              <a:ext uri="{FF2B5EF4-FFF2-40B4-BE49-F238E27FC236}">
                <a16:creationId xmlns:a16="http://schemas.microsoft.com/office/drawing/2014/main" id="{7C9E02F1-DBE0-4C3F-AF4E-3501F4698479}"/>
              </a:ext>
            </a:extLst>
          </p:cNvPr>
          <p:cNvSpPr>
            <a:spLocks noGrp="1"/>
          </p:cNvSpPr>
          <p:nvPr>
            <p:ph idx="1"/>
          </p:nvPr>
        </p:nvSpPr>
        <p:spPr/>
        <p:txBody>
          <a:bodyPr/>
          <a:lstStyle/>
          <a:p>
            <a:pPr lvl="0"/>
            <a:r>
              <a:rPr lang="sk-SK" dirty="0"/>
              <a:t>jednotlivé nároky sú upravené v § 53 – 55 OBZ</a:t>
            </a:r>
          </a:p>
          <a:p>
            <a:pPr lvl="1"/>
            <a:r>
              <a:rPr lang="sk-SK" b="1" dirty="0"/>
              <a:t> Aktívne legitimované osoby</a:t>
            </a:r>
            <a:r>
              <a:rPr lang="sk-SK" dirty="0"/>
              <a:t>:</a:t>
            </a:r>
          </a:p>
          <a:p>
            <a:pPr lvl="2"/>
            <a:r>
              <a:rPr lang="sk-SK" dirty="0"/>
              <a:t>osoby, ktorých práva boli nekalou súťažou porušené alebo ohrozené</a:t>
            </a:r>
          </a:p>
          <a:p>
            <a:pPr lvl="2"/>
            <a:r>
              <a:rPr lang="sk-SK" dirty="0"/>
              <a:t>aj PO, ktorá je oprávnená hájiť záujmy súťažiteľov alebo spotrebiteľov (nie však pri všetkých skutkových podstatách) – len podanie zdržovacej žaloby, žaloby na odstránenie závadného stavu, nárok na uverejnenie rozsudku na účet rušiteľa</a:t>
            </a:r>
          </a:p>
          <a:p>
            <a:pPr lvl="1"/>
            <a:r>
              <a:rPr lang="sk-SK" b="1" dirty="0"/>
              <a:t> Nároky, ktoré možno uplatniť</a:t>
            </a:r>
            <a:r>
              <a:rPr lang="sk-SK" dirty="0"/>
              <a:t>:</a:t>
            </a:r>
          </a:p>
          <a:p>
            <a:pPr lvl="2"/>
            <a:r>
              <a:rPr lang="sk-SK" dirty="0"/>
              <a:t>zdržanie sa konania</a:t>
            </a:r>
          </a:p>
          <a:p>
            <a:pPr lvl="2"/>
            <a:r>
              <a:rPr lang="sk-SK" dirty="0"/>
              <a:t>odstránenie závadného stavu</a:t>
            </a:r>
          </a:p>
          <a:p>
            <a:pPr lvl="2"/>
            <a:r>
              <a:rPr lang="sk-SK" dirty="0"/>
              <a:t>poskytnutie primeraného zadosťučinenia</a:t>
            </a:r>
          </a:p>
          <a:p>
            <a:pPr lvl="2"/>
            <a:r>
              <a:rPr lang="sk-SK" dirty="0"/>
              <a:t>náhrada škody</a:t>
            </a:r>
          </a:p>
          <a:p>
            <a:pPr lvl="2"/>
            <a:r>
              <a:rPr lang="sk-SK" dirty="0"/>
              <a:t>vydanie bezdôvodného obohatenia</a:t>
            </a:r>
          </a:p>
          <a:p>
            <a:endParaRPr lang="sk-SK" dirty="0"/>
          </a:p>
        </p:txBody>
      </p:sp>
    </p:spTree>
    <p:extLst>
      <p:ext uri="{BB962C8B-B14F-4D97-AF65-F5344CB8AC3E}">
        <p14:creationId xmlns:p14="http://schemas.microsoft.com/office/powerpoint/2010/main" val="29900412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11D52C-83B3-4BE1-A367-7E5F11CCBDF6}"/>
              </a:ext>
            </a:extLst>
          </p:cNvPr>
          <p:cNvSpPr>
            <a:spLocks noGrp="1"/>
          </p:cNvSpPr>
          <p:nvPr>
            <p:ph type="title"/>
          </p:nvPr>
        </p:nvSpPr>
        <p:spPr/>
        <p:txBody>
          <a:bodyPr/>
          <a:lstStyle/>
          <a:p>
            <a:r>
              <a:rPr lang="sk-SK" b="1" dirty="0"/>
              <a:t>Ochrana intenzity hospodárskej súťaže</a:t>
            </a:r>
            <a:br>
              <a:rPr lang="sk-SK" dirty="0"/>
            </a:br>
            <a:endParaRPr lang="sk-SK" dirty="0"/>
          </a:p>
        </p:txBody>
      </p:sp>
      <p:sp>
        <p:nvSpPr>
          <p:cNvPr id="3" name="Zástupný symbol pro obsah 2">
            <a:extLst>
              <a:ext uri="{FF2B5EF4-FFF2-40B4-BE49-F238E27FC236}">
                <a16:creationId xmlns:a16="http://schemas.microsoft.com/office/drawing/2014/main" id="{8E5F273A-CA3B-4F09-B6BC-1A9888F0969E}"/>
              </a:ext>
            </a:extLst>
          </p:cNvPr>
          <p:cNvSpPr>
            <a:spLocks noGrp="1"/>
          </p:cNvSpPr>
          <p:nvPr>
            <p:ph idx="1"/>
          </p:nvPr>
        </p:nvSpPr>
        <p:spPr/>
        <p:txBody>
          <a:bodyPr/>
          <a:lstStyle/>
          <a:p>
            <a:r>
              <a:rPr lang="sk-SK" dirty="0"/>
              <a:t>zákon o ochrane hospodárskej súťaže č. 136/2001 </a:t>
            </a:r>
            <a:r>
              <a:rPr lang="sk-SK" dirty="0" err="1"/>
              <a:t>Z.z</a:t>
            </a:r>
            <a:r>
              <a:rPr lang="sk-SK" dirty="0"/>
              <a:t>.</a:t>
            </a:r>
          </a:p>
          <a:p>
            <a:r>
              <a:rPr lang="sk-SK" dirty="0"/>
              <a:t>účelom je ochrana hosp. súťaže pred jej obmedzovaním, vytváranie podmienok pre ďalší rozvoj v prospech spotrebiteľov, a úprava právomoci a pôsobnosti Protimonopolného úradu SR pri dohľade nad dodržiavaním tohto zákona</a:t>
            </a:r>
          </a:p>
          <a:p>
            <a:r>
              <a:rPr lang="sk-SK" dirty="0"/>
              <a:t>formy nedovoleného obmedzovania hosp. súťaže:</a:t>
            </a:r>
          </a:p>
          <a:p>
            <a:pPr lvl="1"/>
            <a:r>
              <a:rPr lang="sk-SK" b="1" dirty="0"/>
              <a:t>Dohoda obmedzujúce súťaž</a:t>
            </a:r>
          </a:p>
          <a:p>
            <a:pPr lvl="1"/>
            <a:r>
              <a:rPr lang="sk-SK" b="1" dirty="0"/>
              <a:t>Zneužívanie dominantného postavenia </a:t>
            </a:r>
          </a:p>
          <a:p>
            <a:pPr lvl="1"/>
            <a:r>
              <a:rPr lang="sk-SK" b="1" dirty="0"/>
              <a:t>Koncentrácia</a:t>
            </a:r>
            <a:endParaRPr lang="sk-SK" dirty="0"/>
          </a:p>
        </p:txBody>
      </p:sp>
    </p:spTree>
    <p:extLst>
      <p:ext uri="{BB962C8B-B14F-4D97-AF65-F5344CB8AC3E}">
        <p14:creationId xmlns:p14="http://schemas.microsoft.com/office/powerpoint/2010/main" val="500535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AFF60B-5EF6-4A5B-95AF-886FA8446104}"/>
              </a:ext>
            </a:extLst>
          </p:cNvPr>
          <p:cNvSpPr>
            <a:spLocks noGrp="1"/>
          </p:cNvSpPr>
          <p:nvPr>
            <p:ph type="title"/>
          </p:nvPr>
        </p:nvSpPr>
        <p:spPr/>
        <p:txBody>
          <a:bodyPr/>
          <a:lstStyle/>
          <a:p>
            <a:r>
              <a:rPr lang="sk-SK" b="1" dirty="0"/>
              <a:t>Ochrana intenzity hospodárskej súťaže</a:t>
            </a:r>
            <a:br>
              <a:rPr lang="sk-SK" dirty="0"/>
            </a:br>
            <a:endParaRPr lang="sk-SK" dirty="0"/>
          </a:p>
        </p:txBody>
      </p:sp>
      <p:sp>
        <p:nvSpPr>
          <p:cNvPr id="3" name="Zástupný symbol pro obsah 2">
            <a:extLst>
              <a:ext uri="{FF2B5EF4-FFF2-40B4-BE49-F238E27FC236}">
                <a16:creationId xmlns:a16="http://schemas.microsoft.com/office/drawing/2014/main" id="{6727D8DF-90D1-4CC4-9B9E-2CCE8EE1E745}"/>
              </a:ext>
            </a:extLst>
          </p:cNvPr>
          <p:cNvSpPr>
            <a:spLocks noGrp="1"/>
          </p:cNvSpPr>
          <p:nvPr>
            <p:ph idx="1"/>
          </p:nvPr>
        </p:nvSpPr>
        <p:spPr/>
        <p:txBody>
          <a:bodyPr>
            <a:normAutofit fontScale="92500" lnSpcReduction="20000"/>
          </a:bodyPr>
          <a:lstStyle/>
          <a:p>
            <a:pPr lvl="1"/>
            <a:r>
              <a:rPr lang="sk-SK" b="1" dirty="0"/>
              <a:t>Dohoda obmedzujúce súťaž</a:t>
            </a:r>
            <a:endParaRPr lang="sk-SK" dirty="0"/>
          </a:p>
          <a:p>
            <a:pPr lvl="2"/>
            <a:r>
              <a:rPr lang="sk-SK" dirty="0"/>
              <a:t>Dohoda a zosúladený postup podnikateľov, ako aj rozhodnutie združenia podnikateľov, ktoré majú za cieľ alebo môžu mať za následok obmedzovanie súťaže sú zakázané</a:t>
            </a:r>
          </a:p>
          <a:p>
            <a:pPr lvl="1"/>
            <a:r>
              <a:rPr lang="sk-SK" b="1" dirty="0"/>
              <a:t>Zneužívanie dominantného postavenia</a:t>
            </a:r>
            <a:endParaRPr lang="sk-SK" dirty="0"/>
          </a:p>
          <a:p>
            <a:pPr lvl="2"/>
            <a:r>
              <a:rPr lang="sk-SK" dirty="0"/>
              <a:t>Dominantné postavenie na relevantnom trhu má podnikateľ alebo niekoľko podnikateľov, ktorí nie sú vystavení podstatnej súťaži a ktorí sa vzhľadom na svoju ekonomickú silu môžu správať nezávisle.</a:t>
            </a:r>
          </a:p>
          <a:p>
            <a:pPr marL="914400" lvl="2" indent="0">
              <a:buNone/>
            </a:pPr>
            <a:r>
              <a:rPr lang="sk-SK" u="sng" dirty="0"/>
              <a:t>Zneužitím dominantného postavenia na relevantnom trhu je najmä</a:t>
            </a:r>
            <a:endParaRPr lang="sk-SK" dirty="0"/>
          </a:p>
          <a:p>
            <a:pPr lvl="2"/>
            <a:r>
              <a:rPr lang="sk-SK" dirty="0"/>
              <a:t>a) priame alebo nepriame uplatňovanie neprimeraných cien alebo iných neprimeraných obchodných podmienok,</a:t>
            </a:r>
          </a:p>
          <a:p>
            <a:pPr lvl="2"/>
            <a:r>
              <a:rPr lang="sk-SK" dirty="0"/>
              <a:t>b) obmedzenie výroby, odbytu alebo technického vývoja tovaru na úkor užívateľov,</a:t>
            </a:r>
          </a:p>
          <a:p>
            <a:pPr lvl="2"/>
            <a:r>
              <a:rPr lang="sk-SK" dirty="0"/>
              <a:t>c) uplatňovanie rozdielnych podmienok pri zhodnom alebo porovnateľnom plnení voči jednotlivým podnikateľom, ktorými sú alebo môžu byť títo podnikatelia znevýhodňovaní v súťaži, alebo</a:t>
            </a:r>
          </a:p>
          <a:p>
            <a:pPr lvl="2"/>
            <a:r>
              <a:rPr lang="sk-SK" dirty="0"/>
              <a:t>d) viazanie súhlasu s uzavretím zmluvy na podmienku, že druhá zmluvná strana prijme aj ďalšie záväzky, ktoré svojou povahou alebo podľa obchodných zvyklostí nesúvisia s predmetom tejto zmluvy.</a:t>
            </a:r>
          </a:p>
          <a:p>
            <a:endParaRPr lang="sk-SK" dirty="0"/>
          </a:p>
        </p:txBody>
      </p:sp>
    </p:spTree>
    <p:extLst>
      <p:ext uri="{BB962C8B-B14F-4D97-AF65-F5344CB8AC3E}">
        <p14:creationId xmlns:p14="http://schemas.microsoft.com/office/powerpoint/2010/main" val="101718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EB0E9F-2C34-4631-A630-3FB1D0B8914F}"/>
              </a:ext>
            </a:extLst>
          </p:cNvPr>
          <p:cNvSpPr>
            <a:spLocks noGrp="1"/>
          </p:cNvSpPr>
          <p:nvPr>
            <p:ph type="title"/>
          </p:nvPr>
        </p:nvSpPr>
        <p:spPr/>
        <p:txBody>
          <a:bodyPr/>
          <a:lstStyle/>
          <a:p>
            <a:r>
              <a:rPr lang="sk-SK" b="1" dirty="0"/>
              <a:t>Ochrana intenzity hospodárskej súťaže</a:t>
            </a:r>
            <a:endParaRPr lang="sk-SK" dirty="0"/>
          </a:p>
        </p:txBody>
      </p:sp>
      <p:sp>
        <p:nvSpPr>
          <p:cNvPr id="3" name="Zástupný symbol pro obsah 2">
            <a:extLst>
              <a:ext uri="{FF2B5EF4-FFF2-40B4-BE49-F238E27FC236}">
                <a16:creationId xmlns:a16="http://schemas.microsoft.com/office/drawing/2014/main" id="{8B6E2492-FC26-438B-B441-EED617873E6F}"/>
              </a:ext>
            </a:extLst>
          </p:cNvPr>
          <p:cNvSpPr>
            <a:spLocks noGrp="1"/>
          </p:cNvSpPr>
          <p:nvPr>
            <p:ph idx="1"/>
          </p:nvPr>
        </p:nvSpPr>
        <p:spPr/>
        <p:txBody>
          <a:bodyPr/>
          <a:lstStyle/>
          <a:p>
            <a:pPr lvl="1"/>
            <a:r>
              <a:rPr lang="sk-SK" b="1" dirty="0"/>
              <a:t> Koncentrácia</a:t>
            </a:r>
            <a:endParaRPr lang="sk-SK" dirty="0"/>
          </a:p>
          <a:p>
            <a:pPr lvl="2"/>
            <a:r>
              <a:rPr lang="sk-SK" dirty="0"/>
              <a:t>Koncentrácia na účely tohto zákona je proces ekonomického spájania podnikateľov na trvalom základe, ktorým je</a:t>
            </a:r>
          </a:p>
          <a:p>
            <a:pPr lvl="2"/>
            <a:r>
              <a:rPr lang="sk-SK" dirty="0"/>
              <a:t>a) zlúčenie alebo splynutie dvoch alebo viacerých samostatných podnikateľov, alebo</a:t>
            </a:r>
          </a:p>
          <a:p>
            <a:pPr lvl="2"/>
            <a:r>
              <a:rPr lang="sk-SK" dirty="0"/>
              <a:t>b) získanie priamej alebo nepriamej kontroly jedným podnikateľom alebo viacerými podnikateľmi nad podnikateľom, jeho časťou alebo nad viacerými podnikateľmi alebo ich časťami.</a:t>
            </a:r>
          </a:p>
          <a:p>
            <a:endParaRPr lang="sk-SK" dirty="0"/>
          </a:p>
        </p:txBody>
      </p:sp>
    </p:spTree>
    <p:extLst>
      <p:ext uri="{BB962C8B-B14F-4D97-AF65-F5344CB8AC3E}">
        <p14:creationId xmlns:p14="http://schemas.microsoft.com/office/powerpoint/2010/main" val="1129759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5CE497-489E-4559-A968-12D31821B6EB}"/>
              </a:ext>
            </a:extLst>
          </p:cNvPr>
          <p:cNvSpPr>
            <a:spLocks noGrp="1"/>
          </p:cNvSpPr>
          <p:nvPr>
            <p:ph type="title"/>
          </p:nvPr>
        </p:nvSpPr>
        <p:spPr/>
        <p:txBody>
          <a:bodyPr/>
          <a:lstStyle/>
          <a:p>
            <a:r>
              <a:rPr lang="sk-SK" b="1" dirty="0"/>
              <a:t>Zásady tvorby obchodného mena</a:t>
            </a:r>
            <a:br>
              <a:rPr lang="sk-SK" dirty="0"/>
            </a:br>
            <a:endParaRPr lang="sk-SK" dirty="0"/>
          </a:p>
        </p:txBody>
      </p:sp>
      <p:sp>
        <p:nvSpPr>
          <p:cNvPr id="3" name="Zástupný symbol pro obsah 2">
            <a:extLst>
              <a:ext uri="{FF2B5EF4-FFF2-40B4-BE49-F238E27FC236}">
                <a16:creationId xmlns:a16="http://schemas.microsoft.com/office/drawing/2014/main" id="{B7C05763-6422-4C0A-A5F5-26A01CA42FF9}"/>
              </a:ext>
            </a:extLst>
          </p:cNvPr>
          <p:cNvSpPr>
            <a:spLocks noGrp="1"/>
          </p:cNvSpPr>
          <p:nvPr>
            <p:ph idx="1"/>
          </p:nvPr>
        </p:nvSpPr>
        <p:spPr/>
        <p:txBody>
          <a:bodyPr/>
          <a:lstStyle/>
          <a:p>
            <a:r>
              <a:rPr lang="sk-SK" dirty="0"/>
              <a:t>Rozumie sa názov, pod ktorým podnikateľ vykonáva právne úkony pri svojej podnikateľskej činnosti.</a:t>
            </a:r>
          </a:p>
          <a:p>
            <a:r>
              <a:rPr lang="sk-SK" dirty="0"/>
              <a:t>tvorba obchodného mena </a:t>
            </a:r>
          </a:p>
          <a:p>
            <a:pPr lvl="1"/>
            <a:r>
              <a:rPr lang="sk-SK" b="1" dirty="0"/>
              <a:t>obchodné meno FO</a:t>
            </a:r>
            <a:r>
              <a:rPr lang="sk-SK" dirty="0"/>
              <a:t> : meno + priezvisko + prípadne fakultatívny dodatok týkajúci sa predmetu podnikania alebo osoby podnikateľa </a:t>
            </a:r>
          </a:p>
          <a:p>
            <a:pPr lvl="2"/>
            <a:r>
              <a:rPr lang="sk-SK" dirty="0"/>
              <a:t>odlišuje osobu podnikateľa : napr. Ján Novák – starší ; miesto podnikateľa: Ján Novák – Košice; alebo špecifikuje druh podnikateľskej činnosti: Ján Novák – kamenár</a:t>
            </a:r>
          </a:p>
          <a:p>
            <a:pPr lvl="1"/>
            <a:r>
              <a:rPr lang="sk-SK" b="1" dirty="0"/>
              <a:t>obchodné meno PO:</a:t>
            </a:r>
            <a:r>
              <a:rPr lang="sk-SK" dirty="0"/>
              <a:t> Obchodné meno obchodných spoločností a družstva je názov, pod ktorým sú zapísané v obchodnom registri. Súčasťou obchodného mena právnických osôb je aj dodatok označujúci ich právnu formu.</a:t>
            </a:r>
          </a:p>
        </p:txBody>
      </p:sp>
    </p:spTree>
    <p:extLst>
      <p:ext uri="{BB962C8B-B14F-4D97-AF65-F5344CB8AC3E}">
        <p14:creationId xmlns:p14="http://schemas.microsoft.com/office/powerpoint/2010/main" val="1548036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49B0DE-577C-4D99-AC7C-29971FB1DB52}"/>
              </a:ext>
            </a:extLst>
          </p:cNvPr>
          <p:cNvSpPr>
            <a:spLocks noGrp="1"/>
          </p:cNvSpPr>
          <p:nvPr>
            <p:ph type="title"/>
          </p:nvPr>
        </p:nvSpPr>
        <p:spPr/>
        <p:txBody>
          <a:bodyPr/>
          <a:lstStyle/>
          <a:p>
            <a:r>
              <a:rPr lang="sk-SK" b="1" dirty="0"/>
              <a:t>Zásady tvorby obchodného mena</a:t>
            </a:r>
          </a:p>
        </p:txBody>
      </p:sp>
      <p:sp>
        <p:nvSpPr>
          <p:cNvPr id="4" name="Obdélník 3">
            <a:extLst>
              <a:ext uri="{FF2B5EF4-FFF2-40B4-BE49-F238E27FC236}">
                <a16:creationId xmlns:a16="http://schemas.microsoft.com/office/drawing/2014/main" id="{EDB93621-15F4-4B43-95F6-7FCBF99CBA72}"/>
              </a:ext>
            </a:extLst>
          </p:cNvPr>
          <p:cNvSpPr/>
          <p:nvPr/>
        </p:nvSpPr>
        <p:spPr>
          <a:xfrm>
            <a:off x="423422" y="1512300"/>
            <a:ext cx="10728488" cy="4702569"/>
          </a:xfrm>
          <a:prstGeom prst="rect">
            <a:avLst/>
          </a:prstGeom>
        </p:spPr>
        <p:txBody>
          <a:bodyPr wrap="square">
            <a:spAutoFit/>
          </a:bodyPr>
          <a:lstStyle/>
          <a:p>
            <a:pPr marL="742950" lvl="1" indent="-285750">
              <a:lnSpc>
                <a:spcPct val="107000"/>
              </a:lnSpc>
              <a:spcAft>
                <a:spcPts val="0"/>
              </a:spcAft>
              <a:buFont typeface="Courier New" panose="02070309020205020404" pitchFamily="49" charset="0"/>
              <a:buChar char="o"/>
            </a:pPr>
            <a:r>
              <a:rPr lang="sk-SK" sz="2800" b="1" dirty="0">
                <a:effectLst/>
                <a:latin typeface="Times New Roman" panose="02020603050405020304" pitchFamily="18" charset="0"/>
                <a:ea typeface="Calibri" panose="020F0502020204030204" pitchFamily="34" charset="0"/>
                <a:cs typeface="Times New Roman" panose="02020603050405020304" pitchFamily="18" charset="0"/>
              </a:rPr>
              <a:t> zásada prednosti: </a:t>
            </a:r>
            <a:r>
              <a:rPr lang="sk-SK" sz="2800" dirty="0">
                <a:effectLst/>
                <a:latin typeface="Times New Roman" panose="02020603050405020304" pitchFamily="18" charset="0"/>
                <a:ea typeface="Calibri" panose="020F0502020204030204" pitchFamily="34" charset="0"/>
                <a:cs typeface="Times New Roman" panose="02020603050405020304" pitchFamily="18" charset="0"/>
              </a:rPr>
              <a:t>môže používať iba ten podnikateľ, ktorý ho má v obchodnom registri zapísané ako prvý ... ide o technickú voľnosť. </a:t>
            </a:r>
          </a:p>
          <a:p>
            <a:pPr marL="742950" lvl="1" indent="-285750">
              <a:lnSpc>
                <a:spcPct val="107000"/>
              </a:lnSpc>
              <a:spcAft>
                <a:spcPts val="0"/>
              </a:spcAft>
              <a:buFont typeface="Courier New" panose="02070309020205020404" pitchFamily="49" charset="0"/>
              <a:buChar char="o"/>
            </a:pPr>
            <a:endParaRPr lang="sk-SK" sz="2800" b="1" dirty="0">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0"/>
              </a:spcAft>
              <a:buFont typeface="Courier New" panose="02070309020205020404" pitchFamily="49" charset="0"/>
              <a:buChar char="o"/>
            </a:pPr>
            <a:r>
              <a:rPr lang="sk-SK" sz="2800" b="1" dirty="0">
                <a:effectLst/>
                <a:latin typeface="Times New Roman" panose="02020603050405020304" pitchFamily="18" charset="0"/>
                <a:ea typeface="Calibri" panose="020F0502020204030204" pitchFamily="34" charset="0"/>
                <a:cs typeface="Times New Roman" panose="02020603050405020304" pitchFamily="18" charset="0"/>
              </a:rPr>
              <a:t> zásada pravdivosti:</a:t>
            </a:r>
            <a:r>
              <a:rPr lang="sk-SK" sz="2800" dirty="0">
                <a:effectLst/>
                <a:latin typeface="Times New Roman" panose="02020603050405020304" pitchFamily="18" charset="0"/>
                <a:ea typeface="Calibri" panose="020F0502020204030204" pitchFamily="34" charset="0"/>
                <a:cs typeface="Times New Roman" panose="02020603050405020304" pitchFamily="18" charset="0"/>
              </a:rPr>
              <a:t> nesmie vzbudzovať klamlivú predstavu o podnikateľovi alebo o predmete podnikania.</a:t>
            </a:r>
          </a:p>
          <a:p>
            <a:pPr marL="742950" lvl="1" indent="-285750">
              <a:lnSpc>
                <a:spcPct val="107000"/>
              </a:lnSpc>
              <a:spcAft>
                <a:spcPts val="0"/>
              </a:spcAft>
              <a:buFont typeface="Courier New" panose="02070309020205020404" pitchFamily="49" charset="0"/>
              <a:buChar char="o"/>
            </a:pPr>
            <a:endParaRPr lang="sk-SK" sz="2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Courier New" panose="02070309020205020404" pitchFamily="49" charset="0"/>
              <a:buChar char="o"/>
            </a:pPr>
            <a:r>
              <a:rPr lang="sk-SK" sz="2800" b="1" dirty="0">
                <a:effectLst/>
                <a:latin typeface="Times New Roman" panose="02020603050405020304" pitchFamily="18" charset="0"/>
                <a:ea typeface="Calibri" panose="020F0502020204030204" pitchFamily="34" charset="0"/>
                <a:cs typeface="Times New Roman" panose="02020603050405020304" pitchFamily="18" charset="0"/>
              </a:rPr>
              <a:t> zásada nezameniteľnosti:</a:t>
            </a:r>
            <a:r>
              <a:rPr lang="sk-SK" sz="2800" dirty="0">
                <a:effectLst/>
                <a:latin typeface="Times New Roman" panose="02020603050405020304" pitchFamily="18" charset="0"/>
                <a:ea typeface="Calibri" panose="020F0502020204030204" pitchFamily="34" charset="0"/>
                <a:cs typeface="Times New Roman" panose="02020603050405020304" pitchFamily="18" charset="0"/>
              </a:rPr>
              <a:t> Obchodné meno nesmie byť zameniteľné s obchodným menom iného podnikateľa. Nestačí zmeniť dodatok odlišujúci právnu formu. Taktiež nemožno používať obchodné mená, ktoré sa inak píšu ale znejú rovnako. </a:t>
            </a:r>
            <a:endParaRPr lang="sk-SK"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2476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49B0DE-577C-4D99-AC7C-29971FB1DB52}"/>
              </a:ext>
            </a:extLst>
          </p:cNvPr>
          <p:cNvSpPr>
            <a:spLocks noGrp="1"/>
          </p:cNvSpPr>
          <p:nvPr>
            <p:ph type="title"/>
          </p:nvPr>
        </p:nvSpPr>
        <p:spPr/>
        <p:txBody>
          <a:bodyPr/>
          <a:lstStyle/>
          <a:p>
            <a:r>
              <a:rPr lang="sk-SK" b="1" dirty="0"/>
              <a:t>Zásady tvorby obchodného mena</a:t>
            </a:r>
          </a:p>
        </p:txBody>
      </p:sp>
      <p:sp>
        <p:nvSpPr>
          <p:cNvPr id="4" name="Obdélník 3">
            <a:extLst>
              <a:ext uri="{FF2B5EF4-FFF2-40B4-BE49-F238E27FC236}">
                <a16:creationId xmlns:a16="http://schemas.microsoft.com/office/drawing/2014/main" id="{EDB93621-15F4-4B43-95F6-7FCBF99CBA72}"/>
              </a:ext>
            </a:extLst>
          </p:cNvPr>
          <p:cNvSpPr/>
          <p:nvPr/>
        </p:nvSpPr>
        <p:spPr>
          <a:xfrm>
            <a:off x="461129" y="1352044"/>
            <a:ext cx="10728488" cy="5163593"/>
          </a:xfrm>
          <a:prstGeom prst="rect">
            <a:avLst/>
          </a:prstGeom>
        </p:spPr>
        <p:txBody>
          <a:bodyPr wrap="square">
            <a:spAutoFit/>
          </a:bodyPr>
          <a:lstStyle/>
          <a:p>
            <a:pPr marL="742950" lvl="1" indent="-285750">
              <a:lnSpc>
                <a:spcPct val="107000"/>
              </a:lnSpc>
              <a:spcAft>
                <a:spcPts val="0"/>
              </a:spcAft>
              <a:buFont typeface="Courier New" panose="02070309020205020404" pitchFamily="49" charset="0"/>
              <a:buChar char="o"/>
            </a:pPr>
            <a:r>
              <a:rPr lang="sk-SK" sz="2800" dirty="0">
                <a:effectLst/>
                <a:latin typeface="Times New Roman" panose="02020603050405020304" pitchFamily="18" charset="0"/>
                <a:ea typeface="Calibri" panose="020F0502020204030204" pitchFamily="34" charset="0"/>
                <a:cs typeface="Times New Roman" panose="02020603050405020304" pitchFamily="18" charset="0"/>
              </a:rPr>
              <a:t> môžu byť vecné (odvodené od predmetu činnosti podnikateľa), </a:t>
            </a:r>
          </a:p>
          <a:p>
            <a:pPr marL="742950" lvl="1" indent="-285750">
              <a:lnSpc>
                <a:spcPct val="107000"/>
              </a:lnSpc>
              <a:spcAft>
                <a:spcPts val="0"/>
              </a:spcAft>
              <a:buFont typeface="Courier New" panose="02070309020205020404" pitchFamily="49" charset="0"/>
              <a:buChar char="o"/>
            </a:pPr>
            <a:r>
              <a:rPr lang="sk-SK" sz="2800" dirty="0">
                <a:effectLst/>
                <a:latin typeface="Times New Roman" panose="02020603050405020304" pitchFamily="18" charset="0"/>
                <a:ea typeface="Calibri" panose="020F0502020204030204" pitchFamily="34" charset="0"/>
                <a:cs typeface="Times New Roman" panose="02020603050405020304" pitchFamily="18" charset="0"/>
              </a:rPr>
              <a:t>osobné (meno a priezvisko podnikateľa)</a:t>
            </a:r>
          </a:p>
          <a:p>
            <a:pPr marL="742950" lvl="1" indent="-285750">
              <a:lnSpc>
                <a:spcPct val="107000"/>
              </a:lnSpc>
              <a:spcAft>
                <a:spcPts val="0"/>
              </a:spcAft>
              <a:buFont typeface="Courier New" panose="02070309020205020404" pitchFamily="49" charset="0"/>
              <a:buChar char="o"/>
            </a:pPr>
            <a:r>
              <a:rPr lang="sk-SK" sz="2800" dirty="0">
                <a:latin typeface="Times New Roman" panose="02020603050405020304" pitchFamily="18" charset="0"/>
                <a:ea typeface="Calibri" panose="020F0502020204030204" pitchFamily="34" charset="0"/>
                <a:cs typeface="Times New Roman" panose="02020603050405020304" pitchFamily="18" charset="0"/>
              </a:rPr>
              <a:t>f</a:t>
            </a:r>
            <a:r>
              <a:rPr lang="sk-SK" sz="2800" dirty="0">
                <a:effectLst/>
                <a:latin typeface="Times New Roman" panose="02020603050405020304" pitchFamily="18" charset="0"/>
                <a:ea typeface="Calibri" panose="020F0502020204030204" pitchFamily="34" charset="0"/>
                <a:cs typeface="Times New Roman" panose="02020603050405020304" pitchFamily="18" charset="0"/>
              </a:rPr>
              <a:t>antazijné</a:t>
            </a:r>
          </a:p>
          <a:p>
            <a:pPr marL="742950" lvl="1" indent="-285750">
              <a:lnSpc>
                <a:spcPct val="107000"/>
              </a:lnSpc>
              <a:spcAft>
                <a:spcPts val="0"/>
              </a:spcAft>
              <a:buFont typeface="Courier New" panose="02070309020205020404" pitchFamily="49" charset="0"/>
              <a:buChar char="o"/>
            </a:pPr>
            <a:endParaRPr lang="sk-SK"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indent="-285750">
              <a:lnSpc>
                <a:spcPct val="107000"/>
              </a:lnSpc>
              <a:spcAft>
                <a:spcPts val="0"/>
              </a:spcAft>
              <a:buFont typeface="Courier New" panose="02070309020205020404" pitchFamily="49" charset="0"/>
              <a:buChar char="o"/>
            </a:pPr>
            <a:r>
              <a:rPr lang="sk-SK" sz="2800" dirty="0">
                <a:effectLst/>
                <a:latin typeface="Calibri" panose="020F0502020204030204" pitchFamily="34" charset="0"/>
                <a:ea typeface="Calibri" panose="020F0502020204030204" pitchFamily="34" charset="0"/>
                <a:cs typeface="Times New Roman" panose="02020603050405020304" pitchFamily="18" charset="0"/>
              </a:rPr>
              <a:t>osobitné predpisy obmedzujú určité časti obchodných mien </a:t>
            </a:r>
          </a:p>
          <a:p>
            <a:pPr marL="742950" lvl="1" indent="-285750">
              <a:lnSpc>
                <a:spcPct val="107000"/>
              </a:lnSpc>
              <a:spcAft>
                <a:spcPts val="0"/>
              </a:spcAft>
              <a:buFont typeface="Courier New" panose="02070309020205020404" pitchFamily="49" charset="0"/>
              <a:buChar char="o"/>
            </a:pPr>
            <a:endParaRPr lang="sk-SK" sz="28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0"/>
              </a:spcAft>
              <a:buFont typeface="Courier New" panose="02070309020205020404" pitchFamily="49" charset="0"/>
              <a:buChar char="o"/>
            </a:pPr>
            <a:r>
              <a:rPr lang="sk-SK" sz="2800" dirty="0">
                <a:effectLst/>
                <a:latin typeface="Calibri" panose="020F0502020204030204" pitchFamily="34" charset="0"/>
                <a:ea typeface="Calibri" panose="020F0502020204030204" pitchFamily="34" charset="0"/>
                <a:cs typeface="Times New Roman" panose="02020603050405020304" pitchFamily="18" charset="0"/>
              </a:rPr>
              <a:t>Ak má byť súčasťou obchodného mena aj meno určitej konkrétnej osoby, je vyžadovaný jej súhlas, resp. súhlas dedičov</a:t>
            </a:r>
          </a:p>
          <a:p>
            <a:pPr marL="742950" lvl="1" indent="-285750">
              <a:lnSpc>
                <a:spcPct val="107000"/>
              </a:lnSpc>
              <a:spcAft>
                <a:spcPts val="0"/>
              </a:spcAft>
              <a:buFont typeface="Courier New" panose="02070309020205020404" pitchFamily="49" charset="0"/>
              <a:buChar char="o"/>
            </a:pPr>
            <a:endParaRPr lang="sk-SK" sz="28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0"/>
              </a:spcAft>
              <a:buFont typeface="Courier New" panose="02070309020205020404" pitchFamily="49" charset="0"/>
              <a:buChar char="o"/>
            </a:pPr>
            <a:r>
              <a:rPr lang="sk-SK" sz="2800" dirty="0">
                <a:effectLst/>
                <a:latin typeface="Calibri" panose="020F0502020204030204" pitchFamily="34" charset="0"/>
                <a:ea typeface="Calibri" panose="020F0502020204030204" pitchFamily="34" charset="0"/>
                <a:cs typeface="Times New Roman" panose="02020603050405020304" pitchFamily="18" charset="0"/>
              </a:rPr>
              <a:t>Uvedenie mien konkrétnych osôb ale môže výnimočne viesť k ich ručeniu za záväzky podnikateľa (§ 95 ods. 2 OBZ, § 678 ods. 2  OBZ)</a:t>
            </a:r>
          </a:p>
        </p:txBody>
      </p:sp>
    </p:spTree>
    <p:extLst>
      <p:ext uri="{BB962C8B-B14F-4D97-AF65-F5344CB8AC3E}">
        <p14:creationId xmlns:p14="http://schemas.microsoft.com/office/powerpoint/2010/main" val="1600922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49B0DE-577C-4D99-AC7C-29971FB1DB52}"/>
              </a:ext>
            </a:extLst>
          </p:cNvPr>
          <p:cNvSpPr>
            <a:spLocks noGrp="1"/>
          </p:cNvSpPr>
          <p:nvPr>
            <p:ph type="title"/>
          </p:nvPr>
        </p:nvSpPr>
        <p:spPr/>
        <p:txBody>
          <a:bodyPr/>
          <a:lstStyle/>
          <a:p>
            <a:r>
              <a:rPr lang="sk-SK" b="1" dirty="0"/>
              <a:t>Zásady tvorby obchodného mena</a:t>
            </a:r>
          </a:p>
        </p:txBody>
      </p:sp>
      <p:sp>
        <p:nvSpPr>
          <p:cNvPr id="4" name="Obdélník 3">
            <a:extLst>
              <a:ext uri="{FF2B5EF4-FFF2-40B4-BE49-F238E27FC236}">
                <a16:creationId xmlns:a16="http://schemas.microsoft.com/office/drawing/2014/main" id="{EDB93621-15F4-4B43-95F6-7FCBF99CBA72}"/>
              </a:ext>
            </a:extLst>
          </p:cNvPr>
          <p:cNvSpPr/>
          <p:nvPr/>
        </p:nvSpPr>
        <p:spPr>
          <a:xfrm>
            <a:off x="423422" y="1512300"/>
            <a:ext cx="10728488" cy="3749424"/>
          </a:xfrm>
          <a:prstGeom prst="rect">
            <a:avLst/>
          </a:prstGeom>
        </p:spPr>
        <p:txBody>
          <a:bodyPr wrap="square">
            <a:spAutoFit/>
          </a:bodyPr>
          <a:lstStyle/>
          <a:p>
            <a:pPr marL="742950" lvl="1" indent="-285750">
              <a:lnSpc>
                <a:spcPct val="107000"/>
              </a:lnSpc>
              <a:spcAft>
                <a:spcPts val="0"/>
              </a:spcAft>
              <a:buFont typeface="Courier New" panose="02070309020205020404" pitchFamily="49" charset="0"/>
              <a:buChar char="o"/>
            </a:pPr>
            <a:r>
              <a:rPr lang="sk-SK" sz="2800" b="1" dirty="0">
                <a:effectLst/>
                <a:latin typeface="Times New Roman" panose="02020603050405020304" pitchFamily="18" charset="0"/>
                <a:ea typeface="Calibri" panose="020F0502020204030204" pitchFamily="34" charset="0"/>
                <a:cs typeface="Times New Roman" panose="02020603050405020304" pitchFamily="18" charset="0"/>
              </a:rPr>
              <a:t>OBZ tiež pripúšťa 2 výnimky pri jeho tvorbe:</a:t>
            </a:r>
          </a:p>
          <a:p>
            <a:pPr marL="742950" lvl="1" indent="-285750">
              <a:lnSpc>
                <a:spcPct val="107000"/>
              </a:lnSpc>
              <a:spcAft>
                <a:spcPts val="0"/>
              </a:spcAft>
              <a:buFont typeface="Courier New" panose="02070309020205020404" pitchFamily="49" charset="0"/>
              <a:buChar char="o"/>
            </a:pPr>
            <a:endParaRPr lang="sk-SK"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lvl="2" indent="-285750">
              <a:lnSpc>
                <a:spcPct val="107000"/>
              </a:lnSpc>
              <a:buFont typeface="Courier New" panose="02070309020205020404" pitchFamily="49" charset="0"/>
              <a:buChar char="o"/>
            </a:pPr>
            <a:r>
              <a:rPr lang="sk-SK" sz="2800" dirty="0">
                <a:effectLst/>
                <a:latin typeface="Times New Roman" panose="02020603050405020304" pitchFamily="18" charset="0"/>
                <a:ea typeface="Calibri" panose="020F0502020204030204" pitchFamily="34" charset="0"/>
                <a:cs typeface="Times New Roman" panose="02020603050405020304" pitchFamily="18" charset="0"/>
              </a:rPr>
              <a:t>aby FO mohla používať aj po zmene mena alebo priezviska pôvodné obchodné meno</a:t>
            </a:r>
          </a:p>
          <a:p>
            <a:pPr marL="1200150" lvl="2" indent="-285750">
              <a:lnSpc>
                <a:spcPct val="107000"/>
              </a:lnSpc>
              <a:buFont typeface="Courier New" panose="02070309020205020404" pitchFamily="49" charset="0"/>
              <a:buChar char="o"/>
            </a:pPr>
            <a:endParaRPr lang="sk-SK"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1200150" lvl="2" indent="-285750">
              <a:lnSpc>
                <a:spcPct val="107000"/>
              </a:lnSpc>
              <a:buFont typeface="Courier New" panose="02070309020205020404" pitchFamily="49" charset="0"/>
              <a:buChar char="o"/>
            </a:pPr>
            <a:r>
              <a:rPr lang="sk-SK" sz="2800" dirty="0">
                <a:effectLst/>
                <a:latin typeface="Times New Roman" panose="02020603050405020304" pitchFamily="18" charset="0"/>
                <a:ea typeface="Calibri" panose="020F0502020204030204" pitchFamily="34" charset="0"/>
                <a:cs typeface="Times New Roman" panose="02020603050405020304" pitchFamily="18" charset="0"/>
              </a:rPr>
              <a:t>pri prevode alebo prechode podniku, kedy nový podnikateľ môže podnikať pod pôvodným menom, </a:t>
            </a:r>
            <a:r>
              <a:rPr lang="sk-SK" sz="2800" dirty="0" err="1">
                <a:effectLst/>
                <a:latin typeface="Times New Roman" panose="02020603050405020304" pitchFamily="18" charset="0"/>
                <a:ea typeface="Calibri" panose="020F0502020204030204" pitchFamily="34" charset="0"/>
                <a:cs typeface="Times New Roman" panose="02020603050405020304" pitchFamily="18" charset="0"/>
              </a:rPr>
              <a:t>t.j</a:t>
            </a:r>
            <a:r>
              <a:rPr lang="sk-SK" sz="2800" dirty="0">
                <a:effectLst/>
                <a:latin typeface="Times New Roman" panose="02020603050405020304" pitchFamily="18" charset="0"/>
                <a:ea typeface="Calibri" panose="020F0502020204030204" pitchFamily="34" charset="0"/>
                <a:cs typeface="Times New Roman" panose="02020603050405020304" pitchFamily="18" charset="0"/>
              </a:rPr>
              <a:t>. meno a priezviskom s tým že k tomu názvu pripojí dodatok označujúci právne nástupníctvo</a:t>
            </a:r>
          </a:p>
        </p:txBody>
      </p:sp>
    </p:spTree>
    <p:extLst>
      <p:ext uri="{BB962C8B-B14F-4D97-AF65-F5344CB8AC3E}">
        <p14:creationId xmlns:p14="http://schemas.microsoft.com/office/powerpoint/2010/main" val="1435841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49B0DE-577C-4D99-AC7C-29971FB1DB52}"/>
              </a:ext>
            </a:extLst>
          </p:cNvPr>
          <p:cNvSpPr>
            <a:spLocks noGrp="1"/>
          </p:cNvSpPr>
          <p:nvPr>
            <p:ph type="title"/>
          </p:nvPr>
        </p:nvSpPr>
        <p:spPr/>
        <p:txBody>
          <a:bodyPr/>
          <a:lstStyle/>
          <a:p>
            <a:r>
              <a:rPr lang="sk-SK" b="1" dirty="0"/>
              <a:t>Zásady tvorby obchodného mena</a:t>
            </a:r>
          </a:p>
        </p:txBody>
      </p:sp>
      <p:sp>
        <p:nvSpPr>
          <p:cNvPr id="4" name="Obdélník 3">
            <a:extLst>
              <a:ext uri="{FF2B5EF4-FFF2-40B4-BE49-F238E27FC236}">
                <a16:creationId xmlns:a16="http://schemas.microsoft.com/office/drawing/2014/main" id="{EDB93621-15F4-4B43-95F6-7FCBF99CBA72}"/>
              </a:ext>
            </a:extLst>
          </p:cNvPr>
          <p:cNvSpPr/>
          <p:nvPr/>
        </p:nvSpPr>
        <p:spPr>
          <a:xfrm>
            <a:off x="423422" y="1512300"/>
            <a:ext cx="10728488" cy="4702569"/>
          </a:xfrm>
          <a:prstGeom prst="rect">
            <a:avLst/>
          </a:prstGeom>
        </p:spPr>
        <p:txBody>
          <a:bodyPr wrap="square">
            <a:spAutoFit/>
          </a:bodyPr>
          <a:lstStyle/>
          <a:p>
            <a:pPr marL="742950" lvl="1" indent="-285750">
              <a:lnSpc>
                <a:spcPct val="107000"/>
              </a:lnSpc>
              <a:spcAft>
                <a:spcPts val="0"/>
              </a:spcAft>
              <a:buFont typeface="Courier New" panose="02070309020205020404" pitchFamily="49" charset="0"/>
              <a:buChar char="o"/>
            </a:pPr>
            <a:r>
              <a:rPr lang="sk-SK" sz="2800" b="1" dirty="0">
                <a:effectLst/>
                <a:latin typeface="Times New Roman" panose="02020603050405020304" pitchFamily="18" charset="0"/>
                <a:ea typeface="Calibri" panose="020F0502020204030204" pitchFamily="34" charset="0"/>
                <a:cs typeface="Times New Roman" panose="02020603050405020304" pitchFamily="18" charset="0"/>
              </a:rPr>
              <a:t>•Obchodné meno musí obsahovať aj niektoré povinné dodatky:</a:t>
            </a:r>
          </a:p>
          <a:p>
            <a:pPr marL="742950" lvl="1" indent="-285750">
              <a:lnSpc>
                <a:spcPct val="107000"/>
              </a:lnSpc>
              <a:spcAft>
                <a:spcPts val="0"/>
              </a:spcAft>
              <a:buFont typeface="Courier New" panose="02070309020205020404" pitchFamily="49" charset="0"/>
              <a:buChar char="o"/>
            </a:pPr>
            <a:endParaRPr lang="sk-SK"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spcAft>
                <a:spcPts val="0"/>
              </a:spcAft>
            </a:pPr>
            <a:r>
              <a:rPr lang="sk-SK" sz="2800" dirty="0">
                <a:effectLst/>
                <a:latin typeface="Times New Roman" panose="02020603050405020304" pitchFamily="18" charset="0"/>
                <a:ea typeface="Calibri" panose="020F0502020204030204" pitchFamily="34" charset="0"/>
                <a:cs typeface="Times New Roman" panose="02020603050405020304" pitchFamily="18" charset="0"/>
              </a:rPr>
              <a:t>a) Právna forma obchodnej spoločnosti (rozdielny dodatok ešte nevylučuje zameniteľnosť)</a:t>
            </a:r>
          </a:p>
          <a:p>
            <a:pPr marL="971550" lvl="1" indent="-514350">
              <a:lnSpc>
                <a:spcPct val="107000"/>
              </a:lnSpc>
              <a:spcAft>
                <a:spcPts val="0"/>
              </a:spcAft>
              <a:buAutoNum type="alphaLcParenR"/>
            </a:pPr>
            <a:endParaRPr lang="sk-SK" sz="28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spcAft>
                <a:spcPts val="0"/>
              </a:spcAft>
            </a:pPr>
            <a:r>
              <a:rPr lang="sk-SK" sz="2800" dirty="0">
                <a:effectLst/>
                <a:latin typeface="Times New Roman" panose="02020603050405020304" pitchFamily="18" charset="0"/>
                <a:ea typeface="Calibri" panose="020F0502020204030204" pitchFamily="34" charset="0"/>
                <a:cs typeface="Times New Roman" panose="02020603050405020304" pitchFamily="18" charset="0"/>
              </a:rPr>
              <a:t>b) Právny stav podnikateľa: v likvidácii, v konkurze, v reštrukturalizácii.</a:t>
            </a:r>
          </a:p>
          <a:p>
            <a:pPr lvl="1">
              <a:lnSpc>
                <a:spcPct val="107000"/>
              </a:lnSpc>
              <a:spcAft>
                <a:spcPts val="0"/>
              </a:spcAft>
            </a:pPr>
            <a:endParaRPr lang="sk-SK" sz="28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07000"/>
              </a:lnSpc>
              <a:spcAft>
                <a:spcPts val="0"/>
              </a:spcAft>
            </a:pPr>
            <a:r>
              <a:rPr lang="sk-SK" sz="2800" dirty="0">
                <a:effectLst/>
                <a:latin typeface="Times New Roman" panose="02020603050405020304" pitchFamily="18" charset="0"/>
                <a:ea typeface="Calibri" panose="020F0502020204030204" pitchFamily="34" charset="0"/>
                <a:cs typeface="Times New Roman" panose="02020603050405020304" pitchFamily="18" charset="0"/>
              </a:rPr>
              <a:t>c) Nástupníctvo a meno nástupcu pri fyzických osobách (zdedenie podniku) a výnimočne aj odlišujúci dodatok (§ 10 ods. 3 </a:t>
            </a:r>
            <a:r>
              <a:rPr lang="sk-SK" sz="2800" dirty="0" err="1">
                <a:effectLst/>
                <a:latin typeface="Times New Roman" panose="02020603050405020304" pitchFamily="18" charset="0"/>
                <a:ea typeface="Calibri" panose="020F0502020204030204" pitchFamily="34" charset="0"/>
                <a:cs typeface="Times New Roman" panose="02020603050405020304" pitchFamily="18" charset="0"/>
              </a:rPr>
              <a:t>ObchZ</a:t>
            </a:r>
            <a:r>
              <a:rPr lang="sk-SK" sz="28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399967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08E87F-854E-46D0-91EF-304D2A51AB8F}"/>
              </a:ext>
            </a:extLst>
          </p:cNvPr>
          <p:cNvSpPr>
            <a:spLocks noGrp="1"/>
          </p:cNvSpPr>
          <p:nvPr>
            <p:ph type="title"/>
          </p:nvPr>
        </p:nvSpPr>
        <p:spPr/>
        <p:txBody>
          <a:bodyPr/>
          <a:lstStyle/>
          <a:p>
            <a:r>
              <a:rPr lang="sk-SK" b="1" dirty="0"/>
              <a:t>Ochrana obchodného mena</a:t>
            </a:r>
          </a:p>
        </p:txBody>
      </p:sp>
      <p:sp>
        <p:nvSpPr>
          <p:cNvPr id="4" name="Obdélník 3">
            <a:extLst>
              <a:ext uri="{FF2B5EF4-FFF2-40B4-BE49-F238E27FC236}">
                <a16:creationId xmlns:a16="http://schemas.microsoft.com/office/drawing/2014/main" id="{CE7E2885-C9ED-4C32-A7D2-1FACA7087E5D}"/>
              </a:ext>
            </a:extLst>
          </p:cNvPr>
          <p:cNvSpPr/>
          <p:nvPr/>
        </p:nvSpPr>
        <p:spPr>
          <a:xfrm>
            <a:off x="490193" y="1442302"/>
            <a:ext cx="11312165" cy="5324535"/>
          </a:xfrm>
          <a:prstGeom prst="rect">
            <a:avLst/>
          </a:prstGeom>
        </p:spPr>
        <p:txBody>
          <a:bodyPr wrap="square">
            <a:spAutoFit/>
          </a:bodyPr>
          <a:lstStyle/>
          <a:p>
            <a:r>
              <a:rPr lang="sk-SK" sz="2400" dirty="0"/>
              <a:t>Osoba, ktorej práva boli používaním obchodného mena porušené, ohrozené alebo dotknuté sa proti porušiteľovi môže domáhať, aby:</a:t>
            </a:r>
          </a:p>
          <a:p>
            <a:endParaRPr lang="sk-SK" sz="2400" dirty="0"/>
          </a:p>
          <a:p>
            <a:pPr marL="514350" indent="-514350">
              <a:buAutoNum type="alphaLcParenR"/>
            </a:pPr>
            <a:r>
              <a:rPr lang="sk-SK" sz="2400" dirty="0"/>
              <a:t>sa konania zdržal a odstránil protiprávny stav,</a:t>
            </a:r>
          </a:p>
          <a:p>
            <a:pPr marL="514350" indent="-514350">
              <a:buAutoNum type="alphaLcParenR"/>
            </a:pPr>
            <a:endParaRPr lang="sk-SK" sz="2400" dirty="0"/>
          </a:p>
          <a:p>
            <a:r>
              <a:rPr lang="sk-SK" sz="2400" dirty="0"/>
              <a:t>b) nahradil škodu,</a:t>
            </a:r>
          </a:p>
          <a:p>
            <a:endParaRPr lang="sk-SK" sz="2400" dirty="0"/>
          </a:p>
          <a:p>
            <a:r>
              <a:rPr lang="sk-SK" sz="2400" dirty="0"/>
              <a:t>c) vydal bezdôvodné obohatenie,</a:t>
            </a:r>
          </a:p>
          <a:p>
            <a:endParaRPr lang="sk-SK" sz="2400" dirty="0"/>
          </a:p>
          <a:p>
            <a:r>
              <a:rPr lang="sk-SK" sz="2400" dirty="0"/>
              <a:t>d) primerané zadosťučinenie, ktoré sa môže poskytnúť aj v peniazoch,</a:t>
            </a:r>
          </a:p>
          <a:p>
            <a:endParaRPr lang="sk-SK" sz="2400" dirty="0"/>
          </a:p>
          <a:p>
            <a:r>
              <a:rPr lang="sk-SK" sz="2400" dirty="0"/>
              <a:t>e) uverejnil rozsudok na trovy účastníka, ktorý v spore neuspel, pričom súd môže určiť formu a spôsob uverejnenia</a:t>
            </a:r>
          </a:p>
          <a:p>
            <a:endParaRPr lang="sk-SK" sz="2800" dirty="0"/>
          </a:p>
        </p:txBody>
      </p:sp>
    </p:spTree>
    <p:extLst>
      <p:ext uri="{BB962C8B-B14F-4D97-AF65-F5344CB8AC3E}">
        <p14:creationId xmlns:p14="http://schemas.microsoft.com/office/powerpoint/2010/main" val="775183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08E87F-854E-46D0-91EF-304D2A51AB8F}"/>
              </a:ext>
            </a:extLst>
          </p:cNvPr>
          <p:cNvSpPr>
            <a:spLocks noGrp="1"/>
          </p:cNvSpPr>
          <p:nvPr>
            <p:ph type="title"/>
          </p:nvPr>
        </p:nvSpPr>
        <p:spPr/>
        <p:txBody>
          <a:bodyPr/>
          <a:lstStyle/>
          <a:p>
            <a:r>
              <a:rPr lang="sk-SK" b="1" dirty="0"/>
              <a:t>Ochrana obchodného mena</a:t>
            </a:r>
          </a:p>
        </p:txBody>
      </p:sp>
      <p:sp>
        <p:nvSpPr>
          <p:cNvPr id="4" name="Obdélník 3">
            <a:extLst>
              <a:ext uri="{FF2B5EF4-FFF2-40B4-BE49-F238E27FC236}">
                <a16:creationId xmlns:a16="http://schemas.microsoft.com/office/drawing/2014/main" id="{CE7E2885-C9ED-4C32-A7D2-1FACA7087E5D}"/>
              </a:ext>
            </a:extLst>
          </p:cNvPr>
          <p:cNvSpPr/>
          <p:nvPr/>
        </p:nvSpPr>
        <p:spPr>
          <a:xfrm>
            <a:off x="490193" y="1442302"/>
            <a:ext cx="11312165" cy="5693866"/>
          </a:xfrm>
          <a:prstGeom prst="rect">
            <a:avLst/>
          </a:prstGeom>
        </p:spPr>
        <p:txBody>
          <a:bodyPr wrap="square">
            <a:spAutoFit/>
          </a:bodyPr>
          <a:lstStyle/>
          <a:p>
            <a:r>
              <a:rPr lang="sk-SK" sz="2800" dirty="0"/>
              <a:t>Osoba, ktorej práva boli používaním obchodného mena porušené, ohrozené alebo dotknuté sa proti porušiteľovi môže domáhať, aby:</a:t>
            </a:r>
          </a:p>
          <a:p>
            <a:endParaRPr lang="sk-SK" sz="2800" dirty="0"/>
          </a:p>
          <a:p>
            <a:r>
              <a:rPr lang="sk-SK" sz="2800" dirty="0"/>
              <a:t>f) špecifické nároky (presadzovanie duševného vlastníctva) v zmysle § 12 ods. 1 a 2:</a:t>
            </a:r>
          </a:p>
          <a:p>
            <a:r>
              <a:rPr lang="sk-SK" sz="2800" dirty="0"/>
              <a:t>1) zničenie neoprávnene vyhotovených tovarov porušujúcich právo k obchodnému menu alebo ich stiahnutia z obehu,</a:t>
            </a:r>
          </a:p>
          <a:p>
            <a:r>
              <a:rPr lang="sk-SK" sz="2800" dirty="0"/>
              <a:t>2) zničenie materiálov a nástrojov použitých pri neoprávnenom porušení práva k obchodnému menu alebo hrozbe porušenia práva k obchodnému menu alebo ich stiahnutia z obehu, alebo</a:t>
            </a:r>
          </a:p>
          <a:p>
            <a:r>
              <a:rPr lang="sk-SK" sz="2800" dirty="0"/>
              <a:t>3) poskytnutie informácií o pôvode a distribúcii tovaru alebo služby porušujúcej právo k obchodnému menu</a:t>
            </a:r>
          </a:p>
          <a:p>
            <a:endParaRPr lang="sk-SK" sz="2800" dirty="0"/>
          </a:p>
        </p:txBody>
      </p:sp>
    </p:spTree>
    <p:extLst>
      <p:ext uri="{BB962C8B-B14F-4D97-AF65-F5344CB8AC3E}">
        <p14:creationId xmlns:p14="http://schemas.microsoft.com/office/powerpoint/2010/main" val="424205490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2199</Words>
  <Application>Microsoft Office PowerPoint</Application>
  <PresentationFormat>Širokouhlá</PresentationFormat>
  <Paragraphs>161</Paragraphs>
  <Slides>26</Slides>
  <Notes>0</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26</vt:i4>
      </vt:variant>
    </vt:vector>
  </HeadingPairs>
  <TitlesOfParts>
    <vt:vector size="32" baseType="lpstr">
      <vt:lpstr>Arial</vt:lpstr>
      <vt:lpstr>Calibri</vt:lpstr>
      <vt:lpstr>Calibri Light</vt:lpstr>
      <vt:lpstr>Courier New</vt:lpstr>
      <vt:lpstr>Times New Roman</vt:lpstr>
      <vt:lpstr>Motiv Office</vt:lpstr>
      <vt:lpstr>Obchodné meno. Obchodný register. Nekalá súťaž</vt:lpstr>
      <vt:lpstr>Obchodné meno </vt:lpstr>
      <vt:lpstr>Zásady tvorby obchodného mena </vt:lpstr>
      <vt:lpstr>Zásady tvorby obchodného mena</vt:lpstr>
      <vt:lpstr>Zásady tvorby obchodného mena</vt:lpstr>
      <vt:lpstr>Zásady tvorby obchodného mena</vt:lpstr>
      <vt:lpstr>Zásady tvorby obchodného mena</vt:lpstr>
      <vt:lpstr>Ochrana obchodného mena</vt:lpstr>
      <vt:lpstr>Ochrana obchodného mena</vt:lpstr>
      <vt:lpstr>Ochrana obchodného mena</vt:lpstr>
      <vt:lpstr>Obchodný register</vt:lpstr>
      <vt:lpstr>Obchodný register</vt:lpstr>
      <vt:lpstr>Obchodný register</vt:lpstr>
      <vt:lpstr>Základne pravidlá ohľadne publicity OR - § 27</vt:lpstr>
      <vt:lpstr>Základne pravidlá ohľadne publicity OR</vt:lpstr>
      <vt:lpstr>Základne pravidlá ohľadne publicity OR</vt:lpstr>
      <vt:lpstr>Základne pravidlá ohľadne publicity OR</vt:lpstr>
      <vt:lpstr>Nekalá súťaž</vt:lpstr>
      <vt:lpstr>Nekalá súťaž</vt:lpstr>
      <vt:lpstr>Nekalá súťaž</vt:lpstr>
      <vt:lpstr>Nekalá súťaž</vt:lpstr>
      <vt:lpstr>Skutkové podstaty nekalej súťaže</vt:lpstr>
      <vt:lpstr>Ochrana proti nekalej súťaži </vt:lpstr>
      <vt:lpstr>Ochrana intenzity hospodárskej súťaže </vt:lpstr>
      <vt:lpstr>Ochrana intenzity hospodárskej súťaže </vt:lpstr>
      <vt:lpstr>Ochrana intenzity hospodárskej súťaže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Obchodné meno. Obchodný register. Nekalá súťaž</dc:title>
  <dc:creator>jaroj6 jaroj6</dc:creator>
  <cp:lastModifiedBy>Simona Rudohradská</cp:lastModifiedBy>
  <cp:revision>11</cp:revision>
  <dcterms:created xsi:type="dcterms:W3CDTF">2018-03-24T08:57:08Z</dcterms:created>
  <dcterms:modified xsi:type="dcterms:W3CDTF">2024-03-19T08:32:52Z</dcterms:modified>
</cp:coreProperties>
</file>