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5" r:id="rId3"/>
    <p:sldId id="257" r:id="rId4"/>
    <p:sldId id="258" r:id="rId5"/>
    <p:sldId id="284" r:id="rId6"/>
    <p:sldId id="276" r:id="rId7"/>
    <p:sldId id="277" r:id="rId8"/>
    <p:sldId id="278" r:id="rId9"/>
    <p:sldId id="259" r:id="rId10"/>
    <p:sldId id="279" r:id="rId11"/>
    <p:sldId id="280" r:id="rId12"/>
    <p:sldId id="281" r:id="rId13"/>
    <p:sldId id="282" r:id="rId14"/>
    <p:sldId id="283" r:id="rId15"/>
    <p:sldId id="260" r:id="rId16"/>
    <p:sldId id="285" r:id="rId17"/>
    <p:sldId id="286" r:id="rId18"/>
    <p:sldId id="266" r:id="rId19"/>
    <p:sldId id="288" r:id="rId20"/>
    <p:sldId id="287" r:id="rId21"/>
    <p:sldId id="267" r:id="rId22"/>
    <p:sldId id="289" r:id="rId23"/>
    <p:sldId id="290" r:id="rId24"/>
    <p:sldId id="291" r:id="rId25"/>
    <p:sldId id="261" r:id="rId26"/>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96" d="100"/>
          <a:sy n="96" d="100"/>
        </p:scale>
        <p:origin x="-2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4" name="Pravouhlý trojuholník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Voľná forma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Voľná forma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Voľná forma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Rovná spojnica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sk-SK" smtClean="0"/>
              <a:t>Kliknite sem a upravte štýl predlohy nadpisov.</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sk-SK" smtClean="0"/>
              <a:t>Kliknite sem a upravte štýl predlohy podnadpisov.</a:t>
            </a:r>
            <a:endParaRPr lang="en-US"/>
          </a:p>
        </p:txBody>
      </p:sp>
      <p:sp>
        <p:nvSpPr>
          <p:cNvPr id="11" name="Zástupný symbol dátumu 29"/>
          <p:cNvSpPr>
            <a:spLocks noGrp="1"/>
          </p:cNvSpPr>
          <p:nvPr>
            <p:ph type="dt" sz="half" idx="10"/>
          </p:nvPr>
        </p:nvSpPr>
        <p:spPr/>
        <p:txBody>
          <a:bodyPr/>
          <a:lstStyle>
            <a:lvl1pPr>
              <a:defRPr>
                <a:solidFill>
                  <a:srgbClr val="FFFFFF"/>
                </a:solidFill>
              </a:defRPr>
            </a:lvl1pPr>
            <a:extLst/>
          </a:lstStyle>
          <a:p>
            <a:pPr>
              <a:defRPr/>
            </a:pPr>
            <a:fld id="{DEFB0A51-723F-4C63-8636-2EF8A9F8EAB2}" type="datetimeFigureOut">
              <a:rPr lang="sk-SK"/>
              <a:pPr>
                <a:defRPr/>
              </a:pPr>
              <a:t>27. 3. 2014</a:t>
            </a:fld>
            <a:endParaRPr lang="sk-SK"/>
          </a:p>
        </p:txBody>
      </p:sp>
      <p:sp>
        <p:nvSpPr>
          <p:cNvPr id="12" name="Zástupný symbol päty 18"/>
          <p:cNvSpPr>
            <a:spLocks noGrp="1"/>
          </p:cNvSpPr>
          <p:nvPr>
            <p:ph type="ftr" sz="quarter" idx="11"/>
          </p:nvPr>
        </p:nvSpPr>
        <p:spPr/>
        <p:txBody>
          <a:bodyPr/>
          <a:lstStyle>
            <a:lvl1pPr>
              <a:defRPr>
                <a:solidFill>
                  <a:schemeClr val="accent1">
                    <a:tint val="20000"/>
                  </a:schemeClr>
                </a:solidFill>
              </a:defRPr>
            </a:lvl1pPr>
            <a:extLst/>
          </a:lstStyle>
          <a:p>
            <a:pPr>
              <a:defRPr/>
            </a:pPr>
            <a:endParaRPr lang="sk-SK"/>
          </a:p>
        </p:txBody>
      </p:sp>
      <p:sp>
        <p:nvSpPr>
          <p:cNvPr id="13" name="Zástupný symbol čísla snímky 26"/>
          <p:cNvSpPr>
            <a:spLocks noGrp="1"/>
          </p:cNvSpPr>
          <p:nvPr>
            <p:ph type="sldNum" sz="quarter" idx="12"/>
          </p:nvPr>
        </p:nvSpPr>
        <p:spPr/>
        <p:txBody>
          <a:bodyPr/>
          <a:lstStyle>
            <a:lvl1pPr>
              <a:defRPr>
                <a:solidFill>
                  <a:srgbClr val="FFFFFF"/>
                </a:solidFill>
              </a:defRPr>
            </a:lvl1pPr>
            <a:extLst/>
          </a:lstStyle>
          <a:p>
            <a:pPr>
              <a:defRPr/>
            </a:pPr>
            <a:fld id="{7680D4DC-9734-4586-90DC-8CB7AB8D0140}" type="slidenum">
              <a:rPr lang="sk-SK"/>
              <a:pPr>
                <a:defRPr/>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457200" y="1481329"/>
            <a:ext cx="8229600" cy="4386071"/>
          </a:xfrm>
        </p:spPr>
        <p:txBody>
          <a:bodyPr vert="eaVert"/>
          <a:lstStyle>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9"/>
          <p:cNvSpPr>
            <a:spLocks noGrp="1"/>
          </p:cNvSpPr>
          <p:nvPr>
            <p:ph type="dt" sz="half" idx="10"/>
          </p:nvPr>
        </p:nvSpPr>
        <p:spPr/>
        <p:txBody>
          <a:bodyPr/>
          <a:lstStyle>
            <a:lvl1pPr>
              <a:defRPr/>
            </a:lvl1pPr>
          </a:lstStyle>
          <a:p>
            <a:pPr>
              <a:defRPr/>
            </a:pPr>
            <a:fld id="{B353A5EB-AA03-4449-8857-2B5593C93B21}" type="datetimeFigureOut">
              <a:rPr lang="sk-SK"/>
              <a:pPr>
                <a:defRPr/>
              </a:pPr>
              <a:t>27. 3. 2014</a:t>
            </a:fld>
            <a:endParaRPr lang="sk-SK"/>
          </a:p>
        </p:txBody>
      </p:sp>
      <p:sp>
        <p:nvSpPr>
          <p:cNvPr id="5" name="Zástupný symbol päty 21"/>
          <p:cNvSpPr>
            <a:spLocks noGrp="1"/>
          </p:cNvSpPr>
          <p:nvPr>
            <p:ph type="ftr" sz="quarter" idx="11"/>
          </p:nvPr>
        </p:nvSpPr>
        <p:spPr/>
        <p:txBody>
          <a:bodyPr/>
          <a:lstStyle>
            <a:lvl1pPr>
              <a:defRPr/>
            </a:lvl1pPr>
          </a:lstStyle>
          <a:p>
            <a:pPr>
              <a:defRPr/>
            </a:pPr>
            <a:endParaRPr lang="sk-SK"/>
          </a:p>
        </p:txBody>
      </p:sp>
      <p:sp>
        <p:nvSpPr>
          <p:cNvPr id="6" name="Zástupný symbol čísla snímky 17"/>
          <p:cNvSpPr>
            <a:spLocks noGrp="1"/>
          </p:cNvSpPr>
          <p:nvPr>
            <p:ph type="sldNum" sz="quarter" idx="12"/>
          </p:nvPr>
        </p:nvSpPr>
        <p:spPr/>
        <p:txBody>
          <a:bodyPr/>
          <a:lstStyle>
            <a:lvl1pPr>
              <a:defRPr/>
            </a:lvl1pPr>
          </a:lstStyle>
          <a:p>
            <a:pPr>
              <a:defRPr/>
            </a:pPr>
            <a:fld id="{A55CF2C2-6A82-4804-B883-F8A1D48628D1}"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844013" y="274640"/>
            <a:ext cx="1777470" cy="5592761"/>
          </a:xfrm>
        </p:spPr>
        <p:txBody>
          <a:bodyPr vert="eaVert"/>
          <a:lstStyle>
            <a:extLs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457200" y="274641"/>
            <a:ext cx="6324600" cy="5592760"/>
          </a:xfrm>
        </p:spPr>
        <p:txBody>
          <a:bodyPr vert="eaVert"/>
          <a:lstStyle>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9"/>
          <p:cNvSpPr>
            <a:spLocks noGrp="1"/>
          </p:cNvSpPr>
          <p:nvPr>
            <p:ph type="dt" sz="half" idx="10"/>
          </p:nvPr>
        </p:nvSpPr>
        <p:spPr/>
        <p:txBody>
          <a:bodyPr/>
          <a:lstStyle>
            <a:lvl1pPr>
              <a:defRPr/>
            </a:lvl1pPr>
          </a:lstStyle>
          <a:p>
            <a:pPr>
              <a:defRPr/>
            </a:pPr>
            <a:fld id="{0BA1CA86-FF28-4756-B8F8-45A31BC05746}" type="datetimeFigureOut">
              <a:rPr lang="sk-SK"/>
              <a:pPr>
                <a:defRPr/>
              </a:pPr>
              <a:t>27. 3. 2014</a:t>
            </a:fld>
            <a:endParaRPr lang="sk-SK"/>
          </a:p>
        </p:txBody>
      </p:sp>
      <p:sp>
        <p:nvSpPr>
          <p:cNvPr id="5" name="Zástupný symbol päty 21"/>
          <p:cNvSpPr>
            <a:spLocks noGrp="1"/>
          </p:cNvSpPr>
          <p:nvPr>
            <p:ph type="ftr" sz="quarter" idx="11"/>
          </p:nvPr>
        </p:nvSpPr>
        <p:spPr/>
        <p:txBody>
          <a:bodyPr/>
          <a:lstStyle>
            <a:lvl1pPr>
              <a:defRPr/>
            </a:lvl1pPr>
          </a:lstStyle>
          <a:p>
            <a:pPr>
              <a:defRPr/>
            </a:pPr>
            <a:endParaRPr lang="sk-SK"/>
          </a:p>
        </p:txBody>
      </p:sp>
      <p:sp>
        <p:nvSpPr>
          <p:cNvPr id="6" name="Zástupný symbol čísla snímky 17"/>
          <p:cNvSpPr>
            <a:spLocks noGrp="1"/>
          </p:cNvSpPr>
          <p:nvPr>
            <p:ph type="sldNum" sz="quarter" idx="12"/>
          </p:nvPr>
        </p:nvSpPr>
        <p:spPr/>
        <p:txBody>
          <a:bodyPr/>
          <a:lstStyle>
            <a:lvl1pPr>
              <a:defRPr/>
            </a:lvl1pPr>
          </a:lstStyle>
          <a:p>
            <a:pPr>
              <a:defRPr/>
            </a:pPr>
            <a:fld id="{3A79FD5E-D54F-47E3-BB05-FBC3BDDD9A10}"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lstStyle>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Nadpis 6"/>
          <p:cNvSpPr>
            <a:spLocks noGrp="1"/>
          </p:cNvSpPr>
          <p:nvPr>
            <p:ph type="title"/>
          </p:nvPr>
        </p:nvSpPr>
        <p:spPr/>
        <p:txBody>
          <a:bodyPr rtlCol="0"/>
          <a:lstStyle>
            <a:extLst/>
          </a:lstStyle>
          <a:p>
            <a:r>
              <a:rPr lang="sk-SK" smtClean="0"/>
              <a:t>Kliknite sem a upravte štýl predlohy nadpisov.</a:t>
            </a:r>
            <a:endParaRPr lang="en-US"/>
          </a:p>
        </p:txBody>
      </p:sp>
      <p:sp>
        <p:nvSpPr>
          <p:cNvPr id="4" name="Zástupný symbol dátumu 9"/>
          <p:cNvSpPr>
            <a:spLocks noGrp="1"/>
          </p:cNvSpPr>
          <p:nvPr>
            <p:ph type="dt" sz="half" idx="10"/>
          </p:nvPr>
        </p:nvSpPr>
        <p:spPr/>
        <p:txBody>
          <a:bodyPr/>
          <a:lstStyle>
            <a:lvl1pPr>
              <a:defRPr/>
            </a:lvl1pPr>
          </a:lstStyle>
          <a:p>
            <a:pPr>
              <a:defRPr/>
            </a:pPr>
            <a:fld id="{CB35E46B-CEEE-47B7-BC16-51DD848528E6}" type="datetimeFigureOut">
              <a:rPr lang="sk-SK"/>
              <a:pPr>
                <a:defRPr/>
              </a:pPr>
              <a:t>27. 3. 2014</a:t>
            </a:fld>
            <a:endParaRPr lang="sk-SK"/>
          </a:p>
        </p:txBody>
      </p:sp>
      <p:sp>
        <p:nvSpPr>
          <p:cNvPr id="5" name="Zástupný symbol päty 21"/>
          <p:cNvSpPr>
            <a:spLocks noGrp="1"/>
          </p:cNvSpPr>
          <p:nvPr>
            <p:ph type="ftr" sz="quarter" idx="11"/>
          </p:nvPr>
        </p:nvSpPr>
        <p:spPr/>
        <p:txBody>
          <a:bodyPr/>
          <a:lstStyle>
            <a:lvl1pPr>
              <a:defRPr/>
            </a:lvl1pPr>
          </a:lstStyle>
          <a:p>
            <a:pPr>
              <a:defRPr/>
            </a:pPr>
            <a:endParaRPr lang="sk-SK"/>
          </a:p>
        </p:txBody>
      </p:sp>
      <p:sp>
        <p:nvSpPr>
          <p:cNvPr id="6" name="Zástupný symbol čísla snímky 17"/>
          <p:cNvSpPr>
            <a:spLocks noGrp="1"/>
          </p:cNvSpPr>
          <p:nvPr>
            <p:ph type="sldNum" sz="quarter" idx="12"/>
          </p:nvPr>
        </p:nvSpPr>
        <p:spPr/>
        <p:txBody>
          <a:bodyPr/>
          <a:lstStyle>
            <a:lvl1pPr>
              <a:defRPr/>
            </a:lvl1pPr>
          </a:lstStyle>
          <a:p>
            <a:pPr>
              <a:defRPr/>
            </a:pPr>
            <a:fld id="{41DD4E5E-FF92-4EDD-B1C4-A63AEDFE218E}"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bg>
      <p:bgRef idx="1002">
        <a:schemeClr val="bg1"/>
      </p:bgRef>
    </p:bg>
    <p:spTree>
      <p:nvGrpSpPr>
        <p:cNvPr id="1" name=""/>
        <p:cNvGrpSpPr/>
        <p:nvPr/>
      </p:nvGrpSpPr>
      <p:grpSpPr>
        <a:xfrm>
          <a:off x="0" y="0"/>
          <a:ext cx="0" cy="0"/>
          <a:chOff x="0" y="0"/>
          <a:chExt cx="0" cy="0"/>
        </a:xfrm>
      </p:grpSpPr>
      <p:sp>
        <p:nvSpPr>
          <p:cNvPr id="4" name="Výložka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Výložka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sk-SK" smtClean="0"/>
              <a:t>Kliknite sem a upravte štýl predlohy nadpisov.</a:t>
            </a:r>
            <a:endParaRPr lang="en-US"/>
          </a:p>
        </p:txBody>
      </p:sp>
      <p:sp>
        <p:nvSpPr>
          <p:cNvPr id="3" name="Zástupný symbol textu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sk-SK" smtClean="0"/>
              <a:t>Kliknite sem a upravte štýly predlohy textu.</a:t>
            </a:r>
          </a:p>
        </p:txBody>
      </p:sp>
      <p:sp>
        <p:nvSpPr>
          <p:cNvPr id="6" name="Zástupný symbol dátumu 3"/>
          <p:cNvSpPr>
            <a:spLocks noGrp="1"/>
          </p:cNvSpPr>
          <p:nvPr>
            <p:ph type="dt" sz="half" idx="10"/>
          </p:nvPr>
        </p:nvSpPr>
        <p:spPr/>
        <p:txBody>
          <a:bodyPr/>
          <a:lstStyle>
            <a:lvl1pPr>
              <a:defRPr/>
            </a:lvl1pPr>
            <a:extLst/>
          </a:lstStyle>
          <a:p>
            <a:pPr>
              <a:defRPr/>
            </a:pPr>
            <a:fld id="{E83CE6B5-5428-4CC9-B36A-64BD831B05BF}" type="datetimeFigureOut">
              <a:rPr lang="sk-SK"/>
              <a:pPr>
                <a:defRPr/>
              </a:pPr>
              <a:t>27. 3. 2014</a:t>
            </a:fld>
            <a:endParaRPr lang="sk-SK"/>
          </a:p>
        </p:txBody>
      </p:sp>
      <p:sp>
        <p:nvSpPr>
          <p:cNvPr id="7" name="Zástupný symbol päty 4"/>
          <p:cNvSpPr>
            <a:spLocks noGrp="1"/>
          </p:cNvSpPr>
          <p:nvPr>
            <p:ph type="ftr" sz="quarter" idx="11"/>
          </p:nvPr>
        </p:nvSpPr>
        <p:spPr/>
        <p:txBody>
          <a:bodyPr/>
          <a:lstStyle>
            <a:lvl1pPr>
              <a:defRPr/>
            </a:lvl1pPr>
            <a:extLst/>
          </a:lstStyle>
          <a:p>
            <a:pPr>
              <a:defRPr/>
            </a:pPr>
            <a:endParaRPr lang="sk-SK"/>
          </a:p>
        </p:txBody>
      </p:sp>
      <p:sp>
        <p:nvSpPr>
          <p:cNvPr id="8" name="Zástupný symbol čísla snímky 5"/>
          <p:cNvSpPr>
            <a:spLocks noGrp="1"/>
          </p:cNvSpPr>
          <p:nvPr>
            <p:ph type="sldNum" sz="quarter" idx="12"/>
          </p:nvPr>
        </p:nvSpPr>
        <p:spPr/>
        <p:txBody>
          <a:bodyPr/>
          <a:lstStyle>
            <a:lvl1pPr>
              <a:defRPr/>
            </a:lvl1pPr>
            <a:extLst/>
          </a:lstStyle>
          <a:p>
            <a:pPr>
              <a:defRPr/>
            </a:pPr>
            <a:fld id="{C7677816-C937-4094-92E8-8AEEABBDF81D}" type="slidenum">
              <a:rPr lang="sk-SK"/>
              <a:pPr>
                <a:defRPr/>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obsah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obsah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8" name="Nadpis 7"/>
          <p:cNvSpPr>
            <a:spLocks noGrp="1"/>
          </p:cNvSpPr>
          <p:nvPr>
            <p:ph type="title"/>
          </p:nvPr>
        </p:nvSpPr>
        <p:spPr/>
        <p:txBody>
          <a:bodyPr rtlCol="0"/>
          <a:lstStyle>
            <a:extLst/>
          </a:lstStyle>
          <a:p>
            <a:r>
              <a:rPr lang="sk-SK" smtClean="0"/>
              <a:t>Kliknite sem a upravte štýl predlohy nadpisov.</a:t>
            </a:r>
            <a:endParaRPr lang="en-US"/>
          </a:p>
        </p:txBody>
      </p:sp>
      <p:sp>
        <p:nvSpPr>
          <p:cNvPr id="5" name="Zástupný symbol dátumu 4"/>
          <p:cNvSpPr>
            <a:spLocks noGrp="1"/>
          </p:cNvSpPr>
          <p:nvPr>
            <p:ph type="dt" sz="half" idx="10"/>
          </p:nvPr>
        </p:nvSpPr>
        <p:spPr/>
        <p:txBody>
          <a:bodyPr/>
          <a:lstStyle>
            <a:lvl1pPr>
              <a:defRPr/>
            </a:lvl1pPr>
            <a:extLst/>
          </a:lstStyle>
          <a:p>
            <a:pPr>
              <a:defRPr/>
            </a:pPr>
            <a:fld id="{B7C3518F-0CAC-4FD8-B1EE-B607145D0D1F}" type="datetimeFigureOut">
              <a:rPr lang="sk-SK"/>
              <a:pPr>
                <a:defRPr/>
              </a:pPr>
              <a:t>27. 3. 2014</a:t>
            </a:fld>
            <a:endParaRPr lang="sk-SK"/>
          </a:p>
        </p:txBody>
      </p:sp>
      <p:sp>
        <p:nvSpPr>
          <p:cNvPr id="6" name="Zástupný symbol päty 5"/>
          <p:cNvSpPr>
            <a:spLocks noGrp="1"/>
          </p:cNvSpPr>
          <p:nvPr>
            <p:ph type="ftr" sz="quarter" idx="11"/>
          </p:nvPr>
        </p:nvSpPr>
        <p:spPr/>
        <p:txBody>
          <a:bodyPr/>
          <a:lstStyle>
            <a:lvl1pPr>
              <a:defRPr/>
            </a:lvl1pPr>
            <a:extLst/>
          </a:lstStyle>
          <a:p>
            <a:pPr>
              <a:defRPr/>
            </a:pPr>
            <a:endParaRPr lang="sk-SK"/>
          </a:p>
        </p:txBody>
      </p:sp>
      <p:sp>
        <p:nvSpPr>
          <p:cNvPr id="7" name="Zástupný symbol čísla snímky 6"/>
          <p:cNvSpPr>
            <a:spLocks noGrp="1"/>
          </p:cNvSpPr>
          <p:nvPr>
            <p:ph type="sldNum" sz="quarter" idx="12"/>
          </p:nvPr>
        </p:nvSpPr>
        <p:spPr/>
        <p:txBody>
          <a:bodyPr/>
          <a:lstStyle>
            <a:lvl1pPr>
              <a:defRPr/>
            </a:lvl1pPr>
            <a:extLst/>
          </a:lstStyle>
          <a:p>
            <a:pPr>
              <a:defRPr/>
            </a:pPr>
            <a:fld id="{34743272-4E13-4B4C-9514-A7BBABE84A8E}" type="slidenum">
              <a:rPr lang="sk-SK"/>
              <a:pPr>
                <a:defRPr/>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sk-SK" smtClean="0"/>
              <a:t>Kliknite sem a upravte štýl predlohy nadpisov.</a:t>
            </a:r>
            <a:endParaRPr lang="en-US"/>
          </a:p>
        </p:txBody>
      </p:sp>
      <p:sp>
        <p:nvSpPr>
          <p:cNvPr id="3" name="Zástupný symbol tex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sk-SK" smtClean="0"/>
              <a:t>Kliknite sem a upravte štýly predlohy textu.</a:t>
            </a:r>
          </a:p>
        </p:txBody>
      </p:sp>
      <p:sp>
        <p:nvSpPr>
          <p:cNvPr id="4" name="Zástupný symbol tex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sk-SK" smtClean="0"/>
              <a:t>Kliknite sem a upravte štýly predlohy textu.</a:t>
            </a:r>
          </a:p>
        </p:txBody>
      </p:sp>
      <p:sp>
        <p:nvSpPr>
          <p:cNvPr id="5" name="Zástupný symbol obsah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6" name="Zástupný symbol obsah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6"/>
          <p:cNvSpPr>
            <a:spLocks noGrp="1"/>
          </p:cNvSpPr>
          <p:nvPr>
            <p:ph type="dt" sz="half" idx="10"/>
          </p:nvPr>
        </p:nvSpPr>
        <p:spPr/>
        <p:txBody>
          <a:bodyPr/>
          <a:lstStyle>
            <a:lvl1pPr>
              <a:defRPr/>
            </a:lvl1pPr>
            <a:extLst/>
          </a:lstStyle>
          <a:p>
            <a:pPr>
              <a:defRPr/>
            </a:pPr>
            <a:fld id="{5079C14E-75D0-4401-B293-5097B873C80C}" type="datetimeFigureOut">
              <a:rPr lang="sk-SK"/>
              <a:pPr>
                <a:defRPr/>
              </a:pPr>
              <a:t>27. 3. 2014</a:t>
            </a:fld>
            <a:endParaRPr lang="sk-SK"/>
          </a:p>
        </p:txBody>
      </p:sp>
      <p:sp>
        <p:nvSpPr>
          <p:cNvPr id="8" name="Zástupný symbol päty 7"/>
          <p:cNvSpPr>
            <a:spLocks noGrp="1"/>
          </p:cNvSpPr>
          <p:nvPr>
            <p:ph type="ftr" sz="quarter" idx="11"/>
          </p:nvPr>
        </p:nvSpPr>
        <p:spPr/>
        <p:txBody>
          <a:bodyPr/>
          <a:lstStyle>
            <a:lvl1pPr>
              <a:defRPr/>
            </a:lvl1pPr>
            <a:extLst/>
          </a:lstStyle>
          <a:p>
            <a:pPr>
              <a:defRPr/>
            </a:pPr>
            <a:endParaRPr lang="sk-SK"/>
          </a:p>
        </p:txBody>
      </p:sp>
      <p:sp>
        <p:nvSpPr>
          <p:cNvPr id="9" name="Zástupný symbol čísla snímky 8"/>
          <p:cNvSpPr>
            <a:spLocks noGrp="1"/>
          </p:cNvSpPr>
          <p:nvPr>
            <p:ph type="sldNum" sz="quarter" idx="12"/>
          </p:nvPr>
        </p:nvSpPr>
        <p:spPr/>
        <p:txBody>
          <a:bodyPr/>
          <a:lstStyle>
            <a:lvl1pPr>
              <a:defRPr/>
            </a:lvl1pPr>
            <a:extLst/>
          </a:lstStyle>
          <a:p>
            <a:pPr>
              <a:defRPr/>
            </a:pPr>
            <a:fld id="{CCC46B01-469D-4736-AD59-42487C8BF2FD}"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extLst/>
          </a:lstStyle>
          <a:p>
            <a:r>
              <a:rPr lang="sk-SK" smtClean="0"/>
              <a:t>Kliknite sem a upravte štýl predlohy nadpisov.</a:t>
            </a:r>
            <a:endParaRPr lang="en-US"/>
          </a:p>
        </p:txBody>
      </p:sp>
      <p:sp>
        <p:nvSpPr>
          <p:cNvPr id="3" name="Zástupný symbol dátumu 2"/>
          <p:cNvSpPr>
            <a:spLocks noGrp="1"/>
          </p:cNvSpPr>
          <p:nvPr>
            <p:ph type="dt" sz="half" idx="10"/>
          </p:nvPr>
        </p:nvSpPr>
        <p:spPr/>
        <p:txBody>
          <a:bodyPr/>
          <a:lstStyle>
            <a:lvl1pPr>
              <a:defRPr/>
            </a:lvl1pPr>
            <a:extLst/>
          </a:lstStyle>
          <a:p>
            <a:pPr>
              <a:defRPr/>
            </a:pPr>
            <a:fld id="{CAD030D2-0C7D-4071-ADEA-9F9905196E72}" type="datetimeFigureOut">
              <a:rPr lang="sk-SK"/>
              <a:pPr>
                <a:defRPr/>
              </a:pPr>
              <a:t>27. 3. 2014</a:t>
            </a:fld>
            <a:endParaRPr lang="sk-SK"/>
          </a:p>
        </p:txBody>
      </p:sp>
      <p:sp>
        <p:nvSpPr>
          <p:cNvPr id="4" name="Zástupný symbol päty 3"/>
          <p:cNvSpPr>
            <a:spLocks noGrp="1"/>
          </p:cNvSpPr>
          <p:nvPr>
            <p:ph type="ftr" sz="quarter" idx="11"/>
          </p:nvPr>
        </p:nvSpPr>
        <p:spPr/>
        <p:txBody>
          <a:bodyPr/>
          <a:lstStyle>
            <a:lvl1pPr>
              <a:defRPr/>
            </a:lvl1pPr>
            <a:extLst/>
          </a:lstStyle>
          <a:p>
            <a:pPr>
              <a:defRPr/>
            </a:pPr>
            <a:endParaRPr lang="sk-SK"/>
          </a:p>
        </p:txBody>
      </p:sp>
      <p:sp>
        <p:nvSpPr>
          <p:cNvPr id="5" name="Zástupný symbol čísla snímky 4"/>
          <p:cNvSpPr>
            <a:spLocks noGrp="1"/>
          </p:cNvSpPr>
          <p:nvPr>
            <p:ph type="sldNum" sz="quarter" idx="12"/>
          </p:nvPr>
        </p:nvSpPr>
        <p:spPr/>
        <p:txBody>
          <a:bodyPr/>
          <a:lstStyle>
            <a:lvl1pPr>
              <a:defRPr/>
            </a:lvl1pPr>
            <a:extLst/>
          </a:lstStyle>
          <a:p>
            <a:pPr>
              <a:defRPr/>
            </a:pPr>
            <a:fld id="{1C3073C2-09B7-432C-94EF-AD28BDF8ABF9}" type="slidenum">
              <a:rPr lang="sk-SK"/>
              <a:pPr>
                <a:defRPr/>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9"/>
          <p:cNvSpPr>
            <a:spLocks noGrp="1"/>
          </p:cNvSpPr>
          <p:nvPr>
            <p:ph type="dt" sz="half" idx="10"/>
          </p:nvPr>
        </p:nvSpPr>
        <p:spPr/>
        <p:txBody>
          <a:bodyPr/>
          <a:lstStyle>
            <a:lvl1pPr>
              <a:defRPr/>
            </a:lvl1pPr>
          </a:lstStyle>
          <a:p>
            <a:pPr>
              <a:defRPr/>
            </a:pPr>
            <a:fld id="{52D2BEC2-BC61-47EA-8DF9-FD9185A6D189}" type="datetimeFigureOut">
              <a:rPr lang="sk-SK"/>
              <a:pPr>
                <a:defRPr/>
              </a:pPr>
              <a:t>27. 3. 2014</a:t>
            </a:fld>
            <a:endParaRPr lang="sk-SK"/>
          </a:p>
        </p:txBody>
      </p:sp>
      <p:sp>
        <p:nvSpPr>
          <p:cNvPr id="3" name="Zástupný symbol päty 21"/>
          <p:cNvSpPr>
            <a:spLocks noGrp="1"/>
          </p:cNvSpPr>
          <p:nvPr>
            <p:ph type="ftr" sz="quarter" idx="11"/>
          </p:nvPr>
        </p:nvSpPr>
        <p:spPr/>
        <p:txBody>
          <a:bodyPr/>
          <a:lstStyle>
            <a:lvl1pPr>
              <a:defRPr/>
            </a:lvl1pPr>
          </a:lstStyle>
          <a:p>
            <a:pPr>
              <a:defRPr/>
            </a:pPr>
            <a:endParaRPr lang="sk-SK"/>
          </a:p>
        </p:txBody>
      </p:sp>
      <p:sp>
        <p:nvSpPr>
          <p:cNvPr id="4" name="Zástupný symbol čísla snímky 17"/>
          <p:cNvSpPr>
            <a:spLocks noGrp="1"/>
          </p:cNvSpPr>
          <p:nvPr>
            <p:ph type="sldNum" sz="quarter" idx="12"/>
          </p:nvPr>
        </p:nvSpPr>
        <p:spPr/>
        <p:txBody>
          <a:bodyPr/>
          <a:lstStyle>
            <a:lvl1pPr>
              <a:defRPr/>
            </a:lvl1pPr>
          </a:lstStyle>
          <a:p>
            <a:pPr>
              <a:defRPr/>
            </a:pPr>
            <a:fld id="{568ACFAF-7841-4FDE-82DE-A5F04002B06D}"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sk-SK" smtClean="0"/>
              <a:t>Kliknite sem a upravte štýl predlohy nadpisov.</a:t>
            </a:r>
            <a:endParaRPr lang="en-US"/>
          </a:p>
        </p:txBody>
      </p:sp>
      <p:sp>
        <p:nvSpPr>
          <p:cNvPr id="3" name="Zástupný symbol tex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sk-SK" smtClean="0"/>
              <a:t>Kliknite sem a upravte štýly predlohy textu.</a:t>
            </a:r>
          </a:p>
        </p:txBody>
      </p:sp>
      <p:sp>
        <p:nvSpPr>
          <p:cNvPr id="4" name="Zástupný symbol obsah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4"/>
          <p:cNvSpPr>
            <a:spLocks noGrp="1"/>
          </p:cNvSpPr>
          <p:nvPr>
            <p:ph type="dt" sz="half" idx="10"/>
          </p:nvPr>
        </p:nvSpPr>
        <p:spPr/>
        <p:txBody>
          <a:bodyPr/>
          <a:lstStyle>
            <a:lvl1pPr>
              <a:defRPr/>
            </a:lvl1pPr>
            <a:extLst/>
          </a:lstStyle>
          <a:p>
            <a:pPr>
              <a:defRPr/>
            </a:pPr>
            <a:fld id="{FC49B659-B599-4ED6-AE55-5AD0224B3854}" type="datetimeFigureOut">
              <a:rPr lang="sk-SK"/>
              <a:pPr>
                <a:defRPr/>
              </a:pPr>
              <a:t>27. 3. 2014</a:t>
            </a:fld>
            <a:endParaRPr lang="sk-SK"/>
          </a:p>
        </p:txBody>
      </p:sp>
      <p:sp>
        <p:nvSpPr>
          <p:cNvPr id="6" name="Zástupný symbol päty 5"/>
          <p:cNvSpPr>
            <a:spLocks noGrp="1"/>
          </p:cNvSpPr>
          <p:nvPr>
            <p:ph type="ftr" sz="quarter" idx="11"/>
          </p:nvPr>
        </p:nvSpPr>
        <p:spPr/>
        <p:txBody>
          <a:bodyPr/>
          <a:lstStyle>
            <a:lvl1pPr>
              <a:defRPr/>
            </a:lvl1pPr>
            <a:extLst/>
          </a:lstStyle>
          <a:p>
            <a:pPr>
              <a:defRPr/>
            </a:pPr>
            <a:endParaRPr lang="sk-SK"/>
          </a:p>
        </p:txBody>
      </p:sp>
      <p:sp>
        <p:nvSpPr>
          <p:cNvPr id="7" name="Zástupný symbol čísla snímky 6"/>
          <p:cNvSpPr>
            <a:spLocks noGrp="1"/>
          </p:cNvSpPr>
          <p:nvPr>
            <p:ph type="sldNum" sz="quarter" idx="12"/>
          </p:nvPr>
        </p:nvSpPr>
        <p:spPr/>
        <p:txBody>
          <a:bodyPr/>
          <a:lstStyle>
            <a:lvl1pPr>
              <a:defRPr/>
            </a:lvl1pPr>
            <a:extLst/>
          </a:lstStyle>
          <a:p>
            <a:pPr>
              <a:defRPr/>
            </a:pPr>
            <a:fld id="{56084678-BE0D-406C-8EE1-9749FB2019F9}"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bg>
      <p:bgRef idx="1002">
        <a:schemeClr val="bg1"/>
      </p:bgRef>
    </p:bg>
    <p:spTree>
      <p:nvGrpSpPr>
        <p:cNvPr id="1" name=""/>
        <p:cNvGrpSpPr/>
        <p:nvPr/>
      </p:nvGrpSpPr>
      <p:grpSpPr>
        <a:xfrm>
          <a:off x="0" y="0"/>
          <a:ext cx="0" cy="0"/>
          <a:chOff x="0" y="0"/>
          <a:chExt cx="0" cy="0"/>
        </a:xfrm>
      </p:grpSpPr>
      <p:sp>
        <p:nvSpPr>
          <p:cNvPr id="5" name="Voľná forma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Voľná forma 1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Pravouhlý trojuholník 1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Rovná spojnica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Výložka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Výložka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Zástupný symbol textu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sk-SK" smtClean="0"/>
              <a:t>Kliknite sem a upravte štýly predlohy textu.</a:t>
            </a:r>
          </a:p>
        </p:txBody>
      </p:sp>
      <p:sp>
        <p:nvSpPr>
          <p:cNvPr id="3" name="Zástupný symbol obrázka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sk-SK" noProof="0" smtClean="0"/>
              <a:t>Ak chcete pridať obrázok, kliknite na ikonu</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sk-SK" smtClean="0"/>
              <a:t>Kliknite sem a upravte štýl predlohy nadpisov.</a:t>
            </a:r>
            <a:endParaRPr lang="en-US"/>
          </a:p>
        </p:txBody>
      </p:sp>
      <p:sp>
        <p:nvSpPr>
          <p:cNvPr id="11" name="Zástupný symbol dátumu 4"/>
          <p:cNvSpPr>
            <a:spLocks noGrp="1"/>
          </p:cNvSpPr>
          <p:nvPr>
            <p:ph type="dt" sz="half" idx="10"/>
          </p:nvPr>
        </p:nvSpPr>
        <p:spPr/>
        <p:txBody>
          <a:bodyPr/>
          <a:lstStyle>
            <a:lvl1pPr>
              <a:defRPr>
                <a:solidFill>
                  <a:schemeClr val="tx1"/>
                </a:solidFill>
              </a:defRPr>
            </a:lvl1pPr>
            <a:extLst/>
          </a:lstStyle>
          <a:p>
            <a:pPr>
              <a:defRPr/>
            </a:pPr>
            <a:fld id="{E5B1FEE7-D222-424D-BBDE-33808591178C}" type="datetimeFigureOut">
              <a:rPr lang="sk-SK"/>
              <a:pPr>
                <a:defRPr/>
              </a:pPr>
              <a:t>27. 3. 2014</a:t>
            </a:fld>
            <a:endParaRPr lang="sk-SK"/>
          </a:p>
        </p:txBody>
      </p:sp>
      <p:sp>
        <p:nvSpPr>
          <p:cNvPr id="12" name="Zástupný symbol päty 5"/>
          <p:cNvSpPr>
            <a:spLocks noGrp="1"/>
          </p:cNvSpPr>
          <p:nvPr>
            <p:ph type="ftr" sz="quarter" idx="11"/>
          </p:nvPr>
        </p:nvSpPr>
        <p:spPr/>
        <p:txBody>
          <a:bodyPr/>
          <a:lstStyle>
            <a:lvl1pPr>
              <a:defRPr>
                <a:solidFill>
                  <a:schemeClr val="tx1"/>
                </a:solidFill>
              </a:defRPr>
            </a:lvl1pPr>
            <a:extLst/>
          </a:lstStyle>
          <a:p>
            <a:pPr>
              <a:defRPr/>
            </a:pPr>
            <a:endParaRPr lang="sk-SK"/>
          </a:p>
        </p:txBody>
      </p:sp>
      <p:sp>
        <p:nvSpPr>
          <p:cNvPr id="13" name="Zástupný symbol čísla snímky 6"/>
          <p:cNvSpPr>
            <a:spLocks noGrp="1"/>
          </p:cNvSpPr>
          <p:nvPr>
            <p:ph type="sldNum" sz="quarter" idx="12"/>
          </p:nvPr>
        </p:nvSpPr>
        <p:spPr/>
        <p:txBody>
          <a:bodyPr/>
          <a:lstStyle>
            <a:lvl1pPr>
              <a:defRPr>
                <a:solidFill>
                  <a:schemeClr val="tx1"/>
                </a:solidFill>
              </a:defRPr>
            </a:lvl1pPr>
            <a:extLst/>
          </a:lstStyle>
          <a:p>
            <a:pPr>
              <a:defRPr/>
            </a:pPr>
            <a:fld id="{6EF605E7-8C60-4107-8365-70C924CFCC15}" type="slidenum">
              <a:rPr lang="sk-SK"/>
              <a:pPr>
                <a:defRPr/>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ľná forma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Voľná forma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Pravouhlý trojuho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Rovná spojnic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nadpi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sk-SK" smtClean="0"/>
              <a:t>Kliknite sem a upravte štýl predlohy nadpisov.</a:t>
            </a:r>
            <a:endParaRPr lang="en-US"/>
          </a:p>
        </p:txBody>
      </p:sp>
      <p:sp>
        <p:nvSpPr>
          <p:cNvPr id="1033" name="Zástupný symbol textu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smtClean="0"/>
          </a:p>
        </p:txBody>
      </p:sp>
      <p:sp>
        <p:nvSpPr>
          <p:cNvPr id="10" name="Zástupný symbol dátumu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6DE6A75A-D144-4994-9ED2-F2670D6CD283}" type="datetimeFigureOut">
              <a:rPr lang="sk-SK"/>
              <a:pPr>
                <a:defRPr/>
              </a:pPr>
              <a:t>27. 3. 2014</a:t>
            </a:fld>
            <a:endParaRPr lang="sk-SK"/>
          </a:p>
        </p:txBody>
      </p:sp>
      <p:sp>
        <p:nvSpPr>
          <p:cNvPr id="22" name="Zástupný symbol päty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sk-SK"/>
          </a:p>
        </p:txBody>
      </p:sp>
      <p:sp>
        <p:nvSpPr>
          <p:cNvPr id="18" name="Zástupný symbol čísla snímky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2EB2E46B-A810-4545-B838-666000CD6446}"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743" r:id="rId1"/>
    <p:sldLayoutId id="2147483739" r:id="rId2"/>
    <p:sldLayoutId id="2147483744" r:id="rId3"/>
    <p:sldLayoutId id="2147483745" r:id="rId4"/>
    <p:sldLayoutId id="2147483746" r:id="rId5"/>
    <p:sldLayoutId id="2147483747" r:id="rId6"/>
    <p:sldLayoutId id="2147483740" r:id="rId7"/>
    <p:sldLayoutId id="2147483748" r:id="rId8"/>
    <p:sldLayoutId id="2147483749" r:id="rId9"/>
    <p:sldLayoutId id="2147483741" r:id="rId10"/>
    <p:sldLayoutId id="214748374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eaLnBrk="1" fontAlgn="auto" hangingPunct="1">
              <a:spcAft>
                <a:spcPts val="0"/>
              </a:spcAft>
              <a:defRPr/>
            </a:pPr>
            <a:r>
              <a:rPr lang="pl-PL" dirty="0" smtClean="0"/>
              <a:t>Podmienky pôsobenia podnikateľa na trhu I. </a:t>
            </a:r>
            <a:endParaRPr lang="sk-SK" dirty="0"/>
          </a:p>
        </p:txBody>
      </p:sp>
      <p:sp>
        <p:nvSpPr>
          <p:cNvPr id="9219" name="Podnadpis 2"/>
          <p:cNvSpPr>
            <a:spLocks noGrp="1"/>
          </p:cNvSpPr>
          <p:nvPr>
            <p:ph type="subTitle" idx="1"/>
          </p:nvPr>
        </p:nvSpPr>
        <p:spPr>
          <a:xfrm>
            <a:off x="685800" y="3611563"/>
            <a:ext cx="7772400" cy="1200150"/>
          </a:xfrm>
        </p:spPr>
        <p:txBody>
          <a:bodyPr/>
          <a:lstStyle/>
          <a:p>
            <a:pPr marR="0" eaLnBrk="1" hangingPunct="1"/>
            <a:r>
              <a:rPr lang="sk-SK" dirty="0" smtClean="0"/>
              <a:t>Prednáška Obchodné právo I.</a:t>
            </a:r>
          </a:p>
          <a:p>
            <a:pPr marR="0" eaLnBrk="1" hangingPunct="1"/>
            <a:r>
              <a:rPr lang="sk-SK" dirty="0" smtClean="0"/>
              <a:t>27. MARCA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sah 1"/>
          <p:cNvSpPr>
            <a:spLocks noGrp="1"/>
          </p:cNvSpPr>
          <p:nvPr>
            <p:ph idx="1"/>
          </p:nvPr>
        </p:nvSpPr>
        <p:spPr>
          <a:xfrm>
            <a:off x="457200" y="357188"/>
            <a:ext cx="8229600" cy="5649912"/>
          </a:xfrm>
        </p:spPr>
        <p:txBody>
          <a:bodyPr/>
          <a:lstStyle/>
          <a:p>
            <a:r>
              <a:rPr lang="sk-SK" dirty="0" smtClean="0"/>
              <a:t>Národná banka Slovenska udeľuje povolenie na vykonávanie poisťovacej činnosti pre poistný druh:</a:t>
            </a:r>
          </a:p>
          <a:p>
            <a:pPr lvl="1"/>
            <a:r>
              <a:rPr lang="sk-SK" dirty="0" smtClean="0"/>
              <a:t>životné poistenie</a:t>
            </a:r>
          </a:p>
          <a:p>
            <a:pPr lvl="1"/>
            <a:r>
              <a:rPr lang="sk-SK" dirty="0" smtClean="0"/>
              <a:t>neživotné poistenie</a:t>
            </a:r>
          </a:p>
          <a:p>
            <a:pPr lvl="1">
              <a:buFont typeface="Verdana" pitchFamily="34" charset="0"/>
              <a:buNone/>
            </a:pPr>
            <a:endParaRPr lang="sk-SK" dirty="0" smtClean="0"/>
          </a:p>
          <a:p>
            <a:pPr>
              <a:buFont typeface="Wingdings 3" pitchFamily="18" charset="2"/>
              <a:buNone/>
            </a:pPr>
            <a:r>
              <a:rPr lang="sk-SK" dirty="0" smtClean="0"/>
              <a:t>Poisťovacia činnosť je :</a:t>
            </a:r>
          </a:p>
          <a:p>
            <a:r>
              <a:rPr lang="sk-SK" dirty="0" smtClean="0"/>
              <a:t>prijímanie poistných rizík poisťovňou, </a:t>
            </a:r>
          </a:p>
          <a:p>
            <a:r>
              <a:rPr lang="sk-SK" dirty="0" smtClean="0"/>
              <a:t>ohodnocovanie rizík a ich riadenie, </a:t>
            </a:r>
          </a:p>
          <a:p>
            <a:r>
              <a:rPr lang="sk-SK" dirty="0" smtClean="0"/>
              <a:t>správa poistných zmlúv, </a:t>
            </a:r>
          </a:p>
          <a:p>
            <a:r>
              <a:rPr lang="sk-SK" dirty="0" smtClean="0"/>
              <a:t>tvorba technických rezerv a udržiavanie požadovanej miery solventnosti 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sah 1"/>
          <p:cNvSpPr>
            <a:spLocks noGrp="1"/>
          </p:cNvSpPr>
          <p:nvPr>
            <p:ph idx="1"/>
          </p:nvPr>
        </p:nvSpPr>
        <p:spPr>
          <a:xfrm>
            <a:off x="457200" y="428625"/>
            <a:ext cx="8229600" cy="5578475"/>
          </a:xfrm>
        </p:spPr>
        <p:txBody>
          <a:bodyPr/>
          <a:lstStyle/>
          <a:p>
            <a:r>
              <a:rPr lang="sk-SK" smtClean="0"/>
              <a:t> správa umiestnenia prostriedkov technických rezerv a garančného fondu, </a:t>
            </a:r>
          </a:p>
          <a:p>
            <a:r>
              <a:rPr lang="sk-SK" smtClean="0"/>
              <a:t>likvidácia poistných udalostí, </a:t>
            </a:r>
          </a:p>
          <a:p>
            <a:r>
              <a:rPr lang="sk-SK" smtClean="0"/>
              <a:t>poskytovanie plnenia z poistných zmlúv, </a:t>
            </a:r>
          </a:p>
          <a:p>
            <a:r>
              <a:rPr lang="sk-SK" smtClean="0"/>
              <a:t>poskytovanie asistenčných služieb, </a:t>
            </a:r>
          </a:p>
          <a:p>
            <a:r>
              <a:rPr lang="sk-SK" smtClean="0"/>
              <a:t>postupovanie poistných rizík poisťovne na základe zmluvy o zaistení</a:t>
            </a:r>
          </a:p>
          <a:p>
            <a:r>
              <a:rPr lang="sk-SK" smtClean="0"/>
              <a:t> činnosť na predchádzanie škodám.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1"/>
          <p:cNvSpPr>
            <a:spLocks noGrp="1"/>
          </p:cNvSpPr>
          <p:nvPr>
            <p:ph idx="1"/>
          </p:nvPr>
        </p:nvSpPr>
        <p:spPr/>
        <p:txBody>
          <a:bodyPr/>
          <a:lstStyle/>
          <a:p>
            <a:pPr>
              <a:buFont typeface="Courier New" pitchFamily="49" charset="0"/>
              <a:buChar char="o"/>
            </a:pPr>
            <a:r>
              <a:rPr lang="sk-SK" dirty="0" smtClean="0"/>
              <a:t>  Základné imanie poisťovne na vykonávanie poisťovacej činnosti musí byť:</a:t>
            </a:r>
          </a:p>
          <a:p>
            <a:r>
              <a:rPr lang="sk-SK" b="1" dirty="0" smtClean="0"/>
              <a:t>a)</a:t>
            </a:r>
            <a:r>
              <a:rPr lang="sk-SK" dirty="0" smtClean="0"/>
              <a:t> pre životné poistenie najmenej 4 mil. eur,</a:t>
            </a:r>
          </a:p>
          <a:p>
            <a:r>
              <a:rPr lang="sk-SK" b="1" dirty="0" smtClean="0"/>
              <a:t>b)</a:t>
            </a:r>
            <a:r>
              <a:rPr lang="sk-SK" dirty="0" smtClean="0"/>
              <a:t> pre poistné odvetvia neživotného poistenia od 3 mil. do 5 mil. eur.</a:t>
            </a:r>
          </a:p>
          <a:p>
            <a:pPr>
              <a:buFont typeface="Courier New" pitchFamily="49" charset="0"/>
              <a:buChar char="o"/>
            </a:pPr>
            <a:r>
              <a:rPr lang="sk-SK" dirty="0" smtClean="0"/>
              <a:t> prehľadný a dôveryhodný pôvod základného imania a ďalších finančných zdrojov poisťovne,</a:t>
            </a:r>
          </a:p>
          <a:p>
            <a:pPr>
              <a:buFont typeface="Courier New" pitchFamily="49" charset="0"/>
              <a:buChar char="o"/>
            </a:pPr>
            <a:endParaRPr lang="sk-SK" dirty="0" smtClean="0"/>
          </a:p>
          <a:p>
            <a:pPr>
              <a:buFont typeface="Wingdings 3" pitchFamily="18" charset="2"/>
              <a:buNone/>
            </a:pPr>
            <a:endParaRPr lang="sk-SK" dirty="0" smtClean="0"/>
          </a:p>
        </p:txBody>
      </p:sp>
      <p:sp>
        <p:nvSpPr>
          <p:cNvPr id="3" name="Nadpis 2"/>
          <p:cNvSpPr>
            <a:spLocks noGrp="1"/>
          </p:cNvSpPr>
          <p:nvPr>
            <p:ph type="title"/>
          </p:nvPr>
        </p:nvSpPr>
        <p:spPr/>
        <p:txBody>
          <a:bodyPr>
            <a:normAutofit fontScale="90000"/>
          </a:bodyPr>
          <a:lstStyle/>
          <a:p>
            <a:pPr>
              <a:defRPr/>
            </a:pPr>
            <a:r>
              <a:rPr lang="sk-SK" dirty="0" smtClean="0"/>
              <a:t>Obmedzenia podnikania v poisťovníctve</a:t>
            </a:r>
            <a:endParaRPr lang="sk-SK"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285728"/>
            <a:ext cx="8229600" cy="5721372"/>
          </a:xfrm>
        </p:spPr>
        <p:txBody>
          <a:bodyPr/>
          <a:lstStyle/>
          <a:p>
            <a:r>
              <a:rPr lang="sk-SK" dirty="0" smtClean="0"/>
              <a:t>vhodnosť osôb s kvalifikovanou účasťou na poisťovni a prehľadnosť vzťahov týchto osôb s inými osobami, najmä prehľadnosť podielov na základnom imaní a na hlasovacích právach</a:t>
            </a:r>
          </a:p>
          <a:p>
            <a:endParaRPr lang="sk-SK" dirty="0" smtClean="0"/>
          </a:p>
          <a:p>
            <a:r>
              <a:rPr lang="sk-SK" dirty="0" smtClean="0"/>
              <a:t>odborná spôsobilosť a dôveryhodnosť osôb, ktoré sú navrhované za členov predstavenstva, za prokuristov, za vedúcich zamestnancov poisťovne v priamej riadiacej pôsobnosti predstavenstva, za zodpovedného aktuára a za vedúceho zamestnanca riadiaceho útvar vnútorného auditu,</a:t>
            </a:r>
            <a:endParaRPr lang="sk-SK"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428604"/>
            <a:ext cx="8229600" cy="5578496"/>
          </a:xfrm>
        </p:spPr>
        <p:txBody>
          <a:bodyPr/>
          <a:lstStyle/>
          <a:p>
            <a:r>
              <a:rPr lang="sk-SK" dirty="0" smtClean="0"/>
              <a:t>prehľadnosť skupiny s úzkymi väzbami, ku ktorej patrí aj akcionár s kvalifikovanou účasťou na poisťovni</a:t>
            </a:r>
          </a:p>
          <a:p>
            <a:endParaRPr lang="sk-SK" dirty="0" smtClean="0"/>
          </a:p>
          <a:p>
            <a:r>
              <a:rPr lang="sk-SK" dirty="0" smtClean="0"/>
              <a:t>poisťovňa musí mať sídlo a ústredie na území Slovenskej republiky</a:t>
            </a:r>
          </a:p>
          <a:p>
            <a:endParaRPr lang="sk-SK" dirty="0" smtClean="0"/>
          </a:p>
          <a:p>
            <a:r>
              <a:rPr lang="sk-SK" dirty="0" smtClean="0"/>
              <a:t>technická a organizačná pripravenosť na vykonávanie poisťovacej činnosti, existencia riadiaceho a kontrolného systému vnútornej kontroly vrátane útvaru vnútorného auditu a systému riadenia rizík.</a:t>
            </a:r>
            <a:endParaRPr lang="sk-SK"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obsahu 1"/>
          <p:cNvSpPr>
            <a:spLocks noGrp="1"/>
          </p:cNvSpPr>
          <p:nvPr>
            <p:ph idx="1"/>
          </p:nvPr>
        </p:nvSpPr>
        <p:spPr>
          <a:xfrm>
            <a:off x="457200" y="1714489"/>
            <a:ext cx="8229600" cy="5143512"/>
          </a:xfrm>
        </p:spPr>
        <p:txBody>
          <a:bodyPr/>
          <a:lstStyle/>
          <a:p>
            <a:r>
              <a:rPr lang="sk-SK" sz="2400" dirty="0" smtClean="0"/>
              <a:t>Zákon č. 566/2001 Z. z. o cenných papieroch a investičných službách (</a:t>
            </a:r>
            <a:r>
              <a:rPr lang="sk-SK" sz="2400" b="1" dirty="0" smtClean="0"/>
              <a:t>zákon o cenných papieroch</a:t>
            </a:r>
            <a:r>
              <a:rPr lang="sk-SK" sz="2400" dirty="0" smtClean="0"/>
              <a:t>)</a:t>
            </a:r>
          </a:p>
          <a:p>
            <a:endParaRPr lang="sk-SK" sz="2400" dirty="0" smtClean="0"/>
          </a:p>
          <a:p>
            <a:r>
              <a:rPr lang="sk-SK" sz="2400" b="1" dirty="0" smtClean="0"/>
              <a:t>Obchodníkom s cennými papiermi </a:t>
            </a:r>
            <a:r>
              <a:rPr lang="sk-SK" sz="2400" dirty="0" smtClean="0"/>
              <a:t>je akciová spoločnosť so sídlom na území Slovenskej republiky, ktorej predmetom činnosti je poskytovanie jednej alebo viacerých investičných služieb klientom alebo výkon jednej alebo viacerých investičných činností na základe povolenia na poskytovanie investičných služieb udeleného Národnou bankou Slovenska.</a:t>
            </a:r>
            <a:endParaRPr lang="sk-SK" sz="2400" dirty="0"/>
          </a:p>
        </p:txBody>
      </p:sp>
      <p:sp>
        <p:nvSpPr>
          <p:cNvPr id="3" name="Nadpis 2"/>
          <p:cNvSpPr>
            <a:spLocks noGrp="1"/>
          </p:cNvSpPr>
          <p:nvPr>
            <p:ph type="title"/>
          </p:nvPr>
        </p:nvSpPr>
        <p:spPr/>
        <p:txBody>
          <a:bodyPr>
            <a:normAutofit fontScale="90000"/>
          </a:bodyPr>
          <a:lstStyle/>
          <a:p>
            <a:pPr eaLnBrk="1" fontAlgn="auto" hangingPunct="1">
              <a:spcAft>
                <a:spcPts val="0"/>
              </a:spcAft>
              <a:defRPr/>
            </a:pPr>
            <a:r>
              <a:rPr lang="pl-PL" dirty="0" smtClean="0"/>
              <a:t/>
            </a:r>
            <a:br>
              <a:rPr lang="pl-PL" dirty="0" smtClean="0"/>
            </a:br>
            <a:r>
              <a:rPr lang="pl-PL" dirty="0" smtClean="0"/>
              <a:t>Právna regulácia obchodovania s cennými papiermi.</a:t>
            </a:r>
            <a:endParaRPr lang="sk-SK"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138"/>
            <a:ext cx="8229600" cy="5376862"/>
          </a:xfrm>
        </p:spPr>
        <p:txBody>
          <a:bodyPr/>
          <a:lstStyle/>
          <a:p>
            <a:r>
              <a:rPr lang="pl-PL" sz="2000" dirty="0" smtClean="0"/>
              <a:t>Základné imanie obchodníka s cennými papiermi je najmenej 730 000 eur</a:t>
            </a:r>
          </a:p>
          <a:p>
            <a:r>
              <a:rPr lang="sk-SK" sz="2000" dirty="0" smtClean="0"/>
              <a:t>prehľadný a dôveryhodný pôvod základného imania a ďalších finančných zdrojov obchodníka s cennými papiermi,</a:t>
            </a:r>
          </a:p>
          <a:p>
            <a:r>
              <a:rPr lang="sk-SK" sz="2000" dirty="0" smtClean="0"/>
              <a:t>vhodnosť osôb s kvalifikovanou účasťou na obchodníkovi s cennými papiermi a prehľadnosť vzťahov týchto osôb s inými osobami, najmä prehľadnosť podielov na základnom imaní a na hlasovacích právach,</a:t>
            </a:r>
          </a:p>
          <a:p>
            <a:r>
              <a:rPr lang="sk-SK" sz="2000" dirty="0" smtClean="0"/>
              <a:t>odborná spôsobilosť a dôveryhodnosť osôb navrhovaných za členov predstavenstva a vedúcich zamestnancov (ďalej len „vrcholový manažment"), osôb zodpovedných za výkon funkcie dodržiavania, funkcie riadenia rizík a funkcie vnútorného auditu,</a:t>
            </a:r>
          </a:p>
          <a:p>
            <a:endParaRPr lang="sk-SK" dirty="0"/>
          </a:p>
        </p:txBody>
      </p:sp>
      <p:sp>
        <p:nvSpPr>
          <p:cNvPr id="3" name="Nadpis 2"/>
          <p:cNvSpPr>
            <a:spLocks noGrp="1"/>
          </p:cNvSpPr>
          <p:nvPr>
            <p:ph type="title"/>
          </p:nvPr>
        </p:nvSpPr>
        <p:spPr/>
        <p:txBody>
          <a:bodyPr>
            <a:normAutofit fontScale="90000"/>
          </a:bodyPr>
          <a:lstStyle/>
          <a:p>
            <a:r>
              <a:rPr lang="sk-SK" dirty="0" smtClean="0"/>
              <a:t>Obmedzenia podnikania ako obchodníka s CP</a:t>
            </a:r>
            <a:endParaRPr lang="sk-SK"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14348" y="0"/>
            <a:ext cx="8229600" cy="6357982"/>
          </a:xfrm>
        </p:spPr>
        <p:txBody>
          <a:bodyPr/>
          <a:lstStyle/>
          <a:p>
            <a:r>
              <a:rPr lang="sk-SK" dirty="0" smtClean="0"/>
              <a:t>prehľadnosť skupiny s úzkymi väzbami, ku ktorej patrí aj akcionár s kvalifikovanou účasťou na obchodníkovi s cennými papiermi,</a:t>
            </a:r>
          </a:p>
          <a:p>
            <a:r>
              <a:rPr lang="sk-SK" dirty="0" smtClean="0"/>
              <a:t>sídlo obchodníka s cennými papiermi a jeho ústredie musia byť na území Slovenskej republiky</a:t>
            </a:r>
          </a:p>
          <a:p>
            <a:r>
              <a:rPr lang="sk-SK" dirty="0" smtClean="0"/>
              <a:t>odborná spôsobilosť a dôveryhodnosť fyzických osôb, ktoré sú členmi štatutárneho orgánu finančnej holdingovej spoločnosti alebo zmiešanej finančnej holdingovej spoločnosti, a vhodnosť akcionárov kontrolujúcich finančnú holdingovú spoločnosť alebo zmiešanú finančnú holdingovú spoločnosť,</a:t>
            </a:r>
            <a:endParaRPr lang="sk-SK"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obsahu 1"/>
          <p:cNvSpPr>
            <a:spLocks noGrp="1"/>
          </p:cNvSpPr>
          <p:nvPr>
            <p:ph idx="1"/>
          </p:nvPr>
        </p:nvSpPr>
        <p:spPr>
          <a:xfrm>
            <a:off x="457200" y="2133600"/>
            <a:ext cx="8229600" cy="3873500"/>
          </a:xfrm>
        </p:spPr>
        <p:txBody>
          <a:bodyPr/>
          <a:lstStyle/>
          <a:p>
            <a:pPr eaLnBrk="1" hangingPunct="1">
              <a:buFont typeface="Wingdings 3" pitchFamily="18" charset="2"/>
              <a:buNone/>
            </a:pPr>
            <a:r>
              <a:rPr lang="sk-SK" b="1" dirty="0" smtClean="0"/>
              <a:t>Všeobecné podmienky vzniku oprávnenia na výkon činnosti:</a:t>
            </a:r>
          </a:p>
          <a:p>
            <a:pPr eaLnBrk="1" hangingPunct="1"/>
            <a:r>
              <a:rPr lang="sk-SK" dirty="0" smtClean="0"/>
              <a:t>Spôsobilosť na právne úkony</a:t>
            </a:r>
          </a:p>
          <a:p>
            <a:pPr eaLnBrk="1" hangingPunct="1"/>
            <a:r>
              <a:rPr lang="sk-SK" dirty="0" smtClean="0"/>
              <a:t>Vzdelanie</a:t>
            </a:r>
          </a:p>
          <a:p>
            <a:pPr eaLnBrk="1" hangingPunct="1"/>
            <a:r>
              <a:rPr lang="sk-SK" dirty="0" smtClean="0"/>
              <a:t>Prax</a:t>
            </a:r>
          </a:p>
          <a:p>
            <a:pPr eaLnBrk="1" hangingPunct="1"/>
            <a:r>
              <a:rPr lang="sk-SK" dirty="0" smtClean="0"/>
              <a:t>Absolvovanie odborných skúšok</a:t>
            </a:r>
          </a:p>
          <a:p>
            <a:pPr eaLnBrk="1" hangingPunct="1"/>
            <a:r>
              <a:rPr lang="sk-SK" dirty="0" smtClean="0"/>
              <a:t>Zloženie sľubu(advokát, audítor)</a:t>
            </a:r>
          </a:p>
          <a:p>
            <a:pPr eaLnBrk="1" hangingPunct="1"/>
            <a:endParaRPr lang="sk-SK" dirty="0" smtClean="0"/>
          </a:p>
        </p:txBody>
      </p:sp>
      <p:sp>
        <p:nvSpPr>
          <p:cNvPr id="3" name="Nadpis 2"/>
          <p:cNvSpPr>
            <a:spLocks noGrp="1"/>
          </p:cNvSpPr>
          <p:nvPr>
            <p:ph type="title"/>
          </p:nvPr>
        </p:nvSpPr>
        <p:spPr>
          <a:xfrm>
            <a:off x="457200" y="274638"/>
            <a:ext cx="8229600" cy="1642194"/>
          </a:xfrm>
        </p:spPr>
        <p:txBody>
          <a:bodyPr>
            <a:normAutofit fontScale="90000"/>
          </a:bodyPr>
          <a:lstStyle/>
          <a:p>
            <a:pPr eaLnBrk="1" fontAlgn="auto" hangingPunct="1">
              <a:spcAft>
                <a:spcPts val="0"/>
              </a:spcAft>
              <a:defRPr/>
            </a:pPr>
            <a:r>
              <a:rPr lang="sk-SK" dirty="0" smtClean="0"/>
              <a:t>Právna regulácia činnosti audítorov, advokátov, daňových poradcov a pod.</a:t>
            </a:r>
            <a:endParaRPr lang="sk-SK"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sk-SK" sz="2000" dirty="0" smtClean="0"/>
              <a:t>plne spôsobilý na právne úkony,</a:t>
            </a:r>
          </a:p>
          <a:p>
            <a:r>
              <a:rPr lang="sk-SK" sz="2000" dirty="0" smtClean="0"/>
              <a:t>získal vysokoškolské vzdelanie druhého stupňa v študijnom odbore právo na právnickej fakulte</a:t>
            </a:r>
          </a:p>
          <a:p>
            <a:r>
              <a:rPr lang="sk-SK" sz="2000" dirty="0" smtClean="0"/>
              <a:t>získal najmenej päťročnú prax ako advokátsky koncipient s minimálnymi obsahovými nárokmi</a:t>
            </a:r>
          </a:p>
          <a:p>
            <a:r>
              <a:rPr lang="sk-SK" sz="2000" dirty="0" smtClean="0"/>
              <a:t>absolvoval vzdelávanie v rozsahu a za podmienok určených stavovským predpisom komory,</a:t>
            </a:r>
          </a:p>
          <a:p>
            <a:r>
              <a:rPr lang="sk-SK" sz="2000" dirty="0" smtClean="0"/>
              <a:t>zložil advokátsku skúšku,</a:t>
            </a:r>
          </a:p>
          <a:p>
            <a:r>
              <a:rPr lang="sk-SK" sz="2000" dirty="0" smtClean="0"/>
              <a:t>je bezúhonný a spoľahlivý,</a:t>
            </a:r>
          </a:p>
          <a:p>
            <a:r>
              <a:rPr lang="sk-SK" sz="2000" dirty="0" smtClean="0"/>
              <a:t>nemá právoplatne uložené disciplinárne opatrenie ustanovené zákonom o advokácii</a:t>
            </a:r>
          </a:p>
          <a:p>
            <a:r>
              <a:rPr lang="sk-SK" sz="2000" dirty="0" smtClean="0"/>
              <a:t>zložil sľub </a:t>
            </a:r>
          </a:p>
          <a:p>
            <a:endParaRPr lang="sk-SK" sz="2000" dirty="0"/>
          </a:p>
        </p:txBody>
      </p:sp>
      <p:sp>
        <p:nvSpPr>
          <p:cNvPr id="3" name="Nadpis 2"/>
          <p:cNvSpPr>
            <a:spLocks noGrp="1"/>
          </p:cNvSpPr>
          <p:nvPr>
            <p:ph type="title"/>
          </p:nvPr>
        </p:nvSpPr>
        <p:spPr/>
        <p:txBody>
          <a:bodyPr>
            <a:normAutofit fontScale="90000"/>
          </a:bodyPr>
          <a:lstStyle/>
          <a:p>
            <a:r>
              <a:rPr lang="sk-SK" dirty="0" smtClean="0"/>
              <a:t>Právna regulácia výkonu advokácie</a:t>
            </a:r>
            <a:endParaRPr lang="sk-S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obsahu 1"/>
          <p:cNvSpPr>
            <a:spLocks noGrp="1"/>
          </p:cNvSpPr>
          <p:nvPr>
            <p:ph idx="1"/>
          </p:nvPr>
        </p:nvSpPr>
        <p:spPr>
          <a:xfrm>
            <a:off x="457200" y="476250"/>
            <a:ext cx="8229600" cy="5530850"/>
          </a:xfrm>
        </p:spPr>
        <p:txBody>
          <a:bodyPr/>
          <a:lstStyle/>
          <a:p>
            <a:pPr eaLnBrk="1" hangingPunct="1"/>
            <a:r>
              <a:rPr lang="sk-SK" smtClean="0"/>
              <a:t>Po tom, čo podnikateľ vznikol (právnická osoba), resp. získal oprávnenie podnikať (fyzická osoba), začína napĺňať svoje podnikateľské zámery.</a:t>
            </a:r>
          </a:p>
          <a:p>
            <a:pPr eaLnBrk="1" hangingPunct="1"/>
            <a:r>
              <a:rPr lang="sk-SK" smtClean="0"/>
              <a:t>Vstup na trh </a:t>
            </a:r>
          </a:p>
          <a:p>
            <a:pPr lvl="1" eaLnBrk="1" hangingPunct="1"/>
            <a:r>
              <a:rPr lang="sk-SK" smtClean="0"/>
              <a:t>všeobecne sa pre vstup na trh nevyžaduje žiadne povolenie - na vykonávanie činností, ktoré majú charakter živností</a:t>
            </a:r>
          </a:p>
          <a:p>
            <a:pPr lvl="1" eaLnBrk="1" hangingPunct="1"/>
            <a:r>
              <a:rPr lang="sk-SK" smtClean="0"/>
              <a:t>na niektoré trhy, napr. bankovníctvo, poisťovníctvo, obchodovanie s cennými papiermi sa pre vstup na trh vyžaduje splnenie zákonných podmienok a licencia, resp. povolenie</a:t>
            </a:r>
          </a:p>
          <a:p>
            <a:pPr eaLnBrk="1" hangingPunct="1"/>
            <a:endParaRPr lang="sk-SK"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357166"/>
            <a:ext cx="8229600" cy="5649934"/>
          </a:xfrm>
        </p:spPr>
        <p:txBody>
          <a:bodyPr/>
          <a:lstStyle/>
          <a:p>
            <a:r>
              <a:rPr lang="sk-SK" dirty="0" smtClean="0"/>
              <a:t>Vytvorenie samosprávnych stavovských organizácií</a:t>
            </a:r>
          </a:p>
          <a:p>
            <a:pPr lvl="1"/>
            <a:r>
              <a:rPr lang="sk-SK" dirty="0" smtClean="0"/>
              <a:t>Slovenská advokátska komora</a:t>
            </a:r>
          </a:p>
          <a:p>
            <a:pPr lvl="1"/>
            <a:r>
              <a:rPr lang="sk-SK" dirty="0" smtClean="0"/>
              <a:t>Slovenská komora exekútorov</a:t>
            </a:r>
          </a:p>
          <a:p>
            <a:pPr lvl="1"/>
            <a:r>
              <a:rPr lang="sk-SK" dirty="0" smtClean="0"/>
              <a:t>Slovenská komora audítorov</a:t>
            </a:r>
          </a:p>
          <a:p>
            <a:pPr lvl="1"/>
            <a:r>
              <a:rPr lang="sk-SK" dirty="0" smtClean="0"/>
              <a:t>Notárska komora Slovenskej republiky</a:t>
            </a:r>
          </a:p>
          <a:p>
            <a:pPr lvl="1"/>
            <a:endParaRPr lang="sk-SK" dirty="0" smtClean="0"/>
          </a:p>
          <a:p>
            <a:r>
              <a:rPr lang="sk-SK" dirty="0" smtClean="0"/>
              <a:t>Zákonom je na nich prenesená časť pôsobnosti </a:t>
            </a:r>
          </a:p>
          <a:p>
            <a:endParaRPr lang="sk-SK" dirty="0" smtClean="0"/>
          </a:p>
          <a:p>
            <a:r>
              <a:rPr lang="sk-SK" dirty="0" smtClean="0"/>
              <a:t>V rámci komôr sa vytvárajú orgány</a:t>
            </a:r>
          </a:p>
          <a:p>
            <a:pPr>
              <a:buNone/>
            </a:pPr>
            <a:endParaRPr lang="sk-SK"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274638"/>
            <a:ext cx="8229600" cy="1582726"/>
          </a:xfrm>
        </p:spPr>
        <p:txBody>
          <a:bodyPr>
            <a:normAutofit fontScale="90000"/>
          </a:bodyPr>
          <a:lstStyle/>
          <a:p>
            <a:pPr eaLnBrk="1" fontAlgn="auto" hangingPunct="1">
              <a:spcAft>
                <a:spcPts val="0"/>
              </a:spcAft>
              <a:defRPr/>
            </a:pPr>
            <a:r>
              <a:rPr lang="sk-SK" dirty="0" smtClean="0"/>
              <a:t>Vzťah európskej a slovenskej úpravy ochrany hospodárskej súťaže.</a:t>
            </a:r>
            <a:endParaRPr lang="sk-SK" dirty="0"/>
          </a:p>
        </p:txBody>
      </p:sp>
      <p:sp>
        <p:nvSpPr>
          <p:cNvPr id="5" name="Obdélník 4"/>
          <p:cNvSpPr/>
          <p:nvPr/>
        </p:nvSpPr>
        <p:spPr>
          <a:xfrm>
            <a:off x="357126" y="1857364"/>
            <a:ext cx="8786874" cy="4401205"/>
          </a:xfrm>
          <a:prstGeom prst="rect">
            <a:avLst/>
          </a:prstGeom>
        </p:spPr>
        <p:txBody>
          <a:bodyPr wrap="square">
            <a:spAutoFit/>
          </a:bodyPr>
          <a:lstStyle/>
          <a:p>
            <a:r>
              <a:rPr lang="sk-SK" sz="2800" dirty="0" smtClean="0"/>
              <a:t>V Zmluve o založení Európskeho spoločenstva sa nachádzajú ustanovenia regulujúce výslovne verejnoprávnu ochranu hospodárskej súťaže, ktorou je  kartelové právo. </a:t>
            </a:r>
          </a:p>
          <a:p>
            <a:endParaRPr lang="sk-SK" sz="2800" dirty="0" smtClean="0"/>
          </a:p>
          <a:p>
            <a:pPr>
              <a:buFontTx/>
              <a:buChar char="-"/>
            </a:pPr>
            <a:r>
              <a:rPr lang="sk-SK" sz="2800" dirty="0" smtClean="0"/>
              <a:t>Nariadenia (napr. skupinové výnimky pre kartelové dohody)</a:t>
            </a:r>
          </a:p>
          <a:p>
            <a:pPr>
              <a:buFontTx/>
              <a:buChar char="-"/>
            </a:pPr>
            <a:r>
              <a:rPr lang="sk-SK" sz="2800" dirty="0" smtClean="0"/>
              <a:t>Smernice (napr. Smernica o klamlivej a porovnávacej reklame)</a:t>
            </a:r>
          </a:p>
          <a:p>
            <a:pPr>
              <a:buFontTx/>
              <a:buChar char="-"/>
            </a:pPr>
            <a:r>
              <a:rPr lang="sk-SK" sz="2800" dirty="0" smtClean="0"/>
              <a:t>judikatúra SD EÚ</a:t>
            </a:r>
            <a:endParaRPr lang="sk-SK"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sk-SK" dirty="0" smtClean="0"/>
              <a:t>Relevantný trh:</a:t>
            </a:r>
          </a:p>
          <a:p>
            <a:pPr lvl="1"/>
            <a:r>
              <a:rPr lang="sk-SK" dirty="0" smtClean="0"/>
              <a:t>priestorový a časový súbeh ponuky a dopytu takých výrobkov, výkonov, prác a služieb, ktoré sú na uspokojenie určitých potrieb z hľadiska užívateľa zhodné alebo vzájomne zastupiteľné.</a:t>
            </a:r>
          </a:p>
          <a:p>
            <a:r>
              <a:rPr lang="sk-SK" dirty="0" smtClean="0"/>
              <a:t>Vzájomne zastupiteľné tovary sú tovary, ktoré sú zastupiteľné najmä z hľadiska ich fyzikálnych a technických charakteristík, ceny a účelu použitia.</a:t>
            </a:r>
            <a:endParaRPr lang="sk-SK" dirty="0"/>
          </a:p>
        </p:txBody>
      </p:sp>
      <p:sp>
        <p:nvSpPr>
          <p:cNvPr id="3" name="Nadpis 2"/>
          <p:cNvSpPr>
            <a:spLocks noGrp="1"/>
          </p:cNvSpPr>
          <p:nvPr>
            <p:ph type="title"/>
          </p:nvPr>
        </p:nvSpPr>
        <p:spPr/>
        <p:txBody>
          <a:bodyPr>
            <a:normAutofit fontScale="90000"/>
          </a:bodyPr>
          <a:lstStyle/>
          <a:p>
            <a:r>
              <a:rPr lang="sk-SK" dirty="0" smtClean="0"/>
              <a:t>Ochrana proti obmedzovaniu hospodárskej súťaže.</a:t>
            </a:r>
            <a:endParaRPr lang="sk-SK"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914400" y="214290"/>
            <a:ext cx="8229600" cy="6429420"/>
          </a:xfrm>
        </p:spPr>
        <p:txBody>
          <a:bodyPr/>
          <a:lstStyle/>
          <a:p>
            <a:r>
              <a:rPr lang="sk-SK" dirty="0" smtClean="0"/>
              <a:t>Vecne (tovarovo) relevantný trh:</a:t>
            </a:r>
          </a:p>
          <a:p>
            <a:pPr lvl="1"/>
            <a:r>
              <a:rPr lang="sk-SK" dirty="0" smtClean="0"/>
              <a:t>zhodné alebo vzájomne zastupiteľné tovary schopné uspokojiť určitú potrebu užívateľov.</a:t>
            </a:r>
          </a:p>
          <a:p>
            <a:pPr lvl="1"/>
            <a:endParaRPr lang="sk-SK" dirty="0" smtClean="0"/>
          </a:p>
          <a:p>
            <a:r>
              <a:rPr lang="sk-SK" dirty="0" smtClean="0"/>
              <a:t>Priestorový relevantný trh</a:t>
            </a:r>
          </a:p>
          <a:p>
            <a:pPr lvl="1"/>
            <a:r>
              <a:rPr lang="sk-SK" dirty="0" smtClean="0"/>
              <a:t>vymedzený územím, na ktorom sú súťažné podmienky také homogénne, že toto územie môže byť odčlenené od ostatných území s odlišnými súťažnými podmienkami.</a:t>
            </a:r>
          </a:p>
          <a:p>
            <a:pPr lvl="1"/>
            <a:endParaRPr lang="sk-SK" dirty="0" smtClean="0"/>
          </a:p>
          <a:p>
            <a:r>
              <a:rPr lang="sk-SK" dirty="0" smtClean="0"/>
              <a:t>Časový relevantný trh</a:t>
            </a:r>
          </a:p>
          <a:p>
            <a:pPr lvl="1"/>
            <a:r>
              <a:rPr lang="sk-SK" dirty="0" smtClean="0"/>
              <a:t>Hranice relevantného trhu výrobkov, a následne i zmena pozície daného podniku na trhu, sa môžu posúvať i v závislosti od technologického pokroku a zmien spotrebiteľských návykov v určitom čase. </a:t>
            </a:r>
            <a:endParaRPr lang="sk-S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Elipsa 38"/>
          <p:cNvSpPr/>
          <p:nvPr/>
        </p:nvSpPr>
        <p:spPr>
          <a:xfrm>
            <a:off x="428596" y="642918"/>
            <a:ext cx="8429684" cy="542928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4" name="Elipsa 3"/>
          <p:cNvSpPr/>
          <p:nvPr/>
        </p:nvSpPr>
        <p:spPr>
          <a:xfrm>
            <a:off x="1071538" y="1571612"/>
            <a:ext cx="7643866" cy="44291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dirty="0" smtClean="0"/>
              <a:t>Relevantný trh</a:t>
            </a:r>
            <a:endParaRPr lang="sk-SK" dirty="0"/>
          </a:p>
        </p:txBody>
      </p:sp>
      <p:sp>
        <p:nvSpPr>
          <p:cNvPr id="5" name="Elipsa 4"/>
          <p:cNvSpPr/>
          <p:nvPr/>
        </p:nvSpPr>
        <p:spPr>
          <a:xfrm>
            <a:off x="0" y="571480"/>
            <a:ext cx="1857388" cy="11430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1600" b="1" dirty="0" smtClean="0">
                <a:solidFill>
                  <a:schemeClr val="tx1"/>
                </a:solidFill>
              </a:rPr>
              <a:t>Podnikateľ s.r.o.</a:t>
            </a:r>
            <a:endParaRPr lang="sk-SK" sz="1600" b="1" dirty="0">
              <a:solidFill>
                <a:schemeClr val="tx1"/>
              </a:solidFill>
            </a:endParaRPr>
          </a:p>
        </p:txBody>
      </p:sp>
      <p:cxnSp>
        <p:nvCxnSpPr>
          <p:cNvPr id="7" name="Přímá spojovací šipka 6"/>
          <p:cNvCxnSpPr>
            <a:stCxn id="5" idx="6"/>
          </p:cNvCxnSpPr>
          <p:nvPr/>
        </p:nvCxnSpPr>
        <p:spPr>
          <a:xfrm>
            <a:off x="1857388" y="1142984"/>
            <a:ext cx="1714480" cy="128588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ovéPole 9"/>
          <p:cNvSpPr txBox="1"/>
          <p:nvPr/>
        </p:nvSpPr>
        <p:spPr>
          <a:xfrm>
            <a:off x="2643174" y="1500174"/>
            <a:ext cx="1428596" cy="369332"/>
          </a:xfrm>
          <a:prstGeom prst="rect">
            <a:avLst/>
          </a:prstGeom>
          <a:noFill/>
        </p:spPr>
        <p:txBody>
          <a:bodyPr wrap="none" rtlCol="0">
            <a:spAutoFit/>
          </a:bodyPr>
          <a:lstStyle/>
          <a:p>
            <a:r>
              <a:rPr lang="sk-SK" dirty="0" smtClean="0"/>
              <a:t>Vstup na trh</a:t>
            </a:r>
            <a:endParaRPr lang="sk-SK" dirty="0"/>
          </a:p>
        </p:txBody>
      </p:sp>
      <p:sp>
        <p:nvSpPr>
          <p:cNvPr id="11" name="Elipsa 10"/>
          <p:cNvSpPr/>
          <p:nvPr/>
        </p:nvSpPr>
        <p:spPr>
          <a:xfrm>
            <a:off x="3643306" y="2000240"/>
            <a:ext cx="1857388" cy="11430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1600" b="1" dirty="0" smtClean="0">
                <a:solidFill>
                  <a:schemeClr val="tx1"/>
                </a:solidFill>
              </a:rPr>
              <a:t>Podnikateľ s.r.o.</a:t>
            </a:r>
            <a:endParaRPr lang="sk-SK" sz="1600" b="1" dirty="0">
              <a:solidFill>
                <a:schemeClr val="tx1"/>
              </a:solidFill>
            </a:endParaRPr>
          </a:p>
        </p:txBody>
      </p:sp>
      <p:sp>
        <p:nvSpPr>
          <p:cNvPr id="12" name="Elipsa 11"/>
          <p:cNvSpPr/>
          <p:nvPr/>
        </p:nvSpPr>
        <p:spPr>
          <a:xfrm>
            <a:off x="0" y="5143512"/>
            <a:ext cx="1857388" cy="11430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1600" b="1" dirty="0" smtClean="0">
                <a:solidFill>
                  <a:schemeClr val="tx1"/>
                </a:solidFill>
              </a:rPr>
              <a:t>FO Podnikateľ</a:t>
            </a:r>
            <a:endParaRPr lang="sk-SK" sz="1600" b="1" dirty="0">
              <a:solidFill>
                <a:schemeClr val="tx1"/>
              </a:solidFill>
            </a:endParaRPr>
          </a:p>
        </p:txBody>
      </p:sp>
      <p:cxnSp>
        <p:nvCxnSpPr>
          <p:cNvPr id="13" name="Přímá spojovací šipka 12"/>
          <p:cNvCxnSpPr/>
          <p:nvPr/>
        </p:nvCxnSpPr>
        <p:spPr>
          <a:xfrm flipV="1">
            <a:off x="1857356" y="5214950"/>
            <a:ext cx="2000264" cy="35719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Elipsa 14"/>
          <p:cNvSpPr/>
          <p:nvPr/>
        </p:nvSpPr>
        <p:spPr>
          <a:xfrm>
            <a:off x="3857620" y="4429132"/>
            <a:ext cx="1857388" cy="11430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1600" b="1" dirty="0" smtClean="0">
                <a:solidFill>
                  <a:schemeClr val="tx1"/>
                </a:solidFill>
              </a:rPr>
              <a:t>FO Podnikateľ</a:t>
            </a:r>
            <a:endParaRPr lang="sk-SK" sz="1600" b="1" dirty="0">
              <a:solidFill>
                <a:schemeClr val="tx1"/>
              </a:solidFill>
            </a:endParaRPr>
          </a:p>
        </p:txBody>
      </p:sp>
      <p:sp>
        <p:nvSpPr>
          <p:cNvPr id="16" name="TextovéPole 15"/>
          <p:cNvSpPr txBox="1"/>
          <p:nvPr/>
        </p:nvSpPr>
        <p:spPr>
          <a:xfrm>
            <a:off x="2000232" y="4857760"/>
            <a:ext cx="1428596" cy="369332"/>
          </a:xfrm>
          <a:prstGeom prst="rect">
            <a:avLst/>
          </a:prstGeom>
          <a:noFill/>
        </p:spPr>
        <p:txBody>
          <a:bodyPr wrap="none" rtlCol="0">
            <a:spAutoFit/>
          </a:bodyPr>
          <a:lstStyle/>
          <a:p>
            <a:r>
              <a:rPr lang="sk-SK" dirty="0" smtClean="0"/>
              <a:t>Vstup na trh</a:t>
            </a:r>
            <a:endParaRPr lang="sk-SK" dirty="0"/>
          </a:p>
        </p:txBody>
      </p:sp>
      <p:cxnSp>
        <p:nvCxnSpPr>
          <p:cNvPr id="17" name="Přímá spojovací šipka 16"/>
          <p:cNvCxnSpPr/>
          <p:nvPr/>
        </p:nvCxnSpPr>
        <p:spPr>
          <a:xfrm>
            <a:off x="5429256" y="2357430"/>
            <a:ext cx="1928826" cy="7143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ovací šipka 17"/>
          <p:cNvCxnSpPr/>
          <p:nvPr/>
        </p:nvCxnSpPr>
        <p:spPr>
          <a:xfrm>
            <a:off x="5500694" y="2571744"/>
            <a:ext cx="1785950" cy="50006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Přímá spojovací šipka 18"/>
          <p:cNvCxnSpPr/>
          <p:nvPr/>
        </p:nvCxnSpPr>
        <p:spPr>
          <a:xfrm>
            <a:off x="5500694" y="2786058"/>
            <a:ext cx="1714512" cy="92869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Elipsa 25"/>
          <p:cNvSpPr/>
          <p:nvPr/>
        </p:nvSpPr>
        <p:spPr>
          <a:xfrm>
            <a:off x="7286644" y="2214554"/>
            <a:ext cx="857256" cy="71438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dirty="0" smtClean="0"/>
              <a:t>Z</a:t>
            </a:r>
            <a:endParaRPr lang="sk-SK" dirty="0"/>
          </a:p>
        </p:txBody>
      </p:sp>
      <p:sp>
        <p:nvSpPr>
          <p:cNvPr id="27" name="Elipsa 26"/>
          <p:cNvSpPr/>
          <p:nvPr/>
        </p:nvSpPr>
        <p:spPr>
          <a:xfrm>
            <a:off x="7286644" y="2857496"/>
            <a:ext cx="857256" cy="71438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dirty="0" smtClean="0"/>
              <a:t>Z</a:t>
            </a:r>
            <a:endParaRPr lang="sk-SK" dirty="0"/>
          </a:p>
        </p:txBody>
      </p:sp>
      <p:sp>
        <p:nvSpPr>
          <p:cNvPr id="28" name="Elipsa 27"/>
          <p:cNvSpPr/>
          <p:nvPr/>
        </p:nvSpPr>
        <p:spPr>
          <a:xfrm>
            <a:off x="7215206" y="3500438"/>
            <a:ext cx="857256" cy="71438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dirty="0" smtClean="0"/>
              <a:t>Z</a:t>
            </a:r>
            <a:endParaRPr lang="sk-SK" dirty="0"/>
          </a:p>
        </p:txBody>
      </p:sp>
      <p:cxnSp>
        <p:nvCxnSpPr>
          <p:cNvPr id="30" name="Přímá spojovací šipka 29"/>
          <p:cNvCxnSpPr>
            <a:endCxn id="28" idx="3"/>
          </p:cNvCxnSpPr>
          <p:nvPr/>
        </p:nvCxnSpPr>
        <p:spPr>
          <a:xfrm flipV="1">
            <a:off x="5572132" y="4110200"/>
            <a:ext cx="1768616" cy="53324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Přímá spojovací šipka 31"/>
          <p:cNvCxnSpPr>
            <a:endCxn id="27" idx="2"/>
          </p:cNvCxnSpPr>
          <p:nvPr/>
        </p:nvCxnSpPr>
        <p:spPr>
          <a:xfrm flipV="1">
            <a:off x="5072066" y="3214686"/>
            <a:ext cx="2214578" cy="121444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Přímá spojovací šipka 33"/>
          <p:cNvCxnSpPr/>
          <p:nvPr/>
        </p:nvCxnSpPr>
        <p:spPr>
          <a:xfrm flipV="1">
            <a:off x="4572000" y="2643182"/>
            <a:ext cx="2714644" cy="178595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ovéPole 35"/>
          <p:cNvSpPr txBox="1"/>
          <p:nvPr/>
        </p:nvSpPr>
        <p:spPr>
          <a:xfrm>
            <a:off x="6215074" y="5857892"/>
            <a:ext cx="1928826" cy="523220"/>
          </a:xfrm>
          <a:prstGeom prst="rect">
            <a:avLst/>
          </a:prstGeom>
          <a:noFill/>
        </p:spPr>
        <p:txBody>
          <a:bodyPr wrap="square" rtlCol="0">
            <a:spAutoFit/>
          </a:bodyPr>
          <a:lstStyle/>
          <a:p>
            <a:r>
              <a:rPr lang="sk-SK" sz="2800" dirty="0" err="1" smtClean="0"/>
              <a:t>Z-zákazník</a:t>
            </a:r>
            <a:endParaRPr lang="sk-SK" sz="2800" dirty="0"/>
          </a:p>
        </p:txBody>
      </p:sp>
      <p:sp>
        <p:nvSpPr>
          <p:cNvPr id="37" name="TextovéPole 36"/>
          <p:cNvSpPr txBox="1"/>
          <p:nvPr/>
        </p:nvSpPr>
        <p:spPr>
          <a:xfrm>
            <a:off x="642910" y="0"/>
            <a:ext cx="3143272" cy="523220"/>
          </a:xfrm>
          <a:prstGeom prst="rect">
            <a:avLst/>
          </a:prstGeom>
          <a:noFill/>
        </p:spPr>
        <p:txBody>
          <a:bodyPr wrap="square" rtlCol="0">
            <a:spAutoFit/>
          </a:bodyPr>
          <a:lstStyle/>
          <a:p>
            <a:r>
              <a:rPr lang="sk-SK" sz="2800" b="1" dirty="0" smtClean="0"/>
              <a:t>Relevantný trh</a:t>
            </a:r>
            <a:endParaRPr lang="sk-SK" sz="2800" b="1" dirty="0"/>
          </a:p>
        </p:txBody>
      </p:sp>
      <p:sp>
        <p:nvSpPr>
          <p:cNvPr id="40" name="TextovéPole 39"/>
          <p:cNvSpPr txBox="1"/>
          <p:nvPr/>
        </p:nvSpPr>
        <p:spPr>
          <a:xfrm>
            <a:off x="4071934" y="928670"/>
            <a:ext cx="2095445" cy="369332"/>
          </a:xfrm>
          <a:prstGeom prst="rect">
            <a:avLst/>
          </a:prstGeom>
          <a:noFill/>
        </p:spPr>
        <p:txBody>
          <a:bodyPr wrap="none" rtlCol="0">
            <a:spAutoFit/>
          </a:bodyPr>
          <a:lstStyle/>
          <a:p>
            <a:r>
              <a:rPr lang="sk-SK" dirty="0" smtClean="0"/>
              <a:t>Zmena trhu v čase</a:t>
            </a:r>
            <a:endParaRPr lang="sk-S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obsahu 1"/>
          <p:cNvSpPr>
            <a:spLocks noGrp="1"/>
          </p:cNvSpPr>
          <p:nvPr>
            <p:ph idx="1"/>
          </p:nvPr>
        </p:nvSpPr>
        <p:spPr>
          <a:xfrm>
            <a:off x="457200" y="2133600"/>
            <a:ext cx="8229600" cy="3873500"/>
          </a:xfrm>
        </p:spPr>
        <p:txBody>
          <a:bodyPr/>
          <a:lstStyle/>
          <a:p>
            <a:pPr eaLnBrk="1" hangingPunct="1"/>
            <a:r>
              <a:rPr lang="sk-SK" dirty="0" smtClean="0"/>
              <a:t>Mantinely:</a:t>
            </a:r>
          </a:p>
          <a:p>
            <a:pPr lvl="1" eaLnBrk="1" hangingPunct="1"/>
            <a:r>
              <a:rPr lang="sk-SK" dirty="0" smtClean="0"/>
              <a:t>Ochrana čistoty súťaže</a:t>
            </a:r>
          </a:p>
          <a:p>
            <a:pPr lvl="1" eaLnBrk="1" hangingPunct="1"/>
            <a:r>
              <a:rPr lang="sk-SK" dirty="0" smtClean="0"/>
              <a:t>Ochrana intenzity súťaže</a:t>
            </a:r>
          </a:p>
          <a:p>
            <a:pPr eaLnBrk="1" hangingPunct="1"/>
            <a:endParaRPr lang="sk-SK" dirty="0" smtClean="0"/>
          </a:p>
          <a:p>
            <a:pPr eaLnBrk="1" hangingPunct="1"/>
            <a:r>
              <a:rPr lang="sk-SK" dirty="0" smtClean="0"/>
              <a:t>Rešpektovanie pravidiel:</a:t>
            </a:r>
          </a:p>
          <a:p>
            <a:pPr lvl="1" eaLnBrk="1" hangingPunct="1"/>
            <a:r>
              <a:rPr lang="sk-SK" dirty="0" smtClean="0"/>
              <a:t>Zákaz nekalosúťažných praktík</a:t>
            </a:r>
          </a:p>
          <a:p>
            <a:pPr lvl="1" eaLnBrk="1" hangingPunct="1"/>
            <a:r>
              <a:rPr lang="sk-SK" dirty="0" smtClean="0"/>
              <a:t>Zákaz dohôd obmedzujúcich súťaž</a:t>
            </a:r>
          </a:p>
          <a:p>
            <a:pPr lvl="1" eaLnBrk="1" hangingPunct="1"/>
            <a:r>
              <a:rPr lang="sk-SK" dirty="0" smtClean="0"/>
              <a:t>Zákaz zneužívania dominantného postavenia</a:t>
            </a:r>
          </a:p>
          <a:p>
            <a:pPr lvl="1" eaLnBrk="1" hangingPunct="1"/>
            <a:r>
              <a:rPr lang="sk-SK" dirty="0" smtClean="0"/>
              <a:t>Zákaz koncentrácie</a:t>
            </a:r>
          </a:p>
        </p:txBody>
      </p:sp>
      <p:sp>
        <p:nvSpPr>
          <p:cNvPr id="3" name="Nadpis 2"/>
          <p:cNvSpPr>
            <a:spLocks noGrp="1"/>
          </p:cNvSpPr>
          <p:nvPr>
            <p:ph type="title"/>
          </p:nvPr>
        </p:nvSpPr>
        <p:spPr>
          <a:xfrm>
            <a:off x="457200" y="274638"/>
            <a:ext cx="8229600" cy="2146250"/>
          </a:xfrm>
        </p:spPr>
        <p:txBody>
          <a:bodyPr/>
          <a:lstStyle/>
          <a:p>
            <a:pPr eaLnBrk="1" fontAlgn="auto" hangingPunct="1">
              <a:spcAft>
                <a:spcPts val="0"/>
              </a:spcAft>
              <a:defRPr/>
            </a:pPr>
            <a:r>
              <a:rPr lang="sk-SK" dirty="0" smtClean="0"/>
              <a:t>Ochrana proti obmedzovaniu hospodárskej súťaže.</a:t>
            </a:r>
            <a:br>
              <a:rPr lang="sk-SK" dirty="0" smtClean="0"/>
            </a:br>
            <a:endParaRPr lang="sk-SK"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obsahu 1"/>
          <p:cNvSpPr>
            <a:spLocks noGrp="1"/>
          </p:cNvSpPr>
          <p:nvPr>
            <p:ph idx="1"/>
          </p:nvPr>
        </p:nvSpPr>
        <p:spPr>
          <a:xfrm>
            <a:off x="457200" y="1142984"/>
            <a:ext cx="8229600" cy="4864116"/>
          </a:xfrm>
        </p:spPr>
        <p:txBody>
          <a:bodyPr>
            <a:normAutofit fontScale="70000" lnSpcReduction="20000"/>
          </a:bodyPr>
          <a:lstStyle/>
          <a:p>
            <a:pPr eaLnBrk="1" hangingPunct="1">
              <a:defRPr/>
            </a:pPr>
            <a:r>
              <a:rPr lang="sk-SK" dirty="0" smtClean="0"/>
              <a:t>Upravuje zákon č. 455/1991 Zb. o živnostenskom podnikaní.</a:t>
            </a:r>
          </a:p>
          <a:p>
            <a:pPr eaLnBrk="1" hangingPunct="1">
              <a:defRPr/>
            </a:pPr>
            <a:r>
              <a:rPr lang="sk-SK" dirty="0" smtClean="0"/>
              <a:t>Živnosťou je sústavná činnosť prevádzkovaná samostatne, vo vlastnom mene, na vlastnú zodpovednosť, za účelom dosiahnutia zisku a za podmienok ustanovených týmto zákonom (§ 2 zákona).</a:t>
            </a:r>
          </a:p>
          <a:p>
            <a:pPr eaLnBrk="1" hangingPunct="1">
              <a:defRPr/>
            </a:pPr>
            <a:r>
              <a:rPr lang="sk-SK" dirty="0" smtClean="0"/>
              <a:t>Živnosť môže prevádzkovať fyzická osoba (živnostník) alebo právnická osoba, ak splní podmienky ustanovené týmto zákonom (ďalej len "podnikateľ“). (5 zákona)</a:t>
            </a:r>
          </a:p>
          <a:p>
            <a:pPr eaLnBrk="1" hangingPunct="1">
              <a:defRPr/>
            </a:pPr>
            <a:r>
              <a:rPr lang="sk-SK" dirty="0" smtClean="0"/>
              <a:t>Členenie živností:</a:t>
            </a:r>
          </a:p>
          <a:p>
            <a:pPr lvl="1" eaLnBrk="1" hangingPunct="1">
              <a:defRPr/>
            </a:pPr>
            <a:r>
              <a:rPr lang="sk-SK" sz="2600" dirty="0" smtClean="0"/>
              <a:t>a) remeselné, ak je podmienkou prevádzkovania živnosti odborná spôsobilosť získaná vyučením v odbore – napr. zámočníctvo, kamenárstvo, mäsiarstvo, výroba piva a sladu, murárstvo, tesárstvo, pokrývačstvo, klampiarstvo (príloha 1. zákona)</a:t>
            </a:r>
          </a:p>
          <a:p>
            <a:pPr lvl="1" eaLnBrk="1" hangingPunct="1">
              <a:defRPr/>
            </a:pPr>
            <a:r>
              <a:rPr lang="sk-SK" sz="2600" dirty="0" smtClean="0"/>
              <a:t>b) viazané, ak je podmienkou prevádzkovania živnosti odborná spôsobilosť získaná inak – napr. vývoj a výroba zbraní alebo streliva, opravy a montáž určených meradiel, očná optika, zubná technika, obstarávanie územnoplánovacích podkladov a územnoplánovacej dokumentácie (príloha 2. zákona)</a:t>
            </a:r>
          </a:p>
          <a:p>
            <a:pPr lvl="1" eaLnBrk="1" hangingPunct="1">
              <a:defRPr/>
            </a:pPr>
            <a:r>
              <a:rPr lang="sk-SK" sz="2600" dirty="0" smtClean="0"/>
              <a:t>c) voľné, ak nie je ako podmienka prevádzkovania živnosti odborná spôsobilosť ustanovená.</a:t>
            </a:r>
          </a:p>
          <a:p>
            <a:pPr lvl="1" eaLnBrk="1" hangingPunct="1">
              <a:defRPr/>
            </a:pPr>
            <a:endParaRPr lang="sk-SK" dirty="0" smtClean="0"/>
          </a:p>
        </p:txBody>
      </p:sp>
      <p:sp>
        <p:nvSpPr>
          <p:cNvPr id="3" name="Nadpis 2"/>
          <p:cNvSpPr>
            <a:spLocks noGrp="1"/>
          </p:cNvSpPr>
          <p:nvPr>
            <p:ph type="title"/>
          </p:nvPr>
        </p:nvSpPr>
        <p:spPr/>
        <p:txBody>
          <a:bodyPr/>
          <a:lstStyle/>
          <a:p>
            <a:pPr eaLnBrk="1" fontAlgn="auto" hangingPunct="1">
              <a:spcAft>
                <a:spcPts val="0"/>
              </a:spcAft>
              <a:defRPr/>
            </a:pPr>
            <a:r>
              <a:rPr lang="sk-SK" dirty="0" smtClean="0"/>
              <a:t>Živnostenské podnikanie. </a:t>
            </a:r>
            <a:endParaRPr lang="sk-S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obsahu 1"/>
          <p:cNvSpPr>
            <a:spLocks noGrp="1"/>
          </p:cNvSpPr>
          <p:nvPr>
            <p:ph idx="1"/>
          </p:nvPr>
        </p:nvSpPr>
        <p:spPr>
          <a:xfrm>
            <a:off x="357158" y="1500174"/>
            <a:ext cx="8229600" cy="5143536"/>
          </a:xfrm>
        </p:spPr>
        <p:txBody>
          <a:bodyPr/>
          <a:lstStyle/>
          <a:p>
            <a:pPr eaLnBrk="1" hangingPunct="1"/>
            <a:r>
              <a:rPr lang="sk-SK" sz="2400" dirty="0" smtClean="0"/>
              <a:t>Zákon č. </a:t>
            </a:r>
            <a:r>
              <a:rPr lang="sk-SK" sz="2400" b="1" dirty="0" smtClean="0"/>
              <a:t>483/2001 Z. z. o bankách</a:t>
            </a:r>
          </a:p>
          <a:p>
            <a:pPr eaLnBrk="1" hangingPunct="1"/>
            <a:r>
              <a:rPr lang="sk-SK" sz="2400" dirty="0" smtClean="0"/>
              <a:t>Banka je právnická osoba so sídlom na území Slovenskej republiky založená ako</a:t>
            </a:r>
          </a:p>
          <a:p>
            <a:pPr eaLnBrk="1" hangingPunct="1"/>
            <a:r>
              <a:rPr lang="sk-SK" sz="2400" dirty="0" smtClean="0"/>
              <a:t>akciová spoločnosť, ktorá</a:t>
            </a:r>
          </a:p>
          <a:p>
            <a:pPr lvl="1" eaLnBrk="1" hangingPunct="1"/>
            <a:r>
              <a:rPr lang="sk-SK" sz="2400" dirty="0" smtClean="0"/>
              <a:t>a) prijíma vklady a</a:t>
            </a:r>
          </a:p>
          <a:p>
            <a:pPr lvl="1" eaLnBrk="1" hangingPunct="1"/>
            <a:r>
              <a:rPr lang="sk-SK" sz="2400" dirty="0" smtClean="0"/>
              <a:t>b) poskytuje úvery</a:t>
            </a:r>
          </a:p>
          <a:p>
            <a:pPr eaLnBrk="1" hangingPunct="1">
              <a:buFont typeface="Wingdings 3" pitchFamily="18" charset="2"/>
              <a:buNone/>
            </a:pPr>
            <a:r>
              <a:rPr lang="sk-SK" sz="2400" dirty="0" smtClean="0"/>
              <a:t>a ktorá má na výkon činností podľa písmen a) a b) udelené bankové povolenie. Iná právna forma banky sa zakazuje.</a:t>
            </a:r>
          </a:p>
          <a:p>
            <a:pPr eaLnBrk="1" hangingPunct="1"/>
            <a:endParaRPr lang="sk-SK" sz="2400" dirty="0" smtClean="0"/>
          </a:p>
          <a:p>
            <a:pPr eaLnBrk="1" hangingPunct="1"/>
            <a:endParaRPr lang="sk-SK" sz="2400" dirty="0" smtClean="0"/>
          </a:p>
        </p:txBody>
      </p:sp>
      <p:sp>
        <p:nvSpPr>
          <p:cNvPr id="3" name="Nadpis 2"/>
          <p:cNvSpPr>
            <a:spLocks noGrp="1"/>
          </p:cNvSpPr>
          <p:nvPr>
            <p:ph type="title"/>
          </p:nvPr>
        </p:nvSpPr>
        <p:spPr>
          <a:xfrm>
            <a:off x="500034" y="0"/>
            <a:ext cx="8229600" cy="1201336"/>
          </a:xfrm>
        </p:spPr>
        <p:txBody>
          <a:bodyPr>
            <a:normAutofit fontScale="90000"/>
          </a:bodyPr>
          <a:lstStyle/>
          <a:p>
            <a:pPr eaLnBrk="1" fontAlgn="auto" hangingPunct="1">
              <a:spcAft>
                <a:spcPts val="0"/>
              </a:spcAft>
              <a:defRPr/>
            </a:pPr>
            <a:r>
              <a:rPr lang="pl-PL" dirty="0" smtClean="0"/>
              <a:t/>
            </a:r>
            <a:br>
              <a:rPr lang="pl-PL" dirty="0" smtClean="0"/>
            </a:br>
            <a:r>
              <a:rPr lang="pl-PL" dirty="0" smtClean="0"/>
              <a:t>Právna regulácia podnikania v bankovníctve.</a:t>
            </a:r>
            <a:endParaRPr lang="sk-SK"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8596" y="785794"/>
            <a:ext cx="8229600" cy="5500726"/>
          </a:xfrm>
        </p:spPr>
        <p:txBody>
          <a:bodyPr/>
          <a:lstStyle/>
          <a:p>
            <a:pPr eaLnBrk="1" hangingPunct="1"/>
            <a:r>
              <a:rPr lang="sk-SK" sz="2000" dirty="0" smtClean="0"/>
              <a:t>Banka môže okrem činností uvedených v odseku 1 vykonávať, </a:t>
            </a:r>
            <a:r>
              <a:rPr lang="sk-SK" sz="2000" b="1" dirty="0" smtClean="0"/>
              <a:t>ak ich má uvedené </a:t>
            </a:r>
            <a:r>
              <a:rPr lang="sk-SK" sz="2000" dirty="0" smtClean="0"/>
              <a:t>v bankovom povolení, tieto ďalšie činnosti:</a:t>
            </a:r>
          </a:p>
          <a:p>
            <a:pPr lvl="1" eaLnBrk="1" hangingPunct="1"/>
            <a:r>
              <a:rPr lang="sk-SK" sz="2000" dirty="0" smtClean="0"/>
              <a:t>a) poskytovanie platobných služieb1aa) a zúčtovanie,</a:t>
            </a:r>
          </a:p>
          <a:p>
            <a:pPr lvl="1" eaLnBrk="1" hangingPunct="1"/>
            <a:r>
              <a:rPr lang="sk-SK" sz="2000" dirty="0" smtClean="0"/>
              <a:t>b) poskytovanie investičných služieb, investičných činností a vedľajších služieb podľa osobitného zákona1a) a investovanie do cenných papierov na vlastný účet,</a:t>
            </a:r>
          </a:p>
          <a:p>
            <a:pPr lvl="1" eaLnBrk="1" hangingPunct="1"/>
            <a:r>
              <a:rPr lang="sk-SK" sz="2000" dirty="0" smtClean="0"/>
              <a:t>c) obchodovanie na vlastný účet</a:t>
            </a:r>
          </a:p>
          <a:p>
            <a:pPr lvl="2" eaLnBrk="1" hangingPunct="1"/>
            <a:r>
              <a:rPr lang="sk-SK" sz="2000" dirty="0" smtClean="0"/>
              <a:t>1. s finančnými nástrojmi peňažného trhu v eurách a v cudzej mene, so zlatom vrátane zmenárenskej činnosti,</a:t>
            </a:r>
          </a:p>
          <a:p>
            <a:pPr lvl="2" eaLnBrk="1" hangingPunct="1"/>
            <a:r>
              <a:rPr lang="sk-SK" sz="2000" dirty="0" smtClean="0"/>
              <a:t>2. s finančnými nástrojmi kapitálového trhu v eurách a v cudzej mene,</a:t>
            </a:r>
          </a:p>
          <a:p>
            <a:pPr lvl="2" eaLnBrk="1" hangingPunct="1"/>
            <a:r>
              <a:rPr lang="sk-SK" sz="2000" dirty="0" smtClean="0"/>
              <a:t>3. s mincami z drahých kovov, pamätnými bankovkami a pamätnými mincami, zberateľskými mincami, hárkami bankoviek a súbormi obehových mincí,</a:t>
            </a:r>
            <a:endParaRPr lang="sk-SK"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476250"/>
            <a:ext cx="8229600" cy="5530850"/>
          </a:xfrm>
        </p:spPr>
        <p:txBody>
          <a:bodyPr>
            <a:normAutofit fontScale="77500" lnSpcReduction="20000"/>
          </a:bodyPr>
          <a:lstStyle/>
          <a:p>
            <a:pPr lvl="1" eaLnBrk="1" hangingPunct="1">
              <a:defRPr/>
            </a:pPr>
            <a:r>
              <a:rPr lang="sk-SK" dirty="0" smtClean="0"/>
              <a:t>d) správu pohľadávok klienta na jeho účet vrátane súvisiaceho poradenstva,</a:t>
            </a:r>
          </a:p>
          <a:p>
            <a:pPr lvl="1" eaLnBrk="1" hangingPunct="1">
              <a:defRPr/>
            </a:pPr>
            <a:r>
              <a:rPr lang="sk-SK" dirty="0" smtClean="0"/>
              <a:t>e) finančný lízing,</a:t>
            </a:r>
          </a:p>
          <a:p>
            <a:pPr lvl="1" eaLnBrk="1" hangingPunct="1">
              <a:defRPr/>
            </a:pPr>
            <a:r>
              <a:rPr lang="sk-SK" dirty="0" smtClean="0"/>
              <a:t>f) poskytovanie záruk,2) otváranie a potvrdzovanie akreditívov,3)</a:t>
            </a:r>
          </a:p>
          <a:p>
            <a:pPr lvl="1" eaLnBrk="1" hangingPunct="1">
              <a:defRPr/>
            </a:pPr>
            <a:r>
              <a:rPr lang="sk-SK" dirty="0" smtClean="0"/>
              <a:t>g) poskytovanie poradenských služieb v oblasti podnikania,</a:t>
            </a:r>
          </a:p>
          <a:p>
            <a:pPr lvl="1" eaLnBrk="1" hangingPunct="1">
              <a:defRPr/>
            </a:pPr>
            <a:r>
              <a:rPr lang="sk-SK" dirty="0" smtClean="0"/>
              <a:t>h) vydávanie cenných papierov, účasť na vydávaní cenných papierov a poskytovanie súvisiacich služieb,</a:t>
            </a:r>
          </a:p>
          <a:p>
            <a:pPr lvl="1" eaLnBrk="1" hangingPunct="1">
              <a:defRPr/>
            </a:pPr>
            <a:r>
              <a:rPr lang="sk-SK" dirty="0" smtClean="0"/>
              <a:t>i) finančné sprostredkovanie,</a:t>
            </a:r>
          </a:p>
          <a:p>
            <a:pPr lvl="1" eaLnBrk="1" hangingPunct="1">
              <a:defRPr/>
            </a:pPr>
            <a:r>
              <a:rPr lang="sk-SK" dirty="0" smtClean="0"/>
              <a:t>j) uloženie vecí,</a:t>
            </a:r>
          </a:p>
          <a:p>
            <a:pPr lvl="1" eaLnBrk="1" hangingPunct="1">
              <a:defRPr/>
            </a:pPr>
            <a:r>
              <a:rPr lang="sk-SK" dirty="0" smtClean="0"/>
              <a:t>k) prenájom bezpečnostných schránok,</a:t>
            </a:r>
          </a:p>
          <a:p>
            <a:pPr lvl="1" eaLnBrk="1" hangingPunct="1">
              <a:defRPr/>
            </a:pPr>
            <a:r>
              <a:rPr lang="sk-SK" dirty="0" smtClean="0"/>
              <a:t>l) poskytovanie bankových informácií,</a:t>
            </a:r>
          </a:p>
          <a:p>
            <a:pPr lvl="1" eaLnBrk="1" hangingPunct="1">
              <a:defRPr/>
            </a:pPr>
            <a:r>
              <a:rPr lang="sk-SK" dirty="0" smtClean="0"/>
              <a:t>m) osobitné hypotekárne obchody (ďalej len „hypotekárny obchod“) podľa § 67 ods. 1,</a:t>
            </a:r>
          </a:p>
          <a:p>
            <a:pPr lvl="1" eaLnBrk="1" hangingPunct="1">
              <a:defRPr/>
            </a:pPr>
            <a:r>
              <a:rPr lang="sk-SK" dirty="0" smtClean="0"/>
              <a:t>n) funkciu depozitára podľa osobitného predpisu</a:t>
            </a:r>
          </a:p>
          <a:p>
            <a:pPr lvl="1" eaLnBrk="1" hangingPunct="1">
              <a:defRPr/>
            </a:pPr>
            <a:r>
              <a:rPr lang="sk-SK" dirty="0" smtClean="0"/>
              <a:t>o) spracovávanie bankoviek a mincí,</a:t>
            </a:r>
          </a:p>
          <a:p>
            <a:pPr lvl="1" eaLnBrk="1" hangingPunct="1">
              <a:defRPr/>
            </a:pPr>
            <a:r>
              <a:rPr lang="sk-SK" dirty="0" smtClean="0"/>
              <a:t>p) vydávanie a správa elektronických peňazí.</a:t>
            </a:r>
          </a:p>
          <a:p>
            <a:pPr eaLnBrk="1" hangingPunct="1">
              <a:defRPr/>
            </a:pPr>
            <a:r>
              <a:rPr lang="sk-SK" b="1" dirty="0" smtClean="0"/>
              <a:t>Bankové povolenie </a:t>
            </a:r>
            <a:r>
              <a:rPr lang="sk-SK" dirty="0" smtClean="0"/>
              <a:t>vydáva Národná banka Slovenska. </a:t>
            </a:r>
            <a:r>
              <a:rPr lang="sk-SK" sz="2800" dirty="0" smtClean="0"/>
              <a:t>Bankové povolenie sa udeľuje na dobu neurčitú a nie je prevoditeľné na inú osobu, </a:t>
            </a:r>
            <a:r>
              <a:rPr lang="pl-PL" sz="2800" dirty="0" smtClean="0"/>
              <a:t>ani neprechádza na právneho nástupcu.</a:t>
            </a:r>
            <a:endParaRPr lang="sk-SK"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57200" y="476250"/>
            <a:ext cx="8229600" cy="5530850"/>
          </a:xfrm>
        </p:spPr>
        <p:txBody>
          <a:bodyPr>
            <a:normAutofit fontScale="92500" lnSpcReduction="10000"/>
          </a:bodyPr>
          <a:lstStyle/>
          <a:p>
            <a:pPr eaLnBrk="1" hangingPunct="1">
              <a:defRPr/>
            </a:pPr>
            <a:r>
              <a:rPr lang="sk-SK" dirty="0" smtClean="0"/>
              <a:t>Obmedzenia podnikania v bankovníctve:</a:t>
            </a:r>
          </a:p>
          <a:p>
            <a:pPr lvl="1" eaLnBrk="1" hangingPunct="1">
              <a:defRPr/>
            </a:pPr>
            <a:r>
              <a:rPr lang="sk-SK" sz="2400" dirty="0" smtClean="0"/>
              <a:t>činnosť bánk podlieha dohľadu vykonávanému NBS</a:t>
            </a:r>
          </a:p>
          <a:p>
            <a:pPr lvl="1" eaLnBrk="1" hangingPunct="1">
              <a:defRPr/>
            </a:pPr>
            <a:r>
              <a:rPr lang="sk-SK" dirty="0" smtClean="0"/>
              <a:t>peňažný vklad do základného imania banky najmenej 16 600 000 eur</a:t>
            </a:r>
          </a:p>
          <a:p>
            <a:pPr lvl="1" eaLnBrk="1" hangingPunct="1">
              <a:defRPr/>
            </a:pPr>
            <a:r>
              <a:rPr lang="sk-SK" dirty="0" smtClean="0"/>
              <a:t>prehľadný a dôveryhodný pôvod peňažného vkladu do základného imania</a:t>
            </a:r>
          </a:p>
          <a:p>
            <a:pPr lvl="1" eaLnBrk="1" hangingPunct="1">
              <a:defRPr/>
            </a:pPr>
            <a:r>
              <a:rPr lang="sk-SK" dirty="0" smtClean="0"/>
              <a:t>spôsobilosť a vhodnosť akcionárov s kvalifikovanou účasťou na banke</a:t>
            </a:r>
          </a:p>
          <a:p>
            <a:pPr lvl="1" eaLnBrk="1" hangingPunct="1">
              <a:defRPr/>
            </a:pPr>
            <a:r>
              <a:rPr lang="sk-SK" sz="2400" dirty="0" smtClean="0"/>
              <a:t>odborná spôsobilosť a dôveryhodnosť fyzických osôb, ktoré sú navrhované za členov </a:t>
            </a:r>
            <a:r>
              <a:rPr lang="sk-SK" dirty="0" smtClean="0"/>
              <a:t>štatutárneho orgánu, za prokuristu, za členov dozornej rady, za vedúcich zamestnancov a za vedúceho útvaru vnútornej kontroly a vnútorného auditu</a:t>
            </a:r>
          </a:p>
          <a:p>
            <a:pPr lvl="1" eaLnBrk="1" hangingPunct="1">
              <a:defRPr/>
            </a:pPr>
            <a:r>
              <a:rPr lang="sk-SK" dirty="0" smtClean="0"/>
              <a:t>organizačná štruktúra musí byť v súlade so zákonom</a:t>
            </a:r>
          </a:p>
          <a:p>
            <a:pPr lvl="1" eaLnBrk="1" hangingPunct="1">
              <a:defRPr/>
            </a:pPr>
            <a:r>
              <a:rPr lang="sk-SK" dirty="0" smtClean="0"/>
              <a:t>vytvorenie útvaru kontroly a vnútorného auditu</a:t>
            </a:r>
          </a:p>
          <a:p>
            <a:pPr lvl="1" eaLnBrk="1" hangingPunct="1">
              <a:defRPr/>
            </a:pPr>
            <a:r>
              <a:rPr lang="sk-SK" dirty="0" smtClean="0"/>
              <a:t>povinné zriadenie výboru pre odmeňovanie</a:t>
            </a:r>
          </a:p>
          <a:p>
            <a:pPr lvl="1" eaLnBrk="1" hangingPunct="1">
              <a:defRPr/>
            </a:pPr>
            <a:r>
              <a:rPr lang="sk-SK" dirty="0" smtClean="0"/>
              <a:t>predstavenstvo banky musí mať minimálne troch členov</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obsahu 1"/>
          <p:cNvSpPr>
            <a:spLocks noGrp="1"/>
          </p:cNvSpPr>
          <p:nvPr>
            <p:ph idx="1"/>
          </p:nvPr>
        </p:nvSpPr>
        <p:spPr>
          <a:xfrm>
            <a:off x="457200" y="500042"/>
            <a:ext cx="8229600" cy="5507058"/>
          </a:xfrm>
        </p:spPr>
        <p:txBody>
          <a:bodyPr/>
          <a:lstStyle/>
          <a:p>
            <a:pPr lvl="1" eaLnBrk="1" hangingPunct="1"/>
            <a:r>
              <a:rPr lang="sk-SK" sz="2800" dirty="0" smtClean="0"/>
              <a:t>povinnosť podnikať obozretne </a:t>
            </a:r>
          </a:p>
          <a:p>
            <a:pPr lvl="2" eaLnBrk="1" hangingPunct="1"/>
            <a:r>
              <a:rPr lang="sk-SK" sz="2800" dirty="0" smtClean="0"/>
              <a:t>a) rozkladanie rizík,</a:t>
            </a:r>
          </a:p>
          <a:p>
            <a:pPr lvl="2" eaLnBrk="1" hangingPunct="1"/>
            <a:r>
              <a:rPr lang="sk-SK" sz="2800" dirty="0" smtClean="0"/>
              <a:t>b)  zákaz ohrozenia bezpečnosti vkladov  a ekonomickej situácie banky</a:t>
            </a:r>
          </a:p>
          <a:p>
            <a:pPr lvl="2" eaLnBrk="1" hangingPunct="1"/>
            <a:r>
              <a:rPr lang="sk-SK" sz="2800" dirty="0" smtClean="0"/>
              <a:t>c) podnikanie musí byť za výhodných ekonomických a právnych podmienok pre banku</a:t>
            </a:r>
          </a:p>
          <a:p>
            <a:pPr lvl="2" eaLnBrk="1" hangingPunct="1"/>
            <a:r>
              <a:rPr lang="sk-SK" sz="2800" dirty="0" smtClean="0"/>
              <a:t>d) tak, aby pri každom obchode za banku alebo pobočku zahraničnej banky konali najmenej dve osoby (pravidlo štyroch očí)</a:t>
            </a:r>
          </a:p>
          <a:p>
            <a:pPr lvl="2" eaLnBrk="1" hangingPunct="1">
              <a:buFont typeface="Wingdings 2" pitchFamily="18" charset="2"/>
              <a:buNone/>
            </a:pPr>
            <a:r>
              <a:rPr lang="sk-SK" sz="2800" dirty="0" smtClean="0"/>
              <a:t>Zákaz uzavierania zmlúv za nápadne nevýhodných podmienok pre banku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obsahu 1"/>
          <p:cNvSpPr>
            <a:spLocks noGrp="1"/>
          </p:cNvSpPr>
          <p:nvPr>
            <p:ph idx="1"/>
          </p:nvPr>
        </p:nvSpPr>
        <p:spPr>
          <a:xfrm>
            <a:off x="500063" y="1428750"/>
            <a:ext cx="8229600" cy="4525963"/>
          </a:xfrm>
        </p:spPr>
        <p:txBody>
          <a:bodyPr/>
          <a:lstStyle/>
          <a:p>
            <a:pPr eaLnBrk="1" hangingPunct="1"/>
            <a:r>
              <a:rPr lang="sk-SK" smtClean="0"/>
              <a:t>Zákon č. 8/2008 Z. z. o poisťovníctve</a:t>
            </a:r>
          </a:p>
          <a:p>
            <a:pPr eaLnBrk="1" hangingPunct="1">
              <a:buFont typeface="Wingdings 3" pitchFamily="18" charset="2"/>
              <a:buNone/>
            </a:pPr>
            <a:endParaRPr lang="sk-SK" smtClean="0"/>
          </a:p>
          <a:p>
            <a:pPr eaLnBrk="1" hangingPunct="1"/>
            <a:r>
              <a:rPr lang="sk-SK" smtClean="0"/>
              <a:t>Poistovňa: je právnická osoba so sídlom na území Slovenskej republiky </a:t>
            </a:r>
          </a:p>
          <a:p>
            <a:pPr lvl="1" eaLnBrk="1" hangingPunct="1"/>
            <a:r>
              <a:rPr lang="sk-SK" smtClean="0"/>
              <a:t>je akciovou spoločnosťou, ktorá vykonáva poisťovaciu činnosť na základe povolenia na vykonávanie poisťovacej činnosti udeleného Národnou bankou Slovenska </a:t>
            </a:r>
          </a:p>
          <a:p>
            <a:pPr lvl="1" eaLnBrk="1" hangingPunct="1"/>
            <a:r>
              <a:rPr lang="sk-SK" smtClean="0"/>
              <a:t>môže mať aj právnu formu európskej spoločnosti.</a:t>
            </a:r>
          </a:p>
          <a:p>
            <a:pPr eaLnBrk="1" hangingPunct="1"/>
            <a:r>
              <a:rPr lang="sk-SK" smtClean="0"/>
              <a:t> </a:t>
            </a:r>
          </a:p>
        </p:txBody>
      </p:sp>
      <p:sp>
        <p:nvSpPr>
          <p:cNvPr id="3" name="Nadpis 2"/>
          <p:cNvSpPr>
            <a:spLocks noGrp="1"/>
          </p:cNvSpPr>
          <p:nvPr>
            <p:ph type="title"/>
          </p:nvPr>
        </p:nvSpPr>
        <p:spPr/>
        <p:txBody>
          <a:bodyPr>
            <a:normAutofit fontScale="90000"/>
          </a:bodyPr>
          <a:lstStyle/>
          <a:p>
            <a:pPr eaLnBrk="1" fontAlgn="auto" hangingPunct="1">
              <a:spcAft>
                <a:spcPts val="0"/>
              </a:spcAft>
              <a:defRPr/>
            </a:pPr>
            <a:r>
              <a:rPr lang="sk-SK" dirty="0" smtClean="0"/>
              <a:t>Právna regulácia podnikania v poisťovníctve</a:t>
            </a:r>
            <a:endParaRPr lang="sk-SK"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ala">
  <a:themeElements>
    <a:clrScheme name="Ha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al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al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Ha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Ha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Ha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Ha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312</TotalTime>
  <Words>1547</Words>
  <Application>Microsoft Office PowerPoint</Application>
  <PresentationFormat>Prezentácia na obrazovke (4:3)</PresentationFormat>
  <Paragraphs>172</Paragraphs>
  <Slides>25</Slides>
  <Notes>0</Notes>
  <HiddenSlides>0</HiddenSlides>
  <MMClips>0</MMClips>
  <ScaleCrop>false</ScaleCrop>
  <HeadingPairs>
    <vt:vector size="4" baseType="variant">
      <vt:variant>
        <vt:lpstr>Motív</vt:lpstr>
      </vt:variant>
      <vt:variant>
        <vt:i4>1</vt:i4>
      </vt:variant>
      <vt:variant>
        <vt:lpstr>Nadpisy snímok</vt:lpstr>
      </vt:variant>
      <vt:variant>
        <vt:i4>25</vt:i4>
      </vt:variant>
    </vt:vector>
  </HeadingPairs>
  <TitlesOfParts>
    <vt:vector size="26" baseType="lpstr">
      <vt:lpstr>Hala</vt:lpstr>
      <vt:lpstr>Podmienky pôsobenia podnikateľa na trhu I. </vt:lpstr>
      <vt:lpstr>Snímka 2</vt:lpstr>
      <vt:lpstr>Živnostenské podnikanie. </vt:lpstr>
      <vt:lpstr> Právna regulácia podnikania v bankovníctve.</vt:lpstr>
      <vt:lpstr>Snímka 5</vt:lpstr>
      <vt:lpstr>Snímka 6</vt:lpstr>
      <vt:lpstr>Snímka 7</vt:lpstr>
      <vt:lpstr>Snímka 8</vt:lpstr>
      <vt:lpstr>Právna regulácia podnikania v poisťovníctve</vt:lpstr>
      <vt:lpstr>Snímka 10</vt:lpstr>
      <vt:lpstr>Snímka 11</vt:lpstr>
      <vt:lpstr>Obmedzenia podnikania v poisťovníctve</vt:lpstr>
      <vt:lpstr>Snímka 13</vt:lpstr>
      <vt:lpstr>Snímka 14</vt:lpstr>
      <vt:lpstr> Právna regulácia obchodovania s cennými papiermi.</vt:lpstr>
      <vt:lpstr>Obmedzenia podnikania ako obchodníka s CP</vt:lpstr>
      <vt:lpstr>Snímka 17</vt:lpstr>
      <vt:lpstr>Právna regulácia činnosti audítorov, advokátov, daňových poradcov a pod.</vt:lpstr>
      <vt:lpstr>Právna regulácia výkonu advokácie</vt:lpstr>
      <vt:lpstr>Snímka 20</vt:lpstr>
      <vt:lpstr>Vzťah európskej a slovenskej úpravy ochrany hospodárskej súťaže.</vt:lpstr>
      <vt:lpstr>Ochrana proti obmedzovaniu hospodárskej súťaže.</vt:lpstr>
      <vt:lpstr>Snímka 23</vt:lpstr>
      <vt:lpstr>Snímka 24</vt:lpstr>
      <vt:lpstr>Ochrana proti obmedzovaniu hospodárskej súťaže. </vt:lpstr>
    </vt:vector>
  </TitlesOfParts>
  <Company>UPJS PravF KE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Zmena a zánik obchodných záväzkov</dc:title>
  <dc:creator>Noname</dc:creator>
  <cp:lastModifiedBy>Noname</cp:lastModifiedBy>
  <cp:revision>32</cp:revision>
  <dcterms:created xsi:type="dcterms:W3CDTF">2012-03-06T14:18:20Z</dcterms:created>
  <dcterms:modified xsi:type="dcterms:W3CDTF">2014-03-27T12:32:01Z</dcterms:modified>
</cp:coreProperties>
</file>