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65" r:id="rId5"/>
    <p:sldId id="267" r:id="rId6"/>
    <p:sldId id="260" r:id="rId7"/>
    <p:sldId id="269" r:id="rId8"/>
    <p:sldId id="268" r:id="rId9"/>
    <p:sldId id="263" r:id="rId10"/>
    <p:sldId id="261" r:id="rId11"/>
    <p:sldId id="262" r:id="rId12"/>
    <p:sldId id="264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8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6. 3. 2014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6. 3. 2014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6. 3. 2014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6. 3. 2014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6. 3. 2014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6. 3. 2014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6. 3. 2014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6. 3. 2014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886200"/>
          </a:xfrm>
        </p:spPr>
        <p:txBody>
          <a:bodyPr>
            <a:normAutofit/>
          </a:bodyPr>
          <a:lstStyle/>
          <a:p>
            <a:r>
              <a:rPr lang="sk-SK" b="1" dirty="0" smtClean="0"/>
              <a:t>DIDAKTIKA ZÁKLADNEJ A REKREAČNEJ TELESNEJ VÝCHOVY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/>
            </a:r>
            <a:br>
              <a:rPr lang="sk-SK" dirty="0" smtClean="0"/>
            </a:br>
            <a:r>
              <a:rPr lang="sk-SK" dirty="0" smtClean="0"/>
              <a:t>sylaby   predmetu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648200"/>
            <a:ext cx="7010400" cy="1828800"/>
          </a:xfrm>
        </p:spPr>
        <p:txBody>
          <a:bodyPr>
            <a:normAutofit/>
          </a:bodyPr>
          <a:lstStyle/>
          <a:p>
            <a:endParaRPr lang="sk-SK" b="1" dirty="0" smtClean="0"/>
          </a:p>
          <a:p>
            <a:endParaRPr lang="sk-SK" b="1" dirty="0"/>
          </a:p>
          <a:p>
            <a:r>
              <a:rPr lang="sk-SK" sz="4500" b="1" dirty="0" smtClean="0"/>
              <a:t>- prednášky        </a:t>
            </a:r>
            <a:endParaRPr lang="sk-SK" sz="4500" dirty="0" smtClean="0"/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3429000"/>
            <a:ext cx="1524000" cy="155761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533400"/>
            <a:ext cx="8382000" cy="5592763"/>
          </a:xfrm>
        </p:spPr>
        <p:txBody>
          <a:bodyPr>
            <a:normAutofit/>
          </a:bodyPr>
          <a:lstStyle/>
          <a:p>
            <a:r>
              <a:rPr lang="sk-SK" sz="3200" dirty="0" smtClean="0">
                <a:latin typeface="Calibri" panose="020F0502020204030204" pitchFamily="34" charset="0"/>
              </a:rPr>
              <a:t>LABUDOVÁ, J.: </a:t>
            </a:r>
            <a:r>
              <a:rPr lang="sk-SK" sz="3200" i="1" dirty="0" smtClean="0">
                <a:latin typeface="Calibri" panose="020F0502020204030204" pitchFamily="34" charset="0"/>
              </a:rPr>
              <a:t>Teória a didaktika telesnej výchovy oslabených</a:t>
            </a:r>
            <a:r>
              <a:rPr lang="sk-SK" sz="3200" dirty="0" smtClean="0">
                <a:latin typeface="Calibri" panose="020F0502020204030204" pitchFamily="34" charset="0"/>
              </a:rPr>
              <a:t>. Bratislava: 1985.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LABUDOVÁ, J. – THURZOVÁ, E.: </a:t>
            </a:r>
            <a:r>
              <a:rPr lang="sk-SK" sz="3200" i="1" dirty="0" smtClean="0">
                <a:latin typeface="Calibri" panose="020F0502020204030204" pitchFamily="34" charset="0"/>
              </a:rPr>
              <a:t>Teória a didaktika zdravotnej telesnej výchovy</a:t>
            </a:r>
            <a:r>
              <a:rPr lang="sk-SK" sz="3200" dirty="0" smtClean="0">
                <a:latin typeface="Calibri" panose="020F0502020204030204" pitchFamily="34" charset="0"/>
              </a:rPr>
              <a:t>. Bratislava: 1992.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NÁKONEČNÝ, M.: </a:t>
            </a:r>
            <a:r>
              <a:rPr lang="sk-SK" sz="3200" i="1" dirty="0" err="1" smtClean="0">
                <a:latin typeface="Calibri" panose="020F0502020204030204" pitchFamily="34" charset="0"/>
              </a:rPr>
              <a:t>Psychologie</a:t>
            </a:r>
            <a:r>
              <a:rPr lang="sk-SK" sz="3200" i="1" dirty="0" smtClean="0">
                <a:latin typeface="Calibri" panose="020F0502020204030204" pitchFamily="34" charset="0"/>
              </a:rPr>
              <a:t> osobnosti</a:t>
            </a:r>
            <a:r>
              <a:rPr lang="sk-SK" sz="3200" dirty="0" smtClean="0">
                <a:latin typeface="Calibri" panose="020F0502020204030204" pitchFamily="34" charset="0"/>
              </a:rPr>
              <a:t>. Praha: 1997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NÁKONEČNÝ, M.: </a:t>
            </a:r>
            <a:r>
              <a:rPr lang="sk-SK" sz="3200" i="1" dirty="0" smtClean="0">
                <a:latin typeface="Calibri" panose="020F0502020204030204" pitchFamily="34" charset="0"/>
              </a:rPr>
              <a:t>Základy obecní </a:t>
            </a:r>
            <a:r>
              <a:rPr lang="sk-SK" sz="3200" i="1" dirty="0" err="1" smtClean="0">
                <a:latin typeface="Calibri" panose="020F0502020204030204" pitchFamily="34" charset="0"/>
              </a:rPr>
              <a:t>psychologie</a:t>
            </a:r>
            <a:r>
              <a:rPr lang="sk-SK" sz="3200" dirty="0" smtClean="0">
                <a:latin typeface="Calibri" panose="020F0502020204030204" pitchFamily="34" charset="0"/>
              </a:rPr>
              <a:t>. Praha: 1998.  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sk-SK" sz="3200" dirty="0" smtClean="0">
                <a:latin typeface="Calibri" panose="020F0502020204030204" pitchFamily="34" charset="0"/>
              </a:rPr>
              <a:t>PETLÁK, E.: </a:t>
            </a:r>
            <a:r>
              <a:rPr lang="sk-SK" sz="3200" i="1" dirty="0" smtClean="0">
                <a:latin typeface="Calibri" panose="020F0502020204030204" pitchFamily="34" charset="0"/>
              </a:rPr>
              <a:t>Pedagogicko-didaktická práca učiteľa</a:t>
            </a:r>
            <a:r>
              <a:rPr lang="sk-SK" sz="3200" dirty="0" smtClean="0">
                <a:latin typeface="Calibri" panose="020F0502020204030204" pitchFamily="34" charset="0"/>
              </a:rPr>
              <a:t>. Bratislava: 2000.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PLÍVA, M </a:t>
            </a:r>
            <a:r>
              <a:rPr lang="sk-SK" sz="3200" dirty="0" err="1" smtClean="0">
                <a:latin typeface="Calibri" panose="020F0502020204030204" pitchFamily="34" charset="0"/>
              </a:rPr>
              <a:t>et</a:t>
            </a:r>
            <a:r>
              <a:rPr lang="sk-SK" sz="3200" dirty="0" smtClean="0">
                <a:latin typeface="Calibri" panose="020F0502020204030204" pitchFamily="34" charset="0"/>
              </a:rPr>
              <a:t> al.: </a:t>
            </a:r>
            <a:r>
              <a:rPr lang="sk-SK" sz="3200" i="1" dirty="0" smtClean="0">
                <a:latin typeface="Calibri" panose="020F0502020204030204" pitchFamily="34" charset="0"/>
              </a:rPr>
              <a:t>Didaktika </a:t>
            </a:r>
            <a:r>
              <a:rPr lang="sk-SK" sz="3200" i="1" dirty="0" err="1" smtClean="0">
                <a:latin typeface="Calibri" panose="020F0502020204030204" pitchFamily="34" charset="0"/>
              </a:rPr>
              <a:t>tělesné</a:t>
            </a:r>
            <a:r>
              <a:rPr lang="sk-SK" sz="3200" i="1" dirty="0" smtClean="0">
                <a:latin typeface="Calibri" panose="020F0502020204030204" pitchFamily="34" charset="0"/>
              </a:rPr>
              <a:t> výchovy</a:t>
            </a:r>
            <a:r>
              <a:rPr lang="sk-SK" sz="3200" dirty="0" smtClean="0">
                <a:latin typeface="Calibri" panose="020F0502020204030204" pitchFamily="34" charset="0"/>
              </a:rPr>
              <a:t>. Praha: 1991.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RYCHTECKÝ, A. – FIALOVÁ, L.: </a:t>
            </a:r>
            <a:r>
              <a:rPr lang="sk-SK" sz="3200" i="1" dirty="0" smtClean="0">
                <a:latin typeface="Calibri" panose="020F0502020204030204" pitchFamily="34" charset="0"/>
              </a:rPr>
              <a:t>Didaktika školní </a:t>
            </a:r>
            <a:r>
              <a:rPr lang="sk-SK" sz="3200" i="1" dirty="0" err="1" smtClean="0">
                <a:latin typeface="Calibri" panose="020F0502020204030204" pitchFamily="34" charset="0"/>
              </a:rPr>
              <a:t>tělesné</a:t>
            </a:r>
            <a:r>
              <a:rPr lang="sk-SK" sz="3200" i="1" dirty="0" smtClean="0">
                <a:latin typeface="Calibri" panose="020F0502020204030204" pitchFamily="34" charset="0"/>
              </a:rPr>
              <a:t> výchovy</a:t>
            </a:r>
            <a:r>
              <a:rPr lang="sk-SK" sz="3200" dirty="0" smtClean="0">
                <a:latin typeface="Calibri" panose="020F0502020204030204" pitchFamily="34" charset="0"/>
              </a:rPr>
              <a:t>. Praha: 1998.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SKALKOVÁ,J.: </a:t>
            </a:r>
            <a:r>
              <a:rPr lang="sk-SK" sz="3200" i="1" dirty="0" smtClean="0">
                <a:latin typeface="Calibri" panose="020F0502020204030204" pitchFamily="34" charset="0"/>
              </a:rPr>
              <a:t>Obecná didaktika</a:t>
            </a:r>
            <a:r>
              <a:rPr lang="sk-SK" sz="3200" dirty="0" smtClean="0">
                <a:latin typeface="Calibri" panose="020F0502020204030204" pitchFamily="34" charset="0"/>
              </a:rPr>
              <a:t>. Praha, 1993. 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SKALKOVÁ, J. </a:t>
            </a:r>
            <a:r>
              <a:rPr lang="sk-SK" sz="3200" dirty="0" err="1" smtClean="0">
                <a:latin typeface="Calibri" panose="020F0502020204030204" pitchFamily="34" charset="0"/>
              </a:rPr>
              <a:t>et</a:t>
            </a:r>
            <a:r>
              <a:rPr lang="sk-SK" sz="3200" dirty="0" smtClean="0">
                <a:latin typeface="Calibri" panose="020F0502020204030204" pitchFamily="34" charset="0"/>
              </a:rPr>
              <a:t> al.: </a:t>
            </a:r>
            <a:r>
              <a:rPr lang="sk-SK" sz="3200" i="1" dirty="0" smtClean="0">
                <a:latin typeface="Calibri" panose="020F0502020204030204" pitchFamily="34" charset="0"/>
              </a:rPr>
              <a:t>Úvod do </a:t>
            </a:r>
            <a:r>
              <a:rPr lang="sk-SK" sz="3200" i="1" dirty="0" err="1" smtClean="0">
                <a:latin typeface="Calibri" panose="020F0502020204030204" pitchFamily="34" charset="0"/>
              </a:rPr>
              <a:t>metodologie</a:t>
            </a:r>
            <a:r>
              <a:rPr lang="sk-SK" sz="3200" i="1" dirty="0" smtClean="0">
                <a:latin typeface="Calibri" panose="020F0502020204030204" pitchFamily="34" charset="0"/>
              </a:rPr>
              <a:t> a </a:t>
            </a:r>
            <a:r>
              <a:rPr lang="sk-SK" sz="3200" i="1" dirty="0" err="1" smtClean="0">
                <a:latin typeface="Calibri" panose="020F0502020204030204" pitchFamily="34" charset="0"/>
              </a:rPr>
              <a:t>metod</a:t>
            </a:r>
            <a:r>
              <a:rPr lang="sk-SK" sz="3200" i="1" dirty="0" smtClean="0">
                <a:latin typeface="Calibri" panose="020F0502020204030204" pitchFamily="34" charset="0"/>
              </a:rPr>
              <a:t> výskumu</a:t>
            </a:r>
            <a:r>
              <a:rPr lang="sk-SK" sz="3200" dirty="0" smtClean="0">
                <a:latin typeface="Calibri" panose="020F0502020204030204" pitchFamily="34" charset="0"/>
              </a:rPr>
              <a:t>. Praha: 1983.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sk-SK" sz="3200" dirty="0" smtClean="0">
                <a:latin typeface="Calibri" panose="020F0502020204030204" pitchFamily="34" charset="0"/>
              </a:rPr>
              <a:t>STARŠÍ, J. </a:t>
            </a:r>
            <a:r>
              <a:rPr lang="sk-SK" sz="3200" dirty="0" err="1" smtClean="0">
                <a:latin typeface="Calibri" panose="020F0502020204030204" pitchFamily="34" charset="0"/>
              </a:rPr>
              <a:t>et</a:t>
            </a:r>
            <a:r>
              <a:rPr lang="sk-SK" sz="3200" dirty="0" smtClean="0">
                <a:latin typeface="Calibri" panose="020F0502020204030204" pitchFamily="34" charset="0"/>
              </a:rPr>
              <a:t> al.: </a:t>
            </a:r>
            <a:r>
              <a:rPr lang="sk-SK" sz="3200" i="1" dirty="0" smtClean="0">
                <a:latin typeface="Calibri" panose="020F0502020204030204" pitchFamily="34" charset="0"/>
              </a:rPr>
              <a:t>Didaktika TV pre 1.stupeň ZŠ</a:t>
            </a:r>
            <a:r>
              <a:rPr lang="sk-SK" sz="3200" dirty="0" smtClean="0">
                <a:latin typeface="Calibri" panose="020F0502020204030204" pitchFamily="34" charset="0"/>
              </a:rPr>
              <a:t>. Bratislava: 1992.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ŠVEC,Š.: </a:t>
            </a:r>
            <a:r>
              <a:rPr lang="sk-SK" sz="3200" i="1" dirty="0" smtClean="0">
                <a:latin typeface="Calibri" panose="020F0502020204030204" pitchFamily="34" charset="0"/>
              </a:rPr>
              <a:t>Metodológia vied o výchove</a:t>
            </a:r>
            <a:r>
              <a:rPr lang="sk-SK" sz="3200" dirty="0" smtClean="0">
                <a:latin typeface="Calibri" panose="020F0502020204030204" pitchFamily="34" charset="0"/>
              </a:rPr>
              <a:t>. Bratislava: 1998. 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VILÍMOVÁ,V.: </a:t>
            </a:r>
            <a:r>
              <a:rPr lang="sk-SK" sz="3200" i="1" dirty="0" smtClean="0">
                <a:latin typeface="Calibri" panose="020F0502020204030204" pitchFamily="34" charset="0"/>
              </a:rPr>
              <a:t>Didaktika </a:t>
            </a:r>
            <a:r>
              <a:rPr lang="sk-SK" sz="3200" i="1" dirty="0" err="1" smtClean="0">
                <a:latin typeface="Calibri" panose="020F0502020204030204" pitchFamily="34" charset="0"/>
              </a:rPr>
              <a:t>tělesné</a:t>
            </a:r>
            <a:r>
              <a:rPr lang="sk-SK" sz="3200" i="1" dirty="0" smtClean="0">
                <a:latin typeface="Calibri" panose="020F0502020204030204" pitchFamily="34" charset="0"/>
              </a:rPr>
              <a:t>  výchovy</a:t>
            </a:r>
            <a:r>
              <a:rPr lang="sk-SK" sz="3200" dirty="0" smtClean="0">
                <a:latin typeface="Calibri" panose="020F0502020204030204" pitchFamily="34" charset="0"/>
              </a:rPr>
              <a:t>, Brno, 2002. s. 103 s. ISBN 80-7315-033-6</a:t>
            </a:r>
            <a:r>
              <a:rPr lang="sk-SK" dirty="0" smtClean="0"/>
              <a:t>.</a:t>
            </a:r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381000"/>
            <a:ext cx="8352000" cy="6477000"/>
          </a:xfrm>
        </p:spPr>
        <p:txBody>
          <a:bodyPr>
            <a:normAutofit/>
          </a:bodyPr>
          <a:lstStyle/>
          <a:p>
            <a:pPr marL="514350" lvl="0" indent="-514350">
              <a:lnSpc>
                <a:spcPct val="150000"/>
              </a:lnSpc>
              <a:buFont typeface="Wingdings 3"/>
              <a:buAutoNum type="arabicParenR"/>
            </a:pPr>
            <a:endParaRPr lang="sk-SK" sz="3200" b="1" dirty="0" smtClean="0"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sk-SK" sz="3200" b="1" dirty="0" smtClean="0">
                <a:latin typeface="Calibri"/>
                <a:ea typeface="Calibri"/>
                <a:cs typeface="Times New Roman"/>
              </a:rPr>
              <a:t>1.    Základné </a:t>
            </a:r>
            <a:r>
              <a:rPr lang="sk-SK" sz="3200" b="1" dirty="0">
                <a:latin typeface="Calibri"/>
                <a:ea typeface="Calibri"/>
                <a:cs typeface="Times New Roman"/>
              </a:rPr>
              <a:t>pojmy v </a:t>
            </a:r>
            <a:r>
              <a:rPr lang="sk-SK" sz="3200" b="1" dirty="0" err="1">
                <a:latin typeface="Calibri"/>
                <a:ea typeface="Calibri"/>
                <a:cs typeface="Times New Roman"/>
              </a:rPr>
              <a:t>ŠaR</a:t>
            </a:r>
            <a:r>
              <a:rPr lang="sk-SK" sz="3200" b="1" dirty="0">
                <a:latin typeface="Calibri"/>
                <a:ea typeface="Calibri"/>
                <a:cs typeface="Times New Roman"/>
              </a:rPr>
              <a:t> terminológia,  </a:t>
            </a:r>
            <a:r>
              <a:rPr lang="sk-SK" sz="3200" b="1" dirty="0" smtClean="0">
                <a:latin typeface="Calibri"/>
                <a:ea typeface="Calibri"/>
                <a:cs typeface="Times New Roman"/>
              </a:rPr>
              <a:t/>
            </a:r>
            <a:br>
              <a:rPr lang="sk-SK" sz="3200" b="1" dirty="0" smtClean="0">
                <a:latin typeface="Calibri"/>
                <a:ea typeface="Calibri"/>
                <a:cs typeface="Times New Roman"/>
              </a:rPr>
            </a:br>
            <a:r>
              <a:rPr lang="sk-SK" sz="3200" b="1" dirty="0" smtClean="0">
                <a:latin typeface="Calibri"/>
                <a:ea typeface="Calibri"/>
                <a:cs typeface="Times New Roman"/>
              </a:rPr>
              <a:t>        názvoslovie </a:t>
            </a:r>
            <a:r>
              <a:rPr lang="sk-SK" sz="3200" b="1" dirty="0">
                <a:latin typeface="Calibri"/>
                <a:ea typeface="Calibri"/>
                <a:cs typeface="Times New Roman"/>
              </a:rPr>
              <a:t>telesných cvičení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sk-SK" sz="3200" b="1" dirty="0" smtClean="0">
                <a:latin typeface="Calibri"/>
                <a:ea typeface="Calibri"/>
                <a:cs typeface="Times New Roman"/>
              </a:rPr>
              <a:t>2.    Úvod </a:t>
            </a:r>
            <a:r>
              <a:rPr lang="sk-SK" sz="3200" b="1" dirty="0">
                <a:latin typeface="Calibri"/>
                <a:ea typeface="Calibri"/>
                <a:cs typeface="Times New Roman"/>
              </a:rPr>
              <a:t>do Didaktiky športu a </a:t>
            </a:r>
            <a:r>
              <a:rPr lang="sk-SK" sz="3200" b="1" dirty="0" smtClean="0">
                <a:latin typeface="Calibri"/>
                <a:ea typeface="Calibri"/>
                <a:cs typeface="Times New Roman"/>
              </a:rPr>
              <a:t>rekreácie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sk-SK" sz="3200" b="1" dirty="0" smtClean="0">
                <a:latin typeface="Calibri"/>
                <a:ea typeface="Calibri"/>
                <a:cs typeface="Times New Roman"/>
              </a:rPr>
              <a:t>3.    Obsah </a:t>
            </a:r>
            <a:r>
              <a:rPr lang="sk-SK" sz="3200" b="1" dirty="0">
                <a:latin typeface="Calibri"/>
                <a:ea typeface="Calibri"/>
                <a:cs typeface="Times New Roman"/>
              </a:rPr>
              <a:t>rekreačnej TV a prehľad jeho </a:t>
            </a:r>
            <a:r>
              <a:rPr lang="sk-SK" sz="3200" b="1" dirty="0" smtClean="0">
                <a:latin typeface="Calibri"/>
                <a:ea typeface="Calibri"/>
                <a:cs typeface="Times New Roman"/>
              </a:rPr>
              <a:t/>
            </a:r>
            <a:br>
              <a:rPr lang="sk-SK" sz="3200" b="1" dirty="0" smtClean="0">
                <a:latin typeface="Calibri"/>
                <a:ea typeface="Calibri"/>
                <a:cs typeface="Times New Roman"/>
              </a:rPr>
            </a:br>
            <a:r>
              <a:rPr lang="sk-SK" sz="3200" b="1" dirty="0" smtClean="0">
                <a:latin typeface="Calibri"/>
                <a:ea typeface="Calibri"/>
                <a:cs typeface="Times New Roman"/>
              </a:rPr>
              <a:t>        základných foriem</a:t>
            </a:r>
          </a:p>
          <a:p>
            <a:pPr marL="0" indent="0">
              <a:buNone/>
            </a:pPr>
            <a:endParaRPr lang="sk-SK" sz="3200" b="1" dirty="0" smtClean="0"/>
          </a:p>
          <a:p>
            <a:pPr marL="514350" indent="-514350">
              <a:buFont typeface="Arial" pitchFamily="34" charset="0"/>
              <a:buAutoNum type="arabicParenR"/>
            </a:pPr>
            <a:endParaRPr lang="sk-SK" dirty="0" smtClean="0"/>
          </a:p>
          <a:p>
            <a:pPr marL="514350" indent="-514350">
              <a:buAutoNum type="arabicParenR"/>
            </a:pPr>
            <a:endParaRPr lang="sk-SK" dirty="0" smtClean="0"/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245291"/>
          </a:xfrm>
        </p:spPr>
        <p:txBody>
          <a:bodyPr>
            <a:normAutofit/>
          </a:bodyPr>
          <a:lstStyle/>
          <a:p>
            <a:pPr marL="624078" indent="-514350">
              <a:buAutoNum type="arabicPeriod" startAt="4"/>
            </a:pPr>
            <a:endParaRPr lang="sk-SK" dirty="0" smtClean="0"/>
          </a:p>
          <a:p>
            <a:pPr marL="109728" indent="0">
              <a:lnSpc>
                <a:spcPct val="150000"/>
              </a:lnSpc>
              <a:buNone/>
            </a:pPr>
            <a:r>
              <a:rPr lang="sk-SK" b="1" dirty="0" smtClean="0">
                <a:latin typeface="Calibri" panose="020F0502020204030204" pitchFamily="34" charset="0"/>
              </a:rPr>
              <a:t>4.    </a:t>
            </a:r>
            <a:r>
              <a:rPr lang="sk-SK" sz="3200" b="1" dirty="0" smtClean="0">
                <a:latin typeface="Calibri" panose="020F0502020204030204" pitchFamily="34" charset="0"/>
              </a:rPr>
              <a:t>Telovýchovný proces, druhy TVP</a:t>
            </a:r>
          </a:p>
          <a:p>
            <a:pPr marL="109728" indent="0">
              <a:lnSpc>
                <a:spcPct val="150000"/>
              </a:lnSpc>
              <a:buNone/>
            </a:pPr>
            <a:r>
              <a:rPr lang="sk-SK" sz="3200" b="1" dirty="0" smtClean="0">
                <a:latin typeface="Calibri" panose="020F0502020204030204" pitchFamily="34" charset="0"/>
                <a:ea typeface="Calibri"/>
                <a:cs typeface="Times New Roman"/>
              </a:rPr>
              <a:t>5.    Štruktúra </a:t>
            </a:r>
            <a:r>
              <a:rPr lang="sk-SK" sz="3200" b="1" dirty="0">
                <a:latin typeface="Calibri" panose="020F0502020204030204" pitchFamily="34" charset="0"/>
                <a:ea typeface="Calibri"/>
                <a:cs typeface="Times New Roman"/>
              </a:rPr>
              <a:t>TVP v rekreačnom </a:t>
            </a:r>
            <a:r>
              <a:rPr lang="sk-SK" sz="3200" b="1" dirty="0" smtClean="0">
                <a:latin typeface="Calibri" panose="020F0502020204030204" pitchFamily="34" charset="0"/>
                <a:ea typeface="Calibri"/>
                <a:cs typeface="Times New Roman"/>
              </a:rPr>
              <a:t>športe</a:t>
            </a:r>
          </a:p>
          <a:p>
            <a:pPr marL="109728" lvl="0" indent="0">
              <a:lnSpc>
                <a:spcPct val="150000"/>
              </a:lnSpc>
              <a:buNone/>
            </a:pPr>
            <a:r>
              <a:rPr lang="sk-SK" sz="3200" b="1" dirty="0" smtClean="0">
                <a:latin typeface="Calibri" panose="020F0502020204030204" pitchFamily="34" charset="0"/>
              </a:rPr>
              <a:t>6.   Organizačné </a:t>
            </a:r>
            <a:r>
              <a:rPr lang="sk-SK" sz="3200" b="1" dirty="0">
                <a:latin typeface="Calibri" panose="020F0502020204030204" pitchFamily="34" charset="0"/>
              </a:rPr>
              <a:t>formy a organizačné formy </a:t>
            </a:r>
            <a:r>
              <a:rPr lang="sk-SK" sz="3200" b="1" dirty="0" smtClean="0">
                <a:latin typeface="Calibri" panose="020F0502020204030204" pitchFamily="34" charset="0"/>
              </a:rPr>
              <a:t/>
            </a:r>
            <a:br>
              <a:rPr lang="sk-SK" sz="3200" b="1" dirty="0" smtClean="0">
                <a:latin typeface="Calibri" panose="020F0502020204030204" pitchFamily="34" charset="0"/>
              </a:rPr>
            </a:br>
            <a:r>
              <a:rPr lang="sk-SK" sz="3200" b="1" dirty="0" smtClean="0">
                <a:latin typeface="Calibri" panose="020F0502020204030204" pitchFamily="34" charset="0"/>
              </a:rPr>
              <a:t>       práce </a:t>
            </a:r>
            <a:r>
              <a:rPr lang="sk-SK" sz="3200" b="1" dirty="0">
                <a:latin typeface="Calibri" panose="020F0502020204030204" pitchFamily="34" charset="0"/>
              </a:rPr>
              <a:t>v </a:t>
            </a:r>
            <a:r>
              <a:rPr lang="sk-SK" sz="3200" b="1" dirty="0" smtClean="0">
                <a:latin typeface="Calibri" panose="020F0502020204030204" pitchFamily="34" charset="0"/>
              </a:rPr>
              <a:t>RTV</a:t>
            </a:r>
            <a:endParaRPr lang="sk-SK" sz="3200" b="1" dirty="0">
              <a:latin typeface="Calibri" panose="020F0502020204030204" pitchFamily="34" charset="0"/>
            </a:endParaRPr>
          </a:p>
          <a:p>
            <a:pPr marL="109728" lvl="0" indent="0">
              <a:lnSpc>
                <a:spcPct val="150000"/>
              </a:lnSpc>
              <a:buNone/>
            </a:pPr>
            <a:r>
              <a:rPr lang="sk-SK" sz="3200" b="1" dirty="0" smtClean="0">
                <a:latin typeface="Calibri" panose="020F0502020204030204" pitchFamily="34" charset="0"/>
              </a:rPr>
              <a:t>7.    Tvorba </a:t>
            </a:r>
            <a:r>
              <a:rPr lang="sk-SK" sz="3200" b="1" dirty="0">
                <a:latin typeface="Calibri" panose="020F0502020204030204" pitchFamily="34" charset="0"/>
              </a:rPr>
              <a:t>a manažovanie cvičebnej jednotky</a:t>
            </a:r>
          </a:p>
          <a:p>
            <a:pPr marL="624078" indent="-514350">
              <a:buAutoNum type="arabicPeriod" startAt="4"/>
            </a:pPr>
            <a:endParaRPr lang="sk-SK" sz="2800" b="1" dirty="0">
              <a:latin typeface="Calibri"/>
              <a:ea typeface="Calibri"/>
              <a:cs typeface="Times New Roman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3912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381000" y="609600"/>
            <a:ext cx="8229600" cy="5321491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arenR" startAt="5"/>
            </a:pPr>
            <a:endParaRPr lang="sk-SK" sz="3200" b="1" dirty="0" smtClean="0">
              <a:latin typeface="Calibri"/>
              <a:ea typeface="Calibri"/>
              <a:cs typeface="Times New Roman"/>
            </a:endParaRPr>
          </a:p>
          <a:p>
            <a:pPr marL="0" lvl="0" indent="0">
              <a:lnSpc>
                <a:spcPct val="150000"/>
              </a:lnSpc>
              <a:buNone/>
            </a:pPr>
            <a:r>
              <a:rPr lang="sk-SK" sz="3200" b="1" dirty="0" smtClean="0">
                <a:latin typeface="Calibri" panose="020F0502020204030204" pitchFamily="34" charset="0"/>
                <a:ea typeface="Calibri"/>
                <a:cs typeface="Times New Roman"/>
              </a:rPr>
              <a:t>8.    </a:t>
            </a:r>
            <a:r>
              <a:rPr lang="sk-SK" sz="3200" b="1" dirty="0" smtClean="0">
                <a:latin typeface="Calibri" panose="020F0502020204030204" pitchFamily="34" charset="0"/>
              </a:rPr>
              <a:t>Vyučovacie </a:t>
            </a:r>
            <a:r>
              <a:rPr lang="sk-SK" sz="3200" b="1" dirty="0">
                <a:latin typeface="Calibri" panose="020F0502020204030204" pitchFamily="34" charset="0"/>
              </a:rPr>
              <a:t>spôsoby, zásady, 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sk-SK" sz="3200" b="1" dirty="0" smtClean="0">
                <a:latin typeface="Calibri" panose="020F0502020204030204" pitchFamily="34" charset="0"/>
                <a:ea typeface="Calibri"/>
                <a:cs typeface="Times New Roman"/>
              </a:rPr>
              <a:t>9.    </a:t>
            </a:r>
            <a:r>
              <a:rPr lang="sk-SK" sz="3200" b="1" dirty="0" smtClean="0">
                <a:latin typeface="Calibri" panose="020F0502020204030204" pitchFamily="34" charset="0"/>
              </a:rPr>
              <a:t>Didaktické </a:t>
            </a:r>
            <a:r>
              <a:rPr lang="sk-SK" sz="3200" b="1" dirty="0">
                <a:latin typeface="Calibri" panose="020F0502020204030204" pitchFamily="34" charset="0"/>
              </a:rPr>
              <a:t>postupy a metódy </a:t>
            </a:r>
            <a:r>
              <a:rPr lang="sk-SK" sz="3200" b="1" dirty="0" smtClean="0">
                <a:latin typeface="Calibri" panose="020F0502020204030204" pitchFamily="34" charset="0"/>
              </a:rPr>
              <a:t>v rekreačnej </a:t>
            </a:r>
            <a:br>
              <a:rPr lang="sk-SK" sz="3200" b="1" dirty="0" smtClean="0">
                <a:latin typeface="Calibri" panose="020F0502020204030204" pitchFamily="34" charset="0"/>
              </a:rPr>
            </a:br>
            <a:r>
              <a:rPr lang="sk-SK" sz="3200" b="1" dirty="0" smtClean="0">
                <a:latin typeface="Calibri" panose="020F0502020204030204" pitchFamily="34" charset="0"/>
              </a:rPr>
              <a:t>        TV</a:t>
            </a:r>
            <a:endParaRPr lang="sk-SK" sz="3200" b="1" dirty="0">
              <a:latin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sk-SK" sz="3200" b="1" dirty="0" smtClean="0">
                <a:latin typeface="Calibri" panose="020F0502020204030204" pitchFamily="34" charset="0"/>
                <a:ea typeface="Calibri"/>
                <a:cs typeface="Times New Roman"/>
              </a:rPr>
              <a:t>10.   Metódy </a:t>
            </a:r>
            <a:r>
              <a:rPr lang="sk-SK" sz="3200" b="1" dirty="0">
                <a:latin typeface="Calibri" panose="020F0502020204030204" pitchFamily="34" charset="0"/>
                <a:ea typeface="Calibri"/>
                <a:cs typeface="Times New Roman"/>
              </a:rPr>
              <a:t>sledovania a hodnotenia účinnosti </a:t>
            </a:r>
            <a:r>
              <a:rPr lang="sk-SK" sz="3200" b="1" dirty="0" smtClean="0">
                <a:latin typeface="Calibri" panose="020F0502020204030204" pitchFamily="34" charset="0"/>
                <a:ea typeface="Calibri"/>
                <a:cs typeface="Times New Roman"/>
              </a:rPr>
              <a:t/>
            </a:r>
            <a:br>
              <a:rPr lang="sk-SK" sz="3200" b="1" dirty="0" smtClean="0">
                <a:latin typeface="Calibri" panose="020F0502020204030204" pitchFamily="34" charset="0"/>
                <a:ea typeface="Calibri"/>
                <a:cs typeface="Times New Roman"/>
              </a:rPr>
            </a:br>
            <a:r>
              <a:rPr lang="sk-SK" sz="3200" b="1" dirty="0" smtClean="0">
                <a:latin typeface="Calibri" panose="020F0502020204030204" pitchFamily="34" charset="0"/>
                <a:ea typeface="Calibri"/>
                <a:cs typeface="Times New Roman"/>
              </a:rPr>
              <a:t>         telovýchovného </a:t>
            </a:r>
            <a:r>
              <a:rPr lang="sk-SK" sz="3200" b="1" dirty="0">
                <a:latin typeface="Calibri" panose="020F0502020204030204" pitchFamily="34" charset="0"/>
                <a:ea typeface="Calibri"/>
                <a:cs typeface="Times New Roman"/>
              </a:rPr>
              <a:t>procesu</a:t>
            </a:r>
          </a:p>
          <a:p>
            <a:pPr marL="0" indent="0">
              <a:lnSpc>
                <a:spcPct val="150000"/>
              </a:lnSpc>
              <a:buNone/>
            </a:pPr>
            <a:endParaRPr lang="sk-SK" sz="3200" b="1" dirty="0" smtClean="0">
              <a:latin typeface="Calibri"/>
              <a:ea typeface="Calibri"/>
              <a:cs typeface="Times New Roman"/>
            </a:endParaRPr>
          </a:p>
          <a:p>
            <a:pPr marL="109728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418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626291"/>
          </a:xfrm>
        </p:spPr>
        <p:txBody>
          <a:bodyPr>
            <a:normAutofit/>
          </a:bodyPr>
          <a:lstStyle/>
          <a:p>
            <a:pPr marL="109728" lvl="0" indent="0">
              <a:buNone/>
            </a:pPr>
            <a:endParaRPr lang="sk-SK" dirty="0" smtClean="0"/>
          </a:p>
          <a:p>
            <a:pPr marL="109728" lvl="0" indent="0">
              <a:buNone/>
            </a:pPr>
            <a:endParaRPr lang="sk-SK" dirty="0"/>
          </a:p>
          <a:p>
            <a:pPr marL="109728" lvl="0" indent="0">
              <a:lnSpc>
                <a:spcPct val="150000"/>
              </a:lnSpc>
              <a:buNone/>
            </a:pPr>
            <a:r>
              <a:rPr lang="sk-SK" sz="3200" b="1" dirty="0" smtClean="0">
                <a:latin typeface="Calibri" panose="020F0502020204030204" pitchFamily="34" charset="0"/>
              </a:rPr>
              <a:t>11.   Zameranie </a:t>
            </a:r>
            <a:r>
              <a:rPr lang="sk-SK" sz="3200" b="1" dirty="0">
                <a:latin typeface="Calibri" panose="020F0502020204030204" pitchFamily="34" charset="0"/>
              </a:rPr>
              <a:t>TVP v RTVŠ z hľadiska </a:t>
            </a:r>
            <a:r>
              <a:rPr lang="sk-SK" sz="3200" b="1" dirty="0" smtClean="0">
                <a:latin typeface="Calibri" panose="020F0502020204030204" pitchFamily="34" charset="0"/>
              </a:rPr>
              <a:t/>
            </a:r>
            <a:br>
              <a:rPr lang="sk-SK" sz="3200" b="1" dirty="0" smtClean="0">
                <a:latin typeface="Calibri" panose="020F0502020204030204" pitchFamily="34" charset="0"/>
              </a:rPr>
            </a:br>
            <a:r>
              <a:rPr lang="sk-SK" sz="3200" b="1" dirty="0" smtClean="0">
                <a:latin typeface="Calibri" panose="020F0502020204030204" pitchFamily="34" charset="0"/>
              </a:rPr>
              <a:t>         vývojových </a:t>
            </a:r>
            <a:r>
              <a:rPr lang="sk-SK" sz="3200" b="1" dirty="0">
                <a:latin typeface="Calibri" panose="020F0502020204030204" pitchFamily="34" charset="0"/>
              </a:rPr>
              <a:t>a vekových osobitostí mládeže </a:t>
            </a:r>
            <a:r>
              <a:rPr lang="sk-SK" sz="3200" b="1" dirty="0" smtClean="0">
                <a:latin typeface="Calibri" panose="020F0502020204030204" pitchFamily="34" charset="0"/>
              </a:rPr>
              <a:t/>
            </a:r>
            <a:br>
              <a:rPr lang="sk-SK" sz="3200" b="1" dirty="0" smtClean="0">
                <a:latin typeface="Calibri" panose="020F0502020204030204" pitchFamily="34" charset="0"/>
              </a:rPr>
            </a:br>
            <a:r>
              <a:rPr lang="sk-SK" sz="3200" b="1" dirty="0" smtClean="0">
                <a:latin typeface="Calibri" panose="020F0502020204030204" pitchFamily="34" charset="0"/>
              </a:rPr>
              <a:t>          a</a:t>
            </a:r>
            <a:r>
              <a:rPr lang="sk-SK" sz="3200" b="1" dirty="0">
                <a:latin typeface="Calibri" panose="020F0502020204030204" pitchFamily="34" charset="0"/>
              </a:rPr>
              <a:t> </a:t>
            </a:r>
            <a:r>
              <a:rPr lang="sk-SK" sz="3200" b="1" dirty="0" smtClean="0">
                <a:latin typeface="Calibri" panose="020F0502020204030204" pitchFamily="34" charset="0"/>
              </a:rPr>
              <a:t>dospelých</a:t>
            </a:r>
          </a:p>
          <a:p>
            <a:pPr marL="109728" lvl="0" indent="0">
              <a:lnSpc>
                <a:spcPct val="150000"/>
              </a:lnSpc>
              <a:buNone/>
            </a:pPr>
            <a:r>
              <a:rPr lang="sk-SK" sz="3200" b="1" dirty="0" smtClean="0">
                <a:latin typeface="Calibri" panose="020F0502020204030204" pitchFamily="34" charset="0"/>
              </a:rPr>
              <a:t>12.    Základy </a:t>
            </a:r>
            <a:r>
              <a:rPr lang="sk-SK" sz="3200" b="1" dirty="0">
                <a:latin typeface="Calibri" panose="020F0502020204030204" pitchFamily="34" charset="0"/>
              </a:rPr>
              <a:t>tvorby pohybového programu, </a:t>
            </a:r>
            <a:r>
              <a:rPr lang="sk-SK" sz="3200" b="1" dirty="0" smtClean="0">
                <a:latin typeface="Calibri" panose="020F0502020204030204" pitchFamily="34" charset="0"/>
              </a:rPr>
              <a:t/>
            </a:r>
            <a:br>
              <a:rPr lang="sk-SK" sz="3200" b="1" dirty="0" smtClean="0">
                <a:latin typeface="Calibri" panose="020F0502020204030204" pitchFamily="34" charset="0"/>
              </a:rPr>
            </a:br>
            <a:r>
              <a:rPr lang="sk-SK" sz="3200" b="1" dirty="0" smtClean="0">
                <a:latin typeface="Calibri" panose="020F0502020204030204" pitchFamily="34" charset="0"/>
              </a:rPr>
              <a:t>          pohybové </a:t>
            </a:r>
            <a:r>
              <a:rPr lang="sk-SK" sz="3200" b="1" dirty="0">
                <a:latin typeface="Calibri" panose="020F0502020204030204" pitchFamily="34" charset="0"/>
              </a:rPr>
              <a:t>režimy</a:t>
            </a:r>
          </a:p>
          <a:p>
            <a:pPr marL="109728" lvl="0" indent="0">
              <a:lnSpc>
                <a:spcPct val="150000"/>
              </a:lnSpc>
              <a:buNone/>
            </a:pPr>
            <a:r>
              <a:rPr lang="sk-SK" sz="3200" b="1" dirty="0" smtClean="0">
                <a:latin typeface="Calibri" panose="020F0502020204030204" pitchFamily="34" charset="0"/>
              </a:rPr>
              <a:t>13.    Tvorba </a:t>
            </a:r>
            <a:r>
              <a:rPr lang="sk-SK" sz="3200" b="1" dirty="0">
                <a:latin typeface="Calibri" panose="020F0502020204030204" pitchFamily="34" charset="0"/>
              </a:rPr>
              <a:t>pohybovej skladby</a:t>
            </a:r>
          </a:p>
          <a:p>
            <a:pPr marL="109728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79287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sk-SK" sz="3200" dirty="0" smtClean="0">
                <a:latin typeface="Calibri" panose="020F0502020204030204" pitchFamily="34" charset="0"/>
              </a:rPr>
              <a:t>KOLEKTÍV: </a:t>
            </a:r>
            <a:r>
              <a:rPr lang="sk-SK" sz="3200" i="1" dirty="0" smtClean="0">
                <a:latin typeface="Calibri" panose="020F0502020204030204" pitchFamily="34" charset="0"/>
              </a:rPr>
              <a:t>Šport a rekreácia</a:t>
            </a:r>
            <a:r>
              <a:rPr lang="sk-SK" sz="3200" dirty="0" smtClean="0">
                <a:latin typeface="Calibri" panose="020F0502020204030204" pitchFamily="34" charset="0"/>
              </a:rPr>
              <a:t>. Košice, 2013.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NEMČEK D. a kol.: </a:t>
            </a:r>
            <a:r>
              <a:rPr lang="sk-SK" sz="3200" i="1" dirty="0" smtClean="0">
                <a:latin typeface="Calibri" panose="020F0502020204030204" pitchFamily="34" charset="0"/>
              </a:rPr>
              <a:t>Tvorba a manažovanie cvičebnej jednotky. </a:t>
            </a:r>
            <a:r>
              <a:rPr lang="sk-SK" sz="3200" dirty="0" smtClean="0">
                <a:latin typeface="Calibri" panose="020F0502020204030204" pitchFamily="34" charset="0"/>
              </a:rPr>
              <a:t>Bratislava: 2008. 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HRČKA, J.: </a:t>
            </a:r>
            <a:r>
              <a:rPr lang="sk-SK" sz="3200" i="1" dirty="0" err="1" smtClean="0">
                <a:latin typeface="Calibri" panose="020F0502020204030204" pitchFamily="34" charset="0"/>
              </a:rPr>
              <a:t>Fitness</a:t>
            </a:r>
            <a:r>
              <a:rPr lang="sk-SK" sz="3200" i="1" dirty="0" smtClean="0">
                <a:latin typeface="Calibri" panose="020F0502020204030204" pitchFamily="34" charset="0"/>
              </a:rPr>
              <a:t> podnikateľa a manažéra</a:t>
            </a:r>
            <a:r>
              <a:rPr lang="sk-SK" sz="3200" dirty="0" smtClean="0">
                <a:latin typeface="Calibri" panose="020F0502020204030204" pitchFamily="34" charset="0"/>
              </a:rPr>
              <a:t>. Bratislava: 1999. 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DRDÁCKÁ,B</a:t>
            </a:r>
            <a:r>
              <a:rPr lang="sk-SK" sz="3200" dirty="0">
                <a:latin typeface="Calibri" panose="020F0502020204030204" pitchFamily="34" charset="0"/>
              </a:rPr>
              <a:t>.: </a:t>
            </a:r>
            <a:r>
              <a:rPr lang="sk-SK" sz="3200" i="1" dirty="0">
                <a:latin typeface="Calibri" panose="020F0502020204030204" pitchFamily="34" charset="0"/>
              </a:rPr>
              <a:t>Didaktika základní a rekreační </a:t>
            </a:r>
            <a:r>
              <a:rPr lang="sk-SK" sz="3200" i="1" dirty="0" err="1">
                <a:latin typeface="Calibri" panose="020F0502020204030204" pitchFamily="34" charset="0"/>
              </a:rPr>
              <a:t>tělesné</a:t>
            </a:r>
            <a:r>
              <a:rPr lang="sk-SK" sz="3200" i="1" dirty="0">
                <a:latin typeface="Calibri" panose="020F0502020204030204" pitchFamily="34" charset="0"/>
              </a:rPr>
              <a:t> výchovy – pohybové </a:t>
            </a:r>
            <a:r>
              <a:rPr lang="sk-SK" sz="3200" i="1" dirty="0" err="1">
                <a:latin typeface="Calibri" panose="020F0502020204030204" pitchFamily="34" charset="0"/>
              </a:rPr>
              <a:t>rekreace</a:t>
            </a:r>
            <a:r>
              <a:rPr lang="sk-SK" sz="3200" dirty="0">
                <a:latin typeface="Calibri" panose="020F0502020204030204" pitchFamily="34" charset="0"/>
              </a:rPr>
              <a:t>. Praha:1983.</a:t>
            </a:r>
          </a:p>
          <a:p>
            <a:endParaRPr lang="sk-SK" dirty="0"/>
          </a:p>
          <a:p>
            <a:endParaRPr lang="sk-SK" dirty="0" smtClean="0"/>
          </a:p>
          <a:p>
            <a:endParaRPr lang="sk-SK" dirty="0" smtClean="0"/>
          </a:p>
          <a:p>
            <a:endParaRPr lang="sk-SK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Odporúčaná literatúra</a:t>
            </a:r>
            <a:endParaRPr lang="sk-SK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172200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r>
              <a:rPr lang="sk-SK" sz="3200" dirty="0">
                <a:latin typeface="Calibri" panose="020F0502020204030204" pitchFamily="34" charset="0"/>
              </a:rPr>
              <a:t>HRČKA. J.- DRDÁCKÁ,B.: </a:t>
            </a:r>
            <a:r>
              <a:rPr lang="sk-SK" sz="3200" i="1" dirty="0">
                <a:latin typeface="Calibri" panose="020F0502020204030204" pitchFamily="34" charset="0"/>
              </a:rPr>
              <a:t>Rekreačná telesná výchova a šport</a:t>
            </a:r>
            <a:r>
              <a:rPr lang="sk-SK" sz="3200" dirty="0">
                <a:latin typeface="Calibri" panose="020F0502020204030204" pitchFamily="34" charset="0"/>
              </a:rPr>
              <a:t>. Bratislava: 1992. </a:t>
            </a:r>
            <a:endParaRPr lang="sk-SK" sz="3200" dirty="0" smtClean="0">
              <a:latin typeface="Calibri" panose="020F0502020204030204" pitchFamily="34" charset="0"/>
            </a:endParaRPr>
          </a:p>
          <a:p>
            <a:r>
              <a:rPr lang="sk-SK" sz="3200" dirty="0" smtClean="0">
                <a:latin typeface="Calibri" panose="020F0502020204030204" pitchFamily="34" charset="0"/>
              </a:rPr>
              <a:t>LABUDOVÁ, J. a kol.: </a:t>
            </a:r>
            <a:r>
              <a:rPr lang="sk-SK" sz="3200" i="1" dirty="0" smtClean="0">
                <a:latin typeface="Calibri" panose="020F0502020204030204" pitchFamily="34" charset="0"/>
              </a:rPr>
              <a:t>Teória športu pre všetkých.</a:t>
            </a:r>
            <a:r>
              <a:rPr lang="sk-SK" sz="3200" dirty="0" smtClean="0">
                <a:latin typeface="Calibri" panose="020F0502020204030204" pitchFamily="34" charset="0"/>
              </a:rPr>
              <a:t> Bratislava: 2012. 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JUNGER, J.: </a:t>
            </a:r>
            <a:r>
              <a:rPr lang="sk-SK" sz="3200" i="1" dirty="0" smtClean="0">
                <a:latin typeface="Calibri" panose="020F0502020204030204" pitchFamily="34" charset="0"/>
              </a:rPr>
              <a:t>Didaktika športu pre všetkých. </a:t>
            </a:r>
            <a:r>
              <a:rPr lang="sk-SK" sz="3200" dirty="0" smtClean="0">
                <a:latin typeface="Calibri" panose="020F0502020204030204" pitchFamily="34" charset="0"/>
              </a:rPr>
              <a:t>Košice, 1991. </a:t>
            </a:r>
          </a:p>
          <a:p>
            <a:r>
              <a:rPr lang="sk-SK" sz="3200" dirty="0">
                <a:latin typeface="Calibri" panose="020F0502020204030204" pitchFamily="34" charset="0"/>
              </a:rPr>
              <a:t>LIBA, J.: </a:t>
            </a:r>
            <a:r>
              <a:rPr lang="sk-SK" sz="3200" i="1" dirty="0">
                <a:latin typeface="Calibri" panose="020F0502020204030204" pitchFamily="34" charset="0"/>
              </a:rPr>
              <a:t>Didaktika telesnej a športovej výchovy žiakov mladšieho školského veku</a:t>
            </a:r>
            <a:r>
              <a:rPr lang="sk-SK" sz="3200" dirty="0">
                <a:latin typeface="Calibri" panose="020F0502020204030204" pitchFamily="34" charset="0"/>
              </a:rPr>
              <a:t>. Prešov: 1996. s. </a:t>
            </a:r>
          </a:p>
          <a:p>
            <a:r>
              <a:rPr lang="sk-SK" sz="3200" dirty="0" smtClean="0">
                <a:latin typeface="Calibri" panose="020F0502020204030204" pitchFamily="34" charset="0"/>
              </a:rPr>
              <a:t>ŽIGA, L. </a:t>
            </a:r>
            <a:r>
              <a:rPr lang="sk-SK" sz="3200" i="1" dirty="0" smtClean="0">
                <a:latin typeface="Calibri" panose="020F0502020204030204" pitchFamily="34" charset="0"/>
              </a:rPr>
              <a:t>Didaktika školskej TV pre I. stupeň ZŠ</a:t>
            </a:r>
            <a:r>
              <a:rPr lang="sk-SK" sz="3200" dirty="0" smtClean="0">
                <a:latin typeface="Calibri" panose="020F0502020204030204" pitchFamily="34" charset="0"/>
              </a:rPr>
              <a:t>. Prešov: 1993. </a:t>
            </a:r>
            <a:endParaRPr lang="sk-SK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8336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016691"/>
          </a:xfrm>
        </p:spPr>
        <p:txBody>
          <a:bodyPr/>
          <a:lstStyle/>
          <a:p>
            <a:r>
              <a:rPr lang="sk-SK" sz="3200" dirty="0">
                <a:latin typeface="Calibri" panose="020F0502020204030204" pitchFamily="34" charset="0"/>
              </a:rPr>
              <a:t>BELEJ, M.: </a:t>
            </a:r>
            <a:r>
              <a:rPr lang="sk-SK" sz="3200" i="1" dirty="0">
                <a:latin typeface="Calibri" panose="020F0502020204030204" pitchFamily="34" charset="0"/>
              </a:rPr>
              <a:t>Motorické učenie</a:t>
            </a:r>
            <a:r>
              <a:rPr lang="sk-SK" sz="3200" dirty="0">
                <a:latin typeface="Calibri" panose="020F0502020204030204" pitchFamily="34" charset="0"/>
              </a:rPr>
              <a:t>. Prešov: 2001. </a:t>
            </a:r>
          </a:p>
          <a:p>
            <a:r>
              <a:rPr lang="sk-SK" sz="3200" dirty="0">
                <a:latin typeface="Calibri" panose="020F0502020204030204" pitchFamily="34" charset="0"/>
              </a:rPr>
              <a:t>COOPER, K.H.: </a:t>
            </a:r>
            <a:r>
              <a:rPr lang="sk-SK" sz="3200" i="1" dirty="0" err="1">
                <a:latin typeface="Calibri" panose="020F0502020204030204" pitchFamily="34" charset="0"/>
              </a:rPr>
              <a:t>Aerobický</a:t>
            </a:r>
            <a:r>
              <a:rPr lang="sk-SK" sz="3200" i="1" dirty="0">
                <a:latin typeface="Calibri" panose="020F0502020204030204" pitchFamily="34" charset="0"/>
              </a:rPr>
              <a:t> program pre aktívne zdravie</a:t>
            </a:r>
            <a:r>
              <a:rPr lang="sk-SK" sz="3200" dirty="0">
                <a:latin typeface="Calibri" panose="020F0502020204030204" pitchFamily="34" charset="0"/>
              </a:rPr>
              <a:t>. Bratislava: 1986.</a:t>
            </a:r>
          </a:p>
          <a:p>
            <a:r>
              <a:rPr lang="sk-SK" sz="3200" dirty="0">
                <a:latin typeface="Calibri" panose="020F0502020204030204" pitchFamily="34" charset="0"/>
              </a:rPr>
              <a:t>ČELIKOVSKÝ, S.: </a:t>
            </a:r>
            <a:r>
              <a:rPr lang="sk-SK" sz="3200" i="1" dirty="0" err="1">
                <a:latin typeface="Calibri" panose="020F0502020204030204" pitchFamily="34" charset="0"/>
              </a:rPr>
              <a:t>Antropomotorika</a:t>
            </a:r>
            <a:r>
              <a:rPr lang="sk-SK" sz="3200" i="1" dirty="0">
                <a:latin typeface="Calibri" panose="020F0502020204030204" pitchFamily="34" charset="0"/>
              </a:rPr>
              <a:t> </a:t>
            </a:r>
            <a:r>
              <a:rPr lang="sk-SK" sz="3200" i="1" dirty="0" err="1">
                <a:latin typeface="Calibri" panose="020F0502020204030204" pitchFamily="34" charset="0"/>
              </a:rPr>
              <a:t>pro</a:t>
            </a:r>
            <a:r>
              <a:rPr lang="sk-SK" sz="3200" i="1" dirty="0">
                <a:latin typeface="Calibri" panose="020F0502020204030204" pitchFamily="34" charset="0"/>
              </a:rPr>
              <a:t> </a:t>
            </a:r>
            <a:r>
              <a:rPr lang="sk-SK" sz="3200" i="1" dirty="0" err="1">
                <a:latin typeface="Calibri" panose="020F0502020204030204" pitchFamily="34" charset="0"/>
              </a:rPr>
              <a:t>studujíci</a:t>
            </a:r>
            <a:r>
              <a:rPr lang="sk-SK" sz="3200" i="1" dirty="0">
                <a:latin typeface="Calibri" panose="020F0502020204030204" pitchFamily="34" charset="0"/>
              </a:rPr>
              <a:t> TV</a:t>
            </a:r>
            <a:r>
              <a:rPr lang="sk-SK" sz="3200" dirty="0">
                <a:latin typeface="Calibri" panose="020F0502020204030204" pitchFamily="34" charset="0"/>
              </a:rPr>
              <a:t>. Praha: 1984.</a:t>
            </a:r>
          </a:p>
          <a:p>
            <a:r>
              <a:rPr lang="sk-SK" sz="3200" dirty="0">
                <a:latin typeface="Calibri" panose="020F0502020204030204" pitchFamily="34" charset="0"/>
              </a:rPr>
              <a:t>DANĚK, K. – TEPLÝ, Z.: </a:t>
            </a:r>
            <a:r>
              <a:rPr lang="sk-SK" sz="3200" i="1" dirty="0" err="1">
                <a:latin typeface="Calibri" panose="020F0502020204030204" pitchFamily="34" charset="0"/>
              </a:rPr>
              <a:t>Neodpočívejte</a:t>
            </a:r>
            <a:r>
              <a:rPr lang="sk-SK" sz="3200" i="1" dirty="0">
                <a:latin typeface="Calibri" panose="020F0502020204030204" pitchFamily="34" charset="0"/>
              </a:rPr>
              <a:t> v pokoji </a:t>
            </a:r>
            <a:r>
              <a:rPr lang="sk-SK" sz="3200" i="1" dirty="0" err="1">
                <a:latin typeface="Calibri" panose="020F0502020204030204" pitchFamily="34" charset="0"/>
              </a:rPr>
              <a:t>aneb</a:t>
            </a:r>
            <a:r>
              <a:rPr lang="sk-SK" sz="3200" i="1" dirty="0">
                <a:latin typeface="Calibri" panose="020F0502020204030204" pitchFamily="34" charset="0"/>
              </a:rPr>
              <a:t> </a:t>
            </a:r>
            <a:r>
              <a:rPr lang="sk-SK" sz="3200" i="1" dirty="0" err="1">
                <a:latin typeface="Calibri" panose="020F0502020204030204" pitchFamily="34" charset="0"/>
              </a:rPr>
              <a:t>umění</a:t>
            </a:r>
            <a:r>
              <a:rPr lang="sk-SK" sz="3200" i="1" dirty="0">
                <a:latin typeface="Calibri" panose="020F0502020204030204" pitchFamily="34" charset="0"/>
              </a:rPr>
              <a:t> </a:t>
            </a:r>
            <a:r>
              <a:rPr lang="sk-SK" sz="3200" i="1" dirty="0" err="1">
                <a:latin typeface="Calibri" panose="020F0502020204030204" pitchFamily="34" charset="0"/>
              </a:rPr>
              <a:t>rekreace</a:t>
            </a:r>
            <a:r>
              <a:rPr lang="sk-SK" sz="3200" i="1" dirty="0">
                <a:latin typeface="Calibri" panose="020F0502020204030204" pitchFamily="34" charset="0"/>
              </a:rPr>
              <a:t>. </a:t>
            </a:r>
            <a:r>
              <a:rPr lang="sk-SK" sz="3200" dirty="0">
                <a:latin typeface="Calibri" panose="020F0502020204030204" pitchFamily="34" charset="0"/>
              </a:rPr>
              <a:t>Praha: 1974.</a:t>
            </a:r>
          </a:p>
          <a:p>
            <a:r>
              <a:rPr lang="sk-SK" sz="3200" dirty="0">
                <a:latin typeface="Calibri" panose="020F0502020204030204" pitchFamily="34" charset="0"/>
              </a:rPr>
              <a:t>DOVALIL, J.: </a:t>
            </a:r>
            <a:r>
              <a:rPr lang="sk-SK" sz="3200" i="1" dirty="0">
                <a:latin typeface="Calibri" panose="020F0502020204030204" pitchFamily="34" charset="0"/>
              </a:rPr>
              <a:t>Pohybové schopnosti a </a:t>
            </a:r>
            <a:r>
              <a:rPr lang="sk-SK" sz="3200" i="1" dirty="0" err="1">
                <a:latin typeface="Calibri" panose="020F0502020204030204" pitchFamily="34" charset="0"/>
              </a:rPr>
              <a:t>jejich</a:t>
            </a:r>
            <a:r>
              <a:rPr lang="sk-SK" sz="3200" i="1" dirty="0">
                <a:latin typeface="Calibri" panose="020F0502020204030204" pitchFamily="34" charset="0"/>
              </a:rPr>
              <a:t> rozvoj </a:t>
            </a:r>
            <a:r>
              <a:rPr lang="sk-SK" sz="3200" i="1" dirty="0" err="1">
                <a:latin typeface="Calibri" panose="020F0502020204030204" pitchFamily="34" charset="0"/>
              </a:rPr>
              <a:t>ve</a:t>
            </a:r>
            <a:r>
              <a:rPr lang="sk-SK" sz="3200" i="1" dirty="0">
                <a:latin typeface="Calibri" panose="020F0502020204030204" pitchFamily="34" charset="0"/>
              </a:rPr>
              <a:t> </a:t>
            </a:r>
            <a:r>
              <a:rPr lang="sk-SK" sz="3200" i="1" dirty="0" err="1">
                <a:latin typeface="Calibri" panose="020F0502020204030204" pitchFamily="34" charset="0"/>
              </a:rPr>
              <a:t>sportovním</a:t>
            </a:r>
            <a:r>
              <a:rPr lang="sk-SK" sz="3200" i="1" dirty="0">
                <a:latin typeface="Calibri" panose="020F0502020204030204" pitchFamily="34" charset="0"/>
              </a:rPr>
              <a:t> </a:t>
            </a:r>
            <a:r>
              <a:rPr lang="sk-SK" sz="3200" i="1" dirty="0" err="1">
                <a:latin typeface="Calibri" panose="020F0502020204030204" pitchFamily="34" charset="0"/>
              </a:rPr>
              <a:t>tréninku</a:t>
            </a:r>
            <a:r>
              <a:rPr lang="sk-SK" sz="3200" dirty="0">
                <a:latin typeface="Calibri" panose="020F0502020204030204" pitchFamily="34" charset="0"/>
              </a:rPr>
              <a:t>. Praha: 1986.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01138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28600" y="152400"/>
            <a:ext cx="8915400" cy="6705600"/>
          </a:xfrm>
        </p:spPr>
        <p:txBody>
          <a:bodyPr>
            <a:normAutofit lnSpcReduction="10000"/>
          </a:bodyPr>
          <a:lstStyle/>
          <a:p>
            <a:r>
              <a:rPr lang="sk-SK" sz="3500" dirty="0" smtClean="0">
                <a:latin typeface="Calibri" panose="020F0502020204030204" pitchFamily="34" charset="0"/>
              </a:rPr>
              <a:t>HRČKA, J. </a:t>
            </a:r>
            <a:r>
              <a:rPr lang="sk-SK" sz="3500" dirty="0" err="1" smtClean="0">
                <a:latin typeface="Calibri" panose="020F0502020204030204" pitchFamily="34" charset="0"/>
              </a:rPr>
              <a:t>et</a:t>
            </a:r>
            <a:r>
              <a:rPr lang="sk-SK" sz="3500" dirty="0" smtClean="0">
                <a:latin typeface="Calibri" panose="020F0502020204030204" pitchFamily="34" charset="0"/>
              </a:rPr>
              <a:t> al.: </a:t>
            </a:r>
            <a:r>
              <a:rPr lang="sk-SK" sz="3500" i="1" dirty="0" smtClean="0">
                <a:latin typeface="Calibri" panose="020F0502020204030204" pitchFamily="34" charset="0"/>
              </a:rPr>
              <a:t>Základy športovej </a:t>
            </a:r>
            <a:r>
              <a:rPr lang="sk-SK" sz="3500" i="1" dirty="0" err="1" smtClean="0">
                <a:latin typeface="Calibri" panose="020F0502020204030204" pitchFamily="34" charset="0"/>
              </a:rPr>
              <a:t>edukológie</a:t>
            </a:r>
            <a:endParaRPr lang="sk-SK" sz="3500" dirty="0" smtClean="0">
              <a:latin typeface="Calibri" panose="020F0502020204030204" pitchFamily="34" charset="0"/>
            </a:endParaRPr>
          </a:p>
          <a:p>
            <a:r>
              <a:rPr lang="sk-SK" sz="3500" dirty="0" smtClean="0">
                <a:latin typeface="Calibri" panose="020F0502020204030204" pitchFamily="34" charset="0"/>
              </a:rPr>
              <a:t>CHOUTKA, M. – DOVALIL, J.: </a:t>
            </a:r>
            <a:r>
              <a:rPr lang="sk-SK" sz="3500" i="1" dirty="0" err="1" smtClean="0">
                <a:latin typeface="Calibri" panose="020F0502020204030204" pitchFamily="34" charset="0"/>
              </a:rPr>
              <a:t>Sportovní</a:t>
            </a:r>
            <a:r>
              <a:rPr lang="sk-SK" sz="3500" i="1" dirty="0" smtClean="0">
                <a:latin typeface="Calibri" panose="020F0502020204030204" pitchFamily="34" charset="0"/>
              </a:rPr>
              <a:t> </a:t>
            </a:r>
            <a:r>
              <a:rPr lang="sk-SK" sz="3500" i="1" dirty="0" err="1" smtClean="0">
                <a:latin typeface="Calibri" panose="020F0502020204030204" pitchFamily="34" charset="0"/>
              </a:rPr>
              <a:t>trénink</a:t>
            </a:r>
            <a:r>
              <a:rPr lang="sk-SK" sz="3500" dirty="0" smtClean="0">
                <a:latin typeface="Calibri" panose="020F0502020204030204" pitchFamily="34" charset="0"/>
              </a:rPr>
              <a:t>. Praha: 1991.</a:t>
            </a:r>
          </a:p>
          <a:p>
            <a:r>
              <a:rPr lang="sk-SK" sz="3500" dirty="0" smtClean="0">
                <a:latin typeface="Calibri" panose="020F0502020204030204" pitchFamily="34" charset="0"/>
              </a:rPr>
              <a:t>CHROMÍK M. </a:t>
            </a:r>
            <a:r>
              <a:rPr lang="sk-SK" sz="3500" dirty="0" err="1" smtClean="0">
                <a:latin typeface="Calibri" panose="020F0502020204030204" pitchFamily="34" charset="0"/>
              </a:rPr>
              <a:t>et</a:t>
            </a:r>
            <a:r>
              <a:rPr lang="sk-SK" sz="3500" dirty="0" smtClean="0">
                <a:latin typeface="Calibri" panose="020F0502020204030204" pitchFamily="34" charset="0"/>
              </a:rPr>
              <a:t> al.: </a:t>
            </a:r>
            <a:r>
              <a:rPr lang="sk-SK" sz="3500" i="1" dirty="0" smtClean="0">
                <a:latin typeface="Calibri" panose="020F0502020204030204" pitchFamily="34" charset="0"/>
              </a:rPr>
              <a:t>Didaktika telesnej výchovy</a:t>
            </a:r>
            <a:r>
              <a:rPr lang="sk-SK" sz="3500" dirty="0" smtClean="0">
                <a:latin typeface="Calibri" panose="020F0502020204030204" pitchFamily="34" charset="0"/>
              </a:rPr>
              <a:t>. Bratislava: 1993.</a:t>
            </a:r>
          </a:p>
          <a:p>
            <a:r>
              <a:rPr lang="sk-SK" sz="3500" dirty="0" smtClean="0">
                <a:latin typeface="Calibri" panose="020F0502020204030204" pitchFamily="34" charset="0"/>
              </a:rPr>
              <a:t>KOLEKTÍV: </a:t>
            </a:r>
            <a:r>
              <a:rPr lang="sk-SK" sz="3500" i="1" dirty="0" smtClean="0">
                <a:latin typeface="Calibri" panose="020F0502020204030204" pitchFamily="34" charset="0"/>
              </a:rPr>
              <a:t>Didaktika školskej TV</a:t>
            </a:r>
            <a:r>
              <a:rPr lang="sk-SK" sz="3500" dirty="0" smtClean="0">
                <a:latin typeface="Calibri" panose="020F0502020204030204" pitchFamily="34" charset="0"/>
              </a:rPr>
              <a:t>.  Bratislava: 2001,</a:t>
            </a:r>
          </a:p>
          <a:p>
            <a:r>
              <a:rPr lang="sk-SK" sz="3500" dirty="0">
                <a:latin typeface="Calibri" panose="020F0502020204030204" pitchFamily="34" charset="0"/>
              </a:rPr>
              <a:t>SÝKORA,F.: </a:t>
            </a:r>
            <a:r>
              <a:rPr lang="sk-SK" sz="3500" i="1" dirty="0">
                <a:latin typeface="Calibri" panose="020F0502020204030204" pitchFamily="34" charset="0"/>
              </a:rPr>
              <a:t>Didaktika telesnej výchovy</a:t>
            </a:r>
            <a:r>
              <a:rPr lang="sk-SK" sz="3500" dirty="0">
                <a:latin typeface="Calibri" panose="020F0502020204030204" pitchFamily="34" charset="0"/>
              </a:rPr>
              <a:t>. Bratislava:1983. (1993)</a:t>
            </a:r>
          </a:p>
          <a:p>
            <a:r>
              <a:rPr lang="sk-SK" sz="3500" dirty="0">
                <a:latin typeface="Calibri" panose="020F0502020204030204" pitchFamily="34" charset="0"/>
              </a:rPr>
              <a:t>SÝKORA, F.: </a:t>
            </a:r>
            <a:r>
              <a:rPr lang="sk-SK" sz="3500" i="1" dirty="0">
                <a:latin typeface="Calibri" panose="020F0502020204030204" pitchFamily="34" charset="0"/>
              </a:rPr>
              <a:t>Telesná výchova a šport. Terminologický a výkladový slovník</a:t>
            </a:r>
            <a:r>
              <a:rPr lang="sk-SK" sz="3500" dirty="0">
                <a:latin typeface="Calibri" panose="020F0502020204030204" pitchFamily="34" charset="0"/>
              </a:rPr>
              <a:t>. Bratislava: 1995. </a:t>
            </a:r>
          </a:p>
          <a:p>
            <a:endParaRPr lang="sk-SK" sz="3200" dirty="0" smtClean="0">
              <a:latin typeface="Calibri" panose="020F0502020204030204" pitchFamily="34" charset="0"/>
            </a:endParaRPr>
          </a:p>
          <a:p>
            <a:endParaRPr lang="sk-SK" sz="3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</TotalTime>
  <Words>304</Words>
  <Application>Microsoft Office PowerPoint</Application>
  <PresentationFormat>Prezentácia na obrazovke (4:3)</PresentationFormat>
  <Paragraphs>61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20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Hala</vt:lpstr>
      <vt:lpstr>DIDAKTIKA ZÁKLADNEJ A REKREAČNEJ TELESNEJ VÝCHOVY  sylaby   predmetu</vt:lpstr>
      <vt:lpstr>Prezentácia programu PowerPoint</vt:lpstr>
      <vt:lpstr>Prezentácia programu PowerPoint</vt:lpstr>
      <vt:lpstr>Prezentácia programu PowerPoint</vt:lpstr>
      <vt:lpstr>Prezentácia programu PowerPoint</vt:lpstr>
      <vt:lpstr>Odporúčaná literatúra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DIDAKTIKA ZÁKLADNEJ A REKREAČNEJ TELESNEJ VÝCHOVY  sylaby   predmetu</dc:title>
  <dc:creator>UTV</dc:creator>
  <cp:lastModifiedBy>alena.bukova</cp:lastModifiedBy>
  <cp:revision>17</cp:revision>
  <dcterms:created xsi:type="dcterms:W3CDTF">2011-02-16T20:43:05Z</dcterms:created>
  <dcterms:modified xsi:type="dcterms:W3CDTF">2014-03-06T08:48:42Z</dcterms:modified>
</cp:coreProperties>
</file>