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8" r:id="rId4"/>
    <p:sldId id="265" r:id="rId5"/>
    <p:sldId id="267" r:id="rId6"/>
    <p:sldId id="261" r:id="rId7"/>
    <p:sldId id="262" r:id="rId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8" y="6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25137-3B69-4817-ACDC-D61A166D2310}" type="datetimeFigureOut">
              <a:rPr lang="sk-SK" smtClean="0"/>
              <a:t>6. 3. 2014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44F2A-E88F-4374-B3B1-55C3E1646AEA}" type="slidenum">
              <a:rPr lang="sk-SK" smtClean="0"/>
              <a:t>‹#›</a:t>
            </a:fld>
            <a:endParaRPr lang="sk-SK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25137-3B69-4817-ACDC-D61A166D2310}" type="datetimeFigureOut">
              <a:rPr lang="sk-SK" smtClean="0"/>
              <a:t>6. 3. 2014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44F2A-E88F-4374-B3B1-55C3E1646AE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25137-3B69-4817-ACDC-D61A166D2310}" type="datetimeFigureOut">
              <a:rPr lang="sk-SK" smtClean="0"/>
              <a:t>6. 3. 2014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44F2A-E88F-4374-B3B1-55C3E1646AE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25137-3B69-4817-ACDC-D61A166D2310}" type="datetimeFigureOut">
              <a:rPr lang="sk-SK" smtClean="0"/>
              <a:t>6. 3. 2014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44F2A-E88F-4374-B3B1-55C3E1646AEA}" type="slidenum">
              <a:rPr lang="sk-SK" smtClean="0"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25137-3B69-4817-ACDC-D61A166D2310}" type="datetimeFigureOut">
              <a:rPr lang="sk-SK" smtClean="0"/>
              <a:t>6. 3. 2014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44F2A-E88F-4374-B3B1-55C3E1646AE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25137-3B69-4817-ACDC-D61A166D2310}" type="datetimeFigureOut">
              <a:rPr lang="sk-SK" smtClean="0"/>
              <a:t>6. 3. 2014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44F2A-E88F-4374-B3B1-55C3E1646AEA}" type="slidenum">
              <a:rPr lang="sk-SK" smtClean="0"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25137-3B69-4817-ACDC-D61A166D2310}" type="datetimeFigureOut">
              <a:rPr lang="sk-SK" smtClean="0"/>
              <a:t>6. 3. 2014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44F2A-E88F-4374-B3B1-55C3E1646AEA}" type="slidenum">
              <a:rPr lang="sk-SK" smtClean="0"/>
              <a:t>‹#›</a:t>
            </a:fld>
            <a:endParaRPr lang="sk-SK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25137-3B69-4817-ACDC-D61A166D2310}" type="datetimeFigureOut">
              <a:rPr lang="sk-SK" smtClean="0"/>
              <a:t>6. 3. 2014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44F2A-E88F-4374-B3B1-55C3E1646AE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25137-3B69-4817-ACDC-D61A166D2310}" type="datetimeFigureOut">
              <a:rPr lang="sk-SK" smtClean="0"/>
              <a:t>6. 3. 2014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44F2A-E88F-4374-B3B1-55C3E1646AE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25137-3B69-4817-ACDC-D61A166D2310}" type="datetimeFigureOut">
              <a:rPr lang="sk-SK" smtClean="0"/>
              <a:t>6. 3. 2014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44F2A-E88F-4374-B3B1-55C3E1646AE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25137-3B69-4817-ACDC-D61A166D2310}" type="datetimeFigureOut">
              <a:rPr lang="sk-SK" smtClean="0"/>
              <a:t>6. 3. 2014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44F2A-E88F-4374-B3B1-55C3E1646AEA}" type="slidenum">
              <a:rPr lang="sk-SK" smtClean="0"/>
              <a:t>‹#›</a:t>
            </a:fld>
            <a:endParaRPr lang="sk-S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6D25137-3B69-4817-ACDC-D61A166D2310}" type="datetimeFigureOut">
              <a:rPr lang="sk-SK" smtClean="0"/>
              <a:t>6. 3. 2014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1C44F2A-E88F-4374-B3B1-55C3E1646AEA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17581" y="2420888"/>
            <a:ext cx="7175351" cy="2504569"/>
          </a:xfrm>
        </p:spPr>
        <p:txBody>
          <a:bodyPr/>
          <a:lstStyle/>
          <a:p>
            <a:pPr marL="182880" indent="0" algn="ctr">
              <a:buNone/>
            </a:pPr>
            <a:r>
              <a:rPr lang="sk-SK" dirty="0" err="1" smtClean="0"/>
              <a:t>Posturálne</a:t>
            </a:r>
            <a:r>
              <a:rPr lang="sk-SK" dirty="0" smtClean="0"/>
              <a:t> a </a:t>
            </a:r>
            <a:r>
              <a:rPr lang="sk-SK" dirty="0" err="1" smtClean="0"/>
              <a:t>fázické</a:t>
            </a:r>
            <a:r>
              <a:rPr lang="sk-SK" dirty="0" smtClean="0"/>
              <a:t> svaly</a:t>
            </a:r>
            <a:endParaRPr lang="sk-SK" dirty="0"/>
          </a:p>
        </p:txBody>
      </p:sp>
      <p:pic>
        <p:nvPicPr>
          <p:cNvPr id="3" name="Obrázo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4543" y="4509120"/>
            <a:ext cx="1358389" cy="1387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03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158417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sk-SK" sz="3600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Základné vlastnosti </a:t>
            </a:r>
            <a:br>
              <a:rPr lang="sk-SK" sz="3600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</a:br>
            <a:r>
              <a:rPr lang="sk-SK" sz="3600" b="1" dirty="0" err="1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posturálnych</a:t>
            </a:r>
            <a:r>
              <a:rPr lang="sk-SK" sz="3600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 a </a:t>
            </a:r>
            <a:r>
              <a:rPr lang="sk-SK" sz="3600" b="1" dirty="0" err="1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fázických</a:t>
            </a:r>
            <a:r>
              <a:rPr lang="sk-SK" sz="3600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 svalov</a:t>
            </a:r>
            <a:br>
              <a:rPr lang="sk-SK" sz="3600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</a:br>
            <a:endParaRPr lang="sk-SK" sz="36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3"/>
          </p:nvPr>
        </p:nvSpPr>
        <p:spPr>
          <a:xfrm>
            <a:off x="107504" y="1600200"/>
            <a:ext cx="4388296" cy="499715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k-SK" b="1" dirty="0" err="1"/>
              <a:t>Posturálne</a:t>
            </a:r>
            <a:r>
              <a:rPr lang="sk-SK" b="1" dirty="0"/>
              <a:t> </a:t>
            </a:r>
            <a:r>
              <a:rPr lang="sk-SK" dirty="0"/>
              <a:t>(tonické) vlákna (obvykle vlákna pomalé červené):</a:t>
            </a:r>
          </a:p>
          <a:p>
            <a:pPr lvl="0"/>
            <a:r>
              <a:rPr lang="sk-SK" dirty="0"/>
              <a:t>zaisťujú stabilitu, fixáciu tela pri pohybe, držanie tela v priestore</a:t>
            </a:r>
          </a:p>
          <a:p>
            <a:pPr lvl="0"/>
            <a:r>
              <a:rPr lang="sk-SK" dirty="0"/>
              <a:t>sú uložené hlbšie pri osi tela</a:t>
            </a:r>
          </a:p>
          <a:p>
            <a:pPr lvl="0"/>
            <a:r>
              <a:rPr lang="sk-SK" dirty="0" smtClean="0"/>
              <a:t>sú </a:t>
            </a:r>
            <a:r>
              <a:rPr lang="sk-SK" dirty="0"/>
              <a:t>odolnejšie proti únave, ľahšie sa zotavujú po záťaži</a:t>
            </a:r>
          </a:p>
          <a:p>
            <a:pPr lvl="0"/>
            <a:r>
              <a:rPr lang="sk-SK" dirty="0"/>
              <a:t>majú tendenciu ku zvyšovaniu </a:t>
            </a:r>
            <a:r>
              <a:rPr lang="sk-SK" dirty="0" err="1"/>
              <a:t>kľudového</a:t>
            </a:r>
            <a:r>
              <a:rPr lang="sk-SK" dirty="0"/>
              <a:t> napätia</a:t>
            </a:r>
          </a:p>
          <a:p>
            <a:pPr lvl="0"/>
            <a:r>
              <a:rPr lang="sk-SK" dirty="0"/>
              <a:t>majú tendenciu ku skráteniu až tuhnutiu</a:t>
            </a:r>
          </a:p>
          <a:p>
            <a:pPr lvl="0"/>
            <a:r>
              <a:rPr lang="sk-SK" dirty="0"/>
              <a:t>ľahko, často až nadmerne sa zapájajú do pohybových stereotypov a nahrádzajú prácu oslabených svalov</a:t>
            </a:r>
          </a:p>
          <a:p>
            <a:pPr lvl="0"/>
            <a:r>
              <a:rPr lang="sk-SK" dirty="0"/>
              <a:t>sú vývojovo staršie, pracujú na našom tele neustále, s neustálym napätím – v </a:t>
            </a:r>
            <a:r>
              <a:rPr lang="sk-SK" dirty="0" err="1"/>
              <a:t>kľude</a:t>
            </a:r>
            <a:r>
              <a:rPr lang="sk-SK" dirty="0"/>
              <a:t> ale i v pohybe.</a:t>
            </a:r>
          </a:p>
          <a:p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quarter" idx="14"/>
          </p:nvPr>
        </p:nvSpPr>
        <p:spPr>
          <a:xfrm>
            <a:off x="4648200" y="1600200"/>
            <a:ext cx="4038600" cy="492514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k-SK" b="1" dirty="0" err="1"/>
              <a:t>Fázické</a:t>
            </a:r>
            <a:r>
              <a:rPr lang="sk-SK" dirty="0"/>
              <a:t> vlákna (obvykle rýchle biele vlákna):</a:t>
            </a:r>
          </a:p>
          <a:p>
            <a:pPr lvl="0"/>
            <a:r>
              <a:rPr lang="sk-SK" dirty="0"/>
              <a:t>slúžia k prevádzaniu pohybov</a:t>
            </a:r>
          </a:p>
          <a:p>
            <a:pPr lvl="0"/>
            <a:r>
              <a:rPr lang="sk-SK" dirty="0"/>
              <a:t>sú uložené bližšie k povrchu tela</a:t>
            </a:r>
          </a:p>
          <a:p>
            <a:pPr lvl="0"/>
            <a:r>
              <a:rPr lang="sk-SK" dirty="0"/>
              <a:t>sú ľahko </a:t>
            </a:r>
            <a:r>
              <a:rPr lang="sk-SK" dirty="0" err="1"/>
              <a:t>unaviteľné</a:t>
            </a:r>
            <a:endParaRPr lang="sk-SK" dirty="0"/>
          </a:p>
          <a:p>
            <a:pPr lvl="0"/>
            <a:r>
              <a:rPr lang="sk-SK" dirty="0"/>
              <a:t>majú nižšie </a:t>
            </a:r>
            <a:r>
              <a:rPr lang="sk-SK" dirty="0" err="1"/>
              <a:t>kľudové</a:t>
            </a:r>
            <a:r>
              <a:rPr lang="sk-SK" dirty="0"/>
              <a:t> napätie, ktoré vedie k oslabeniu</a:t>
            </a:r>
          </a:p>
          <a:p>
            <a:pPr lvl="0"/>
            <a:r>
              <a:rPr lang="sk-SK" dirty="0"/>
              <a:t>je nutné ich posilňovať</a:t>
            </a:r>
          </a:p>
          <a:p>
            <a:pPr lvl="0"/>
            <a:r>
              <a:rPr lang="sk-SK" dirty="0" smtClean="0"/>
              <a:t>ťažšie </a:t>
            </a:r>
            <a:r>
              <a:rPr lang="sk-SK" dirty="0"/>
              <a:t>sa zapájajú do pohybových vzorcov</a:t>
            </a:r>
          </a:p>
          <a:p>
            <a:pPr lvl="0"/>
            <a:r>
              <a:rPr lang="sk-SK" dirty="0"/>
              <a:t>sú vývojovo mladšie, majú horšie cievne zásobovanie.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7226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132614"/>
              </p:ext>
            </p:extLst>
          </p:nvPr>
        </p:nvGraphicFramePr>
        <p:xfrm>
          <a:off x="107504" y="1484784"/>
          <a:ext cx="8928992" cy="50495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91696"/>
                <a:gridCol w="4537296"/>
              </a:tblGrid>
              <a:tr h="107488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</a:rPr>
                        <a:t>Svaly </a:t>
                      </a:r>
                      <a:r>
                        <a:rPr lang="sk-SK" sz="1800" b="1" dirty="0" err="1">
                          <a:effectLst/>
                        </a:rPr>
                        <a:t>posturálne</a:t>
                      </a:r>
                      <a:r>
                        <a:rPr lang="sk-SK" sz="1800" b="1" dirty="0">
                          <a:effectLst/>
                        </a:rPr>
                        <a:t>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</a:rPr>
                        <a:t>(tendencia k </a:t>
                      </a:r>
                      <a:r>
                        <a:rPr lang="sk-SK" sz="1800" b="1" dirty="0" err="1">
                          <a:effectLst/>
                        </a:rPr>
                        <a:t>hyperaktivite</a:t>
                      </a:r>
                      <a:r>
                        <a:rPr lang="sk-SK" sz="1800" b="1" dirty="0">
                          <a:effectLst/>
                        </a:rPr>
                        <a:t> a tuhosti)</a:t>
                      </a:r>
                      <a:endParaRPr lang="sk-SK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867" marR="88867" marT="46311" marB="46311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</a:rPr>
                        <a:t>Svaly </a:t>
                      </a:r>
                      <a:r>
                        <a:rPr lang="sk-SK" sz="1800" b="1" dirty="0" err="1">
                          <a:effectLst/>
                        </a:rPr>
                        <a:t>fázické</a:t>
                      </a:r>
                      <a:endParaRPr lang="sk-SK" sz="1800" b="1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</a:rPr>
                        <a:t>(tendencia k ochabovaniu)</a:t>
                      </a:r>
                      <a:endParaRPr lang="sk-SK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867" marR="88867" marT="46311" marB="46311" anchor="ctr"/>
                </a:tc>
              </a:tr>
              <a:tr h="25975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Horná časť trapézového svalu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 </a:t>
                      </a:r>
                      <a:r>
                        <a:rPr lang="sk-SK" sz="18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scaleni</a:t>
                      </a:r>
                      <a:endParaRPr lang="sk-SK" sz="18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 </a:t>
                      </a:r>
                      <a:r>
                        <a:rPr lang="sk-SK" sz="18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sternocleidomastoideus</a:t>
                      </a:r>
                      <a:endParaRPr lang="sk-SK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8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Levator</a:t>
                      </a:r>
                      <a:r>
                        <a:rPr lang="sk-SK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sk-SK" sz="18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scapulae</a:t>
                      </a:r>
                      <a:endParaRPr lang="sk-SK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88867" marR="88867" marT="46311" marB="46311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Hlboké </a:t>
                      </a:r>
                      <a:r>
                        <a:rPr lang="sk-SK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flexory</a:t>
                      </a:r>
                      <a:r>
                        <a:rPr lang="sk-SK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sk-SK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krku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Nad/</a:t>
                      </a:r>
                      <a:r>
                        <a:rPr lang="sk-SK" sz="1800" dirty="0" err="1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podjazylkové</a:t>
                      </a:r>
                      <a:endParaRPr lang="sk-SK" sz="1800" dirty="0" smtClean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800" dirty="0" smtClean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88867" marR="88867" marT="46311" marB="46311" anchor="ctr"/>
                </a:tc>
              </a:tr>
              <a:tr h="137718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Pectoralis</a:t>
                      </a:r>
                      <a:r>
                        <a:rPr lang="sk-SK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major, </a:t>
                      </a:r>
                      <a:r>
                        <a:rPr lang="sk-SK" sz="18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minor</a:t>
                      </a:r>
                      <a:endParaRPr lang="sk-SK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88867" marR="88867" marT="46311" marB="46311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Medziloplatkové</a:t>
                      </a:r>
                      <a:r>
                        <a:rPr lang="sk-SK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sk-SK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svaly/</a:t>
                      </a:r>
                      <a:r>
                        <a:rPr lang="sk-SK" sz="18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fixátory</a:t>
                      </a:r>
                      <a:r>
                        <a:rPr lang="sk-SK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lopatiek</a:t>
                      </a:r>
                      <a:endParaRPr lang="sk-SK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(stredná </a:t>
                      </a:r>
                      <a:r>
                        <a:rPr lang="sk-SK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dolná časť </a:t>
                      </a:r>
                      <a:r>
                        <a:rPr lang="sk-SK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trapézu, </a:t>
                      </a:r>
                      <a:r>
                        <a:rPr lang="sk-SK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rombické</a:t>
                      </a:r>
                      <a:r>
                        <a:rPr lang="sk-SK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svaly)</a:t>
                      </a:r>
                      <a:endParaRPr lang="sk-SK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88867" marR="88867" marT="46311" marB="46311" anchor="ctr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23528" y="258496"/>
            <a:ext cx="10687372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sk-SK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Prehľad najdôležitejších  svalov pod</a:t>
            </a:r>
            <a:r>
              <a:rPr kumimoji="0" lang="sk-SK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"/>
                <a:cs typeface="Arial" pitchFamily="34" charset="0"/>
              </a:rPr>
              <a:t>ľ</a:t>
            </a:r>
            <a:r>
              <a:rPr kumimoji="0" lang="sk-SK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 tendencie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sk-SK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k tuhnutiu a oslabeniu</a:t>
            </a:r>
            <a:endParaRPr kumimoji="0" lang="sk-S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lang="sk-SK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sk-S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lang="sk-SK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sk-S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ľ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943200"/>
              </p:ext>
            </p:extLst>
          </p:nvPr>
        </p:nvGraphicFramePr>
        <p:xfrm>
          <a:off x="179512" y="1196752"/>
          <a:ext cx="8640959" cy="51671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50028"/>
                <a:gridCol w="4390931"/>
              </a:tblGrid>
              <a:tr h="770015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dirty="0" err="1" smtClean="0">
                          <a:effectLst/>
                        </a:rPr>
                        <a:t>Erector</a:t>
                      </a:r>
                      <a:r>
                        <a:rPr lang="sk-SK" sz="1800" dirty="0" smtClean="0">
                          <a:effectLst/>
                        </a:rPr>
                        <a:t> </a:t>
                      </a:r>
                      <a:r>
                        <a:rPr lang="sk-SK" sz="1800" dirty="0" err="1" smtClean="0">
                          <a:effectLst/>
                        </a:rPr>
                        <a:t>trunci</a:t>
                      </a:r>
                      <a:endParaRPr lang="sk-SK" sz="1800" dirty="0" smtClean="0">
                        <a:effectLst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dirty="0" err="1" smtClean="0">
                          <a:effectLst/>
                        </a:rPr>
                        <a:t>quadratus</a:t>
                      </a:r>
                      <a:r>
                        <a:rPr lang="sk-SK" sz="1800" dirty="0" smtClean="0">
                          <a:effectLst/>
                        </a:rPr>
                        <a:t> </a:t>
                      </a:r>
                      <a:r>
                        <a:rPr lang="sk-SK" sz="1800" dirty="0" err="1" smtClean="0">
                          <a:effectLst/>
                        </a:rPr>
                        <a:t>lumborum</a:t>
                      </a:r>
                      <a:endParaRPr lang="sk-SK" sz="18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867" marR="88867" marT="46311" marB="46311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Brušné svaly (hlavne </a:t>
                      </a:r>
                      <a:r>
                        <a:rPr lang="sk-SK" sz="1800" dirty="0" err="1" smtClean="0">
                          <a:effectLst/>
                        </a:rPr>
                        <a:t>rectus</a:t>
                      </a:r>
                      <a:r>
                        <a:rPr lang="sk-SK" sz="1800" dirty="0" smtClean="0">
                          <a:effectLst/>
                        </a:rPr>
                        <a:t> </a:t>
                      </a:r>
                      <a:r>
                        <a:rPr lang="sk-SK" sz="1800" dirty="0" err="1" smtClean="0">
                          <a:effectLst/>
                        </a:rPr>
                        <a:t>abdominis</a:t>
                      </a:r>
                      <a:r>
                        <a:rPr lang="sk-SK" sz="1800" dirty="0" smtClean="0">
                          <a:effectLst/>
                        </a:rPr>
                        <a:t>)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867" marR="88867" marT="46311" marB="46311" anchor="ctr"/>
                </a:tc>
              </a:tr>
              <a:tr h="770015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dirty="0" err="1" smtClean="0">
                          <a:effectLst/>
                        </a:rPr>
                        <a:t>Iliopsoas</a:t>
                      </a:r>
                      <a:r>
                        <a:rPr lang="sk-SK" sz="1800" dirty="0" smtClean="0">
                          <a:effectLst/>
                        </a:rPr>
                        <a:t>, </a:t>
                      </a:r>
                      <a:r>
                        <a:rPr lang="sk-SK" sz="1800" dirty="0" err="1" smtClean="0">
                          <a:effectLst/>
                        </a:rPr>
                        <a:t>rectus</a:t>
                      </a:r>
                      <a:r>
                        <a:rPr lang="sk-SK" sz="1800" dirty="0" smtClean="0">
                          <a:effectLst/>
                        </a:rPr>
                        <a:t> </a:t>
                      </a:r>
                      <a:r>
                        <a:rPr lang="sk-SK" sz="1800" dirty="0" err="1" smtClean="0">
                          <a:effectLst/>
                        </a:rPr>
                        <a:t>femoris</a:t>
                      </a:r>
                      <a:endParaRPr lang="sk-SK" sz="1800" dirty="0" smtClean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867" marR="88867" marT="46311" marB="46311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dirty="0" err="1" smtClean="0">
                          <a:effectLst/>
                        </a:rPr>
                        <a:t>Gluteus</a:t>
                      </a:r>
                      <a:r>
                        <a:rPr lang="sk-SK" sz="1800" dirty="0" smtClean="0">
                          <a:effectLst/>
                        </a:rPr>
                        <a:t> </a:t>
                      </a:r>
                      <a:r>
                        <a:rPr lang="sk-SK" sz="1800" dirty="0" err="1" smtClean="0">
                          <a:effectLst/>
                        </a:rPr>
                        <a:t>maximus</a:t>
                      </a:r>
                      <a:r>
                        <a:rPr lang="sk-SK" sz="1800" dirty="0" smtClean="0">
                          <a:effectLst/>
                        </a:rPr>
                        <a:t>, </a:t>
                      </a:r>
                      <a:r>
                        <a:rPr lang="sk-SK" sz="1800" dirty="0" err="1" smtClean="0">
                          <a:effectLst/>
                        </a:rPr>
                        <a:t>medius</a:t>
                      </a:r>
                      <a:endParaRPr lang="sk-SK" sz="18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867" marR="88867" marT="46311" marB="46311" anchor="ctr"/>
                </a:tc>
              </a:tr>
              <a:tr h="138443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 err="1" smtClean="0">
                          <a:effectLst/>
                        </a:rPr>
                        <a:t>Hamstringy</a:t>
                      </a:r>
                      <a:r>
                        <a:rPr lang="sk-SK" sz="1800" dirty="0">
                          <a:effectLst/>
                        </a:rPr>
                        <a:t>, </a:t>
                      </a:r>
                      <a:r>
                        <a:rPr lang="sk-SK" sz="1800" dirty="0" err="1">
                          <a:effectLst/>
                        </a:rPr>
                        <a:t>tensor</a:t>
                      </a:r>
                      <a:r>
                        <a:rPr lang="sk-SK" sz="1800" dirty="0">
                          <a:effectLst/>
                        </a:rPr>
                        <a:t> </a:t>
                      </a:r>
                      <a:r>
                        <a:rPr lang="sk-SK" sz="1800" dirty="0" err="1">
                          <a:effectLst/>
                        </a:rPr>
                        <a:t>fasciae</a:t>
                      </a:r>
                      <a:r>
                        <a:rPr lang="sk-SK" sz="1800" dirty="0">
                          <a:effectLst/>
                        </a:rPr>
                        <a:t> </a:t>
                      </a:r>
                      <a:r>
                        <a:rPr lang="sk-SK" sz="1800" dirty="0" err="1">
                          <a:effectLst/>
                        </a:rPr>
                        <a:t>latae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867" marR="88867" marT="46311" marB="46311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 err="1" smtClean="0">
                          <a:effectLst/>
                        </a:rPr>
                        <a:t>Quadriceps</a:t>
                      </a:r>
                      <a:r>
                        <a:rPr lang="sk-SK" sz="1800" dirty="0" smtClean="0">
                          <a:effectLst/>
                        </a:rPr>
                        <a:t> </a:t>
                      </a:r>
                      <a:r>
                        <a:rPr lang="sk-SK" sz="1800" dirty="0">
                          <a:effectLst/>
                        </a:rPr>
                        <a:t>– 3 </a:t>
                      </a:r>
                      <a:r>
                        <a:rPr lang="sk-SK" sz="1800" dirty="0" smtClean="0">
                          <a:effectLst/>
                        </a:rPr>
                        <a:t>hlavy</a:t>
                      </a:r>
                    </a:p>
                  </a:txBody>
                  <a:tcPr marL="88867" marR="88867" marT="46311" marB="46311" anchor="ctr"/>
                </a:tc>
              </a:tr>
              <a:tr h="7700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Triceps surae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867" marR="88867" marT="46311" marB="46311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Svalstvo tvoriace nožnú klenbu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867" marR="88867" marT="46311" marB="46311" anchor="ctr"/>
                </a:tc>
              </a:tr>
              <a:tr h="7700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Biceps </a:t>
                      </a:r>
                      <a:r>
                        <a:rPr lang="sk-SK" sz="1800" dirty="0" err="1">
                          <a:effectLst/>
                        </a:rPr>
                        <a:t>brachii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867" marR="88867" marT="46311" marB="46311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 err="1">
                          <a:effectLst/>
                        </a:rPr>
                        <a:t>Triceps</a:t>
                      </a:r>
                      <a:r>
                        <a:rPr lang="sk-SK" sz="1800" dirty="0">
                          <a:effectLst/>
                        </a:rPr>
                        <a:t> </a:t>
                      </a:r>
                      <a:r>
                        <a:rPr lang="sk-SK" sz="1800" dirty="0" err="1">
                          <a:effectLst/>
                        </a:rPr>
                        <a:t>brachii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867" marR="88867" marT="46311" marB="46311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716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3289" y="1484784"/>
            <a:ext cx="6512511" cy="4968552"/>
          </a:xfrm>
        </p:spPr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609248"/>
          </a:xfrm>
        </p:spPr>
        <p:txBody>
          <a:bodyPr>
            <a:normAutofit/>
          </a:bodyPr>
          <a:lstStyle/>
          <a:p>
            <a:r>
              <a:rPr lang="sk-SK" sz="2400" b="1" dirty="0" smtClean="0"/>
              <a:t>Ostatné svaly – výber:</a:t>
            </a:r>
            <a:endParaRPr lang="sk-SK" sz="2400" b="1" dirty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829617"/>
              </p:ext>
            </p:extLst>
          </p:nvPr>
        </p:nvGraphicFramePr>
        <p:xfrm>
          <a:off x="251520" y="1216247"/>
          <a:ext cx="8640960" cy="53757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40460"/>
                <a:gridCol w="4500500"/>
              </a:tblGrid>
              <a:tr h="3905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 err="1">
                          <a:effectLst/>
                        </a:rPr>
                        <a:t>posturálne</a:t>
                      </a:r>
                      <a:endParaRPr lang="sk-SK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fázické</a:t>
                      </a:r>
                      <a:endParaRPr lang="sk-SK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07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 err="1">
                          <a:effectLst/>
                        </a:rPr>
                        <a:t>Latissimus</a:t>
                      </a:r>
                      <a:r>
                        <a:rPr lang="sk-SK" sz="1800" dirty="0">
                          <a:effectLst/>
                        </a:rPr>
                        <a:t> </a:t>
                      </a:r>
                      <a:r>
                        <a:rPr lang="sk-SK" sz="1800" dirty="0" err="1">
                          <a:effectLst/>
                        </a:rPr>
                        <a:t>dorsi</a:t>
                      </a:r>
                      <a:r>
                        <a:rPr lang="sk-SK" sz="1800" dirty="0">
                          <a:effectLst/>
                        </a:rPr>
                        <a:t> – dolné </a:t>
                      </a:r>
                      <a:r>
                        <a:rPr lang="sk-SK" sz="1800" dirty="0" err="1">
                          <a:effectLst/>
                        </a:rPr>
                        <a:t>snopce</a:t>
                      </a:r>
                      <a:endParaRPr lang="sk-SK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 </a:t>
                      </a:r>
                      <a:endParaRPr lang="sk-SK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 err="1">
                          <a:effectLst/>
                        </a:rPr>
                        <a:t>Latissimus</a:t>
                      </a:r>
                      <a:r>
                        <a:rPr lang="sk-SK" sz="1800" dirty="0">
                          <a:effectLst/>
                        </a:rPr>
                        <a:t> </a:t>
                      </a:r>
                      <a:r>
                        <a:rPr lang="sk-SK" sz="1800" dirty="0" err="1">
                          <a:effectLst/>
                        </a:rPr>
                        <a:t>dorsi</a:t>
                      </a:r>
                      <a:r>
                        <a:rPr lang="sk-SK" sz="1800" dirty="0">
                          <a:effectLst/>
                        </a:rPr>
                        <a:t> – horné vlákna</a:t>
                      </a:r>
                      <a:endParaRPr lang="sk-SK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07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Teres major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 </a:t>
                      </a:r>
                      <a:endParaRPr lang="sk-SK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 err="1">
                          <a:effectLst/>
                        </a:rPr>
                        <a:t>Rhomboideus</a:t>
                      </a:r>
                      <a:r>
                        <a:rPr lang="sk-SK" sz="1800" dirty="0">
                          <a:effectLst/>
                        </a:rPr>
                        <a:t> major, </a:t>
                      </a:r>
                      <a:r>
                        <a:rPr lang="sk-SK" sz="1800" dirty="0" err="1">
                          <a:effectLst/>
                        </a:rPr>
                        <a:t>minor</a:t>
                      </a:r>
                      <a:endParaRPr lang="sk-SK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 err="1">
                          <a:effectLst/>
                        </a:rPr>
                        <a:t>Deltoideus</a:t>
                      </a:r>
                      <a:r>
                        <a:rPr lang="sk-SK" sz="1800" dirty="0">
                          <a:effectLst/>
                        </a:rPr>
                        <a:t>, </a:t>
                      </a:r>
                      <a:endParaRPr lang="sk-SK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07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Triceps brachii (caput longum)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 </a:t>
                      </a:r>
                      <a:endParaRPr lang="sk-SK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 err="1">
                          <a:effectLst/>
                        </a:rPr>
                        <a:t>Triceps</a:t>
                      </a:r>
                      <a:r>
                        <a:rPr lang="sk-SK" sz="1800" dirty="0">
                          <a:effectLst/>
                        </a:rPr>
                        <a:t> </a:t>
                      </a:r>
                      <a:r>
                        <a:rPr lang="sk-SK" sz="1800" dirty="0" err="1">
                          <a:effectLst/>
                        </a:rPr>
                        <a:t>brachii</a:t>
                      </a:r>
                      <a:r>
                        <a:rPr lang="sk-SK" sz="1800" dirty="0">
                          <a:effectLst/>
                        </a:rPr>
                        <a:t> (</a:t>
                      </a:r>
                      <a:r>
                        <a:rPr lang="sk-SK" sz="1800" dirty="0" err="1">
                          <a:effectLst/>
                        </a:rPr>
                        <a:t>caput</a:t>
                      </a:r>
                      <a:r>
                        <a:rPr lang="sk-SK" sz="1800" dirty="0">
                          <a:effectLst/>
                        </a:rPr>
                        <a:t> </a:t>
                      </a:r>
                      <a:r>
                        <a:rPr lang="sk-SK" sz="1800" dirty="0" err="1" smtClean="0">
                          <a:effectLst/>
                        </a:rPr>
                        <a:t>laterale</a:t>
                      </a:r>
                      <a:r>
                        <a:rPr lang="sk-SK" sz="1800" dirty="0" smtClean="0">
                          <a:effectLst/>
                        </a:rPr>
                        <a:t> </a:t>
                      </a:r>
                      <a:r>
                        <a:rPr lang="sk-SK" sz="1800" dirty="0" err="1">
                          <a:effectLst/>
                        </a:rPr>
                        <a:t>et</a:t>
                      </a:r>
                      <a:r>
                        <a:rPr lang="sk-SK" sz="1800" dirty="0">
                          <a:effectLst/>
                        </a:rPr>
                        <a:t> </a:t>
                      </a:r>
                      <a:r>
                        <a:rPr lang="sk-SK" sz="1800" dirty="0" err="1" smtClean="0">
                          <a:effectLst/>
                        </a:rPr>
                        <a:t>mediale</a:t>
                      </a:r>
                      <a:r>
                        <a:rPr lang="sk-SK" sz="1800" dirty="0" smtClean="0">
                          <a:effectLst/>
                        </a:rPr>
                        <a:t>)</a:t>
                      </a:r>
                      <a:endParaRPr lang="sk-SK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07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Biceps brachii (caput breve)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 </a:t>
                      </a:r>
                      <a:endParaRPr lang="sk-SK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Biceps </a:t>
                      </a:r>
                      <a:r>
                        <a:rPr lang="sk-SK" sz="1800" dirty="0" err="1">
                          <a:effectLst/>
                        </a:rPr>
                        <a:t>brachii</a:t>
                      </a:r>
                      <a:r>
                        <a:rPr lang="sk-SK" sz="1800" dirty="0">
                          <a:effectLst/>
                        </a:rPr>
                        <a:t> (</a:t>
                      </a:r>
                      <a:r>
                        <a:rPr lang="sk-SK" sz="1800" dirty="0" err="1">
                          <a:effectLst/>
                        </a:rPr>
                        <a:t>caput</a:t>
                      </a:r>
                      <a:r>
                        <a:rPr lang="sk-SK" sz="1800" dirty="0">
                          <a:effectLst/>
                        </a:rPr>
                        <a:t> </a:t>
                      </a:r>
                      <a:r>
                        <a:rPr lang="sk-SK" sz="1800" dirty="0" err="1">
                          <a:effectLst/>
                        </a:rPr>
                        <a:t>longum</a:t>
                      </a:r>
                      <a:r>
                        <a:rPr lang="sk-SK" sz="1800" dirty="0">
                          <a:effectLst/>
                        </a:rPr>
                        <a:t>)</a:t>
                      </a:r>
                      <a:endParaRPr lang="sk-SK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07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m. semitendinosus m. semimembranosus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 </a:t>
                      </a:r>
                      <a:endParaRPr lang="sk-SK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 </a:t>
                      </a:r>
                      <a:endParaRPr lang="sk-SK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07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m. soleus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 </a:t>
                      </a:r>
                      <a:endParaRPr lang="sk-SK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m. </a:t>
                      </a:r>
                      <a:r>
                        <a:rPr lang="sk-SK" sz="1800" dirty="0" err="1">
                          <a:effectLst/>
                        </a:rPr>
                        <a:t>gastrocnemius</a:t>
                      </a:r>
                      <a:endParaRPr lang="sk-SK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1021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324138"/>
            <a:ext cx="7632848" cy="1088638"/>
          </a:xfrm>
        </p:spPr>
        <p:txBody>
          <a:bodyPr/>
          <a:lstStyle/>
          <a:p>
            <a:pPr marL="0" indent="0">
              <a:buNone/>
            </a:pPr>
            <a:r>
              <a:rPr lang="sk-SK" dirty="0" smtClean="0"/>
              <a:t>Horný skrížený syndróm</a:t>
            </a:r>
            <a:endParaRPr lang="sk-SK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67544" y="1844824"/>
            <a:ext cx="4414194" cy="4536504"/>
          </a:xfrm>
        </p:spPr>
        <p:txBody>
          <a:bodyPr>
            <a:normAutofit/>
          </a:bodyPr>
          <a:lstStyle/>
          <a:p>
            <a:r>
              <a:rPr lang="sk-SK" sz="2400" dirty="0" smtClean="0"/>
              <a:t>oslabené dolné </a:t>
            </a:r>
            <a:r>
              <a:rPr lang="sk-SK" sz="2400" dirty="0" err="1" smtClean="0"/>
              <a:t>fixátory</a:t>
            </a:r>
            <a:r>
              <a:rPr lang="sk-SK" sz="2400" dirty="0" smtClean="0"/>
              <a:t> lopatiek </a:t>
            </a:r>
            <a:r>
              <a:rPr lang="sk-SK" sz="2400" dirty="0"/>
              <a:t>a </a:t>
            </a:r>
            <a:r>
              <a:rPr lang="sk-SK" sz="2400" dirty="0" smtClean="0"/>
              <a:t>skrátené horné </a:t>
            </a:r>
            <a:r>
              <a:rPr lang="sk-SK" sz="2400" dirty="0" err="1" smtClean="0"/>
              <a:t>fixátory</a:t>
            </a:r>
            <a:r>
              <a:rPr lang="sk-SK" sz="2400" dirty="0" smtClean="0"/>
              <a:t> lopatiek</a:t>
            </a:r>
          </a:p>
          <a:p>
            <a:pPr marL="0" indent="0">
              <a:buNone/>
            </a:pPr>
            <a:endParaRPr lang="sk-SK" sz="2400" dirty="0"/>
          </a:p>
          <a:p>
            <a:r>
              <a:rPr lang="sk-SK" sz="2400" dirty="0" smtClean="0"/>
              <a:t>oslabené </a:t>
            </a:r>
            <a:r>
              <a:rPr lang="sk-SK" sz="2400" dirty="0" err="1" smtClean="0"/>
              <a:t>medzilopatkové</a:t>
            </a:r>
            <a:r>
              <a:rPr lang="sk-SK" sz="2400" dirty="0" smtClean="0"/>
              <a:t> svalstvo </a:t>
            </a:r>
            <a:r>
              <a:rPr lang="sk-SK" sz="2400" dirty="0"/>
              <a:t>a </a:t>
            </a:r>
            <a:r>
              <a:rPr lang="sk-SK" sz="2400" dirty="0" smtClean="0"/>
              <a:t>skrátené </a:t>
            </a:r>
            <a:r>
              <a:rPr lang="sk-SK" sz="2400" dirty="0"/>
              <a:t>mm. </a:t>
            </a:r>
            <a:r>
              <a:rPr lang="sk-SK" sz="2400" dirty="0" err="1" smtClean="0"/>
              <a:t>pectorales</a:t>
            </a:r>
            <a:endParaRPr lang="sk-SK" sz="2400" dirty="0" smtClean="0"/>
          </a:p>
          <a:p>
            <a:pPr marL="0" indent="0">
              <a:buNone/>
            </a:pPr>
            <a:endParaRPr lang="sk-SK" sz="2400" dirty="0"/>
          </a:p>
          <a:p>
            <a:r>
              <a:rPr lang="sk-SK" sz="2400" dirty="0" smtClean="0"/>
              <a:t>oslabené hlboké </a:t>
            </a:r>
            <a:r>
              <a:rPr lang="sk-SK" sz="2400" dirty="0" err="1" smtClean="0"/>
              <a:t>flexory</a:t>
            </a:r>
            <a:r>
              <a:rPr lang="sk-SK" sz="2400" dirty="0" smtClean="0"/>
              <a:t> </a:t>
            </a:r>
            <a:r>
              <a:rPr lang="sk-SK" sz="2400" dirty="0"/>
              <a:t>šije a </a:t>
            </a:r>
            <a:r>
              <a:rPr lang="sk-SK" sz="2400" dirty="0" smtClean="0"/>
              <a:t>skrátené </a:t>
            </a:r>
            <a:r>
              <a:rPr lang="sk-SK" sz="2400" dirty="0" err="1" smtClean="0"/>
              <a:t>extenzory</a:t>
            </a:r>
            <a:r>
              <a:rPr lang="sk-SK" sz="2400" dirty="0" smtClean="0"/>
              <a:t>  </a:t>
            </a:r>
            <a:r>
              <a:rPr lang="sk-SK" sz="2400" dirty="0"/>
              <a:t>šije</a:t>
            </a:r>
          </a:p>
          <a:p>
            <a:endParaRPr lang="sk-SK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628800"/>
            <a:ext cx="2466975" cy="501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297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textu 2"/>
          <p:cNvSpPr>
            <a:spLocks noGrp="1"/>
          </p:cNvSpPr>
          <p:nvPr>
            <p:ph type="body" sz="half" idx="2"/>
          </p:nvPr>
        </p:nvSpPr>
        <p:spPr>
          <a:xfrm>
            <a:off x="683568" y="1916832"/>
            <a:ext cx="4824536" cy="4608512"/>
          </a:xfrm>
        </p:spPr>
        <p:txBody>
          <a:bodyPr>
            <a:normAutofit/>
          </a:bodyPr>
          <a:lstStyle/>
          <a:p>
            <a:r>
              <a:rPr lang="sk-SK" sz="2400" dirty="0" smtClean="0"/>
              <a:t>Oslabené mm</a:t>
            </a:r>
            <a:r>
              <a:rPr lang="sk-SK" sz="2400" dirty="0"/>
              <a:t>. </a:t>
            </a:r>
            <a:r>
              <a:rPr lang="sk-SK" sz="2400" dirty="0" err="1"/>
              <a:t>glutei</a:t>
            </a:r>
            <a:r>
              <a:rPr lang="sk-SK" sz="2400" dirty="0"/>
              <a:t> </a:t>
            </a:r>
            <a:r>
              <a:rPr lang="sk-SK" sz="2400" dirty="0" err="1"/>
              <a:t>maximi</a:t>
            </a:r>
            <a:r>
              <a:rPr lang="sk-SK" sz="2400" dirty="0"/>
              <a:t> a </a:t>
            </a:r>
            <a:r>
              <a:rPr lang="sk-SK" sz="2400" dirty="0" smtClean="0"/>
              <a:t>skrátené </a:t>
            </a:r>
            <a:r>
              <a:rPr lang="sk-SK" sz="2400" dirty="0" err="1" smtClean="0"/>
              <a:t>flexory</a:t>
            </a:r>
            <a:r>
              <a:rPr lang="sk-SK" sz="2400" dirty="0" smtClean="0"/>
              <a:t> </a:t>
            </a:r>
            <a:r>
              <a:rPr lang="sk-SK" sz="2400" dirty="0"/>
              <a:t>bedrového </a:t>
            </a:r>
            <a:r>
              <a:rPr lang="sk-SK" sz="2400" dirty="0" smtClean="0"/>
              <a:t>kĺbu</a:t>
            </a:r>
          </a:p>
          <a:p>
            <a:endParaRPr lang="sk-SK" sz="2400" dirty="0"/>
          </a:p>
          <a:p>
            <a:r>
              <a:rPr lang="sk-SK" sz="2400" dirty="0" smtClean="0"/>
              <a:t>Oslabené brušné  svaly </a:t>
            </a:r>
            <a:r>
              <a:rPr lang="sk-SK" sz="2400" dirty="0"/>
              <a:t>a </a:t>
            </a:r>
            <a:r>
              <a:rPr lang="sk-SK" sz="2400" dirty="0" smtClean="0"/>
              <a:t>skrátené driekové </a:t>
            </a:r>
            <a:r>
              <a:rPr lang="sk-SK" sz="2400" dirty="0" err="1" smtClean="0"/>
              <a:t>vzpriamovače</a:t>
            </a:r>
            <a:r>
              <a:rPr lang="sk-SK" sz="2400" dirty="0" smtClean="0"/>
              <a:t> trupu</a:t>
            </a:r>
          </a:p>
          <a:p>
            <a:endParaRPr lang="sk-SK" sz="2400" dirty="0"/>
          </a:p>
          <a:p>
            <a:r>
              <a:rPr lang="sk-SK" sz="2400" dirty="0" smtClean="0"/>
              <a:t>oslabené </a:t>
            </a:r>
            <a:r>
              <a:rPr lang="sk-SK" sz="2400" dirty="0"/>
              <a:t>mm. </a:t>
            </a:r>
            <a:r>
              <a:rPr lang="sk-SK" sz="2400" dirty="0" err="1"/>
              <a:t>glutei</a:t>
            </a:r>
            <a:r>
              <a:rPr lang="sk-SK" sz="2400" dirty="0"/>
              <a:t> </a:t>
            </a:r>
            <a:r>
              <a:rPr lang="sk-SK" sz="2400" dirty="0" err="1"/>
              <a:t>medii</a:t>
            </a:r>
            <a:r>
              <a:rPr lang="sk-SK" sz="2400" dirty="0"/>
              <a:t> a </a:t>
            </a:r>
            <a:r>
              <a:rPr lang="sk-SK" sz="2400" dirty="0" smtClean="0"/>
              <a:t>skrátený </a:t>
            </a:r>
            <a:r>
              <a:rPr lang="sk-SK" sz="2400" dirty="0" err="1"/>
              <a:t>tensor</a:t>
            </a:r>
            <a:r>
              <a:rPr lang="sk-SK" sz="2400" dirty="0"/>
              <a:t> </a:t>
            </a:r>
            <a:r>
              <a:rPr lang="sk-SK" sz="2400" dirty="0" err="1"/>
              <a:t>fasciae</a:t>
            </a:r>
            <a:r>
              <a:rPr lang="sk-SK" sz="2400" dirty="0"/>
              <a:t> </a:t>
            </a:r>
            <a:r>
              <a:rPr lang="sk-SK" sz="2400" dirty="0" err="1"/>
              <a:t>latae</a:t>
            </a:r>
            <a:endParaRPr lang="sk-SK" sz="2400" dirty="0"/>
          </a:p>
          <a:p>
            <a:endParaRPr lang="sk-SK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269776"/>
            <a:ext cx="7560840" cy="1143000"/>
          </a:xfrm>
        </p:spPr>
        <p:txBody>
          <a:bodyPr/>
          <a:lstStyle/>
          <a:p>
            <a:pPr marL="0" indent="0">
              <a:buNone/>
            </a:pPr>
            <a:r>
              <a:rPr lang="sk-SK" dirty="0" smtClean="0"/>
              <a:t>Dolný skrížený syndróm</a:t>
            </a:r>
            <a:endParaRPr lang="sk-SK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2175" y="1412776"/>
            <a:ext cx="280035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937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</TotalTime>
  <Words>270</Words>
  <Application>Microsoft Office PowerPoint</Application>
  <PresentationFormat>Prezentácia na obrazovke (4:3)</PresentationFormat>
  <Paragraphs>82</Paragraphs>
  <Slides>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4" baseType="lpstr">
      <vt:lpstr>Arial</vt:lpstr>
      <vt:lpstr>Calibri</vt:lpstr>
      <vt:lpstr>Georgia</vt:lpstr>
      <vt:lpstr>Times New Roman</vt:lpstr>
      <vt:lpstr>TimesNewRoman</vt:lpstr>
      <vt:lpstr>Trebuchet MS</vt:lpstr>
      <vt:lpstr>Aerodynamika</vt:lpstr>
      <vt:lpstr>Posturálne a fázické svaly</vt:lpstr>
      <vt:lpstr>Základné vlastnosti  posturálnych a fázických svalov </vt:lpstr>
      <vt:lpstr>Prezentácia programu PowerPoint</vt:lpstr>
      <vt:lpstr>Prezentácia programu PowerPoint</vt:lpstr>
      <vt:lpstr>Prezentácia programu PowerPoint</vt:lpstr>
      <vt:lpstr>Horný skrížený syndróm</vt:lpstr>
      <vt:lpstr>Dolný skrížený syndróm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SDT posturálne a fázické svaly</dc:title>
  <dc:creator>utv</dc:creator>
  <cp:lastModifiedBy>alena.bukova</cp:lastModifiedBy>
  <cp:revision>18</cp:revision>
  <dcterms:created xsi:type="dcterms:W3CDTF">2013-02-08T20:26:15Z</dcterms:created>
  <dcterms:modified xsi:type="dcterms:W3CDTF">2014-03-06T08:52:22Z</dcterms:modified>
</cp:coreProperties>
</file>