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71" r:id="rId10"/>
    <p:sldId id="273" r:id="rId11"/>
    <p:sldId id="264" r:id="rId12"/>
    <p:sldId id="265" r:id="rId13"/>
    <p:sldId id="266" r:id="rId14"/>
    <p:sldId id="267" r:id="rId15"/>
    <p:sldId id="268" r:id="rId16"/>
    <p:sldId id="274" r:id="rId17"/>
    <p:sldId id="275" r:id="rId18"/>
    <p:sldId id="276" r:id="rId19"/>
    <p:sldId id="278" r:id="rId20"/>
    <p:sldId id="277" r:id="rId21"/>
    <p:sldId id="269" r:id="rId22"/>
    <p:sldId id="270" r:id="rId23"/>
    <p:sldId id="272"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7466586-DBCD-48D4-A9A8-0A77CD8D5721}" type="datetimeFigureOut">
              <a:rPr lang="uk-UA" smtClean="0"/>
              <a:t>06.09.2025</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153952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154382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198470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1C0201A1-803F-40AC-9877-B2162A6C0386}"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747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326546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37466586-DBCD-48D4-A9A8-0A77CD8D5721}" type="datetimeFigureOut">
              <a:rPr lang="uk-UA" smtClean="0"/>
              <a:t>06.09.2025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198326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37466586-DBCD-48D4-A9A8-0A77CD8D5721}" type="datetimeFigureOut">
              <a:rPr lang="uk-UA" smtClean="0"/>
              <a:t>06.09.2025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5554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7466586-DBCD-48D4-A9A8-0A77CD8D5721}" type="datetimeFigureOut">
              <a:rPr lang="uk-UA" smtClean="0"/>
              <a:t>06.09.2025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221316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7466586-DBCD-48D4-A9A8-0A77CD8D5721}" type="datetimeFigureOut">
              <a:rPr lang="uk-UA" smtClean="0"/>
              <a:t>06.09.2025</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205728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7466586-DBCD-48D4-A9A8-0A77CD8D5721}" type="datetimeFigureOut">
              <a:rPr lang="uk-UA" smtClean="0"/>
              <a:t>06.09.2025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39228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7466586-DBCD-48D4-A9A8-0A77CD8D5721}" type="datetimeFigureOut">
              <a:rPr lang="uk-UA" smtClean="0"/>
              <a:t>06.09.2025</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106004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409029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7466586-DBCD-48D4-A9A8-0A77CD8D5721}" type="datetimeFigureOut">
              <a:rPr lang="uk-UA" smtClean="0"/>
              <a:t>06.09.2025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317056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7466586-DBCD-48D4-A9A8-0A77CD8D5721}" type="datetimeFigureOut">
              <a:rPr lang="uk-UA" smtClean="0"/>
              <a:t>06.09.2025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418448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66586-DBCD-48D4-A9A8-0A77CD8D5721}" type="datetimeFigureOut">
              <a:rPr lang="uk-UA" smtClean="0"/>
              <a:t>06.09.2025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62545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38027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37466586-DBCD-48D4-A9A8-0A77CD8D5721}" type="datetimeFigureOut">
              <a:rPr lang="uk-UA" smtClean="0"/>
              <a:t>06.09.2025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0201A1-803F-40AC-9877-B2162A6C0386}" type="slidenum">
              <a:rPr lang="uk-UA" smtClean="0"/>
              <a:t>‹№›</a:t>
            </a:fld>
            <a:endParaRPr lang="uk-UA"/>
          </a:p>
        </p:txBody>
      </p:sp>
    </p:spTree>
    <p:extLst>
      <p:ext uri="{BB962C8B-B14F-4D97-AF65-F5344CB8AC3E}">
        <p14:creationId xmlns:p14="http://schemas.microsoft.com/office/powerpoint/2010/main" val="20813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466586-DBCD-48D4-A9A8-0A77CD8D5721}" type="datetimeFigureOut">
              <a:rPr lang="uk-UA" smtClean="0"/>
              <a:t>06.09.2025</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0201A1-803F-40AC-9877-B2162A6C0386}" type="slidenum">
              <a:rPr lang="uk-UA" smtClean="0"/>
              <a:t>‹№›</a:t>
            </a:fld>
            <a:endParaRPr lang="uk-UA"/>
          </a:p>
        </p:txBody>
      </p:sp>
    </p:spTree>
    <p:extLst>
      <p:ext uri="{BB962C8B-B14F-4D97-AF65-F5344CB8AC3E}">
        <p14:creationId xmlns:p14="http://schemas.microsoft.com/office/powerpoint/2010/main" val="20976302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vectors.nlpl.eu/explore/embeddings/en/associat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vectors.nlpl.eu/explore/embeddings/en/models/#MOD_googlenews_upos_skipgram_300_xxx_2013" TargetMode="External"/><Relationship Id="rId13" Type="http://schemas.openxmlformats.org/officeDocument/2006/relationships/hyperlink" Target="https://vectors.nlpl.eu/explore/embeddings/en/MOD_googlenews_upos_skipgram_300_xxx_2013/inclination_NOUN/" TargetMode="External"/><Relationship Id="rId18" Type="http://schemas.openxmlformats.org/officeDocument/2006/relationships/hyperlink" Target="https://vectors.nlpl.eu/explore/embeddings/en/MOD_googlenews_upos_skipgram_300_xxx_2013/keenness_NOUN/" TargetMode="External"/><Relationship Id="rId3" Type="http://schemas.openxmlformats.org/officeDocument/2006/relationships/hyperlink" Target="https://vectors.nlpl.eu/explore/embeddings/en/MOD_bnc_upos_skipgram_300_10_2017/urge_NOUN/" TargetMode="External"/><Relationship Id="rId7" Type="http://schemas.openxmlformats.org/officeDocument/2006/relationships/hyperlink" Target="https://vectors.nlpl.eu/explore/embeddings/en/MOD_bnc_upos_skipgram_300_10_2017/yearning_NOUN/" TargetMode="External"/><Relationship Id="rId12" Type="http://schemas.openxmlformats.org/officeDocument/2006/relationships/hyperlink" Target="https://vectors.nlpl.eu/explore/embeddings/en/MOD_googlenews_upos_skipgram_300_xxx_2013/ambition_NOUN/" TargetMode="External"/><Relationship Id="rId17" Type="http://schemas.openxmlformats.org/officeDocument/2006/relationships/hyperlink" Target="https://vectors.nlpl.eu/explore/embeddings/en/MOD_googlenews_upos_skipgram_300_xxx_2013/unwillingness_NOUN/" TargetMode="External"/><Relationship Id="rId2" Type="http://schemas.openxmlformats.org/officeDocument/2006/relationships/hyperlink" Target="https://vectors.nlpl.eu/explore/embeddings/en/models/#MOD_bnc_upos_skipgram_300_10_2017" TargetMode="External"/><Relationship Id="rId16" Type="http://schemas.openxmlformats.org/officeDocument/2006/relationships/hyperlink" Target="https://vectors.nlpl.eu/explore/embeddings/en/MOD_googlenews_upos_skipgram_300_xxx_2013/yearning_NOUN/" TargetMode="External"/><Relationship Id="rId1" Type="http://schemas.openxmlformats.org/officeDocument/2006/relationships/slideLayout" Target="../slideLayouts/slideLayout2.xml"/><Relationship Id="rId6" Type="http://schemas.openxmlformats.org/officeDocument/2006/relationships/hyperlink" Target="https://vectors.nlpl.eu/explore/embeddings/en/MOD_bnc_upos_skipgram_300_10_2017/striving_NOUN/" TargetMode="External"/><Relationship Id="rId11" Type="http://schemas.openxmlformats.org/officeDocument/2006/relationships/hyperlink" Target="https://vectors.nlpl.eu/explore/embeddings/en/MOD_googlenews_upos_skipgram_300_xxx_2013/desires_NOUN/" TargetMode="External"/><Relationship Id="rId5" Type="http://schemas.openxmlformats.org/officeDocument/2006/relationships/hyperlink" Target="https://vectors.nlpl.eu/explore/embeddings/en/MOD_bnc_upos_skipgram_300_10_2017/feeling_NOUN/" TargetMode="External"/><Relationship Id="rId15" Type="http://schemas.openxmlformats.org/officeDocument/2006/relationships/hyperlink" Target="https://vectors.nlpl.eu/explore/embeddings/en/MOD_googlenews_upos_skipgram_300_xxx_2013/insatiable::desire_NOUN/" TargetMode="External"/><Relationship Id="rId10" Type="http://schemas.openxmlformats.org/officeDocument/2006/relationships/hyperlink" Target="https://vectors.nlpl.eu/explore/embeddings/en/MOD_googlenews_upos_skipgram_300_xxx_2013/willingness_NOUN/" TargetMode="External"/><Relationship Id="rId4" Type="http://schemas.openxmlformats.org/officeDocument/2006/relationships/hyperlink" Target="https://vectors.nlpl.eu/explore/embeddings/en/MOD_bnc_upos_skipgram_300_10_2017/longing_NOUN/" TargetMode="External"/><Relationship Id="rId9" Type="http://schemas.openxmlformats.org/officeDocument/2006/relationships/hyperlink" Target="https://vectors.nlpl.eu/explore/embeddings/en/MOD_googlenews_upos_skipgram_300_xxx_2013/eagerness_NOUN/" TargetMode="External"/><Relationship Id="rId14" Type="http://schemas.openxmlformats.org/officeDocument/2006/relationships/hyperlink" Target="https://vectors.nlpl.eu/explore/embeddings/en/MOD_googlenews_upos_skipgram_300_xxx_2013/wanting_VER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nline-utility.org/text/analyzer.j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E07DF7-AEB1-404B-B6D4-02521A15F55E}"/>
              </a:ext>
            </a:extLst>
          </p:cNvPr>
          <p:cNvSpPr>
            <a:spLocks noGrp="1"/>
          </p:cNvSpPr>
          <p:nvPr>
            <p:ph type="ctrTitle"/>
          </p:nvPr>
        </p:nvSpPr>
        <p:spPr>
          <a:xfrm>
            <a:off x="365759" y="558800"/>
            <a:ext cx="11471565" cy="3067877"/>
          </a:xfrm>
        </p:spPr>
        <p:txBody>
          <a:bodyPr>
            <a:noAutofit/>
          </a:bodyPr>
          <a:lstStyle/>
          <a:p>
            <a:r>
              <a:rPr lang="en-GB" sz="4000">
                <a:effectLst/>
                <a:latin typeface="Arial Narrow" panose="020B0606020202030204" pitchFamily="34" charset="0"/>
                <a:ea typeface="Times New Roman" panose="02020603050405020304" pitchFamily="18" charset="0"/>
                <a:cs typeface="Arial" panose="020B0604020202020204" pitchFamily="34" charset="0"/>
              </a:rPr>
              <a:t>Are There Automatic </a:t>
            </a:r>
            <a:r>
              <a:rPr lang="en-US" sz="4000">
                <a:effectLst/>
                <a:latin typeface="Arial Narrow" panose="020B0606020202030204" pitchFamily="34" charset="0"/>
                <a:ea typeface="Times New Roman" panose="02020603050405020304" pitchFamily="18" charset="0"/>
                <a:cs typeface="Arial" panose="020B0604020202020204" pitchFamily="34" charset="0"/>
              </a:rPr>
              <a:t>Tools </a:t>
            </a:r>
            <a:br>
              <a:rPr lang="en-US" sz="4000">
                <a:effectLst/>
                <a:latin typeface="Arial Narrow" panose="020B0606020202030204" pitchFamily="34" charset="0"/>
                <a:ea typeface="Times New Roman" panose="02020603050405020304" pitchFamily="18" charset="0"/>
                <a:cs typeface="Arial" panose="020B0604020202020204" pitchFamily="34" charset="0"/>
              </a:rPr>
            </a:br>
            <a:r>
              <a:rPr lang="en-US" sz="4000">
                <a:effectLst/>
                <a:latin typeface="Arial Narrow" panose="020B0606020202030204" pitchFamily="34" charset="0"/>
                <a:ea typeface="Times New Roman" panose="02020603050405020304" pitchFamily="18" charset="0"/>
                <a:cs typeface="Arial" panose="020B0604020202020204" pitchFamily="34" charset="0"/>
              </a:rPr>
              <a:t>for Translation Quality Assessment: </a:t>
            </a:r>
            <a:br>
              <a:rPr lang="en-US" sz="4000">
                <a:effectLst/>
                <a:latin typeface="Arial Narrow" panose="020B0606020202030204" pitchFamily="34" charset="0"/>
                <a:ea typeface="Times New Roman" panose="02020603050405020304" pitchFamily="18" charset="0"/>
                <a:cs typeface="Arial" panose="020B0604020202020204" pitchFamily="34" charset="0"/>
              </a:rPr>
            </a:br>
            <a:r>
              <a:rPr lang="en-US" sz="4000">
                <a:effectLst/>
                <a:latin typeface="Arial Narrow" panose="020B0606020202030204" pitchFamily="34" charset="0"/>
                <a:ea typeface="Times New Roman" panose="02020603050405020304" pitchFamily="18" charset="0"/>
                <a:cs typeface="Arial" panose="020B0604020202020204" pitchFamily="34" charset="0"/>
              </a:rPr>
              <a:t>          Sean Hewitt's novel </a:t>
            </a:r>
            <a:br>
              <a:rPr lang="en-US" sz="4000">
                <a:effectLst/>
                <a:latin typeface="Arial Narrow" panose="020B0606020202030204" pitchFamily="34" charset="0"/>
                <a:ea typeface="Times New Roman" panose="02020603050405020304" pitchFamily="18" charset="0"/>
                <a:cs typeface="Arial" panose="020B0604020202020204" pitchFamily="34" charset="0"/>
              </a:rPr>
            </a:br>
            <a:r>
              <a:rPr lang="en-US" sz="4000">
                <a:effectLst/>
                <a:latin typeface="Arial Narrow" panose="020B0606020202030204" pitchFamily="34" charset="0"/>
                <a:ea typeface="Times New Roman" panose="02020603050405020304" pitchFamily="18" charset="0"/>
                <a:cs typeface="Arial" panose="020B0604020202020204" pitchFamily="34" charset="0"/>
              </a:rPr>
              <a:t>          and Michal Tallo's translation</a:t>
            </a:r>
            <a:endParaRPr lang="uk-UA" sz="4000" dirty="0"/>
          </a:p>
        </p:txBody>
      </p:sp>
      <p:sp>
        <p:nvSpPr>
          <p:cNvPr id="3" name="Підзаголовок 2">
            <a:extLst>
              <a:ext uri="{FF2B5EF4-FFF2-40B4-BE49-F238E27FC236}">
                <a16:creationId xmlns:a16="http://schemas.microsoft.com/office/drawing/2014/main" id="{E0E8836A-730D-4D5F-BF2F-3150A28A8993}"/>
              </a:ext>
            </a:extLst>
          </p:cNvPr>
          <p:cNvSpPr>
            <a:spLocks noGrp="1"/>
          </p:cNvSpPr>
          <p:nvPr>
            <p:ph type="subTitle" idx="1"/>
          </p:nvPr>
        </p:nvSpPr>
        <p:spPr>
          <a:xfrm>
            <a:off x="1464365" y="3626677"/>
            <a:ext cx="9448800" cy="2378323"/>
          </a:xfrm>
        </p:spPr>
        <p:txBody>
          <a:bodyPr>
            <a:normAutofit/>
          </a:bodyPr>
          <a:lstStyle/>
          <a:p>
            <a:pPr algn="r"/>
            <a:endParaRPr lang="en-US" dirty="0"/>
          </a:p>
          <a:p>
            <a:pPr algn="r"/>
            <a:r>
              <a:rPr lang="en-US" sz="2800" b="1" i="1" err="1"/>
              <a:t>Taras</a:t>
            </a:r>
            <a:r>
              <a:rPr lang="en-US" sz="2800" b="1" i="1"/>
              <a:t> Shmiher</a:t>
            </a:r>
          </a:p>
          <a:p>
            <a:pPr algn="l"/>
            <a:r>
              <a:rPr lang="en-US" b="1"/>
              <a:t>          SAIA &amp; </a:t>
            </a:r>
            <a:endParaRPr lang="uk-UA" b="1" dirty="0"/>
          </a:p>
        </p:txBody>
      </p:sp>
      <p:pic>
        <p:nvPicPr>
          <p:cNvPr id="1026" name="Picture 2" descr="https://uslit.sav.sk/wp-content/uploads/2019/10/Logotyp_USL-SAV_V3-Variacie-12.jpg">
            <a:extLst>
              <a:ext uri="{FF2B5EF4-FFF2-40B4-BE49-F238E27FC236}">
                <a16:creationId xmlns:a16="http://schemas.microsoft.com/office/drawing/2014/main" id="{1120B5E8-9F26-4535-9976-528A7EE81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245" y="3626677"/>
            <a:ext cx="4195208" cy="183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9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D0E634-3EA4-48C5-B42C-3FD06FF0B92A}"/>
              </a:ext>
            </a:extLst>
          </p:cNvPr>
          <p:cNvSpPr>
            <a:spLocks noGrp="1"/>
          </p:cNvSpPr>
          <p:nvPr>
            <p:ph type="title"/>
          </p:nvPr>
        </p:nvSpPr>
        <p:spPr/>
        <p:txBody>
          <a:bodyPr/>
          <a:lstStyle/>
          <a:p>
            <a:r>
              <a:rPr lang="en-GB" dirty="0"/>
              <a:t>text analyser</a:t>
            </a:r>
            <a:endParaRPr lang="uk-UA" dirty="0"/>
          </a:p>
        </p:txBody>
      </p:sp>
      <p:graphicFrame>
        <p:nvGraphicFramePr>
          <p:cNvPr id="4" name="Місце для вмісту 3">
            <a:extLst>
              <a:ext uri="{FF2B5EF4-FFF2-40B4-BE49-F238E27FC236}">
                <a16:creationId xmlns:a16="http://schemas.microsoft.com/office/drawing/2014/main" id="{C548D707-64D9-409C-A32F-433218AD7190}"/>
              </a:ext>
            </a:extLst>
          </p:cNvPr>
          <p:cNvGraphicFramePr>
            <a:graphicFrameLocks noGrp="1"/>
          </p:cNvGraphicFramePr>
          <p:nvPr>
            <p:ph idx="1"/>
            <p:extLst>
              <p:ext uri="{D42A27DB-BD31-4B8C-83A1-F6EECF244321}">
                <p14:modId xmlns:p14="http://schemas.microsoft.com/office/powerpoint/2010/main" val="3188256594"/>
              </p:ext>
            </p:extLst>
          </p:nvPr>
        </p:nvGraphicFramePr>
        <p:xfrm>
          <a:off x="822960" y="2204720"/>
          <a:ext cx="11125200" cy="4557713"/>
        </p:xfrm>
        <a:graphic>
          <a:graphicData uri="http://schemas.openxmlformats.org/drawingml/2006/table">
            <a:tbl>
              <a:tblPr firstRow="1" firstCol="1" bandRow="1">
                <a:tableStyleId>{5C22544A-7EE6-4342-B048-85BDC9FD1C3A}</a:tableStyleId>
              </a:tblPr>
              <a:tblGrid>
                <a:gridCol w="5562022">
                  <a:extLst>
                    <a:ext uri="{9D8B030D-6E8A-4147-A177-3AD203B41FA5}">
                      <a16:colId xmlns:a16="http://schemas.microsoft.com/office/drawing/2014/main" val="311706227"/>
                    </a:ext>
                  </a:extLst>
                </a:gridCol>
                <a:gridCol w="5563178">
                  <a:extLst>
                    <a:ext uri="{9D8B030D-6E8A-4147-A177-3AD203B41FA5}">
                      <a16:colId xmlns:a16="http://schemas.microsoft.com/office/drawing/2014/main" val="2341905752"/>
                    </a:ext>
                  </a:extLst>
                </a:gridCol>
              </a:tblGrid>
              <a:tr h="370857">
                <a:tc>
                  <a:txBody>
                    <a:bodyPr/>
                    <a:lstStyle/>
                    <a:p>
                      <a:pPr algn="ctr">
                        <a:lnSpc>
                          <a:spcPct val="115000"/>
                        </a:lnSpc>
                        <a:spcAft>
                          <a:spcPts val="0"/>
                        </a:spcAft>
                      </a:pPr>
                      <a:r>
                        <a:rPr lang="en-GB" sz="2400" dirty="0">
                          <a:effectLst/>
                        </a:rPr>
                        <a:t>Positive emotions</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Negative emotions</a:t>
                      </a:r>
                      <a:endParaRPr lang="uk-U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7838365"/>
                  </a:ext>
                </a:extLst>
              </a:tr>
              <a:tr h="4008103">
                <a:tc>
                  <a:txBody>
                    <a:bodyPr/>
                    <a:lstStyle/>
                    <a:p>
                      <a:pPr algn="just">
                        <a:lnSpc>
                          <a:spcPct val="115000"/>
                        </a:lnSpc>
                        <a:spcAft>
                          <a:spcPts val="0"/>
                        </a:spcAft>
                      </a:pPr>
                      <a:r>
                        <a:rPr lang="en-GB" sz="2400" dirty="0">
                          <a:effectLst/>
                        </a:rPr>
                        <a:t>happy 16 uses, 0.0230 ratio</a:t>
                      </a:r>
                      <a:endParaRPr lang="uk-UA" sz="2400" dirty="0">
                        <a:effectLst/>
                      </a:endParaRPr>
                    </a:p>
                    <a:p>
                      <a:pPr algn="just">
                        <a:lnSpc>
                          <a:spcPct val="115000"/>
                        </a:lnSpc>
                        <a:spcAft>
                          <a:spcPts val="0"/>
                        </a:spcAft>
                      </a:pPr>
                      <a:r>
                        <a:rPr lang="en-GB" sz="2400" dirty="0">
                          <a:effectLst/>
                        </a:rPr>
                        <a:t>  (+happiness 11 uses, 0.0158 ratio)</a:t>
                      </a:r>
                      <a:endParaRPr lang="uk-UA" sz="2400" dirty="0">
                        <a:effectLst/>
                      </a:endParaRPr>
                    </a:p>
                    <a:p>
                      <a:pPr algn="just">
                        <a:lnSpc>
                          <a:spcPct val="115000"/>
                        </a:lnSpc>
                        <a:spcAft>
                          <a:spcPts val="0"/>
                        </a:spcAft>
                      </a:pPr>
                      <a:r>
                        <a:rPr lang="en-GB" sz="2400" dirty="0">
                          <a:effectLst/>
                        </a:rPr>
                        <a:t>joy 4 uses, 0.0057 ratio</a:t>
                      </a:r>
                      <a:endParaRPr lang="uk-UA" sz="2400" dirty="0">
                        <a:effectLst/>
                      </a:endParaRPr>
                    </a:p>
                    <a:p>
                      <a:pPr algn="just">
                        <a:lnSpc>
                          <a:spcPct val="115000"/>
                        </a:lnSpc>
                        <a:spcAft>
                          <a:spcPts val="0"/>
                        </a:spcAft>
                      </a:pPr>
                      <a:r>
                        <a:rPr lang="en-GB" sz="2400" dirty="0">
                          <a:effectLst/>
                        </a:rPr>
                        <a:t>  (+joys 1 use, 0.0014 ratio)</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fear 21 uses, 0.0302 ratio</a:t>
                      </a:r>
                      <a:endParaRPr lang="uk-UA" sz="2400" dirty="0">
                        <a:effectLst/>
                      </a:endParaRPr>
                    </a:p>
                    <a:p>
                      <a:pPr algn="just">
                        <a:lnSpc>
                          <a:spcPct val="115000"/>
                        </a:lnSpc>
                        <a:spcAft>
                          <a:spcPts val="0"/>
                        </a:spcAft>
                      </a:pPr>
                      <a:r>
                        <a:rPr lang="en-GB" sz="2400" dirty="0">
                          <a:effectLst/>
                        </a:rPr>
                        <a:t>scared 20 uses, 0.0287 ratio</a:t>
                      </a:r>
                      <a:endParaRPr lang="uk-UA" sz="2400" dirty="0">
                        <a:effectLst/>
                      </a:endParaRPr>
                    </a:p>
                    <a:p>
                      <a:pPr algn="just">
                        <a:lnSpc>
                          <a:spcPct val="115000"/>
                        </a:lnSpc>
                        <a:spcAft>
                          <a:spcPts val="0"/>
                        </a:spcAft>
                      </a:pPr>
                      <a:r>
                        <a:rPr lang="en-GB" sz="2400" dirty="0">
                          <a:effectLst/>
                        </a:rPr>
                        <a:t>afraid 18 uses, 0.0259 ratio</a:t>
                      </a:r>
                      <a:endParaRPr lang="uk-UA" sz="2400" dirty="0">
                        <a:effectLst/>
                      </a:endParaRPr>
                    </a:p>
                    <a:p>
                      <a:pPr algn="just">
                        <a:lnSpc>
                          <a:spcPct val="115000"/>
                        </a:lnSpc>
                        <a:spcAft>
                          <a:spcPts val="0"/>
                        </a:spcAft>
                      </a:pPr>
                      <a:r>
                        <a:rPr lang="en-GB" sz="2400" dirty="0">
                          <a:effectLst/>
                        </a:rPr>
                        <a:t>shame 10 uses, 0.0144 ratio</a:t>
                      </a:r>
                      <a:endParaRPr lang="uk-UA" sz="2400" dirty="0">
                        <a:effectLst/>
                      </a:endParaRPr>
                    </a:p>
                    <a:p>
                      <a:pPr algn="just">
                        <a:lnSpc>
                          <a:spcPct val="115000"/>
                        </a:lnSpc>
                        <a:spcAft>
                          <a:spcPts val="0"/>
                        </a:spcAft>
                      </a:pPr>
                      <a:r>
                        <a:rPr lang="en-GB" sz="2400" dirty="0">
                          <a:effectLst/>
                        </a:rPr>
                        <a:t>embarrassed 9 uses, 0.0129 ratio</a:t>
                      </a:r>
                      <a:endParaRPr lang="uk-UA" sz="2400" dirty="0">
                        <a:effectLst/>
                      </a:endParaRPr>
                    </a:p>
                    <a:p>
                      <a:pPr algn="just">
                        <a:lnSpc>
                          <a:spcPct val="115000"/>
                        </a:lnSpc>
                        <a:spcAft>
                          <a:spcPts val="0"/>
                        </a:spcAft>
                      </a:pPr>
                      <a:r>
                        <a:rPr lang="en-GB" sz="2400" dirty="0">
                          <a:effectLst/>
                        </a:rPr>
                        <a:t>panic 7 uses, 0.0101 ratio</a:t>
                      </a:r>
                      <a:endParaRPr lang="uk-UA" sz="2400" dirty="0">
                        <a:effectLst/>
                      </a:endParaRPr>
                    </a:p>
                    <a:p>
                      <a:pPr algn="just">
                        <a:lnSpc>
                          <a:spcPct val="115000"/>
                        </a:lnSpc>
                        <a:spcAft>
                          <a:spcPts val="0"/>
                        </a:spcAft>
                      </a:pPr>
                      <a:r>
                        <a:rPr lang="en-GB" sz="2400" dirty="0">
                          <a:effectLst/>
                        </a:rPr>
                        <a:t>nervous 7 uses, 0.0101 ratio</a:t>
                      </a:r>
                      <a:endParaRPr lang="uk-UA" sz="2400" dirty="0">
                        <a:effectLst/>
                      </a:endParaRPr>
                    </a:p>
                    <a:p>
                      <a:pPr algn="just">
                        <a:lnSpc>
                          <a:spcPct val="115000"/>
                        </a:lnSpc>
                        <a:spcAft>
                          <a:spcPts val="0"/>
                        </a:spcAft>
                      </a:pPr>
                      <a:r>
                        <a:rPr lang="en-GB" sz="2400" dirty="0">
                          <a:effectLst/>
                        </a:rPr>
                        <a:t>sad 7 uses, 0.0101 ratio</a:t>
                      </a:r>
                      <a:endParaRPr lang="uk-UA" sz="2400" dirty="0">
                        <a:effectLst/>
                      </a:endParaRPr>
                    </a:p>
                    <a:p>
                      <a:pPr algn="just">
                        <a:lnSpc>
                          <a:spcPct val="115000"/>
                        </a:lnSpc>
                        <a:spcAft>
                          <a:spcPts val="0"/>
                        </a:spcAft>
                      </a:pPr>
                      <a:r>
                        <a:rPr lang="en-GB" sz="2400" dirty="0">
                          <a:effectLst/>
                        </a:rPr>
                        <a:t>anxiety 6 uses, 0.0086 ratio</a:t>
                      </a:r>
                      <a:endParaRPr lang="uk-UA" sz="2400" dirty="0">
                        <a:effectLst/>
                      </a:endParaRPr>
                    </a:p>
                    <a:p>
                      <a:pPr algn="just">
                        <a:lnSpc>
                          <a:spcPct val="115000"/>
                        </a:lnSpc>
                        <a:spcAft>
                          <a:spcPts val="0"/>
                        </a:spcAft>
                      </a:pPr>
                      <a:r>
                        <a:rPr lang="en-GB" sz="2400" dirty="0">
                          <a:effectLst/>
                        </a:rPr>
                        <a:t>desperate 6 uses, 0.0086 ratio</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417535"/>
                  </a:ext>
                </a:extLst>
              </a:tr>
            </a:tbl>
          </a:graphicData>
        </a:graphic>
      </p:graphicFrame>
    </p:spTree>
    <p:extLst>
      <p:ext uri="{BB962C8B-B14F-4D97-AF65-F5344CB8AC3E}">
        <p14:creationId xmlns:p14="http://schemas.microsoft.com/office/powerpoint/2010/main" val="402004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34E5E8-FA25-44AD-AA12-8F4EC4FBADB0}"/>
              </a:ext>
            </a:extLst>
          </p:cNvPr>
          <p:cNvSpPr>
            <a:spLocks noGrp="1"/>
          </p:cNvSpPr>
          <p:nvPr>
            <p:ph type="title"/>
          </p:nvPr>
        </p:nvSpPr>
        <p:spPr/>
        <p:txBody>
          <a:bodyPr/>
          <a:lstStyle/>
          <a:p>
            <a:r>
              <a:rPr lang="en-US" dirty="0"/>
              <a:t>Sentiment Analysis</a:t>
            </a:r>
            <a:endParaRPr lang="uk-UA" dirty="0"/>
          </a:p>
        </p:txBody>
      </p:sp>
      <p:sp>
        <p:nvSpPr>
          <p:cNvPr id="3" name="Місце для вмісту 2">
            <a:extLst>
              <a:ext uri="{FF2B5EF4-FFF2-40B4-BE49-F238E27FC236}">
                <a16:creationId xmlns:a16="http://schemas.microsoft.com/office/drawing/2014/main" id="{C9444726-18D7-4AD7-8271-CC83710A3E21}"/>
              </a:ext>
            </a:extLst>
          </p:cNvPr>
          <p:cNvSpPr>
            <a:spLocks noGrp="1"/>
          </p:cNvSpPr>
          <p:nvPr>
            <p:ph idx="1"/>
          </p:nvPr>
        </p:nvSpPr>
        <p:spPr/>
        <p:txBody>
          <a:bodyPr>
            <a:normAutofit/>
          </a:bodyPr>
          <a:lstStyle/>
          <a:p>
            <a:r>
              <a:rPr lang="en-US" dirty="0"/>
              <a:t>Emotion terms can also be keys to “visualize” queerness in text. </a:t>
            </a:r>
          </a:p>
          <a:p>
            <a:r>
              <a:rPr lang="en-US" dirty="0"/>
              <a:t>The AI Sentiment Analyzer  offers to estimate the general emotional tone of the extract. It is really an insightful tool, but this method contains two reservations. </a:t>
            </a:r>
          </a:p>
          <a:p>
            <a:r>
              <a:rPr lang="en-US" dirty="0"/>
              <a:t>Firstly, </a:t>
            </a:r>
            <a:r>
              <a:rPr lang="en-US" b="1" dirty="0">
                <a:solidFill>
                  <a:schemeClr val="accent1"/>
                </a:solidFill>
              </a:rPr>
              <a:t>we do not understand how they choose and identify emotions </a:t>
            </a:r>
            <a:r>
              <a:rPr lang="en-US" dirty="0"/>
              <a:t>(what are the tokens for its analysis?). </a:t>
            </a:r>
          </a:p>
          <a:p>
            <a:r>
              <a:rPr lang="en-US" dirty="0"/>
              <a:t>Secondly, </a:t>
            </a:r>
            <a:r>
              <a:rPr lang="en-US" b="1" dirty="0">
                <a:solidFill>
                  <a:schemeClr val="accent1"/>
                </a:solidFill>
              </a:rPr>
              <a:t>what is offered is not always pure emotions</a:t>
            </a:r>
            <a:r>
              <a:rPr lang="en-US" dirty="0"/>
              <a:t>, but a broad individualistic treatment of or approach to reality. </a:t>
            </a:r>
            <a:endParaRPr lang="uk-UA" dirty="0"/>
          </a:p>
        </p:txBody>
      </p:sp>
    </p:spTree>
    <p:extLst>
      <p:ext uri="{BB962C8B-B14F-4D97-AF65-F5344CB8AC3E}">
        <p14:creationId xmlns:p14="http://schemas.microsoft.com/office/powerpoint/2010/main" val="287774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8DAB97-8D79-45B4-A4E2-D811A717C74D}"/>
              </a:ext>
            </a:extLst>
          </p:cNvPr>
          <p:cNvSpPr>
            <a:spLocks noGrp="1"/>
          </p:cNvSpPr>
          <p:nvPr>
            <p:ph type="title"/>
          </p:nvPr>
        </p:nvSpPr>
        <p:spPr/>
        <p:txBody>
          <a:bodyPr/>
          <a:lstStyle/>
          <a:p>
            <a:r>
              <a:rPr lang="en-US" dirty="0"/>
              <a:t>Sentiment Analysis</a:t>
            </a:r>
            <a:endParaRPr lang="uk-UA" dirty="0"/>
          </a:p>
        </p:txBody>
      </p:sp>
      <p:sp>
        <p:nvSpPr>
          <p:cNvPr id="3" name="Місце для вмісту 2">
            <a:extLst>
              <a:ext uri="{FF2B5EF4-FFF2-40B4-BE49-F238E27FC236}">
                <a16:creationId xmlns:a16="http://schemas.microsoft.com/office/drawing/2014/main" id="{59D5C3CE-CDF0-4FD1-96AF-19176C7D1620}"/>
              </a:ext>
            </a:extLst>
          </p:cNvPr>
          <p:cNvSpPr>
            <a:spLocks noGrp="1"/>
          </p:cNvSpPr>
          <p:nvPr>
            <p:ph idx="1"/>
          </p:nvPr>
        </p:nvSpPr>
        <p:spPr/>
        <p:txBody>
          <a:bodyPr/>
          <a:lstStyle/>
          <a:p>
            <a:r>
              <a:rPr lang="en-US" dirty="0"/>
              <a:t>For example, the AI Sentiment Analyzer identifies </a:t>
            </a:r>
            <a:r>
              <a:rPr lang="en-US" b="1" dirty="0">
                <a:solidFill>
                  <a:schemeClr val="accent1"/>
                </a:solidFill>
              </a:rPr>
              <a:t>27.3 % of forgiveness, 25.8 % of hope, 24.2 % of reverence and 22.7 % of calmness </a:t>
            </a:r>
            <a:r>
              <a:rPr lang="en-US" dirty="0"/>
              <a:t>in the Ukrainian-language prayer “</a:t>
            </a:r>
            <a:r>
              <a:rPr lang="en-US" dirty="0" err="1"/>
              <a:t>Боже</a:t>
            </a:r>
            <a:r>
              <a:rPr lang="en-US" dirty="0"/>
              <a:t> </a:t>
            </a:r>
            <a:r>
              <a:rPr lang="en-US" dirty="0" err="1"/>
              <a:t>духів</a:t>
            </a:r>
            <a:r>
              <a:rPr lang="en-US" dirty="0"/>
              <a:t> і </a:t>
            </a:r>
            <a:r>
              <a:rPr lang="en-US" dirty="0" err="1"/>
              <a:t>всякої</a:t>
            </a:r>
            <a:r>
              <a:rPr lang="en-US" dirty="0"/>
              <a:t> </a:t>
            </a:r>
            <a:r>
              <a:rPr lang="en-US" dirty="0" err="1"/>
              <a:t>плоті</a:t>
            </a:r>
            <a:r>
              <a:rPr lang="en-US" dirty="0"/>
              <a:t>” from the Byzantine Office for the Dead. </a:t>
            </a:r>
          </a:p>
          <a:p>
            <a:r>
              <a:rPr lang="en-US" dirty="0"/>
              <a:t>Strictly speaking, none of these tokens are typical emotion terms (especially reverence and forgiveness). </a:t>
            </a:r>
          </a:p>
          <a:p>
            <a:r>
              <a:rPr lang="en-US" dirty="0"/>
              <a:t>Although this prayer is really emotionally positive (the Analyzer claims it, too), it does contain some negative emotion terms which are overcome by exact positive terms. This co-existence of exact numbers of positive and negative emotions makes the prayer </a:t>
            </a:r>
            <a:r>
              <a:rPr lang="en-US" b="1" dirty="0">
                <a:solidFill>
                  <a:schemeClr val="accent1"/>
                </a:solidFill>
              </a:rPr>
              <a:t>extremely dynamic and simultaneously soothing</a:t>
            </a:r>
            <a:r>
              <a:rPr lang="en-US" dirty="0"/>
              <a:t>. The AI Sentiment Analyzer does not elucidate this type of textual twists. </a:t>
            </a:r>
            <a:endParaRPr lang="uk-UA" dirty="0"/>
          </a:p>
        </p:txBody>
      </p:sp>
    </p:spTree>
    <p:extLst>
      <p:ext uri="{BB962C8B-B14F-4D97-AF65-F5344CB8AC3E}">
        <p14:creationId xmlns:p14="http://schemas.microsoft.com/office/powerpoint/2010/main" val="41320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3D853-67D0-445C-877C-8E15AF5CD207}"/>
              </a:ext>
            </a:extLst>
          </p:cNvPr>
          <p:cNvSpPr>
            <a:spLocks noGrp="1"/>
          </p:cNvSpPr>
          <p:nvPr>
            <p:ph type="title"/>
          </p:nvPr>
        </p:nvSpPr>
        <p:spPr/>
        <p:txBody>
          <a:bodyPr/>
          <a:lstStyle/>
          <a:p>
            <a:r>
              <a:rPr lang="en-US" dirty="0"/>
              <a:t>Sentiment Analysis</a:t>
            </a:r>
            <a:endParaRPr lang="uk-UA" dirty="0"/>
          </a:p>
        </p:txBody>
      </p:sp>
      <p:sp>
        <p:nvSpPr>
          <p:cNvPr id="3" name="Місце для вмісту 2">
            <a:extLst>
              <a:ext uri="{FF2B5EF4-FFF2-40B4-BE49-F238E27FC236}">
                <a16:creationId xmlns:a16="http://schemas.microsoft.com/office/drawing/2014/main" id="{695E61E9-DDF7-4B3D-B697-012D5499C4E3}"/>
              </a:ext>
            </a:extLst>
          </p:cNvPr>
          <p:cNvSpPr>
            <a:spLocks noGrp="1"/>
          </p:cNvSpPr>
          <p:nvPr>
            <p:ph idx="1"/>
          </p:nvPr>
        </p:nvSpPr>
        <p:spPr/>
        <p:txBody>
          <a:bodyPr>
            <a:normAutofit/>
          </a:bodyPr>
          <a:lstStyle/>
          <a:p>
            <a:r>
              <a:rPr lang="en-US" dirty="0"/>
              <a:t>This study applies the NRC Word-Emotion Association Lexicon (</a:t>
            </a:r>
            <a:r>
              <a:rPr lang="uk-UA" dirty="0"/>
              <a:t>https://saifmohammad.com/WebPages/NRC-Emotion-Lexicon.htm</a:t>
            </a:r>
            <a:r>
              <a:rPr lang="en-US" dirty="0"/>
              <a:t>)  </a:t>
            </a:r>
          </a:p>
          <a:p>
            <a:r>
              <a:rPr lang="en-US" dirty="0"/>
              <a:t>and compare it to the ‘manual’ scheming of emotion terms designed by </a:t>
            </a:r>
            <a:r>
              <a:rPr lang="en-US" dirty="0" err="1"/>
              <a:t>Liudmyla</a:t>
            </a:r>
            <a:r>
              <a:rPr lang="en-US" dirty="0"/>
              <a:t> </a:t>
            </a:r>
            <a:r>
              <a:rPr lang="en-US" dirty="0" err="1"/>
              <a:t>Antypenko</a:t>
            </a:r>
            <a:r>
              <a:rPr lang="en-US" dirty="0"/>
              <a:t>. </a:t>
            </a:r>
          </a:p>
          <a:p>
            <a:r>
              <a:rPr lang="en-US" dirty="0"/>
              <a:t>The Lexicon connects lexis with ten emotional categories (like joy, anger, fear, sadness, </a:t>
            </a:r>
            <a:r>
              <a:rPr lang="en-US" dirty="0" err="1"/>
              <a:t>anticip</a:t>
            </a:r>
            <a:r>
              <a:rPr lang="en-US" dirty="0"/>
              <a:t>, disgust, etc.), and this approach enable to perceive every text as a bundle of emotions. </a:t>
            </a:r>
          </a:p>
          <a:p>
            <a:r>
              <a:rPr lang="en-US" dirty="0"/>
              <a:t>In the reverse orientation, we may identify more or less stable contextual nouns and verbs of these emotions (or emotion terms). </a:t>
            </a:r>
            <a:endParaRPr lang="uk-UA" dirty="0"/>
          </a:p>
        </p:txBody>
      </p:sp>
    </p:spTree>
    <p:extLst>
      <p:ext uri="{BB962C8B-B14F-4D97-AF65-F5344CB8AC3E}">
        <p14:creationId xmlns:p14="http://schemas.microsoft.com/office/powerpoint/2010/main" val="287157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B4CB26-6D34-4B61-935D-3E0B6EB887F6}"/>
              </a:ext>
            </a:extLst>
          </p:cNvPr>
          <p:cNvSpPr>
            <a:spLocks noGrp="1"/>
          </p:cNvSpPr>
          <p:nvPr>
            <p:ph type="title"/>
          </p:nvPr>
        </p:nvSpPr>
        <p:spPr/>
        <p:txBody>
          <a:bodyPr/>
          <a:lstStyle/>
          <a:p>
            <a:r>
              <a:rPr lang="en-US" dirty="0"/>
              <a:t>Sentiment Analysis</a:t>
            </a:r>
            <a:endParaRPr lang="uk-UA" dirty="0"/>
          </a:p>
        </p:txBody>
      </p:sp>
      <p:sp>
        <p:nvSpPr>
          <p:cNvPr id="3" name="Місце для вмісту 2">
            <a:extLst>
              <a:ext uri="{FF2B5EF4-FFF2-40B4-BE49-F238E27FC236}">
                <a16:creationId xmlns:a16="http://schemas.microsoft.com/office/drawing/2014/main" id="{1041342D-3354-472B-AB25-5D7104F65E34}"/>
              </a:ext>
            </a:extLst>
          </p:cNvPr>
          <p:cNvSpPr>
            <a:spLocks noGrp="1"/>
          </p:cNvSpPr>
          <p:nvPr>
            <p:ph idx="1"/>
          </p:nvPr>
        </p:nvSpPr>
        <p:spPr/>
        <p:txBody>
          <a:bodyPr/>
          <a:lstStyle/>
          <a:p>
            <a:r>
              <a:rPr lang="en-US" dirty="0"/>
              <a:t>Emotion terms are basically important, as they themselves define the main streams of interpretation in the fragments where these emotion terms are deployed. </a:t>
            </a:r>
          </a:p>
          <a:p>
            <a:r>
              <a:rPr lang="en-US" dirty="0"/>
              <a:t>This is why it is necessary to understand emotion terms not only as a network of synonyms and contextual associates, but </a:t>
            </a:r>
            <a:r>
              <a:rPr lang="en-US" b="1" dirty="0">
                <a:solidFill>
                  <a:schemeClr val="accent1"/>
                </a:solidFill>
              </a:rPr>
              <a:t>as scenarios which incorporate cause-result construal, implications for the clarification of the past and the future, personal relations between a subject and an outside object</a:t>
            </a:r>
            <a:r>
              <a:rPr lang="en-US" dirty="0"/>
              <a:t>.</a:t>
            </a:r>
          </a:p>
          <a:p>
            <a:r>
              <a:rPr lang="en-US" dirty="0"/>
              <a:t> </a:t>
            </a:r>
            <a:r>
              <a:rPr lang="en-US" dirty="0" err="1"/>
              <a:t>Antypenko’s</a:t>
            </a:r>
            <a:r>
              <a:rPr lang="en-US" dirty="0"/>
              <a:t> model has three parts and combines eight criteria for semantic section [</a:t>
            </a:r>
            <a:r>
              <a:rPr lang="en-US" dirty="0" err="1"/>
              <a:t>Антипенко</a:t>
            </a:r>
            <a:r>
              <a:rPr lang="en-US" dirty="0"/>
              <a:t> 1995:3]: </a:t>
            </a:r>
            <a:endParaRPr lang="uk-UA" dirty="0"/>
          </a:p>
        </p:txBody>
      </p:sp>
    </p:spTree>
    <p:extLst>
      <p:ext uri="{BB962C8B-B14F-4D97-AF65-F5344CB8AC3E}">
        <p14:creationId xmlns:p14="http://schemas.microsoft.com/office/powerpoint/2010/main" val="180417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6F208D-E44D-4253-82B1-FC5A39DF951C}"/>
              </a:ext>
            </a:extLst>
          </p:cNvPr>
          <p:cNvSpPr>
            <a:spLocks noGrp="1"/>
          </p:cNvSpPr>
          <p:nvPr>
            <p:ph type="title"/>
          </p:nvPr>
        </p:nvSpPr>
        <p:spPr/>
        <p:txBody>
          <a:bodyPr/>
          <a:lstStyle/>
          <a:p>
            <a:r>
              <a:rPr lang="en-US" dirty="0"/>
              <a:t>Sentiment Analysis</a:t>
            </a:r>
            <a:endParaRPr lang="uk-UA" dirty="0"/>
          </a:p>
        </p:txBody>
      </p:sp>
      <p:sp>
        <p:nvSpPr>
          <p:cNvPr id="3" name="Місце для вмісту 2">
            <a:extLst>
              <a:ext uri="{FF2B5EF4-FFF2-40B4-BE49-F238E27FC236}">
                <a16:creationId xmlns:a16="http://schemas.microsoft.com/office/drawing/2014/main" id="{A38F377B-3F00-47DE-8FE2-C87F1E24277F}"/>
              </a:ext>
            </a:extLst>
          </p:cNvPr>
          <p:cNvSpPr>
            <a:spLocks noGrp="1"/>
          </p:cNvSpPr>
          <p:nvPr>
            <p:ph idx="1"/>
          </p:nvPr>
        </p:nvSpPr>
        <p:spPr/>
        <p:txBody>
          <a:bodyPr>
            <a:normAutofit fontScale="92500" lnSpcReduction="20000"/>
          </a:bodyPr>
          <a:lstStyle/>
          <a:p>
            <a:pPr marL="0" indent="0">
              <a:buNone/>
            </a:pPr>
            <a:r>
              <a:rPr lang="en-US" dirty="0"/>
              <a:t>A. A scheme of a situation:</a:t>
            </a:r>
          </a:p>
          <a:p>
            <a:r>
              <a:rPr lang="en-US" dirty="0"/>
              <a:t>1) feeling;</a:t>
            </a:r>
          </a:p>
          <a:p>
            <a:r>
              <a:rPr lang="en-US" dirty="0"/>
              <a:t>2) a cause;</a:t>
            </a:r>
          </a:p>
          <a:p>
            <a:r>
              <a:rPr lang="en-US" dirty="0"/>
              <a:t>3) a subject;</a:t>
            </a:r>
          </a:p>
          <a:p>
            <a:r>
              <a:rPr lang="en-US" dirty="0"/>
              <a:t>4) an object of relations (if applicable).</a:t>
            </a:r>
          </a:p>
          <a:p>
            <a:pPr marL="0" indent="0">
              <a:buNone/>
            </a:pPr>
            <a:r>
              <a:rPr lang="en-US" dirty="0"/>
              <a:t>B. A plot projected on the situation:</a:t>
            </a:r>
          </a:p>
          <a:p>
            <a:r>
              <a:rPr lang="en-US" dirty="0"/>
              <a:t>1) retrospective implications about the previous state and thoughts of the subject;</a:t>
            </a:r>
          </a:p>
          <a:p>
            <a:r>
              <a:rPr lang="en-US" dirty="0"/>
              <a:t>2) prospective implications (expectations) about the subject’s </a:t>
            </a:r>
            <a:r>
              <a:rPr lang="en-US" dirty="0" err="1"/>
              <a:t>behaviour</a:t>
            </a:r>
            <a:r>
              <a:rPr lang="en-US" dirty="0"/>
              <a:t>.</a:t>
            </a:r>
          </a:p>
          <a:p>
            <a:pPr marL="0" indent="0">
              <a:buNone/>
            </a:pPr>
            <a:r>
              <a:rPr lang="en-US" dirty="0"/>
              <a:t>C. Associations:</a:t>
            </a:r>
          </a:p>
          <a:p>
            <a:r>
              <a:rPr lang="en-US" dirty="0"/>
              <a:t>1) ‘connotations’ (linked to a thing or doer);</a:t>
            </a:r>
          </a:p>
          <a:p>
            <a:r>
              <a:rPr lang="en-US" dirty="0"/>
              <a:t>2) experiential samples (specific cases).</a:t>
            </a:r>
          </a:p>
          <a:p>
            <a:endParaRPr lang="uk-UA" dirty="0"/>
          </a:p>
        </p:txBody>
      </p:sp>
    </p:spTree>
    <p:extLst>
      <p:ext uri="{BB962C8B-B14F-4D97-AF65-F5344CB8AC3E}">
        <p14:creationId xmlns:p14="http://schemas.microsoft.com/office/powerpoint/2010/main" val="90860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898EBB-06DC-4F97-9819-6B1CB305AE6B}"/>
              </a:ext>
            </a:extLst>
          </p:cNvPr>
          <p:cNvSpPr>
            <a:spLocks noGrp="1"/>
          </p:cNvSpPr>
          <p:nvPr>
            <p:ph type="title"/>
          </p:nvPr>
        </p:nvSpPr>
        <p:spPr/>
        <p:txBody>
          <a:bodyPr/>
          <a:lstStyle/>
          <a:p>
            <a:r>
              <a:rPr lang="en-GB" dirty="0"/>
              <a:t>Sentiment Analysis</a:t>
            </a:r>
            <a:endParaRPr lang="uk-UA" dirty="0"/>
          </a:p>
        </p:txBody>
      </p:sp>
      <p:graphicFrame>
        <p:nvGraphicFramePr>
          <p:cNvPr id="5" name="Місце для вмісту 4">
            <a:extLst>
              <a:ext uri="{FF2B5EF4-FFF2-40B4-BE49-F238E27FC236}">
                <a16:creationId xmlns:a16="http://schemas.microsoft.com/office/drawing/2014/main" id="{569F2417-604E-4CF9-85F9-B3DE38B45189}"/>
              </a:ext>
            </a:extLst>
          </p:cNvPr>
          <p:cNvGraphicFramePr>
            <a:graphicFrameLocks noGrp="1"/>
          </p:cNvGraphicFramePr>
          <p:nvPr>
            <p:ph idx="1"/>
            <p:extLst>
              <p:ext uri="{D42A27DB-BD31-4B8C-83A1-F6EECF244321}">
                <p14:modId xmlns:p14="http://schemas.microsoft.com/office/powerpoint/2010/main" val="1688070926"/>
              </p:ext>
            </p:extLst>
          </p:nvPr>
        </p:nvGraphicFramePr>
        <p:xfrm>
          <a:off x="0" y="1981200"/>
          <a:ext cx="12192000" cy="5222479"/>
        </p:xfrm>
        <a:graphic>
          <a:graphicData uri="http://schemas.openxmlformats.org/drawingml/2006/table">
            <a:tbl>
              <a:tblPr firstRow="1" firstCol="1" bandRow="1">
                <a:tableStyleId>{5C22544A-7EE6-4342-B048-85BDC9FD1C3A}</a:tableStyleId>
              </a:tblPr>
              <a:tblGrid>
                <a:gridCol w="4063156">
                  <a:extLst>
                    <a:ext uri="{9D8B030D-6E8A-4147-A177-3AD203B41FA5}">
                      <a16:colId xmlns:a16="http://schemas.microsoft.com/office/drawing/2014/main" val="113109786"/>
                    </a:ext>
                  </a:extLst>
                </a:gridCol>
                <a:gridCol w="4064422">
                  <a:extLst>
                    <a:ext uri="{9D8B030D-6E8A-4147-A177-3AD203B41FA5}">
                      <a16:colId xmlns:a16="http://schemas.microsoft.com/office/drawing/2014/main" val="910663480"/>
                    </a:ext>
                  </a:extLst>
                </a:gridCol>
                <a:gridCol w="4064422">
                  <a:extLst>
                    <a:ext uri="{9D8B030D-6E8A-4147-A177-3AD203B41FA5}">
                      <a16:colId xmlns:a16="http://schemas.microsoft.com/office/drawing/2014/main" val="888872299"/>
                    </a:ext>
                  </a:extLst>
                </a:gridCol>
              </a:tblGrid>
              <a:tr h="290110">
                <a:tc>
                  <a:txBody>
                    <a:bodyPr/>
                    <a:lstStyle/>
                    <a:p>
                      <a:pPr algn="just">
                        <a:lnSpc>
                          <a:spcPct val="115000"/>
                        </a:lnSpc>
                        <a:spcAft>
                          <a:spcPts val="0"/>
                        </a:spcAft>
                      </a:pPr>
                      <a:r>
                        <a:rPr lang="en-GB" sz="1800" dirty="0">
                          <a:effectLst/>
                        </a:rPr>
                        <a:t> </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sad</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desperate</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999238"/>
                  </a:ext>
                </a:extLst>
              </a:tr>
              <a:tr h="439957">
                <a:tc>
                  <a:txBody>
                    <a:bodyPr/>
                    <a:lstStyle/>
                    <a:p>
                      <a:pPr algn="l">
                        <a:lnSpc>
                          <a:spcPct val="115000"/>
                        </a:lnSpc>
                        <a:spcAft>
                          <a:spcPts val="0"/>
                        </a:spcAft>
                      </a:pPr>
                      <a:r>
                        <a:rPr lang="en-GB" sz="1800" dirty="0">
                          <a:effectLst/>
                        </a:rPr>
                        <a:t>1) feeling</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the feeling of sorrow or unhappiness</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the feeling of losing hope</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287940"/>
                  </a:ext>
                </a:extLst>
              </a:tr>
              <a:tr h="898670">
                <a:tc>
                  <a:txBody>
                    <a:bodyPr/>
                    <a:lstStyle/>
                    <a:p>
                      <a:pPr algn="l">
                        <a:lnSpc>
                          <a:spcPct val="115000"/>
                        </a:lnSpc>
                        <a:spcAft>
                          <a:spcPts val="0"/>
                        </a:spcAft>
                      </a:pPr>
                      <a:r>
                        <a:rPr lang="en-GB" sz="1800" dirty="0">
                          <a:effectLst/>
                        </a:rPr>
                        <a:t>2) a cause</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affliction</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the state of having no or extremely small chance of recovery or improvement</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283438"/>
                  </a:ext>
                </a:extLst>
              </a:tr>
              <a:tr h="210600">
                <a:tc>
                  <a:txBody>
                    <a:bodyPr/>
                    <a:lstStyle/>
                    <a:p>
                      <a:pPr algn="l">
                        <a:lnSpc>
                          <a:spcPct val="115000"/>
                        </a:lnSpc>
                        <a:spcAft>
                          <a:spcPts val="0"/>
                        </a:spcAft>
                      </a:pPr>
                      <a:r>
                        <a:rPr lang="en-GB" sz="1800">
                          <a:effectLst/>
                        </a:rPr>
                        <a:t>3) a subject</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a troubled person</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a reacting person</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7363273"/>
                  </a:ext>
                </a:extLst>
              </a:tr>
              <a:tr h="439838">
                <a:tc>
                  <a:txBody>
                    <a:bodyPr/>
                    <a:lstStyle/>
                    <a:p>
                      <a:pPr algn="l">
                        <a:lnSpc>
                          <a:spcPct val="115000"/>
                        </a:lnSpc>
                        <a:spcAft>
                          <a:spcPts val="0"/>
                        </a:spcAft>
                      </a:pPr>
                      <a:r>
                        <a:rPr lang="en-GB" sz="1800" dirty="0">
                          <a:effectLst/>
                        </a:rPr>
                        <a:t>4) an object of relations </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cause-result relations</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intrapersonal relations</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9138424"/>
                  </a:ext>
                </a:extLst>
              </a:tr>
              <a:tr h="898670">
                <a:tc>
                  <a:txBody>
                    <a:bodyPr/>
                    <a:lstStyle/>
                    <a:p>
                      <a:pPr algn="l">
                        <a:lnSpc>
                          <a:spcPct val="115000"/>
                        </a:lnSpc>
                        <a:spcAft>
                          <a:spcPts val="0"/>
                        </a:spcAft>
                      </a:pPr>
                      <a:r>
                        <a:rPr lang="en-GB" sz="1800">
                          <a:effectLst/>
                        </a:rPr>
                        <a:t>5) retrospective implications</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of times, places, actions, etc.: characterized by sorrow</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that which causes despair, or about which there is no hope</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9661278"/>
                  </a:ext>
                </a:extLst>
              </a:tr>
              <a:tr h="669314">
                <a:tc>
                  <a:txBody>
                    <a:bodyPr/>
                    <a:lstStyle/>
                    <a:p>
                      <a:pPr algn="l">
                        <a:lnSpc>
                          <a:spcPct val="115000"/>
                        </a:lnSpc>
                        <a:spcAft>
                          <a:spcPts val="0"/>
                        </a:spcAft>
                      </a:pPr>
                      <a:r>
                        <a:rPr lang="en-GB" sz="1800">
                          <a:effectLst/>
                        </a:rPr>
                        <a:t>6) prospective implications</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gloomy appearance</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no hope of attainment or accomplishment</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8204028"/>
                  </a:ext>
                </a:extLst>
              </a:tr>
              <a:tr h="669314">
                <a:tc>
                  <a:txBody>
                    <a:bodyPr/>
                    <a:lstStyle/>
                    <a:p>
                      <a:pPr algn="l">
                        <a:lnSpc>
                          <a:spcPct val="115000"/>
                        </a:lnSpc>
                        <a:spcAft>
                          <a:spcPts val="0"/>
                        </a:spcAft>
                      </a:pPr>
                      <a:r>
                        <a:rPr lang="en-GB" sz="1800">
                          <a:effectLst/>
                        </a:rPr>
                        <a:t>7) ‘connotations’ </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of looks, tones, gestures, costume, etc.</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one in a desperate condition, a wretch</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231122"/>
                  </a:ext>
                </a:extLst>
              </a:tr>
              <a:tr h="439957">
                <a:tc>
                  <a:txBody>
                    <a:bodyPr/>
                    <a:lstStyle/>
                    <a:p>
                      <a:pPr algn="l">
                        <a:lnSpc>
                          <a:spcPct val="115000"/>
                        </a:lnSpc>
                        <a:spcAft>
                          <a:spcPts val="0"/>
                        </a:spcAft>
                      </a:pPr>
                      <a:r>
                        <a:rPr lang="en-GB" sz="1800">
                          <a:effectLst/>
                        </a:rPr>
                        <a:t>8) experiential samples </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a:effectLst/>
                        </a:rPr>
                        <a:t>synonym to sorrowful, mournful</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dirty="0">
                          <a:effectLst/>
                        </a:rPr>
                        <a:t>synonym to hopeless</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579983"/>
                  </a:ext>
                </a:extLst>
              </a:tr>
            </a:tbl>
          </a:graphicData>
        </a:graphic>
      </p:graphicFrame>
    </p:spTree>
    <p:extLst>
      <p:ext uri="{BB962C8B-B14F-4D97-AF65-F5344CB8AC3E}">
        <p14:creationId xmlns:p14="http://schemas.microsoft.com/office/powerpoint/2010/main" val="211355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9AA516-4603-4F67-9BA0-FC4627BAC3A4}"/>
              </a:ext>
            </a:extLst>
          </p:cNvPr>
          <p:cNvSpPr>
            <a:spLocks noGrp="1"/>
          </p:cNvSpPr>
          <p:nvPr>
            <p:ph type="title"/>
          </p:nvPr>
        </p:nvSpPr>
        <p:spPr/>
        <p:txBody>
          <a:bodyPr/>
          <a:lstStyle/>
          <a:p>
            <a:r>
              <a:rPr lang="en-GB" dirty="0"/>
              <a:t>Sentiment Analysis</a:t>
            </a:r>
            <a:endParaRPr lang="uk-UA" dirty="0"/>
          </a:p>
        </p:txBody>
      </p:sp>
      <p:sp>
        <p:nvSpPr>
          <p:cNvPr id="3" name="Місце для вмісту 2">
            <a:extLst>
              <a:ext uri="{FF2B5EF4-FFF2-40B4-BE49-F238E27FC236}">
                <a16:creationId xmlns:a16="http://schemas.microsoft.com/office/drawing/2014/main" id="{53F6FC50-4742-4B70-8103-A42E19AF38CA}"/>
              </a:ext>
            </a:extLst>
          </p:cNvPr>
          <p:cNvSpPr>
            <a:spLocks noGrp="1"/>
          </p:cNvSpPr>
          <p:nvPr>
            <p:ph idx="1"/>
          </p:nvPr>
        </p:nvSpPr>
        <p:spPr/>
        <p:txBody>
          <a:bodyPr>
            <a:normAutofit/>
          </a:bodyPr>
          <a:lstStyle/>
          <a:p>
            <a:r>
              <a:rPr lang="en-US" dirty="0"/>
              <a:t>Paradoxically, although queer theorists aim to challenge the norms of heteronormative affect, the emotions expressed in queer texts often convey desires, frustrations, or longings that still resonate with traditional romantic or familial structures. </a:t>
            </a:r>
          </a:p>
          <a:p>
            <a:r>
              <a:rPr lang="en-US" dirty="0"/>
              <a:t>The central observation asserts that “human emotions are neither innate nor universal, but </a:t>
            </a:r>
            <a:r>
              <a:rPr lang="en-US" b="1" dirty="0">
                <a:solidFill>
                  <a:schemeClr val="accent1"/>
                </a:solidFill>
              </a:rPr>
              <a:t>culture-specific</a:t>
            </a:r>
            <a:r>
              <a:rPr lang="en-US" dirty="0"/>
              <a:t>,” a claim that contrasts with earlier psychological findings [Zhang 2014:212]. </a:t>
            </a:r>
          </a:p>
          <a:p>
            <a:r>
              <a:rPr lang="en-US" dirty="0"/>
              <a:t>Culture, as a reflection of community, shapes emotional expression – yet while sadness and despair may carry symbolic meanings unique to the queer experience, neither standard lexicographical practices nor common gay stereotypes sufficiently capture the specifically queer dimensions of these emotions. </a:t>
            </a:r>
            <a:endParaRPr lang="uk-UA" dirty="0"/>
          </a:p>
        </p:txBody>
      </p:sp>
    </p:spTree>
    <p:extLst>
      <p:ext uri="{BB962C8B-B14F-4D97-AF65-F5344CB8AC3E}">
        <p14:creationId xmlns:p14="http://schemas.microsoft.com/office/powerpoint/2010/main" val="309249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589FF-5B6A-4248-8CF0-C75E3F973201}"/>
              </a:ext>
            </a:extLst>
          </p:cNvPr>
          <p:cNvSpPr>
            <a:spLocks noGrp="1"/>
          </p:cNvSpPr>
          <p:nvPr>
            <p:ph type="title"/>
          </p:nvPr>
        </p:nvSpPr>
        <p:spPr/>
        <p:txBody>
          <a:bodyPr/>
          <a:lstStyle/>
          <a:p>
            <a:r>
              <a:rPr lang="en-GB" dirty="0"/>
              <a:t>Sentiment Analysis</a:t>
            </a:r>
            <a:endParaRPr lang="uk-UA" dirty="0"/>
          </a:p>
        </p:txBody>
      </p:sp>
      <p:sp>
        <p:nvSpPr>
          <p:cNvPr id="3" name="Місце для вмісту 2">
            <a:extLst>
              <a:ext uri="{FF2B5EF4-FFF2-40B4-BE49-F238E27FC236}">
                <a16:creationId xmlns:a16="http://schemas.microsoft.com/office/drawing/2014/main" id="{1EEF8F8D-2DEF-41CB-A1A8-FA1A44BEC716}"/>
              </a:ext>
            </a:extLst>
          </p:cNvPr>
          <p:cNvSpPr>
            <a:spLocks noGrp="1"/>
          </p:cNvSpPr>
          <p:nvPr>
            <p:ph idx="1"/>
          </p:nvPr>
        </p:nvSpPr>
        <p:spPr/>
        <p:txBody>
          <a:bodyPr/>
          <a:lstStyle/>
          <a:p>
            <a:r>
              <a:rPr lang="en-US" dirty="0"/>
              <a:t>In a similar vein, the NRC Emotion Lexicon associates sadness with words like “abandon,” “absence,” “banish,” “betray,” “chaos,” “condemnation,” </a:t>
            </a:r>
            <a:r>
              <a:rPr lang="en-US" b="1" dirty="0"/>
              <a:t>“</a:t>
            </a:r>
            <a:r>
              <a:rPr lang="en-US" b="1" dirty="0">
                <a:solidFill>
                  <a:schemeClr val="accent1"/>
                </a:solidFill>
              </a:rPr>
              <a:t>darkness</a:t>
            </a:r>
            <a:r>
              <a:rPr lang="en-US" b="1" dirty="0"/>
              <a:t>,” “</a:t>
            </a:r>
            <a:r>
              <a:rPr lang="en-US" b="1" dirty="0">
                <a:solidFill>
                  <a:schemeClr val="accent1"/>
                </a:solidFill>
              </a:rPr>
              <a:t>defeated</a:t>
            </a:r>
            <a:r>
              <a:rPr lang="en-US" b="1" dirty="0"/>
              <a:t>”, </a:t>
            </a:r>
            <a:r>
              <a:rPr lang="en-US" dirty="0"/>
              <a:t>“endless” and so on.  </a:t>
            </a:r>
          </a:p>
          <a:p>
            <a:r>
              <a:rPr lang="en-US" dirty="0"/>
              <a:t>However, these terms cannot be definitively situated within queer culture, as their meanings and emotional resonances are not uniquely or inherently queer. </a:t>
            </a:r>
            <a:endParaRPr lang="uk-UA" dirty="0"/>
          </a:p>
        </p:txBody>
      </p:sp>
    </p:spTree>
    <p:extLst>
      <p:ext uri="{BB962C8B-B14F-4D97-AF65-F5344CB8AC3E}">
        <p14:creationId xmlns:p14="http://schemas.microsoft.com/office/powerpoint/2010/main" val="108571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4C75D-52A8-4CCA-AD7D-5866CF937ECD}"/>
              </a:ext>
            </a:extLst>
          </p:cNvPr>
          <p:cNvSpPr>
            <a:spLocks noGrp="1"/>
          </p:cNvSpPr>
          <p:nvPr>
            <p:ph type="title"/>
          </p:nvPr>
        </p:nvSpPr>
        <p:spPr/>
        <p:txBody>
          <a:bodyPr/>
          <a:lstStyle/>
          <a:p>
            <a:r>
              <a:rPr lang="en-GB" dirty="0"/>
              <a:t>Sentiment Analysis</a:t>
            </a:r>
            <a:endParaRPr lang="uk-UA" dirty="0"/>
          </a:p>
        </p:txBody>
      </p:sp>
      <p:graphicFrame>
        <p:nvGraphicFramePr>
          <p:cNvPr id="4" name="Місце для вмісту 3">
            <a:extLst>
              <a:ext uri="{FF2B5EF4-FFF2-40B4-BE49-F238E27FC236}">
                <a16:creationId xmlns:a16="http://schemas.microsoft.com/office/drawing/2014/main" id="{A92EA1D2-2B1D-44AE-94AA-7036BB698FF1}"/>
              </a:ext>
            </a:extLst>
          </p:cNvPr>
          <p:cNvGraphicFramePr>
            <a:graphicFrameLocks noGrp="1"/>
          </p:cNvGraphicFramePr>
          <p:nvPr>
            <p:ph idx="1"/>
            <p:extLst>
              <p:ext uri="{D42A27DB-BD31-4B8C-83A1-F6EECF244321}">
                <p14:modId xmlns:p14="http://schemas.microsoft.com/office/powerpoint/2010/main" val="631067008"/>
              </p:ext>
            </p:extLst>
          </p:nvPr>
        </p:nvGraphicFramePr>
        <p:xfrm>
          <a:off x="1" y="2057401"/>
          <a:ext cx="12191999" cy="4797947"/>
        </p:xfrm>
        <a:graphic>
          <a:graphicData uri="http://schemas.openxmlformats.org/drawingml/2006/table">
            <a:tbl>
              <a:tblPr firstRow="1" firstCol="1" bandRow="1">
                <a:tableStyleId>{5C22544A-7EE6-4342-B048-85BDC9FD1C3A}</a:tableStyleId>
              </a:tblPr>
              <a:tblGrid>
                <a:gridCol w="3047683">
                  <a:extLst>
                    <a:ext uri="{9D8B030D-6E8A-4147-A177-3AD203B41FA5}">
                      <a16:colId xmlns:a16="http://schemas.microsoft.com/office/drawing/2014/main" val="3939824222"/>
                    </a:ext>
                  </a:extLst>
                </a:gridCol>
                <a:gridCol w="3047683">
                  <a:extLst>
                    <a:ext uri="{9D8B030D-6E8A-4147-A177-3AD203B41FA5}">
                      <a16:colId xmlns:a16="http://schemas.microsoft.com/office/drawing/2014/main" val="4141623086"/>
                    </a:ext>
                  </a:extLst>
                </a:gridCol>
                <a:gridCol w="3047683">
                  <a:extLst>
                    <a:ext uri="{9D8B030D-6E8A-4147-A177-3AD203B41FA5}">
                      <a16:colId xmlns:a16="http://schemas.microsoft.com/office/drawing/2014/main" val="4202633931"/>
                    </a:ext>
                  </a:extLst>
                </a:gridCol>
                <a:gridCol w="3048950">
                  <a:extLst>
                    <a:ext uri="{9D8B030D-6E8A-4147-A177-3AD203B41FA5}">
                      <a16:colId xmlns:a16="http://schemas.microsoft.com/office/drawing/2014/main" val="823741843"/>
                    </a:ext>
                  </a:extLst>
                </a:gridCol>
              </a:tblGrid>
              <a:tr h="219816">
                <a:tc>
                  <a:txBody>
                    <a:bodyPr/>
                    <a:lstStyle/>
                    <a:p>
                      <a:pPr algn="just">
                        <a:lnSpc>
                          <a:spcPct val="115000"/>
                        </a:lnSpc>
                        <a:spcAft>
                          <a:spcPts val="0"/>
                        </a:spcAft>
                      </a:pPr>
                      <a:r>
                        <a:rPr lang="en-GB" sz="1600" dirty="0">
                          <a:effectLst/>
                        </a:rPr>
                        <a:t>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ctr">
                        <a:lnSpc>
                          <a:spcPct val="115000"/>
                        </a:lnSpc>
                        <a:spcAft>
                          <a:spcPts val="0"/>
                        </a:spcAft>
                      </a:pPr>
                      <a:r>
                        <a:rPr lang="en-GB" sz="1600">
                          <a:effectLst/>
                        </a:rPr>
                        <a:t>smutný</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ctr">
                        <a:lnSpc>
                          <a:spcPct val="115000"/>
                        </a:lnSpc>
                        <a:spcAft>
                          <a:spcPts val="0"/>
                        </a:spcAft>
                      </a:pPr>
                      <a:r>
                        <a:rPr lang="en-GB" sz="1600">
                          <a:effectLst/>
                        </a:rPr>
                        <a:t>žiaľ</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ctr">
                        <a:lnSpc>
                          <a:spcPct val="115000"/>
                        </a:lnSpc>
                        <a:spcAft>
                          <a:spcPts val="0"/>
                        </a:spcAft>
                      </a:pPr>
                      <a:r>
                        <a:rPr lang="en-GB" sz="1600">
                          <a:effectLst/>
                        </a:rPr>
                        <a:t>zúfaly</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1130172952"/>
                  </a:ext>
                </a:extLst>
              </a:tr>
              <a:tr h="833908">
                <a:tc>
                  <a:txBody>
                    <a:bodyPr/>
                    <a:lstStyle/>
                    <a:p>
                      <a:pPr algn="l">
                        <a:lnSpc>
                          <a:spcPct val="115000"/>
                        </a:lnSpc>
                        <a:spcAft>
                          <a:spcPts val="0"/>
                        </a:spcAft>
                      </a:pPr>
                      <a:r>
                        <a:rPr lang="en-GB" sz="1600" dirty="0">
                          <a:effectLst/>
                        </a:rPr>
                        <a:t>1) feeling</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the feeling of sorrow or grief</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the feeling of great sorrow and mental pain</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the feeling of hopelessness</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2805070572"/>
                  </a:ext>
                </a:extLst>
              </a:tr>
              <a:tr h="833908">
                <a:tc>
                  <a:txBody>
                    <a:bodyPr/>
                    <a:lstStyle/>
                    <a:p>
                      <a:pPr algn="l">
                        <a:lnSpc>
                          <a:spcPct val="115000"/>
                        </a:lnSpc>
                        <a:spcAft>
                          <a:spcPts val="0"/>
                        </a:spcAft>
                      </a:pPr>
                      <a:r>
                        <a:rPr lang="en-GB" sz="1600">
                          <a:effectLst/>
                        </a:rPr>
                        <a:t>2) a cause</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affliction</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affliction</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the state of having no chance of improvement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707412861"/>
                  </a:ext>
                </a:extLst>
              </a:tr>
              <a:tr h="408235">
                <a:tc>
                  <a:txBody>
                    <a:bodyPr/>
                    <a:lstStyle/>
                    <a:p>
                      <a:pPr algn="l">
                        <a:lnSpc>
                          <a:spcPct val="115000"/>
                        </a:lnSpc>
                        <a:spcAft>
                          <a:spcPts val="0"/>
                        </a:spcAft>
                      </a:pPr>
                      <a:r>
                        <a:rPr lang="en-GB" sz="1600">
                          <a:effectLst/>
                        </a:rPr>
                        <a:t>3) a subject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a troubled person</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a troubled person</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a troubled person</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3304562874"/>
                  </a:ext>
                </a:extLst>
              </a:tr>
              <a:tr h="417706">
                <a:tc>
                  <a:txBody>
                    <a:bodyPr/>
                    <a:lstStyle/>
                    <a:p>
                      <a:pPr algn="l">
                        <a:lnSpc>
                          <a:spcPct val="115000"/>
                        </a:lnSpc>
                        <a:spcAft>
                          <a:spcPts val="0"/>
                        </a:spcAft>
                      </a:pPr>
                      <a:r>
                        <a:rPr lang="en-GB" sz="1600">
                          <a:effectLst/>
                        </a:rPr>
                        <a:t>4) an object of relations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cause-result relations</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cause-result relations</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cause-result relations</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1395357750"/>
                  </a:ext>
                </a:extLst>
              </a:tr>
              <a:tr h="417706">
                <a:tc>
                  <a:txBody>
                    <a:bodyPr/>
                    <a:lstStyle/>
                    <a:p>
                      <a:pPr algn="l">
                        <a:lnSpc>
                          <a:spcPct val="115000"/>
                        </a:lnSpc>
                        <a:spcAft>
                          <a:spcPts val="0"/>
                        </a:spcAft>
                      </a:pPr>
                      <a:r>
                        <a:rPr lang="en-GB" sz="1600">
                          <a:effectLst/>
                        </a:rPr>
                        <a:t>5) retrospective implications</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loss, bereavement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disappointment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complicated situation</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2344447687"/>
                  </a:ext>
                </a:extLst>
              </a:tr>
              <a:tr h="417706">
                <a:tc>
                  <a:txBody>
                    <a:bodyPr/>
                    <a:lstStyle/>
                    <a:p>
                      <a:pPr algn="l">
                        <a:lnSpc>
                          <a:spcPct val="115000"/>
                        </a:lnSpc>
                        <a:spcAft>
                          <a:spcPts val="0"/>
                        </a:spcAft>
                      </a:pPr>
                      <a:r>
                        <a:rPr lang="en-GB" sz="1600">
                          <a:effectLst/>
                        </a:rPr>
                        <a:t>6) prospective implications</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abstaining from entertainment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suffering, lamenting</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resignation</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2921430053"/>
                  </a:ext>
                </a:extLst>
              </a:tr>
              <a:tr h="833908">
                <a:tc>
                  <a:txBody>
                    <a:bodyPr/>
                    <a:lstStyle/>
                    <a:p>
                      <a:pPr algn="l">
                        <a:lnSpc>
                          <a:spcPct val="115000"/>
                        </a:lnSpc>
                        <a:spcAft>
                          <a:spcPts val="0"/>
                        </a:spcAft>
                      </a:pPr>
                      <a:r>
                        <a:rPr lang="en-GB" sz="1600">
                          <a:effectLst/>
                        </a:rPr>
                        <a:t>7) ‘connotations’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symbol of mourning</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regret</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one in a desperate condition, a wretch</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3593081490"/>
                  </a:ext>
                </a:extLst>
              </a:tr>
              <a:tr h="0">
                <a:tc>
                  <a:txBody>
                    <a:bodyPr/>
                    <a:lstStyle/>
                    <a:p>
                      <a:pPr algn="l">
                        <a:lnSpc>
                          <a:spcPct val="115000"/>
                        </a:lnSpc>
                        <a:spcAft>
                          <a:spcPts val="0"/>
                        </a:spcAft>
                      </a:pPr>
                      <a:r>
                        <a:rPr lang="en-GB" sz="1600">
                          <a:effectLst/>
                        </a:rPr>
                        <a:t>8) experiential samples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connected with death</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a:effectLst/>
                        </a:rPr>
                        <a:t>attitude of pity</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tc>
                  <a:txBody>
                    <a:bodyPr/>
                    <a:lstStyle/>
                    <a:p>
                      <a:pPr algn="l">
                        <a:lnSpc>
                          <a:spcPct val="115000"/>
                        </a:lnSpc>
                        <a:spcAft>
                          <a:spcPts val="0"/>
                        </a:spcAft>
                      </a:pPr>
                      <a:r>
                        <a:rPr lang="en-GB" sz="1600" dirty="0">
                          <a:effectLst/>
                        </a:rPr>
                        <a:t>attitude of pity</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92" marR="65092" marT="0" marB="0"/>
                </a:tc>
                <a:extLst>
                  <a:ext uri="{0D108BD9-81ED-4DB2-BD59-A6C34878D82A}">
                    <a16:rowId xmlns:a16="http://schemas.microsoft.com/office/drawing/2014/main" val="2673779913"/>
                  </a:ext>
                </a:extLst>
              </a:tr>
            </a:tbl>
          </a:graphicData>
        </a:graphic>
      </p:graphicFrame>
    </p:spTree>
    <p:extLst>
      <p:ext uri="{BB962C8B-B14F-4D97-AF65-F5344CB8AC3E}">
        <p14:creationId xmlns:p14="http://schemas.microsoft.com/office/powerpoint/2010/main" val="38162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845F4-5B15-46B0-96F0-BE6139E36727}"/>
              </a:ext>
            </a:extLst>
          </p:cNvPr>
          <p:cNvSpPr>
            <a:spLocks noGrp="1"/>
          </p:cNvSpPr>
          <p:nvPr>
            <p:ph type="title"/>
          </p:nvPr>
        </p:nvSpPr>
        <p:spPr/>
        <p:txBody>
          <a:bodyPr/>
          <a:lstStyle/>
          <a:p>
            <a:r>
              <a:rPr lang="en-US" dirty="0"/>
              <a:t>Identity</a:t>
            </a:r>
            <a:endParaRPr lang="uk-UA" dirty="0"/>
          </a:p>
        </p:txBody>
      </p:sp>
      <p:sp>
        <p:nvSpPr>
          <p:cNvPr id="3" name="Місце для вмісту 2">
            <a:extLst>
              <a:ext uri="{FF2B5EF4-FFF2-40B4-BE49-F238E27FC236}">
                <a16:creationId xmlns:a16="http://schemas.microsoft.com/office/drawing/2014/main" id="{3B324A9E-9156-474F-BAEE-50301B38C74C}"/>
              </a:ext>
            </a:extLst>
          </p:cNvPr>
          <p:cNvSpPr>
            <a:spLocks noGrp="1"/>
          </p:cNvSpPr>
          <p:nvPr>
            <p:ph idx="1"/>
          </p:nvPr>
        </p:nvSpPr>
        <p:spPr/>
        <p:txBody>
          <a:bodyPr/>
          <a:lstStyle/>
          <a:p>
            <a:r>
              <a:rPr lang="en-GB" dirty="0"/>
              <a:t>Gayspeak </a:t>
            </a:r>
          </a:p>
          <a:p>
            <a:r>
              <a:rPr lang="en-GB" dirty="0"/>
              <a:t>Associative difference </a:t>
            </a:r>
          </a:p>
          <a:p>
            <a:r>
              <a:rPr lang="en-GB" dirty="0"/>
              <a:t>Acceptance</a:t>
            </a:r>
          </a:p>
          <a:p>
            <a:r>
              <a:rPr lang="en-GB" dirty="0"/>
              <a:t>Censorship or self-censorship </a:t>
            </a:r>
          </a:p>
          <a:p>
            <a:r>
              <a:rPr lang="en-GB" i="1" dirty="0"/>
              <a:t>Ars erotica</a:t>
            </a:r>
            <a:r>
              <a:rPr lang="en-GB" dirty="0"/>
              <a:t> / </a:t>
            </a:r>
            <a:r>
              <a:rPr lang="en-GB" i="1" dirty="0" err="1"/>
              <a:t>scientia</a:t>
            </a:r>
            <a:r>
              <a:rPr lang="en-GB" i="1" dirty="0"/>
              <a:t> </a:t>
            </a:r>
            <a:r>
              <a:rPr lang="en-GB" i="1" dirty="0" err="1"/>
              <a:t>sexualis</a:t>
            </a:r>
            <a:r>
              <a:rPr lang="en-GB" dirty="0"/>
              <a:t> </a:t>
            </a:r>
            <a:endParaRPr lang="uk-UA" dirty="0"/>
          </a:p>
        </p:txBody>
      </p:sp>
    </p:spTree>
    <p:extLst>
      <p:ext uri="{BB962C8B-B14F-4D97-AF65-F5344CB8AC3E}">
        <p14:creationId xmlns:p14="http://schemas.microsoft.com/office/powerpoint/2010/main" val="2827836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56992-B956-4633-A4C8-9ECF7F905FA3}"/>
              </a:ext>
            </a:extLst>
          </p:cNvPr>
          <p:cNvSpPr>
            <a:spLocks noGrp="1"/>
          </p:cNvSpPr>
          <p:nvPr>
            <p:ph type="title"/>
          </p:nvPr>
        </p:nvSpPr>
        <p:spPr/>
        <p:txBody>
          <a:bodyPr/>
          <a:lstStyle/>
          <a:p>
            <a:r>
              <a:rPr lang="en-GB" dirty="0"/>
              <a:t>Sentiment Analysis</a:t>
            </a:r>
            <a:endParaRPr lang="uk-UA" dirty="0"/>
          </a:p>
        </p:txBody>
      </p:sp>
      <p:sp>
        <p:nvSpPr>
          <p:cNvPr id="3" name="Місце для вмісту 2">
            <a:extLst>
              <a:ext uri="{FF2B5EF4-FFF2-40B4-BE49-F238E27FC236}">
                <a16:creationId xmlns:a16="http://schemas.microsoft.com/office/drawing/2014/main" id="{3170288C-A0CD-446C-87E8-B4FB9CA5BF09}"/>
              </a:ext>
            </a:extLst>
          </p:cNvPr>
          <p:cNvSpPr>
            <a:spLocks noGrp="1"/>
          </p:cNvSpPr>
          <p:nvPr>
            <p:ph idx="1"/>
          </p:nvPr>
        </p:nvSpPr>
        <p:spPr/>
        <p:txBody>
          <a:bodyPr>
            <a:normAutofit lnSpcReduction="10000"/>
          </a:bodyPr>
          <a:lstStyle/>
          <a:p>
            <a:r>
              <a:rPr lang="en-US" dirty="0"/>
              <a:t>The Slovak text may be interpreted as </a:t>
            </a:r>
            <a:r>
              <a:rPr lang="en-US" b="1" dirty="0">
                <a:solidFill>
                  <a:schemeClr val="accent1"/>
                </a:solidFill>
              </a:rPr>
              <a:t>more participatory</a:t>
            </a:r>
            <a:r>
              <a:rPr lang="en-US" dirty="0"/>
              <a:t>, because it hints at </a:t>
            </a:r>
            <a:r>
              <a:rPr lang="en-US" dirty="0">
                <a:solidFill>
                  <a:schemeClr val="accent1"/>
                </a:solidFill>
              </a:rPr>
              <a:t>the </a:t>
            </a:r>
            <a:r>
              <a:rPr lang="en-US" dirty="0" err="1">
                <a:solidFill>
                  <a:schemeClr val="accent1"/>
                </a:solidFill>
              </a:rPr>
              <a:t>behaviour</a:t>
            </a:r>
            <a:r>
              <a:rPr lang="en-US" dirty="0">
                <a:solidFill>
                  <a:schemeClr val="accent1"/>
                </a:solidFill>
              </a:rPr>
              <a:t> of compassion and pity</a:t>
            </a:r>
            <a:r>
              <a:rPr lang="en-US" dirty="0"/>
              <a:t>. </a:t>
            </a:r>
          </a:p>
          <a:p>
            <a:r>
              <a:rPr lang="en-US" dirty="0"/>
              <a:t>This understanding may disclose the wider perspective of the Slovak cultural </a:t>
            </a:r>
            <a:r>
              <a:rPr lang="en-US" dirty="0" err="1"/>
              <a:t>behaviour</a:t>
            </a:r>
            <a:r>
              <a:rPr lang="en-US" dirty="0"/>
              <a:t> in case of grief. </a:t>
            </a:r>
          </a:p>
          <a:p>
            <a:r>
              <a:rPr lang="en-US" dirty="0"/>
              <a:t>The stipulation of content validity actually coincides with Ivana </a:t>
            </a:r>
            <a:r>
              <a:rPr lang="en-US" dirty="0" err="1"/>
              <a:t>Hostová’s</a:t>
            </a:r>
            <a:r>
              <a:rPr lang="en-US" dirty="0"/>
              <a:t> </a:t>
            </a:r>
            <a:r>
              <a:rPr lang="en-US" dirty="0" err="1"/>
              <a:t>theoretization</a:t>
            </a:r>
            <a:r>
              <a:rPr lang="en-US" dirty="0"/>
              <a:t>: “An application of queer theory to the study of information flows and power structures, pertaining to such spaces as the Slovak one, requires accessing the culture and its knowledge with sufficient complexity and nuance, but also shedding the protective, paternalistic, and patronizing lens through which the artefacts, events and texts are viewed” [</a:t>
            </a:r>
            <a:r>
              <a:rPr lang="en-US" dirty="0" err="1"/>
              <a:t>Hostová</a:t>
            </a:r>
            <a:r>
              <a:rPr lang="en-US" dirty="0"/>
              <a:t> 2022:74]. </a:t>
            </a:r>
          </a:p>
          <a:p>
            <a:r>
              <a:rPr lang="en-US" dirty="0"/>
              <a:t>Thus, such predisposition elucidates the simple fact that any other Slovak translator would act and write in the way we see in </a:t>
            </a:r>
            <a:r>
              <a:rPr lang="en-US" dirty="0" err="1"/>
              <a:t>Tallo’s</a:t>
            </a:r>
            <a:r>
              <a:rPr lang="en-US" dirty="0"/>
              <a:t> text. </a:t>
            </a:r>
            <a:endParaRPr lang="uk-UA" dirty="0"/>
          </a:p>
        </p:txBody>
      </p:sp>
    </p:spTree>
    <p:extLst>
      <p:ext uri="{BB962C8B-B14F-4D97-AF65-F5344CB8AC3E}">
        <p14:creationId xmlns:p14="http://schemas.microsoft.com/office/powerpoint/2010/main" val="176389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E12958-0118-4D3C-8FAE-CD34F5DE9BD3}"/>
              </a:ext>
            </a:extLst>
          </p:cNvPr>
          <p:cNvSpPr>
            <a:spLocks noGrp="1"/>
          </p:cNvSpPr>
          <p:nvPr>
            <p:ph type="title"/>
          </p:nvPr>
        </p:nvSpPr>
        <p:spPr/>
        <p:txBody>
          <a:bodyPr/>
          <a:lstStyle/>
          <a:p>
            <a:r>
              <a:rPr lang="en-GB" dirty="0"/>
              <a:t>Word2Vec </a:t>
            </a:r>
            <a:endParaRPr lang="uk-UA" dirty="0"/>
          </a:p>
        </p:txBody>
      </p:sp>
      <p:sp>
        <p:nvSpPr>
          <p:cNvPr id="3" name="Місце для вмісту 2">
            <a:extLst>
              <a:ext uri="{FF2B5EF4-FFF2-40B4-BE49-F238E27FC236}">
                <a16:creationId xmlns:a16="http://schemas.microsoft.com/office/drawing/2014/main" id="{C79BC417-BEE8-4ED0-8060-DA3532EB6766}"/>
              </a:ext>
            </a:extLst>
          </p:cNvPr>
          <p:cNvSpPr>
            <a:spLocks noGrp="1"/>
          </p:cNvSpPr>
          <p:nvPr>
            <p:ph idx="1"/>
          </p:nvPr>
        </p:nvSpPr>
        <p:spPr/>
        <p:txBody>
          <a:bodyPr>
            <a:normAutofit fontScale="92500"/>
          </a:bodyPr>
          <a:lstStyle/>
          <a:p>
            <a:r>
              <a:rPr lang="en-US" dirty="0"/>
              <a:t>Another major focus of the queer textual and thematic canon is the use and public expression of bodily symbols and metaphors. </a:t>
            </a:r>
          </a:p>
          <a:p>
            <a:r>
              <a:rPr lang="en-US" dirty="0"/>
              <a:t>Historically, this literary device dates back to antiquity, with one of the most prominent examples being the Eucharist. </a:t>
            </a:r>
          </a:p>
          <a:p>
            <a:r>
              <a:rPr lang="en-US" dirty="0"/>
              <a:t>In queer texts, the body is always connected with pleasure, and such reading and interpreting of writings works (not only by male authors) make visible their queerness.</a:t>
            </a:r>
          </a:p>
          <a:p>
            <a:r>
              <a:rPr lang="en-US" dirty="0"/>
              <a:t> This is why pleasure and bodily lexis may cause a problem in translation and its assessment. </a:t>
            </a:r>
          </a:p>
          <a:p>
            <a:r>
              <a:rPr lang="en-US" dirty="0"/>
              <a:t>The well-attested methods of contextual and cultural analyses are completely relevant for examining the role of fundamental concepts in queer texts. </a:t>
            </a:r>
          </a:p>
          <a:p>
            <a:r>
              <a:rPr lang="en-US" dirty="0"/>
              <a:t>Meanwhile, it is also important to check if any contemporary software of natural language processing can provide some help to a translation critic. </a:t>
            </a:r>
            <a:endParaRPr lang="uk-UA" dirty="0"/>
          </a:p>
        </p:txBody>
      </p:sp>
    </p:spTree>
    <p:extLst>
      <p:ext uri="{BB962C8B-B14F-4D97-AF65-F5344CB8AC3E}">
        <p14:creationId xmlns:p14="http://schemas.microsoft.com/office/powerpoint/2010/main" val="171332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38A1AD-E725-4B81-8AF1-A88F7402835D}"/>
              </a:ext>
            </a:extLst>
          </p:cNvPr>
          <p:cNvSpPr>
            <a:spLocks noGrp="1"/>
          </p:cNvSpPr>
          <p:nvPr>
            <p:ph type="title"/>
          </p:nvPr>
        </p:nvSpPr>
        <p:spPr/>
        <p:txBody>
          <a:bodyPr/>
          <a:lstStyle/>
          <a:p>
            <a:r>
              <a:rPr lang="en-GB"/>
              <a:t>Word2Vec</a:t>
            </a:r>
            <a:endParaRPr lang="uk-UA"/>
          </a:p>
        </p:txBody>
      </p:sp>
      <p:sp>
        <p:nvSpPr>
          <p:cNvPr id="3" name="Місце для вмісту 2">
            <a:extLst>
              <a:ext uri="{FF2B5EF4-FFF2-40B4-BE49-F238E27FC236}">
                <a16:creationId xmlns:a16="http://schemas.microsoft.com/office/drawing/2014/main" id="{F2E6B95C-2033-48D1-AF41-D2EC04121D23}"/>
              </a:ext>
            </a:extLst>
          </p:cNvPr>
          <p:cNvSpPr>
            <a:spLocks noGrp="1"/>
          </p:cNvSpPr>
          <p:nvPr>
            <p:ph idx="1"/>
          </p:nvPr>
        </p:nvSpPr>
        <p:spPr/>
        <p:txBody>
          <a:bodyPr>
            <a:normAutofit/>
          </a:bodyPr>
          <a:lstStyle/>
          <a:p>
            <a:r>
              <a:rPr lang="en-US" dirty="0"/>
              <a:t>The Word2Vec algorithm converts words into continuous vector representations, disclosing words with similar meanings or contexts located near each other in vector space. It makes a really powerful impression, but it is still a dubiously powerful tool of examination. </a:t>
            </a:r>
          </a:p>
          <a:p>
            <a:r>
              <a:rPr lang="en-US" dirty="0"/>
              <a:t>In this paper, the Word2Vec version which was used (</a:t>
            </a:r>
            <a:r>
              <a:rPr lang="uk-UA" dirty="0">
                <a:hlinkClick r:id="rId2"/>
              </a:rPr>
              <a:t>https://vectors.nlpl.eu/explore/embeddings/en/associates/</a:t>
            </a:r>
            <a:r>
              <a:rPr lang="en-US" dirty="0"/>
              <a:t> ) covered such extensive lexical corpora as the British National Corpus and the Google News Corpus. </a:t>
            </a:r>
          </a:p>
          <a:p>
            <a:r>
              <a:rPr lang="en-US" dirty="0"/>
              <a:t>They help to see the gap between the author’s vision and that of readers. Later, this gap can be justified in the interlingual and intercultural communication by means of target-language lexicography at least.</a:t>
            </a:r>
            <a:endParaRPr lang="uk-UA" dirty="0"/>
          </a:p>
        </p:txBody>
      </p:sp>
    </p:spTree>
    <p:extLst>
      <p:ext uri="{BB962C8B-B14F-4D97-AF65-F5344CB8AC3E}">
        <p14:creationId xmlns:p14="http://schemas.microsoft.com/office/powerpoint/2010/main" val="263381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83E4D-D983-446A-B9C1-F5FB810C93EB}"/>
              </a:ext>
            </a:extLst>
          </p:cNvPr>
          <p:cNvSpPr>
            <a:spLocks noGrp="1"/>
          </p:cNvSpPr>
          <p:nvPr>
            <p:ph type="title"/>
          </p:nvPr>
        </p:nvSpPr>
        <p:spPr/>
        <p:txBody>
          <a:bodyPr/>
          <a:lstStyle/>
          <a:p>
            <a:r>
              <a:rPr lang="en-GB"/>
              <a:t>Word2Vec</a:t>
            </a:r>
            <a:endParaRPr lang="uk-UA"/>
          </a:p>
        </p:txBody>
      </p:sp>
      <p:sp>
        <p:nvSpPr>
          <p:cNvPr id="3" name="Місце для вмісту 2">
            <a:extLst>
              <a:ext uri="{FF2B5EF4-FFF2-40B4-BE49-F238E27FC236}">
                <a16:creationId xmlns:a16="http://schemas.microsoft.com/office/drawing/2014/main" id="{847A6A70-40B4-401E-A0B3-362F2E79CEB4}"/>
              </a:ext>
            </a:extLst>
          </p:cNvPr>
          <p:cNvSpPr>
            <a:spLocks noGrp="1"/>
          </p:cNvSpPr>
          <p:nvPr>
            <p:ph idx="1"/>
          </p:nvPr>
        </p:nvSpPr>
        <p:spPr/>
        <p:txBody>
          <a:bodyPr/>
          <a:lstStyle/>
          <a:p>
            <a:r>
              <a:rPr lang="en-US" dirty="0"/>
              <a:t>The theme of desire, both physical and emotional, is often central, and is treated as something outside of normative societal expectations and prohibitions. </a:t>
            </a:r>
          </a:p>
          <a:p>
            <a:r>
              <a:rPr lang="en-US" dirty="0"/>
              <a:t>In All Down Darkness Wide, the central tool is self-reflexivity, and desire is not in the front line of narration. However, it is one of repeated words: the word “desire” is used 11 times (its ratio in the whole text is 0.0158).</a:t>
            </a:r>
          </a:p>
          <a:p>
            <a:r>
              <a:rPr lang="en-US" dirty="0"/>
              <a:t>The application of </a:t>
            </a:r>
            <a:r>
              <a:rPr lang="en-US" dirty="0" err="1"/>
              <a:t>WebVectors</a:t>
            </a:r>
            <a:r>
              <a:rPr lang="en-US" dirty="0"/>
              <a:t> revealing the following computing associates for the noun “desire”:</a:t>
            </a:r>
          </a:p>
          <a:p>
            <a:endParaRPr lang="uk-UA" dirty="0"/>
          </a:p>
        </p:txBody>
      </p:sp>
    </p:spTree>
    <p:extLst>
      <p:ext uri="{BB962C8B-B14F-4D97-AF65-F5344CB8AC3E}">
        <p14:creationId xmlns:p14="http://schemas.microsoft.com/office/powerpoint/2010/main" val="376749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3A6F0-350B-43E2-B0E5-17622E1BF193}"/>
              </a:ext>
            </a:extLst>
          </p:cNvPr>
          <p:cNvSpPr>
            <a:spLocks noGrp="1"/>
          </p:cNvSpPr>
          <p:nvPr>
            <p:ph type="title"/>
          </p:nvPr>
        </p:nvSpPr>
        <p:spPr/>
        <p:txBody>
          <a:bodyPr/>
          <a:lstStyle/>
          <a:p>
            <a:r>
              <a:rPr lang="en-GB"/>
              <a:t>Word2Vec</a:t>
            </a:r>
            <a:endParaRPr lang="uk-UA"/>
          </a:p>
        </p:txBody>
      </p:sp>
      <p:graphicFrame>
        <p:nvGraphicFramePr>
          <p:cNvPr id="5" name="Місце для вмісту 4">
            <a:extLst>
              <a:ext uri="{FF2B5EF4-FFF2-40B4-BE49-F238E27FC236}">
                <a16:creationId xmlns:a16="http://schemas.microsoft.com/office/drawing/2014/main" id="{0E35643A-6837-4D12-9874-E16A9307EC3B}"/>
              </a:ext>
            </a:extLst>
          </p:cNvPr>
          <p:cNvGraphicFramePr>
            <a:graphicFrameLocks noGrp="1"/>
          </p:cNvGraphicFramePr>
          <p:nvPr>
            <p:ph idx="1"/>
            <p:extLst>
              <p:ext uri="{D42A27DB-BD31-4B8C-83A1-F6EECF244321}">
                <p14:modId xmlns:p14="http://schemas.microsoft.com/office/powerpoint/2010/main" val="1888816110"/>
              </p:ext>
            </p:extLst>
          </p:nvPr>
        </p:nvGraphicFramePr>
        <p:xfrm>
          <a:off x="0" y="2057402"/>
          <a:ext cx="12192000" cy="4800598"/>
        </p:xfrm>
        <a:graphic>
          <a:graphicData uri="http://schemas.openxmlformats.org/drawingml/2006/table">
            <a:tbl>
              <a:tblPr firstRow="1" firstCol="1" bandRow="1"/>
              <a:tblGrid>
                <a:gridCol w="6095367">
                  <a:extLst>
                    <a:ext uri="{9D8B030D-6E8A-4147-A177-3AD203B41FA5}">
                      <a16:colId xmlns:a16="http://schemas.microsoft.com/office/drawing/2014/main" val="831311449"/>
                    </a:ext>
                  </a:extLst>
                </a:gridCol>
                <a:gridCol w="6096633">
                  <a:extLst>
                    <a:ext uri="{9D8B030D-6E8A-4147-A177-3AD203B41FA5}">
                      <a16:colId xmlns:a16="http://schemas.microsoft.com/office/drawing/2014/main" val="2239196780"/>
                    </a:ext>
                  </a:extLst>
                </a:gridCol>
              </a:tblGrid>
              <a:tr h="4800598">
                <a:tc>
                  <a:txBody>
                    <a:bodyPr/>
                    <a:lstStyle/>
                    <a:p>
                      <a:pPr>
                        <a:lnSpc>
                          <a:spcPct val="125000"/>
                        </a:lnSpc>
                        <a:spcBef>
                          <a:spcPts val="400"/>
                        </a:spcBef>
                        <a:spcAft>
                          <a:spcPts val="0"/>
                        </a:spcAft>
                      </a:pPr>
                      <a:r>
                        <a:rPr lang="en-GB" sz="2400" b="1" i="1" u="sng" dirty="0">
                          <a:solidFill>
                            <a:srgbClr val="337AB7"/>
                          </a:solidFill>
                          <a:effectLst/>
                          <a:latin typeface="Arial" panose="020B0604020202020204" pitchFamily="34" charset="0"/>
                          <a:ea typeface="Times New Roman" panose="02020603050405020304" pitchFamily="18" charset="0"/>
                          <a:cs typeface="Times New Roman" panose="02020603050405020304" pitchFamily="18" charset="0"/>
                          <a:hlinkClick r:id="rId2"/>
                        </a:rPr>
                        <a:t>British National Corpus</a:t>
                      </a:r>
                      <a:endParaRPr lang="uk-UA" sz="24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part of speech NOUN, corpus frequency 763"/>
                        </a:rPr>
                        <a:t>urge </a:t>
                      </a:r>
                      <a:r>
                        <a:rPr lang="en-GB" sz="2400" u="sng" baseline="-2500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part of speech NOUN, corpus frequency 763"/>
                        </a:rPr>
                        <a:t>NOUN</a:t>
                      </a: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part of speech NOUN, corpus frequency 763"/>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 part of speech NOUN, corpus frequency 522"/>
                        </a:rPr>
                        <a:t>longing </a:t>
                      </a:r>
                      <a:r>
                        <a:rPr lang="en-GB" sz="2400" u="sng" baseline="-2500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 part of speech NOUN, corpus frequency 522"/>
                        </a:rPr>
                        <a:t>NOUN</a:t>
                      </a: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 part of speech NOUN, corpus frequency 522"/>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 part of speech NOUN, corpus frequency 12075"/>
                        </a:rPr>
                        <a:t>feeling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 part of speech NOUN, corpus frequency 12075"/>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 part of speech NOUN, corpus frequency 12075"/>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 part of speech NOUN, corpus frequency 58"/>
                        </a:rPr>
                        <a:t>striving </a:t>
                      </a:r>
                      <a:r>
                        <a:rPr lang="en-GB" sz="2400" u="sng" baseline="-2500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 part of speech NOUN, corpus frequency 58"/>
                        </a:rPr>
                        <a:t>NOUN</a:t>
                      </a: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 part of speech NOUN, corpus frequency 58"/>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 part of speech NOUN, corpus frequency 173"/>
                        </a:rPr>
                        <a:t>yearning </a:t>
                      </a:r>
                      <a:r>
                        <a:rPr lang="en-GB" sz="2400" u="sng" baseline="-2500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 part of speech NOUN, corpus frequency 173"/>
                        </a:rPr>
                        <a:t>NOUN</a:t>
                      </a:r>
                      <a:r>
                        <a:rPr lang="en-GB" sz="2400" u="sng"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 part of speech NOUN, corpus frequency 173"/>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Bef>
                          <a:spcPts val="400"/>
                        </a:spcBef>
                        <a:spcAft>
                          <a:spcPts val="0"/>
                        </a:spcAft>
                      </a:pPr>
                      <a:r>
                        <a:rPr lang="en-GB" sz="2400" b="1" i="1" u="sng" dirty="0">
                          <a:solidFill>
                            <a:srgbClr val="337AB7"/>
                          </a:solidFill>
                          <a:effectLst/>
                          <a:latin typeface="Arial" panose="020B0604020202020204" pitchFamily="34" charset="0"/>
                          <a:ea typeface="Times New Roman" panose="02020603050405020304" pitchFamily="18" charset="0"/>
                          <a:cs typeface="Times New Roman" panose="02020603050405020304" pitchFamily="18" charset="0"/>
                          <a:hlinkClick r:id="rId8"/>
                        </a:rPr>
                        <a:t>Google News</a:t>
                      </a:r>
                      <a:endParaRPr lang="uk-UA" sz="24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 part of speech NOUN, corpus frequency 2851379"/>
                        </a:rPr>
                        <a:t>eagerness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 part of speech NOUN, corpus frequency 2851379"/>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 part of speech NOUN, corpus frequency 2851379"/>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0.69</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 part of speech NOUN, corpus frequency 2877123"/>
                        </a:rPr>
                        <a:t>willingness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 part of speech NOUN, corpus frequency 2877123"/>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 part of speech NOUN, corpus frequency 2877123"/>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 part of speech NOUN, corpus frequency 2868673"/>
                        </a:rPr>
                        <a:t>desires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 part of speech NOUN, corpus frequency 2868673"/>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 part of speech NOUN, corpus frequency 2868673"/>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tooltip=" part of speech NOUN, corpus frequency 2873742"/>
                        </a:rPr>
                        <a:t>ambition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tooltip=" part of speech NOUN, corpus frequency 2873742"/>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tooltip=" part of speech NOUN, corpus frequency 2873742"/>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 part of speech NOUN, corpus frequency 2858318"/>
                        </a:rPr>
                        <a:t>inclination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 part of speech NOUN, corpus frequency 2858318"/>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 part of speech NOUN, corpus frequency 2858318"/>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4" tooltip=" part of speech VERB, corpus frequency 2878949"/>
                        </a:rPr>
                        <a:t>wanting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4" tooltip=" part of speech VERB, corpus frequency 2878949"/>
                        </a:rPr>
                        <a:t>VERB</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4" tooltip=" part of speech VERB, corpus frequency 2878949"/>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5" tooltip=" part of speech NOUN, corpus frequency 2690847"/>
                        </a:rPr>
                        <a:t>insatiable desire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5" tooltip=" part of speech NOUN, corpus frequency 2690847"/>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5" tooltip=" part of speech NOUN, corpus frequency 2690847"/>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6" tooltip=" part of speech NOUN, corpus frequency 2855368"/>
                        </a:rPr>
                        <a:t>yearning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6" tooltip=" part of speech NOUN, corpus frequency 2855368"/>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6" tooltip=" part of speech NOUN, corpus frequency 2855368"/>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7" tooltip=" part of speech NOUN, corpus frequency 2858913"/>
                        </a:rPr>
                        <a:t>unwillingness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7" tooltip=" part of speech NOUN, corpus frequency 2858913"/>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7" tooltip=" part of speech NOUN, corpus frequency 2858913"/>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57200" algn="l"/>
                        </a:tabLst>
                      </a:pP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8" tooltip=" part of speech NOUN, corpus frequency 2813008"/>
                        </a:rPr>
                        <a:t>keenness </a:t>
                      </a:r>
                      <a:r>
                        <a:rPr lang="en-GB" sz="2400" u="sng" baseline="-25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8" tooltip=" part of speech NOUN, corpus frequency 2813008"/>
                        </a:rPr>
                        <a:t>NOUN</a:t>
                      </a:r>
                      <a:r>
                        <a:rPr lang="en-GB" sz="2400" u="sng"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8" tooltip=" part of speech NOUN, corpus frequency 2813008"/>
                        </a:rPr>
                        <a:t> </a:t>
                      </a:r>
                      <a:r>
                        <a:rPr lang="en-GB"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898125"/>
                  </a:ext>
                </a:extLst>
              </a:tr>
            </a:tbl>
          </a:graphicData>
        </a:graphic>
      </p:graphicFrame>
    </p:spTree>
    <p:extLst>
      <p:ext uri="{BB962C8B-B14F-4D97-AF65-F5344CB8AC3E}">
        <p14:creationId xmlns:p14="http://schemas.microsoft.com/office/powerpoint/2010/main" val="289641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C4048-11F8-488F-B8E4-DA726A3011BD}"/>
              </a:ext>
            </a:extLst>
          </p:cNvPr>
          <p:cNvSpPr>
            <a:spLocks noGrp="1"/>
          </p:cNvSpPr>
          <p:nvPr>
            <p:ph type="title"/>
          </p:nvPr>
        </p:nvSpPr>
        <p:spPr/>
        <p:txBody>
          <a:bodyPr/>
          <a:lstStyle/>
          <a:p>
            <a:r>
              <a:rPr lang="en-GB"/>
              <a:t>Word2Vec</a:t>
            </a:r>
            <a:endParaRPr lang="uk-UA"/>
          </a:p>
        </p:txBody>
      </p:sp>
      <p:sp>
        <p:nvSpPr>
          <p:cNvPr id="3" name="Місце для вмісту 2">
            <a:extLst>
              <a:ext uri="{FF2B5EF4-FFF2-40B4-BE49-F238E27FC236}">
                <a16:creationId xmlns:a16="http://schemas.microsoft.com/office/drawing/2014/main" id="{FE6A4E45-BDC1-4F1F-897F-5C48B6F0B50C}"/>
              </a:ext>
            </a:extLst>
          </p:cNvPr>
          <p:cNvSpPr>
            <a:spLocks noGrp="1"/>
          </p:cNvSpPr>
          <p:nvPr>
            <p:ph idx="1"/>
          </p:nvPr>
        </p:nvSpPr>
        <p:spPr/>
        <p:txBody>
          <a:bodyPr/>
          <a:lstStyle/>
          <a:p>
            <a:r>
              <a:rPr lang="en-US" dirty="0"/>
              <a:t>The stereotypical vision of this noun </a:t>
            </a:r>
            <a:r>
              <a:rPr lang="en-US" b="1" dirty="0">
                <a:solidFill>
                  <a:schemeClr val="accent1"/>
                </a:solidFill>
              </a:rPr>
              <a:t>does not immediately trigger any challenging sexual taboos </a:t>
            </a:r>
            <a:r>
              <a:rPr lang="en-US" dirty="0"/>
              <a:t>(there is only one variant – “insatiable desire” – which has an overt moral association connected with sinning and banning).</a:t>
            </a:r>
          </a:p>
          <a:p>
            <a:r>
              <a:rPr lang="en-US" dirty="0"/>
              <a:t> Otherwise, the literary corpus refers to the essence of this </a:t>
            </a:r>
            <a:r>
              <a:rPr lang="en-US" dirty="0" err="1"/>
              <a:t>behaviour</a:t>
            </a:r>
            <a:r>
              <a:rPr lang="en-US" dirty="0"/>
              <a:t>, while the news corpus is more “human”, combing various feelings (envy in “ambition”), prejudices (moral assessment in “insatiable desires”), personal roles (activity or choice in “eagerness” and “inclination”). </a:t>
            </a:r>
            <a:endParaRPr lang="uk-UA" dirty="0"/>
          </a:p>
        </p:txBody>
      </p:sp>
    </p:spTree>
    <p:extLst>
      <p:ext uri="{BB962C8B-B14F-4D97-AF65-F5344CB8AC3E}">
        <p14:creationId xmlns:p14="http://schemas.microsoft.com/office/powerpoint/2010/main" val="385376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F43E4E-DE2B-4B24-AFDF-E6DA8CF97847}"/>
              </a:ext>
            </a:extLst>
          </p:cNvPr>
          <p:cNvSpPr>
            <a:spLocks noGrp="1"/>
          </p:cNvSpPr>
          <p:nvPr>
            <p:ph type="title"/>
          </p:nvPr>
        </p:nvSpPr>
        <p:spPr/>
        <p:txBody>
          <a:bodyPr/>
          <a:lstStyle/>
          <a:p>
            <a:r>
              <a:rPr lang="en-GB"/>
              <a:t>Word2Vec</a:t>
            </a:r>
            <a:endParaRPr lang="uk-UA"/>
          </a:p>
        </p:txBody>
      </p:sp>
      <p:sp>
        <p:nvSpPr>
          <p:cNvPr id="3" name="Місце для вмісту 2">
            <a:extLst>
              <a:ext uri="{FF2B5EF4-FFF2-40B4-BE49-F238E27FC236}">
                <a16:creationId xmlns:a16="http://schemas.microsoft.com/office/drawing/2014/main" id="{38FA05F3-0761-4514-960D-19AB6E9736CE}"/>
              </a:ext>
            </a:extLst>
          </p:cNvPr>
          <p:cNvSpPr>
            <a:spLocks noGrp="1"/>
          </p:cNvSpPr>
          <p:nvPr>
            <p:ph idx="1"/>
          </p:nvPr>
        </p:nvSpPr>
        <p:spPr/>
        <p:txBody>
          <a:bodyPr>
            <a:normAutofit lnSpcReduction="10000"/>
          </a:bodyPr>
          <a:lstStyle/>
          <a:p>
            <a:r>
              <a:rPr lang="en-US" dirty="0"/>
              <a:t>In some contexts, Hewitt kept to the literary tradition and pointed on the sweet but simultaneously philosophical assessment of desire as feeling or striving. </a:t>
            </a:r>
          </a:p>
          <a:p>
            <a:r>
              <a:rPr lang="en-US" dirty="0"/>
              <a:t>In other contexts, it may have direct sexual associations. The phrase “reciprocated desire” used to denote an actual intercourse in the slang.</a:t>
            </a:r>
          </a:p>
          <a:p>
            <a:r>
              <a:rPr lang="en-US" dirty="0"/>
              <a:t> Similarly, “my desire teased” could mean a passion game, too (gradually, we come to understand the pun-like texture of the author’s narration). </a:t>
            </a:r>
          </a:p>
          <a:p>
            <a:r>
              <a:rPr lang="en-US" dirty="0"/>
              <a:t>The mechanical metaphor “reset desires” can also mean purely physical urges. </a:t>
            </a:r>
          </a:p>
          <a:p>
            <a:r>
              <a:rPr lang="en-US" dirty="0"/>
              <a:t>Nevertheless, </a:t>
            </a:r>
            <a:r>
              <a:rPr lang="en-US" b="1" dirty="0">
                <a:solidFill>
                  <a:schemeClr val="accent1"/>
                </a:solidFill>
              </a:rPr>
              <a:t>we do not see the bright depiction of sex and passion</a:t>
            </a:r>
            <a:r>
              <a:rPr lang="en-US" dirty="0"/>
              <a:t>. Applying the </a:t>
            </a:r>
            <a:r>
              <a:rPr lang="en-US" dirty="0" err="1"/>
              <a:t>colour</a:t>
            </a:r>
            <a:r>
              <a:rPr lang="en-US" dirty="0"/>
              <a:t> metaphor, we can state that in the original, we do not see </a:t>
            </a:r>
            <a:r>
              <a:rPr lang="en-US" dirty="0" err="1"/>
              <a:t>colours</a:t>
            </a:r>
            <a:r>
              <a:rPr lang="en-US" dirty="0"/>
              <a:t>, but we see hues and shades. </a:t>
            </a:r>
            <a:endParaRPr lang="uk-UA" dirty="0"/>
          </a:p>
        </p:txBody>
      </p:sp>
    </p:spTree>
    <p:extLst>
      <p:ext uri="{BB962C8B-B14F-4D97-AF65-F5344CB8AC3E}">
        <p14:creationId xmlns:p14="http://schemas.microsoft.com/office/powerpoint/2010/main" val="340888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E6FE2-8A2F-4119-9330-13DD278F8EAF}"/>
              </a:ext>
            </a:extLst>
          </p:cNvPr>
          <p:cNvSpPr>
            <a:spLocks noGrp="1"/>
          </p:cNvSpPr>
          <p:nvPr>
            <p:ph type="title"/>
          </p:nvPr>
        </p:nvSpPr>
        <p:spPr/>
        <p:txBody>
          <a:bodyPr/>
          <a:lstStyle/>
          <a:p>
            <a:r>
              <a:rPr lang="en-GB"/>
              <a:t>Word2Vec</a:t>
            </a:r>
            <a:endParaRPr lang="uk-UA"/>
          </a:p>
        </p:txBody>
      </p:sp>
      <p:sp>
        <p:nvSpPr>
          <p:cNvPr id="3" name="Місце для вмісту 2">
            <a:extLst>
              <a:ext uri="{FF2B5EF4-FFF2-40B4-BE49-F238E27FC236}">
                <a16:creationId xmlns:a16="http://schemas.microsoft.com/office/drawing/2014/main" id="{13E5BC29-7F8B-455E-8B88-4A1047BB6DF0}"/>
              </a:ext>
            </a:extLst>
          </p:cNvPr>
          <p:cNvSpPr>
            <a:spLocks noGrp="1"/>
          </p:cNvSpPr>
          <p:nvPr>
            <p:ph idx="1"/>
          </p:nvPr>
        </p:nvSpPr>
        <p:spPr/>
        <p:txBody>
          <a:bodyPr>
            <a:normAutofit fontScale="92500" lnSpcReduction="10000"/>
          </a:bodyPr>
          <a:lstStyle/>
          <a:p>
            <a:r>
              <a:rPr lang="en-US" dirty="0"/>
              <a:t>The Slovak dictionaries show the wide range of wishing in the words “</a:t>
            </a:r>
            <a:r>
              <a:rPr lang="en-US" dirty="0" err="1"/>
              <a:t>túžba</a:t>
            </a:r>
            <a:r>
              <a:rPr lang="en-US" dirty="0"/>
              <a:t>” and “</a:t>
            </a:r>
            <a:r>
              <a:rPr lang="en-US" dirty="0" err="1"/>
              <a:t>láska</a:t>
            </a:r>
            <a:r>
              <a:rPr lang="en-US" dirty="0"/>
              <a:t>” used in </a:t>
            </a:r>
            <a:r>
              <a:rPr lang="en-US" dirty="0" err="1"/>
              <a:t>Tallo’s</a:t>
            </a:r>
            <a:r>
              <a:rPr lang="en-US" dirty="0"/>
              <a:t> translation, but </a:t>
            </a:r>
            <a:r>
              <a:rPr lang="en-US" b="1" dirty="0">
                <a:solidFill>
                  <a:schemeClr val="accent1"/>
                </a:solidFill>
              </a:rPr>
              <a:t>they lack the overtly sexual interpretation</a:t>
            </a:r>
            <a:r>
              <a:rPr lang="en-US" dirty="0"/>
              <a:t>. </a:t>
            </a:r>
          </a:p>
          <a:p>
            <a:r>
              <a:rPr lang="en-US" dirty="0"/>
              <a:t>Even the adjective “</a:t>
            </a:r>
            <a:r>
              <a:rPr lang="en-US" dirty="0" err="1"/>
              <a:t>žiadaný</a:t>
            </a:r>
            <a:r>
              <a:rPr lang="en-US" dirty="0"/>
              <a:t>” emphasizes the lacking or missing component. The phrase “</a:t>
            </a:r>
            <a:r>
              <a:rPr lang="en-US" dirty="0" err="1"/>
              <a:t>prehodnotiť</a:t>
            </a:r>
            <a:r>
              <a:rPr lang="en-US" dirty="0"/>
              <a:t> </a:t>
            </a:r>
            <a:r>
              <a:rPr lang="en-US" dirty="0" err="1"/>
              <a:t>potreby</a:t>
            </a:r>
            <a:r>
              <a:rPr lang="en-US" dirty="0"/>
              <a:t>” (reconsider needs instead of “reset desires”) has no space for playful interpretation. </a:t>
            </a:r>
          </a:p>
          <a:p>
            <a:r>
              <a:rPr lang="en-US" dirty="0"/>
              <a:t>In general, </a:t>
            </a:r>
            <a:r>
              <a:rPr lang="en-US" dirty="0" err="1"/>
              <a:t>Tallo</a:t>
            </a:r>
            <a:r>
              <a:rPr lang="en-US" dirty="0"/>
              <a:t> managed to </a:t>
            </a:r>
            <a:r>
              <a:rPr lang="en-US" b="1" dirty="0">
                <a:solidFill>
                  <a:schemeClr val="accent1"/>
                </a:solidFill>
              </a:rPr>
              <a:t>preserve the contemplative narrative of the novel, but lost the additional sexual load of pun-like talk</a:t>
            </a:r>
            <a:r>
              <a:rPr lang="en-US" dirty="0"/>
              <a:t>. It is true that power dynamics changes during the source-into-target transformation: “Through diverse linguistic practices (e.g., choice of terms, agreements, register, paralinguistic </a:t>
            </a:r>
            <a:r>
              <a:rPr lang="en-US" dirty="0" err="1"/>
              <a:t>behaviours</a:t>
            </a:r>
            <a:r>
              <a:rPr lang="en-US" dirty="0"/>
              <a:t>) individuals reproduce and reinforce power relations. However, these practices are not immutable” [</a:t>
            </a:r>
            <a:r>
              <a:rPr lang="en-US" dirty="0" err="1"/>
              <a:t>Bessaïh</a:t>
            </a:r>
            <a:r>
              <a:rPr lang="en-US" dirty="0"/>
              <a:t> 2021:271]. </a:t>
            </a:r>
          </a:p>
          <a:p>
            <a:r>
              <a:rPr lang="en-US" dirty="0"/>
              <a:t>Such loss in the Slovak translation appeared because of the unstable key symbols-terms in Slovak queer culture.</a:t>
            </a:r>
            <a:endParaRPr lang="uk-UA" dirty="0"/>
          </a:p>
        </p:txBody>
      </p:sp>
    </p:spTree>
    <p:extLst>
      <p:ext uri="{BB962C8B-B14F-4D97-AF65-F5344CB8AC3E}">
        <p14:creationId xmlns:p14="http://schemas.microsoft.com/office/powerpoint/2010/main" val="362632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246218-76CC-4FDD-90E7-1E0ED5411F35}"/>
              </a:ext>
            </a:extLst>
          </p:cNvPr>
          <p:cNvSpPr>
            <a:spLocks noGrp="1"/>
          </p:cNvSpPr>
          <p:nvPr>
            <p:ph type="title"/>
          </p:nvPr>
        </p:nvSpPr>
        <p:spPr/>
        <p:txBody>
          <a:bodyPr/>
          <a:lstStyle/>
          <a:p>
            <a:r>
              <a:rPr lang="en-US" dirty="0"/>
              <a:t>Conclusions</a:t>
            </a:r>
            <a:endParaRPr lang="uk-UA" dirty="0"/>
          </a:p>
        </p:txBody>
      </p:sp>
      <p:sp>
        <p:nvSpPr>
          <p:cNvPr id="3" name="Місце для вмісту 2">
            <a:extLst>
              <a:ext uri="{FF2B5EF4-FFF2-40B4-BE49-F238E27FC236}">
                <a16:creationId xmlns:a16="http://schemas.microsoft.com/office/drawing/2014/main" id="{AE923860-1E2F-4C70-A163-52EE04C6F6A0}"/>
              </a:ext>
            </a:extLst>
          </p:cNvPr>
          <p:cNvSpPr>
            <a:spLocks noGrp="1"/>
          </p:cNvSpPr>
          <p:nvPr>
            <p:ph idx="1"/>
          </p:nvPr>
        </p:nvSpPr>
        <p:spPr/>
        <p:txBody>
          <a:bodyPr>
            <a:normAutofit lnSpcReduction="10000"/>
          </a:bodyPr>
          <a:lstStyle/>
          <a:p>
            <a:r>
              <a:rPr lang="en-GB" dirty="0"/>
              <a:t>Equivalence in queer texts is not so semantic or cultural (although both components are to be present), but experiential: both the author and the translator want to further some queer experience to wide readership. Meanwhile, the assessment of equivalence is impacted on by cultural predispositions encoding both personal and societal attitudes, possibly staying in a kind of collision.  </a:t>
            </a:r>
            <a:endParaRPr lang="uk-UA" dirty="0"/>
          </a:p>
          <a:p>
            <a:r>
              <a:rPr lang="en-GB" dirty="0"/>
              <a:t>	</a:t>
            </a:r>
            <a:r>
              <a:rPr lang="en-GB" dirty="0" err="1"/>
              <a:t>Tallo’s</a:t>
            </a:r>
            <a:r>
              <a:rPr lang="en-GB" dirty="0"/>
              <a:t> translation is not “misrecognized” as he knows and shows what type of literature he translates; however, his interpretation – like any other interpretation – struggles between purely “queering” translation and occasionally “minoritizing” one owing to the lingual asymmetry between the source and target languages which disabled him to construe the required sense to the fullest detail as it was in the original. Mini domestication is inevitable, though its scope covers associative areas.</a:t>
            </a:r>
            <a:endParaRPr lang="uk-UA" dirty="0"/>
          </a:p>
          <a:p>
            <a:endParaRPr lang="uk-UA" dirty="0"/>
          </a:p>
        </p:txBody>
      </p:sp>
    </p:spTree>
    <p:extLst>
      <p:ext uri="{BB962C8B-B14F-4D97-AF65-F5344CB8AC3E}">
        <p14:creationId xmlns:p14="http://schemas.microsoft.com/office/powerpoint/2010/main" val="185767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9D01D2-8A24-4D9A-AFA1-00B292E9806D}"/>
              </a:ext>
            </a:extLst>
          </p:cNvPr>
          <p:cNvSpPr>
            <a:spLocks noGrp="1"/>
          </p:cNvSpPr>
          <p:nvPr>
            <p:ph idx="4294967295"/>
          </p:nvPr>
        </p:nvSpPr>
        <p:spPr>
          <a:xfrm>
            <a:off x="0" y="1452880"/>
            <a:ext cx="11988800" cy="5293359"/>
          </a:xfrm>
        </p:spPr>
        <p:txBody>
          <a:bodyPr>
            <a:normAutofit/>
          </a:bodyPr>
          <a:lstStyle/>
          <a:p>
            <a:pPr marL="0" indent="0" algn="ctr">
              <a:buNone/>
            </a:pPr>
            <a:r>
              <a:rPr lang="en-US" sz="3600" dirty="0">
                <a:solidFill>
                  <a:schemeClr val="accent6">
                    <a:lumMod val="75000"/>
                  </a:schemeClr>
                </a:solidFill>
              </a:rPr>
              <a:t>Thank you</a:t>
            </a:r>
            <a:br>
              <a:rPr lang="en-US" sz="3600" dirty="0">
                <a:solidFill>
                  <a:schemeClr val="accent6">
                    <a:lumMod val="75000"/>
                  </a:schemeClr>
                </a:solidFill>
              </a:rPr>
            </a:br>
            <a:br>
              <a:rPr lang="en-US" sz="3600" dirty="0">
                <a:solidFill>
                  <a:schemeClr val="accent6">
                    <a:lumMod val="75000"/>
                  </a:schemeClr>
                </a:solidFill>
              </a:rPr>
            </a:br>
            <a:r>
              <a:rPr lang="en-US" sz="3600" dirty="0">
                <a:solidFill>
                  <a:schemeClr val="accent6">
                    <a:lumMod val="75000"/>
                  </a:schemeClr>
                </a:solidFill>
              </a:rPr>
              <a:t>for your attention AND INTEREST!</a:t>
            </a:r>
            <a:br>
              <a:rPr lang="en-US" sz="3600" dirty="0">
                <a:solidFill>
                  <a:schemeClr val="accent6">
                    <a:lumMod val="75000"/>
                  </a:schemeClr>
                </a:solidFill>
              </a:rPr>
            </a:br>
            <a:br>
              <a:rPr lang="en-US" sz="3600" dirty="0"/>
            </a:br>
            <a:br>
              <a:rPr lang="en-US" sz="3600" dirty="0"/>
            </a:br>
            <a:r>
              <a:rPr lang="en-US" sz="3600" dirty="0">
                <a:solidFill>
                  <a:srgbClr val="FFC000"/>
                </a:solidFill>
              </a:rPr>
              <a:t>Grateful to the </a:t>
            </a:r>
            <a:r>
              <a:rPr lang="en-US" sz="3600" b="1" dirty="0">
                <a:solidFill>
                  <a:srgbClr val="FFC000"/>
                </a:solidFill>
              </a:rPr>
              <a:t>Armed Forces of Ukraine</a:t>
            </a:r>
            <a:br>
              <a:rPr lang="en-US" sz="3600" dirty="0">
                <a:solidFill>
                  <a:srgbClr val="FFC000"/>
                </a:solidFill>
              </a:rPr>
            </a:br>
            <a:br>
              <a:rPr lang="en-US" sz="3600" dirty="0">
                <a:solidFill>
                  <a:srgbClr val="FFC000"/>
                </a:solidFill>
              </a:rPr>
            </a:br>
            <a:r>
              <a:rPr lang="en-US" sz="3600" dirty="0">
                <a:solidFill>
                  <a:srgbClr val="FFC000"/>
                </a:solidFill>
              </a:rPr>
              <a:t>for the opportunity to speak to you!</a:t>
            </a:r>
            <a:endParaRPr lang="uk-UA" sz="3600" dirty="0">
              <a:solidFill>
                <a:srgbClr val="FFC000"/>
              </a:solidFill>
            </a:endParaRPr>
          </a:p>
        </p:txBody>
      </p:sp>
    </p:spTree>
    <p:extLst>
      <p:ext uri="{BB962C8B-B14F-4D97-AF65-F5344CB8AC3E}">
        <p14:creationId xmlns:p14="http://schemas.microsoft.com/office/powerpoint/2010/main" val="340105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3439B-86A5-4041-BF8D-6056E5085BE6}"/>
              </a:ext>
            </a:extLst>
          </p:cNvPr>
          <p:cNvSpPr>
            <a:spLocks noGrp="1"/>
          </p:cNvSpPr>
          <p:nvPr>
            <p:ph type="title"/>
          </p:nvPr>
        </p:nvSpPr>
        <p:spPr/>
        <p:txBody>
          <a:bodyPr/>
          <a:lstStyle/>
          <a:p>
            <a:r>
              <a:rPr lang="en-GB" b="1" dirty="0"/>
              <a:t>author </a:t>
            </a:r>
            <a:endParaRPr lang="uk-UA" dirty="0"/>
          </a:p>
        </p:txBody>
      </p:sp>
      <p:sp>
        <p:nvSpPr>
          <p:cNvPr id="3" name="Місце для вмісту 2">
            <a:extLst>
              <a:ext uri="{FF2B5EF4-FFF2-40B4-BE49-F238E27FC236}">
                <a16:creationId xmlns:a16="http://schemas.microsoft.com/office/drawing/2014/main" id="{C71B5FEC-0B59-4440-A1A2-AB59DB059673}"/>
              </a:ext>
            </a:extLst>
          </p:cNvPr>
          <p:cNvSpPr>
            <a:spLocks noGrp="1"/>
          </p:cNvSpPr>
          <p:nvPr>
            <p:ph idx="1"/>
          </p:nvPr>
        </p:nvSpPr>
        <p:spPr/>
        <p:txBody>
          <a:bodyPr>
            <a:normAutofit fontScale="85000" lnSpcReduction="20000"/>
          </a:bodyPr>
          <a:lstStyle/>
          <a:p>
            <a:r>
              <a:rPr lang="en-US" dirty="0"/>
              <a:t>Poet and academic </a:t>
            </a:r>
            <a:r>
              <a:rPr lang="en-US" dirty="0" err="1"/>
              <a:t>Seán</a:t>
            </a:r>
            <a:r>
              <a:rPr lang="en-US" dirty="0"/>
              <a:t> Hewitt, born in 1990 in Warrington (the UK) </a:t>
            </a:r>
          </a:p>
          <a:p>
            <a:r>
              <a:rPr lang="en-US" dirty="0"/>
              <a:t>Studied English at </a:t>
            </a:r>
            <a:r>
              <a:rPr lang="en-US" dirty="0" err="1"/>
              <a:t>Girton</a:t>
            </a:r>
            <a:r>
              <a:rPr lang="en-US" dirty="0"/>
              <a:t> College, University of Cambridge, where he received early recognition for his academic talents, and now lectures at Trinity College Dublin, where he currently resides. </a:t>
            </a:r>
          </a:p>
          <a:p>
            <a:r>
              <a:rPr lang="en-US" dirty="0"/>
              <a:t>Hewitt’s interest in Irish poetry began at Cambridge, where he enrolled in a course in Old Irish Language and Literature. This led him to specialize in Irish modernism and the Irish Revival. </a:t>
            </a:r>
          </a:p>
          <a:p>
            <a:r>
              <a:rPr lang="en-US" dirty="0"/>
              <a:t>After earning his Ph.D. in 2017, Hewitt completed his first poetry pamphlet, Lantern. His debut full-length collection, Tongues of Fire, came out in April 2020. </a:t>
            </a:r>
          </a:p>
          <a:p>
            <a:r>
              <a:rPr lang="en-US" dirty="0"/>
              <a:t>His memoir, All Down Darkness Wide, was released in 2022 and won the Rooney Prize for Irish Literature that same year. </a:t>
            </a:r>
          </a:p>
          <a:p>
            <a:r>
              <a:rPr lang="en-US" dirty="0"/>
              <a:t>His second poetry collection, Rapture’s Road, was published in 2024. </a:t>
            </a:r>
          </a:p>
          <a:p>
            <a:r>
              <a:rPr lang="en-US" dirty="0"/>
              <a:t>Additionally, he authored an academic monograph, J. M. Synge: Nature, Politics, Modernism (2021). </a:t>
            </a:r>
            <a:endParaRPr lang="uk-UA" dirty="0"/>
          </a:p>
        </p:txBody>
      </p:sp>
    </p:spTree>
    <p:extLst>
      <p:ext uri="{BB962C8B-B14F-4D97-AF65-F5344CB8AC3E}">
        <p14:creationId xmlns:p14="http://schemas.microsoft.com/office/powerpoint/2010/main" val="194228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5EA94-D09C-438B-B06E-867BD52494D7}"/>
              </a:ext>
            </a:extLst>
          </p:cNvPr>
          <p:cNvSpPr>
            <a:spLocks noGrp="1"/>
          </p:cNvSpPr>
          <p:nvPr>
            <p:ph type="title"/>
          </p:nvPr>
        </p:nvSpPr>
        <p:spPr/>
        <p:txBody>
          <a:bodyPr/>
          <a:lstStyle/>
          <a:p>
            <a:r>
              <a:rPr lang="en-US" dirty="0"/>
              <a:t>Translator</a:t>
            </a:r>
            <a:endParaRPr lang="uk-UA" dirty="0"/>
          </a:p>
        </p:txBody>
      </p:sp>
      <p:sp>
        <p:nvSpPr>
          <p:cNvPr id="3" name="Місце для вмісту 2">
            <a:extLst>
              <a:ext uri="{FF2B5EF4-FFF2-40B4-BE49-F238E27FC236}">
                <a16:creationId xmlns:a16="http://schemas.microsoft.com/office/drawing/2014/main" id="{143AED99-F548-44AC-9F36-15365C47F085}"/>
              </a:ext>
            </a:extLst>
          </p:cNvPr>
          <p:cNvSpPr>
            <a:spLocks noGrp="1"/>
          </p:cNvSpPr>
          <p:nvPr>
            <p:ph idx="1"/>
          </p:nvPr>
        </p:nvSpPr>
        <p:spPr/>
        <p:txBody>
          <a:bodyPr/>
          <a:lstStyle/>
          <a:p>
            <a:r>
              <a:rPr lang="en-US" dirty="0"/>
              <a:t>Michal </a:t>
            </a:r>
            <a:r>
              <a:rPr lang="en-US" dirty="0" err="1"/>
              <a:t>Tallo</a:t>
            </a:r>
            <a:r>
              <a:rPr lang="en-US" dirty="0"/>
              <a:t>, an acclaimed Slovak poet, translator and critic. </a:t>
            </a:r>
          </a:p>
          <a:p>
            <a:r>
              <a:rPr lang="en-US" dirty="0"/>
              <a:t>Born in Bratislava (1993), he graduated from the Academy of Performing Arts in Bratislava. He has authored three books of poetry – </a:t>
            </a:r>
            <a:r>
              <a:rPr lang="en-US" dirty="0" err="1"/>
              <a:t>Antimita</a:t>
            </a:r>
            <a:r>
              <a:rPr lang="en-US" dirty="0"/>
              <a:t> (</a:t>
            </a:r>
            <a:r>
              <a:rPr lang="en-US" dirty="0" err="1"/>
              <a:t>Antimacy</a:t>
            </a:r>
            <a:r>
              <a:rPr lang="en-US" dirty="0"/>
              <a:t>, 2016), Δ (Delta, 2018) and </a:t>
            </a:r>
            <a:r>
              <a:rPr lang="en-US" dirty="0" err="1"/>
              <a:t>Kniha</a:t>
            </a:r>
            <a:r>
              <a:rPr lang="en-US" dirty="0"/>
              <a:t> </a:t>
            </a:r>
            <a:r>
              <a:rPr lang="en-US" dirty="0" err="1"/>
              <a:t>tmy</a:t>
            </a:r>
            <a:r>
              <a:rPr lang="en-US" dirty="0"/>
              <a:t> (The Book of Darkness, 2022) – and a short story collection titled </a:t>
            </a:r>
            <a:r>
              <a:rPr lang="en-US" dirty="0" err="1"/>
              <a:t>Všetko</a:t>
            </a:r>
            <a:r>
              <a:rPr lang="en-US" dirty="0"/>
              <a:t> je v </a:t>
            </a:r>
            <a:r>
              <a:rPr lang="en-US" dirty="0" err="1"/>
              <a:t>poriadku</a:t>
            </a:r>
            <a:r>
              <a:rPr lang="en-US" dirty="0"/>
              <a:t>, </a:t>
            </a:r>
            <a:r>
              <a:rPr lang="en-US" dirty="0" err="1"/>
              <a:t>všade</a:t>
            </a:r>
            <a:r>
              <a:rPr lang="en-US" dirty="0"/>
              <a:t> je </a:t>
            </a:r>
            <a:r>
              <a:rPr lang="en-US" dirty="0" err="1"/>
              <a:t>láska</a:t>
            </a:r>
            <a:r>
              <a:rPr lang="en-US" dirty="0"/>
              <a:t> (Everything’s Fine, Love Is Everywhere, 2024). </a:t>
            </a:r>
          </a:p>
          <a:p>
            <a:r>
              <a:rPr lang="en-US" dirty="0"/>
              <a:t>Additionally, he has translated Andrew McMillan’s poetry collections Physical and Playtime, as well as </a:t>
            </a:r>
            <a:r>
              <a:rPr lang="en-US" dirty="0" err="1"/>
              <a:t>Seán</a:t>
            </a:r>
            <a:r>
              <a:rPr lang="en-US" dirty="0"/>
              <a:t> Hewitt’s novel All Down Darkness Wide into Slovak.</a:t>
            </a:r>
            <a:endParaRPr lang="uk-UA" dirty="0"/>
          </a:p>
        </p:txBody>
      </p:sp>
    </p:spTree>
    <p:extLst>
      <p:ext uri="{BB962C8B-B14F-4D97-AF65-F5344CB8AC3E}">
        <p14:creationId xmlns:p14="http://schemas.microsoft.com/office/powerpoint/2010/main" val="290266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F5FED-B2BE-4720-9F64-96DFE83A5793}"/>
              </a:ext>
            </a:extLst>
          </p:cNvPr>
          <p:cNvSpPr>
            <a:spLocks noGrp="1"/>
          </p:cNvSpPr>
          <p:nvPr>
            <p:ph type="title"/>
          </p:nvPr>
        </p:nvSpPr>
        <p:spPr/>
        <p:txBody>
          <a:bodyPr/>
          <a:lstStyle/>
          <a:p>
            <a:r>
              <a:rPr lang="en-US" dirty="0"/>
              <a:t>Text</a:t>
            </a:r>
            <a:endParaRPr lang="uk-UA" dirty="0"/>
          </a:p>
        </p:txBody>
      </p:sp>
      <p:sp>
        <p:nvSpPr>
          <p:cNvPr id="3" name="Місце для вмісту 2">
            <a:extLst>
              <a:ext uri="{FF2B5EF4-FFF2-40B4-BE49-F238E27FC236}">
                <a16:creationId xmlns:a16="http://schemas.microsoft.com/office/drawing/2014/main" id="{BB5CAF3C-7025-4F8A-9E9C-4F3C9DC3E739}"/>
              </a:ext>
            </a:extLst>
          </p:cNvPr>
          <p:cNvSpPr>
            <a:spLocks noGrp="1"/>
          </p:cNvSpPr>
          <p:nvPr>
            <p:ph idx="1"/>
          </p:nvPr>
        </p:nvSpPr>
        <p:spPr/>
        <p:txBody>
          <a:bodyPr/>
          <a:lstStyle/>
          <a:p>
            <a:r>
              <a:rPr lang="en-US" dirty="0"/>
              <a:t>Hewitt’s work delves into themes of identity, memory, and the environment, particularly focusing on the connection between the episodic or temporal and broader historical and cultural issues.</a:t>
            </a:r>
          </a:p>
          <a:p>
            <a:endParaRPr lang="en-US" dirty="0"/>
          </a:p>
          <a:p>
            <a:r>
              <a:rPr lang="en-GB" dirty="0"/>
              <a:t>Hewitt’s style in the queer novel </a:t>
            </a:r>
            <a:r>
              <a:rPr lang="en-GB" i="1" dirty="0"/>
              <a:t>All Down Darkness Wide</a:t>
            </a:r>
            <a:r>
              <a:rPr lang="en-GB" dirty="0"/>
              <a:t> is characterized by its lyrical intensity and deep emotional resonance: he frequently employs rich metaphors and explores personal experiences, inviting readers to connect with both the specific and the universal. </a:t>
            </a:r>
          </a:p>
          <a:p>
            <a:r>
              <a:rPr lang="en-GB" dirty="0"/>
              <a:t>The author debates the bodily images of masculinity as behavioural symbols of chastity or existence. </a:t>
            </a:r>
            <a:endParaRPr lang="uk-UA" dirty="0"/>
          </a:p>
          <a:p>
            <a:endParaRPr lang="uk-UA" dirty="0"/>
          </a:p>
        </p:txBody>
      </p:sp>
    </p:spTree>
    <p:extLst>
      <p:ext uri="{BB962C8B-B14F-4D97-AF65-F5344CB8AC3E}">
        <p14:creationId xmlns:p14="http://schemas.microsoft.com/office/powerpoint/2010/main" val="38816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FA8D5-F2CB-4474-86AD-EC946BFEDBD0}"/>
              </a:ext>
            </a:extLst>
          </p:cNvPr>
          <p:cNvSpPr>
            <a:spLocks noGrp="1"/>
          </p:cNvSpPr>
          <p:nvPr>
            <p:ph type="title"/>
          </p:nvPr>
        </p:nvSpPr>
        <p:spPr/>
        <p:txBody>
          <a:bodyPr/>
          <a:lstStyle/>
          <a:p>
            <a:r>
              <a:rPr lang="en-GB" b="1" dirty="0"/>
              <a:t>Methods </a:t>
            </a:r>
            <a:endParaRPr lang="uk-UA" dirty="0"/>
          </a:p>
        </p:txBody>
      </p:sp>
      <p:sp>
        <p:nvSpPr>
          <p:cNvPr id="3" name="Місце для вмісту 2">
            <a:extLst>
              <a:ext uri="{FF2B5EF4-FFF2-40B4-BE49-F238E27FC236}">
                <a16:creationId xmlns:a16="http://schemas.microsoft.com/office/drawing/2014/main" id="{D154316C-C9FB-4098-B730-7B0793FB0A02}"/>
              </a:ext>
            </a:extLst>
          </p:cNvPr>
          <p:cNvSpPr>
            <a:spLocks noGrp="1"/>
          </p:cNvSpPr>
          <p:nvPr>
            <p:ph idx="1"/>
          </p:nvPr>
        </p:nvSpPr>
        <p:spPr/>
        <p:txBody>
          <a:bodyPr/>
          <a:lstStyle/>
          <a:p>
            <a:r>
              <a:rPr lang="en-GB" dirty="0"/>
              <a:t>Certainly, any analysis of translations cannot exist without </a:t>
            </a:r>
            <a:r>
              <a:rPr lang="en-GB" b="1" dirty="0">
                <a:solidFill>
                  <a:schemeClr val="accent1"/>
                </a:solidFill>
              </a:rPr>
              <a:t>lexicographical exploration, contextual analysis and interpretation of norms and tokens</a:t>
            </a:r>
            <a:r>
              <a:rPr lang="en-GB" dirty="0"/>
              <a:t>.</a:t>
            </a:r>
          </a:p>
          <a:p>
            <a:r>
              <a:rPr lang="en-GB" dirty="0"/>
              <a:t> Hewitt’s text is quite overt so that the analysist is not to search for implicit clues of cultural understanding. </a:t>
            </a:r>
          </a:p>
          <a:p>
            <a:r>
              <a:rPr lang="en-GB" dirty="0"/>
              <a:t>Meanwhile, current automatic software stimulates us to approbate tools from text-analysing programs.  </a:t>
            </a:r>
            <a:endParaRPr lang="uk-UA" dirty="0"/>
          </a:p>
          <a:p>
            <a:endParaRPr lang="uk-UA" dirty="0"/>
          </a:p>
        </p:txBody>
      </p:sp>
    </p:spTree>
    <p:extLst>
      <p:ext uri="{BB962C8B-B14F-4D97-AF65-F5344CB8AC3E}">
        <p14:creationId xmlns:p14="http://schemas.microsoft.com/office/powerpoint/2010/main" val="2349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407F21-B720-413C-93CD-578960129DE5}"/>
              </a:ext>
            </a:extLst>
          </p:cNvPr>
          <p:cNvSpPr>
            <a:spLocks noGrp="1"/>
          </p:cNvSpPr>
          <p:nvPr>
            <p:ph type="title"/>
          </p:nvPr>
        </p:nvSpPr>
        <p:spPr/>
        <p:txBody>
          <a:bodyPr/>
          <a:lstStyle/>
          <a:p>
            <a:r>
              <a:rPr lang="en-GB" dirty="0"/>
              <a:t>text analyser</a:t>
            </a:r>
            <a:endParaRPr lang="uk-UA" dirty="0"/>
          </a:p>
        </p:txBody>
      </p:sp>
      <p:sp>
        <p:nvSpPr>
          <p:cNvPr id="3" name="Місце для вмісту 2">
            <a:extLst>
              <a:ext uri="{FF2B5EF4-FFF2-40B4-BE49-F238E27FC236}">
                <a16:creationId xmlns:a16="http://schemas.microsoft.com/office/drawing/2014/main" id="{FEFDA047-435D-42FF-A883-E9894434B910}"/>
              </a:ext>
            </a:extLst>
          </p:cNvPr>
          <p:cNvSpPr>
            <a:spLocks noGrp="1"/>
          </p:cNvSpPr>
          <p:nvPr>
            <p:ph idx="1"/>
          </p:nvPr>
        </p:nvSpPr>
        <p:spPr/>
        <p:txBody>
          <a:bodyPr>
            <a:normAutofit fontScale="92500"/>
          </a:bodyPr>
          <a:lstStyle/>
          <a:p>
            <a:r>
              <a:rPr lang="uk-UA" dirty="0">
                <a:hlinkClick r:id="rId2"/>
              </a:rPr>
              <a:t>https://www.online-utility.org/text/analyzer.jsp</a:t>
            </a:r>
            <a:r>
              <a:rPr lang="en-US" dirty="0"/>
              <a:t>.</a:t>
            </a:r>
          </a:p>
          <a:p>
            <a:r>
              <a:rPr lang="en-GB" dirty="0"/>
              <a:t>The simplest text analyser offers a word count which is indeed an underestimated tool for preliminary judgement and shaping explorative directions. </a:t>
            </a:r>
          </a:p>
          <a:p>
            <a:r>
              <a:rPr lang="en-GB" dirty="0"/>
              <a:t>At the initial stand, it is clear that an English text is wordier than a Ukrainian one, because Ukrainian does not articles, some grammatical words and applies prepositions less frequently because of its analytical structure. </a:t>
            </a:r>
          </a:p>
          <a:p>
            <a:r>
              <a:rPr lang="en-GB" dirty="0"/>
              <a:t>It is the number of meaningful words that should be more or less equal in the original and in the translation, otherwise a hypothesis about omissions or implications in the target text emerges immediately. </a:t>
            </a:r>
          </a:p>
          <a:p>
            <a:r>
              <a:rPr lang="en-GB" dirty="0"/>
              <a:t>The general number of words seems to have to be less in Ukrainian, like in other Slavonic languages, while the number of syllables and characters may still reach similar figures in the source and target languages.</a:t>
            </a:r>
            <a:r>
              <a:rPr lang="uk-UA" dirty="0"/>
              <a:t> </a:t>
            </a:r>
          </a:p>
        </p:txBody>
      </p:sp>
    </p:spTree>
    <p:extLst>
      <p:ext uri="{BB962C8B-B14F-4D97-AF65-F5344CB8AC3E}">
        <p14:creationId xmlns:p14="http://schemas.microsoft.com/office/powerpoint/2010/main" val="67497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FECB5-E643-4657-BDC1-E2818E0394F2}"/>
              </a:ext>
            </a:extLst>
          </p:cNvPr>
          <p:cNvSpPr>
            <a:spLocks noGrp="1"/>
          </p:cNvSpPr>
          <p:nvPr>
            <p:ph type="title"/>
          </p:nvPr>
        </p:nvSpPr>
        <p:spPr/>
        <p:txBody>
          <a:bodyPr/>
          <a:lstStyle/>
          <a:p>
            <a:r>
              <a:rPr lang="en-GB" dirty="0"/>
              <a:t>text analyser</a:t>
            </a:r>
            <a:endParaRPr lang="uk-UA" dirty="0"/>
          </a:p>
        </p:txBody>
      </p:sp>
      <p:sp>
        <p:nvSpPr>
          <p:cNvPr id="3" name="Місце для вмісту 2">
            <a:extLst>
              <a:ext uri="{FF2B5EF4-FFF2-40B4-BE49-F238E27FC236}">
                <a16:creationId xmlns:a16="http://schemas.microsoft.com/office/drawing/2014/main" id="{C237D08D-1B9D-4A0B-9E86-F77AFB17EA4D}"/>
              </a:ext>
            </a:extLst>
          </p:cNvPr>
          <p:cNvSpPr>
            <a:spLocks noGrp="1"/>
          </p:cNvSpPr>
          <p:nvPr>
            <p:ph idx="1"/>
          </p:nvPr>
        </p:nvSpPr>
        <p:spPr/>
        <p:txBody>
          <a:bodyPr/>
          <a:lstStyle/>
          <a:p>
            <a:r>
              <a:rPr lang="en-US" dirty="0"/>
              <a:t>Meanwhile it may also help identify real key words of a specific text owing to the view that what is meant, intended or desired is what is said, pronounce and expressed most often.  </a:t>
            </a:r>
          </a:p>
          <a:p>
            <a:r>
              <a:rPr lang="en-US" dirty="0"/>
              <a:t>The method of term frequency–inverse document frequency could be quite helpful, too, but it requires a representative corpus of other relevant texts. Still, this tool is quite simple, and plain individual calculations will easily identify key words in a specific text. Noteworthy is the fact that some authors hide their symbolic message in implicit saying and </a:t>
            </a:r>
            <a:r>
              <a:rPr lang="en-US" dirty="0" err="1"/>
              <a:t>neighbouring</a:t>
            </a:r>
            <a:r>
              <a:rPr lang="en-US" dirty="0"/>
              <a:t> (or synonymic) lexemes. This type of calculations will not help reveal such key words.</a:t>
            </a:r>
            <a:endParaRPr lang="uk-UA" dirty="0"/>
          </a:p>
        </p:txBody>
      </p:sp>
    </p:spTree>
    <p:extLst>
      <p:ext uri="{BB962C8B-B14F-4D97-AF65-F5344CB8AC3E}">
        <p14:creationId xmlns:p14="http://schemas.microsoft.com/office/powerpoint/2010/main" val="145836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ED481-AF5A-459D-B738-DDDA91309258}"/>
              </a:ext>
            </a:extLst>
          </p:cNvPr>
          <p:cNvSpPr>
            <a:spLocks noGrp="1"/>
          </p:cNvSpPr>
          <p:nvPr>
            <p:ph type="title"/>
          </p:nvPr>
        </p:nvSpPr>
        <p:spPr/>
        <p:txBody>
          <a:bodyPr/>
          <a:lstStyle/>
          <a:p>
            <a:r>
              <a:rPr lang="en-GB" dirty="0"/>
              <a:t>text analyser</a:t>
            </a:r>
            <a:endParaRPr lang="uk-UA" dirty="0"/>
          </a:p>
        </p:txBody>
      </p:sp>
      <p:sp>
        <p:nvSpPr>
          <p:cNvPr id="3" name="Місце для вмісту 2">
            <a:extLst>
              <a:ext uri="{FF2B5EF4-FFF2-40B4-BE49-F238E27FC236}">
                <a16:creationId xmlns:a16="http://schemas.microsoft.com/office/drawing/2014/main" id="{668DE2AE-E9BD-4568-B61E-76B71DBDDF09}"/>
              </a:ext>
            </a:extLst>
          </p:cNvPr>
          <p:cNvSpPr>
            <a:spLocks noGrp="1"/>
          </p:cNvSpPr>
          <p:nvPr>
            <p:ph idx="1"/>
          </p:nvPr>
        </p:nvSpPr>
        <p:spPr/>
        <p:txBody>
          <a:bodyPr/>
          <a:lstStyle/>
          <a:p>
            <a:r>
              <a:rPr lang="en-US" dirty="0"/>
              <a:t>The most frequent emotions mirror the most typical reality of a gay. Remembering that “aside from the fear of being rejected, hated, bullied, and marginalized, some gay people do not feel content with their sexual orientation” [</a:t>
            </a:r>
            <a:r>
              <a:rPr lang="en-US" dirty="0" err="1"/>
              <a:t>Setiawan</a:t>
            </a:r>
            <a:r>
              <a:rPr lang="en-US" dirty="0"/>
              <a:t> 2018:47], one will not be surprised if negative emotion terms prevail in the text.</a:t>
            </a:r>
          </a:p>
          <a:p>
            <a:r>
              <a:rPr lang="en-US" dirty="0"/>
              <a:t>The plain calculation indicates that this observation is true at least in Hewitt’s novel:</a:t>
            </a:r>
          </a:p>
          <a:p>
            <a:endParaRPr lang="uk-UA" dirty="0"/>
          </a:p>
        </p:txBody>
      </p:sp>
    </p:spTree>
    <p:extLst>
      <p:ext uri="{BB962C8B-B14F-4D97-AF65-F5344CB8AC3E}">
        <p14:creationId xmlns:p14="http://schemas.microsoft.com/office/powerpoint/2010/main" val="3041383024"/>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TM04033937[[fn=Туман]]</Template>
  <TotalTime>143</TotalTime>
  <Words>2993</Words>
  <Application>Microsoft Office PowerPoint</Application>
  <PresentationFormat>Широкий екран</PresentationFormat>
  <Paragraphs>219</Paragraphs>
  <Slides>29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29</vt:i4>
      </vt:variant>
    </vt:vector>
  </HeadingPairs>
  <TitlesOfParts>
    <vt:vector size="34" baseType="lpstr">
      <vt:lpstr>Arial</vt:lpstr>
      <vt:lpstr>Arial Narrow</vt:lpstr>
      <vt:lpstr>Century Gothic</vt:lpstr>
      <vt:lpstr>Times New Roman</vt:lpstr>
      <vt:lpstr>Туман</vt:lpstr>
      <vt:lpstr>Are There Automatic Tools  for Translation Quality Assessment:            Sean Hewitt's novel            and Michal Tallo's translation</vt:lpstr>
      <vt:lpstr>Identity</vt:lpstr>
      <vt:lpstr>author </vt:lpstr>
      <vt:lpstr>Translator</vt:lpstr>
      <vt:lpstr>Text</vt:lpstr>
      <vt:lpstr>Methods </vt:lpstr>
      <vt:lpstr>text analyser</vt:lpstr>
      <vt:lpstr>text analyser</vt:lpstr>
      <vt:lpstr>text analyser</vt:lpstr>
      <vt:lpstr>text analyser</vt:lpstr>
      <vt:lpstr>Sentiment Analysis</vt:lpstr>
      <vt:lpstr>Sentiment Analysis</vt:lpstr>
      <vt:lpstr>Sentiment Analysis</vt:lpstr>
      <vt:lpstr>Sentiment Analysis</vt:lpstr>
      <vt:lpstr>Sentiment Analysis</vt:lpstr>
      <vt:lpstr>Sentiment Analysis</vt:lpstr>
      <vt:lpstr>Sentiment Analysis</vt:lpstr>
      <vt:lpstr>Sentiment Analysis</vt:lpstr>
      <vt:lpstr>Sentiment Analysis</vt:lpstr>
      <vt:lpstr>Sentiment Analysis</vt:lpstr>
      <vt:lpstr>Word2Vec </vt:lpstr>
      <vt:lpstr>Word2Vec</vt:lpstr>
      <vt:lpstr>Word2Vec</vt:lpstr>
      <vt:lpstr>Word2Vec</vt:lpstr>
      <vt:lpstr>Word2Vec</vt:lpstr>
      <vt:lpstr>Word2Vec</vt:lpstr>
      <vt:lpstr>Word2Vec</vt:lpstr>
      <vt:lpstr>Conclusions</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and Queerness:  Tools for Assessing Michal Tallo's Slovak translation of Sean Hewitt's novel  "All Down Darkness Wide"</dc:title>
  <dc:creator>Тарас Шмігер</dc:creator>
  <cp:lastModifiedBy>Taras</cp:lastModifiedBy>
  <cp:revision>17</cp:revision>
  <dcterms:created xsi:type="dcterms:W3CDTF">2025-07-16T19:37:27Z</dcterms:created>
  <dcterms:modified xsi:type="dcterms:W3CDTF">2025-09-06T13:46:12Z</dcterms:modified>
</cp:coreProperties>
</file>