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3" r:id="rId16"/>
    <p:sldId id="274" r:id="rId17"/>
    <p:sldId id="277" r:id="rId18"/>
    <p:sldId id="278" r:id="rId19"/>
    <p:sldId id="275" r:id="rId20"/>
    <p:sldId id="276" r:id="rId21"/>
    <p:sldId id="279" r:id="rId22"/>
    <p:sldId id="280" r:id="rId23"/>
    <p:sldId id="281" r:id="rId24"/>
    <p:sldId id="284" r:id="rId25"/>
    <p:sldId id="283" r:id="rId26"/>
    <p:sldId id="282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Zaoblený obdĺžnik 4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Obdĺžnik 5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Obdĺžnik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Obdĺžnik 9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Kliknutím upravte štýl predlohy podnadpisov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1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45943-B7E2-46C5-8191-FAE7FE4F2198}" type="datetimeFigureOut">
              <a:rPr lang="sk-SK" smtClean="0"/>
              <a:t>03.03.2020</a:t>
            </a:fld>
            <a:endParaRPr lang="sk-SK"/>
          </a:p>
        </p:txBody>
      </p:sp>
      <p:sp>
        <p:nvSpPr>
          <p:cNvPr id="12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3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68DC-7832-4CAD-8002-E4630FAA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996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45943-B7E2-46C5-8191-FAE7FE4F2198}" type="datetimeFigureOut">
              <a:rPr lang="sk-SK" smtClean="0"/>
              <a:t>03.03.2020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68DC-7832-4CAD-8002-E4630FAA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127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45943-B7E2-46C5-8191-FAE7FE4F2198}" type="datetimeFigureOut">
              <a:rPr lang="sk-SK" smtClean="0"/>
              <a:t>03.03.2020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68DC-7832-4CAD-8002-E4630FAA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273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1" y="609601"/>
            <a:ext cx="10361084" cy="114141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45943-B7E2-46C5-8191-FAE7FE4F2198}" type="datetimeFigureOut">
              <a:rPr lang="sk-SK" smtClean="0"/>
              <a:t>03.03.2020</a:t>
            </a:fld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68DC-7832-4CAD-8002-E4630FAA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82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45943-B7E2-46C5-8191-FAE7FE4F2198}" type="datetimeFigureOut">
              <a:rPr lang="sk-SK" smtClean="0"/>
              <a:t>03.03.2020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68DC-7832-4CAD-8002-E4630FAA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600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Zaoblený obdĺžnik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Obdĺžnik 5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Obdĺžnik 6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Obdĺžnik 7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45943-B7E2-46C5-8191-FAE7FE4F2198}" type="datetimeFigureOut">
              <a:rPr lang="sk-SK" smtClean="0"/>
              <a:t>03.03.2020</a:t>
            </a:fld>
            <a:endParaRPr lang="sk-SK"/>
          </a:p>
        </p:txBody>
      </p:sp>
      <p:sp>
        <p:nvSpPr>
          <p:cNvPr id="10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1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88C468DC-7832-4CAD-8002-E4630FAA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674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45943-B7E2-46C5-8191-FAE7FE4F2198}" type="datetimeFigureOut">
              <a:rPr lang="sk-SK" smtClean="0"/>
              <a:t>03.03.2020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68DC-7832-4CAD-8002-E4630FAA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82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45943-B7E2-46C5-8191-FAE7FE4F2198}" type="datetimeFigureOut">
              <a:rPr lang="sk-SK" smtClean="0"/>
              <a:t>03.03.2020</a:t>
            </a:fld>
            <a:endParaRPr lang="sk-SK"/>
          </a:p>
        </p:txBody>
      </p:sp>
      <p:sp>
        <p:nvSpPr>
          <p:cNvPr id="8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68DC-7832-4CAD-8002-E4630FAA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856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45943-B7E2-46C5-8191-FAE7FE4F2198}" type="datetimeFigureOut">
              <a:rPr lang="sk-SK" smtClean="0"/>
              <a:t>03.03.2020</a:t>
            </a:fld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68DC-7832-4CAD-8002-E4630FAA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883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45943-B7E2-46C5-8191-FAE7FE4F2198}" type="datetimeFigureOut">
              <a:rPr lang="sk-SK" smtClean="0"/>
              <a:t>03.03.2020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68DC-7832-4CAD-8002-E4630FAA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689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6" name="Zaoblený obdĺžnik 5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45943-B7E2-46C5-8191-FAE7FE4F2198}" type="datetimeFigureOut">
              <a:rPr lang="sk-SK" smtClean="0"/>
              <a:t>03.03.2020</a:t>
            </a:fld>
            <a:endParaRPr lang="sk-SK"/>
          </a:p>
        </p:txBody>
      </p:sp>
      <p:sp>
        <p:nvSpPr>
          <p:cNvPr id="8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68DC-7832-4CAD-8002-E4630FAA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123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Obdĺžnik 5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Obdĺžnik 6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8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45943-B7E2-46C5-8191-FAE7FE4F2198}" type="datetimeFigureOut">
              <a:rPr lang="sk-SK" smtClean="0"/>
              <a:t>03.03.2020</a:t>
            </a:fld>
            <a:endParaRPr lang="sk-SK"/>
          </a:p>
        </p:txBody>
      </p:sp>
      <p:sp>
        <p:nvSpPr>
          <p:cNvPr id="9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0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88C468DC-7832-4CAD-8002-E4630FAA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71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28" name="Zástupný symbol nadpisu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  <a:endParaRPr lang="en-US" altLang="sk-SK" smtClean="0"/>
          </a:p>
        </p:txBody>
      </p:sp>
      <p:sp>
        <p:nvSpPr>
          <p:cNvPr id="1029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6" charset="0"/>
                <a:cs typeface="Arial Unicode MS" pitchFamily="34" charset="-128"/>
              </a:defRPr>
            </a:lvl1pPr>
          </a:lstStyle>
          <a:p>
            <a:fld id="{BF745943-B7E2-46C5-8191-FAE7FE4F2198}" type="datetimeFigureOut">
              <a:rPr lang="sk-SK" smtClean="0"/>
              <a:t>03.03.2020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Times New Roman" pitchFamily="16" charset="0"/>
                <a:cs typeface="Arial Unicode MS" pitchFamily="34" charset="-128"/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88C468DC-7832-4CAD-8002-E4630FAA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024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ale_infertility#cite_note-:02-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27200" y="3200399"/>
            <a:ext cx="8534400" cy="1965569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sk-SK" altLang="sk-SK" b="1" dirty="0">
                <a:solidFill>
                  <a:schemeClr val="tx1"/>
                </a:solidFill>
              </a:rPr>
              <a:t>Prof. MUDr. Vincent Nagy, PhD., MPH.</a:t>
            </a:r>
          </a:p>
          <a:p>
            <a:pPr>
              <a:defRPr/>
            </a:pPr>
            <a:r>
              <a:rPr lang="sk-SK" altLang="sk-SK" b="1" dirty="0" err="1">
                <a:solidFill>
                  <a:schemeClr val="tx1"/>
                </a:solidFill>
              </a:rPr>
              <a:t>Head</a:t>
            </a:r>
            <a:r>
              <a:rPr lang="sk-SK" altLang="sk-SK" b="1" dirty="0">
                <a:solidFill>
                  <a:schemeClr val="tx1"/>
                </a:solidFill>
              </a:rPr>
              <a:t>, Department of </a:t>
            </a:r>
            <a:r>
              <a:rPr lang="sk-SK" altLang="sk-SK" b="1" dirty="0" err="1">
                <a:solidFill>
                  <a:schemeClr val="tx1"/>
                </a:solidFill>
              </a:rPr>
              <a:t>Urology</a:t>
            </a:r>
            <a:endParaRPr lang="sk-SK" altLang="sk-SK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sk-SK" altLang="sk-SK" b="1" dirty="0" err="1">
                <a:solidFill>
                  <a:schemeClr val="tx1"/>
                </a:solidFill>
              </a:rPr>
              <a:t>Medical</a:t>
            </a:r>
            <a:r>
              <a:rPr lang="sk-SK" altLang="sk-SK" b="1" dirty="0">
                <a:solidFill>
                  <a:schemeClr val="tx1"/>
                </a:solidFill>
              </a:rPr>
              <a:t> </a:t>
            </a:r>
            <a:r>
              <a:rPr lang="sk-SK" altLang="sk-SK" b="1" dirty="0" err="1">
                <a:solidFill>
                  <a:schemeClr val="tx1"/>
                </a:solidFill>
              </a:rPr>
              <a:t>School</a:t>
            </a:r>
            <a:r>
              <a:rPr lang="sk-SK" altLang="sk-SK" b="1" dirty="0">
                <a:solidFill>
                  <a:schemeClr val="tx1"/>
                </a:solidFill>
              </a:rPr>
              <a:t>, </a:t>
            </a:r>
          </a:p>
          <a:p>
            <a:pPr>
              <a:defRPr/>
            </a:pPr>
            <a:r>
              <a:rPr lang="sk-SK" altLang="sk-SK" b="1" dirty="0">
                <a:solidFill>
                  <a:schemeClr val="tx1"/>
                </a:solidFill>
              </a:rPr>
              <a:t>PJ. Šafárik </a:t>
            </a:r>
            <a:r>
              <a:rPr lang="sk-SK" altLang="sk-SK" b="1" dirty="0" err="1">
                <a:solidFill>
                  <a:schemeClr val="tx1"/>
                </a:solidFill>
              </a:rPr>
              <a:t>University</a:t>
            </a:r>
            <a:r>
              <a:rPr lang="sk-SK" altLang="sk-SK" b="1" dirty="0">
                <a:solidFill>
                  <a:schemeClr val="tx1"/>
                </a:solidFill>
              </a:rPr>
              <a:t> , Košice, Slovakia</a:t>
            </a:r>
            <a:endParaRPr lang="sk-SK" altLang="sk-SK" b="1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 smtClean="0"/>
              <a:t>Andrology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7213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Diagnosis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History</a:t>
            </a:r>
            <a:endParaRPr lang="sk-SK" dirty="0" smtClean="0"/>
          </a:p>
          <a:p>
            <a:r>
              <a:rPr lang="sk-SK" dirty="0" err="1" smtClean="0"/>
              <a:t>Physical</a:t>
            </a:r>
            <a:r>
              <a:rPr lang="sk-SK" dirty="0" smtClean="0"/>
              <a:t> </a:t>
            </a:r>
            <a:r>
              <a:rPr lang="sk-SK" dirty="0" err="1" smtClean="0"/>
              <a:t>examination</a:t>
            </a:r>
            <a:endParaRPr lang="sk-SK" dirty="0" smtClean="0"/>
          </a:p>
          <a:p>
            <a:r>
              <a:rPr lang="sk-SK" dirty="0" err="1" smtClean="0"/>
              <a:t>Laboratory</a:t>
            </a:r>
            <a:r>
              <a:rPr lang="sk-SK" dirty="0" smtClean="0"/>
              <a:t> </a:t>
            </a:r>
            <a:r>
              <a:rPr lang="sk-SK" dirty="0" err="1" smtClean="0"/>
              <a:t>tests</a:t>
            </a:r>
            <a:r>
              <a:rPr lang="sk-SK" dirty="0" smtClean="0"/>
              <a:t> (</a:t>
            </a:r>
            <a:r>
              <a:rPr lang="sk-SK" dirty="0" err="1" smtClean="0"/>
              <a:t>blood</a:t>
            </a:r>
            <a:r>
              <a:rPr lang="sk-SK" dirty="0" smtClean="0"/>
              <a:t>, </a:t>
            </a:r>
            <a:r>
              <a:rPr lang="sk-SK" dirty="0" err="1" smtClean="0"/>
              <a:t>biochemistry</a:t>
            </a:r>
            <a:r>
              <a:rPr lang="sk-SK" dirty="0" smtClean="0"/>
              <a:t>, </a:t>
            </a:r>
            <a:r>
              <a:rPr lang="sk-SK" dirty="0" err="1" smtClean="0"/>
              <a:t>hormones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Intracavernous</a:t>
            </a:r>
            <a:r>
              <a:rPr lang="sk-SK" dirty="0" smtClean="0"/>
              <a:t> </a:t>
            </a:r>
            <a:r>
              <a:rPr lang="sk-SK" dirty="0" err="1" smtClean="0"/>
              <a:t>vasoactive</a:t>
            </a:r>
            <a:r>
              <a:rPr lang="sk-SK" dirty="0" smtClean="0"/>
              <a:t> </a:t>
            </a:r>
            <a:r>
              <a:rPr lang="sk-SK" dirty="0" err="1" smtClean="0"/>
              <a:t>drug</a:t>
            </a:r>
            <a:r>
              <a:rPr lang="sk-SK" dirty="0" smtClean="0"/>
              <a:t> </a:t>
            </a:r>
            <a:r>
              <a:rPr lang="sk-SK" dirty="0" err="1" smtClean="0"/>
              <a:t>injection</a:t>
            </a:r>
            <a:r>
              <a:rPr lang="sk-SK" dirty="0" smtClean="0"/>
              <a:t> (PgE1)</a:t>
            </a:r>
          </a:p>
          <a:p>
            <a:r>
              <a:rPr lang="sk-SK" dirty="0" err="1" smtClean="0"/>
              <a:t>Duplex</a:t>
            </a:r>
            <a:r>
              <a:rPr lang="sk-SK" dirty="0" smtClean="0"/>
              <a:t> USG, </a:t>
            </a:r>
          </a:p>
          <a:p>
            <a:r>
              <a:rPr lang="sk-SK" dirty="0" err="1" smtClean="0"/>
              <a:t>Doppler</a:t>
            </a:r>
            <a:r>
              <a:rPr lang="sk-SK" dirty="0" smtClean="0"/>
              <a:t> </a:t>
            </a:r>
            <a:r>
              <a:rPr lang="sk-SK" dirty="0" err="1" smtClean="0"/>
              <a:t>sonography</a:t>
            </a:r>
            <a:endParaRPr lang="sk-SK" dirty="0" smtClean="0"/>
          </a:p>
          <a:p>
            <a:r>
              <a:rPr lang="sk-SK" dirty="0" err="1" smtClean="0"/>
              <a:t>Arteriography</a:t>
            </a:r>
            <a:endParaRPr lang="sk-SK" dirty="0" smtClean="0"/>
          </a:p>
          <a:p>
            <a:r>
              <a:rPr lang="sk-SK" dirty="0" err="1" smtClean="0"/>
              <a:t>Cavernosography</a:t>
            </a:r>
            <a:r>
              <a:rPr lang="sk-SK" dirty="0" smtClean="0"/>
              <a:t>, </a:t>
            </a:r>
            <a:r>
              <a:rPr lang="sk-SK" dirty="0" err="1" smtClean="0"/>
              <a:t>cavernosometry</a:t>
            </a:r>
            <a:endParaRPr lang="sk-SK" dirty="0" smtClean="0"/>
          </a:p>
          <a:p>
            <a:r>
              <a:rPr lang="sk-SK" dirty="0" err="1" smtClean="0"/>
              <a:t>Neurologic</a:t>
            </a:r>
            <a:r>
              <a:rPr lang="sk-SK" dirty="0" smtClean="0"/>
              <a:t>,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psychodiagnostic</a:t>
            </a:r>
            <a:r>
              <a:rPr lang="sk-SK" dirty="0" smtClean="0"/>
              <a:t> </a:t>
            </a:r>
            <a:r>
              <a:rPr lang="sk-SK" dirty="0" err="1" smtClean="0"/>
              <a:t>evaluation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359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Treatment</a:t>
            </a:r>
            <a:r>
              <a:rPr lang="sk-SK" dirty="0"/>
              <a:t> - </a:t>
            </a:r>
            <a:r>
              <a:rPr lang="sk-SK" dirty="0" err="1"/>
              <a:t>First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</a:t>
            </a:r>
            <a:r>
              <a:rPr lang="sk-SK" dirty="0" err="1" smtClean="0"/>
              <a:t>therapy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1</a:t>
            </a:r>
            <a:r>
              <a:rPr lang="sk-SK" dirty="0" smtClean="0"/>
              <a:t>) Oral </a:t>
            </a:r>
            <a:r>
              <a:rPr lang="sk-SK" dirty="0" err="1"/>
              <a:t>therapy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2) </a:t>
            </a:r>
            <a:r>
              <a:rPr lang="sk-SK" dirty="0" err="1" smtClean="0"/>
              <a:t>Vacuum</a:t>
            </a:r>
            <a:r>
              <a:rPr lang="sk-SK" dirty="0" smtClean="0"/>
              <a:t> device</a:t>
            </a:r>
            <a:endParaRPr lang="sk-SK" u="sng" dirty="0">
              <a:solidFill>
                <a:srgbClr val="FF0000"/>
              </a:solidFill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err="1" smtClean="0"/>
              <a:t>Selective</a:t>
            </a:r>
            <a:r>
              <a:rPr lang="sk-SK" dirty="0" smtClean="0"/>
              <a:t> </a:t>
            </a:r>
            <a:r>
              <a:rPr lang="sk-SK" dirty="0" err="1" smtClean="0"/>
              <a:t>inhibitors</a:t>
            </a:r>
            <a:r>
              <a:rPr lang="sk-SK" dirty="0" smtClean="0"/>
              <a:t> of PDE 5:</a:t>
            </a:r>
          </a:p>
          <a:p>
            <a:r>
              <a:rPr lang="sk-SK" b="1" u="sng" dirty="0" err="1" smtClean="0"/>
              <a:t>Sildenafil</a:t>
            </a:r>
            <a:r>
              <a:rPr lang="sk-SK" b="1" u="sng" dirty="0" smtClean="0"/>
              <a:t>: </a:t>
            </a:r>
            <a:r>
              <a:rPr lang="sk-SK" dirty="0" err="1" smtClean="0"/>
              <a:t>works</a:t>
            </a:r>
            <a:r>
              <a:rPr lang="sk-SK" dirty="0" smtClean="0"/>
              <a:t> 4-5 </a:t>
            </a:r>
            <a:r>
              <a:rPr lang="sk-SK" dirty="0" err="1" smtClean="0"/>
              <a:t>hours</a:t>
            </a:r>
            <a:endParaRPr lang="sk-SK" dirty="0" smtClean="0"/>
          </a:p>
          <a:p>
            <a:r>
              <a:rPr lang="sk-SK" dirty="0" smtClean="0"/>
              <a:t>CI: </a:t>
            </a:r>
            <a:r>
              <a:rPr lang="sk-SK" dirty="0" err="1" smtClean="0"/>
              <a:t>concomitant</a:t>
            </a:r>
            <a:r>
              <a:rPr lang="sk-SK" dirty="0" smtClean="0"/>
              <a:t> </a:t>
            </a:r>
            <a:r>
              <a:rPr lang="sk-SK" dirty="0" err="1" smtClean="0"/>
              <a:t>nitrate</a:t>
            </a:r>
            <a:r>
              <a:rPr lang="sk-SK" dirty="0" smtClean="0"/>
              <a:t> </a:t>
            </a:r>
            <a:r>
              <a:rPr lang="sk-SK" dirty="0" err="1" smtClean="0"/>
              <a:t>therapy</a:t>
            </a:r>
            <a:endParaRPr lang="sk-SK" dirty="0" smtClean="0"/>
          </a:p>
          <a:p>
            <a:r>
              <a:rPr lang="sk-SK" dirty="0" smtClean="0"/>
              <a:t>60-80%effectivity</a:t>
            </a:r>
          </a:p>
          <a:p>
            <a:r>
              <a:rPr lang="sk-SK" b="1" u="sng" dirty="0" err="1" smtClean="0"/>
              <a:t>Vardenafil</a:t>
            </a:r>
            <a:endParaRPr lang="sk-SK" b="1" u="sng" dirty="0" smtClean="0"/>
          </a:p>
          <a:p>
            <a:r>
              <a:rPr lang="sk-SK" b="1" u="sng" dirty="0" err="1" smtClean="0"/>
              <a:t>Tadalafil</a:t>
            </a:r>
            <a:r>
              <a:rPr lang="sk-SK" b="1" u="sng" dirty="0" smtClean="0"/>
              <a:t> (</a:t>
            </a:r>
            <a:r>
              <a:rPr lang="sk-SK" b="1" u="sng" dirty="0" err="1" smtClean="0"/>
              <a:t>Cialis</a:t>
            </a:r>
            <a:r>
              <a:rPr lang="sk-SK" b="1" u="sng" dirty="0" smtClean="0"/>
              <a:t>):</a:t>
            </a:r>
          </a:p>
          <a:p>
            <a:r>
              <a:rPr lang="sk-SK" dirty="0" smtClean="0"/>
              <a:t>Works 24-36 </a:t>
            </a:r>
            <a:r>
              <a:rPr lang="sk-SK" dirty="0" err="1" smtClean="0"/>
              <a:t>hours</a:t>
            </a:r>
            <a:endParaRPr lang="sk-SK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sk-SK" dirty="0" smtClean="0"/>
              <a:t>90% </a:t>
            </a:r>
            <a:r>
              <a:rPr lang="sk-SK" dirty="0" err="1" smtClean="0"/>
              <a:t>effectivity</a:t>
            </a:r>
            <a:endParaRPr lang="sk-SK" dirty="0" smtClean="0"/>
          </a:p>
          <a:p>
            <a:r>
              <a:rPr lang="sk-SK" dirty="0" smtClean="0"/>
              <a:t>30 min </a:t>
            </a:r>
            <a:r>
              <a:rPr lang="sk-SK" dirty="0" err="1" smtClean="0"/>
              <a:t>rigid</a:t>
            </a:r>
            <a:r>
              <a:rPr lang="sk-SK" dirty="0" smtClean="0"/>
              <a:t> </a:t>
            </a:r>
            <a:r>
              <a:rPr lang="sk-SK" dirty="0" err="1" smtClean="0"/>
              <a:t>erection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</p:txBody>
      </p:sp>
      <p:sp>
        <p:nvSpPr>
          <p:cNvPr id="7" name="Obdĺžnik 6"/>
          <p:cNvSpPr/>
          <p:nvPr/>
        </p:nvSpPr>
        <p:spPr>
          <a:xfrm>
            <a:off x="6679366" y="3744518"/>
            <a:ext cx="3341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3) </a:t>
            </a:r>
            <a:r>
              <a:rPr lang="sk-SK" sz="2400" b="1" dirty="0" err="1" smtClean="0">
                <a:solidFill>
                  <a:srgbClr val="FF0000"/>
                </a:solidFill>
              </a:rPr>
              <a:t>psychosexual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therapy</a:t>
            </a:r>
            <a:endParaRPr lang="sk-SK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Treatment</a:t>
            </a:r>
            <a:r>
              <a:rPr lang="sk-SK" dirty="0"/>
              <a:t> - </a:t>
            </a:r>
            <a:r>
              <a:rPr lang="sk-SK" dirty="0" err="1" smtClean="0"/>
              <a:t>second</a:t>
            </a:r>
            <a:r>
              <a:rPr lang="sk-SK" dirty="0" smtClean="0"/>
              <a:t> </a:t>
            </a:r>
            <a:r>
              <a:rPr lang="sk-SK" dirty="0" err="1"/>
              <a:t>line</a:t>
            </a:r>
            <a:r>
              <a:rPr lang="sk-SK" dirty="0"/>
              <a:t> </a:t>
            </a:r>
            <a:r>
              <a:rPr lang="sk-SK" dirty="0" err="1" smtClean="0"/>
              <a:t>therapy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1</a:t>
            </a:r>
            <a:r>
              <a:rPr lang="sk-SK" dirty="0" smtClean="0"/>
              <a:t>) </a:t>
            </a:r>
            <a:r>
              <a:rPr lang="sk-SK" dirty="0" err="1" smtClean="0"/>
              <a:t>Intracavernosal</a:t>
            </a:r>
            <a:r>
              <a:rPr lang="sk-SK" dirty="0" smtClean="0"/>
              <a:t> </a:t>
            </a:r>
            <a:r>
              <a:rPr lang="sk-SK" dirty="0" err="1" smtClean="0"/>
              <a:t>injection</a:t>
            </a:r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2) </a:t>
            </a:r>
            <a:r>
              <a:rPr lang="sk-SK" dirty="0" err="1" smtClean="0"/>
              <a:t>Intraurethral</a:t>
            </a:r>
            <a:r>
              <a:rPr lang="sk-SK" dirty="0" smtClean="0"/>
              <a:t> </a:t>
            </a:r>
            <a:r>
              <a:rPr lang="sk-SK" dirty="0" err="1" smtClean="0"/>
              <a:t>therapy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err="1" smtClean="0"/>
              <a:t>Pg</a:t>
            </a:r>
            <a:r>
              <a:rPr lang="sk-SK" dirty="0" smtClean="0"/>
              <a:t> E1, </a:t>
            </a:r>
            <a:r>
              <a:rPr lang="sk-SK" dirty="0" err="1" smtClean="0"/>
              <a:t>Papaverin</a:t>
            </a:r>
            <a:r>
              <a:rPr lang="sk-SK" dirty="0" smtClean="0"/>
              <a:t>, </a:t>
            </a:r>
            <a:r>
              <a:rPr lang="sk-SK" dirty="0" err="1" smtClean="0"/>
              <a:t>Phentolamin</a:t>
            </a:r>
            <a:r>
              <a:rPr lang="sk-SK" dirty="0" smtClean="0"/>
              <a:t>, </a:t>
            </a:r>
            <a:r>
              <a:rPr lang="sk-SK" dirty="0" err="1"/>
              <a:t>Vasoactive</a:t>
            </a:r>
            <a:r>
              <a:rPr lang="sk-SK" dirty="0"/>
              <a:t> </a:t>
            </a:r>
            <a:r>
              <a:rPr lang="sk-SK" dirty="0" err="1"/>
              <a:t>intestinal</a:t>
            </a:r>
            <a:r>
              <a:rPr lang="sk-SK" dirty="0"/>
              <a:t> </a:t>
            </a:r>
            <a:r>
              <a:rPr lang="sk-SK" dirty="0" err="1"/>
              <a:t>peptide</a:t>
            </a:r>
            <a:r>
              <a:rPr lang="sk-SK" dirty="0"/>
              <a:t> (</a:t>
            </a:r>
            <a:r>
              <a:rPr lang="sk-SK" b="1" dirty="0"/>
              <a:t>VIP</a:t>
            </a:r>
            <a:r>
              <a:rPr lang="sk-SK" dirty="0"/>
              <a:t>) </a:t>
            </a:r>
            <a:endParaRPr lang="sk-SK" dirty="0" smtClean="0"/>
          </a:p>
          <a:p>
            <a:r>
              <a:rPr lang="sk-SK" dirty="0" err="1" smtClean="0"/>
              <a:t>Effective</a:t>
            </a:r>
            <a:r>
              <a:rPr lang="sk-SK" dirty="0" smtClean="0"/>
              <a:t> in 60-90%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cases</a:t>
            </a:r>
            <a:endParaRPr lang="sk-SK" dirty="0" smtClean="0"/>
          </a:p>
          <a:p>
            <a:r>
              <a:rPr lang="sk-SK" dirty="0" smtClean="0"/>
              <a:t>CI: </a:t>
            </a:r>
            <a:r>
              <a:rPr lang="sk-SK" dirty="0" err="1" smtClean="0"/>
              <a:t>hypersensitivity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drug</a:t>
            </a:r>
            <a:endParaRPr lang="sk-SK" dirty="0" smtClean="0"/>
          </a:p>
          <a:p>
            <a:r>
              <a:rPr lang="sk-SK" dirty="0" err="1" smtClean="0"/>
              <a:t>Men</a:t>
            </a:r>
            <a:r>
              <a:rPr lang="sk-SK" dirty="0" smtClean="0"/>
              <a:t> at risk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priapism</a:t>
            </a:r>
            <a:endParaRPr lang="sk-SK" dirty="0" smtClean="0"/>
          </a:p>
          <a:p>
            <a:r>
              <a:rPr lang="sk-SK" dirty="0" err="1" smtClean="0"/>
              <a:t>Side</a:t>
            </a:r>
            <a:r>
              <a:rPr lang="sk-SK" dirty="0" smtClean="0"/>
              <a:t> </a:t>
            </a:r>
            <a:r>
              <a:rPr lang="sk-SK" dirty="0" err="1" smtClean="0"/>
              <a:t>effects</a:t>
            </a:r>
            <a:r>
              <a:rPr lang="sk-SK" dirty="0" smtClean="0"/>
              <a:t>: </a:t>
            </a:r>
            <a:r>
              <a:rPr lang="sk-SK" dirty="0" err="1" smtClean="0"/>
              <a:t>prolonged</a:t>
            </a:r>
            <a:r>
              <a:rPr lang="sk-SK" dirty="0" smtClean="0"/>
              <a:t> </a:t>
            </a:r>
            <a:r>
              <a:rPr lang="sk-SK" dirty="0" err="1" smtClean="0"/>
              <a:t>erection</a:t>
            </a:r>
            <a:r>
              <a:rPr lang="sk-SK" dirty="0" smtClean="0"/>
              <a:t> or </a:t>
            </a:r>
            <a:r>
              <a:rPr lang="sk-SK" dirty="0" err="1" smtClean="0"/>
              <a:t>priapism</a:t>
            </a:r>
            <a:endParaRPr lang="sk-SK" dirty="0" smtClean="0"/>
          </a:p>
          <a:p>
            <a:r>
              <a:rPr lang="sk-SK" dirty="0" err="1" smtClean="0"/>
              <a:t>Penile</a:t>
            </a:r>
            <a:r>
              <a:rPr lang="sk-SK" dirty="0" smtClean="0"/>
              <a:t> </a:t>
            </a:r>
            <a:r>
              <a:rPr lang="sk-SK" dirty="0" err="1" smtClean="0"/>
              <a:t>pain</a:t>
            </a:r>
            <a:r>
              <a:rPr lang="sk-SK" dirty="0" smtClean="0"/>
              <a:t> and </a:t>
            </a:r>
            <a:r>
              <a:rPr lang="sk-SK" dirty="0" err="1" smtClean="0"/>
              <a:t>penile</a:t>
            </a:r>
            <a:r>
              <a:rPr lang="sk-SK" dirty="0" smtClean="0"/>
              <a:t> </a:t>
            </a:r>
            <a:r>
              <a:rPr lang="sk-SK" dirty="0" err="1" smtClean="0"/>
              <a:t>fibrosis</a:t>
            </a:r>
            <a:endParaRPr lang="sk-SK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sk-SK" dirty="0" err="1" smtClean="0"/>
              <a:t>Pg</a:t>
            </a:r>
            <a:r>
              <a:rPr lang="sk-SK" dirty="0" smtClean="0"/>
              <a:t> E1 (</a:t>
            </a:r>
            <a:r>
              <a:rPr lang="sk-SK" dirty="0" err="1" smtClean="0"/>
              <a:t>semi-solid</a:t>
            </a:r>
            <a:r>
              <a:rPr lang="sk-SK" dirty="0" smtClean="0"/>
              <a:t> </a:t>
            </a:r>
            <a:r>
              <a:rPr lang="sk-SK" dirty="0" err="1" smtClean="0"/>
              <a:t>pellet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Effective</a:t>
            </a:r>
            <a:r>
              <a:rPr lang="sk-SK" dirty="0" smtClean="0"/>
              <a:t> in 70% of </a:t>
            </a:r>
            <a:r>
              <a:rPr lang="sk-SK" dirty="0" err="1" smtClean="0"/>
              <a:t>cases</a:t>
            </a:r>
            <a:endParaRPr lang="sk-SK" dirty="0" smtClean="0"/>
          </a:p>
          <a:p>
            <a:r>
              <a:rPr lang="sk-SK" dirty="0" err="1" smtClean="0"/>
              <a:t>Side</a:t>
            </a:r>
            <a:r>
              <a:rPr lang="sk-SK" dirty="0" smtClean="0"/>
              <a:t> </a:t>
            </a:r>
            <a:r>
              <a:rPr lang="sk-SK" dirty="0" err="1" smtClean="0"/>
              <a:t>effect</a:t>
            </a:r>
            <a:r>
              <a:rPr lang="sk-SK" dirty="0" smtClean="0"/>
              <a:t>- </a:t>
            </a:r>
            <a:r>
              <a:rPr lang="sk-SK" dirty="0" err="1" smtClean="0"/>
              <a:t>pain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437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Third</a:t>
            </a:r>
            <a:r>
              <a:rPr lang="sk-SK" dirty="0" smtClean="0"/>
              <a:t> </a:t>
            </a:r>
            <a:r>
              <a:rPr lang="sk-SK" dirty="0" err="1" smtClean="0"/>
              <a:t>line</a:t>
            </a:r>
            <a:r>
              <a:rPr lang="sk-SK" dirty="0" smtClean="0"/>
              <a:t> </a:t>
            </a:r>
            <a:r>
              <a:rPr lang="sk-SK" dirty="0" err="1" smtClean="0"/>
              <a:t>therapy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Prosthesis</a:t>
            </a:r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err="1" smtClean="0"/>
              <a:t>Surgical</a:t>
            </a:r>
            <a:r>
              <a:rPr lang="sk-SK" dirty="0" smtClean="0"/>
              <a:t> </a:t>
            </a:r>
            <a:r>
              <a:rPr lang="sk-SK" dirty="0" err="1" smtClean="0"/>
              <a:t>therapy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err="1" smtClean="0"/>
              <a:t>Malleable</a:t>
            </a:r>
            <a:endParaRPr lang="sk-SK" dirty="0" smtClean="0"/>
          </a:p>
          <a:p>
            <a:r>
              <a:rPr lang="sk-SK" dirty="0" err="1" smtClean="0"/>
              <a:t>Inflatable</a:t>
            </a:r>
            <a:r>
              <a:rPr lang="sk-SK" dirty="0" smtClean="0"/>
              <a:t>:</a:t>
            </a:r>
          </a:p>
          <a:p>
            <a:r>
              <a:rPr lang="sk-SK" dirty="0" smtClean="0"/>
              <a:t>More </a:t>
            </a:r>
            <a:r>
              <a:rPr lang="sk-SK" dirty="0" err="1" smtClean="0"/>
              <a:t>satisfying</a:t>
            </a:r>
            <a:endParaRPr lang="sk-SK" dirty="0" smtClean="0"/>
          </a:p>
          <a:p>
            <a:r>
              <a:rPr lang="sk-SK" dirty="0" err="1" smtClean="0"/>
              <a:t>Mechanical</a:t>
            </a:r>
            <a:r>
              <a:rPr lang="sk-SK" dirty="0" smtClean="0"/>
              <a:t> </a:t>
            </a:r>
            <a:r>
              <a:rPr lang="sk-SK" dirty="0" err="1" smtClean="0"/>
              <a:t>failure</a:t>
            </a:r>
            <a:endParaRPr lang="sk-SK" dirty="0"/>
          </a:p>
          <a:p>
            <a:r>
              <a:rPr lang="sk-SK" dirty="0" smtClean="0"/>
              <a:t>More </a:t>
            </a:r>
            <a:r>
              <a:rPr lang="sk-SK" dirty="0" err="1" smtClean="0"/>
              <a:t>expensive</a:t>
            </a:r>
            <a:endParaRPr lang="sk-SK" dirty="0" smtClean="0"/>
          </a:p>
          <a:p>
            <a:r>
              <a:rPr lang="sk-SK" dirty="0" err="1" smtClean="0"/>
              <a:t>Complications</a:t>
            </a:r>
            <a:r>
              <a:rPr lang="sk-SK" dirty="0" smtClean="0"/>
              <a:t>:</a:t>
            </a:r>
          </a:p>
          <a:p>
            <a:r>
              <a:rPr lang="sk-SK" dirty="0" err="1" smtClean="0"/>
              <a:t>Infection</a:t>
            </a:r>
            <a:endParaRPr lang="sk-SK" dirty="0" smtClean="0"/>
          </a:p>
          <a:p>
            <a:r>
              <a:rPr lang="sk-SK" dirty="0" err="1" smtClean="0"/>
              <a:t>erosions</a:t>
            </a:r>
            <a:endParaRPr lang="sk-SK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sk-SK" dirty="0" err="1" smtClean="0"/>
              <a:t>Arterial</a:t>
            </a:r>
            <a:r>
              <a:rPr lang="sk-SK" dirty="0" smtClean="0"/>
              <a:t> </a:t>
            </a:r>
            <a:r>
              <a:rPr lang="sk-SK" dirty="0" err="1" smtClean="0"/>
              <a:t>surgery</a:t>
            </a:r>
            <a:endParaRPr lang="sk-SK" dirty="0" smtClean="0"/>
          </a:p>
          <a:p>
            <a:r>
              <a:rPr lang="sk-SK" dirty="0" err="1" smtClean="0"/>
              <a:t>Venous</a:t>
            </a:r>
            <a:r>
              <a:rPr lang="sk-SK" dirty="0" smtClean="0"/>
              <a:t> </a:t>
            </a:r>
            <a:r>
              <a:rPr lang="sk-SK" dirty="0" err="1" smtClean="0"/>
              <a:t>surgery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107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Male  </a:t>
            </a:r>
            <a:r>
              <a:rPr lang="sk-SK" dirty="0" err="1" smtClean="0"/>
              <a:t>infertility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Male infertility</a:t>
            </a:r>
            <a:r>
              <a:rPr lang="en-US" dirty="0"/>
              <a:t> refers to a male's inability to cause pregnancy in a fertile female. </a:t>
            </a:r>
            <a:endParaRPr lang="sk-SK" dirty="0" smtClean="0"/>
          </a:p>
          <a:p>
            <a:r>
              <a:rPr lang="en-US" dirty="0" smtClean="0"/>
              <a:t>In </a:t>
            </a:r>
            <a:r>
              <a:rPr lang="en-US" dirty="0"/>
              <a:t>humans it accounts for 40–50% of </a:t>
            </a:r>
            <a:r>
              <a:rPr lang="en-US" dirty="0" smtClean="0"/>
              <a:t>infertility</a:t>
            </a:r>
            <a:endParaRPr lang="sk-SK" dirty="0" smtClean="0"/>
          </a:p>
          <a:p>
            <a:r>
              <a:rPr lang="en-US" dirty="0" smtClean="0"/>
              <a:t>It </a:t>
            </a:r>
            <a:r>
              <a:rPr lang="en-US" dirty="0"/>
              <a:t>affects approximately 7% of all </a:t>
            </a:r>
            <a:r>
              <a:rPr lang="en-US" dirty="0" smtClean="0"/>
              <a:t>men</a:t>
            </a:r>
            <a:endParaRPr lang="sk-SK" dirty="0" smtClean="0"/>
          </a:p>
          <a:p>
            <a:r>
              <a:rPr lang="en-US" dirty="0" smtClean="0"/>
              <a:t>Male </a:t>
            </a:r>
            <a:r>
              <a:rPr lang="en-US" dirty="0"/>
              <a:t>infertility is commonly due to deficiencies in the semen, and semen quality is used as a surrogate measure of male </a:t>
            </a:r>
            <a:r>
              <a:rPr lang="en-US" dirty="0" smtClean="0"/>
              <a:t>fecundity</a:t>
            </a:r>
            <a:r>
              <a:rPr lang="sk-SK" dirty="0" smtClean="0"/>
              <a:t> </a:t>
            </a:r>
          </a:p>
          <a:p>
            <a:r>
              <a:rPr lang="sk-SK" dirty="0" smtClean="0"/>
              <a:t>In </a:t>
            </a:r>
            <a:r>
              <a:rPr lang="sk-SK" dirty="0" err="1" smtClean="0"/>
              <a:t>general</a:t>
            </a:r>
            <a:r>
              <a:rPr lang="sk-SK" dirty="0" smtClean="0"/>
              <a:t> 15% of </a:t>
            </a:r>
            <a:r>
              <a:rPr lang="sk-SK" dirty="0" err="1" smtClean="0"/>
              <a:t>couples</a:t>
            </a:r>
            <a:r>
              <a:rPr lang="sk-SK" dirty="0" smtClean="0"/>
              <a:t> </a:t>
            </a:r>
            <a:r>
              <a:rPr lang="sk-SK" dirty="0" err="1" smtClean="0"/>
              <a:t>infertile</a:t>
            </a:r>
            <a:endParaRPr lang="sk-SK" baseline="30000" dirty="0" smtClean="0"/>
          </a:p>
          <a:p>
            <a:r>
              <a:rPr lang="sk-SK" dirty="0" smtClean="0"/>
              <a:t>50% of </a:t>
            </a:r>
            <a:r>
              <a:rPr lang="sk-SK" dirty="0" err="1" smtClean="0"/>
              <a:t>them</a:t>
            </a:r>
            <a:r>
              <a:rPr lang="sk-SK" dirty="0" smtClean="0"/>
              <a:t> </a:t>
            </a:r>
            <a:r>
              <a:rPr lang="sk-SK" dirty="0" err="1" smtClean="0"/>
              <a:t>because</a:t>
            </a:r>
            <a:r>
              <a:rPr lang="sk-SK" dirty="0" smtClean="0"/>
              <a:t> of </a:t>
            </a:r>
            <a:r>
              <a:rPr lang="sk-SK" dirty="0" err="1" smtClean="0"/>
              <a:t>male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74" y="3801725"/>
            <a:ext cx="3600000" cy="21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49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Etiology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Pre-</a:t>
            </a:r>
            <a:r>
              <a:rPr lang="sk-SK" dirty="0" err="1" smtClean="0"/>
              <a:t>testicular</a:t>
            </a:r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err="1" smtClean="0"/>
              <a:t>Testicular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err="1" smtClean="0"/>
              <a:t>Hypogonadotropism</a:t>
            </a:r>
            <a:r>
              <a:rPr lang="sk-SK" dirty="0" smtClean="0"/>
              <a:t> </a:t>
            </a:r>
          </a:p>
          <a:p>
            <a:r>
              <a:rPr lang="sk-SK" dirty="0" smtClean="0"/>
              <a:t>(</a:t>
            </a:r>
            <a:r>
              <a:rPr lang="sk-SK" dirty="0" err="1" smtClean="0"/>
              <a:t>congenital</a:t>
            </a:r>
            <a:r>
              <a:rPr lang="sk-SK" dirty="0" smtClean="0"/>
              <a:t>)</a:t>
            </a:r>
          </a:p>
          <a:p>
            <a:r>
              <a:rPr lang="sk-SK" dirty="0" smtClean="0"/>
              <a:t>(</a:t>
            </a:r>
            <a:r>
              <a:rPr lang="sk-SK" dirty="0" err="1" smtClean="0"/>
              <a:t>aquired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Hormonal</a:t>
            </a:r>
            <a:r>
              <a:rPr lang="sk-SK" dirty="0" smtClean="0"/>
              <a:t> </a:t>
            </a:r>
            <a:r>
              <a:rPr lang="sk-SK" dirty="0" err="1" smtClean="0"/>
              <a:t>dysbalance</a:t>
            </a:r>
            <a:endParaRPr lang="sk-SK" dirty="0" smtClean="0"/>
          </a:p>
        </p:txBody>
      </p:sp>
      <p:sp>
        <p:nvSpPr>
          <p:cNvPr id="6" name="Zástupný objekt pre obsah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sk-SK" dirty="0" err="1" smtClean="0"/>
              <a:t>Chromosomal</a:t>
            </a:r>
            <a:r>
              <a:rPr lang="sk-SK" dirty="0" smtClean="0"/>
              <a:t> </a:t>
            </a:r>
            <a:r>
              <a:rPr lang="sk-SK" dirty="0" err="1" smtClean="0"/>
              <a:t>disorders</a:t>
            </a:r>
            <a:endParaRPr lang="sk-SK" dirty="0" smtClean="0"/>
          </a:p>
          <a:p>
            <a:r>
              <a:rPr lang="sk-SK" dirty="0" err="1" smtClean="0"/>
              <a:t>Varicocele</a:t>
            </a:r>
            <a:r>
              <a:rPr lang="sk-SK" dirty="0" smtClean="0"/>
              <a:t> (15%)</a:t>
            </a:r>
          </a:p>
          <a:p>
            <a:r>
              <a:rPr lang="sk-SK" dirty="0" err="1" smtClean="0"/>
              <a:t>Cryptorchidism</a:t>
            </a:r>
            <a:endParaRPr lang="sk-SK" dirty="0" smtClean="0"/>
          </a:p>
          <a:p>
            <a:r>
              <a:rPr lang="sk-SK" dirty="0" err="1" smtClean="0"/>
              <a:t>Orchitis</a:t>
            </a:r>
            <a:endParaRPr lang="sk-SK" dirty="0" smtClean="0"/>
          </a:p>
          <a:p>
            <a:r>
              <a:rPr lang="sk-SK" dirty="0" err="1" smtClean="0"/>
              <a:t>Drugs</a:t>
            </a:r>
            <a:endParaRPr lang="sk-SK" dirty="0" smtClean="0"/>
          </a:p>
          <a:p>
            <a:r>
              <a:rPr lang="sk-SK" dirty="0" err="1" smtClean="0"/>
              <a:t>Irradiation</a:t>
            </a:r>
            <a:endParaRPr lang="sk-SK" dirty="0" smtClean="0"/>
          </a:p>
          <a:p>
            <a:r>
              <a:rPr lang="sk-SK" dirty="0" err="1" smtClean="0"/>
              <a:t>Aging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3152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0363200" cy="1143000"/>
          </a:xfrm>
        </p:spPr>
        <p:txBody>
          <a:bodyPr/>
          <a:lstStyle/>
          <a:p>
            <a:r>
              <a:rPr lang="sk-SK" dirty="0" err="1"/>
              <a:t>Etiology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Post-</a:t>
            </a:r>
            <a:r>
              <a:rPr lang="sk-SK" dirty="0" err="1" smtClean="0"/>
              <a:t>testicular</a:t>
            </a:r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b="0" dirty="0"/>
              <a:t>Schematic diagram of the structure of mammalian sperm</a:t>
            </a:r>
            <a:r>
              <a:rPr lang="en-US" b="0" dirty="0" smtClean="0"/>
              <a:t>.</a:t>
            </a:r>
          </a:p>
          <a:p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err="1" smtClean="0"/>
              <a:t>Blockage</a:t>
            </a:r>
            <a:r>
              <a:rPr lang="sk-SK" dirty="0" smtClean="0"/>
              <a:t> of </a:t>
            </a:r>
            <a:r>
              <a:rPr lang="sk-SK" dirty="0" err="1" smtClean="0"/>
              <a:t>ducts</a:t>
            </a:r>
            <a:r>
              <a:rPr lang="sk-SK" dirty="0" smtClean="0"/>
              <a:t> </a:t>
            </a:r>
            <a:r>
              <a:rPr lang="sk-SK" dirty="0" err="1" smtClean="0"/>
              <a:t>leading</a:t>
            </a:r>
            <a:r>
              <a:rPr lang="sk-SK" dirty="0" smtClean="0"/>
              <a:t> </a:t>
            </a:r>
            <a:r>
              <a:rPr lang="sk-SK" dirty="0" err="1" smtClean="0"/>
              <a:t>away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testes</a:t>
            </a:r>
            <a:endParaRPr lang="sk-SK" dirty="0" smtClean="0"/>
          </a:p>
          <a:p>
            <a:r>
              <a:rPr lang="sk-SK" dirty="0" err="1" smtClean="0"/>
              <a:t>Impaired</a:t>
            </a:r>
            <a:r>
              <a:rPr lang="sk-SK" dirty="0" smtClean="0"/>
              <a:t> </a:t>
            </a:r>
            <a:r>
              <a:rPr lang="sk-SK" dirty="0" err="1" smtClean="0"/>
              <a:t>sperm</a:t>
            </a:r>
            <a:r>
              <a:rPr lang="sk-SK" dirty="0" smtClean="0"/>
              <a:t> </a:t>
            </a:r>
            <a:r>
              <a:rPr lang="sk-SK" dirty="0" err="1" smtClean="0"/>
              <a:t>motility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 descr="Schematic diagram of the structure of mammalian sperm. 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996" y="2247900"/>
            <a:ext cx="355640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7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I</a:t>
            </a:r>
            <a:r>
              <a:rPr lang="en-US" b="1" dirty="0" err="1" smtClean="0"/>
              <a:t>mmune</a:t>
            </a:r>
            <a:r>
              <a:rPr lang="en-US" b="1" dirty="0" smtClean="0"/>
              <a:t> infertility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Antisperm</a:t>
            </a:r>
            <a:r>
              <a:rPr lang="en-US" dirty="0" smtClean="0"/>
              <a:t> </a:t>
            </a:r>
            <a:r>
              <a:rPr lang="en-US" dirty="0"/>
              <a:t>antibodies (ASA) have been considered as infertility cause in around 10–30% of infertile couples</a:t>
            </a:r>
            <a:r>
              <a:rPr lang="en-US" dirty="0" smtClean="0"/>
              <a:t>.</a:t>
            </a:r>
            <a:endParaRPr lang="sk-SK" baseline="30000" dirty="0" smtClean="0">
              <a:hlinkClick r:id="rId2"/>
            </a:endParaRPr>
          </a:p>
          <a:p>
            <a:r>
              <a:rPr lang="en-US" dirty="0" smtClean="0"/>
              <a:t>ASA </a:t>
            </a:r>
            <a:r>
              <a:rPr lang="en-US" dirty="0"/>
              <a:t>production are directed against surface antigens on sperm, </a:t>
            </a:r>
            <a:endParaRPr lang="sk-SK" dirty="0" smtClean="0"/>
          </a:p>
          <a:p>
            <a:r>
              <a:rPr lang="en-US" dirty="0" smtClean="0"/>
              <a:t>which </a:t>
            </a:r>
            <a:r>
              <a:rPr lang="en-US" dirty="0"/>
              <a:t>can interfere with sperm motility and transport through the female reproductive tract, </a:t>
            </a:r>
            <a:endParaRPr lang="sk-SK" dirty="0" smtClean="0"/>
          </a:p>
          <a:p>
            <a:r>
              <a:rPr lang="en-US" dirty="0" smtClean="0"/>
              <a:t>inhibiting </a:t>
            </a:r>
            <a:r>
              <a:rPr lang="en-US" dirty="0"/>
              <a:t>capacitation and acrosome reaction, </a:t>
            </a:r>
            <a:endParaRPr lang="sk-SK" dirty="0" smtClean="0"/>
          </a:p>
          <a:p>
            <a:r>
              <a:rPr lang="en-US" dirty="0" smtClean="0"/>
              <a:t>impaired</a:t>
            </a:r>
            <a:r>
              <a:rPr lang="en-US" dirty="0"/>
              <a:t> fertilization, </a:t>
            </a:r>
            <a:endParaRPr lang="sk-SK" dirty="0" smtClean="0"/>
          </a:p>
          <a:p>
            <a:r>
              <a:rPr lang="en-US" dirty="0" smtClean="0"/>
              <a:t>influence </a:t>
            </a:r>
            <a:r>
              <a:rPr lang="en-US" dirty="0"/>
              <a:t>on the implantation process, </a:t>
            </a:r>
            <a:endParaRPr lang="sk-SK" dirty="0" smtClean="0"/>
          </a:p>
          <a:p>
            <a:r>
              <a:rPr lang="en-US" dirty="0" smtClean="0"/>
              <a:t>and </a:t>
            </a:r>
            <a:r>
              <a:rPr lang="en-US" dirty="0"/>
              <a:t>impaired growth and development of the embryo.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6324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I</a:t>
            </a:r>
            <a:r>
              <a:rPr lang="en-US" b="1" dirty="0" err="1" smtClean="0"/>
              <a:t>mmune</a:t>
            </a:r>
            <a:r>
              <a:rPr lang="en-US" b="1" dirty="0" smtClean="0"/>
              <a:t> infertility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Risk factors for the formation of </a:t>
            </a:r>
            <a:r>
              <a:rPr lang="en-US" dirty="0" err="1" smtClean="0"/>
              <a:t>antisperm</a:t>
            </a:r>
            <a:r>
              <a:rPr lang="en-US" dirty="0" smtClean="0"/>
              <a:t> antibodies in men include </a:t>
            </a:r>
            <a:endParaRPr lang="sk-SK" dirty="0" smtClean="0"/>
          </a:p>
          <a:p>
            <a:r>
              <a:rPr lang="en-US" dirty="0" smtClean="0"/>
              <a:t>the breakdown of the blood‑testis barrier, </a:t>
            </a:r>
            <a:endParaRPr lang="sk-SK" dirty="0" smtClean="0"/>
          </a:p>
          <a:p>
            <a:r>
              <a:rPr lang="en-US" dirty="0" smtClean="0"/>
              <a:t>trauma and surgery, </a:t>
            </a:r>
            <a:endParaRPr lang="sk-SK" dirty="0" smtClean="0"/>
          </a:p>
          <a:p>
            <a:r>
              <a:rPr lang="en-US" dirty="0" err="1" smtClean="0"/>
              <a:t>orchitis</a:t>
            </a:r>
            <a:r>
              <a:rPr lang="en-US" dirty="0" smtClean="0"/>
              <a:t>, </a:t>
            </a:r>
            <a:endParaRPr lang="sk-SK" dirty="0" smtClean="0"/>
          </a:p>
          <a:p>
            <a:r>
              <a:rPr lang="en-US" dirty="0" err="1" smtClean="0"/>
              <a:t>varicocele</a:t>
            </a:r>
            <a:r>
              <a:rPr lang="en-US" dirty="0" smtClean="0"/>
              <a:t>, </a:t>
            </a:r>
            <a:endParaRPr lang="sk-SK" dirty="0" smtClean="0"/>
          </a:p>
          <a:p>
            <a:r>
              <a:rPr lang="en-US" dirty="0" smtClean="0"/>
              <a:t>infections, </a:t>
            </a:r>
            <a:endParaRPr lang="sk-SK" dirty="0" smtClean="0"/>
          </a:p>
          <a:p>
            <a:r>
              <a:rPr lang="en-US" dirty="0" smtClean="0"/>
              <a:t>prostatitis, </a:t>
            </a:r>
            <a:endParaRPr lang="sk-SK" dirty="0" smtClean="0"/>
          </a:p>
          <a:p>
            <a:r>
              <a:rPr lang="en-US" dirty="0" smtClean="0"/>
              <a:t>testicular cancer, </a:t>
            </a:r>
            <a:endParaRPr lang="sk-SK" dirty="0" smtClean="0"/>
          </a:p>
          <a:p>
            <a:r>
              <a:rPr lang="en-US" dirty="0" smtClean="0"/>
              <a:t>failure of immunosuppression </a:t>
            </a:r>
            <a:endParaRPr lang="sk-SK" dirty="0" smtClean="0"/>
          </a:p>
          <a:p>
            <a:r>
              <a:rPr lang="en-US" dirty="0" smtClean="0"/>
              <a:t>and unprotected receptive anal or oral sex with 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3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Diagnosis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History</a:t>
            </a:r>
            <a:endParaRPr lang="sk-SK" dirty="0" smtClean="0"/>
          </a:p>
          <a:p>
            <a:r>
              <a:rPr lang="sk-SK" dirty="0" err="1" smtClean="0"/>
              <a:t>Physical</a:t>
            </a:r>
            <a:r>
              <a:rPr lang="sk-SK" dirty="0" smtClean="0"/>
              <a:t> </a:t>
            </a:r>
            <a:r>
              <a:rPr lang="sk-SK" dirty="0" err="1" smtClean="0"/>
              <a:t>examination</a:t>
            </a:r>
            <a:endParaRPr lang="sk-SK" dirty="0" smtClean="0"/>
          </a:p>
          <a:p>
            <a:r>
              <a:rPr lang="sk-SK" dirty="0" err="1" smtClean="0"/>
              <a:t>Semen</a:t>
            </a:r>
            <a:r>
              <a:rPr lang="sk-SK" dirty="0" smtClean="0"/>
              <a:t> </a:t>
            </a:r>
            <a:r>
              <a:rPr lang="sk-SK" dirty="0" err="1" smtClean="0"/>
              <a:t>analysis</a:t>
            </a:r>
            <a:endParaRPr lang="sk-SK" dirty="0" smtClean="0"/>
          </a:p>
          <a:p>
            <a:r>
              <a:rPr lang="sk-SK" dirty="0" err="1" smtClean="0"/>
              <a:t>Hormonal</a:t>
            </a:r>
            <a:r>
              <a:rPr lang="sk-SK" dirty="0" smtClean="0"/>
              <a:t> profile (LH, FSH, </a:t>
            </a:r>
            <a:r>
              <a:rPr lang="sk-SK" dirty="0" err="1" smtClean="0"/>
              <a:t>Testosteron</a:t>
            </a:r>
            <a:r>
              <a:rPr lang="sk-SK" dirty="0" smtClean="0"/>
              <a:t>, </a:t>
            </a:r>
            <a:r>
              <a:rPr lang="sk-SK" dirty="0" err="1" smtClean="0"/>
              <a:t>Prolactin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Microbiological</a:t>
            </a:r>
            <a:r>
              <a:rPr lang="sk-SK" dirty="0" smtClean="0"/>
              <a:t> </a:t>
            </a:r>
            <a:r>
              <a:rPr lang="sk-SK" dirty="0" err="1" smtClean="0"/>
              <a:t>examinatin</a:t>
            </a:r>
            <a:r>
              <a:rPr lang="sk-SK" dirty="0" smtClean="0"/>
              <a:t> (</a:t>
            </a:r>
            <a:r>
              <a:rPr lang="sk-SK" dirty="0" err="1" smtClean="0"/>
              <a:t>Chlamydias</a:t>
            </a:r>
            <a:r>
              <a:rPr lang="sk-SK" dirty="0" smtClean="0"/>
              <a:t>, </a:t>
            </a:r>
            <a:r>
              <a:rPr lang="sk-SK" dirty="0" err="1" smtClean="0"/>
              <a:t>Mycoplasmas</a:t>
            </a:r>
            <a:r>
              <a:rPr lang="sk-SK" dirty="0" smtClean="0"/>
              <a:t>, </a:t>
            </a:r>
            <a:r>
              <a:rPr lang="sk-SK" dirty="0" err="1" smtClean="0"/>
              <a:t>Ureaplasmas,HPV</a:t>
            </a:r>
            <a:r>
              <a:rPr lang="sk-SK" dirty="0" smtClean="0"/>
              <a:t> )</a:t>
            </a:r>
          </a:p>
          <a:p>
            <a:r>
              <a:rPr lang="sk-SK" dirty="0" err="1" smtClean="0"/>
              <a:t>Genetic</a:t>
            </a:r>
            <a:r>
              <a:rPr lang="sk-SK" dirty="0" smtClean="0"/>
              <a:t> </a:t>
            </a:r>
            <a:r>
              <a:rPr lang="sk-SK" dirty="0" err="1" smtClean="0"/>
              <a:t>screening</a:t>
            </a:r>
            <a:endParaRPr lang="sk-SK" dirty="0" smtClean="0"/>
          </a:p>
          <a:p>
            <a:r>
              <a:rPr lang="sk-SK" dirty="0" err="1" smtClean="0"/>
              <a:t>Imagine</a:t>
            </a:r>
            <a:r>
              <a:rPr lang="sk-SK" dirty="0" smtClean="0"/>
              <a:t> </a:t>
            </a:r>
            <a:r>
              <a:rPr lang="sk-SK" dirty="0" err="1" smtClean="0"/>
              <a:t>methods</a:t>
            </a:r>
            <a:r>
              <a:rPr lang="sk-SK" dirty="0" smtClean="0"/>
              <a:t> (USG, TRUS, </a:t>
            </a:r>
            <a:r>
              <a:rPr lang="sk-SK" dirty="0" err="1" smtClean="0"/>
              <a:t>Doppler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798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Andrology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Subspeciality</a:t>
            </a:r>
            <a:r>
              <a:rPr lang="sk-SK" dirty="0" smtClean="0"/>
              <a:t> of </a:t>
            </a:r>
            <a:r>
              <a:rPr lang="sk-SK" dirty="0" err="1" smtClean="0"/>
              <a:t>Urology</a:t>
            </a:r>
            <a:r>
              <a:rPr lang="sk-SK" dirty="0" smtClean="0"/>
              <a:t> and </a:t>
            </a:r>
            <a:r>
              <a:rPr lang="sk-SK" dirty="0" err="1" smtClean="0"/>
              <a:t>deals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:</a:t>
            </a:r>
          </a:p>
          <a:p>
            <a:r>
              <a:rPr lang="sk-SK" dirty="0" smtClean="0"/>
              <a:t>Male </a:t>
            </a:r>
            <a:r>
              <a:rPr lang="sk-SK" dirty="0" err="1" smtClean="0"/>
              <a:t>infertility</a:t>
            </a:r>
            <a:endParaRPr lang="sk-SK" dirty="0" smtClean="0"/>
          </a:p>
          <a:p>
            <a:r>
              <a:rPr lang="sk-SK" dirty="0" err="1" smtClean="0"/>
              <a:t>Erectile</a:t>
            </a:r>
            <a:r>
              <a:rPr lang="sk-SK" dirty="0" smtClean="0"/>
              <a:t> </a:t>
            </a:r>
            <a:r>
              <a:rPr lang="sk-SK" dirty="0" err="1" smtClean="0"/>
              <a:t>dysfunction</a:t>
            </a:r>
            <a:r>
              <a:rPr lang="sk-SK" dirty="0" smtClean="0"/>
              <a:t> (ED)</a:t>
            </a:r>
          </a:p>
          <a:p>
            <a:r>
              <a:rPr lang="sk-SK" dirty="0" err="1" smtClean="0"/>
              <a:t>Penile</a:t>
            </a:r>
            <a:r>
              <a:rPr lang="sk-SK" dirty="0" smtClean="0"/>
              <a:t> and </a:t>
            </a:r>
            <a:r>
              <a:rPr lang="sk-SK" dirty="0" err="1" smtClean="0"/>
              <a:t>testicular</a:t>
            </a:r>
            <a:r>
              <a:rPr lang="sk-SK" dirty="0" smtClean="0"/>
              <a:t> </a:t>
            </a:r>
            <a:r>
              <a:rPr lang="sk-SK" dirty="0" err="1" smtClean="0"/>
              <a:t>diseases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8347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Semen</a:t>
            </a:r>
            <a:r>
              <a:rPr lang="sk-SK" dirty="0" smtClean="0"/>
              <a:t> </a:t>
            </a:r>
            <a:r>
              <a:rPr lang="sk-SK" dirty="0" err="1" smtClean="0"/>
              <a:t>analysis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Volume</a:t>
            </a:r>
            <a:r>
              <a:rPr lang="sk-SK" dirty="0" smtClean="0"/>
              <a:t> more </a:t>
            </a:r>
            <a:r>
              <a:rPr lang="sk-SK" dirty="0" err="1" smtClean="0"/>
              <a:t>than</a:t>
            </a:r>
            <a:r>
              <a:rPr lang="sk-SK" dirty="0" smtClean="0"/>
              <a:t> 2 ml</a:t>
            </a:r>
          </a:p>
          <a:p>
            <a:r>
              <a:rPr lang="sk-SK" dirty="0" smtClean="0"/>
              <a:t>pH 7,2 – 8,0</a:t>
            </a:r>
          </a:p>
          <a:p>
            <a:r>
              <a:rPr lang="sk-SK" dirty="0" err="1" smtClean="0"/>
              <a:t>Sperm</a:t>
            </a:r>
            <a:r>
              <a:rPr lang="sk-SK" dirty="0" smtClean="0"/>
              <a:t> </a:t>
            </a:r>
            <a:r>
              <a:rPr lang="sk-SK" dirty="0" err="1" smtClean="0"/>
              <a:t>concentration</a:t>
            </a:r>
            <a:r>
              <a:rPr lang="sk-SK" dirty="0" smtClean="0"/>
              <a:t>  more </a:t>
            </a:r>
            <a:r>
              <a:rPr lang="sk-SK" dirty="0" err="1" smtClean="0"/>
              <a:t>than</a:t>
            </a:r>
            <a:r>
              <a:rPr lang="sk-SK" dirty="0" smtClean="0"/>
              <a:t> 20mil/ml</a:t>
            </a:r>
          </a:p>
          <a:p>
            <a:r>
              <a:rPr lang="sk-SK" dirty="0" err="1" smtClean="0"/>
              <a:t>Motility</a:t>
            </a:r>
            <a:r>
              <a:rPr lang="sk-SK" dirty="0" smtClean="0"/>
              <a:t> more </a:t>
            </a:r>
            <a:r>
              <a:rPr lang="sk-SK" dirty="0" err="1" smtClean="0"/>
              <a:t>than</a:t>
            </a:r>
            <a:r>
              <a:rPr lang="sk-SK" dirty="0" smtClean="0"/>
              <a:t> 50% forward </a:t>
            </a:r>
            <a:r>
              <a:rPr lang="sk-SK" dirty="0" err="1" smtClean="0"/>
              <a:t>progression</a:t>
            </a:r>
            <a:endParaRPr lang="sk-SK" dirty="0" smtClean="0"/>
          </a:p>
          <a:p>
            <a:r>
              <a:rPr lang="sk-SK" dirty="0" err="1" smtClean="0"/>
              <a:t>Morphology</a:t>
            </a:r>
            <a:r>
              <a:rPr lang="sk-SK" dirty="0" smtClean="0"/>
              <a:t> more </a:t>
            </a:r>
            <a:r>
              <a:rPr lang="sk-SK" dirty="0" err="1" smtClean="0"/>
              <a:t>than</a:t>
            </a:r>
            <a:r>
              <a:rPr lang="sk-SK" dirty="0" smtClean="0"/>
              <a:t> 30%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normal</a:t>
            </a:r>
            <a:r>
              <a:rPr lang="sk-SK" dirty="0" smtClean="0"/>
              <a:t> </a:t>
            </a:r>
            <a:r>
              <a:rPr lang="sk-SK" dirty="0" err="1" smtClean="0"/>
              <a:t>forms</a:t>
            </a:r>
            <a:endParaRPr lang="sk-SK" dirty="0" smtClean="0"/>
          </a:p>
          <a:p>
            <a:r>
              <a:rPr lang="sk-SK" dirty="0" smtClean="0"/>
              <a:t>Vitality more </a:t>
            </a:r>
            <a:r>
              <a:rPr lang="sk-SK" dirty="0" err="1" smtClean="0"/>
              <a:t>than</a:t>
            </a:r>
            <a:r>
              <a:rPr lang="sk-SK" dirty="0" smtClean="0"/>
              <a:t> 75% </a:t>
            </a:r>
            <a:r>
              <a:rPr lang="sk-SK" dirty="0" err="1" smtClean="0"/>
              <a:t>live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r>
              <a:rPr lang="sk-SK" dirty="0" err="1" smtClean="0"/>
              <a:t>Optional</a:t>
            </a:r>
            <a:r>
              <a:rPr lang="sk-SK" dirty="0" smtClean="0"/>
              <a:t> </a:t>
            </a:r>
            <a:r>
              <a:rPr lang="sk-SK" dirty="0" err="1" smtClean="0"/>
              <a:t>tests</a:t>
            </a:r>
            <a:r>
              <a:rPr lang="sk-SK" dirty="0" smtClean="0"/>
              <a:t> – post </a:t>
            </a:r>
            <a:r>
              <a:rPr lang="sk-SK" dirty="0" err="1" smtClean="0"/>
              <a:t>coital</a:t>
            </a:r>
            <a:r>
              <a:rPr lang="sk-SK" dirty="0" smtClean="0"/>
              <a:t> test</a:t>
            </a:r>
          </a:p>
          <a:p>
            <a:r>
              <a:rPr lang="sk-SK" dirty="0" err="1" smtClean="0"/>
              <a:t>Antisperm</a:t>
            </a:r>
            <a:r>
              <a:rPr lang="sk-SK" dirty="0" smtClean="0"/>
              <a:t> </a:t>
            </a:r>
            <a:r>
              <a:rPr lang="sk-SK" dirty="0" err="1" smtClean="0"/>
              <a:t>antibodies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7701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names used in andrology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Normozoospermia</a:t>
            </a:r>
            <a:r>
              <a:rPr lang="sk-SK" dirty="0" smtClean="0"/>
              <a:t> – </a:t>
            </a:r>
            <a:r>
              <a:rPr lang="sk-SK" dirty="0" err="1" smtClean="0"/>
              <a:t>normal</a:t>
            </a:r>
            <a:r>
              <a:rPr lang="sk-SK" dirty="0" smtClean="0"/>
              <a:t> </a:t>
            </a:r>
            <a:r>
              <a:rPr lang="sk-SK" dirty="0" err="1" smtClean="0"/>
              <a:t>finding</a:t>
            </a:r>
            <a:endParaRPr lang="sk-SK" dirty="0" smtClean="0"/>
          </a:p>
          <a:p>
            <a:r>
              <a:rPr lang="sk-SK" dirty="0" err="1" smtClean="0"/>
              <a:t>Oligozoospermia</a:t>
            </a:r>
            <a:r>
              <a:rPr lang="sk-SK" dirty="0" smtClean="0"/>
              <a:t> – </a:t>
            </a:r>
            <a:r>
              <a:rPr lang="sk-SK" dirty="0" err="1" smtClean="0"/>
              <a:t>low</a:t>
            </a:r>
            <a:r>
              <a:rPr lang="sk-SK" dirty="0" smtClean="0"/>
              <a:t> </a:t>
            </a:r>
            <a:r>
              <a:rPr lang="sk-SK" dirty="0" err="1" smtClean="0"/>
              <a:t>sperm</a:t>
            </a:r>
            <a:r>
              <a:rPr lang="sk-SK" dirty="0" smtClean="0"/>
              <a:t> </a:t>
            </a:r>
            <a:r>
              <a:rPr lang="sk-SK" dirty="0" err="1" smtClean="0"/>
              <a:t>concentration</a:t>
            </a:r>
            <a:endParaRPr lang="sk-SK" dirty="0" smtClean="0"/>
          </a:p>
          <a:p>
            <a:r>
              <a:rPr lang="sk-SK" dirty="0" err="1" smtClean="0"/>
              <a:t>Astenozoospermia</a:t>
            </a:r>
            <a:r>
              <a:rPr lang="sk-SK" dirty="0" smtClean="0"/>
              <a:t> – </a:t>
            </a:r>
            <a:r>
              <a:rPr lang="sk-SK" dirty="0" err="1" smtClean="0"/>
              <a:t>low</a:t>
            </a:r>
            <a:r>
              <a:rPr lang="sk-SK" dirty="0" smtClean="0"/>
              <a:t> </a:t>
            </a:r>
            <a:r>
              <a:rPr lang="sk-SK" dirty="0" err="1" smtClean="0"/>
              <a:t>motility</a:t>
            </a:r>
            <a:endParaRPr lang="sk-SK" dirty="0" smtClean="0"/>
          </a:p>
          <a:p>
            <a:r>
              <a:rPr lang="sk-SK" dirty="0" err="1" smtClean="0"/>
              <a:t>Teratozoospermia</a:t>
            </a:r>
            <a:r>
              <a:rPr lang="sk-SK" dirty="0" smtClean="0"/>
              <a:t> – </a:t>
            </a:r>
            <a:r>
              <a:rPr lang="sk-SK" dirty="0" err="1" smtClean="0"/>
              <a:t>patological</a:t>
            </a:r>
            <a:r>
              <a:rPr lang="sk-SK" dirty="0" smtClean="0"/>
              <a:t> </a:t>
            </a:r>
            <a:r>
              <a:rPr lang="sk-SK" dirty="0" err="1" smtClean="0"/>
              <a:t>forms</a:t>
            </a:r>
            <a:r>
              <a:rPr lang="sk-SK" dirty="0" smtClean="0"/>
              <a:t> </a:t>
            </a:r>
            <a:r>
              <a:rPr lang="sk-SK" dirty="0" err="1" smtClean="0"/>
              <a:t>prevalence</a:t>
            </a:r>
            <a:endParaRPr lang="sk-SK" dirty="0" smtClean="0"/>
          </a:p>
          <a:p>
            <a:r>
              <a:rPr lang="sk-SK" dirty="0" err="1" smtClean="0"/>
              <a:t>Necrotoospermia</a:t>
            </a:r>
            <a:r>
              <a:rPr lang="sk-SK" dirty="0" smtClean="0"/>
              <a:t> – </a:t>
            </a:r>
            <a:r>
              <a:rPr lang="sk-SK" dirty="0" err="1" smtClean="0"/>
              <a:t>non</a:t>
            </a:r>
            <a:r>
              <a:rPr lang="sk-SK" dirty="0" smtClean="0"/>
              <a:t> </a:t>
            </a:r>
            <a:r>
              <a:rPr lang="sk-SK" dirty="0" err="1" smtClean="0"/>
              <a:t>vital</a:t>
            </a:r>
            <a:r>
              <a:rPr lang="sk-SK" dirty="0" smtClean="0"/>
              <a:t> </a:t>
            </a:r>
            <a:r>
              <a:rPr lang="sk-SK" dirty="0" err="1" smtClean="0"/>
              <a:t>sperm</a:t>
            </a:r>
            <a:r>
              <a:rPr lang="sk-SK" dirty="0" smtClean="0"/>
              <a:t> </a:t>
            </a:r>
            <a:r>
              <a:rPr lang="sk-SK" dirty="0" err="1" smtClean="0"/>
              <a:t>only</a:t>
            </a:r>
            <a:endParaRPr lang="sk-SK" dirty="0" smtClean="0"/>
          </a:p>
          <a:p>
            <a:r>
              <a:rPr lang="sk-SK" dirty="0" err="1" smtClean="0"/>
              <a:t>Azoospermia</a:t>
            </a:r>
            <a:r>
              <a:rPr lang="sk-SK" dirty="0" smtClean="0"/>
              <a:t> – no </a:t>
            </a:r>
            <a:r>
              <a:rPr lang="sk-SK" dirty="0" err="1" smtClean="0"/>
              <a:t>sperm</a:t>
            </a:r>
            <a:endParaRPr lang="sk-SK" dirty="0" smtClean="0"/>
          </a:p>
          <a:p>
            <a:r>
              <a:rPr lang="sk-SK" dirty="0" err="1" smtClean="0"/>
              <a:t>Hypospermia</a:t>
            </a:r>
            <a:r>
              <a:rPr lang="sk-SK" dirty="0" smtClean="0"/>
              <a:t> – </a:t>
            </a:r>
            <a:r>
              <a:rPr lang="sk-SK" dirty="0" err="1" smtClean="0"/>
              <a:t>low</a:t>
            </a:r>
            <a:r>
              <a:rPr lang="sk-SK" dirty="0" smtClean="0"/>
              <a:t> </a:t>
            </a:r>
            <a:r>
              <a:rPr lang="sk-SK" dirty="0" err="1" smtClean="0"/>
              <a:t>volume</a:t>
            </a:r>
            <a:r>
              <a:rPr lang="sk-SK" dirty="0" smtClean="0"/>
              <a:t> of </a:t>
            </a:r>
            <a:r>
              <a:rPr lang="sk-SK" dirty="0" err="1" smtClean="0"/>
              <a:t>ejaculate</a:t>
            </a:r>
            <a:endParaRPr lang="sk-SK" dirty="0" smtClean="0"/>
          </a:p>
          <a:p>
            <a:r>
              <a:rPr lang="sk-SK" dirty="0" err="1" smtClean="0"/>
              <a:t>Aspermia</a:t>
            </a:r>
            <a:r>
              <a:rPr lang="sk-SK" dirty="0" smtClean="0"/>
              <a:t> – no </a:t>
            </a:r>
            <a:r>
              <a:rPr lang="sk-SK" dirty="0" err="1" smtClean="0"/>
              <a:t>ejaculate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5971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Therapy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err="1" smtClean="0"/>
              <a:t>Pharmacological</a:t>
            </a:r>
            <a:r>
              <a:rPr lang="sk-SK" dirty="0" smtClean="0"/>
              <a:t> – </a:t>
            </a:r>
            <a:r>
              <a:rPr lang="sk-SK" dirty="0" err="1" smtClean="0"/>
              <a:t>causal</a:t>
            </a:r>
            <a:r>
              <a:rPr lang="sk-SK" dirty="0" smtClean="0"/>
              <a:t> or </a:t>
            </a:r>
            <a:r>
              <a:rPr lang="sk-SK" dirty="0" err="1" smtClean="0"/>
              <a:t>empirical</a:t>
            </a:r>
            <a:endParaRPr lang="sk-SK" dirty="0" smtClean="0"/>
          </a:p>
          <a:p>
            <a:endParaRPr lang="sk-SK" dirty="0"/>
          </a:p>
          <a:p>
            <a:r>
              <a:rPr lang="sk-SK" b="1" dirty="0" err="1" smtClean="0"/>
              <a:t>Surgical</a:t>
            </a:r>
            <a:r>
              <a:rPr lang="sk-SK" dirty="0" smtClean="0"/>
              <a:t> – </a:t>
            </a:r>
            <a:r>
              <a:rPr lang="sk-SK" dirty="0" err="1" smtClean="0"/>
              <a:t>varicocele</a:t>
            </a:r>
            <a:r>
              <a:rPr lang="sk-SK" dirty="0" smtClean="0"/>
              <a:t> </a:t>
            </a:r>
            <a:r>
              <a:rPr lang="sk-SK" dirty="0" err="1" smtClean="0"/>
              <a:t>ligation</a:t>
            </a:r>
            <a:r>
              <a:rPr lang="sk-SK" dirty="0" smtClean="0"/>
              <a:t>, </a:t>
            </a:r>
            <a:r>
              <a:rPr lang="sk-SK" dirty="0" err="1" smtClean="0"/>
              <a:t>anastomotic</a:t>
            </a:r>
            <a:r>
              <a:rPr lang="sk-SK" dirty="0" smtClean="0"/>
              <a:t> </a:t>
            </a:r>
            <a:r>
              <a:rPr lang="sk-SK" dirty="0" err="1" smtClean="0"/>
              <a:t>procedur</a:t>
            </a:r>
            <a:r>
              <a:rPr lang="sk-SK" dirty="0" smtClean="0"/>
              <a:t>, TUR of </a:t>
            </a:r>
            <a:r>
              <a:rPr lang="sk-SK" dirty="0" err="1" smtClean="0"/>
              <a:t>verum</a:t>
            </a:r>
            <a:r>
              <a:rPr lang="sk-SK" dirty="0" smtClean="0"/>
              <a:t> </a:t>
            </a:r>
            <a:r>
              <a:rPr lang="sk-SK" dirty="0" err="1" smtClean="0"/>
              <a:t>montanum</a:t>
            </a:r>
            <a:r>
              <a:rPr lang="sk-SK" dirty="0" smtClean="0"/>
              <a:t> </a:t>
            </a:r>
            <a:r>
              <a:rPr lang="sk-SK" dirty="0" err="1" smtClean="0"/>
              <a:t>etc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b="1" dirty="0" err="1" smtClean="0"/>
              <a:t>Prophylaxis</a:t>
            </a:r>
            <a:r>
              <a:rPr lang="sk-SK" dirty="0" smtClean="0"/>
              <a:t> –</a:t>
            </a:r>
            <a:r>
              <a:rPr lang="sk-SK" dirty="0" err="1" smtClean="0"/>
              <a:t>orchidopexy</a:t>
            </a:r>
            <a:r>
              <a:rPr lang="sk-SK" dirty="0" smtClean="0"/>
              <a:t>, </a:t>
            </a:r>
            <a:r>
              <a:rPr lang="sk-SK" dirty="0" err="1" smtClean="0"/>
              <a:t>early</a:t>
            </a:r>
            <a:r>
              <a:rPr lang="sk-SK" dirty="0" smtClean="0"/>
              <a:t> </a:t>
            </a:r>
            <a:r>
              <a:rPr lang="sk-SK" dirty="0" err="1" smtClean="0"/>
              <a:t>intervention</a:t>
            </a:r>
            <a:r>
              <a:rPr lang="sk-SK" dirty="0" smtClean="0"/>
              <a:t> in </a:t>
            </a:r>
            <a:r>
              <a:rPr lang="sk-SK" dirty="0" err="1" smtClean="0"/>
              <a:t>testicular</a:t>
            </a:r>
            <a:r>
              <a:rPr lang="sk-SK" dirty="0" smtClean="0"/>
              <a:t> </a:t>
            </a:r>
            <a:r>
              <a:rPr lang="sk-SK" dirty="0" err="1" smtClean="0"/>
              <a:t>torsion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9585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Assisted</a:t>
            </a:r>
            <a:r>
              <a:rPr lang="sk-SK" dirty="0" smtClean="0"/>
              <a:t> </a:t>
            </a:r>
            <a:r>
              <a:rPr lang="sk-SK" dirty="0" err="1" smtClean="0"/>
              <a:t>conception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preferred</a:t>
            </a:r>
            <a:r>
              <a:rPr lang="sk-SK" dirty="0" smtClean="0"/>
              <a:t> </a:t>
            </a:r>
            <a:r>
              <a:rPr lang="sk-SK" dirty="0" err="1" smtClean="0"/>
              <a:t>methods</a:t>
            </a:r>
            <a:r>
              <a:rPr lang="sk-SK" dirty="0" smtClean="0"/>
              <a:t> of </a:t>
            </a:r>
            <a:r>
              <a:rPr lang="sk-SK" dirty="0" err="1" smtClean="0"/>
              <a:t>treatment</a:t>
            </a:r>
            <a:r>
              <a:rPr lang="sk-SK" dirty="0" smtClean="0"/>
              <a:t> at </a:t>
            </a:r>
            <a:r>
              <a:rPr lang="sk-SK" dirty="0" err="1" smtClean="0"/>
              <a:t>present</a:t>
            </a:r>
            <a:r>
              <a:rPr lang="sk-SK" dirty="0" smtClean="0"/>
              <a:t>:</a:t>
            </a:r>
          </a:p>
          <a:p>
            <a:r>
              <a:rPr lang="sk-SK" dirty="0" err="1" smtClean="0"/>
              <a:t>Intrauterine</a:t>
            </a:r>
            <a:r>
              <a:rPr lang="sk-SK" dirty="0" smtClean="0"/>
              <a:t> </a:t>
            </a:r>
            <a:r>
              <a:rPr lang="sk-SK" dirty="0" err="1" smtClean="0"/>
              <a:t>insemination</a:t>
            </a:r>
            <a:endParaRPr lang="sk-SK" dirty="0" smtClean="0"/>
          </a:p>
          <a:p>
            <a:r>
              <a:rPr lang="sk-SK" dirty="0" smtClean="0"/>
              <a:t>In vitro </a:t>
            </a:r>
            <a:r>
              <a:rPr lang="sk-SK" dirty="0" err="1" smtClean="0"/>
              <a:t>fertilisation</a:t>
            </a:r>
            <a:r>
              <a:rPr lang="sk-SK" dirty="0" smtClean="0"/>
              <a:t> </a:t>
            </a:r>
            <a:r>
              <a:rPr lang="sk-SK" dirty="0" err="1" smtClean="0"/>
              <a:t>methods</a:t>
            </a:r>
            <a:r>
              <a:rPr lang="sk-SK" dirty="0" smtClean="0"/>
              <a:t> (IVF)</a:t>
            </a:r>
          </a:p>
          <a:p>
            <a:r>
              <a:rPr lang="sk-SK" dirty="0" smtClean="0"/>
              <a:t>ICSI (</a:t>
            </a:r>
            <a:r>
              <a:rPr lang="sk-SK" dirty="0" err="1" smtClean="0"/>
              <a:t>intracytoplasmic</a:t>
            </a:r>
            <a:r>
              <a:rPr lang="sk-SK" dirty="0" smtClean="0"/>
              <a:t> </a:t>
            </a:r>
            <a:r>
              <a:rPr lang="sk-SK" dirty="0" err="1" smtClean="0"/>
              <a:t>sperm</a:t>
            </a:r>
            <a:r>
              <a:rPr lang="sk-SK" dirty="0" smtClean="0"/>
              <a:t> </a:t>
            </a:r>
            <a:r>
              <a:rPr lang="sk-SK" dirty="0" err="1" smtClean="0"/>
              <a:t>injection</a:t>
            </a:r>
            <a:r>
              <a:rPr lang="sk-SK" dirty="0" smtClean="0"/>
              <a:t>)-</a:t>
            </a:r>
            <a:r>
              <a:rPr lang="en-US" dirty="0" smtClean="0"/>
              <a:t>the sperm directly into the egg</a:t>
            </a:r>
          </a:p>
          <a:p>
            <a:r>
              <a:rPr lang="sk-SK" dirty="0" err="1" smtClean="0"/>
              <a:t>the</a:t>
            </a:r>
            <a:r>
              <a:rPr lang="sk-SK" dirty="0" smtClean="0"/>
              <a:t> most </a:t>
            </a:r>
            <a:r>
              <a:rPr lang="sk-SK" dirty="0" err="1" smtClean="0"/>
              <a:t>effective</a:t>
            </a:r>
            <a:r>
              <a:rPr lang="sk-SK" dirty="0" smtClean="0"/>
              <a:t> </a:t>
            </a:r>
            <a:r>
              <a:rPr lang="sk-SK" dirty="0" err="1" smtClean="0"/>
              <a:t>method</a:t>
            </a:r>
            <a:r>
              <a:rPr lang="sk-SK" dirty="0" smtClean="0"/>
              <a:t> </a:t>
            </a:r>
            <a:r>
              <a:rPr lang="sk-SK" dirty="0" err="1" smtClean="0"/>
              <a:t>known</a:t>
            </a:r>
            <a:endParaRPr lang="sk-SK" dirty="0"/>
          </a:p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794" y="3883377"/>
            <a:ext cx="3980711" cy="265380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10" y="3883376"/>
            <a:ext cx="4718599" cy="26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3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Assisted</a:t>
            </a:r>
            <a:r>
              <a:rPr lang="sk-SK" dirty="0" smtClean="0"/>
              <a:t> </a:t>
            </a:r>
            <a:r>
              <a:rPr lang="sk-SK" dirty="0" err="1" smtClean="0"/>
              <a:t>conception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Surgical sperm retrieval techniques used when obstruction is the problem</a:t>
            </a:r>
          </a:p>
          <a:p>
            <a:r>
              <a:rPr lang="pt-BR" b="1" dirty="0" smtClean="0"/>
              <a:t>MESA </a:t>
            </a:r>
            <a:r>
              <a:rPr lang="pt-BR" b="1" dirty="0"/>
              <a:t>(Micro Epididymal Sperm Aspiration)</a:t>
            </a:r>
            <a:endParaRPr lang="pt-BR" dirty="0"/>
          </a:p>
          <a:p>
            <a:r>
              <a:rPr lang="sk-SK" b="1" dirty="0" smtClean="0"/>
              <a:t>TESE </a:t>
            </a:r>
            <a:r>
              <a:rPr lang="sk-SK" b="1" dirty="0"/>
              <a:t>(</a:t>
            </a:r>
            <a:r>
              <a:rPr lang="sk-SK" b="1" dirty="0" err="1"/>
              <a:t>Testicular</a:t>
            </a:r>
            <a:r>
              <a:rPr lang="sk-SK" b="1" dirty="0"/>
              <a:t> </a:t>
            </a:r>
            <a:r>
              <a:rPr lang="sk-SK" b="1" dirty="0" err="1"/>
              <a:t>Sperm</a:t>
            </a:r>
            <a:r>
              <a:rPr lang="sk-SK" b="1" dirty="0"/>
              <a:t> </a:t>
            </a:r>
            <a:r>
              <a:rPr lang="sk-SK" b="1" dirty="0" err="1"/>
              <a:t>Extraction</a:t>
            </a:r>
            <a:r>
              <a:rPr lang="sk-SK" b="1" dirty="0"/>
              <a:t>)</a:t>
            </a:r>
            <a:endParaRPr lang="sk-SK" dirty="0"/>
          </a:p>
          <a:p>
            <a:r>
              <a:rPr lang="sk-SK" b="1" dirty="0" smtClean="0"/>
              <a:t>PESA </a:t>
            </a:r>
            <a:r>
              <a:rPr lang="sk-SK" b="1" dirty="0"/>
              <a:t>(</a:t>
            </a:r>
            <a:r>
              <a:rPr lang="sk-SK" b="1" dirty="0" err="1"/>
              <a:t>Percutaneous</a:t>
            </a:r>
            <a:r>
              <a:rPr lang="sk-SK" b="1" dirty="0"/>
              <a:t> </a:t>
            </a:r>
            <a:r>
              <a:rPr lang="sk-SK" b="1" dirty="0" err="1"/>
              <a:t>Epididymal</a:t>
            </a:r>
            <a:r>
              <a:rPr lang="sk-SK" b="1" dirty="0"/>
              <a:t> </a:t>
            </a:r>
            <a:r>
              <a:rPr lang="sk-SK" b="1" dirty="0" err="1"/>
              <a:t>Sperm</a:t>
            </a:r>
            <a:r>
              <a:rPr lang="sk-SK" b="1" dirty="0"/>
              <a:t> </a:t>
            </a:r>
            <a:r>
              <a:rPr lang="sk-SK" b="1" dirty="0" err="1"/>
              <a:t>Aspiration</a:t>
            </a:r>
            <a:r>
              <a:rPr lang="sk-SK" b="1" dirty="0" smtClean="0"/>
              <a:t>)</a:t>
            </a:r>
          </a:p>
          <a:p>
            <a:r>
              <a:rPr lang="en-US" b="1" dirty="0" err="1"/>
              <a:t>Perc</a:t>
            </a:r>
            <a:r>
              <a:rPr lang="en-US" b="1" dirty="0"/>
              <a:t> biopsy: </a:t>
            </a:r>
            <a:r>
              <a:rPr lang="en-US" dirty="0"/>
              <a:t>percutaneous biopsy of the testis.</a:t>
            </a:r>
            <a:endParaRPr lang="sk-SK" b="1" dirty="0" smtClean="0"/>
          </a:p>
          <a:p>
            <a:r>
              <a:rPr lang="en-US" dirty="0"/>
              <a:t>Surgical sperm retrieval techniques when there is </a:t>
            </a:r>
            <a:r>
              <a:rPr lang="sk-SK" dirty="0" smtClean="0"/>
              <a:t>					</a:t>
            </a:r>
            <a:r>
              <a:rPr lang="en-US" dirty="0" smtClean="0"/>
              <a:t>no </a:t>
            </a:r>
            <a:r>
              <a:rPr lang="en-US" dirty="0"/>
              <a:t>obstruction</a:t>
            </a:r>
          </a:p>
          <a:p>
            <a:r>
              <a:rPr lang="sk-SK" b="1" dirty="0" err="1" smtClean="0"/>
              <a:t>Microdissection</a:t>
            </a:r>
            <a:r>
              <a:rPr lang="sk-SK" b="1" dirty="0" smtClean="0"/>
              <a:t> TESE - </a:t>
            </a:r>
            <a:r>
              <a:rPr lang="en-US" dirty="0"/>
              <a:t>a </a:t>
            </a:r>
            <a:r>
              <a:rPr lang="en-US" dirty="0" err="1"/>
              <a:t>microdissecting</a:t>
            </a:r>
            <a:r>
              <a:rPr lang="en-US" dirty="0"/>
              <a:t> microscope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	</a:t>
            </a:r>
            <a:r>
              <a:rPr lang="en-US" dirty="0" smtClean="0"/>
              <a:t>is </a:t>
            </a:r>
            <a:r>
              <a:rPr lang="en-US" dirty="0"/>
              <a:t>used to pinpoint the tissue to be removed</a:t>
            </a:r>
            <a:endParaRPr lang="sk-SK" dirty="0"/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577" y="2737040"/>
            <a:ext cx="2857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19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Egg</a:t>
            </a:r>
            <a:r>
              <a:rPr lang="sk-SK" dirty="0" smtClean="0"/>
              <a:t> </a:t>
            </a:r>
            <a:r>
              <a:rPr lang="sk-SK" dirty="0" err="1" smtClean="0"/>
              <a:t>harvesting</a:t>
            </a:r>
            <a:r>
              <a:rPr lang="sk-SK" dirty="0" smtClean="0"/>
              <a:t> and </a:t>
            </a:r>
            <a:r>
              <a:rPr lang="sk-SK" dirty="0" err="1" smtClean="0"/>
              <a:t>sperm</a:t>
            </a:r>
            <a:r>
              <a:rPr lang="sk-SK" dirty="0" smtClean="0"/>
              <a:t> </a:t>
            </a:r>
            <a:r>
              <a:rPr lang="sk-SK" dirty="0" err="1" smtClean="0"/>
              <a:t>collection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10426"/>
          <a:stretch/>
        </p:blipFill>
        <p:spPr>
          <a:xfrm>
            <a:off x="6826839" y="2530601"/>
            <a:ext cx="3600000" cy="241245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157" y="2478834"/>
            <a:ext cx="3600000" cy="25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67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149" y="1517765"/>
            <a:ext cx="4105122" cy="4608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978" y="1517765"/>
            <a:ext cx="3600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9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Erectile</a:t>
            </a:r>
            <a:r>
              <a:rPr lang="sk-SK" dirty="0" smtClean="0"/>
              <a:t> </a:t>
            </a:r>
            <a:r>
              <a:rPr lang="sk-SK" dirty="0" err="1" smtClean="0"/>
              <a:t>dysfunction</a:t>
            </a:r>
            <a:r>
              <a:rPr lang="sk-SK" dirty="0" smtClean="0"/>
              <a:t> (ED)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D</a:t>
            </a:r>
            <a:r>
              <a:rPr lang="sk-SK" sz="3600" dirty="0" err="1" smtClean="0"/>
              <a:t>efinition</a:t>
            </a:r>
            <a:r>
              <a:rPr lang="sk-SK" sz="3600" dirty="0" smtClean="0"/>
              <a:t>:</a:t>
            </a:r>
          </a:p>
          <a:p>
            <a:r>
              <a:rPr lang="sk-SK" dirty="0" err="1" smtClean="0"/>
              <a:t>Inability</a:t>
            </a:r>
            <a:r>
              <a:rPr lang="sk-SK" dirty="0" smtClean="0"/>
              <a:t> to </a:t>
            </a:r>
            <a:r>
              <a:rPr lang="sk-SK" dirty="0" err="1" smtClean="0"/>
              <a:t>attain</a:t>
            </a:r>
            <a:r>
              <a:rPr lang="sk-SK" dirty="0" smtClean="0"/>
              <a:t> and </a:t>
            </a:r>
            <a:r>
              <a:rPr lang="sk-SK" dirty="0" err="1" smtClean="0"/>
              <a:t>mantain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erection</a:t>
            </a:r>
            <a:r>
              <a:rPr lang="sk-SK" dirty="0" smtClean="0"/>
              <a:t> </a:t>
            </a:r>
            <a:r>
              <a:rPr lang="sk-SK" dirty="0" err="1" smtClean="0"/>
              <a:t>sufficient</a:t>
            </a:r>
            <a:r>
              <a:rPr lang="sk-SK" dirty="0" smtClean="0"/>
              <a:t> to </a:t>
            </a:r>
            <a:r>
              <a:rPr lang="sk-SK" dirty="0" err="1" smtClean="0"/>
              <a:t>permit</a:t>
            </a:r>
            <a:r>
              <a:rPr lang="sk-SK" dirty="0" smtClean="0"/>
              <a:t> </a:t>
            </a:r>
            <a:r>
              <a:rPr lang="sk-SK" dirty="0" err="1" smtClean="0"/>
              <a:t>satisfactory</a:t>
            </a:r>
            <a:r>
              <a:rPr lang="sk-SK" dirty="0" smtClean="0"/>
              <a:t> </a:t>
            </a:r>
            <a:r>
              <a:rPr lang="sk-SK" dirty="0" err="1" smtClean="0"/>
              <a:t>sexual</a:t>
            </a:r>
            <a:r>
              <a:rPr lang="sk-SK" dirty="0" smtClean="0"/>
              <a:t> </a:t>
            </a:r>
            <a:r>
              <a:rPr lang="sk-SK" dirty="0" err="1" smtClean="0"/>
              <a:t>performance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499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Epidemiology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C</a:t>
            </a:r>
            <a:r>
              <a:rPr lang="en-US" dirty="0" err="1" smtClean="0"/>
              <a:t>urrent</a:t>
            </a:r>
            <a:r>
              <a:rPr lang="en-US" dirty="0" smtClean="0"/>
              <a:t> </a:t>
            </a:r>
            <a:r>
              <a:rPr lang="en-US" dirty="0" err="1" smtClean="0"/>
              <a:t>epidemiolog</a:t>
            </a:r>
            <a:r>
              <a:rPr lang="sk-SK" dirty="0" smtClean="0"/>
              <a:t>y</a:t>
            </a:r>
            <a:r>
              <a:rPr lang="en-US" dirty="0" smtClean="0"/>
              <a:t> </a:t>
            </a:r>
            <a:r>
              <a:rPr lang="en-US" dirty="0"/>
              <a:t>on erectile dysfunction (ED) suggests that approximately 5-20% of men have moderate-to-severe ED. </a:t>
            </a:r>
            <a:endParaRPr lang="sk-SK" dirty="0" smtClean="0"/>
          </a:p>
          <a:p>
            <a:r>
              <a:rPr lang="en-US" dirty="0" smtClean="0"/>
              <a:t>Different </a:t>
            </a:r>
            <a:r>
              <a:rPr lang="en-US" dirty="0"/>
              <a:t>definitions of ED, age distributions and concomitant medical conditions, as well as methodological differences, may explain much of the variance in reported prevalence rates. </a:t>
            </a:r>
            <a:endParaRPr lang="sk-SK" dirty="0" smtClean="0"/>
          </a:p>
          <a:p>
            <a:r>
              <a:rPr lang="en-US" dirty="0" smtClean="0"/>
              <a:t>Various </a:t>
            </a:r>
            <a:r>
              <a:rPr lang="en-US" dirty="0"/>
              <a:t>chronic disorders are associated with elevated rates of ED including depression, diabetes, and cardiovascular and neurological diseases. 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782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Epidemiology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Such </a:t>
            </a:r>
            <a:r>
              <a:rPr lang="en-US" dirty="0"/>
              <a:t>disorders are more common in the elderly, which may partially explain the elevated prevalence of ED in men over 60 y of age. </a:t>
            </a:r>
            <a:endParaRPr lang="sk-SK" dirty="0" smtClean="0"/>
          </a:p>
          <a:p>
            <a:r>
              <a:rPr lang="en-US" dirty="0" smtClean="0"/>
              <a:t>Currently</a:t>
            </a:r>
            <a:r>
              <a:rPr lang="en-US" dirty="0"/>
              <a:t>, up to 70% of men with ED are not treated. </a:t>
            </a:r>
            <a:endParaRPr lang="sk-SK" dirty="0" smtClean="0"/>
          </a:p>
          <a:p>
            <a:r>
              <a:rPr lang="en-US" dirty="0" smtClean="0"/>
              <a:t>However</a:t>
            </a:r>
            <a:r>
              <a:rPr lang="en-US" dirty="0"/>
              <a:t>, so many men experience considerable distress from their condition, that the increasing awareness of ED as well as the availability of noninvasive treatments may result in a greater proportion of patients seeking treatment, and eventually regaining satisfaction with their sex life.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953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Physiology</a:t>
            </a:r>
            <a:r>
              <a:rPr lang="sk-SK" dirty="0" smtClean="0"/>
              <a:t> of </a:t>
            </a:r>
            <a:r>
              <a:rPr lang="sk-SK" dirty="0" err="1" smtClean="0"/>
              <a:t>erection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Complex</a:t>
            </a:r>
            <a:r>
              <a:rPr lang="sk-SK" dirty="0" smtClean="0"/>
              <a:t> </a:t>
            </a:r>
            <a:r>
              <a:rPr lang="sk-SK" dirty="0" err="1" smtClean="0"/>
              <a:t>neurovascular</a:t>
            </a:r>
            <a:r>
              <a:rPr lang="sk-SK" dirty="0" smtClean="0"/>
              <a:t> </a:t>
            </a:r>
            <a:r>
              <a:rPr lang="sk-SK" dirty="0" err="1" smtClean="0"/>
              <a:t>phenomen</a:t>
            </a:r>
            <a:endParaRPr lang="sk-SK" dirty="0" smtClean="0"/>
          </a:p>
          <a:p>
            <a:r>
              <a:rPr lang="sk-SK" dirty="0" err="1" smtClean="0"/>
              <a:t>Principally</a:t>
            </a:r>
            <a:r>
              <a:rPr lang="sk-SK" dirty="0" smtClean="0"/>
              <a:t> – </a:t>
            </a:r>
            <a:r>
              <a:rPr lang="sk-SK" dirty="0" err="1" smtClean="0"/>
              <a:t>haemodynamic</a:t>
            </a:r>
            <a:r>
              <a:rPr lang="sk-SK" dirty="0" smtClean="0"/>
              <a:t> </a:t>
            </a:r>
            <a:r>
              <a:rPr lang="sk-SK" dirty="0" err="1" smtClean="0"/>
              <a:t>chnages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cavernous</a:t>
            </a:r>
            <a:r>
              <a:rPr lang="sk-SK" dirty="0" smtClean="0"/>
              <a:t> </a:t>
            </a:r>
            <a:r>
              <a:rPr lang="sk-SK" dirty="0" err="1" smtClean="0"/>
              <a:t>bodies</a:t>
            </a:r>
            <a:endParaRPr lang="sk-SK" dirty="0" smtClean="0"/>
          </a:p>
          <a:p>
            <a:r>
              <a:rPr lang="sk-SK" dirty="0" err="1" smtClean="0"/>
              <a:t>Increase</a:t>
            </a:r>
            <a:r>
              <a:rPr lang="sk-SK" dirty="0" smtClean="0"/>
              <a:t> of </a:t>
            </a:r>
            <a:r>
              <a:rPr lang="sk-SK" dirty="0" err="1" smtClean="0"/>
              <a:t>arterial</a:t>
            </a:r>
            <a:r>
              <a:rPr lang="sk-SK" dirty="0" smtClean="0"/>
              <a:t> </a:t>
            </a:r>
            <a:r>
              <a:rPr lang="sk-SK" dirty="0" err="1" smtClean="0"/>
              <a:t>inflow</a:t>
            </a:r>
            <a:endParaRPr lang="sk-SK" dirty="0" smtClean="0"/>
          </a:p>
          <a:p>
            <a:r>
              <a:rPr lang="sk-SK" dirty="0" err="1" smtClean="0"/>
              <a:t>Relaxation</a:t>
            </a:r>
            <a:r>
              <a:rPr lang="sk-SK" dirty="0" smtClean="0"/>
              <a:t> of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cavernous</a:t>
            </a:r>
            <a:r>
              <a:rPr lang="sk-SK" dirty="0" smtClean="0"/>
              <a:t> </a:t>
            </a:r>
            <a:r>
              <a:rPr lang="sk-SK" dirty="0" err="1" smtClean="0"/>
              <a:t>tissue</a:t>
            </a:r>
            <a:endParaRPr lang="sk-SK" dirty="0" smtClean="0"/>
          </a:p>
          <a:p>
            <a:r>
              <a:rPr lang="sk-SK" dirty="0" err="1" smtClean="0"/>
              <a:t>Decrease</a:t>
            </a:r>
            <a:r>
              <a:rPr lang="sk-SK" dirty="0" smtClean="0"/>
              <a:t> </a:t>
            </a:r>
            <a:r>
              <a:rPr lang="sk-SK" dirty="0" err="1" smtClean="0"/>
              <a:t>venous</a:t>
            </a:r>
            <a:r>
              <a:rPr lang="sk-SK" dirty="0" smtClean="0"/>
              <a:t> </a:t>
            </a:r>
            <a:r>
              <a:rPr lang="sk-SK" dirty="0" err="1" smtClean="0"/>
              <a:t>outflow</a:t>
            </a:r>
            <a:endParaRPr lang="sk-SK" dirty="0" smtClean="0"/>
          </a:p>
          <a:p>
            <a:r>
              <a:rPr lang="sk-SK" dirty="0" err="1" smtClean="0"/>
              <a:t>neurophysiology</a:t>
            </a:r>
            <a:r>
              <a:rPr lang="sk-SK" dirty="0"/>
              <a:t> </a:t>
            </a:r>
            <a:r>
              <a:rPr lang="sk-SK" dirty="0" smtClean="0"/>
              <a:t>of </a:t>
            </a:r>
            <a:r>
              <a:rPr lang="sk-SK" dirty="0" err="1" smtClean="0"/>
              <a:t>erection</a:t>
            </a:r>
            <a:endParaRPr lang="sk-SK" dirty="0" smtClean="0"/>
          </a:p>
          <a:p>
            <a:r>
              <a:rPr lang="sk-SK" dirty="0" err="1" smtClean="0"/>
              <a:t>Principle</a:t>
            </a:r>
            <a:r>
              <a:rPr lang="sk-SK" dirty="0" smtClean="0"/>
              <a:t> </a:t>
            </a:r>
            <a:r>
              <a:rPr lang="sk-SK" dirty="0" err="1" smtClean="0"/>
              <a:t>neurotransmitter-nitride</a:t>
            </a:r>
            <a:r>
              <a:rPr lang="sk-SK" dirty="0" smtClean="0"/>
              <a:t> oxide (NO)</a:t>
            </a:r>
          </a:p>
          <a:p>
            <a:r>
              <a:rPr lang="sk-SK" dirty="0" err="1" smtClean="0"/>
              <a:t>Others</a:t>
            </a:r>
            <a:r>
              <a:rPr lang="sk-SK" dirty="0" smtClean="0"/>
              <a:t>: </a:t>
            </a:r>
            <a:r>
              <a:rPr lang="sk-SK" dirty="0" err="1" smtClean="0"/>
              <a:t>acetylcholine</a:t>
            </a:r>
            <a:r>
              <a:rPr lang="sk-SK" dirty="0" smtClean="0"/>
              <a:t>, VIP, </a:t>
            </a:r>
            <a:r>
              <a:rPr lang="sk-SK" dirty="0" err="1" smtClean="0"/>
              <a:t>pG</a:t>
            </a:r>
            <a:r>
              <a:rPr lang="sk-SK" dirty="0" smtClean="0"/>
              <a:t> E1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780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Etiology</a:t>
            </a:r>
            <a:r>
              <a:rPr lang="sk-SK" dirty="0" smtClean="0"/>
              <a:t> of ED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err="1" smtClean="0"/>
              <a:t>Organic</a:t>
            </a:r>
            <a:r>
              <a:rPr lang="sk-SK" b="1" dirty="0" smtClean="0"/>
              <a:t> (70%):</a:t>
            </a:r>
          </a:p>
          <a:p>
            <a:r>
              <a:rPr lang="sk-SK" dirty="0" err="1" smtClean="0"/>
              <a:t>Vascular</a:t>
            </a:r>
            <a:endParaRPr lang="sk-SK" dirty="0" smtClean="0"/>
          </a:p>
          <a:p>
            <a:r>
              <a:rPr lang="sk-SK" dirty="0" err="1" smtClean="0"/>
              <a:t>Neurological</a:t>
            </a:r>
            <a:r>
              <a:rPr lang="sk-SK" dirty="0" smtClean="0"/>
              <a:t> (SM, </a:t>
            </a:r>
            <a:r>
              <a:rPr lang="sk-SK" dirty="0" err="1" smtClean="0"/>
              <a:t>spinal</a:t>
            </a:r>
            <a:r>
              <a:rPr lang="sk-SK" dirty="0" smtClean="0"/>
              <a:t> </a:t>
            </a:r>
            <a:r>
              <a:rPr lang="sk-SK" dirty="0" err="1" smtClean="0"/>
              <a:t>cord</a:t>
            </a:r>
            <a:r>
              <a:rPr lang="sk-SK" dirty="0" smtClean="0"/>
              <a:t> </a:t>
            </a:r>
            <a:r>
              <a:rPr lang="sk-SK" dirty="0" err="1" smtClean="0"/>
              <a:t>injury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r>
              <a:rPr lang="sk-SK" b="1" dirty="0" err="1" smtClean="0"/>
              <a:t>Psychogenic</a:t>
            </a:r>
            <a:r>
              <a:rPr lang="sk-SK" b="1" dirty="0" smtClean="0"/>
              <a:t> (10%)</a:t>
            </a:r>
          </a:p>
          <a:p>
            <a:endParaRPr lang="sk-SK" dirty="0" smtClean="0"/>
          </a:p>
          <a:p>
            <a:r>
              <a:rPr lang="sk-SK" b="1" dirty="0" err="1" smtClean="0"/>
              <a:t>Mixed</a:t>
            </a:r>
            <a:r>
              <a:rPr lang="sk-SK" b="1" dirty="0" smtClean="0"/>
              <a:t> (20%)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49118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Risk </a:t>
            </a:r>
            <a:r>
              <a:rPr lang="sk-SK" dirty="0" err="1" smtClean="0"/>
              <a:t>factors</a:t>
            </a:r>
            <a:r>
              <a:rPr lang="sk-SK" dirty="0" smtClean="0"/>
              <a:t> of </a:t>
            </a:r>
            <a:r>
              <a:rPr lang="sk-SK" dirty="0" err="1" smtClean="0"/>
              <a:t>organic</a:t>
            </a:r>
            <a:r>
              <a:rPr lang="sk-SK" dirty="0" smtClean="0"/>
              <a:t> ER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Erectile dysfunction is strongly related to both physical and psychological health. </a:t>
            </a:r>
            <a:r>
              <a:rPr lang="en-US" dirty="0" smtClean="0"/>
              <a:t>Among the major risk factors are </a:t>
            </a:r>
            <a:endParaRPr lang="sk-SK" dirty="0" smtClean="0"/>
          </a:p>
          <a:p>
            <a:r>
              <a:rPr lang="sk-SK" dirty="0" smtClean="0"/>
              <a:t>Diabetes mellitus (50%)</a:t>
            </a:r>
          </a:p>
          <a:p>
            <a:r>
              <a:rPr lang="sk-SK" dirty="0" err="1" smtClean="0"/>
              <a:t>Atherosclerosis</a:t>
            </a:r>
            <a:r>
              <a:rPr lang="sk-SK" dirty="0" smtClean="0"/>
              <a:t> (40%)</a:t>
            </a:r>
          </a:p>
          <a:p>
            <a:r>
              <a:rPr lang="sk-SK" dirty="0" smtClean="0"/>
              <a:t>H</a:t>
            </a:r>
            <a:r>
              <a:rPr lang="en-US" dirty="0" err="1" smtClean="0"/>
              <a:t>eart</a:t>
            </a:r>
            <a:r>
              <a:rPr lang="en-US" dirty="0" smtClean="0"/>
              <a:t> </a:t>
            </a:r>
            <a:r>
              <a:rPr lang="en-US" dirty="0"/>
              <a:t>disease, </a:t>
            </a:r>
            <a:endParaRPr lang="sk-SK" dirty="0" smtClean="0"/>
          </a:p>
          <a:p>
            <a:r>
              <a:rPr lang="sk-SK" dirty="0" err="1" smtClean="0"/>
              <a:t>Arterial</a:t>
            </a:r>
            <a:r>
              <a:rPr lang="sk-SK" dirty="0" smtClean="0"/>
              <a:t> H</a:t>
            </a:r>
            <a:r>
              <a:rPr lang="en-US" dirty="0" err="1" smtClean="0"/>
              <a:t>ypertension</a:t>
            </a:r>
            <a:r>
              <a:rPr lang="en-US" dirty="0" smtClean="0"/>
              <a:t> </a:t>
            </a:r>
            <a:endParaRPr lang="sk-SK" dirty="0" smtClean="0"/>
          </a:p>
          <a:p>
            <a:r>
              <a:rPr lang="en-US" dirty="0" smtClean="0"/>
              <a:t>and </a:t>
            </a:r>
            <a:r>
              <a:rPr lang="en-US" dirty="0"/>
              <a:t>decreased HDL levels.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584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Risk </a:t>
            </a:r>
            <a:r>
              <a:rPr lang="sk-SK" dirty="0" err="1" smtClean="0"/>
              <a:t>factors</a:t>
            </a:r>
            <a:r>
              <a:rPr lang="sk-SK" dirty="0" smtClean="0"/>
              <a:t> of </a:t>
            </a:r>
            <a:r>
              <a:rPr lang="sk-SK" dirty="0" err="1" smtClean="0"/>
              <a:t>organic</a:t>
            </a:r>
            <a:r>
              <a:rPr lang="sk-SK" dirty="0" smtClean="0"/>
              <a:t> ER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Medications for diabetes, hypertension, cardiovascular disease and depression may also cause erectile difficulties.</a:t>
            </a:r>
            <a:endParaRPr lang="sk-SK" dirty="0" smtClean="0"/>
          </a:p>
          <a:p>
            <a:r>
              <a:rPr lang="en-US" dirty="0" smtClean="0"/>
              <a:t>In addition, there is a higher prevalence of erectile dysfunction among men who have undergone radiation or surgery for prostate cancer, </a:t>
            </a:r>
            <a:endParaRPr lang="sk-SK" dirty="0" smtClean="0"/>
          </a:p>
          <a:p>
            <a:r>
              <a:rPr lang="en-US" dirty="0" smtClean="0"/>
              <a:t>or who have a lower spinal cord injury </a:t>
            </a:r>
            <a:endParaRPr lang="sk-SK" dirty="0" smtClean="0"/>
          </a:p>
          <a:p>
            <a:r>
              <a:rPr lang="en-US" dirty="0" smtClean="0"/>
              <a:t>or other neurological diseases (e.g. Parkinson’s disease, multiple sclerosis).</a:t>
            </a:r>
            <a:endParaRPr lang="sk-SK" dirty="0" smtClean="0"/>
          </a:p>
          <a:p>
            <a:r>
              <a:rPr lang="en-US" dirty="0" smtClean="0"/>
              <a:t>Life style factors, </a:t>
            </a:r>
            <a:endParaRPr lang="sk-SK" dirty="0" smtClean="0"/>
          </a:p>
          <a:p>
            <a:r>
              <a:rPr lang="en-US" dirty="0" smtClean="0"/>
              <a:t>including smoking, </a:t>
            </a:r>
            <a:endParaRPr lang="sk-SK" dirty="0" smtClean="0"/>
          </a:p>
          <a:p>
            <a:r>
              <a:rPr lang="en-US" dirty="0" smtClean="0"/>
              <a:t>alcohol consumption and sedentary behavior are additional risk factors. 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8628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2.Congenital anomalies</Template>
  <TotalTime>144</TotalTime>
  <Words>882</Words>
  <Application>Microsoft Office PowerPoint</Application>
  <PresentationFormat>Širokouhlá</PresentationFormat>
  <Paragraphs>197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3" baseType="lpstr">
      <vt:lpstr>Arial</vt:lpstr>
      <vt:lpstr>Arial Unicode MS</vt:lpstr>
      <vt:lpstr>Franklin Gothic Book</vt:lpstr>
      <vt:lpstr>Perpetua</vt:lpstr>
      <vt:lpstr>Times New Roman</vt:lpstr>
      <vt:lpstr>Wingdings 2</vt:lpstr>
      <vt:lpstr>Majetok</vt:lpstr>
      <vt:lpstr>Andrology</vt:lpstr>
      <vt:lpstr>Andrology is</vt:lpstr>
      <vt:lpstr>Erectile dysfunction (ED)</vt:lpstr>
      <vt:lpstr>Epidemiology</vt:lpstr>
      <vt:lpstr>Epidemiology</vt:lpstr>
      <vt:lpstr>Physiology of erection</vt:lpstr>
      <vt:lpstr>Etiology of ED</vt:lpstr>
      <vt:lpstr>Risk factors of organic ER</vt:lpstr>
      <vt:lpstr>Risk factors of organic ER</vt:lpstr>
      <vt:lpstr>Diagnosis</vt:lpstr>
      <vt:lpstr>Treatment - First line therapy</vt:lpstr>
      <vt:lpstr>Treatment - second line therapy</vt:lpstr>
      <vt:lpstr>Third line therapy</vt:lpstr>
      <vt:lpstr>Male  infertility</vt:lpstr>
      <vt:lpstr>Etiology</vt:lpstr>
      <vt:lpstr>Etiology</vt:lpstr>
      <vt:lpstr>Immune infertility</vt:lpstr>
      <vt:lpstr>Immune infertility</vt:lpstr>
      <vt:lpstr>Diagnosis</vt:lpstr>
      <vt:lpstr>Semen analysis</vt:lpstr>
      <vt:lpstr>Some names used in andrology</vt:lpstr>
      <vt:lpstr>Therapy</vt:lpstr>
      <vt:lpstr>Assisted conception</vt:lpstr>
      <vt:lpstr>Assisted conception</vt:lpstr>
      <vt:lpstr>Egg harvesting and sperm collection</vt:lpstr>
      <vt:lpstr>Thank you for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Andrology</dc:title>
  <dc:creator>PC</dc:creator>
  <cp:lastModifiedBy>PC</cp:lastModifiedBy>
  <cp:revision>16</cp:revision>
  <dcterms:created xsi:type="dcterms:W3CDTF">2020-03-03T07:54:18Z</dcterms:created>
  <dcterms:modified xsi:type="dcterms:W3CDTF">2020-03-03T10:19:12Z</dcterms:modified>
</cp:coreProperties>
</file>