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76" r:id="rId2"/>
    <p:sldId id="277" r:id="rId3"/>
    <p:sldId id="279" r:id="rId4"/>
    <p:sldId id="278" r:id="rId5"/>
    <p:sldId id="280" r:id="rId6"/>
    <p:sldId id="282" r:id="rId7"/>
    <p:sldId id="264" r:id="rId8"/>
    <p:sldId id="265" r:id="rId9"/>
    <p:sldId id="260" r:id="rId10"/>
    <p:sldId id="258" r:id="rId11"/>
    <p:sldId id="259" r:id="rId12"/>
    <p:sldId id="262" r:id="rId13"/>
    <p:sldId id="261" r:id="rId14"/>
    <p:sldId id="283" r:id="rId15"/>
    <p:sldId id="284" r:id="rId16"/>
    <p:sldId id="285" r:id="rId17"/>
    <p:sldId id="263" r:id="rId18"/>
    <p:sldId id="266" r:id="rId19"/>
    <p:sldId id="269" r:id="rId20"/>
    <p:sldId id="270" r:id="rId21"/>
    <p:sldId id="271" r:id="rId22"/>
    <p:sldId id="287" r:id="rId23"/>
    <p:sldId id="272" r:id="rId24"/>
    <p:sldId id="273" r:id="rId25"/>
    <p:sldId id="274" r:id="rId26"/>
    <p:sldId id="275" r:id="rId27"/>
    <p:sldId id="303" r:id="rId28"/>
    <p:sldId id="288" r:id="rId29"/>
    <p:sldId id="289" r:id="rId30"/>
    <p:sldId id="291" r:id="rId31"/>
    <p:sldId id="292" r:id="rId32"/>
    <p:sldId id="293" r:id="rId33"/>
    <p:sldId id="294" r:id="rId34"/>
    <p:sldId id="295" r:id="rId35"/>
    <p:sldId id="296" r:id="rId36"/>
    <p:sldId id="297" r:id="rId37"/>
    <p:sldId id="304" r:id="rId38"/>
    <p:sldId id="298" r:id="rId39"/>
    <p:sldId id="299" r:id="rId40"/>
    <p:sldId id="301" r:id="rId41"/>
    <p:sldId id="302" r:id="rId42"/>
  </p:sldIdLst>
  <p:sldSz cx="9144000" cy="6858000" type="screen4x3"/>
  <p:notesSz cx="7104063" cy="10234613"/>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280" y="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6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sk-SK"/>
          </a:p>
        </p:txBody>
      </p:sp>
      <p:sp>
        <p:nvSpPr>
          <p:cNvPr id="3" name="Zástupný symbol dátumu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C43A12CC-B970-4241-B4E4-9365799966D0}" type="datetimeFigureOut">
              <a:rPr lang="sk-SK" smtClean="0"/>
              <a:pPr/>
              <a:t>3. 3. 2019</a:t>
            </a:fld>
            <a:endParaRPr lang="sk-SK"/>
          </a:p>
        </p:txBody>
      </p:sp>
      <p:sp>
        <p:nvSpPr>
          <p:cNvPr id="4" name="Zástupný symbol obrazu snímky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endParaRPr lang="sk-SK"/>
          </a:p>
        </p:txBody>
      </p:sp>
      <p:sp>
        <p:nvSpPr>
          <p:cNvPr id="5" name="Zástupný symbol poznámok 4"/>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sk-SK"/>
          </a:p>
        </p:txBody>
      </p:sp>
      <p:sp>
        <p:nvSpPr>
          <p:cNvPr id="7" name="Zástupný symbol čísla snímky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E796977E-C9DE-4EA0-9FED-9E1AC78426AE}" type="slidenum">
              <a:rPr lang="sk-SK" smtClean="0"/>
              <a:pPr/>
              <a:t>‹#›</a:t>
            </a:fld>
            <a:endParaRPr lang="sk-SK"/>
          </a:p>
        </p:txBody>
      </p:sp>
    </p:spTree>
    <p:extLst>
      <p:ext uri="{BB962C8B-B14F-4D97-AF65-F5344CB8AC3E}">
        <p14:creationId xmlns:p14="http://schemas.microsoft.com/office/powerpoint/2010/main" val="2060065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altLang="sk-SK" sz="1300" dirty="0" err="1"/>
              <a:t>symptom</a:t>
            </a:r>
            <a:r>
              <a:rPr lang="sk-SK" altLang="sk-SK" sz="1300" dirty="0"/>
              <a:t>, </a:t>
            </a:r>
            <a:r>
              <a:rPr lang="sk-SK" altLang="sk-SK" sz="1300" dirty="0" err="1"/>
              <a:t>represents</a:t>
            </a:r>
            <a:r>
              <a:rPr lang="sk-SK" altLang="sk-SK" sz="1300" dirty="0"/>
              <a:t> </a:t>
            </a:r>
            <a:r>
              <a:rPr lang="sk-SK" altLang="sk-SK" sz="1300" dirty="0" err="1"/>
              <a:t>the</a:t>
            </a:r>
            <a:r>
              <a:rPr lang="sk-SK" altLang="sk-SK" sz="1300" dirty="0"/>
              <a:t> </a:t>
            </a:r>
            <a:r>
              <a:rPr lang="sk-SK" altLang="sk-SK" sz="1300" dirty="0" err="1"/>
              <a:t>clinical</a:t>
            </a:r>
            <a:r>
              <a:rPr lang="sk-SK" altLang="sk-SK" sz="1300" dirty="0"/>
              <a:t> </a:t>
            </a:r>
            <a:r>
              <a:rPr lang="sk-SK" altLang="sk-SK" sz="1300" dirty="0" err="1"/>
              <a:t>manifestation</a:t>
            </a:r>
            <a:r>
              <a:rPr lang="sk-SK" altLang="sk-SK" sz="1300" dirty="0"/>
              <a:t> </a:t>
            </a:r>
            <a:r>
              <a:rPr lang="sk-SK" altLang="sk-SK" sz="1300" dirty="0" err="1"/>
              <a:t>of</a:t>
            </a:r>
            <a:r>
              <a:rPr lang="sk-SK" altLang="sk-SK" sz="1300" dirty="0"/>
              <a:t> </a:t>
            </a:r>
            <a:r>
              <a:rPr lang="sk-SK" altLang="sk-SK" sz="1300" dirty="0" err="1"/>
              <a:t>an</a:t>
            </a:r>
            <a:r>
              <a:rPr lang="sk-SK" altLang="sk-SK" sz="1300" dirty="0"/>
              <a:t> </a:t>
            </a:r>
            <a:r>
              <a:rPr lang="sk-SK" altLang="sk-SK" sz="1300" dirty="0" err="1"/>
              <a:t>abnormal</a:t>
            </a:r>
            <a:r>
              <a:rPr lang="sk-SK" altLang="sk-SK" sz="1300" dirty="0"/>
              <a:t> and </a:t>
            </a:r>
            <a:r>
              <a:rPr lang="sk-SK" altLang="sk-SK" sz="1300" dirty="0" err="1"/>
              <a:t>excessive</a:t>
            </a:r>
            <a:r>
              <a:rPr lang="sk-SK" altLang="sk-SK" sz="1300" dirty="0"/>
              <a:t> </a:t>
            </a:r>
            <a:r>
              <a:rPr lang="sk-SK" altLang="sk-SK" sz="1300" dirty="0" err="1"/>
              <a:t>synchronized</a:t>
            </a:r>
            <a:r>
              <a:rPr lang="sk-SK" altLang="sk-SK" sz="1300" dirty="0"/>
              <a:t> </a:t>
            </a:r>
            <a:r>
              <a:rPr lang="sk-SK" altLang="sk-SK" sz="1300" dirty="0" err="1"/>
              <a:t>discharge</a:t>
            </a:r>
            <a:r>
              <a:rPr lang="sk-SK" altLang="sk-SK" sz="1300" dirty="0"/>
              <a:t> </a:t>
            </a:r>
            <a:r>
              <a:rPr lang="sk-SK" altLang="sk-SK" sz="1300" dirty="0" err="1"/>
              <a:t>of</a:t>
            </a:r>
            <a:r>
              <a:rPr lang="sk-SK" altLang="sk-SK" sz="1300" dirty="0"/>
              <a:t> a set </a:t>
            </a:r>
            <a:r>
              <a:rPr lang="sk-SK" altLang="sk-SK" sz="1300" dirty="0" err="1"/>
              <a:t>of</a:t>
            </a:r>
            <a:r>
              <a:rPr lang="sk-SK" altLang="sk-SK" sz="1300" dirty="0"/>
              <a:t> </a:t>
            </a:r>
            <a:r>
              <a:rPr lang="sk-SK" altLang="sk-SK" sz="1300" dirty="0" err="1"/>
              <a:t>cortical</a:t>
            </a:r>
            <a:r>
              <a:rPr lang="sk-SK" altLang="sk-SK" sz="1300" dirty="0"/>
              <a:t> </a:t>
            </a:r>
            <a:r>
              <a:rPr lang="sk-SK" altLang="sk-SK" sz="1300" dirty="0" err="1"/>
              <a:t>nn</a:t>
            </a:r>
            <a:r>
              <a:rPr lang="sk-SK" altLang="sk-SK" sz="1300" dirty="0"/>
              <a:t>. in </a:t>
            </a:r>
            <a:r>
              <a:rPr lang="sk-SK" altLang="sk-SK" sz="1300" dirty="0" err="1"/>
              <a:t>the</a:t>
            </a:r>
            <a:r>
              <a:rPr lang="sk-SK" altLang="sk-SK" sz="1300" dirty="0"/>
              <a:t> </a:t>
            </a:r>
            <a:r>
              <a:rPr lang="sk-SK" altLang="sk-SK" sz="1300" dirty="0" err="1"/>
              <a:t>brain</a:t>
            </a:r>
            <a:r>
              <a:rPr lang="sk-SK" altLang="sk-SK" dirty="0" smtClean="0"/>
              <a:t> </a:t>
            </a:r>
            <a:endParaRPr lang="sk-SK" dirty="0"/>
          </a:p>
        </p:txBody>
      </p:sp>
      <p:sp>
        <p:nvSpPr>
          <p:cNvPr id="4" name="Zástupný symbol čísla snímky 3"/>
          <p:cNvSpPr>
            <a:spLocks noGrp="1"/>
          </p:cNvSpPr>
          <p:nvPr>
            <p:ph type="sldNum" sz="quarter" idx="10"/>
          </p:nvPr>
        </p:nvSpPr>
        <p:spPr/>
        <p:txBody>
          <a:bodyPr/>
          <a:lstStyle/>
          <a:p>
            <a:fld id="{E796977E-C9DE-4EA0-9FED-9E1AC78426AE}" type="slidenum">
              <a:rPr lang="sk-SK" smtClean="0"/>
              <a:pPr/>
              <a:t>3</a:t>
            </a:fld>
            <a:endParaRPr lang="sk-SK"/>
          </a:p>
        </p:txBody>
      </p:sp>
    </p:spTree>
    <p:extLst>
      <p:ext uri="{BB962C8B-B14F-4D97-AF65-F5344CB8AC3E}">
        <p14:creationId xmlns:p14="http://schemas.microsoft.com/office/powerpoint/2010/main" val="285369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solidFill>
            <a:srgbClr val="FFFFFF"/>
          </a:solidFill>
          <a:ln/>
        </p:spPr>
      </p:sp>
      <p:sp>
        <p:nvSpPr>
          <p:cNvPr id="32770" name="Notes Placeholder 2"/>
          <p:cNvSpPr>
            <a:spLocks noGrp="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Here is a diagram that shows a conceptual network for generalized seizures involving the corticothalamic circuitry. Theoretically a generalized seizure could start at different points in the network and engage bilaterally distributed networks. Thus a seizure could start frontally or even parietally.The key point is that a generalized seizure can start from a focal point. </a:t>
            </a:r>
          </a:p>
        </p:txBody>
      </p:sp>
      <p:sp>
        <p:nvSpPr>
          <p:cNvPr id="32771" name="Slide Number Placeholder 3"/>
          <p:cNvSpPr txBox="1">
            <a:spLocks noGrp="1"/>
          </p:cNvSpPr>
          <p:nvPr/>
        </p:nvSpPr>
        <p:spPr bwMode="auto">
          <a:xfrm>
            <a:off x="4023992" y="9721106"/>
            <a:ext cx="3078427" cy="5117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9075" tIns="49538" rIns="99075" bIns="49538" anchor="b"/>
          <a:lstStyle>
            <a:lvl1pPr eaLnBrk="0" hangingPunct="0">
              <a:defRPr sz="2800">
                <a:solidFill>
                  <a:schemeClr val="tx1"/>
                </a:solidFill>
                <a:latin typeface="Arial" charset="0"/>
                <a:ea typeface="ＭＳ Ｐゴシック" charset="0"/>
                <a:cs typeface="ＭＳ Ｐゴシック" charset="0"/>
              </a:defRPr>
            </a:lvl1pPr>
            <a:lvl2pPr marL="742950" indent="-285750" eaLnBrk="0" hangingPunct="0">
              <a:defRPr sz="2800">
                <a:solidFill>
                  <a:schemeClr val="tx1"/>
                </a:solidFill>
                <a:latin typeface="Arial" charset="0"/>
                <a:ea typeface="ＭＳ Ｐゴシック" charset="0"/>
              </a:defRPr>
            </a:lvl2pPr>
            <a:lvl3pPr marL="1143000" indent="-228600" eaLnBrk="0" hangingPunct="0">
              <a:defRPr sz="2800">
                <a:solidFill>
                  <a:schemeClr val="tx1"/>
                </a:solidFill>
                <a:latin typeface="Arial" charset="0"/>
                <a:ea typeface="ＭＳ Ｐゴシック" charset="0"/>
              </a:defRPr>
            </a:lvl3pPr>
            <a:lvl4pPr marL="1600200" indent="-228600" eaLnBrk="0" hangingPunct="0">
              <a:defRPr sz="2800">
                <a:solidFill>
                  <a:schemeClr val="tx1"/>
                </a:solidFill>
                <a:latin typeface="Arial" charset="0"/>
                <a:ea typeface="ＭＳ Ｐゴシック" charset="0"/>
              </a:defRPr>
            </a:lvl4pPr>
            <a:lvl5pPr marL="2057400" indent="-228600" eaLnBrk="0" hangingPunct="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lgn="r" eaLnBrk="1" hangingPunct="1"/>
            <a:fld id="{93235C67-7D65-314C-92C5-68F44F663EBF}" type="slidenum">
              <a:rPr lang="en-US" sz="1300">
                <a:solidFill>
                  <a:prstClr val="black"/>
                </a:solidFill>
              </a:rPr>
              <a:pPr algn="r" eaLnBrk="1" hangingPunct="1"/>
              <a:t>7</a:t>
            </a:fld>
            <a:endParaRPr lang="en-US" sz="1300">
              <a:solidFill>
                <a:prstClr val="black"/>
              </a:solidFill>
            </a:endParaRPr>
          </a:p>
        </p:txBody>
      </p:sp>
    </p:spTree>
    <p:extLst>
      <p:ext uri="{BB962C8B-B14F-4D97-AF65-F5344CB8AC3E}">
        <p14:creationId xmlns:p14="http://schemas.microsoft.com/office/powerpoint/2010/main" val="104120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solidFill>
            <a:srgbClr val="FFFFFF"/>
          </a:solidFill>
          <a:ln/>
        </p:spPr>
      </p:sp>
      <p:sp>
        <p:nvSpPr>
          <p:cNvPr id="24578" name="Notes Placeholder 2"/>
          <p:cNvSpPr>
            <a:spLocks noGrp="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
        <p:nvSpPr>
          <p:cNvPr id="24579" name="Slide Number Placeholder 3"/>
          <p:cNvSpPr txBox="1">
            <a:spLocks noGrp="1"/>
          </p:cNvSpPr>
          <p:nvPr/>
        </p:nvSpPr>
        <p:spPr bwMode="auto">
          <a:xfrm>
            <a:off x="4023992" y="9721106"/>
            <a:ext cx="3078427" cy="5117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9075" tIns="49538" rIns="99075" bIns="49538" anchor="b"/>
          <a:lstStyle>
            <a:lvl1pPr eaLnBrk="0" hangingPunct="0">
              <a:defRPr sz="2800">
                <a:solidFill>
                  <a:schemeClr val="tx1"/>
                </a:solidFill>
                <a:latin typeface="Arial" charset="0"/>
                <a:ea typeface="ＭＳ Ｐゴシック" charset="0"/>
                <a:cs typeface="ＭＳ Ｐゴシック" charset="0"/>
              </a:defRPr>
            </a:lvl1pPr>
            <a:lvl2pPr marL="742950" indent="-285750" eaLnBrk="0" hangingPunct="0">
              <a:defRPr sz="2800">
                <a:solidFill>
                  <a:schemeClr val="tx1"/>
                </a:solidFill>
                <a:latin typeface="Arial" charset="0"/>
                <a:ea typeface="ＭＳ Ｐゴシック" charset="0"/>
              </a:defRPr>
            </a:lvl2pPr>
            <a:lvl3pPr marL="1143000" indent="-228600" eaLnBrk="0" hangingPunct="0">
              <a:defRPr sz="2800">
                <a:solidFill>
                  <a:schemeClr val="tx1"/>
                </a:solidFill>
                <a:latin typeface="Arial" charset="0"/>
                <a:ea typeface="ＭＳ Ｐゴシック" charset="0"/>
              </a:defRPr>
            </a:lvl3pPr>
            <a:lvl4pPr marL="1600200" indent="-228600" eaLnBrk="0" hangingPunct="0">
              <a:defRPr sz="2800">
                <a:solidFill>
                  <a:schemeClr val="tx1"/>
                </a:solidFill>
                <a:latin typeface="Arial" charset="0"/>
                <a:ea typeface="ＭＳ Ｐゴシック" charset="0"/>
              </a:defRPr>
            </a:lvl4pPr>
            <a:lvl5pPr marL="2057400" indent="-228600" eaLnBrk="0" hangingPunct="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lgn="r" eaLnBrk="1" hangingPunct="1"/>
            <a:fld id="{46AFA66D-7932-914A-B0D2-E3E892D871BB}" type="slidenum">
              <a:rPr lang="en-US" sz="1300">
                <a:solidFill>
                  <a:prstClr val="black"/>
                </a:solidFill>
              </a:rPr>
              <a:pPr algn="r" eaLnBrk="1" hangingPunct="1"/>
              <a:t>8</a:t>
            </a:fld>
            <a:endParaRPr lang="en-US" sz="1300">
              <a:solidFill>
                <a:prstClr val="black"/>
              </a:solidFill>
            </a:endParaRPr>
          </a:p>
        </p:txBody>
      </p:sp>
    </p:spTree>
    <p:extLst>
      <p:ext uri="{BB962C8B-B14F-4D97-AF65-F5344CB8AC3E}">
        <p14:creationId xmlns:p14="http://schemas.microsoft.com/office/powerpoint/2010/main" val="2048194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4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804986" indent="-309610" eaLnBrk="0" hangingPunct="0">
              <a:defRPr>
                <a:solidFill>
                  <a:schemeClr val="tx1"/>
                </a:solidFill>
                <a:latin typeface="Calibri" panose="020F0502020204030204" pitchFamily="34" charset="0"/>
                <a:cs typeface="Arial" panose="020B0604020202020204" pitchFamily="34" charset="0"/>
              </a:defRPr>
            </a:lvl2pPr>
            <a:lvl3pPr marL="1238441" indent="-247688" eaLnBrk="0" hangingPunct="0">
              <a:defRPr>
                <a:solidFill>
                  <a:schemeClr val="tx1"/>
                </a:solidFill>
                <a:latin typeface="Calibri" panose="020F0502020204030204" pitchFamily="34" charset="0"/>
                <a:cs typeface="Arial" panose="020B0604020202020204" pitchFamily="34" charset="0"/>
              </a:defRPr>
            </a:lvl3pPr>
            <a:lvl4pPr marL="1733817" indent="-247688" eaLnBrk="0" hangingPunct="0">
              <a:defRPr>
                <a:solidFill>
                  <a:schemeClr val="tx1"/>
                </a:solidFill>
                <a:latin typeface="Calibri" panose="020F0502020204030204" pitchFamily="34" charset="0"/>
                <a:cs typeface="Arial" panose="020B0604020202020204" pitchFamily="34" charset="0"/>
              </a:defRPr>
            </a:lvl4pPr>
            <a:lvl5pPr marL="2229193" indent="-247688" eaLnBrk="0" hangingPunct="0">
              <a:defRPr>
                <a:solidFill>
                  <a:schemeClr val="tx1"/>
                </a:solidFill>
                <a:latin typeface="Calibri" panose="020F0502020204030204" pitchFamily="34" charset="0"/>
                <a:cs typeface="Arial" panose="020B0604020202020204" pitchFamily="34" charset="0"/>
              </a:defRPr>
            </a:lvl5pPr>
            <a:lvl6pPr marL="2724569" indent="-247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219945" indent="-247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715322" indent="-247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210698" indent="-247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A73B957-4BEB-4D06-91BA-758F24340F54}" type="slidenum">
              <a:rPr lang="en-US" altLang="en-US">
                <a:latin typeface="Times New Roman" panose="02020603050405020304" pitchFamily="18" charset="0"/>
                <a:cs typeface="Times New Roman" panose="02020603050405020304" pitchFamily="18" charset="0"/>
              </a:rPr>
              <a:pPr eaLnBrk="1" hangingPunct="1"/>
              <a:t>9</a:t>
            </a:fld>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7263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057953-8CF2-1D4D-B553-35D30EFE37F3}"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729270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057953-8CF2-1D4D-B553-35D30EFE37F3}"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83525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026"/>
          <p:cNvSpPr>
            <a:spLocks noGrp="1" noRot="1" noChangeAspect="1" noChangeArrowheads="1" noTextEdit="1"/>
          </p:cNvSpPr>
          <p:nvPr>
            <p:ph type="sldImg"/>
          </p:nvPr>
        </p:nvSpPr>
        <p:spPr>
          <a:xfrm>
            <a:off x="1166813" y="895350"/>
            <a:ext cx="4770437" cy="3579813"/>
          </a:xfrm>
          <a:ln/>
        </p:spPr>
      </p:sp>
      <p:sp>
        <p:nvSpPr>
          <p:cNvPr id="43010" name="Rectangle 1027"/>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058093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2449C690-25CC-4328-8BDC-A3DB999865AE}" type="datetimeFigureOut">
              <a:rPr lang="sk-SK" smtClean="0"/>
              <a:pPr/>
              <a:t>3. 3. 2019</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5DEDAC0F-9946-4734-9117-68600C1440F1}" type="slidenum">
              <a:rPr lang="sk-SK" smtClean="0"/>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2449C690-25CC-4328-8BDC-A3DB999865AE}" type="datetimeFigureOut">
              <a:rPr lang="sk-SK" smtClean="0"/>
              <a:pPr/>
              <a:t>3. 3. 2019</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5DEDAC0F-9946-4734-9117-68600C1440F1}"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2449C690-25CC-4328-8BDC-A3DB999865AE}" type="datetimeFigureOut">
              <a:rPr lang="sk-SK" smtClean="0"/>
              <a:pPr/>
              <a:t>3. 3. 2019</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5DEDAC0F-9946-4734-9117-68600C1440F1}" type="slidenum">
              <a:rPr lang="sk-SK" smtClean="0"/>
              <a:pPr/>
              <a:t>‹#›</a:t>
            </a:fld>
            <a:endParaRPr lang="sk-S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9"/>
            <a:ext cx="82296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4257907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9"/>
            <a:ext cx="82296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1396275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9"/>
            <a:ext cx="82296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3746881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9"/>
            <a:ext cx="82296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546640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2449C690-25CC-4328-8BDC-A3DB999865AE}" type="datetimeFigureOut">
              <a:rPr lang="sk-SK" smtClean="0"/>
              <a:pPr/>
              <a:t>3. 3. 2019</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5DEDAC0F-9946-4734-9117-68600C1440F1}"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2449C690-25CC-4328-8BDC-A3DB999865AE}" type="datetimeFigureOut">
              <a:rPr lang="sk-SK" smtClean="0"/>
              <a:pPr/>
              <a:t>3. 3. 2019</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5DEDAC0F-9946-4734-9117-68600C1440F1}" type="slidenum">
              <a:rPr lang="sk-SK" smtClean="0"/>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2449C690-25CC-4328-8BDC-A3DB999865AE}" type="datetimeFigureOut">
              <a:rPr lang="sk-SK" smtClean="0"/>
              <a:pPr/>
              <a:t>3. 3. 2019</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5DEDAC0F-9946-4734-9117-68600C1440F1}" type="slidenum">
              <a:rPr lang="sk-SK" smtClean="0"/>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2449C690-25CC-4328-8BDC-A3DB999865AE}" type="datetimeFigureOut">
              <a:rPr lang="sk-SK" smtClean="0"/>
              <a:pPr/>
              <a:t>3. 3. 2019</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5DEDAC0F-9946-4734-9117-68600C1440F1}" type="slidenum">
              <a:rPr lang="sk-SK" smtClean="0"/>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fld id="{2449C690-25CC-4328-8BDC-A3DB999865AE}" type="datetimeFigureOut">
              <a:rPr lang="sk-SK" smtClean="0"/>
              <a:pPr/>
              <a:t>3. 3. 2019</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5DEDAC0F-9946-4734-9117-68600C1440F1}"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2449C690-25CC-4328-8BDC-A3DB999865AE}" type="datetimeFigureOut">
              <a:rPr lang="sk-SK" smtClean="0"/>
              <a:pPr/>
              <a:t>3. 3. 2019</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5DEDAC0F-9946-4734-9117-68600C1440F1}"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2449C690-25CC-4328-8BDC-A3DB999865AE}" type="datetimeFigureOut">
              <a:rPr lang="sk-SK" smtClean="0"/>
              <a:pPr/>
              <a:t>3. 3. 2019</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5DEDAC0F-9946-4734-9117-68600C1440F1}" type="slidenum">
              <a:rPr lang="sk-SK" smtClean="0"/>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2449C690-25CC-4328-8BDC-A3DB999865AE}" type="datetimeFigureOut">
              <a:rPr lang="sk-SK" smtClean="0"/>
              <a:pPr/>
              <a:t>3. 3. 2019</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5DEDAC0F-9946-4734-9117-68600C1440F1}" type="slidenum">
              <a:rPr lang="sk-SK" smtClean="0"/>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49C690-25CC-4328-8BDC-A3DB999865AE}" type="datetimeFigureOut">
              <a:rPr lang="sk-SK" smtClean="0"/>
              <a:pPr/>
              <a:t>3. 3. 2019</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EDAC0F-9946-4734-9117-68600C1440F1}"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neurologychannel.com/diagnostictests/CTscan.shtml" TargetMode="External"/><Relationship Id="rId2" Type="http://schemas.openxmlformats.org/officeDocument/2006/relationships/hyperlink" Target="http://www.neurologychannel.com/diagnostictests/MRIscan.s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neurologychannel.com/epilepsy/symptoms.s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sk-SK" altLang="sk-SK" smtClean="0"/>
              <a:t>Epilepsy</a:t>
            </a:r>
          </a:p>
        </p:txBody>
      </p:sp>
      <p:sp>
        <p:nvSpPr>
          <p:cNvPr id="3075" name="Rectangle 3"/>
          <p:cNvSpPr>
            <a:spLocks noGrp="1" noChangeArrowheads="1"/>
          </p:cNvSpPr>
          <p:nvPr>
            <p:ph type="subTitle" idx="1"/>
          </p:nvPr>
        </p:nvSpPr>
        <p:spPr>
          <a:xfrm>
            <a:off x="755576" y="3717032"/>
            <a:ext cx="7632848" cy="1921768"/>
          </a:xfrm>
        </p:spPr>
        <p:txBody>
          <a:bodyPr/>
          <a:lstStyle/>
          <a:p>
            <a:pPr eaLnBrk="1" hangingPunct="1"/>
            <a:r>
              <a:rPr lang="sk-SK" altLang="sk-SK" dirty="0" smtClean="0"/>
              <a:t>Eva Feketeová</a:t>
            </a:r>
          </a:p>
          <a:p>
            <a:pPr eaLnBrk="1" hangingPunct="1"/>
            <a:r>
              <a:rPr lang="sk-SK" altLang="sk-SK" dirty="0" err="1" smtClean="0"/>
              <a:t>Dept</a:t>
            </a:r>
            <a:r>
              <a:rPr lang="sk-SK" altLang="sk-SK" dirty="0" smtClean="0"/>
              <a:t>. </a:t>
            </a:r>
            <a:r>
              <a:rPr lang="sk-SK" altLang="sk-SK" dirty="0" err="1" smtClean="0"/>
              <a:t>of</a:t>
            </a:r>
            <a:r>
              <a:rPr lang="sk-SK" altLang="sk-SK" dirty="0" smtClean="0"/>
              <a:t> </a:t>
            </a:r>
            <a:r>
              <a:rPr lang="sk-SK" altLang="sk-SK" dirty="0" err="1" smtClean="0"/>
              <a:t>Neurology</a:t>
            </a:r>
            <a:r>
              <a:rPr lang="sk-SK" altLang="sk-SK" dirty="0" smtClean="0"/>
              <a:t>, </a:t>
            </a:r>
            <a:r>
              <a:rPr lang="sk-SK" altLang="sk-SK" dirty="0" err="1" smtClean="0"/>
              <a:t>Mediacal</a:t>
            </a:r>
            <a:r>
              <a:rPr lang="sk-SK" altLang="sk-SK" dirty="0" smtClean="0"/>
              <a:t> </a:t>
            </a:r>
            <a:r>
              <a:rPr lang="sk-SK" altLang="sk-SK" dirty="0" err="1"/>
              <a:t>F</a:t>
            </a:r>
            <a:r>
              <a:rPr lang="sk-SK" altLang="sk-SK" dirty="0" err="1" smtClean="0"/>
              <a:t>aculty</a:t>
            </a:r>
            <a:r>
              <a:rPr lang="sk-SK" altLang="sk-SK" dirty="0" smtClean="0"/>
              <a:t> UPJŠ</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p:cNvSpPr txBox="1">
            <a:spLocks noChangeArrowheads="1"/>
          </p:cNvSpPr>
          <p:nvPr/>
        </p:nvSpPr>
        <p:spPr bwMode="auto">
          <a:xfrm>
            <a:off x="3313905" y="2240498"/>
            <a:ext cx="2524928"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 typeface="Arial" panose="020B0604020202020204" pitchFamily="34" charset="0"/>
              <a:buNone/>
            </a:pPr>
            <a:r>
              <a:rPr lang="en-US" altLang="en-US" sz="1800" b="1" dirty="0">
                <a:latin typeface="Times New Roman" panose="02020603050405020304" pitchFamily="18" charset="0"/>
                <a:cs typeface="Times New Roman" panose="02020603050405020304" pitchFamily="18" charset="0"/>
              </a:rPr>
              <a:t>Motor</a:t>
            </a:r>
          </a:p>
          <a:p>
            <a:pPr>
              <a:spcBef>
                <a:spcPct val="0"/>
              </a:spcBef>
              <a:buFont typeface="Arial" panose="020B0604020202020204" pitchFamily="34" charset="0"/>
              <a:buNone/>
            </a:pPr>
            <a:r>
              <a:rPr lang="en-US" altLang="en-US" sz="1400" b="1" dirty="0">
                <a:latin typeface="Times New Roman" panose="02020603050405020304" pitchFamily="18" charset="0"/>
                <a:cs typeface="Times New Roman" panose="02020603050405020304" pitchFamily="18" charset="0"/>
              </a:rPr>
              <a:t>    Tonic-clonic</a:t>
            </a:r>
          </a:p>
          <a:p>
            <a:pPr>
              <a:spcBef>
                <a:spcPct val="0"/>
              </a:spcBef>
              <a:buFont typeface="Arial" panose="020B0604020202020204" pitchFamily="34" charset="0"/>
              <a:buNone/>
            </a:pPr>
            <a:r>
              <a:rPr lang="en-US" altLang="en-US" sz="1400" b="1" dirty="0">
                <a:latin typeface="Times New Roman" panose="02020603050405020304" pitchFamily="18" charset="0"/>
                <a:cs typeface="Times New Roman" panose="02020603050405020304" pitchFamily="18" charset="0"/>
              </a:rPr>
              <a:t>    Other motor</a:t>
            </a:r>
          </a:p>
          <a:p>
            <a:pPr>
              <a:spcBef>
                <a:spcPct val="0"/>
              </a:spcBef>
              <a:buFontTx/>
              <a:buNone/>
            </a:pPr>
            <a:r>
              <a:rPr lang="en-US" altLang="en-US" sz="1800" b="1" dirty="0">
                <a:latin typeface="Times New Roman" panose="02020603050405020304" pitchFamily="18" charset="0"/>
                <a:cs typeface="Times New Roman" panose="02020603050405020304" pitchFamily="18" charset="0"/>
              </a:rPr>
              <a:t>Non-Motor (Absence)</a:t>
            </a:r>
            <a:r>
              <a:rPr lang="en-US" altLang="en-US" sz="1400" b="1" dirty="0">
                <a:latin typeface="Times New Roman" panose="02020603050405020304" pitchFamily="18" charset="0"/>
                <a:cs typeface="Times New Roman" panose="02020603050405020304" pitchFamily="18" charset="0"/>
              </a:rPr>
              <a:t>   </a:t>
            </a:r>
            <a:r>
              <a:rPr lang="en-US" altLang="en-US" sz="1600" dirty="0">
                <a:latin typeface="Times New Roman" panose="02020603050405020304" pitchFamily="18" charset="0"/>
                <a:cs typeface="Times New Roman" panose="02020603050405020304" pitchFamily="18" charset="0"/>
              </a:rPr>
              <a:t>   </a:t>
            </a:r>
          </a:p>
        </p:txBody>
      </p:sp>
      <p:grpSp>
        <p:nvGrpSpPr>
          <p:cNvPr id="4" name="Group 1"/>
          <p:cNvGrpSpPr>
            <a:grpSpLocks/>
          </p:cNvGrpSpPr>
          <p:nvPr/>
        </p:nvGrpSpPr>
        <p:grpSpPr bwMode="auto">
          <a:xfrm>
            <a:off x="5923882" y="1643924"/>
            <a:ext cx="2288909" cy="482600"/>
            <a:chOff x="6569532" y="3173412"/>
            <a:chExt cx="2155496" cy="381235"/>
          </a:xfrm>
        </p:grpSpPr>
        <p:sp>
          <p:nvSpPr>
            <p:cNvPr id="5" name="TextBox 8"/>
            <p:cNvSpPr txBox="1">
              <a:spLocks noChangeArrowheads="1"/>
            </p:cNvSpPr>
            <p:nvPr/>
          </p:nvSpPr>
          <p:spPr bwMode="auto">
            <a:xfrm>
              <a:off x="6726492" y="3197721"/>
              <a:ext cx="1998536" cy="3160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ts val="2400"/>
                </a:lnSpc>
                <a:spcBef>
                  <a:spcPct val="0"/>
                </a:spcBef>
                <a:buFontTx/>
                <a:buNone/>
              </a:pPr>
              <a:r>
                <a:rPr lang="en-US" altLang="en-US" sz="2000" b="1" dirty="0">
                  <a:latin typeface="Times New Roman" panose="02020603050405020304" pitchFamily="18" charset="0"/>
                  <a:cs typeface="Times New Roman" panose="02020603050405020304" pitchFamily="18" charset="0"/>
                </a:rPr>
                <a:t>Unknown Onset</a:t>
              </a:r>
              <a:endParaRPr lang="en-US" altLang="en-US" sz="2400" b="1" dirty="0">
                <a:latin typeface="Times New Roman" panose="02020603050405020304" pitchFamily="18" charset="0"/>
                <a:cs typeface="Times New Roman" panose="02020603050405020304" pitchFamily="18" charset="0"/>
              </a:endParaRPr>
            </a:p>
          </p:txBody>
        </p:sp>
        <p:sp>
          <p:nvSpPr>
            <p:cNvPr id="6" name="Rounded Rectangle 5"/>
            <p:cNvSpPr/>
            <p:nvPr/>
          </p:nvSpPr>
          <p:spPr bwMode="auto">
            <a:xfrm>
              <a:off x="6569532" y="3173412"/>
              <a:ext cx="2128837" cy="38123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grpSp>
      <p:sp>
        <p:nvSpPr>
          <p:cNvPr id="7" name="Rounded Rectangle 6"/>
          <p:cNvSpPr/>
          <p:nvPr/>
        </p:nvSpPr>
        <p:spPr bwMode="auto">
          <a:xfrm>
            <a:off x="638481" y="2895191"/>
            <a:ext cx="2316162" cy="78626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sp>
        <p:nvSpPr>
          <p:cNvPr id="8" name="TextBox 8"/>
          <p:cNvSpPr txBox="1">
            <a:spLocks noChangeArrowheads="1"/>
          </p:cNvSpPr>
          <p:nvPr/>
        </p:nvSpPr>
        <p:spPr bwMode="auto">
          <a:xfrm>
            <a:off x="1111236" y="2953438"/>
            <a:ext cx="1315406" cy="677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800" b="1" dirty="0">
                <a:latin typeface="Times New Roman" panose="02020603050405020304" pitchFamily="18" charset="0"/>
                <a:cs typeface="Times New Roman" panose="02020603050405020304" pitchFamily="18" charset="0"/>
              </a:rPr>
              <a:t>Motor</a:t>
            </a:r>
          </a:p>
          <a:p>
            <a:pPr algn="ctr">
              <a:lnSpc>
                <a:spcPts val="2400"/>
              </a:lnSpc>
              <a:spcBef>
                <a:spcPct val="0"/>
              </a:spcBef>
              <a:buFont typeface="Arial" panose="020B0604020202020204" pitchFamily="34" charset="0"/>
              <a:buNone/>
            </a:pPr>
            <a:r>
              <a:rPr lang="en-US" altLang="en-US" sz="1800" b="1" dirty="0">
                <a:latin typeface="Times New Roman" panose="02020603050405020304" pitchFamily="18" charset="0"/>
                <a:cs typeface="Times New Roman" panose="02020603050405020304" pitchFamily="18" charset="0"/>
              </a:rPr>
              <a:t>Non-Motor</a:t>
            </a:r>
          </a:p>
        </p:txBody>
      </p:sp>
      <p:grpSp>
        <p:nvGrpSpPr>
          <p:cNvPr id="9" name="Group 4"/>
          <p:cNvGrpSpPr>
            <a:grpSpLocks/>
          </p:cNvGrpSpPr>
          <p:nvPr/>
        </p:nvGrpSpPr>
        <p:grpSpPr bwMode="auto">
          <a:xfrm>
            <a:off x="636658" y="3864722"/>
            <a:ext cx="2371163" cy="410702"/>
            <a:chOff x="6002298" y="3968750"/>
            <a:chExt cx="2548018" cy="603250"/>
          </a:xfrm>
        </p:grpSpPr>
        <p:sp>
          <p:nvSpPr>
            <p:cNvPr id="10" name="Rectangle 8"/>
            <p:cNvSpPr>
              <a:spLocks noChangeArrowheads="1"/>
            </p:cNvSpPr>
            <p:nvPr/>
          </p:nvSpPr>
          <p:spPr bwMode="auto">
            <a:xfrm>
              <a:off x="6002298" y="4000500"/>
              <a:ext cx="2548018" cy="4520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400" b="1" dirty="0">
                  <a:latin typeface="Times New Roman" panose="02020603050405020304" pitchFamily="18" charset="0"/>
                  <a:cs typeface="Times New Roman" panose="02020603050405020304" pitchFamily="18" charset="0"/>
                </a:rPr>
                <a:t>focal to bilateral tonic-clonic</a:t>
              </a:r>
            </a:p>
          </p:txBody>
        </p:sp>
        <p:sp>
          <p:nvSpPr>
            <p:cNvPr id="11" name="Rounded Rectangle 10"/>
            <p:cNvSpPr/>
            <p:nvPr/>
          </p:nvSpPr>
          <p:spPr bwMode="auto">
            <a:xfrm>
              <a:off x="6038850" y="3968750"/>
              <a:ext cx="2470150" cy="60325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grpSp>
      <p:grpSp>
        <p:nvGrpSpPr>
          <p:cNvPr id="12" name="Group 20"/>
          <p:cNvGrpSpPr>
            <a:grpSpLocks/>
          </p:cNvGrpSpPr>
          <p:nvPr/>
        </p:nvGrpSpPr>
        <p:grpSpPr bwMode="auto">
          <a:xfrm>
            <a:off x="3264484" y="1645511"/>
            <a:ext cx="2273300" cy="484188"/>
            <a:chOff x="6405068" y="1008185"/>
            <a:chExt cx="2130431" cy="380608"/>
          </a:xfrm>
        </p:grpSpPr>
        <p:sp>
          <p:nvSpPr>
            <p:cNvPr id="13" name="TextBox 8"/>
            <p:cNvSpPr txBox="1">
              <a:spLocks noChangeArrowheads="1"/>
            </p:cNvSpPr>
            <p:nvPr/>
          </p:nvSpPr>
          <p:spPr bwMode="auto">
            <a:xfrm>
              <a:off x="6405068" y="1031118"/>
              <a:ext cx="2130431" cy="315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ts val="2400"/>
                </a:lnSpc>
                <a:spcBef>
                  <a:spcPct val="0"/>
                </a:spcBef>
                <a:buFontTx/>
                <a:buNone/>
              </a:pPr>
              <a:r>
                <a:rPr lang="en-US" altLang="en-US" sz="2000" b="1" dirty="0">
                  <a:latin typeface="Times New Roman" panose="02020603050405020304" pitchFamily="18" charset="0"/>
                  <a:cs typeface="Times New Roman" panose="02020603050405020304" pitchFamily="18" charset="0"/>
                </a:rPr>
                <a:t> Generalized Onset</a:t>
              </a:r>
              <a:endParaRPr lang="en-US" altLang="en-US" sz="2400" b="1" dirty="0">
                <a:latin typeface="Times New Roman" panose="02020603050405020304" pitchFamily="18" charset="0"/>
                <a:cs typeface="Times New Roman" panose="02020603050405020304" pitchFamily="18" charset="0"/>
              </a:endParaRPr>
            </a:p>
          </p:txBody>
        </p:sp>
        <p:sp>
          <p:nvSpPr>
            <p:cNvPr id="14" name="Rounded Rectangle 13"/>
            <p:cNvSpPr/>
            <p:nvPr/>
          </p:nvSpPr>
          <p:spPr>
            <a:xfrm>
              <a:off x="6405068" y="1008185"/>
              <a:ext cx="2130431" cy="380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grpSp>
      <p:grpSp>
        <p:nvGrpSpPr>
          <p:cNvPr id="15" name="Group 4"/>
          <p:cNvGrpSpPr>
            <a:grpSpLocks/>
          </p:cNvGrpSpPr>
          <p:nvPr/>
        </p:nvGrpSpPr>
        <p:grpSpPr bwMode="auto">
          <a:xfrm>
            <a:off x="667500" y="1647099"/>
            <a:ext cx="2233613" cy="482600"/>
            <a:chOff x="800099" y="839788"/>
            <a:chExt cx="1933940" cy="482600"/>
          </a:xfrm>
        </p:grpSpPr>
        <p:sp>
          <p:nvSpPr>
            <p:cNvPr id="16" name="TextBox 8"/>
            <p:cNvSpPr txBox="1">
              <a:spLocks noChangeArrowheads="1"/>
            </p:cNvSpPr>
            <p:nvPr/>
          </p:nvSpPr>
          <p:spPr bwMode="auto">
            <a:xfrm>
              <a:off x="1087004" y="878865"/>
              <a:ext cx="1360129"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ts val="2400"/>
                </a:lnSpc>
                <a:spcBef>
                  <a:spcPct val="0"/>
                </a:spcBef>
                <a:buFontTx/>
                <a:buNone/>
              </a:pPr>
              <a:r>
                <a:rPr lang="en-US" altLang="en-US" sz="2000" b="1" dirty="0">
                  <a:latin typeface="Times New Roman" panose="02020603050405020304" pitchFamily="18" charset="0"/>
                  <a:cs typeface="Times New Roman" panose="02020603050405020304" pitchFamily="18" charset="0"/>
                </a:rPr>
                <a:t>Focal Onset</a:t>
              </a:r>
              <a:endParaRPr lang="en-US" altLang="en-US" sz="2400" b="1" dirty="0">
                <a:latin typeface="Times New Roman" panose="02020603050405020304" pitchFamily="18" charset="0"/>
                <a:cs typeface="Times New Roman" panose="02020603050405020304" pitchFamily="18" charset="0"/>
              </a:endParaRPr>
            </a:p>
          </p:txBody>
        </p:sp>
        <p:sp>
          <p:nvSpPr>
            <p:cNvPr id="17" name="Rounded Rectangle 16"/>
            <p:cNvSpPr/>
            <p:nvPr/>
          </p:nvSpPr>
          <p:spPr bwMode="auto">
            <a:xfrm>
              <a:off x="800099" y="839788"/>
              <a:ext cx="1933940" cy="482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grpSp>
      <p:sp>
        <p:nvSpPr>
          <p:cNvPr id="18" name="Rectangle 1"/>
          <p:cNvSpPr>
            <a:spLocks noChangeArrowheads="1"/>
          </p:cNvSpPr>
          <p:nvPr/>
        </p:nvSpPr>
        <p:spPr bwMode="auto">
          <a:xfrm>
            <a:off x="6437914" y="2272180"/>
            <a:ext cx="1546440" cy="11387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800" b="1" dirty="0">
                <a:latin typeface="Times New Roman" panose="02020603050405020304" pitchFamily="18" charset="0"/>
                <a:cs typeface="Times New Roman" panose="02020603050405020304" pitchFamily="18" charset="0"/>
              </a:rPr>
              <a:t>Motor</a:t>
            </a:r>
          </a:p>
          <a:p>
            <a:pPr>
              <a:spcBef>
                <a:spcPct val="0"/>
              </a:spcBef>
              <a:buNone/>
            </a:pPr>
            <a:r>
              <a:rPr lang="en-US" altLang="en-US" sz="1800" b="1" dirty="0">
                <a:latin typeface="Times New Roman" panose="02020603050405020304" pitchFamily="18" charset="0"/>
                <a:cs typeface="Times New Roman" panose="02020603050405020304" pitchFamily="18" charset="0"/>
              </a:rPr>
              <a:t>   </a:t>
            </a:r>
            <a:r>
              <a:rPr lang="en-US" altLang="en-US" sz="1400" b="1" dirty="0">
                <a:latin typeface="Times New Roman" panose="02020603050405020304" pitchFamily="18" charset="0"/>
                <a:cs typeface="Times New Roman" panose="02020603050405020304" pitchFamily="18" charset="0"/>
              </a:rPr>
              <a:t>Tonic-clonic</a:t>
            </a:r>
          </a:p>
          <a:p>
            <a:pPr>
              <a:spcBef>
                <a:spcPct val="0"/>
              </a:spcBef>
              <a:buNone/>
            </a:pPr>
            <a:r>
              <a:rPr lang="en-US" altLang="en-US" sz="1400" b="1" dirty="0">
                <a:latin typeface="Times New Roman" panose="02020603050405020304" pitchFamily="18" charset="0"/>
                <a:cs typeface="Times New Roman" panose="02020603050405020304" pitchFamily="18" charset="0"/>
              </a:rPr>
              <a:t>    Other motor</a:t>
            </a:r>
          </a:p>
          <a:p>
            <a:pPr>
              <a:spcBef>
                <a:spcPct val="0"/>
              </a:spcBef>
              <a:buFontTx/>
              <a:buNone/>
            </a:pPr>
            <a:r>
              <a:rPr lang="en-US" altLang="en-US" sz="1800" b="1" dirty="0">
                <a:latin typeface="Times New Roman" panose="02020603050405020304" pitchFamily="18" charset="0"/>
                <a:cs typeface="Times New Roman" panose="02020603050405020304" pitchFamily="18" charset="0"/>
              </a:rPr>
              <a:t>Non-Motor</a:t>
            </a:r>
          </a:p>
        </p:txBody>
      </p:sp>
      <p:sp>
        <p:nvSpPr>
          <p:cNvPr id="19" name="Rounded Rectangle 18"/>
          <p:cNvSpPr/>
          <p:nvPr/>
        </p:nvSpPr>
        <p:spPr bwMode="auto">
          <a:xfrm>
            <a:off x="3267660" y="2240141"/>
            <a:ext cx="2270124" cy="117081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sp>
        <p:nvSpPr>
          <p:cNvPr id="20" name="Rounded Rectangle 19"/>
          <p:cNvSpPr/>
          <p:nvPr/>
        </p:nvSpPr>
        <p:spPr bwMode="auto">
          <a:xfrm>
            <a:off x="5930232" y="2238553"/>
            <a:ext cx="2254250" cy="117239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sp>
        <p:nvSpPr>
          <p:cNvPr id="21" name="TextBox 20"/>
          <p:cNvSpPr txBox="1"/>
          <p:nvPr/>
        </p:nvSpPr>
        <p:spPr>
          <a:xfrm>
            <a:off x="1197339" y="855936"/>
            <a:ext cx="7726282" cy="461665"/>
          </a:xfrm>
          <a:prstGeom prst="rect">
            <a:avLst/>
          </a:prstGeom>
          <a:noFill/>
        </p:spPr>
        <p:txBody>
          <a:bodyPr wrap="none" rtlCol="0">
            <a:spAutoFit/>
          </a:bodyPr>
          <a:lstStyle/>
          <a:p>
            <a:r>
              <a:rPr lang="en-US" sz="2400" b="1" dirty="0">
                <a:solidFill>
                  <a:srgbClr val="7030A0"/>
                </a:solidFill>
                <a:latin typeface="Times New Roman" panose="02020603050405020304" pitchFamily="18" charset="0"/>
                <a:cs typeface="Times New Roman" panose="02020603050405020304" pitchFamily="18" charset="0"/>
              </a:rPr>
              <a:t>ILAE 2017 Classification of Seizure Types Basic Version </a:t>
            </a:r>
            <a:r>
              <a:rPr lang="en-US" sz="2400" b="1" baseline="30000" dirty="0">
                <a:solidFill>
                  <a:srgbClr val="7030A0"/>
                </a:solidFill>
                <a:latin typeface="Times New Roman" panose="02020603050405020304" pitchFamily="18" charset="0"/>
                <a:cs typeface="Times New Roman" panose="02020603050405020304" pitchFamily="18" charset="0"/>
              </a:rPr>
              <a:t>1</a:t>
            </a:r>
          </a:p>
        </p:txBody>
      </p:sp>
      <p:sp>
        <p:nvSpPr>
          <p:cNvPr id="22" name="Rectangle 1"/>
          <p:cNvSpPr>
            <a:spLocks noChangeArrowheads="1"/>
          </p:cNvSpPr>
          <p:nvPr/>
        </p:nvSpPr>
        <p:spPr bwMode="auto">
          <a:xfrm>
            <a:off x="6312972" y="3701815"/>
            <a:ext cx="163675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800" b="1" dirty="0">
                <a:latin typeface="Times New Roman" panose="02020603050405020304" pitchFamily="18" charset="0"/>
                <a:cs typeface="Times New Roman" panose="02020603050405020304" pitchFamily="18" charset="0"/>
              </a:rPr>
              <a:t>Unclassified </a:t>
            </a:r>
            <a:r>
              <a:rPr lang="en-US" altLang="en-US" sz="1800" b="1" baseline="30000" dirty="0">
                <a:latin typeface="Times New Roman" panose="02020603050405020304" pitchFamily="18" charset="0"/>
                <a:cs typeface="Times New Roman" panose="02020603050405020304" pitchFamily="18" charset="0"/>
              </a:rPr>
              <a:t>2</a:t>
            </a:r>
          </a:p>
        </p:txBody>
      </p:sp>
      <p:sp>
        <p:nvSpPr>
          <p:cNvPr id="23" name="Rounded Rectangle 22"/>
          <p:cNvSpPr/>
          <p:nvPr/>
        </p:nvSpPr>
        <p:spPr bwMode="auto">
          <a:xfrm>
            <a:off x="5958541" y="3698968"/>
            <a:ext cx="2254250" cy="361394"/>
          </a:xfrm>
          <a:prstGeom prst="roundRect">
            <a:avLst>
              <a:gd name="adj" fmla="val 950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sp>
        <p:nvSpPr>
          <p:cNvPr id="24" name="TextBox 23"/>
          <p:cNvSpPr txBox="1"/>
          <p:nvPr/>
        </p:nvSpPr>
        <p:spPr>
          <a:xfrm>
            <a:off x="1041876" y="4499193"/>
            <a:ext cx="7575733" cy="600164"/>
          </a:xfrm>
          <a:prstGeom prst="rect">
            <a:avLst/>
          </a:prstGeom>
          <a:noFill/>
        </p:spPr>
        <p:txBody>
          <a:bodyPr wrap="square" rtlCol="0">
            <a:spAutoFit/>
          </a:bodyPr>
          <a:lstStyle>
            <a:defPPr>
              <a:defRPr lang="en-US"/>
            </a:defPPr>
            <a:lvl1pPr>
              <a:spcBef>
                <a:spcPct val="0"/>
              </a:spcBef>
              <a:buFontTx/>
              <a:buNone/>
              <a:defRPr sz="1000" b="1">
                <a:latin typeface="Arial" panose="020B0604020202020204" pitchFamily="34" charset="0"/>
                <a:cs typeface="Arial" panose="020B0604020202020204" pitchFamily="34" charset="0"/>
              </a:defRPr>
            </a:lvl1pPr>
          </a:lstStyle>
          <a:p>
            <a:r>
              <a:rPr lang="en-GB" altLang="en-US" sz="1600" baseline="30000" dirty="0">
                <a:latin typeface="Times New Roman" panose="02020603050405020304" pitchFamily="18" charset="0"/>
                <a:cs typeface="Times New Roman" panose="02020603050405020304" pitchFamily="18" charset="0"/>
              </a:rPr>
              <a:t>1</a:t>
            </a:r>
            <a:r>
              <a:rPr lang="en-GB" altLang="en-US" sz="1100" dirty="0">
                <a:latin typeface="Times New Roman" panose="02020603050405020304" pitchFamily="18" charset="0"/>
                <a:cs typeface="Times New Roman" panose="02020603050405020304" pitchFamily="18" charset="0"/>
              </a:rPr>
              <a:t>  Definitions, other seizure types and descriptors are listed in the accompanying paper &amp; glossary of terms</a:t>
            </a:r>
          </a:p>
          <a:p>
            <a:pPr marL="228600" indent="-228600">
              <a:buAutoNum type="arabicPlain"/>
            </a:pPr>
            <a:endParaRPr lang="en-GB" altLang="en-US" sz="1100" dirty="0">
              <a:latin typeface="Times New Roman" panose="02020603050405020304" pitchFamily="18" charset="0"/>
              <a:cs typeface="Times New Roman" panose="02020603050405020304" pitchFamily="18" charset="0"/>
            </a:endParaRPr>
          </a:p>
          <a:p>
            <a:r>
              <a:rPr lang="en-GB" altLang="en-US" sz="1600" baseline="30000" dirty="0">
                <a:latin typeface="Times New Roman" panose="02020603050405020304" pitchFamily="18" charset="0"/>
                <a:cs typeface="Times New Roman" panose="02020603050405020304" pitchFamily="18" charset="0"/>
              </a:rPr>
              <a:t>2</a:t>
            </a:r>
            <a:r>
              <a:rPr lang="en-GB" altLang="en-US" sz="1100" dirty="0">
                <a:latin typeface="Times New Roman" panose="02020603050405020304" pitchFamily="18" charset="0"/>
                <a:cs typeface="Times New Roman" panose="02020603050405020304" pitchFamily="18" charset="0"/>
              </a:rPr>
              <a:t>  Due to inadequate information or inability to place in other categories</a:t>
            </a:r>
            <a:endParaRPr lang="en-US" sz="1100" dirty="0">
              <a:latin typeface="Times New Roman" panose="02020603050405020304" pitchFamily="18" charset="0"/>
              <a:cs typeface="Times New Roman" panose="02020603050405020304" pitchFamily="18" charset="0"/>
            </a:endParaRPr>
          </a:p>
        </p:txBody>
      </p:sp>
      <p:grpSp>
        <p:nvGrpSpPr>
          <p:cNvPr id="25" name="Group 5"/>
          <p:cNvGrpSpPr>
            <a:grpSpLocks/>
          </p:cNvGrpSpPr>
          <p:nvPr/>
        </p:nvGrpSpPr>
        <p:grpSpPr bwMode="auto">
          <a:xfrm>
            <a:off x="650449" y="2229906"/>
            <a:ext cx="2316162" cy="584351"/>
            <a:chOff x="4746624" y="5406469"/>
            <a:chExt cx="2032451" cy="584509"/>
          </a:xfrm>
        </p:grpSpPr>
        <p:sp>
          <p:nvSpPr>
            <p:cNvPr id="26" name="TextBox 1"/>
            <p:cNvSpPr txBox="1">
              <a:spLocks noChangeArrowheads="1"/>
            </p:cNvSpPr>
            <p:nvPr/>
          </p:nvSpPr>
          <p:spPr bwMode="auto">
            <a:xfrm>
              <a:off x="4835308" y="5528846"/>
              <a:ext cx="815623" cy="3386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600" b="1" dirty="0">
                  <a:latin typeface="Times New Roman" panose="02020603050405020304" pitchFamily="18" charset="0"/>
                  <a:cs typeface="Times New Roman" panose="02020603050405020304" pitchFamily="18" charset="0"/>
                </a:rPr>
                <a:t>Aware </a:t>
              </a:r>
              <a:endParaRPr lang="en-US" altLang="en-US" sz="1800" b="1" baseline="30000" dirty="0">
                <a:latin typeface="Times New Roman" panose="02020603050405020304" pitchFamily="18" charset="0"/>
                <a:cs typeface="Times New Roman" panose="02020603050405020304" pitchFamily="18" charset="0"/>
              </a:endParaRPr>
            </a:p>
          </p:txBody>
        </p:sp>
        <p:sp>
          <p:nvSpPr>
            <p:cNvPr id="27" name="TextBox 2"/>
            <p:cNvSpPr txBox="1">
              <a:spLocks noChangeArrowheads="1"/>
            </p:cNvSpPr>
            <p:nvPr/>
          </p:nvSpPr>
          <p:spPr bwMode="auto">
            <a:xfrm>
              <a:off x="5724714" y="5436830"/>
              <a:ext cx="1003279" cy="5541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ts val="1800"/>
                </a:lnSpc>
                <a:spcBef>
                  <a:spcPct val="0"/>
                </a:spcBef>
                <a:buNone/>
              </a:pPr>
              <a:r>
                <a:rPr lang="en-US" altLang="en-US" sz="1600" b="1" dirty="0">
                  <a:latin typeface="Times New Roman" panose="02020603050405020304" pitchFamily="18" charset="0"/>
                  <a:cs typeface="Times New Roman" panose="02020603050405020304" pitchFamily="18" charset="0"/>
                </a:rPr>
                <a:t>Impaired</a:t>
              </a:r>
            </a:p>
            <a:p>
              <a:pPr>
                <a:lnSpc>
                  <a:spcPts val="1800"/>
                </a:lnSpc>
                <a:spcBef>
                  <a:spcPct val="0"/>
                </a:spcBef>
                <a:buNone/>
              </a:pPr>
              <a:r>
                <a:rPr lang="en-US" altLang="en-US" sz="1600" b="1" dirty="0">
                  <a:latin typeface="Times New Roman" panose="02020603050405020304" pitchFamily="18" charset="0"/>
                  <a:cs typeface="Times New Roman" panose="02020603050405020304" pitchFamily="18" charset="0"/>
                </a:rPr>
                <a:t>Awareness </a:t>
              </a:r>
              <a:endParaRPr lang="en-US" altLang="en-US" sz="1800" b="1" baseline="30000" dirty="0">
                <a:latin typeface="Times New Roman" panose="02020603050405020304" pitchFamily="18" charset="0"/>
                <a:cs typeface="Times New Roman" panose="02020603050405020304" pitchFamily="18" charset="0"/>
              </a:endParaRPr>
            </a:p>
          </p:txBody>
        </p:sp>
        <p:sp>
          <p:nvSpPr>
            <p:cNvPr id="28" name="Rounded Rectangle 27"/>
            <p:cNvSpPr/>
            <p:nvPr/>
          </p:nvSpPr>
          <p:spPr bwMode="auto">
            <a:xfrm>
              <a:off x="4746624" y="5406469"/>
              <a:ext cx="2032451" cy="58435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cxnSp>
          <p:nvCxnSpPr>
            <p:cNvPr id="29" name="Straight Connector 28"/>
            <p:cNvCxnSpPr/>
            <p:nvPr/>
          </p:nvCxnSpPr>
          <p:spPr bwMode="auto">
            <a:xfrm flipH="1">
              <a:off x="5644872" y="5414013"/>
              <a:ext cx="3207" cy="5768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1410944" y="5458601"/>
            <a:ext cx="6773538" cy="646331"/>
          </a:xfrm>
          <a:prstGeom prst="rect">
            <a:avLst/>
          </a:prstGeom>
          <a:noFill/>
        </p:spPr>
        <p:txBody>
          <a:bodyPr wrap="square" rtlCol="0">
            <a:spAutoFit/>
          </a:bodyPr>
          <a:lstStyle/>
          <a:p>
            <a:r>
              <a:rPr lang="en-US" dirty="0"/>
              <a:t>From </a:t>
            </a:r>
            <a:r>
              <a:rPr lang="en-US" i="1" dirty="0"/>
              <a:t>Fisher et al. Instruction manual for the ILAE 2017 operational classification of seizure types. </a:t>
            </a:r>
            <a:r>
              <a:rPr lang="en-US" i="1" dirty="0" err="1"/>
              <a:t>Epilepsia</a:t>
            </a:r>
            <a:r>
              <a:rPr lang="en-US" i="1" dirty="0"/>
              <a:t> </a:t>
            </a:r>
            <a:r>
              <a:rPr lang="en-US" i="1" dirty="0" err="1"/>
              <a:t>doi</a:t>
            </a:r>
            <a:r>
              <a:rPr lang="en-US" i="1" dirty="0"/>
              <a:t>: 10.1111/epi.13671</a:t>
            </a:r>
            <a:endParaRPr lang="en-US" dirty="0"/>
          </a:p>
        </p:txBody>
      </p:sp>
      <p:sp>
        <p:nvSpPr>
          <p:cNvPr id="30" name="Rectangle 29"/>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51047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3452924" y="1491492"/>
            <a:ext cx="2277226"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 typeface="Arial" panose="020B0604020202020204" pitchFamily="34" charset="0"/>
              <a:buNone/>
            </a:pPr>
            <a:r>
              <a:rPr lang="en-US" altLang="en-US" sz="1800" b="1" dirty="0">
                <a:latin typeface="Times New Roman" panose="02020603050405020304" pitchFamily="18" charset="0"/>
                <a:cs typeface="Times New Roman" panose="02020603050405020304" pitchFamily="18" charset="0"/>
              </a:rPr>
              <a:t>Motor</a:t>
            </a:r>
          </a:p>
          <a:p>
            <a:pPr>
              <a:spcBef>
                <a:spcPct val="0"/>
              </a:spcBef>
              <a:buNone/>
            </a:pPr>
            <a:r>
              <a:rPr lang="en-US" altLang="en-US" sz="1400" dirty="0">
                <a:latin typeface="Times New Roman" panose="02020603050405020304" pitchFamily="18" charset="0"/>
                <a:cs typeface="Times New Roman" panose="02020603050405020304" pitchFamily="18" charset="0"/>
              </a:rPr>
              <a:t>   </a:t>
            </a:r>
            <a:r>
              <a:rPr lang="en-US" altLang="en-US" sz="1400" b="1" dirty="0">
                <a:latin typeface="Times New Roman" panose="02020603050405020304" pitchFamily="18" charset="0"/>
                <a:cs typeface="Times New Roman" panose="02020603050405020304" pitchFamily="18" charset="0"/>
              </a:rPr>
              <a:t>tonic-</a:t>
            </a:r>
            <a:r>
              <a:rPr lang="en-US" altLang="en-US" sz="1400" b="1" dirty="0" err="1">
                <a:latin typeface="Times New Roman" panose="02020603050405020304" pitchFamily="18" charset="0"/>
                <a:cs typeface="Times New Roman" panose="02020603050405020304" pitchFamily="18" charset="0"/>
              </a:rPr>
              <a:t>clonic</a:t>
            </a:r>
            <a:endParaRPr lang="en-US" altLang="en-US" sz="1400" b="1" dirty="0">
              <a:latin typeface="Times New Roman" panose="02020603050405020304" pitchFamily="18" charset="0"/>
              <a:cs typeface="Times New Roman" panose="02020603050405020304" pitchFamily="18" charset="0"/>
            </a:endParaRPr>
          </a:p>
          <a:p>
            <a:pPr>
              <a:spcBef>
                <a:spcPct val="0"/>
              </a:spcBef>
              <a:buNone/>
            </a:pPr>
            <a:r>
              <a:rPr lang="en-US" altLang="en-US" sz="1400" b="1" dirty="0">
                <a:latin typeface="Times New Roman" panose="02020603050405020304" pitchFamily="18" charset="0"/>
                <a:cs typeface="Times New Roman" panose="02020603050405020304" pitchFamily="18" charset="0"/>
              </a:rPr>
              <a:t>   </a:t>
            </a:r>
            <a:r>
              <a:rPr lang="en-US" altLang="en-US" sz="1400" b="1" dirty="0" err="1">
                <a:latin typeface="Times New Roman" panose="02020603050405020304" pitchFamily="18" charset="0"/>
                <a:cs typeface="Times New Roman" panose="02020603050405020304" pitchFamily="18" charset="0"/>
              </a:rPr>
              <a:t>clonic</a:t>
            </a:r>
            <a:endParaRPr lang="en-US" altLang="en-US" sz="1400" b="1" dirty="0">
              <a:latin typeface="Times New Roman" panose="02020603050405020304" pitchFamily="18" charset="0"/>
              <a:cs typeface="Times New Roman" panose="02020603050405020304" pitchFamily="18" charset="0"/>
            </a:endParaRPr>
          </a:p>
          <a:p>
            <a:pPr>
              <a:spcBef>
                <a:spcPct val="0"/>
              </a:spcBef>
              <a:buNone/>
            </a:pPr>
            <a:r>
              <a:rPr lang="en-US" altLang="en-US" sz="1400" b="1" dirty="0">
                <a:latin typeface="Times New Roman" panose="02020603050405020304" pitchFamily="18" charset="0"/>
                <a:cs typeface="Times New Roman" panose="02020603050405020304" pitchFamily="18" charset="0"/>
              </a:rPr>
              <a:t>   tonic</a:t>
            </a:r>
          </a:p>
          <a:p>
            <a:pPr>
              <a:spcBef>
                <a:spcPct val="0"/>
              </a:spcBef>
              <a:buNone/>
            </a:pPr>
            <a:r>
              <a:rPr lang="en-US" altLang="en-US" sz="1400" b="1" dirty="0">
                <a:latin typeface="Times New Roman" panose="02020603050405020304" pitchFamily="18" charset="0"/>
                <a:cs typeface="Times New Roman" panose="02020603050405020304" pitchFamily="18" charset="0"/>
              </a:rPr>
              <a:t>   myoclonic</a:t>
            </a:r>
          </a:p>
          <a:p>
            <a:pPr>
              <a:spcBef>
                <a:spcPct val="0"/>
              </a:spcBef>
              <a:buNone/>
            </a:pPr>
            <a:r>
              <a:rPr lang="en-US" altLang="en-US" sz="1400" b="1" dirty="0">
                <a:latin typeface="Times New Roman" panose="02020603050405020304" pitchFamily="18" charset="0"/>
                <a:cs typeface="Times New Roman" panose="02020603050405020304" pitchFamily="18" charset="0"/>
              </a:rPr>
              <a:t>   myoclonic-tonic-</a:t>
            </a:r>
            <a:r>
              <a:rPr lang="en-US" altLang="en-US" sz="1400" b="1" dirty="0" err="1">
                <a:latin typeface="Times New Roman" panose="02020603050405020304" pitchFamily="18" charset="0"/>
                <a:cs typeface="Times New Roman" panose="02020603050405020304" pitchFamily="18" charset="0"/>
              </a:rPr>
              <a:t>clonic</a:t>
            </a:r>
            <a:endParaRPr lang="en-US" altLang="en-US" sz="1400" b="1" dirty="0">
              <a:latin typeface="Times New Roman" panose="02020603050405020304" pitchFamily="18" charset="0"/>
              <a:cs typeface="Times New Roman" panose="02020603050405020304" pitchFamily="18" charset="0"/>
            </a:endParaRPr>
          </a:p>
          <a:p>
            <a:pPr>
              <a:spcBef>
                <a:spcPct val="0"/>
              </a:spcBef>
              <a:buNone/>
            </a:pPr>
            <a:r>
              <a:rPr lang="en-US" altLang="en-US" sz="1400" b="1" dirty="0">
                <a:latin typeface="Times New Roman" panose="02020603050405020304" pitchFamily="18" charset="0"/>
                <a:cs typeface="Times New Roman" panose="02020603050405020304" pitchFamily="18" charset="0"/>
              </a:rPr>
              <a:t>   myoclonic-atonic</a:t>
            </a:r>
          </a:p>
          <a:p>
            <a:pPr>
              <a:spcBef>
                <a:spcPct val="0"/>
              </a:spcBef>
              <a:buNone/>
            </a:pPr>
            <a:r>
              <a:rPr lang="en-US" altLang="en-US" sz="1400" b="1" dirty="0">
                <a:latin typeface="Times New Roman" panose="02020603050405020304" pitchFamily="18" charset="0"/>
                <a:cs typeface="Times New Roman" panose="02020603050405020304" pitchFamily="18" charset="0"/>
              </a:rPr>
              <a:t>   atonic</a:t>
            </a:r>
          </a:p>
          <a:p>
            <a:pPr>
              <a:spcBef>
                <a:spcPct val="0"/>
              </a:spcBef>
              <a:buNone/>
            </a:pPr>
            <a:r>
              <a:rPr lang="en-US" altLang="en-US" sz="1400" b="1" dirty="0">
                <a:latin typeface="Times New Roman" panose="02020603050405020304" pitchFamily="18" charset="0"/>
                <a:cs typeface="Times New Roman" panose="02020603050405020304" pitchFamily="18" charset="0"/>
              </a:rPr>
              <a:t>   epileptic spasms</a:t>
            </a:r>
            <a:r>
              <a:rPr lang="en-US" altLang="en-US" sz="1800" b="1" baseline="30000" dirty="0">
                <a:latin typeface="Times New Roman" panose="02020603050405020304" pitchFamily="18" charset="0"/>
                <a:cs typeface="Times New Roman" panose="02020603050405020304" pitchFamily="18" charset="0"/>
              </a:rPr>
              <a:t>2</a:t>
            </a:r>
          </a:p>
          <a:p>
            <a:pPr>
              <a:spcBef>
                <a:spcPct val="0"/>
              </a:spcBef>
              <a:buFontTx/>
              <a:buNone/>
            </a:pPr>
            <a:r>
              <a:rPr lang="en-US" altLang="en-US" sz="1800" b="1" dirty="0">
                <a:latin typeface="Times New Roman" panose="02020603050405020304" pitchFamily="18" charset="0"/>
                <a:cs typeface="Times New Roman" panose="02020603050405020304" pitchFamily="18" charset="0"/>
              </a:rPr>
              <a:t>Non-Motor (absence)</a:t>
            </a:r>
          </a:p>
          <a:p>
            <a:pPr>
              <a:spcBef>
                <a:spcPct val="0"/>
              </a:spcBef>
              <a:buFont typeface="Arial" panose="020B0604020202020204" pitchFamily="34" charset="0"/>
              <a:buNone/>
            </a:pPr>
            <a:r>
              <a:rPr lang="en-US" altLang="en-US" sz="1400" b="1" dirty="0">
                <a:latin typeface="Times New Roman" panose="02020603050405020304" pitchFamily="18" charset="0"/>
                <a:cs typeface="Times New Roman" panose="02020603050405020304" pitchFamily="18" charset="0"/>
              </a:rPr>
              <a:t>   typical</a:t>
            </a:r>
          </a:p>
          <a:p>
            <a:pPr>
              <a:spcBef>
                <a:spcPct val="0"/>
              </a:spcBef>
              <a:buFont typeface="Arial" panose="020B0604020202020204" pitchFamily="34" charset="0"/>
              <a:buNone/>
            </a:pPr>
            <a:r>
              <a:rPr lang="en-US" altLang="en-US" sz="1400" b="1" dirty="0">
                <a:latin typeface="Times New Roman" panose="02020603050405020304" pitchFamily="18" charset="0"/>
                <a:cs typeface="Times New Roman" panose="02020603050405020304" pitchFamily="18" charset="0"/>
              </a:rPr>
              <a:t>   atypical</a:t>
            </a:r>
            <a:endParaRPr lang="en-US" altLang="en-US" sz="1800" b="1" baseline="30000" dirty="0">
              <a:latin typeface="Times New Roman" panose="02020603050405020304" pitchFamily="18" charset="0"/>
              <a:cs typeface="Times New Roman" panose="02020603050405020304" pitchFamily="18" charset="0"/>
            </a:endParaRPr>
          </a:p>
          <a:p>
            <a:pPr>
              <a:spcBef>
                <a:spcPct val="0"/>
              </a:spcBef>
              <a:buFont typeface="Arial" panose="020B0604020202020204" pitchFamily="34" charset="0"/>
              <a:buNone/>
            </a:pPr>
            <a:r>
              <a:rPr lang="en-US" altLang="en-US" sz="1400" b="1" dirty="0">
                <a:latin typeface="Times New Roman" panose="02020603050405020304" pitchFamily="18" charset="0"/>
                <a:cs typeface="Times New Roman" panose="02020603050405020304" pitchFamily="18" charset="0"/>
              </a:rPr>
              <a:t>   myoclonic</a:t>
            </a:r>
          </a:p>
          <a:p>
            <a:pPr>
              <a:spcBef>
                <a:spcPct val="0"/>
              </a:spcBef>
              <a:buFont typeface="Arial" panose="020B0604020202020204" pitchFamily="34" charset="0"/>
              <a:buNone/>
            </a:pPr>
            <a:r>
              <a:rPr lang="en-US" altLang="en-US" sz="1400" b="1" dirty="0">
                <a:latin typeface="Times New Roman" panose="02020603050405020304" pitchFamily="18" charset="0"/>
                <a:cs typeface="Times New Roman" panose="02020603050405020304" pitchFamily="18" charset="0"/>
              </a:rPr>
              <a:t>   eyelid myoclonia</a:t>
            </a:r>
          </a:p>
          <a:p>
            <a:pPr>
              <a:spcBef>
                <a:spcPct val="0"/>
              </a:spcBef>
              <a:buFont typeface="Arial" panose="020B0604020202020204" pitchFamily="34" charset="0"/>
              <a:buNone/>
            </a:pPr>
            <a:r>
              <a:rPr lang="en-US" altLang="en-US" sz="1600" dirty="0">
                <a:latin typeface="Times New Roman" panose="02020603050405020304" pitchFamily="18" charset="0"/>
                <a:cs typeface="Times New Roman" panose="02020603050405020304" pitchFamily="18" charset="0"/>
              </a:rPr>
              <a:t>   </a:t>
            </a:r>
          </a:p>
        </p:txBody>
      </p:sp>
      <p:grpSp>
        <p:nvGrpSpPr>
          <p:cNvPr id="2" name="Group 1"/>
          <p:cNvGrpSpPr>
            <a:grpSpLocks/>
          </p:cNvGrpSpPr>
          <p:nvPr/>
        </p:nvGrpSpPr>
        <p:grpSpPr bwMode="auto">
          <a:xfrm>
            <a:off x="5964183" y="882572"/>
            <a:ext cx="2417817" cy="482600"/>
            <a:chOff x="6569532" y="3173412"/>
            <a:chExt cx="2276890" cy="381235"/>
          </a:xfrm>
        </p:grpSpPr>
        <p:sp>
          <p:nvSpPr>
            <p:cNvPr id="6" name="TextBox 8"/>
            <p:cNvSpPr txBox="1">
              <a:spLocks noChangeArrowheads="1"/>
            </p:cNvSpPr>
            <p:nvPr/>
          </p:nvSpPr>
          <p:spPr bwMode="auto">
            <a:xfrm>
              <a:off x="6726491" y="3197721"/>
              <a:ext cx="2119931" cy="316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ts val="2400"/>
                </a:lnSpc>
                <a:spcBef>
                  <a:spcPct val="0"/>
                </a:spcBef>
                <a:buFontTx/>
                <a:buNone/>
              </a:pPr>
              <a:r>
                <a:rPr lang="en-US" altLang="en-US" sz="2000" b="1" dirty="0">
                  <a:latin typeface="Times New Roman" panose="02020603050405020304" pitchFamily="18" charset="0"/>
                  <a:cs typeface="Times New Roman" panose="02020603050405020304" pitchFamily="18" charset="0"/>
                </a:rPr>
                <a:t>Unknown Onset</a:t>
              </a:r>
              <a:endParaRPr lang="en-US" altLang="en-US" sz="2400" b="1" dirty="0">
                <a:latin typeface="Times New Roman" panose="02020603050405020304" pitchFamily="18" charset="0"/>
                <a:cs typeface="Times New Roman" panose="02020603050405020304" pitchFamily="18" charset="0"/>
              </a:endParaRPr>
            </a:p>
          </p:txBody>
        </p:sp>
        <p:sp>
          <p:nvSpPr>
            <p:cNvPr id="7" name="Rounded Rectangle 6"/>
            <p:cNvSpPr/>
            <p:nvPr/>
          </p:nvSpPr>
          <p:spPr bwMode="auto">
            <a:xfrm>
              <a:off x="6569532" y="3173412"/>
              <a:ext cx="2128837" cy="38123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grpSp>
      <p:sp>
        <p:nvSpPr>
          <p:cNvPr id="8" name="Rounded Rectangle 7"/>
          <p:cNvSpPr/>
          <p:nvPr/>
        </p:nvSpPr>
        <p:spPr bwMode="auto">
          <a:xfrm>
            <a:off x="694828" y="2156655"/>
            <a:ext cx="2316162" cy="333509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sp>
        <p:nvSpPr>
          <p:cNvPr id="9" name="TextBox 8"/>
          <p:cNvSpPr txBox="1">
            <a:spLocks noChangeArrowheads="1"/>
          </p:cNvSpPr>
          <p:nvPr/>
        </p:nvSpPr>
        <p:spPr bwMode="auto">
          <a:xfrm>
            <a:off x="941338" y="2167767"/>
            <a:ext cx="1990485"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800" b="1" dirty="0">
                <a:latin typeface="Times New Roman" panose="02020603050405020304" pitchFamily="18" charset="0"/>
                <a:cs typeface="Times New Roman" panose="02020603050405020304" pitchFamily="18" charset="0"/>
              </a:rPr>
              <a:t>Motor Onset</a:t>
            </a:r>
          </a:p>
          <a:p>
            <a:pPr>
              <a:spcBef>
                <a:spcPct val="0"/>
              </a:spcBef>
              <a:buFont typeface="Arial" panose="020B0604020202020204" pitchFamily="34" charset="0"/>
              <a:buNone/>
            </a:pPr>
            <a:r>
              <a:rPr lang="en-US" altLang="en-US" sz="1600" dirty="0">
                <a:latin typeface="Times New Roman" panose="02020603050405020304" pitchFamily="18" charset="0"/>
                <a:cs typeface="Times New Roman" panose="02020603050405020304" pitchFamily="18" charset="0"/>
              </a:rPr>
              <a:t>   </a:t>
            </a:r>
            <a:r>
              <a:rPr lang="en-US" altLang="en-US" sz="1400" b="1" dirty="0">
                <a:latin typeface="Times New Roman" panose="02020603050405020304" pitchFamily="18" charset="0"/>
                <a:cs typeface="Times New Roman" panose="02020603050405020304" pitchFamily="18" charset="0"/>
              </a:rPr>
              <a:t>automatisms</a:t>
            </a:r>
            <a:endParaRPr lang="en-US" altLang="en-US" sz="1800" b="1" baseline="30000" dirty="0">
              <a:latin typeface="Times New Roman" panose="02020603050405020304" pitchFamily="18" charset="0"/>
              <a:cs typeface="Times New Roman" panose="02020603050405020304" pitchFamily="18" charset="0"/>
            </a:endParaRPr>
          </a:p>
          <a:p>
            <a:pPr>
              <a:spcBef>
                <a:spcPct val="0"/>
              </a:spcBef>
              <a:buFontTx/>
              <a:buNone/>
            </a:pPr>
            <a:r>
              <a:rPr lang="en-US" altLang="en-US" sz="1400" b="1" dirty="0">
                <a:latin typeface="Times New Roman" panose="02020603050405020304" pitchFamily="18" charset="0"/>
                <a:cs typeface="Times New Roman" panose="02020603050405020304" pitchFamily="18" charset="0"/>
              </a:rPr>
              <a:t>   atonic</a:t>
            </a:r>
            <a:r>
              <a:rPr lang="en-US" altLang="en-US" sz="1800" b="1" baseline="30000" dirty="0">
                <a:latin typeface="Times New Roman" panose="02020603050405020304" pitchFamily="18" charset="0"/>
                <a:cs typeface="Times New Roman" panose="02020603050405020304" pitchFamily="18" charset="0"/>
              </a:rPr>
              <a:t>2</a:t>
            </a:r>
          </a:p>
          <a:p>
            <a:pPr>
              <a:spcBef>
                <a:spcPct val="0"/>
              </a:spcBef>
              <a:buFontTx/>
              <a:buNone/>
            </a:pPr>
            <a:r>
              <a:rPr lang="en-US" altLang="en-US" sz="1400" b="1" dirty="0">
                <a:latin typeface="Times New Roman" panose="02020603050405020304" pitchFamily="18" charset="0"/>
                <a:cs typeface="Times New Roman" panose="02020603050405020304" pitchFamily="18" charset="0"/>
              </a:rPr>
              <a:t>   clonic</a:t>
            </a:r>
          </a:p>
          <a:p>
            <a:pPr>
              <a:spcBef>
                <a:spcPct val="0"/>
              </a:spcBef>
              <a:buNone/>
            </a:pPr>
            <a:r>
              <a:rPr lang="en-US" altLang="en-US" sz="1400" b="1" dirty="0">
                <a:latin typeface="Times New Roman" panose="02020603050405020304" pitchFamily="18" charset="0"/>
                <a:cs typeface="Times New Roman" panose="02020603050405020304" pitchFamily="18" charset="0"/>
              </a:rPr>
              <a:t>   epileptic spasms</a:t>
            </a:r>
            <a:r>
              <a:rPr lang="en-US" altLang="en-US" sz="1800" b="1" baseline="30000" dirty="0">
                <a:latin typeface="Times New Roman" panose="02020603050405020304" pitchFamily="18" charset="0"/>
                <a:cs typeface="Times New Roman" panose="02020603050405020304" pitchFamily="18" charset="0"/>
              </a:rPr>
              <a:t>2</a:t>
            </a:r>
          </a:p>
          <a:p>
            <a:pPr>
              <a:spcBef>
                <a:spcPct val="0"/>
              </a:spcBef>
              <a:buFontTx/>
              <a:buNone/>
            </a:pPr>
            <a:r>
              <a:rPr lang="en-US" altLang="en-US" sz="1400" b="1" dirty="0">
                <a:latin typeface="Times New Roman" panose="02020603050405020304" pitchFamily="18" charset="0"/>
                <a:cs typeface="Times New Roman" panose="02020603050405020304" pitchFamily="18" charset="0"/>
              </a:rPr>
              <a:t>   hyperkinetic</a:t>
            </a:r>
          </a:p>
          <a:p>
            <a:pPr>
              <a:spcBef>
                <a:spcPct val="0"/>
              </a:spcBef>
              <a:buFontTx/>
              <a:buNone/>
            </a:pPr>
            <a:r>
              <a:rPr lang="en-US" altLang="en-US" sz="1400" b="1" dirty="0">
                <a:latin typeface="Times New Roman" panose="02020603050405020304" pitchFamily="18" charset="0"/>
                <a:cs typeface="Times New Roman" panose="02020603050405020304" pitchFamily="18" charset="0"/>
              </a:rPr>
              <a:t>   myoclonic</a:t>
            </a:r>
          </a:p>
          <a:p>
            <a:pPr>
              <a:spcBef>
                <a:spcPct val="0"/>
              </a:spcBef>
              <a:buFont typeface="Arial" panose="020B0604020202020204" pitchFamily="34" charset="0"/>
              <a:buNone/>
            </a:pPr>
            <a:r>
              <a:rPr lang="en-US" altLang="en-US" sz="1400" b="1" dirty="0">
                <a:latin typeface="Times New Roman" panose="02020603050405020304" pitchFamily="18" charset="0"/>
                <a:cs typeface="Times New Roman" panose="02020603050405020304" pitchFamily="18" charset="0"/>
              </a:rPr>
              <a:t>   tonic</a:t>
            </a:r>
          </a:p>
          <a:p>
            <a:pPr>
              <a:lnSpc>
                <a:spcPts val="2400"/>
              </a:lnSpc>
              <a:spcBef>
                <a:spcPct val="0"/>
              </a:spcBef>
              <a:buFont typeface="Arial" panose="020B0604020202020204" pitchFamily="34" charset="0"/>
              <a:buNone/>
            </a:pPr>
            <a:r>
              <a:rPr lang="en-US" altLang="en-US" sz="1800" b="1" dirty="0">
                <a:latin typeface="Times New Roman" panose="02020603050405020304" pitchFamily="18" charset="0"/>
                <a:cs typeface="Times New Roman" panose="02020603050405020304" pitchFamily="18" charset="0"/>
              </a:rPr>
              <a:t>Non-Motor Onset</a:t>
            </a:r>
          </a:p>
          <a:p>
            <a:pPr>
              <a:spcBef>
                <a:spcPct val="0"/>
              </a:spcBef>
              <a:buFont typeface="Arial" panose="020B0604020202020204" pitchFamily="34" charset="0"/>
              <a:buNone/>
            </a:pPr>
            <a:r>
              <a:rPr lang="en-US" altLang="en-US" sz="1600" b="1" dirty="0">
                <a:latin typeface="Times New Roman" panose="02020603050405020304" pitchFamily="18" charset="0"/>
                <a:cs typeface="Times New Roman" panose="02020603050405020304" pitchFamily="18" charset="0"/>
              </a:rPr>
              <a:t>   </a:t>
            </a:r>
            <a:r>
              <a:rPr lang="en-US" altLang="en-US" sz="1400" b="1" dirty="0">
                <a:latin typeface="Times New Roman" panose="02020603050405020304" pitchFamily="18" charset="0"/>
                <a:cs typeface="Times New Roman" panose="02020603050405020304" pitchFamily="18" charset="0"/>
              </a:rPr>
              <a:t>autonomic</a:t>
            </a:r>
          </a:p>
          <a:p>
            <a:pPr>
              <a:spcBef>
                <a:spcPct val="0"/>
              </a:spcBef>
              <a:buNone/>
            </a:pPr>
            <a:r>
              <a:rPr lang="en-US" altLang="en-US" sz="1400" b="1" dirty="0">
                <a:latin typeface="Times New Roman" panose="02020603050405020304" pitchFamily="18" charset="0"/>
                <a:cs typeface="Times New Roman" panose="02020603050405020304" pitchFamily="18" charset="0"/>
              </a:rPr>
              <a:t>   behavior arrest</a:t>
            </a:r>
          </a:p>
          <a:p>
            <a:pPr>
              <a:spcBef>
                <a:spcPct val="0"/>
              </a:spcBef>
              <a:buFont typeface="Arial" panose="020B0604020202020204" pitchFamily="34" charset="0"/>
              <a:buNone/>
            </a:pPr>
            <a:r>
              <a:rPr lang="en-US" altLang="en-US" sz="1400" b="1" dirty="0">
                <a:latin typeface="Times New Roman" panose="02020603050405020304" pitchFamily="18" charset="0"/>
                <a:cs typeface="Times New Roman" panose="02020603050405020304" pitchFamily="18" charset="0"/>
              </a:rPr>
              <a:t>   cognitive </a:t>
            </a:r>
            <a:endParaRPr lang="en-US" altLang="en-US" sz="1800" b="1" baseline="30000" dirty="0">
              <a:latin typeface="Times New Roman" panose="02020603050405020304" pitchFamily="18" charset="0"/>
              <a:cs typeface="Times New Roman" panose="02020603050405020304" pitchFamily="18" charset="0"/>
            </a:endParaRPr>
          </a:p>
          <a:p>
            <a:pPr>
              <a:spcBef>
                <a:spcPct val="0"/>
              </a:spcBef>
              <a:buNone/>
            </a:pPr>
            <a:r>
              <a:rPr lang="en-US" altLang="en-US" sz="1400" b="1" dirty="0">
                <a:latin typeface="Times New Roman" panose="02020603050405020304" pitchFamily="18" charset="0"/>
                <a:cs typeface="Times New Roman" panose="02020603050405020304" pitchFamily="18" charset="0"/>
              </a:rPr>
              <a:t>   emotional </a:t>
            </a:r>
            <a:endParaRPr lang="en-US" altLang="en-US" sz="1800" b="1" baseline="30000" dirty="0">
              <a:latin typeface="Times New Roman" panose="02020603050405020304" pitchFamily="18" charset="0"/>
              <a:cs typeface="Times New Roman" panose="02020603050405020304" pitchFamily="18" charset="0"/>
            </a:endParaRPr>
          </a:p>
          <a:p>
            <a:pPr>
              <a:spcBef>
                <a:spcPct val="0"/>
              </a:spcBef>
              <a:buFont typeface="Arial" panose="020B0604020202020204" pitchFamily="34" charset="0"/>
              <a:buNone/>
            </a:pPr>
            <a:r>
              <a:rPr lang="en-US" altLang="en-US" sz="1400" b="1" dirty="0">
                <a:latin typeface="Times New Roman" panose="02020603050405020304" pitchFamily="18" charset="0"/>
                <a:cs typeface="Times New Roman" panose="02020603050405020304" pitchFamily="18" charset="0"/>
              </a:rPr>
              <a:t>   sensory    </a:t>
            </a:r>
          </a:p>
        </p:txBody>
      </p:sp>
      <p:grpSp>
        <p:nvGrpSpPr>
          <p:cNvPr id="3" name="Group 4"/>
          <p:cNvGrpSpPr>
            <a:grpSpLocks/>
          </p:cNvGrpSpPr>
          <p:nvPr/>
        </p:nvGrpSpPr>
        <p:grpSpPr bwMode="auto">
          <a:xfrm>
            <a:off x="670417" y="5726670"/>
            <a:ext cx="2371163" cy="392230"/>
            <a:chOff x="6002298" y="3968750"/>
            <a:chExt cx="2548018" cy="603250"/>
          </a:xfrm>
        </p:grpSpPr>
        <p:sp>
          <p:nvSpPr>
            <p:cNvPr id="11" name="Rectangle 10"/>
            <p:cNvSpPr>
              <a:spLocks noChangeArrowheads="1"/>
            </p:cNvSpPr>
            <p:nvPr/>
          </p:nvSpPr>
          <p:spPr bwMode="auto">
            <a:xfrm>
              <a:off x="6002298" y="4000500"/>
              <a:ext cx="2548018" cy="473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400" b="1" dirty="0">
                  <a:latin typeface="Times New Roman" panose="02020603050405020304" pitchFamily="18" charset="0"/>
                  <a:cs typeface="Times New Roman" panose="02020603050405020304" pitchFamily="18" charset="0"/>
                </a:rPr>
                <a:t>focal to bilateral tonic-clonic</a:t>
              </a:r>
            </a:p>
          </p:txBody>
        </p:sp>
        <p:sp>
          <p:nvSpPr>
            <p:cNvPr id="12" name="Rounded Rectangle 11"/>
            <p:cNvSpPr/>
            <p:nvPr/>
          </p:nvSpPr>
          <p:spPr bwMode="auto">
            <a:xfrm>
              <a:off x="6038850" y="3968750"/>
              <a:ext cx="2470150" cy="60325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grpSp>
      <p:grpSp>
        <p:nvGrpSpPr>
          <p:cNvPr id="5" name="Group 20"/>
          <p:cNvGrpSpPr>
            <a:grpSpLocks/>
          </p:cNvGrpSpPr>
          <p:nvPr/>
        </p:nvGrpSpPr>
        <p:grpSpPr bwMode="auto">
          <a:xfrm>
            <a:off x="3338347" y="884159"/>
            <a:ext cx="2273300" cy="484188"/>
            <a:chOff x="6405068" y="1008185"/>
            <a:chExt cx="2130431" cy="380608"/>
          </a:xfrm>
        </p:grpSpPr>
        <p:sp>
          <p:nvSpPr>
            <p:cNvPr id="14" name="TextBox 8"/>
            <p:cNvSpPr txBox="1">
              <a:spLocks noChangeArrowheads="1"/>
            </p:cNvSpPr>
            <p:nvPr/>
          </p:nvSpPr>
          <p:spPr bwMode="auto">
            <a:xfrm>
              <a:off x="6405068" y="1031118"/>
              <a:ext cx="2130431" cy="31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ts val="2400"/>
                </a:lnSpc>
                <a:spcBef>
                  <a:spcPct val="0"/>
                </a:spcBef>
                <a:buFontTx/>
                <a:buNone/>
              </a:pPr>
              <a:r>
                <a:rPr lang="en-US" altLang="en-US" sz="2000" b="1" dirty="0">
                  <a:latin typeface="Times New Roman" panose="02020603050405020304" pitchFamily="18" charset="0"/>
                  <a:cs typeface="Times New Roman" panose="02020603050405020304" pitchFamily="18" charset="0"/>
                </a:rPr>
                <a:t> Generalized Onset</a:t>
              </a:r>
              <a:endParaRPr lang="en-US" altLang="en-US" sz="2400" b="1" dirty="0">
                <a:latin typeface="Times New Roman" panose="02020603050405020304" pitchFamily="18" charset="0"/>
                <a:cs typeface="Times New Roman" panose="02020603050405020304" pitchFamily="18" charset="0"/>
              </a:endParaRPr>
            </a:p>
          </p:txBody>
        </p:sp>
        <p:sp>
          <p:nvSpPr>
            <p:cNvPr id="15" name="Rounded Rectangle 14"/>
            <p:cNvSpPr/>
            <p:nvPr/>
          </p:nvSpPr>
          <p:spPr>
            <a:xfrm>
              <a:off x="6405068" y="1008185"/>
              <a:ext cx="2130431" cy="380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grpSp>
      <p:grpSp>
        <p:nvGrpSpPr>
          <p:cNvPr id="10" name="Group 4"/>
          <p:cNvGrpSpPr>
            <a:grpSpLocks/>
          </p:cNvGrpSpPr>
          <p:nvPr/>
        </p:nvGrpSpPr>
        <p:grpSpPr bwMode="auto">
          <a:xfrm>
            <a:off x="701258" y="885747"/>
            <a:ext cx="2233613" cy="482600"/>
            <a:chOff x="800099" y="839788"/>
            <a:chExt cx="1933940" cy="482600"/>
          </a:xfrm>
        </p:grpSpPr>
        <p:sp>
          <p:nvSpPr>
            <p:cNvPr id="17" name="TextBox 8"/>
            <p:cNvSpPr txBox="1">
              <a:spLocks noChangeArrowheads="1"/>
            </p:cNvSpPr>
            <p:nvPr/>
          </p:nvSpPr>
          <p:spPr bwMode="auto">
            <a:xfrm>
              <a:off x="1087004" y="878865"/>
              <a:ext cx="13601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ts val="2400"/>
                </a:lnSpc>
                <a:spcBef>
                  <a:spcPct val="0"/>
                </a:spcBef>
                <a:buFontTx/>
                <a:buNone/>
              </a:pPr>
              <a:r>
                <a:rPr lang="en-US" altLang="en-US" sz="2000" b="1" dirty="0">
                  <a:latin typeface="Times New Roman" panose="02020603050405020304" pitchFamily="18" charset="0"/>
                  <a:cs typeface="Times New Roman" panose="02020603050405020304" pitchFamily="18" charset="0"/>
                </a:rPr>
                <a:t>Focal Onset</a:t>
              </a:r>
              <a:endParaRPr lang="en-US" altLang="en-US" sz="2400" b="1" dirty="0">
                <a:latin typeface="Times New Roman" panose="02020603050405020304" pitchFamily="18" charset="0"/>
                <a:cs typeface="Times New Roman" panose="02020603050405020304" pitchFamily="18" charset="0"/>
              </a:endParaRPr>
            </a:p>
          </p:txBody>
        </p:sp>
        <p:sp>
          <p:nvSpPr>
            <p:cNvPr id="18" name="Rounded Rectangle 17"/>
            <p:cNvSpPr/>
            <p:nvPr/>
          </p:nvSpPr>
          <p:spPr bwMode="auto">
            <a:xfrm>
              <a:off x="800099" y="839788"/>
              <a:ext cx="1933940" cy="482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grpSp>
      <p:grpSp>
        <p:nvGrpSpPr>
          <p:cNvPr id="13" name="Group 5"/>
          <p:cNvGrpSpPr>
            <a:grpSpLocks/>
          </p:cNvGrpSpPr>
          <p:nvPr/>
        </p:nvGrpSpPr>
        <p:grpSpPr bwMode="auto">
          <a:xfrm>
            <a:off x="743826" y="1468602"/>
            <a:ext cx="2141053" cy="584351"/>
            <a:chOff x="4746624" y="5406469"/>
            <a:chExt cx="2106234" cy="584509"/>
          </a:xfrm>
        </p:grpSpPr>
        <p:sp>
          <p:nvSpPr>
            <p:cNvPr id="20" name="TextBox 1"/>
            <p:cNvSpPr txBox="1">
              <a:spLocks noChangeArrowheads="1"/>
            </p:cNvSpPr>
            <p:nvPr/>
          </p:nvSpPr>
          <p:spPr bwMode="auto">
            <a:xfrm>
              <a:off x="4835308" y="5528846"/>
              <a:ext cx="815623" cy="338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600" b="1" dirty="0">
                  <a:latin typeface="Times New Roman" panose="02020603050405020304" pitchFamily="18" charset="0"/>
                  <a:cs typeface="Times New Roman" panose="02020603050405020304" pitchFamily="18" charset="0"/>
                </a:rPr>
                <a:t>Aware </a:t>
              </a:r>
              <a:endParaRPr lang="en-US" altLang="en-US" sz="1800" b="1" baseline="30000" dirty="0">
                <a:latin typeface="Times New Roman" panose="02020603050405020304" pitchFamily="18" charset="0"/>
                <a:cs typeface="Times New Roman" panose="02020603050405020304" pitchFamily="18" charset="0"/>
              </a:endParaRPr>
            </a:p>
          </p:txBody>
        </p:sp>
        <p:sp>
          <p:nvSpPr>
            <p:cNvPr id="21" name="TextBox 2"/>
            <p:cNvSpPr txBox="1">
              <a:spLocks noChangeArrowheads="1"/>
            </p:cNvSpPr>
            <p:nvPr/>
          </p:nvSpPr>
          <p:spPr bwMode="auto">
            <a:xfrm>
              <a:off x="5724714" y="5436830"/>
              <a:ext cx="1128144" cy="55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ts val="1800"/>
                </a:lnSpc>
                <a:spcBef>
                  <a:spcPct val="0"/>
                </a:spcBef>
                <a:buNone/>
              </a:pPr>
              <a:r>
                <a:rPr lang="en-US" altLang="en-US" sz="1600" b="1" dirty="0">
                  <a:latin typeface="Times New Roman" panose="02020603050405020304" pitchFamily="18" charset="0"/>
                  <a:cs typeface="Times New Roman" panose="02020603050405020304" pitchFamily="18" charset="0"/>
                </a:rPr>
                <a:t>Impaired</a:t>
              </a:r>
            </a:p>
            <a:p>
              <a:pPr>
                <a:lnSpc>
                  <a:spcPts val="1800"/>
                </a:lnSpc>
                <a:spcBef>
                  <a:spcPct val="0"/>
                </a:spcBef>
                <a:buNone/>
              </a:pPr>
              <a:r>
                <a:rPr lang="en-US" altLang="en-US" sz="1600" b="1" dirty="0">
                  <a:latin typeface="Times New Roman" panose="02020603050405020304" pitchFamily="18" charset="0"/>
                  <a:cs typeface="Times New Roman" panose="02020603050405020304" pitchFamily="18" charset="0"/>
                </a:rPr>
                <a:t>Awareness </a:t>
              </a:r>
              <a:endParaRPr lang="en-US" altLang="en-US" sz="1800" b="1" baseline="30000" dirty="0">
                <a:latin typeface="Times New Roman" panose="02020603050405020304" pitchFamily="18" charset="0"/>
                <a:cs typeface="Times New Roman" panose="02020603050405020304" pitchFamily="18" charset="0"/>
              </a:endParaRPr>
            </a:p>
          </p:txBody>
        </p:sp>
        <p:sp>
          <p:nvSpPr>
            <p:cNvPr id="22" name="Rounded Rectangle 21"/>
            <p:cNvSpPr/>
            <p:nvPr/>
          </p:nvSpPr>
          <p:spPr bwMode="auto">
            <a:xfrm>
              <a:off x="4746624" y="5406469"/>
              <a:ext cx="2032451" cy="58435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cxnSp>
          <p:nvCxnSpPr>
            <p:cNvPr id="23" name="Straight Connector 22"/>
            <p:cNvCxnSpPr/>
            <p:nvPr/>
          </p:nvCxnSpPr>
          <p:spPr bwMode="auto">
            <a:xfrm flipH="1">
              <a:off x="5644872" y="5414013"/>
              <a:ext cx="3207" cy="5768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Rectangle 1"/>
          <p:cNvSpPr>
            <a:spLocks noChangeArrowheads="1"/>
          </p:cNvSpPr>
          <p:nvPr/>
        </p:nvSpPr>
        <p:spPr bwMode="auto">
          <a:xfrm>
            <a:off x="6420028" y="1465640"/>
            <a:ext cx="1636757"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800" b="1" dirty="0">
                <a:latin typeface="Times New Roman" panose="02020603050405020304" pitchFamily="18" charset="0"/>
                <a:cs typeface="Times New Roman" panose="02020603050405020304" pitchFamily="18" charset="0"/>
              </a:rPr>
              <a:t>Motor</a:t>
            </a:r>
          </a:p>
          <a:p>
            <a:pPr>
              <a:spcBef>
                <a:spcPct val="0"/>
              </a:spcBef>
              <a:buNone/>
            </a:pPr>
            <a:r>
              <a:rPr lang="en-US" altLang="en-US" sz="1800" dirty="0">
                <a:latin typeface="Times New Roman" panose="02020603050405020304" pitchFamily="18" charset="0"/>
                <a:cs typeface="Times New Roman" panose="02020603050405020304" pitchFamily="18" charset="0"/>
              </a:rPr>
              <a:t>  </a:t>
            </a:r>
            <a:r>
              <a:rPr lang="en-US" altLang="en-US" sz="1400" b="1" dirty="0">
                <a:latin typeface="Times New Roman" panose="02020603050405020304" pitchFamily="18" charset="0"/>
                <a:cs typeface="Times New Roman" panose="02020603050405020304" pitchFamily="18" charset="0"/>
              </a:rPr>
              <a:t>tonic-</a:t>
            </a:r>
            <a:r>
              <a:rPr lang="en-US" altLang="en-US" sz="1400" b="1" dirty="0" err="1">
                <a:latin typeface="Times New Roman" panose="02020603050405020304" pitchFamily="18" charset="0"/>
                <a:cs typeface="Times New Roman" panose="02020603050405020304" pitchFamily="18" charset="0"/>
              </a:rPr>
              <a:t>clonic</a:t>
            </a:r>
            <a:endParaRPr lang="en-US" altLang="en-US" sz="1400" b="1" dirty="0">
              <a:latin typeface="Times New Roman" panose="02020603050405020304" pitchFamily="18" charset="0"/>
              <a:cs typeface="Times New Roman" panose="02020603050405020304" pitchFamily="18" charset="0"/>
            </a:endParaRPr>
          </a:p>
          <a:p>
            <a:pPr>
              <a:spcBef>
                <a:spcPct val="0"/>
              </a:spcBef>
              <a:buFontTx/>
              <a:buNone/>
            </a:pPr>
            <a:r>
              <a:rPr lang="en-US" altLang="en-US" sz="1400" b="1" dirty="0">
                <a:latin typeface="Times New Roman" panose="02020603050405020304" pitchFamily="18" charset="0"/>
                <a:cs typeface="Times New Roman" panose="02020603050405020304" pitchFamily="18" charset="0"/>
              </a:rPr>
              <a:t>   epileptic spasms</a:t>
            </a:r>
          </a:p>
          <a:p>
            <a:pPr>
              <a:spcBef>
                <a:spcPct val="0"/>
              </a:spcBef>
              <a:buFontTx/>
              <a:buNone/>
            </a:pPr>
            <a:r>
              <a:rPr lang="en-US" altLang="en-US" sz="1800" b="1" dirty="0">
                <a:latin typeface="Times New Roman" panose="02020603050405020304" pitchFamily="18" charset="0"/>
                <a:cs typeface="Times New Roman" panose="02020603050405020304" pitchFamily="18" charset="0"/>
              </a:rPr>
              <a:t>Non-Motor</a:t>
            </a:r>
          </a:p>
          <a:p>
            <a:pPr>
              <a:spcBef>
                <a:spcPct val="0"/>
              </a:spcBef>
              <a:buNone/>
            </a:pPr>
            <a:r>
              <a:rPr lang="en-US" altLang="en-US" sz="1800" b="1" dirty="0">
                <a:latin typeface="Times New Roman" panose="02020603050405020304" pitchFamily="18" charset="0"/>
                <a:cs typeface="Times New Roman" panose="02020603050405020304" pitchFamily="18" charset="0"/>
              </a:rPr>
              <a:t>  </a:t>
            </a:r>
            <a:r>
              <a:rPr lang="en-US" altLang="en-US" sz="1400" b="1" dirty="0">
                <a:latin typeface="Times New Roman" panose="02020603050405020304" pitchFamily="18" charset="0"/>
                <a:cs typeface="Times New Roman" panose="02020603050405020304" pitchFamily="18" charset="0"/>
              </a:rPr>
              <a:t>behavior arrest</a:t>
            </a:r>
          </a:p>
          <a:p>
            <a:pPr>
              <a:spcBef>
                <a:spcPct val="0"/>
              </a:spcBef>
              <a:buFontTx/>
              <a:buNone/>
            </a:pPr>
            <a:endParaRPr lang="en-US" altLang="en-US" sz="1800" b="1" dirty="0">
              <a:latin typeface="Times New Roman" panose="02020603050405020304" pitchFamily="18" charset="0"/>
              <a:cs typeface="Times New Roman" panose="02020603050405020304" pitchFamily="18" charset="0"/>
            </a:endParaRPr>
          </a:p>
        </p:txBody>
      </p:sp>
      <p:sp>
        <p:nvSpPr>
          <p:cNvPr id="25" name="Rounded Rectangle 24"/>
          <p:cNvSpPr/>
          <p:nvPr/>
        </p:nvSpPr>
        <p:spPr bwMode="auto">
          <a:xfrm>
            <a:off x="3326373" y="1472746"/>
            <a:ext cx="2388627" cy="336776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sp>
        <p:nvSpPr>
          <p:cNvPr id="26" name="Rounded Rectangle 25"/>
          <p:cNvSpPr/>
          <p:nvPr/>
        </p:nvSpPr>
        <p:spPr bwMode="auto">
          <a:xfrm>
            <a:off x="5970532" y="1473578"/>
            <a:ext cx="2254250" cy="144674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sp>
        <p:nvSpPr>
          <p:cNvPr id="27" name="TextBox 26"/>
          <p:cNvSpPr txBox="1"/>
          <p:nvPr/>
        </p:nvSpPr>
        <p:spPr>
          <a:xfrm>
            <a:off x="867105" y="228600"/>
            <a:ext cx="8284127" cy="461665"/>
          </a:xfrm>
          <a:prstGeom prst="rect">
            <a:avLst/>
          </a:prstGeom>
          <a:noFill/>
        </p:spPr>
        <p:txBody>
          <a:bodyPr wrap="none" rtlCol="0">
            <a:spAutoFit/>
          </a:bodyPr>
          <a:lstStyle/>
          <a:p>
            <a:r>
              <a:rPr lang="en-US" sz="2400" b="1" dirty="0">
                <a:solidFill>
                  <a:srgbClr val="7030A0"/>
                </a:solidFill>
                <a:latin typeface="Times New Roman" panose="02020603050405020304" pitchFamily="18" charset="0"/>
                <a:cs typeface="Times New Roman" panose="02020603050405020304" pitchFamily="18" charset="0"/>
              </a:rPr>
              <a:t>ILAE 2017 Classification of Seizure Types Expanded Version</a:t>
            </a:r>
            <a:r>
              <a:rPr lang="en-US" sz="2400" b="1" baseline="30000" dirty="0">
                <a:solidFill>
                  <a:srgbClr val="7030A0"/>
                </a:solidFill>
                <a:latin typeface="Times New Roman" panose="02020603050405020304" pitchFamily="18" charset="0"/>
                <a:cs typeface="Times New Roman" panose="02020603050405020304" pitchFamily="18" charset="0"/>
              </a:rPr>
              <a:t>1</a:t>
            </a:r>
          </a:p>
        </p:txBody>
      </p:sp>
      <p:sp>
        <p:nvSpPr>
          <p:cNvPr id="28" name="Rectangle 1"/>
          <p:cNvSpPr>
            <a:spLocks noChangeArrowheads="1"/>
          </p:cNvSpPr>
          <p:nvPr/>
        </p:nvSpPr>
        <p:spPr bwMode="auto">
          <a:xfrm>
            <a:off x="6420028" y="3367266"/>
            <a:ext cx="16367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en-US" altLang="en-US" sz="1800" b="1" dirty="0">
                <a:latin typeface="Times New Roman" panose="02020603050405020304" pitchFamily="18" charset="0"/>
                <a:cs typeface="Times New Roman" panose="02020603050405020304" pitchFamily="18" charset="0"/>
              </a:rPr>
              <a:t>Unclassified</a:t>
            </a:r>
            <a:r>
              <a:rPr lang="en-US" altLang="en-US" sz="1800" b="1" baseline="30000" dirty="0">
                <a:latin typeface="Times New Roman" panose="02020603050405020304" pitchFamily="18" charset="0"/>
                <a:cs typeface="Times New Roman" panose="02020603050405020304" pitchFamily="18" charset="0"/>
              </a:rPr>
              <a:t>3</a:t>
            </a:r>
          </a:p>
        </p:txBody>
      </p:sp>
      <p:sp>
        <p:nvSpPr>
          <p:cNvPr id="29" name="Rounded Rectangle 28"/>
          <p:cNvSpPr/>
          <p:nvPr/>
        </p:nvSpPr>
        <p:spPr bwMode="auto">
          <a:xfrm>
            <a:off x="5964182" y="3367266"/>
            <a:ext cx="2254250" cy="36139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sp>
        <p:nvSpPr>
          <p:cNvPr id="30" name="TextBox 29"/>
          <p:cNvSpPr txBox="1"/>
          <p:nvPr/>
        </p:nvSpPr>
        <p:spPr>
          <a:xfrm>
            <a:off x="3261314" y="5071982"/>
            <a:ext cx="5407607" cy="1277273"/>
          </a:xfrm>
          <a:prstGeom prst="rect">
            <a:avLst/>
          </a:prstGeom>
          <a:noFill/>
        </p:spPr>
        <p:txBody>
          <a:bodyPr wrap="square" rtlCol="0">
            <a:spAutoFit/>
          </a:bodyPr>
          <a:lstStyle>
            <a:defPPr>
              <a:defRPr lang="en-US"/>
            </a:defPPr>
            <a:lvl1pPr>
              <a:spcBef>
                <a:spcPct val="0"/>
              </a:spcBef>
              <a:buFontTx/>
              <a:buNone/>
              <a:defRPr sz="1000" b="1">
                <a:latin typeface="Arial" panose="020B0604020202020204" pitchFamily="34" charset="0"/>
                <a:cs typeface="Arial" panose="020B0604020202020204" pitchFamily="34" charset="0"/>
              </a:defRPr>
            </a:lvl1pPr>
          </a:lstStyle>
          <a:p>
            <a:r>
              <a:rPr lang="en-GB" altLang="en-US" sz="1600" baseline="30000" dirty="0">
                <a:latin typeface="Times New Roman" panose="02020603050405020304" pitchFamily="18" charset="0"/>
                <a:cs typeface="Times New Roman" panose="02020603050405020304" pitchFamily="18" charset="0"/>
              </a:rPr>
              <a:t>1</a:t>
            </a:r>
            <a:r>
              <a:rPr lang="en-GB" altLang="en-US" sz="1100" dirty="0">
                <a:latin typeface="Times New Roman" panose="02020603050405020304" pitchFamily="18" charset="0"/>
                <a:cs typeface="Times New Roman" panose="02020603050405020304" pitchFamily="18" charset="0"/>
              </a:rPr>
              <a:t>   Definitions, other seizure types and descriptors are listed in the </a:t>
            </a:r>
          </a:p>
          <a:p>
            <a:r>
              <a:rPr lang="en-GB" altLang="en-US" sz="1100" dirty="0">
                <a:latin typeface="Times New Roman" panose="02020603050405020304" pitchFamily="18" charset="0"/>
                <a:cs typeface="Times New Roman" panose="02020603050405020304" pitchFamily="18" charset="0"/>
              </a:rPr>
              <a:t>     accompanying paper and glossary of terms.</a:t>
            </a:r>
          </a:p>
          <a:p>
            <a:endParaRPr lang="en-GB" altLang="en-US" sz="1100" dirty="0">
              <a:latin typeface="Times New Roman" panose="02020603050405020304" pitchFamily="18" charset="0"/>
              <a:cs typeface="Times New Roman" panose="02020603050405020304" pitchFamily="18" charset="0"/>
            </a:endParaRPr>
          </a:p>
          <a:p>
            <a:r>
              <a:rPr lang="en-GB" sz="1600" baseline="30000" dirty="0">
                <a:latin typeface="Times New Roman" panose="02020603050405020304" pitchFamily="18" charset="0"/>
                <a:cs typeface="Times New Roman" panose="02020603050405020304" pitchFamily="18" charset="0"/>
              </a:rPr>
              <a:t>2</a:t>
            </a:r>
            <a:r>
              <a:rPr lang="en-GB" sz="1100" dirty="0">
                <a:latin typeface="Times New Roman" panose="02020603050405020304" pitchFamily="18" charset="0"/>
                <a:cs typeface="Times New Roman" panose="02020603050405020304" pitchFamily="18" charset="0"/>
              </a:rPr>
              <a:t>  These could be focal or generalized, with or without alteration of awareness</a:t>
            </a:r>
            <a:endParaRPr lang="en-US" sz="1100" dirty="0">
              <a:latin typeface="Times New Roman" panose="02020603050405020304" pitchFamily="18" charset="0"/>
              <a:cs typeface="Times New Roman" panose="02020603050405020304" pitchFamily="18" charset="0"/>
            </a:endParaRPr>
          </a:p>
          <a:p>
            <a:endParaRPr lang="en-GB" altLang="en-US" sz="1100" dirty="0">
              <a:latin typeface="Times New Roman" panose="02020603050405020304" pitchFamily="18" charset="0"/>
              <a:cs typeface="Times New Roman" panose="02020603050405020304" pitchFamily="18" charset="0"/>
            </a:endParaRPr>
          </a:p>
          <a:p>
            <a:r>
              <a:rPr lang="en-GB" altLang="en-US" sz="1600" baseline="30000" dirty="0">
                <a:latin typeface="Times New Roman" panose="02020603050405020304" pitchFamily="18" charset="0"/>
                <a:cs typeface="Times New Roman" panose="02020603050405020304" pitchFamily="18" charset="0"/>
              </a:rPr>
              <a:t>3</a:t>
            </a:r>
            <a:r>
              <a:rPr lang="en-GB" altLang="en-US" sz="1100" dirty="0">
                <a:latin typeface="Times New Roman" panose="02020603050405020304" pitchFamily="18" charset="0"/>
                <a:cs typeface="Times New Roman" panose="02020603050405020304" pitchFamily="18" charset="0"/>
              </a:rPr>
              <a:t>  Due to inadequate information or inability to place in other categories</a:t>
            </a:r>
          </a:p>
          <a:p>
            <a:endParaRPr lang="en-GB" altLang="en-US" sz="1100" dirty="0">
              <a:latin typeface="Times New Roman" panose="02020603050405020304" pitchFamily="18" charset="0"/>
              <a:cs typeface="Times New Roman" panose="02020603050405020304" pitchFamily="18" charset="0"/>
            </a:endParaRPr>
          </a:p>
        </p:txBody>
      </p:sp>
      <p:sp>
        <p:nvSpPr>
          <p:cNvPr id="31" name="Rectangle 30"/>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410944" y="6211669"/>
            <a:ext cx="6773538" cy="646331"/>
          </a:xfrm>
          <a:prstGeom prst="rect">
            <a:avLst/>
          </a:prstGeom>
          <a:noFill/>
        </p:spPr>
        <p:txBody>
          <a:bodyPr wrap="square" rtlCol="0">
            <a:spAutoFit/>
          </a:bodyPr>
          <a:lstStyle/>
          <a:p>
            <a:r>
              <a:rPr lang="en-US" dirty="0"/>
              <a:t>From </a:t>
            </a:r>
            <a:r>
              <a:rPr lang="en-US" i="1" dirty="0"/>
              <a:t>Fisher et al. Instruction manual for the ILAE 2017 operational classification of seizure types. </a:t>
            </a:r>
            <a:r>
              <a:rPr lang="en-US" i="1" dirty="0" err="1"/>
              <a:t>Epilepsia</a:t>
            </a:r>
            <a:r>
              <a:rPr lang="en-US" i="1" dirty="0"/>
              <a:t> </a:t>
            </a:r>
            <a:r>
              <a:rPr lang="en-US" i="1" dirty="0" err="1"/>
              <a:t>doi</a:t>
            </a:r>
            <a:r>
              <a:rPr lang="en-US" i="1" dirty="0"/>
              <a:t>: 10.1111/epi.13671</a:t>
            </a:r>
            <a:endParaRPr lang="en-US" dirty="0"/>
          </a:p>
        </p:txBody>
      </p:sp>
    </p:spTree>
    <p:extLst>
      <p:ext uri="{BB962C8B-B14F-4D97-AF65-F5344CB8AC3E}">
        <p14:creationId xmlns:p14="http://schemas.microsoft.com/office/powerpoint/2010/main" val="1568870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4" name="TextBox 13"/>
          <p:cNvSpPr txBox="1"/>
          <p:nvPr/>
        </p:nvSpPr>
        <p:spPr>
          <a:xfrm>
            <a:off x="1590369" y="414566"/>
            <a:ext cx="6163803" cy="523220"/>
          </a:xfrm>
          <a:prstGeom prst="rect">
            <a:avLst/>
          </a:prstGeom>
          <a:noFill/>
        </p:spPr>
        <p:txBody>
          <a:bodyPr wrap="non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Loss (or Impairment) of Consciousness</a:t>
            </a:r>
          </a:p>
        </p:txBody>
      </p:sp>
      <p:sp>
        <p:nvSpPr>
          <p:cNvPr id="15" name="TextBox 14"/>
          <p:cNvSpPr txBox="1"/>
          <p:nvPr/>
        </p:nvSpPr>
        <p:spPr>
          <a:xfrm>
            <a:off x="1213221" y="1633987"/>
            <a:ext cx="6318974"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Two types of seizures with loss of consciousness</a:t>
            </a:r>
          </a:p>
        </p:txBody>
      </p:sp>
      <p:pic>
        <p:nvPicPr>
          <p:cNvPr id="16" name="Picture 15"/>
          <p:cNvPicPr>
            <a:picLocks noChangeAspect="1"/>
          </p:cNvPicPr>
          <p:nvPr/>
        </p:nvPicPr>
        <p:blipFill>
          <a:blip r:embed="rId2" cstate="print"/>
          <a:stretch>
            <a:fillRect/>
          </a:stretch>
        </p:blipFill>
        <p:spPr>
          <a:xfrm>
            <a:off x="834645" y="2325830"/>
            <a:ext cx="2338258" cy="2265941"/>
          </a:xfrm>
          <a:prstGeom prst="rect">
            <a:avLst/>
          </a:prstGeom>
        </p:spPr>
      </p:pic>
      <p:sp>
        <p:nvSpPr>
          <p:cNvPr id="8" name="Rectangle 7"/>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stretch>
            <a:fillRect/>
          </a:stretch>
        </p:blipFill>
        <p:spPr>
          <a:xfrm>
            <a:off x="4572000" y="2300039"/>
            <a:ext cx="2971800" cy="2374596"/>
          </a:xfrm>
          <a:prstGeom prst="rect">
            <a:avLst/>
          </a:prstGeom>
        </p:spPr>
      </p:pic>
    </p:spTree>
    <p:extLst>
      <p:ext uri="{BB962C8B-B14F-4D97-AF65-F5344CB8AC3E}">
        <p14:creationId xmlns:p14="http://schemas.microsoft.com/office/powerpoint/2010/main" val="588884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72104"/>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5" name="TextBox 4"/>
          <p:cNvSpPr txBox="1"/>
          <p:nvPr/>
        </p:nvSpPr>
        <p:spPr>
          <a:xfrm>
            <a:off x="747173" y="408920"/>
            <a:ext cx="7734681" cy="523220"/>
          </a:xfrm>
          <a:prstGeom prst="rect">
            <a:avLst/>
          </a:prstGeom>
          <a:noFill/>
        </p:spPr>
        <p:txBody>
          <a:bodyPr wrap="non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Some Seizure Onsets can be Focal or Generalized</a:t>
            </a:r>
          </a:p>
        </p:txBody>
      </p:sp>
      <p:sp>
        <p:nvSpPr>
          <p:cNvPr id="8" name="TextBox 7"/>
          <p:cNvSpPr txBox="1"/>
          <p:nvPr/>
        </p:nvSpPr>
        <p:spPr>
          <a:xfrm>
            <a:off x="349528" y="2192529"/>
            <a:ext cx="1747594" cy="461665"/>
          </a:xfrm>
          <a:prstGeom prst="rect">
            <a:avLst/>
          </a:prstGeom>
          <a:noFill/>
        </p:spPr>
        <p:txBody>
          <a:bodyPr wrap="none" rtlCol="0">
            <a:spAutoFit/>
          </a:bodyPr>
          <a:lstStyle/>
          <a:p>
            <a:r>
              <a:rPr lang="en-US" sz="2400" b="1" u="sng" dirty="0">
                <a:latin typeface="Times New Roman" panose="02020603050405020304" pitchFamily="18" charset="0"/>
                <a:cs typeface="Times New Roman" panose="02020603050405020304" pitchFamily="18" charset="0"/>
              </a:rPr>
              <a:t>Focal Onset</a:t>
            </a:r>
          </a:p>
        </p:txBody>
      </p:sp>
      <p:sp>
        <p:nvSpPr>
          <p:cNvPr id="9" name="TextBox 8"/>
          <p:cNvSpPr txBox="1"/>
          <p:nvPr/>
        </p:nvSpPr>
        <p:spPr>
          <a:xfrm>
            <a:off x="4838391" y="2136882"/>
            <a:ext cx="2618024" cy="461665"/>
          </a:xfrm>
          <a:prstGeom prst="rect">
            <a:avLst/>
          </a:prstGeom>
          <a:noFill/>
        </p:spPr>
        <p:txBody>
          <a:bodyPr wrap="none" rtlCol="0">
            <a:spAutoFit/>
          </a:bodyPr>
          <a:lstStyle/>
          <a:p>
            <a:r>
              <a:rPr lang="en-US" sz="2400" b="1" u="sng" dirty="0">
                <a:latin typeface="Times New Roman" panose="02020603050405020304" pitchFamily="18" charset="0"/>
                <a:cs typeface="Times New Roman" panose="02020603050405020304" pitchFamily="18" charset="0"/>
              </a:rPr>
              <a:t>Generalized Onset</a:t>
            </a:r>
          </a:p>
        </p:txBody>
      </p:sp>
      <p:sp>
        <p:nvSpPr>
          <p:cNvPr id="10" name="TextBox 9"/>
          <p:cNvSpPr txBox="1"/>
          <p:nvPr/>
        </p:nvSpPr>
        <p:spPr>
          <a:xfrm>
            <a:off x="383191" y="2885028"/>
            <a:ext cx="721672" cy="338554"/>
          </a:xfrm>
          <a:prstGeom prst="rect">
            <a:avLst/>
          </a:prstGeom>
          <a:noFill/>
        </p:spPr>
        <p:txBody>
          <a:bodyPr wrap="none" rtlCol="0">
            <a:spAutoFit/>
          </a:bodyPr>
          <a:lstStyle/>
          <a:p>
            <a:r>
              <a:rPr lang="en-US" sz="1600" b="1" dirty="0">
                <a:latin typeface="Times New Roman" panose="02020603050405020304" pitchFamily="18" charset="0"/>
                <a:cs typeface="Times New Roman" panose="02020603050405020304" pitchFamily="18" charset="0"/>
              </a:rPr>
              <a:t>atonic</a:t>
            </a:r>
          </a:p>
        </p:txBody>
      </p:sp>
      <p:sp>
        <p:nvSpPr>
          <p:cNvPr id="11" name="TextBox 10"/>
          <p:cNvSpPr txBox="1"/>
          <p:nvPr/>
        </p:nvSpPr>
        <p:spPr>
          <a:xfrm>
            <a:off x="383191" y="3285138"/>
            <a:ext cx="699230" cy="338554"/>
          </a:xfrm>
          <a:prstGeom prst="rect">
            <a:avLst/>
          </a:prstGeom>
          <a:noFill/>
        </p:spPr>
        <p:txBody>
          <a:bodyPr wrap="none" rtlCol="0">
            <a:spAutoFit/>
          </a:bodyPr>
          <a:lstStyle/>
          <a:p>
            <a:r>
              <a:rPr lang="en-US" sz="1600" b="1" dirty="0">
                <a:latin typeface="Times New Roman" panose="02020603050405020304" pitchFamily="18" charset="0"/>
                <a:cs typeface="Times New Roman" panose="02020603050405020304" pitchFamily="18" charset="0"/>
              </a:rPr>
              <a:t>clonic</a:t>
            </a:r>
          </a:p>
        </p:txBody>
      </p:sp>
      <p:sp>
        <p:nvSpPr>
          <p:cNvPr id="12" name="TextBox 11"/>
          <p:cNvSpPr txBox="1"/>
          <p:nvPr/>
        </p:nvSpPr>
        <p:spPr>
          <a:xfrm>
            <a:off x="383191" y="3685248"/>
            <a:ext cx="1608133" cy="338554"/>
          </a:xfrm>
          <a:prstGeom prst="rect">
            <a:avLst/>
          </a:prstGeom>
          <a:noFill/>
        </p:spPr>
        <p:txBody>
          <a:bodyPr wrap="none" rtlCol="0">
            <a:spAutoFit/>
          </a:bodyPr>
          <a:lstStyle/>
          <a:p>
            <a:r>
              <a:rPr lang="en-US" sz="1600" b="1" dirty="0">
                <a:latin typeface="Times New Roman" panose="02020603050405020304" pitchFamily="18" charset="0"/>
                <a:cs typeface="Times New Roman" panose="02020603050405020304" pitchFamily="18" charset="0"/>
              </a:rPr>
              <a:t>epileptic spasms</a:t>
            </a:r>
          </a:p>
        </p:txBody>
      </p:sp>
      <p:sp>
        <p:nvSpPr>
          <p:cNvPr id="13" name="TextBox 12"/>
          <p:cNvSpPr txBox="1"/>
          <p:nvPr/>
        </p:nvSpPr>
        <p:spPr>
          <a:xfrm>
            <a:off x="383191" y="4085358"/>
            <a:ext cx="1075936" cy="338554"/>
          </a:xfrm>
          <a:prstGeom prst="rect">
            <a:avLst/>
          </a:prstGeom>
          <a:noFill/>
        </p:spPr>
        <p:txBody>
          <a:bodyPr wrap="none" rtlCol="0">
            <a:spAutoFit/>
          </a:bodyPr>
          <a:lstStyle/>
          <a:p>
            <a:r>
              <a:rPr lang="en-US" sz="1600" b="1" dirty="0">
                <a:latin typeface="Times New Roman" panose="02020603050405020304" pitchFamily="18" charset="0"/>
                <a:cs typeface="Times New Roman" panose="02020603050405020304" pitchFamily="18" charset="0"/>
              </a:rPr>
              <a:t>myoclonic</a:t>
            </a:r>
          </a:p>
        </p:txBody>
      </p:sp>
      <p:sp>
        <p:nvSpPr>
          <p:cNvPr id="14" name="TextBox 13"/>
          <p:cNvSpPr txBox="1"/>
          <p:nvPr/>
        </p:nvSpPr>
        <p:spPr>
          <a:xfrm>
            <a:off x="383191" y="4485468"/>
            <a:ext cx="619080" cy="338554"/>
          </a:xfrm>
          <a:prstGeom prst="rect">
            <a:avLst/>
          </a:prstGeom>
          <a:noFill/>
        </p:spPr>
        <p:txBody>
          <a:bodyPr wrap="none" rtlCol="0">
            <a:spAutoFit/>
          </a:bodyPr>
          <a:lstStyle/>
          <a:p>
            <a:r>
              <a:rPr lang="en-US" sz="1600" b="1" dirty="0">
                <a:latin typeface="Times New Roman" panose="02020603050405020304" pitchFamily="18" charset="0"/>
                <a:cs typeface="Times New Roman" panose="02020603050405020304" pitchFamily="18" charset="0"/>
              </a:rPr>
              <a:t>tonic</a:t>
            </a:r>
          </a:p>
        </p:txBody>
      </p:sp>
      <p:sp>
        <p:nvSpPr>
          <p:cNvPr id="15" name="TextBox 14"/>
          <p:cNvSpPr txBox="1"/>
          <p:nvPr/>
        </p:nvSpPr>
        <p:spPr>
          <a:xfrm>
            <a:off x="383191" y="4885578"/>
            <a:ext cx="1202573" cy="338554"/>
          </a:xfrm>
          <a:prstGeom prst="rect">
            <a:avLst/>
          </a:prstGeom>
          <a:noFill/>
        </p:spPr>
        <p:txBody>
          <a:bodyPr wrap="none" rtlCol="0">
            <a:spAutoFit/>
          </a:bodyPr>
          <a:lstStyle/>
          <a:p>
            <a:r>
              <a:rPr lang="en-US" sz="1600" b="1" dirty="0">
                <a:latin typeface="Times New Roman" panose="02020603050405020304" pitchFamily="18" charset="0"/>
                <a:cs typeface="Times New Roman" panose="02020603050405020304" pitchFamily="18" charset="0"/>
              </a:rPr>
              <a:t>tonic-clonic</a:t>
            </a:r>
          </a:p>
        </p:txBody>
      </p:sp>
      <p:sp>
        <p:nvSpPr>
          <p:cNvPr id="16" name="TextBox 15"/>
          <p:cNvSpPr txBox="1"/>
          <p:nvPr/>
        </p:nvSpPr>
        <p:spPr>
          <a:xfrm>
            <a:off x="7279281" y="2879485"/>
            <a:ext cx="721672" cy="338554"/>
          </a:xfrm>
          <a:prstGeom prst="rect">
            <a:avLst/>
          </a:prstGeom>
          <a:noFill/>
        </p:spPr>
        <p:txBody>
          <a:bodyPr wrap="none" rtlCol="0">
            <a:spAutoFit/>
          </a:bodyPr>
          <a:lstStyle/>
          <a:p>
            <a:r>
              <a:rPr lang="en-US" sz="1600" b="1" dirty="0">
                <a:latin typeface="Times New Roman" panose="02020603050405020304" pitchFamily="18" charset="0"/>
                <a:cs typeface="Times New Roman" panose="02020603050405020304" pitchFamily="18" charset="0"/>
              </a:rPr>
              <a:t>atonic</a:t>
            </a:r>
          </a:p>
        </p:txBody>
      </p:sp>
      <p:sp>
        <p:nvSpPr>
          <p:cNvPr id="17" name="TextBox 16"/>
          <p:cNvSpPr txBox="1"/>
          <p:nvPr/>
        </p:nvSpPr>
        <p:spPr>
          <a:xfrm>
            <a:off x="7279281" y="3279595"/>
            <a:ext cx="699230" cy="338554"/>
          </a:xfrm>
          <a:prstGeom prst="rect">
            <a:avLst/>
          </a:prstGeom>
          <a:noFill/>
        </p:spPr>
        <p:txBody>
          <a:bodyPr wrap="none" rtlCol="0">
            <a:spAutoFit/>
          </a:bodyPr>
          <a:lstStyle/>
          <a:p>
            <a:r>
              <a:rPr lang="en-US" sz="1600" b="1" dirty="0">
                <a:latin typeface="Times New Roman" panose="02020603050405020304" pitchFamily="18" charset="0"/>
                <a:cs typeface="Times New Roman" panose="02020603050405020304" pitchFamily="18" charset="0"/>
              </a:rPr>
              <a:t>clonic</a:t>
            </a:r>
          </a:p>
        </p:txBody>
      </p:sp>
      <p:sp>
        <p:nvSpPr>
          <p:cNvPr id="18" name="TextBox 17"/>
          <p:cNvSpPr txBox="1"/>
          <p:nvPr/>
        </p:nvSpPr>
        <p:spPr>
          <a:xfrm>
            <a:off x="7279281" y="3679705"/>
            <a:ext cx="1608133" cy="338554"/>
          </a:xfrm>
          <a:prstGeom prst="rect">
            <a:avLst/>
          </a:prstGeom>
          <a:noFill/>
        </p:spPr>
        <p:txBody>
          <a:bodyPr wrap="none" rtlCol="0">
            <a:spAutoFit/>
          </a:bodyPr>
          <a:lstStyle/>
          <a:p>
            <a:r>
              <a:rPr lang="en-US" sz="1600" b="1" dirty="0">
                <a:latin typeface="Times New Roman" panose="02020603050405020304" pitchFamily="18" charset="0"/>
                <a:cs typeface="Times New Roman" panose="02020603050405020304" pitchFamily="18" charset="0"/>
              </a:rPr>
              <a:t>epileptic spasms</a:t>
            </a:r>
          </a:p>
        </p:txBody>
      </p:sp>
      <p:sp>
        <p:nvSpPr>
          <p:cNvPr id="19" name="TextBox 18"/>
          <p:cNvSpPr txBox="1"/>
          <p:nvPr/>
        </p:nvSpPr>
        <p:spPr>
          <a:xfrm>
            <a:off x="7279281" y="4079815"/>
            <a:ext cx="1075936" cy="338554"/>
          </a:xfrm>
          <a:prstGeom prst="rect">
            <a:avLst/>
          </a:prstGeom>
          <a:noFill/>
        </p:spPr>
        <p:txBody>
          <a:bodyPr wrap="none" rtlCol="0">
            <a:spAutoFit/>
          </a:bodyPr>
          <a:lstStyle/>
          <a:p>
            <a:r>
              <a:rPr lang="en-US" sz="1600" b="1" dirty="0">
                <a:latin typeface="Times New Roman" panose="02020603050405020304" pitchFamily="18" charset="0"/>
                <a:cs typeface="Times New Roman" panose="02020603050405020304" pitchFamily="18" charset="0"/>
              </a:rPr>
              <a:t>myoclonic</a:t>
            </a:r>
          </a:p>
        </p:txBody>
      </p:sp>
      <p:sp>
        <p:nvSpPr>
          <p:cNvPr id="20" name="TextBox 19"/>
          <p:cNvSpPr txBox="1"/>
          <p:nvPr/>
        </p:nvSpPr>
        <p:spPr>
          <a:xfrm>
            <a:off x="7279281" y="4479925"/>
            <a:ext cx="619080" cy="338554"/>
          </a:xfrm>
          <a:prstGeom prst="rect">
            <a:avLst/>
          </a:prstGeom>
          <a:noFill/>
        </p:spPr>
        <p:txBody>
          <a:bodyPr wrap="none" rtlCol="0">
            <a:spAutoFit/>
          </a:bodyPr>
          <a:lstStyle/>
          <a:p>
            <a:r>
              <a:rPr lang="en-US" sz="1600" b="1" dirty="0">
                <a:latin typeface="Times New Roman" panose="02020603050405020304" pitchFamily="18" charset="0"/>
                <a:cs typeface="Times New Roman" panose="02020603050405020304" pitchFamily="18" charset="0"/>
              </a:rPr>
              <a:t>tonic</a:t>
            </a:r>
          </a:p>
        </p:txBody>
      </p:sp>
      <p:sp>
        <p:nvSpPr>
          <p:cNvPr id="21" name="TextBox 20"/>
          <p:cNvSpPr txBox="1"/>
          <p:nvPr/>
        </p:nvSpPr>
        <p:spPr>
          <a:xfrm>
            <a:off x="7279281" y="4880035"/>
            <a:ext cx="1202573" cy="338554"/>
          </a:xfrm>
          <a:prstGeom prst="rect">
            <a:avLst/>
          </a:prstGeom>
          <a:noFill/>
        </p:spPr>
        <p:txBody>
          <a:bodyPr wrap="none" rtlCol="0">
            <a:spAutoFit/>
          </a:bodyPr>
          <a:lstStyle/>
          <a:p>
            <a:r>
              <a:rPr lang="en-US" sz="1600" b="1" dirty="0">
                <a:latin typeface="Times New Roman" panose="02020603050405020304" pitchFamily="18" charset="0"/>
                <a:cs typeface="Times New Roman" panose="02020603050405020304" pitchFamily="18" charset="0"/>
              </a:rPr>
              <a:t>tonic-clonic</a:t>
            </a:r>
          </a:p>
        </p:txBody>
      </p:sp>
      <p:pic>
        <p:nvPicPr>
          <p:cNvPr id="22" name="Picture 21"/>
          <p:cNvPicPr>
            <a:picLocks noChangeAspect="1"/>
          </p:cNvPicPr>
          <p:nvPr/>
        </p:nvPicPr>
        <p:blipFill>
          <a:blip r:embed="rId2" cstate="print"/>
          <a:stretch>
            <a:fillRect/>
          </a:stretch>
        </p:blipFill>
        <p:spPr>
          <a:xfrm>
            <a:off x="4843236" y="3279595"/>
            <a:ext cx="1828800" cy="1905000"/>
          </a:xfrm>
          <a:prstGeom prst="rect">
            <a:avLst/>
          </a:prstGeom>
        </p:spPr>
      </p:pic>
      <p:pic>
        <p:nvPicPr>
          <p:cNvPr id="23" name="Picture 2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3000" contrast="26000"/>
                    </a14:imgEffect>
                  </a14:imgLayer>
                </a14:imgProps>
              </a:ext>
            </a:extLst>
          </a:blip>
          <a:stretch>
            <a:fillRect/>
          </a:stretch>
        </p:blipFill>
        <p:spPr>
          <a:xfrm>
            <a:off x="2050080" y="3375145"/>
            <a:ext cx="2292195" cy="1905000"/>
          </a:xfrm>
          <a:prstGeom prst="rect">
            <a:avLst/>
          </a:prstGeom>
        </p:spPr>
      </p:pic>
      <p:cxnSp>
        <p:nvCxnSpPr>
          <p:cNvPr id="24" name="Straight Arrow Connector 23"/>
          <p:cNvCxnSpPr/>
          <p:nvPr/>
        </p:nvCxnSpPr>
        <p:spPr>
          <a:xfrm flipV="1">
            <a:off x="1183410" y="4681470"/>
            <a:ext cx="786241" cy="206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6764314" y="4681471"/>
            <a:ext cx="57634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219812" y="2052737"/>
            <a:ext cx="4317023" cy="3377682"/>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28" name="Rounded Rectangle 27"/>
          <p:cNvSpPr/>
          <p:nvPr/>
        </p:nvSpPr>
        <p:spPr>
          <a:xfrm>
            <a:off x="4610097" y="2046877"/>
            <a:ext cx="4317023" cy="3377682"/>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27" name="Rectangle 26"/>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82487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84213" y="3500438"/>
            <a:ext cx="7416800" cy="2449512"/>
          </a:xfrm>
          <a:prstGeom prst="rect">
            <a:avLst/>
          </a:prstGeom>
          <a:solidFill>
            <a:schemeClr val="bg2"/>
          </a:solidFill>
          <a:ln w="9525">
            <a:solidFill>
              <a:schemeClr val="tx1"/>
            </a:solidFill>
            <a:miter lim="800000"/>
            <a:headEnd/>
            <a:tailEnd/>
          </a:ln>
        </p:spPr>
        <p:txBody>
          <a:bodyPr wrap="none" anchor="ctr"/>
          <a:lstStyle/>
          <a:p>
            <a:endParaRPr lang="sk-SK" altLang="sk-SK"/>
          </a:p>
        </p:txBody>
      </p:sp>
      <p:sp>
        <p:nvSpPr>
          <p:cNvPr id="13316" name="Rectangle 4"/>
          <p:cNvSpPr>
            <a:spLocks noGrp="1" noChangeArrowheads="1"/>
          </p:cNvSpPr>
          <p:nvPr>
            <p:ph type="body" idx="1"/>
          </p:nvPr>
        </p:nvSpPr>
        <p:spPr>
          <a:xfrm>
            <a:off x="566738" y="1752600"/>
            <a:ext cx="8001000" cy="1963738"/>
          </a:xfrm>
        </p:spPr>
        <p:txBody>
          <a:bodyPr/>
          <a:lstStyle/>
          <a:p>
            <a:pPr eaLnBrk="1" hangingPunct="1"/>
            <a:r>
              <a:rPr lang="sk-SK" altLang="sk-SK" smtClean="0"/>
              <a:t>Epileptic seizure</a:t>
            </a:r>
          </a:p>
          <a:p>
            <a:pPr eaLnBrk="1" hangingPunct="1"/>
            <a:r>
              <a:rPr lang="sk-SK" altLang="sk-SK" smtClean="0"/>
              <a:t>Epilepsy</a:t>
            </a:r>
          </a:p>
          <a:p>
            <a:pPr eaLnBrk="1" hangingPunct="1"/>
            <a:r>
              <a:rPr lang="sk-SK" altLang="sk-SK" smtClean="0"/>
              <a:t>Status epilepticus</a:t>
            </a:r>
          </a:p>
        </p:txBody>
      </p:sp>
      <p:cxnSp>
        <p:nvCxnSpPr>
          <p:cNvPr id="13317" name="AutoShape 5"/>
          <p:cNvCxnSpPr>
            <a:cxnSpLocks noChangeShapeType="1"/>
          </p:cNvCxnSpPr>
          <p:nvPr/>
        </p:nvCxnSpPr>
        <p:spPr bwMode="auto">
          <a:xfrm>
            <a:off x="900113" y="5516563"/>
            <a:ext cx="6985000" cy="0"/>
          </a:xfrm>
          <a:prstGeom prst="straightConnector1">
            <a:avLst/>
          </a:prstGeom>
          <a:noFill/>
          <a:ln w="9525">
            <a:solidFill>
              <a:schemeClr val="tx1"/>
            </a:solidFill>
            <a:round/>
            <a:headEnd type="oval" w="med" len="med"/>
            <a:tailEnd type="oval" w="med" len="med"/>
          </a:ln>
        </p:spPr>
      </p:cxnSp>
      <p:sp>
        <p:nvSpPr>
          <p:cNvPr id="13318" name="Text Box 6"/>
          <p:cNvSpPr txBox="1">
            <a:spLocks noChangeArrowheads="1"/>
          </p:cNvSpPr>
          <p:nvPr/>
        </p:nvSpPr>
        <p:spPr bwMode="auto">
          <a:xfrm>
            <a:off x="3975100" y="5461000"/>
            <a:ext cx="1011238" cy="366713"/>
          </a:xfrm>
          <a:prstGeom prst="rect">
            <a:avLst/>
          </a:prstGeom>
          <a:noFill/>
          <a:ln w="9525">
            <a:noFill/>
            <a:miter lim="800000"/>
            <a:headEnd/>
            <a:tailEnd/>
          </a:ln>
        </p:spPr>
        <p:txBody>
          <a:bodyPr wrap="none">
            <a:spAutoFit/>
          </a:bodyPr>
          <a:lstStyle/>
          <a:p>
            <a:r>
              <a:rPr lang="sk-SK" altLang="sk-SK"/>
              <a:t>1 YEAR</a:t>
            </a:r>
          </a:p>
        </p:txBody>
      </p:sp>
      <p:sp>
        <p:nvSpPr>
          <p:cNvPr id="13319" name="Rectangle 7"/>
          <p:cNvSpPr>
            <a:spLocks noChangeArrowheads="1"/>
          </p:cNvSpPr>
          <p:nvPr/>
        </p:nvSpPr>
        <p:spPr bwMode="auto">
          <a:xfrm>
            <a:off x="1331913" y="5157788"/>
            <a:ext cx="287337" cy="287337"/>
          </a:xfrm>
          <a:prstGeom prst="rect">
            <a:avLst/>
          </a:prstGeom>
          <a:solidFill>
            <a:schemeClr val="accent2"/>
          </a:solidFill>
          <a:ln w="9525">
            <a:noFill/>
            <a:miter lim="800000"/>
            <a:headEnd/>
            <a:tailEnd/>
          </a:ln>
        </p:spPr>
        <p:txBody>
          <a:bodyPr wrap="none" anchor="ctr"/>
          <a:lstStyle/>
          <a:p>
            <a:endParaRPr lang="sk-SK" altLang="sk-SK"/>
          </a:p>
        </p:txBody>
      </p:sp>
      <p:sp>
        <p:nvSpPr>
          <p:cNvPr id="13320" name="Rectangle 8"/>
          <p:cNvSpPr>
            <a:spLocks noChangeArrowheads="1"/>
          </p:cNvSpPr>
          <p:nvPr/>
        </p:nvSpPr>
        <p:spPr bwMode="auto">
          <a:xfrm>
            <a:off x="684213" y="1916113"/>
            <a:ext cx="287337" cy="287337"/>
          </a:xfrm>
          <a:prstGeom prst="rect">
            <a:avLst/>
          </a:prstGeom>
          <a:solidFill>
            <a:schemeClr val="accent2"/>
          </a:solidFill>
          <a:ln w="9525">
            <a:noFill/>
            <a:miter lim="800000"/>
            <a:headEnd/>
            <a:tailEnd/>
          </a:ln>
        </p:spPr>
        <p:txBody>
          <a:bodyPr wrap="none" anchor="ctr"/>
          <a:lstStyle/>
          <a:p>
            <a:endParaRPr lang="sk-SK" altLang="sk-SK"/>
          </a:p>
        </p:txBody>
      </p:sp>
      <p:sp>
        <p:nvSpPr>
          <p:cNvPr id="13321" name="Rectangle 9"/>
          <p:cNvSpPr>
            <a:spLocks noChangeArrowheads="1"/>
          </p:cNvSpPr>
          <p:nvPr/>
        </p:nvSpPr>
        <p:spPr bwMode="auto">
          <a:xfrm>
            <a:off x="2700338" y="5157788"/>
            <a:ext cx="287337" cy="287337"/>
          </a:xfrm>
          <a:prstGeom prst="rect">
            <a:avLst/>
          </a:prstGeom>
          <a:solidFill>
            <a:srgbClr val="808000"/>
          </a:solidFill>
          <a:ln w="9525">
            <a:noFill/>
            <a:miter lim="800000"/>
            <a:headEnd/>
            <a:tailEnd/>
          </a:ln>
        </p:spPr>
        <p:txBody>
          <a:bodyPr wrap="none" anchor="ctr"/>
          <a:lstStyle/>
          <a:p>
            <a:endParaRPr lang="sk-SK" altLang="sk-SK"/>
          </a:p>
        </p:txBody>
      </p:sp>
      <p:sp>
        <p:nvSpPr>
          <p:cNvPr id="13322" name="Rectangle 10"/>
          <p:cNvSpPr>
            <a:spLocks noChangeArrowheads="1"/>
          </p:cNvSpPr>
          <p:nvPr/>
        </p:nvSpPr>
        <p:spPr bwMode="auto">
          <a:xfrm>
            <a:off x="684213" y="2420938"/>
            <a:ext cx="287337" cy="287337"/>
          </a:xfrm>
          <a:prstGeom prst="rect">
            <a:avLst/>
          </a:prstGeom>
          <a:solidFill>
            <a:srgbClr val="808000"/>
          </a:solidFill>
          <a:ln w="9525">
            <a:noFill/>
            <a:miter lim="800000"/>
            <a:headEnd/>
            <a:tailEnd/>
          </a:ln>
        </p:spPr>
        <p:txBody>
          <a:bodyPr wrap="none" anchor="ctr"/>
          <a:lstStyle/>
          <a:p>
            <a:endParaRPr lang="sk-SK" altLang="sk-SK"/>
          </a:p>
        </p:txBody>
      </p:sp>
      <p:sp>
        <p:nvSpPr>
          <p:cNvPr id="13323" name="Rectangle 11"/>
          <p:cNvSpPr>
            <a:spLocks noChangeArrowheads="1"/>
          </p:cNvSpPr>
          <p:nvPr/>
        </p:nvSpPr>
        <p:spPr bwMode="auto">
          <a:xfrm>
            <a:off x="7019925" y="5157788"/>
            <a:ext cx="287338" cy="287337"/>
          </a:xfrm>
          <a:prstGeom prst="rect">
            <a:avLst/>
          </a:prstGeom>
          <a:solidFill>
            <a:srgbClr val="808000"/>
          </a:solidFill>
          <a:ln w="9525">
            <a:noFill/>
            <a:miter lim="800000"/>
            <a:headEnd/>
            <a:tailEnd/>
          </a:ln>
        </p:spPr>
        <p:txBody>
          <a:bodyPr wrap="none" anchor="ctr"/>
          <a:lstStyle/>
          <a:p>
            <a:endParaRPr lang="sk-SK" altLang="sk-SK"/>
          </a:p>
        </p:txBody>
      </p:sp>
      <p:sp>
        <p:nvSpPr>
          <p:cNvPr id="13324" name="Rectangle 12"/>
          <p:cNvSpPr>
            <a:spLocks noChangeArrowheads="1"/>
          </p:cNvSpPr>
          <p:nvPr/>
        </p:nvSpPr>
        <p:spPr bwMode="auto">
          <a:xfrm>
            <a:off x="5651500" y="5157788"/>
            <a:ext cx="287338" cy="287337"/>
          </a:xfrm>
          <a:prstGeom prst="rect">
            <a:avLst/>
          </a:prstGeom>
          <a:solidFill>
            <a:srgbClr val="808000"/>
          </a:solidFill>
          <a:ln w="9525">
            <a:noFill/>
            <a:miter lim="800000"/>
            <a:headEnd/>
            <a:tailEnd/>
          </a:ln>
        </p:spPr>
        <p:txBody>
          <a:bodyPr wrap="none" anchor="ctr"/>
          <a:lstStyle/>
          <a:p>
            <a:endParaRPr lang="sk-SK" altLang="sk-SK"/>
          </a:p>
        </p:txBody>
      </p:sp>
      <p:sp>
        <p:nvSpPr>
          <p:cNvPr id="13325" name="Rectangle 13"/>
          <p:cNvSpPr>
            <a:spLocks noChangeArrowheads="1"/>
          </p:cNvSpPr>
          <p:nvPr/>
        </p:nvSpPr>
        <p:spPr bwMode="auto">
          <a:xfrm>
            <a:off x="6372225" y="5157788"/>
            <a:ext cx="287338" cy="287337"/>
          </a:xfrm>
          <a:prstGeom prst="rect">
            <a:avLst/>
          </a:prstGeom>
          <a:solidFill>
            <a:srgbClr val="0000FF"/>
          </a:solidFill>
          <a:ln w="9525">
            <a:noFill/>
            <a:miter lim="800000"/>
            <a:headEnd/>
            <a:tailEnd/>
          </a:ln>
        </p:spPr>
        <p:txBody>
          <a:bodyPr wrap="none" anchor="ctr"/>
          <a:lstStyle/>
          <a:p>
            <a:endParaRPr lang="sk-SK" altLang="sk-SK"/>
          </a:p>
        </p:txBody>
      </p:sp>
      <p:sp>
        <p:nvSpPr>
          <p:cNvPr id="13326" name="Rectangle 14"/>
          <p:cNvSpPr>
            <a:spLocks noChangeArrowheads="1"/>
          </p:cNvSpPr>
          <p:nvPr/>
        </p:nvSpPr>
        <p:spPr bwMode="auto">
          <a:xfrm>
            <a:off x="6372225" y="4870450"/>
            <a:ext cx="287338" cy="287338"/>
          </a:xfrm>
          <a:prstGeom prst="rect">
            <a:avLst/>
          </a:prstGeom>
          <a:solidFill>
            <a:srgbClr val="0000FF"/>
          </a:solidFill>
          <a:ln w="9525">
            <a:noFill/>
            <a:miter lim="800000"/>
            <a:headEnd/>
            <a:tailEnd/>
          </a:ln>
        </p:spPr>
        <p:txBody>
          <a:bodyPr wrap="none" anchor="ctr"/>
          <a:lstStyle/>
          <a:p>
            <a:endParaRPr lang="sk-SK" altLang="sk-SK"/>
          </a:p>
        </p:txBody>
      </p:sp>
      <p:sp>
        <p:nvSpPr>
          <p:cNvPr id="13327" name="Rectangle 15"/>
          <p:cNvSpPr>
            <a:spLocks noChangeArrowheads="1"/>
          </p:cNvSpPr>
          <p:nvPr/>
        </p:nvSpPr>
        <p:spPr bwMode="auto">
          <a:xfrm>
            <a:off x="684213" y="2997200"/>
            <a:ext cx="287337" cy="287338"/>
          </a:xfrm>
          <a:prstGeom prst="rect">
            <a:avLst/>
          </a:prstGeom>
          <a:solidFill>
            <a:srgbClr val="0000FF"/>
          </a:solidFill>
          <a:ln w="9525">
            <a:noFill/>
            <a:miter lim="800000"/>
            <a:headEnd/>
            <a:tailEnd/>
          </a:ln>
        </p:spPr>
        <p:txBody>
          <a:bodyPr wrap="none" anchor="ctr"/>
          <a:lstStyle/>
          <a:p>
            <a:endParaRPr lang="sk-SK" altLang="sk-SK"/>
          </a:p>
        </p:txBody>
      </p:sp>
      <p:sp>
        <p:nvSpPr>
          <p:cNvPr id="13328" name="Rectangle 16"/>
          <p:cNvSpPr>
            <a:spLocks noChangeArrowheads="1"/>
          </p:cNvSpPr>
          <p:nvPr/>
        </p:nvSpPr>
        <p:spPr bwMode="auto">
          <a:xfrm>
            <a:off x="6372225" y="4508500"/>
            <a:ext cx="287338" cy="287338"/>
          </a:xfrm>
          <a:prstGeom prst="rect">
            <a:avLst/>
          </a:prstGeom>
          <a:solidFill>
            <a:srgbClr val="0000FF"/>
          </a:solidFill>
          <a:ln w="9525">
            <a:noFill/>
            <a:miter lim="800000"/>
            <a:headEnd/>
            <a:tailEnd/>
          </a:ln>
        </p:spPr>
        <p:txBody>
          <a:bodyPr wrap="none" anchor="ctr"/>
          <a:lstStyle/>
          <a:p>
            <a:endParaRPr lang="sk-SK" altLang="sk-SK"/>
          </a:p>
        </p:txBody>
      </p:sp>
      <p:sp>
        <p:nvSpPr>
          <p:cNvPr id="13329" name="Rectangle 17"/>
          <p:cNvSpPr>
            <a:spLocks noChangeArrowheads="1"/>
          </p:cNvSpPr>
          <p:nvPr/>
        </p:nvSpPr>
        <p:spPr bwMode="auto">
          <a:xfrm>
            <a:off x="6372225" y="4149725"/>
            <a:ext cx="287338" cy="287338"/>
          </a:xfrm>
          <a:prstGeom prst="rect">
            <a:avLst/>
          </a:prstGeom>
          <a:solidFill>
            <a:srgbClr val="0000FF"/>
          </a:solidFill>
          <a:ln w="9525">
            <a:noFill/>
            <a:miter lim="800000"/>
            <a:headEnd/>
            <a:tailEnd/>
          </a:ln>
        </p:spPr>
        <p:txBody>
          <a:bodyPr wrap="none" anchor="ctr"/>
          <a:lstStyle/>
          <a:p>
            <a:endParaRPr lang="sk-SK" altLang="sk-SK"/>
          </a:p>
        </p:txBody>
      </p:sp>
      <p:sp>
        <p:nvSpPr>
          <p:cNvPr id="13330" name="Rectangle 18"/>
          <p:cNvSpPr>
            <a:spLocks noChangeArrowheads="1"/>
          </p:cNvSpPr>
          <p:nvPr/>
        </p:nvSpPr>
        <p:spPr bwMode="auto">
          <a:xfrm>
            <a:off x="6372225" y="3644900"/>
            <a:ext cx="287338" cy="287338"/>
          </a:xfrm>
          <a:prstGeom prst="rect">
            <a:avLst/>
          </a:prstGeom>
          <a:solidFill>
            <a:srgbClr val="0000FF"/>
          </a:solidFill>
          <a:ln w="9525">
            <a:noFill/>
            <a:miter lim="800000"/>
            <a:headEnd/>
            <a:tailEnd/>
          </a:ln>
        </p:spPr>
        <p:txBody>
          <a:bodyPr wrap="none" anchor="ctr"/>
          <a:lstStyle/>
          <a:p>
            <a:endParaRPr lang="sk-SK" altLang="sk-SK"/>
          </a:p>
        </p:txBody>
      </p:sp>
      <p:sp>
        <p:nvSpPr>
          <p:cNvPr id="13331" name="Rectangle 19"/>
          <p:cNvSpPr>
            <a:spLocks noChangeArrowheads="1"/>
          </p:cNvSpPr>
          <p:nvPr/>
        </p:nvSpPr>
        <p:spPr bwMode="auto">
          <a:xfrm>
            <a:off x="3203575" y="5157788"/>
            <a:ext cx="142875" cy="287337"/>
          </a:xfrm>
          <a:prstGeom prst="rect">
            <a:avLst/>
          </a:prstGeom>
          <a:solidFill>
            <a:srgbClr val="808000"/>
          </a:solidFill>
          <a:ln w="9525">
            <a:noFill/>
            <a:miter lim="800000"/>
            <a:headEnd/>
            <a:tailEnd/>
          </a:ln>
        </p:spPr>
        <p:txBody>
          <a:bodyPr wrap="none" anchor="ctr"/>
          <a:lstStyle/>
          <a:p>
            <a:endParaRPr lang="sk-SK" altLang="sk-SK"/>
          </a:p>
        </p:txBody>
      </p:sp>
      <p:sp>
        <p:nvSpPr>
          <p:cNvPr id="13332" name="Rectangle 20"/>
          <p:cNvSpPr>
            <a:spLocks noChangeArrowheads="1"/>
          </p:cNvSpPr>
          <p:nvPr/>
        </p:nvSpPr>
        <p:spPr bwMode="auto">
          <a:xfrm>
            <a:off x="3708400" y="5157788"/>
            <a:ext cx="142875" cy="287337"/>
          </a:xfrm>
          <a:prstGeom prst="rect">
            <a:avLst/>
          </a:prstGeom>
          <a:solidFill>
            <a:srgbClr val="808000"/>
          </a:solidFill>
          <a:ln w="9525">
            <a:noFill/>
            <a:miter lim="800000"/>
            <a:headEnd/>
            <a:tailEnd/>
          </a:ln>
        </p:spPr>
        <p:txBody>
          <a:bodyPr wrap="none" anchor="ctr"/>
          <a:lstStyle/>
          <a:p>
            <a:endParaRPr lang="sk-SK" altLang="sk-SK"/>
          </a:p>
        </p:txBody>
      </p:sp>
      <p:sp>
        <p:nvSpPr>
          <p:cNvPr id="13333" name="Rectangle 21"/>
          <p:cNvSpPr>
            <a:spLocks noChangeArrowheads="1"/>
          </p:cNvSpPr>
          <p:nvPr/>
        </p:nvSpPr>
        <p:spPr bwMode="auto">
          <a:xfrm>
            <a:off x="3924300" y="5157788"/>
            <a:ext cx="142875" cy="287337"/>
          </a:xfrm>
          <a:prstGeom prst="rect">
            <a:avLst/>
          </a:prstGeom>
          <a:solidFill>
            <a:srgbClr val="808000"/>
          </a:solidFill>
          <a:ln w="9525">
            <a:noFill/>
            <a:miter lim="800000"/>
            <a:headEnd/>
            <a:tailEnd/>
          </a:ln>
        </p:spPr>
        <p:txBody>
          <a:bodyPr wrap="none" anchor="ctr"/>
          <a:lstStyle/>
          <a:p>
            <a:endParaRPr lang="sk-SK" altLang="sk-SK"/>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sk-SK" altLang="sk-SK" smtClean="0"/>
              <a:t>Epilepsy</a:t>
            </a:r>
          </a:p>
        </p:txBody>
      </p:sp>
      <p:sp>
        <p:nvSpPr>
          <p:cNvPr id="14339" name="Rectangle 3"/>
          <p:cNvSpPr>
            <a:spLocks noGrp="1" noChangeArrowheads="1"/>
          </p:cNvSpPr>
          <p:nvPr>
            <p:ph type="body" idx="1"/>
          </p:nvPr>
        </p:nvSpPr>
        <p:spPr>
          <a:xfrm>
            <a:off x="566738" y="1412776"/>
            <a:ext cx="7461646" cy="5256584"/>
          </a:xfrm>
        </p:spPr>
        <p:txBody>
          <a:bodyPr>
            <a:normAutofit fontScale="55000" lnSpcReduction="20000"/>
          </a:bodyPr>
          <a:lstStyle/>
          <a:p>
            <a:pPr eaLnBrk="1" hangingPunct="1">
              <a:lnSpc>
                <a:spcPct val="90000"/>
              </a:lnSpc>
            </a:pPr>
            <a:r>
              <a:rPr lang="sk-SK" altLang="sk-SK" sz="2000" dirty="0" err="1" smtClean="0"/>
              <a:t>from</a:t>
            </a:r>
            <a:r>
              <a:rPr lang="sk-SK" altLang="sk-SK" sz="2000" dirty="0" smtClean="0"/>
              <a:t> </a:t>
            </a:r>
            <a:r>
              <a:rPr lang="sk-SK" altLang="sk-SK" sz="2000" dirty="0" err="1" smtClean="0"/>
              <a:t>Greek</a:t>
            </a:r>
            <a:r>
              <a:rPr lang="sk-SK" altLang="sk-SK" sz="2000" dirty="0" smtClean="0"/>
              <a:t> </a:t>
            </a:r>
            <a:r>
              <a:rPr lang="sk-SK" altLang="sk-SK" sz="2000" dirty="0" err="1" smtClean="0"/>
              <a:t>word</a:t>
            </a:r>
            <a:r>
              <a:rPr lang="sk-SK" altLang="sk-SK" sz="2000" dirty="0" smtClean="0"/>
              <a:t> </a:t>
            </a:r>
            <a:r>
              <a:rPr lang="sk-SK" altLang="sk-SK" sz="2000" i="1" dirty="0" err="1" smtClean="0"/>
              <a:t>epilambanein</a:t>
            </a:r>
            <a:r>
              <a:rPr lang="sk-SK" altLang="sk-SK" sz="2000" dirty="0" smtClean="0"/>
              <a:t>, </a:t>
            </a:r>
            <a:r>
              <a:rPr lang="sk-SK" altLang="sk-SK" sz="2000" dirty="0" err="1" smtClean="0"/>
              <a:t>meaning</a:t>
            </a:r>
            <a:r>
              <a:rPr lang="sk-SK" altLang="sk-SK" sz="2000" dirty="0" smtClean="0"/>
              <a:t> „to </a:t>
            </a:r>
            <a:r>
              <a:rPr lang="sk-SK" altLang="sk-SK" sz="2000" dirty="0" err="1" smtClean="0"/>
              <a:t>seize</a:t>
            </a:r>
            <a:r>
              <a:rPr lang="sk-SK" altLang="sk-SK" sz="2000" dirty="0" smtClean="0"/>
              <a:t>“ or „to </a:t>
            </a:r>
            <a:r>
              <a:rPr lang="sk-SK" altLang="sk-SK" sz="2000" dirty="0" err="1" smtClean="0"/>
              <a:t>attack</a:t>
            </a:r>
            <a:r>
              <a:rPr lang="sk-SK" altLang="sk-SK" sz="2000" dirty="0" smtClean="0"/>
              <a:t>“</a:t>
            </a:r>
          </a:p>
          <a:p>
            <a:pPr eaLnBrk="1" hangingPunct="1">
              <a:lnSpc>
                <a:spcPct val="90000"/>
              </a:lnSpc>
            </a:pPr>
            <a:endParaRPr lang="sk-SK" altLang="sk-SK" sz="2000" dirty="0" smtClean="0"/>
          </a:p>
          <a:p>
            <a:pPr marL="360000">
              <a:lnSpc>
                <a:spcPct val="220000"/>
              </a:lnSpc>
              <a:spcBef>
                <a:spcPts val="0"/>
              </a:spcBef>
              <a:buNone/>
            </a:pPr>
            <a:r>
              <a:rPr lang="sk-SK" altLang="sk-SK" sz="7300" b="1" dirty="0" err="1" smtClean="0">
                <a:solidFill>
                  <a:srgbClr val="00B0F0"/>
                </a:solidFill>
                <a:effectLst>
                  <a:outerShdw blurRad="38100" dist="38100" dir="2700000" algn="tl">
                    <a:srgbClr val="000000">
                      <a:alpha val="43137"/>
                    </a:srgbClr>
                  </a:outerShdw>
                </a:effectLst>
              </a:rPr>
              <a:t>Epilepsy</a:t>
            </a:r>
            <a:r>
              <a:rPr lang="sk-SK" altLang="sk-SK" sz="7300" b="1" dirty="0" smtClean="0">
                <a:solidFill>
                  <a:srgbClr val="00B0F0"/>
                </a:solidFill>
                <a:effectLst>
                  <a:outerShdw blurRad="38100" dist="38100" dir="2700000" algn="tl">
                    <a:srgbClr val="000000">
                      <a:alpha val="43137"/>
                    </a:srgbClr>
                  </a:outerShdw>
                </a:effectLst>
              </a:rPr>
              <a:t> – </a:t>
            </a:r>
          </a:p>
          <a:p>
            <a:pPr marL="360000">
              <a:lnSpc>
                <a:spcPct val="220000"/>
              </a:lnSpc>
              <a:spcBef>
                <a:spcPts val="0"/>
              </a:spcBef>
            </a:pPr>
            <a:r>
              <a:rPr lang="en-US" sz="2800" dirty="0" smtClean="0"/>
              <a:t>At least two unprovoked (or reflex) seizures occurring more than 24 hours apart</a:t>
            </a:r>
          </a:p>
          <a:p>
            <a:pPr marL="360000">
              <a:lnSpc>
                <a:spcPct val="220000"/>
              </a:lnSpc>
              <a:spcBef>
                <a:spcPts val="0"/>
              </a:spcBef>
            </a:pPr>
            <a:r>
              <a:rPr lang="en-US" sz="2800" dirty="0" smtClean="0"/>
              <a:t>One unprovoked (or reflex) seizure and a probability of further seizures similar to the general recurrence risk (at least 60%) after two unprovoked seizures, occurring over the next 10 years </a:t>
            </a:r>
          </a:p>
          <a:p>
            <a:endParaRPr lang="en-US" sz="2800" dirty="0" smtClean="0"/>
          </a:p>
          <a:p>
            <a:pPr algn="just">
              <a:buNone/>
            </a:pPr>
            <a:r>
              <a:rPr lang="en-US" sz="2600" dirty="0" smtClean="0"/>
              <a:t>Epilepsy is considered to be resolved for individuals who had an age-dependent self-limited epilepsy syndrome but who are now past the applicable age, or for those who have remained seizure-free for the last 10 years, with no seizure medication for the last 5 years.</a:t>
            </a:r>
          </a:p>
          <a:p>
            <a:pPr eaLnBrk="1" hangingPunct="1">
              <a:lnSpc>
                <a:spcPct val="90000"/>
              </a:lnSpc>
              <a:buFont typeface="Wingdings" pitchFamily="2" charset="2"/>
              <a:buNone/>
            </a:pPr>
            <a:endParaRPr lang="sk-SK" altLang="sk-SK" sz="1800" dirty="0" smtClean="0"/>
          </a:p>
          <a:p>
            <a:pPr eaLnBrk="1" hangingPunct="1">
              <a:lnSpc>
                <a:spcPct val="90000"/>
              </a:lnSpc>
              <a:buFont typeface="Wingdings" pitchFamily="2" charset="2"/>
              <a:buNone/>
            </a:pPr>
            <a:r>
              <a:rPr lang="sk-SK" altLang="sk-SK" sz="1800" dirty="0" err="1" smtClean="0"/>
              <a:t>Prevalence</a:t>
            </a:r>
            <a:r>
              <a:rPr lang="sk-SK" altLang="sk-SK" sz="1800" dirty="0" smtClean="0"/>
              <a:t>: </a:t>
            </a:r>
            <a:r>
              <a:rPr lang="sk-SK" altLang="sk-SK" sz="6300" b="1" dirty="0" smtClean="0">
                <a:solidFill>
                  <a:srgbClr val="00B0F0"/>
                </a:solidFill>
                <a:effectLst>
                  <a:outerShdw blurRad="38100" dist="38100" dir="2700000" algn="tl">
                    <a:srgbClr val="000000">
                      <a:alpha val="43137"/>
                    </a:srgbClr>
                  </a:outerShdw>
                </a:effectLst>
              </a:rPr>
              <a:t>1%</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sk-SK" altLang="sk-SK" sz="3400" smtClean="0"/>
              <a:t>Epilepsy</a:t>
            </a:r>
            <a:br>
              <a:rPr lang="sk-SK" altLang="sk-SK" sz="3400" smtClean="0"/>
            </a:br>
            <a:r>
              <a:rPr lang="sk-SK" altLang="sk-SK" sz="3400" smtClean="0"/>
              <a:t>	according to the seizure type</a:t>
            </a:r>
          </a:p>
        </p:txBody>
      </p:sp>
      <p:sp>
        <p:nvSpPr>
          <p:cNvPr id="16387" name="Rectangle 3"/>
          <p:cNvSpPr>
            <a:spLocks noGrp="1" noChangeArrowheads="1"/>
          </p:cNvSpPr>
          <p:nvPr>
            <p:ph type="body" idx="1"/>
          </p:nvPr>
        </p:nvSpPr>
        <p:spPr>
          <a:xfrm>
            <a:off x="539750" y="2205038"/>
            <a:ext cx="8001000" cy="3311525"/>
          </a:xfrm>
        </p:spPr>
        <p:txBody>
          <a:bodyPr/>
          <a:lstStyle/>
          <a:p>
            <a:pPr eaLnBrk="1" hangingPunct="1">
              <a:lnSpc>
                <a:spcPct val="80000"/>
              </a:lnSpc>
              <a:buFont typeface="Wingdings" pitchFamily="2" charset="2"/>
              <a:buNone/>
            </a:pPr>
            <a:endParaRPr lang="sk-SK" altLang="sk-SK" sz="2500" b="1" dirty="0" smtClean="0"/>
          </a:p>
          <a:p>
            <a:pPr>
              <a:lnSpc>
                <a:spcPct val="80000"/>
              </a:lnSpc>
            </a:pPr>
            <a:r>
              <a:rPr lang="en-GB" altLang="sk-SK" sz="2500" b="1" dirty="0" smtClean="0">
                <a:solidFill>
                  <a:srgbClr val="008080"/>
                </a:solidFill>
              </a:rPr>
              <a:t>Focal </a:t>
            </a:r>
            <a:r>
              <a:rPr lang="sk-SK" altLang="sk-SK" sz="2500" b="1" dirty="0" err="1" smtClean="0">
                <a:solidFill>
                  <a:srgbClr val="008080"/>
                </a:solidFill>
              </a:rPr>
              <a:t>epilepsies</a:t>
            </a:r>
            <a:r>
              <a:rPr lang="sk-SK" altLang="sk-SK" sz="2500" b="1" dirty="0" smtClean="0"/>
              <a:t> </a:t>
            </a:r>
            <a:endParaRPr lang="en-GB" altLang="sk-SK" sz="2500" b="1" dirty="0" smtClean="0"/>
          </a:p>
          <a:p>
            <a:pPr marL="0" indent="0">
              <a:lnSpc>
                <a:spcPct val="80000"/>
              </a:lnSpc>
              <a:buNone/>
            </a:pPr>
            <a:r>
              <a:rPr lang="en-GB" altLang="sk-SK" sz="2500" b="1" dirty="0"/>
              <a:t>	</a:t>
            </a:r>
            <a:r>
              <a:rPr lang="sk-SK" altLang="sk-SK" sz="2500" b="1" dirty="0" smtClean="0"/>
              <a:t>(</a:t>
            </a:r>
            <a:r>
              <a:rPr lang="sk-SK" altLang="sk-SK" sz="2500" b="1" dirty="0" err="1" smtClean="0"/>
              <a:t>those</a:t>
            </a:r>
            <a:r>
              <a:rPr lang="sk-SK" altLang="sk-SK" sz="2500" b="1" dirty="0" smtClean="0"/>
              <a:t> </a:t>
            </a:r>
            <a:r>
              <a:rPr lang="sk-SK" altLang="sk-SK" sz="2500" b="1" dirty="0" err="1" smtClean="0"/>
              <a:t>with</a:t>
            </a:r>
            <a:r>
              <a:rPr lang="sk-SK" altLang="sk-SK" sz="2500" b="1" dirty="0" smtClean="0"/>
              <a:t> </a:t>
            </a:r>
            <a:r>
              <a:rPr lang="sk-SK" altLang="sk-SK" sz="2500" b="1" dirty="0" err="1" smtClean="0"/>
              <a:t>partial</a:t>
            </a:r>
            <a:r>
              <a:rPr lang="sk-SK" altLang="sk-SK" sz="2500" b="1" dirty="0" smtClean="0"/>
              <a:t> </a:t>
            </a:r>
            <a:r>
              <a:rPr lang="sk-SK" altLang="sk-SK" sz="2500" b="1" dirty="0" err="1" smtClean="0"/>
              <a:t>onset</a:t>
            </a:r>
            <a:r>
              <a:rPr lang="en-GB" altLang="sk-SK" sz="2500" b="1" dirty="0"/>
              <a:t> epileptic seizures</a:t>
            </a:r>
            <a:r>
              <a:rPr lang="en-GB" altLang="sk-SK" sz="2500" b="1" dirty="0" smtClean="0"/>
              <a:t>)</a:t>
            </a:r>
            <a:endParaRPr lang="sk-SK" altLang="sk-SK" sz="2500" b="1" dirty="0" smtClean="0"/>
          </a:p>
          <a:p>
            <a:pPr eaLnBrk="1" hangingPunct="1">
              <a:lnSpc>
                <a:spcPct val="80000"/>
              </a:lnSpc>
            </a:pPr>
            <a:endParaRPr lang="sk-SK" altLang="sk-SK" sz="2500" b="1" dirty="0" smtClean="0"/>
          </a:p>
          <a:p>
            <a:pPr eaLnBrk="1" hangingPunct="1">
              <a:lnSpc>
                <a:spcPct val="80000"/>
              </a:lnSpc>
            </a:pPr>
            <a:r>
              <a:rPr lang="sk-SK" altLang="sk-SK" sz="2500" b="1" dirty="0" err="1" smtClean="0">
                <a:solidFill>
                  <a:srgbClr val="008080"/>
                </a:solidFill>
              </a:rPr>
              <a:t>Generalized</a:t>
            </a:r>
            <a:r>
              <a:rPr lang="sk-SK" altLang="sk-SK" sz="2500" b="1" dirty="0" smtClean="0">
                <a:solidFill>
                  <a:srgbClr val="008080"/>
                </a:solidFill>
              </a:rPr>
              <a:t> </a:t>
            </a:r>
            <a:r>
              <a:rPr lang="sk-SK" altLang="sk-SK" sz="2500" b="1" dirty="0" err="1" smtClean="0">
                <a:solidFill>
                  <a:srgbClr val="008080"/>
                </a:solidFill>
              </a:rPr>
              <a:t>epilepsies</a:t>
            </a:r>
            <a:r>
              <a:rPr lang="sk-SK" altLang="sk-SK" sz="2500" b="1" dirty="0" smtClean="0"/>
              <a:t> </a:t>
            </a:r>
            <a:endParaRPr lang="en-GB" altLang="sk-SK" sz="2500" b="1" dirty="0" smtClean="0"/>
          </a:p>
          <a:p>
            <a:pPr marL="0" indent="0" eaLnBrk="1" hangingPunct="1">
              <a:lnSpc>
                <a:spcPct val="80000"/>
              </a:lnSpc>
              <a:buNone/>
            </a:pPr>
            <a:r>
              <a:rPr lang="en-GB" altLang="sk-SK" sz="2500" b="1" dirty="0"/>
              <a:t>	</a:t>
            </a:r>
            <a:r>
              <a:rPr lang="en-GB" altLang="sk-SK" sz="2500" b="1" dirty="0" smtClean="0"/>
              <a:t>(those with generalized onset epileptic seizures)</a:t>
            </a:r>
            <a:endParaRPr lang="sk-SK" altLang="sk-SK" sz="2500" b="1"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323590" y="203717"/>
            <a:ext cx="5851321" cy="6167103"/>
            <a:chOff x="3323590" y="203717"/>
            <a:chExt cx="5851321" cy="6167103"/>
          </a:xfrm>
        </p:grpSpPr>
        <p:sp>
          <p:nvSpPr>
            <p:cNvPr id="13" name="Rounded Rectangle 12"/>
            <p:cNvSpPr/>
            <p:nvPr/>
          </p:nvSpPr>
          <p:spPr>
            <a:xfrm>
              <a:off x="3323590" y="203717"/>
              <a:ext cx="5730469" cy="6167103"/>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48" name="Rounded Rectangle 47"/>
            <p:cNvSpPr/>
            <p:nvPr/>
          </p:nvSpPr>
          <p:spPr>
            <a:xfrm>
              <a:off x="7725719" y="5139190"/>
              <a:ext cx="1253387" cy="542082"/>
            </a:xfrm>
            <a:prstGeom prst="roundRect">
              <a:avLst/>
            </a:prstGeom>
            <a:gradFill flip="none" rotWithShape="1">
              <a:gsLst>
                <a:gs pos="53000">
                  <a:schemeClr val="accent4"/>
                </a:gs>
                <a:gs pos="100000">
                  <a:schemeClr val="accent4">
                    <a:lumMod val="50000"/>
                  </a:schemeClr>
                </a:gs>
              </a:gsLst>
              <a:path path="shape">
                <a:fillToRect l="50000" t="50000" r="50000" b="50000"/>
              </a:path>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defTabSz="457200"/>
              <a:r>
                <a:rPr lang="en-GB" sz="1750" dirty="0" smtClean="0">
                  <a:solidFill>
                    <a:srgbClr val="FFFFFF"/>
                  </a:solidFill>
                </a:rPr>
                <a:t>Unknown</a:t>
              </a:r>
              <a:endParaRPr lang="en-GB" sz="1750" dirty="0">
                <a:solidFill>
                  <a:srgbClr val="FFFFFF"/>
                </a:solidFill>
              </a:endParaRPr>
            </a:p>
          </p:txBody>
        </p:sp>
        <p:sp>
          <p:nvSpPr>
            <p:cNvPr id="49" name="Rounded Rectangle 48"/>
            <p:cNvSpPr/>
            <p:nvPr/>
          </p:nvSpPr>
          <p:spPr>
            <a:xfrm>
              <a:off x="7725719" y="4383934"/>
              <a:ext cx="1253387" cy="542082"/>
            </a:xfrm>
            <a:prstGeom prst="roundRect">
              <a:avLst/>
            </a:prstGeom>
            <a:gradFill flip="none" rotWithShape="1">
              <a:gsLst>
                <a:gs pos="53000">
                  <a:schemeClr val="accent4"/>
                </a:gs>
                <a:gs pos="100000">
                  <a:schemeClr val="accent4">
                    <a:lumMod val="50000"/>
                  </a:schemeClr>
                </a:gs>
              </a:gsLst>
              <a:path path="shape">
                <a:fillToRect l="50000" t="50000" r="50000" b="50000"/>
              </a:path>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defTabSz="457200"/>
              <a:r>
                <a:rPr lang="en-GB" sz="1750" dirty="0" smtClean="0">
                  <a:solidFill>
                    <a:srgbClr val="FFFFFF"/>
                  </a:solidFill>
                </a:rPr>
                <a:t>Immune</a:t>
              </a:r>
              <a:endParaRPr lang="en-GB" sz="1750" dirty="0">
                <a:solidFill>
                  <a:srgbClr val="FFFFFF"/>
                </a:solidFill>
              </a:endParaRPr>
            </a:p>
          </p:txBody>
        </p:sp>
        <p:sp>
          <p:nvSpPr>
            <p:cNvPr id="50" name="Rounded Rectangle 49"/>
            <p:cNvSpPr/>
            <p:nvPr/>
          </p:nvSpPr>
          <p:spPr>
            <a:xfrm>
              <a:off x="7725719" y="2873426"/>
              <a:ext cx="1253387" cy="542082"/>
            </a:xfrm>
            <a:prstGeom prst="roundRect">
              <a:avLst/>
            </a:prstGeom>
            <a:gradFill flip="none" rotWithShape="1">
              <a:gsLst>
                <a:gs pos="53000">
                  <a:schemeClr val="accent4"/>
                </a:gs>
                <a:gs pos="100000">
                  <a:schemeClr val="accent4">
                    <a:lumMod val="50000"/>
                  </a:schemeClr>
                </a:gs>
              </a:gsLst>
              <a:path path="shape">
                <a:fillToRect l="50000" t="50000" r="50000" b="50000"/>
              </a:path>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defTabSz="457200"/>
              <a:r>
                <a:rPr lang="en-GB" sz="1750" dirty="0" smtClean="0">
                  <a:solidFill>
                    <a:srgbClr val="FFFFFF"/>
                  </a:solidFill>
                </a:rPr>
                <a:t>Infectious</a:t>
              </a:r>
              <a:endParaRPr lang="en-GB" sz="1750" dirty="0">
                <a:solidFill>
                  <a:srgbClr val="FFFFFF"/>
                </a:solidFill>
              </a:endParaRPr>
            </a:p>
          </p:txBody>
        </p:sp>
        <p:sp>
          <p:nvSpPr>
            <p:cNvPr id="52" name="Rounded Rectangle 51"/>
            <p:cNvSpPr/>
            <p:nvPr/>
          </p:nvSpPr>
          <p:spPr>
            <a:xfrm>
              <a:off x="7725719" y="1362918"/>
              <a:ext cx="1253387" cy="542082"/>
            </a:xfrm>
            <a:prstGeom prst="roundRect">
              <a:avLst/>
            </a:prstGeom>
            <a:gradFill flip="none" rotWithShape="1">
              <a:gsLst>
                <a:gs pos="53000">
                  <a:schemeClr val="accent4"/>
                </a:gs>
                <a:gs pos="100000">
                  <a:schemeClr val="accent4">
                    <a:lumMod val="50000"/>
                  </a:schemeClr>
                </a:gs>
              </a:gsLst>
              <a:path path="shape">
                <a:fillToRect l="50000" t="50000" r="50000" b="50000"/>
              </a:path>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defTabSz="457200"/>
              <a:r>
                <a:rPr lang="en-GB" sz="1750" dirty="0" smtClean="0">
                  <a:solidFill>
                    <a:srgbClr val="FFFFFF"/>
                  </a:solidFill>
                </a:rPr>
                <a:t>Structural</a:t>
              </a:r>
              <a:endParaRPr lang="en-GB" sz="1750" dirty="0">
                <a:solidFill>
                  <a:srgbClr val="FFFFFF"/>
                </a:solidFill>
              </a:endParaRPr>
            </a:p>
          </p:txBody>
        </p:sp>
        <p:sp>
          <p:nvSpPr>
            <p:cNvPr id="2" name="TextBox 1"/>
            <p:cNvSpPr txBox="1"/>
            <p:nvPr/>
          </p:nvSpPr>
          <p:spPr>
            <a:xfrm>
              <a:off x="7541076" y="883418"/>
              <a:ext cx="1633835" cy="461665"/>
            </a:xfrm>
            <a:prstGeom prst="rect">
              <a:avLst/>
            </a:prstGeom>
            <a:noFill/>
            <a:ln>
              <a:noFill/>
            </a:ln>
          </p:spPr>
          <p:txBody>
            <a:bodyPr wrap="square" rtlCol="0">
              <a:spAutoFit/>
            </a:bodyPr>
            <a:lstStyle/>
            <a:p>
              <a:pPr algn="ctr" defTabSz="457200"/>
              <a:r>
                <a:rPr lang="en-US" sz="2400" b="1" dirty="0" smtClean="0">
                  <a:solidFill>
                    <a:srgbClr val="000000"/>
                  </a:solidFill>
                </a:rPr>
                <a:t>Etiology</a:t>
              </a:r>
              <a:endParaRPr lang="en-US" sz="2400" b="1" dirty="0">
                <a:solidFill>
                  <a:srgbClr val="000000"/>
                </a:solidFill>
              </a:endParaRPr>
            </a:p>
          </p:txBody>
        </p:sp>
        <p:sp>
          <p:nvSpPr>
            <p:cNvPr id="51" name="Rounded Rectangle 50"/>
            <p:cNvSpPr/>
            <p:nvPr/>
          </p:nvSpPr>
          <p:spPr>
            <a:xfrm>
              <a:off x="7716009" y="3628680"/>
              <a:ext cx="1273767" cy="542082"/>
            </a:xfrm>
            <a:prstGeom prst="roundRect">
              <a:avLst/>
            </a:prstGeom>
            <a:gradFill flip="none" rotWithShape="1">
              <a:gsLst>
                <a:gs pos="53000">
                  <a:schemeClr val="accent4"/>
                </a:gs>
                <a:gs pos="100000">
                  <a:schemeClr val="accent4">
                    <a:lumMod val="50000"/>
                  </a:schemeClr>
                </a:gs>
              </a:gsLst>
              <a:path path="shape">
                <a:fillToRect l="50000" t="50000" r="50000" b="50000"/>
              </a:path>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defTabSz="457200"/>
              <a:r>
                <a:rPr lang="en-GB" sz="1750" dirty="0" smtClean="0">
                  <a:solidFill>
                    <a:srgbClr val="FFFFFF"/>
                  </a:solidFill>
                </a:rPr>
                <a:t>Metabolic</a:t>
              </a:r>
              <a:endParaRPr lang="en-GB" sz="1750" dirty="0">
                <a:solidFill>
                  <a:srgbClr val="FFFFFF"/>
                </a:solidFill>
              </a:endParaRPr>
            </a:p>
          </p:txBody>
        </p:sp>
        <p:sp>
          <p:nvSpPr>
            <p:cNvPr id="53" name="Rounded Rectangle 52"/>
            <p:cNvSpPr/>
            <p:nvPr/>
          </p:nvSpPr>
          <p:spPr>
            <a:xfrm>
              <a:off x="7725719" y="2118172"/>
              <a:ext cx="1253387" cy="542082"/>
            </a:xfrm>
            <a:prstGeom prst="roundRect">
              <a:avLst/>
            </a:prstGeom>
            <a:gradFill flip="none" rotWithShape="1">
              <a:gsLst>
                <a:gs pos="53000">
                  <a:schemeClr val="accent4"/>
                </a:gs>
                <a:gs pos="100000">
                  <a:schemeClr val="accent4">
                    <a:lumMod val="50000"/>
                  </a:schemeClr>
                </a:gs>
              </a:gsLst>
              <a:path path="shape">
                <a:fillToRect l="50000" t="50000" r="50000" b="50000"/>
              </a:path>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defTabSz="457200"/>
              <a:r>
                <a:rPr lang="en-GB" sz="1750" dirty="0" smtClean="0">
                  <a:solidFill>
                    <a:srgbClr val="FFFFFF"/>
                  </a:solidFill>
                </a:rPr>
                <a:t>Genetic</a:t>
              </a:r>
              <a:endParaRPr lang="en-GB" sz="1750" dirty="0">
                <a:solidFill>
                  <a:srgbClr val="FFFFFF"/>
                </a:solidFill>
              </a:endParaRPr>
            </a:p>
          </p:txBody>
        </p:sp>
      </p:grpSp>
      <p:sp>
        <p:nvSpPr>
          <p:cNvPr id="30" name="Oval 29"/>
          <p:cNvSpPr/>
          <p:nvPr/>
        </p:nvSpPr>
        <p:spPr>
          <a:xfrm>
            <a:off x="41217" y="365751"/>
            <a:ext cx="1153867" cy="6005069"/>
          </a:xfrm>
          <a:prstGeom prst="ellipse">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38100" cmpd="sng">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t" anchorCtr="1"/>
          <a:lstStyle/>
          <a:p>
            <a:pPr algn="ctr" defTabSz="457200"/>
            <a:r>
              <a:rPr lang="en-US" sz="3200" dirty="0" smtClean="0">
                <a:solidFill>
                  <a:srgbClr val="000000"/>
                </a:solidFill>
              </a:rPr>
              <a:t>Co-morbidities</a:t>
            </a:r>
            <a:endParaRPr lang="en-US" sz="3200" dirty="0">
              <a:solidFill>
                <a:srgbClr val="000000"/>
              </a:solidFill>
            </a:endParaRPr>
          </a:p>
        </p:txBody>
      </p:sp>
      <p:sp>
        <p:nvSpPr>
          <p:cNvPr id="4" name="Down Arrow 3"/>
          <p:cNvSpPr/>
          <p:nvPr/>
        </p:nvSpPr>
        <p:spPr>
          <a:xfrm>
            <a:off x="3621312" y="2125577"/>
            <a:ext cx="914400" cy="582661"/>
          </a:xfrm>
          <a:prstGeom prst="downArrow">
            <a:avLst/>
          </a:prstGeom>
          <a:gradFill flip="none" rotWithShape="1">
            <a:gsLst>
              <a:gs pos="9000">
                <a:schemeClr val="bg1">
                  <a:lumMod val="65000"/>
                </a:schemeClr>
              </a:gs>
              <a:gs pos="100000">
                <a:srgbClr val="FFFFFF"/>
              </a:gs>
            </a:gsLst>
            <a:lin ang="6120000" scaled="0"/>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grpSp>
        <p:nvGrpSpPr>
          <p:cNvPr id="5" name="Group 6"/>
          <p:cNvGrpSpPr/>
          <p:nvPr/>
        </p:nvGrpSpPr>
        <p:grpSpPr>
          <a:xfrm>
            <a:off x="741950" y="2801562"/>
            <a:ext cx="6908816" cy="1578403"/>
            <a:chOff x="741950" y="2801562"/>
            <a:chExt cx="6908816" cy="1578403"/>
          </a:xfrm>
        </p:grpSpPr>
        <p:sp>
          <p:nvSpPr>
            <p:cNvPr id="12" name="Rounded Rectangle 11"/>
            <p:cNvSpPr/>
            <p:nvPr/>
          </p:nvSpPr>
          <p:spPr>
            <a:xfrm>
              <a:off x="741950" y="2801562"/>
              <a:ext cx="6908816" cy="1578403"/>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38100" cmpd="sng">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defTabSz="457200"/>
              <a:r>
                <a:rPr lang="en-US" sz="2400" dirty="0" smtClean="0">
                  <a:solidFill>
                    <a:srgbClr val="000000"/>
                  </a:solidFill>
                </a:rPr>
                <a:t>Epilepsy types</a:t>
              </a:r>
              <a:endParaRPr lang="en-US" sz="2400" dirty="0">
                <a:solidFill>
                  <a:srgbClr val="000000"/>
                </a:solidFill>
              </a:endParaRPr>
            </a:p>
          </p:txBody>
        </p:sp>
        <p:sp>
          <p:nvSpPr>
            <p:cNvPr id="46" name="Rounded Rectangle 45"/>
            <p:cNvSpPr/>
            <p:nvPr/>
          </p:nvSpPr>
          <p:spPr>
            <a:xfrm>
              <a:off x="850660" y="3361762"/>
              <a:ext cx="1620000" cy="792953"/>
            </a:xfrm>
            <a:prstGeom prst="roundRect">
              <a:avLst/>
            </a:prstGeom>
            <a:gradFill flip="none" rotWithShape="1">
              <a:gsLst>
                <a:gs pos="60000">
                  <a:schemeClr val="accent3">
                    <a:lumMod val="60000"/>
                    <a:lumOff val="40000"/>
                  </a:schemeClr>
                </a:gs>
                <a:gs pos="100000">
                  <a:schemeClr val="accent3"/>
                </a:gs>
              </a:gsLst>
              <a:path path="shape">
                <a:fillToRect l="50000" t="50000" r="50000" b="50000"/>
              </a:path>
              <a:tileRect/>
            </a:gra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srgbClr val="FFFFFF"/>
                  </a:solidFill>
                </a:rPr>
                <a:t>Focal</a:t>
              </a:r>
              <a:endParaRPr lang="en-US" dirty="0">
                <a:solidFill>
                  <a:srgbClr val="FFFFFF"/>
                </a:solidFill>
              </a:endParaRPr>
            </a:p>
          </p:txBody>
        </p:sp>
        <p:sp>
          <p:nvSpPr>
            <p:cNvPr id="47" name="Rounded Rectangle 46"/>
            <p:cNvSpPr/>
            <p:nvPr/>
          </p:nvSpPr>
          <p:spPr>
            <a:xfrm>
              <a:off x="2536662" y="3327897"/>
              <a:ext cx="1620000" cy="792953"/>
            </a:xfrm>
            <a:prstGeom prst="roundRect">
              <a:avLst/>
            </a:prstGeom>
            <a:gradFill flip="none" rotWithShape="1">
              <a:gsLst>
                <a:gs pos="58000">
                  <a:srgbClr val="D403D5"/>
                </a:gs>
                <a:gs pos="100000">
                  <a:srgbClr val="8F038F"/>
                </a:gs>
              </a:gsLst>
              <a:path path="shape">
                <a:fillToRect l="50000" t="50000" r="50000" b="50000"/>
              </a:path>
              <a:tileRect/>
            </a:gra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srgbClr val="FFFFFF"/>
                  </a:solidFill>
                </a:rPr>
                <a:t>Generalized</a:t>
              </a:r>
              <a:endParaRPr lang="en-US" dirty="0">
                <a:solidFill>
                  <a:srgbClr val="FFFFFF"/>
                </a:solidFill>
              </a:endParaRPr>
            </a:p>
          </p:txBody>
        </p:sp>
        <p:sp>
          <p:nvSpPr>
            <p:cNvPr id="55" name="Rounded Rectangle 54"/>
            <p:cNvSpPr/>
            <p:nvPr/>
          </p:nvSpPr>
          <p:spPr>
            <a:xfrm>
              <a:off x="4193313" y="3333891"/>
              <a:ext cx="1701621" cy="970418"/>
            </a:xfrm>
            <a:prstGeom prst="roundRect">
              <a:avLst/>
            </a:prstGeom>
            <a:gradFill flip="none" rotWithShape="1">
              <a:gsLst>
                <a:gs pos="60000">
                  <a:schemeClr val="accent6">
                    <a:lumMod val="75000"/>
                  </a:schemeClr>
                </a:gs>
                <a:gs pos="100000">
                  <a:schemeClr val="accent6">
                    <a:lumMod val="50000"/>
                  </a:schemeClr>
                </a:gs>
              </a:gsLst>
              <a:path path="rect">
                <a:fillToRect l="50000" t="50000" r="50000" b="50000"/>
              </a:path>
              <a:tileRect/>
            </a:gra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srgbClr val="FFFFFF"/>
                  </a:solidFill>
                </a:rPr>
                <a:t>Combined</a:t>
              </a:r>
            </a:p>
            <a:p>
              <a:pPr algn="ctr" defTabSz="457200"/>
              <a:r>
                <a:rPr lang="en-US" dirty="0" smtClean="0">
                  <a:solidFill>
                    <a:srgbClr val="FFFFFF"/>
                  </a:solidFill>
                </a:rPr>
                <a:t>Generalized</a:t>
              </a:r>
            </a:p>
            <a:p>
              <a:pPr algn="ctr" defTabSz="457200"/>
              <a:r>
                <a:rPr lang="en-US" dirty="0" smtClean="0">
                  <a:solidFill>
                    <a:srgbClr val="FFFFFF"/>
                  </a:solidFill>
                </a:rPr>
                <a:t>&amp; Focal</a:t>
              </a:r>
              <a:endParaRPr lang="en-US" dirty="0">
                <a:solidFill>
                  <a:srgbClr val="FFFFFF"/>
                </a:solidFill>
              </a:endParaRPr>
            </a:p>
          </p:txBody>
        </p:sp>
        <p:sp>
          <p:nvSpPr>
            <p:cNvPr id="56" name="Rounded Rectangle 55"/>
            <p:cNvSpPr/>
            <p:nvPr/>
          </p:nvSpPr>
          <p:spPr>
            <a:xfrm>
              <a:off x="5939905" y="3327897"/>
              <a:ext cx="1620000" cy="792953"/>
            </a:xfrm>
            <a:prstGeom prst="roundRect">
              <a:avLst/>
            </a:prstGeom>
            <a:gradFill flip="none" rotWithShape="1">
              <a:gsLst>
                <a:gs pos="51000">
                  <a:schemeClr val="bg1">
                    <a:lumMod val="50000"/>
                  </a:schemeClr>
                </a:gs>
                <a:gs pos="100000">
                  <a:schemeClr val="tx1">
                    <a:lumMod val="65000"/>
                    <a:lumOff val="35000"/>
                  </a:schemeClr>
                </a:gs>
              </a:gsLst>
              <a:path path="rect">
                <a:fillToRect l="50000" t="50000" r="50000" b="50000"/>
              </a:path>
              <a:tileRect/>
            </a:gra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srgbClr val="FFFFFF"/>
                  </a:solidFill>
                </a:rPr>
                <a:t>Unknown</a:t>
              </a:r>
              <a:endParaRPr lang="en-US" dirty="0">
                <a:solidFill>
                  <a:srgbClr val="FFFFFF"/>
                </a:solidFill>
              </a:endParaRPr>
            </a:p>
          </p:txBody>
        </p:sp>
        <p:sp>
          <p:nvSpPr>
            <p:cNvPr id="57" name="Rounded Rectangle 56"/>
            <p:cNvSpPr/>
            <p:nvPr/>
          </p:nvSpPr>
          <p:spPr>
            <a:xfrm>
              <a:off x="835040" y="3331771"/>
              <a:ext cx="1620000" cy="792953"/>
            </a:xfrm>
            <a:prstGeom prst="roundRect">
              <a:avLst/>
            </a:prstGeom>
            <a:gradFill flip="none" rotWithShape="1">
              <a:gsLst>
                <a:gs pos="57000">
                  <a:srgbClr val="0A68AD"/>
                </a:gs>
                <a:gs pos="100000">
                  <a:srgbClr val="064573"/>
                </a:gs>
              </a:gsLst>
              <a:path path="shape">
                <a:fillToRect l="50000" t="50000" r="50000" b="50000"/>
              </a:path>
              <a:tileRect/>
            </a:gra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srgbClr val="FFFFFF"/>
                  </a:solidFill>
                </a:rPr>
                <a:t>Focal</a:t>
              </a:r>
              <a:endParaRPr lang="en-US" dirty="0">
                <a:solidFill>
                  <a:srgbClr val="FFFFFF"/>
                </a:solidFill>
              </a:endParaRPr>
            </a:p>
          </p:txBody>
        </p:sp>
      </p:grpSp>
      <p:grpSp>
        <p:nvGrpSpPr>
          <p:cNvPr id="6" name="Group 5"/>
          <p:cNvGrpSpPr/>
          <p:nvPr/>
        </p:nvGrpSpPr>
        <p:grpSpPr>
          <a:xfrm>
            <a:off x="2011141" y="4596320"/>
            <a:ext cx="4064000" cy="1456661"/>
            <a:chOff x="2011141" y="4596320"/>
            <a:chExt cx="4064000" cy="1456661"/>
          </a:xfrm>
        </p:grpSpPr>
        <p:sp>
          <p:nvSpPr>
            <p:cNvPr id="20" name="Down Arrow 19"/>
            <p:cNvSpPr/>
            <p:nvPr/>
          </p:nvSpPr>
          <p:spPr>
            <a:xfrm>
              <a:off x="3591727" y="4596320"/>
              <a:ext cx="914400" cy="514097"/>
            </a:xfrm>
            <a:prstGeom prst="downArrow">
              <a:avLst/>
            </a:prstGeom>
            <a:gradFill flip="none" rotWithShape="1">
              <a:gsLst>
                <a:gs pos="9000">
                  <a:schemeClr val="bg1">
                    <a:lumMod val="65000"/>
                  </a:schemeClr>
                </a:gs>
                <a:gs pos="100000">
                  <a:srgbClr val="FFFFFF"/>
                </a:gs>
              </a:gsLst>
              <a:lin ang="6120000" scaled="0"/>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28" name="Rounded Rectangle 27"/>
            <p:cNvSpPr/>
            <p:nvPr/>
          </p:nvSpPr>
          <p:spPr>
            <a:xfrm>
              <a:off x="2011141" y="5278276"/>
              <a:ext cx="4064000" cy="774705"/>
            </a:xfrm>
            <a:prstGeom prst="roundRect">
              <a:avLst/>
            </a:prstGeom>
            <a:gradFill flip="none" rotWithShape="1">
              <a:gsLst>
                <a:gs pos="100000">
                  <a:schemeClr val="accent2">
                    <a:lumMod val="75000"/>
                  </a:schemeClr>
                </a:gs>
                <a:gs pos="100000">
                  <a:schemeClr val="accent1">
                    <a:lumMod val="60000"/>
                    <a:lumOff val="40000"/>
                  </a:schemeClr>
                </a:gs>
                <a:gs pos="47000">
                  <a:schemeClr val="accent2">
                    <a:lumMod val="60000"/>
                    <a:lumOff val="40000"/>
                  </a:schemeClr>
                </a:gs>
              </a:gsLst>
              <a:path path="shape">
                <a:fillToRect l="50000" t="50000" r="50000" b="50000"/>
              </a:path>
              <a:tileRect/>
            </a:gradFill>
            <a:ln w="38100" cmpd="sng">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400" dirty="0" smtClean="0">
                  <a:solidFill>
                    <a:srgbClr val="000000"/>
                  </a:solidFill>
                </a:rPr>
                <a:t>Epilepsy Syndromes</a:t>
              </a:r>
              <a:endParaRPr lang="en-US" sz="2400" dirty="0">
                <a:solidFill>
                  <a:srgbClr val="000000"/>
                </a:solidFill>
              </a:endParaRPr>
            </a:p>
          </p:txBody>
        </p:sp>
      </p:grpSp>
      <p:sp>
        <p:nvSpPr>
          <p:cNvPr id="25" name="Rounded Rectangle 24"/>
          <p:cNvSpPr/>
          <p:nvPr/>
        </p:nvSpPr>
        <p:spPr>
          <a:xfrm>
            <a:off x="1510064" y="609104"/>
            <a:ext cx="5206555" cy="1244415"/>
          </a:xfrm>
          <a:prstGeom prst="roundRect">
            <a:avLst/>
          </a:prstGeom>
          <a:gradFill flip="none" rotWithShape="1">
            <a:gsLst>
              <a:gs pos="100000">
                <a:schemeClr val="accent3"/>
              </a:gs>
              <a:gs pos="100000">
                <a:schemeClr val="accent1">
                  <a:lumMod val="60000"/>
                  <a:lumOff val="40000"/>
                </a:schemeClr>
              </a:gs>
              <a:gs pos="47000">
                <a:schemeClr val="accent3">
                  <a:lumMod val="40000"/>
                  <a:lumOff val="60000"/>
                </a:schemeClr>
              </a:gs>
            </a:gsLst>
            <a:path path="shape">
              <a:fillToRect l="50000" t="50000" r="50000" b="50000"/>
            </a:path>
            <a:tileRect/>
          </a:gradFill>
          <a:ln w="38100" cmpd="sng">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defTabSz="457200"/>
            <a:r>
              <a:rPr lang="en-US" sz="2400" dirty="0" smtClean="0">
                <a:solidFill>
                  <a:srgbClr val="000000"/>
                </a:solidFill>
              </a:rPr>
              <a:t>Seizure types</a:t>
            </a:r>
            <a:endParaRPr lang="en-US" sz="2400" dirty="0">
              <a:solidFill>
                <a:srgbClr val="000000"/>
              </a:solidFill>
            </a:endParaRPr>
          </a:p>
        </p:txBody>
      </p:sp>
      <p:sp>
        <p:nvSpPr>
          <p:cNvPr id="26" name="Rounded Rectangle 25"/>
          <p:cNvSpPr/>
          <p:nvPr/>
        </p:nvSpPr>
        <p:spPr>
          <a:xfrm>
            <a:off x="3286427" y="1117297"/>
            <a:ext cx="1620000" cy="612000"/>
          </a:xfrm>
          <a:prstGeom prst="roundRect">
            <a:avLst/>
          </a:prstGeom>
          <a:gradFill flip="none" rotWithShape="1">
            <a:gsLst>
              <a:gs pos="58000">
                <a:srgbClr val="D403D5"/>
              </a:gs>
              <a:gs pos="100000">
                <a:srgbClr val="8F038F"/>
              </a:gs>
            </a:gsLst>
            <a:path path="shape">
              <a:fillToRect l="50000" t="50000" r="50000" b="50000"/>
            </a:path>
            <a:tileRect/>
          </a:gra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srgbClr val="FFFFFF"/>
                </a:solidFill>
              </a:rPr>
              <a:t>Generalized onset</a:t>
            </a:r>
            <a:endParaRPr lang="en-US" dirty="0">
              <a:solidFill>
                <a:srgbClr val="FFFFFF"/>
              </a:solidFill>
            </a:endParaRPr>
          </a:p>
        </p:txBody>
      </p:sp>
      <p:sp>
        <p:nvSpPr>
          <p:cNvPr id="27" name="Rounded Rectangle 26"/>
          <p:cNvSpPr/>
          <p:nvPr/>
        </p:nvSpPr>
        <p:spPr>
          <a:xfrm>
            <a:off x="5016513" y="1117297"/>
            <a:ext cx="1620000" cy="612000"/>
          </a:xfrm>
          <a:prstGeom prst="roundRect">
            <a:avLst/>
          </a:prstGeom>
          <a:gradFill flip="none" rotWithShape="1">
            <a:gsLst>
              <a:gs pos="51000">
                <a:schemeClr val="bg1">
                  <a:lumMod val="50000"/>
                </a:schemeClr>
              </a:gs>
              <a:gs pos="100000">
                <a:schemeClr val="tx1">
                  <a:lumMod val="65000"/>
                  <a:lumOff val="35000"/>
                </a:schemeClr>
              </a:gs>
            </a:gsLst>
            <a:path path="rect">
              <a:fillToRect l="50000" t="50000" r="50000" b="50000"/>
            </a:path>
            <a:tileRect/>
          </a:gra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srgbClr val="FFFFFF"/>
                </a:solidFill>
              </a:rPr>
              <a:t>Unknown onset</a:t>
            </a:r>
            <a:endParaRPr lang="en-US" dirty="0">
              <a:solidFill>
                <a:srgbClr val="FFFFFF"/>
              </a:solidFill>
            </a:endParaRPr>
          </a:p>
        </p:txBody>
      </p:sp>
      <p:sp>
        <p:nvSpPr>
          <p:cNvPr id="31" name="Rounded Rectangle 30"/>
          <p:cNvSpPr/>
          <p:nvPr/>
        </p:nvSpPr>
        <p:spPr>
          <a:xfrm>
            <a:off x="1584805" y="1120287"/>
            <a:ext cx="1620000" cy="612000"/>
          </a:xfrm>
          <a:prstGeom prst="roundRect">
            <a:avLst/>
          </a:prstGeom>
          <a:gradFill flip="none" rotWithShape="1">
            <a:gsLst>
              <a:gs pos="57000">
                <a:srgbClr val="0A68AD"/>
              </a:gs>
              <a:gs pos="100000">
                <a:srgbClr val="064573"/>
              </a:gs>
            </a:gsLst>
            <a:path path="shape">
              <a:fillToRect l="50000" t="50000" r="50000" b="50000"/>
            </a:path>
            <a:tileRect/>
          </a:gra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srgbClr val="FFFFFF"/>
                </a:solidFill>
              </a:rPr>
              <a:t>Focal </a:t>
            </a:r>
          </a:p>
          <a:p>
            <a:pPr algn="ctr" defTabSz="457200"/>
            <a:r>
              <a:rPr lang="en-US" dirty="0" smtClean="0">
                <a:solidFill>
                  <a:srgbClr val="FFFFFF"/>
                </a:solidFill>
              </a:rPr>
              <a:t>onset</a:t>
            </a:r>
            <a:endParaRPr lang="en-US" dirty="0">
              <a:solidFill>
                <a:srgbClr val="FFFFFF"/>
              </a:solidFill>
            </a:endParaRPr>
          </a:p>
        </p:txBody>
      </p:sp>
    </p:spTree>
    <p:extLst>
      <p:ext uri="{BB962C8B-B14F-4D97-AF65-F5344CB8AC3E}">
        <p14:creationId xmlns:p14="http://schemas.microsoft.com/office/powerpoint/2010/main" val="136389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par>
                                <p:cTn id="13" presetID="22" presetClass="entr" presetSubtype="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dissolve">
                                      <p:cBhvr>
                                        <p:cTn id="2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6"/>
          <p:cNvGrpSpPr/>
          <p:nvPr/>
        </p:nvGrpSpPr>
        <p:grpSpPr>
          <a:xfrm>
            <a:off x="3323590" y="203717"/>
            <a:ext cx="5851321" cy="6167103"/>
            <a:chOff x="3323590" y="203717"/>
            <a:chExt cx="5851321" cy="6167103"/>
          </a:xfrm>
        </p:grpSpPr>
        <p:sp>
          <p:nvSpPr>
            <p:cNvPr id="13" name="Rounded Rectangle 12"/>
            <p:cNvSpPr/>
            <p:nvPr/>
          </p:nvSpPr>
          <p:spPr>
            <a:xfrm>
              <a:off x="3323590" y="203717"/>
              <a:ext cx="5730469" cy="6167103"/>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extBox 1"/>
            <p:cNvSpPr txBox="1"/>
            <p:nvPr/>
          </p:nvSpPr>
          <p:spPr>
            <a:xfrm>
              <a:off x="7541076" y="883418"/>
              <a:ext cx="1633835" cy="461665"/>
            </a:xfrm>
            <a:prstGeom prst="rect">
              <a:avLst/>
            </a:prstGeom>
            <a:noFill/>
            <a:ln>
              <a:noFill/>
            </a:ln>
          </p:spPr>
          <p:txBody>
            <a:bodyPr wrap="square" rtlCol="0">
              <a:spAutoFit/>
            </a:bodyPr>
            <a:lstStyle/>
            <a:p>
              <a:pPr algn="ctr"/>
              <a:r>
                <a:rPr lang="en-US" sz="2400" b="1" dirty="0" smtClean="0">
                  <a:solidFill>
                    <a:srgbClr val="000000"/>
                  </a:solidFill>
                </a:rPr>
                <a:t>Etiology</a:t>
              </a:r>
              <a:endParaRPr lang="en-US" sz="2400" b="1" dirty="0">
                <a:solidFill>
                  <a:srgbClr val="000000"/>
                </a:solidFill>
              </a:endParaRPr>
            </a:p>
          </p:txBody>
        </p:sp>
      </p:grpSp>
      <p:sp>
        <p:nvSpPr>
          <p:cNvPr id="3" name="TextBox 2"/>
          <p:cNvSpPr txBox="1"/>
          <p:nvPr/>
        </p:nvSpPr>
        <p:spPr>
          <a:xfrm>
            <a:off x="1143000" y="2667000"/>
            <a:ext cx="3246338" cy="584775"/>
          </a:xfrm>
          <a:prstGeom prst="rect">
            <a:avLst/>
          </a:prstGeom>
          <a:noFill/>
          <a:ln>
            <a:solidFill>
              <a:schemeClr val="tx1"/>
            </a:solidFill>
          </a:ln>
        </p:spPr>
        <p:txBody>
          <a:bodyPr wrap="none" rtlCol="0">
            <a:spAutoFit/>
          </a:bodyPr>
          <a:lstStyle/>
          <a:p>
            <a:r>
              <a:rPr lang="en-US" sz="3200" dirty="0" smtClean="0">
                <a:solidFill>
                  <a:srgbClr val="000000"/>
                </a:solidFill>
              </a:rPr>
              <a:t>Tuberous Sclerosis</a:t>
            </a:r>
            <a:endParaRPr lang="en-US" sz="3200" dirty="0">
              <a:solidFill>
                <a:srgbClr val="000000"/>
              </a:solidFill>
            </a:endParaRPr>
          </a:p>
        </p:txBody>
      </p:sp>
      <p:cxnSp>
        <p:nvCxnSpPr>
          <p:cNvPr id="6" name="Straight Arrow Connector 5"/>
          <p:cNvCxnSpPr/>
          <p:nvPr/>
        </p:nvCxnSpPr>
        <p:spPr>
          <a:xfrm flipV="1">
            <a:off x="4419600" y="1729297"/>
            <a:ext cx="3121476" cy="1132218"/>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4419600" y="2590800"/>
            <a:ext cx="3144009" cy="34691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1143000" y="4596825"/>
            <a:ext cx="3056606" cy="584775"/>
          </a:xfrm>
          <a:prstGeom prst="rect">
            <a:avLst/>
          </a:prstGeom>
          <a:noFill/>
          <a:ln>
            <a:solidFill>
              <a:schemeClr val="tx1"/>
            </a:solidFill>
          </a:ln>
        </p:spPr>
        <p:txBody>
          <a:bodyPr wrap="none" rtlCol="0">
            <a:spAutoFit/>
          </a:bodyPr>
          <a:lstStyle/>
          <a:p>
            <a:r>
              <a:rPr lang="en-US" sz="3200" dirty="0" smtClean="0">
                <a:solidFill>
                  <a:srgbClr val="000000"/>
                </a:solidFill>
              </a:rPr>
              <a:t>GLUT1 deficiency</a:t>
            </a:r>
            <a:endParaRPr lang="en-US" sz="3200" dirty="0">
              <a:solidFill>
                <a:srgbClr val="000000"/>
              </a:solidFill>
            </a:endParaRPr>
          </a:p>
        </p:txBody>
      </p:sp>
      <p:cxnSp>
        <p:nvCxnSpPr>
          <p:cNvPr id="26" name="Straight Arrow Connector 25"/>
          <p:cNvCxnSpPr/>
          <p:nvPr/>
        </p:nvCxnSpPr>
        <p:spPr>
          <a:xfrm flipV="1">
            <a:off x="4572000" y="2590800"/>
            <a:ext cx="2991609" cy="220054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4551448" y="3899721"/>
            <a:ext cx="2989628" cy="93882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3" name="Rounded Rectangle 22"/>
          <p:cNvSpPr/>
          <p:nvPr/>
        </p:nvSpPr>
        <p:spPr>
          <a:xfrm>
            <a:off x="7725719" y="5139190"/>
            <a:ext cx="1253387" cy="542082"/>
          </a:xfrm>
          <a:prstGeom prst="roundRect">
            <a:avLst/>
          </a:prstGeom>
          <a:gradFill flip="none" rotWithShape="1">
            <a:gsLst>
              <a:gs pos="53000">
                <a:schemeClr val="accent4"/>
              </a:gs>
              <a:gs pos="100000">
                <a:schemeClr val="accent4">
                  <a:lumMod val="50000"/>
                </a:schemeClr>
              </a:gs>
            </a:gsLst>
            <a:path path="shape">
              <a:fillToRect l="50000" t="50000" r="50000" b="50000"/>
            </a:path>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defTabSz="457200"/>
            <a:r>
              <a:rPr lang="en-GB" sz="1750" dirty="0" smtClean="0">
                <a:solidFill>
                  <a:srgbClr val="FFFFFF"/>
                </a:solidFill>
              </a:rPr>
              <a:t>Unknown</a:t>
            </a:r>
            <a:endParaRPr lang="en-GB" sz="1750" dirty="0">
              <a:solidFill>
                <a:srgbClr val="FFFFFF"/>
              </a:solidFill>
            </a:endParaRPr>
          </a:p>
        </p:txBody>
      </p:sp>
      <p:sp>
        <p:nvSpPr>
          <p:cNvPr id="30" name="Rounded Rectangle 29"/>
          <p:cNvSpPr/>
          <p:nvPr/>
        </p:nvSpPr>
        <p:spPr>
          <a:xfrm>
            <a:off x="7725719" y="4383934"/>
            <a:ext cx="1253387" cy="542082"/>
          </a:xfrm>
          <a:prstGeom prst="roundRect">
            <a:avLst/>
          </a:prstGeom>
          <a:gradFill flip="none" rotWithShape="1">
            <a:gsLst>
              <a:gs pos="53000">
                <a:schemeClr val="accent4"/>
              </a:gs>
              <a:gs pos="100000">
                <a:schemeClr val="accent4">
                  <a:lumMod val="50000"/>
                </a:schemeClr>
              </a:gs>
            </a:gsLst>
            <a:path path="shape">
              <a:fillToRect l="50000" t="50000" r="50000" b="50000"/>
            </a:path>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defTabSz="457200"/>
            <a:r>
              <a:rPr lang="en-GB" sz="1750" dirty="0" smtClean="0">
                <a:solidFill>
                  <a:srgbClr val="FFFFFF"/>
                </a:solidFill>
              </a:rPr>
              <a:t>Immune</a:t>
            </a:r>
            <a:endParaRPr lang="en-GB" sz="1750" dirty="0">
              <a:solidFill>
                <a:srgbClr val="FFFFFF"/>
              </a:solidFill>
            </a:endParaRPr>
          </a:p>
        </p:txBody>
      </p:sp>
      <p:sp>
        <p:nvSpPr>
          <p:cNvPr id="31" name="Rounded Rectangle 30"/>
          <p:cNvSpPr/>
          <p:nvPr/>
        </p:nvSpPr>
        <p:spPr>
          <a:xfrm>
            <a:off x="7725719" y="2873426"/>
            <a:ext cx="1253387" cy="542082"/>
          </a:xfrm>
          <a:prstGeom prst="roundRect">
            <a:avLst/>
          </a:prstGeom>
          <a:gradFill flip="none" rotWithShape="1">
            <a:gsLst>
              <a:gs pos="53000">
                <a:schemeClr val="accent4"/>
              </a:gs>
              <a:gs pos="100000">
                <a:schemeClr val="accent4">
                  <a:lumMod val="50000"/>
                </a:schemeClr>
              </a:gs>
            </a:gsLst>
            <a:path path="shape">
              <a:fillToRect l="50000" t="50000" r="50000" b="50000"/>
            </a:path>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defTabSz="457200"/>
            <a:r>
              <a:rPr lang="en-GB" sz="1750" dirty="0" smtClean="0">
                <a:solidFill>
                  <a:srgbClr val="FFFFFF"/>
                </a:solidFill>
              </a:rPr>
              <a:t>Infectious</a:t>
            </a:r>
            <a:endParaRPr lang="en-GB" sz="1750" dirty="0">
              <a:solidFill>
                <a:srgbClr val="FFFFFF"/>
              </a:solidFill>
            </a:endParaRPr>
          </a:p>
        </p:txBody>
      </p:sp>
      <p:sp>
        <p:nvSpPr>
          <p:cNvPr id="32" name="Rounded Rectangle 31"/>
          <p:cNvSpPr/>
          <p:nvPr/>
        </p:nvSpPr>
        <p:spPr>
          <a:xfrm>
            <a:off x="7725719" y="1362918"/>
            <a:ext cx="1253387" cy="542082"/>
          </a:xfrm>
          <a:prstGeom prst="roundRect">
            <a:avLst/>
          </a:prstGeom>
          <a:gradFill flip="none" rotWithShape="1">
            <a:gsLst>
              <a:gs pos="53000">
                <a:schemeClr val="accent4"/>
              </a:gs>
              <a:gs pos="100000">
                <a:schemeClr val="accent4">
                  <a:lumMod val="50000"/>
                </a:schemeClr>
              </a:gs>
            </a:gsLst>
            <a:path path="shape">
              <a:fillToRect l="50000" t="50000" r="50000" b="50000"/>
            </a:path>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defTabSz="457200"/>
            <a:r>
              <a:rPr lang="en-GB" sz="1750" dirty="0" smtClean="0">
                <a:solidFill>
                  <a:srgbClr val="FFFFFF"/>
                </a:solidFill>
              </a:rPr>
              <a:t>Structural</a:t>
            </a:r>
            <a:endParaRPr lang="en-GB" sz="1750" dirty="0">
              <a:solidFill>
                <a:srgbClr val="FFFFFF"/>
              </a:solidFill>
            </a:endParaRPr>
          </a:p>
        </p:txBody>
      </p:sp>
      <p:sp>
        <p:nvSpPr>
          <p:cNvPr id="33" name="Rounded Rectangle 32"/>
          <p:cNvSpPr/>
          <p:nvPr/>
        </p:nvSpPr>
        <p:spPr>
          <a:xfrm>
            <a:off x="7716009" y="3628680"/>
            <a:ext cx="1273767" cy="542082"/>
          </a:xfrm>
          <a:prstGeom prst="roundRect">
            <a:avLst/>
          </a:prstGeom>
          <a:gradFill flip="none" rotWithShape="1">
            <a:gsLst>
              <a:gs pos="53000">
                <a:schemeClr val="accent4"/>
              </a:gs>
              <a:gs pos="100000">
                <a:schemeClr val="accent4">
                  <a:lumMod val="50000"/>
                </a:schemeClr>
              </a:gs>
            </a:gsLst>
            <a:path path="shape">
              <a:fillToRect l="50000" t="50000" r="50000" b="50000"/>
            </a:path>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defTabSz="457200"/>
            <a:r>
              <a:rPr lang="en-GB" sz="1750" dirty="0" smtClean="0">
                <a:solidFill>
                  <a:srgbClr val="FFFFFF"/>
                </a:solidFill>
              </a:rPr>
              <a:t>Metabolic</a:t>
            </a:r>
            <a:endParaRPr lang="en-GB" sz="1750" dirty="0">
              <a:solidFill>
                <a:srgbClr val="FFFFFF"/>
              </a:solidFill>
            </a:endParaRPr>
          </a:p>
        </p:txBody>
      </p:sp>
      <p:sp>
        <p:nvSpPr>
          <p:cNvPr id="34" name="Rounded Rectangle 33"/>
          <p:cNvSpPr/>
          <p:nvPr/>
        </p:nvSpPr>
        <p:spPr>
          <a:xfrm>
            <a:off x="7725719" y="2118172"/>
            <a:ext cx="1253387" cy="542082"/>
          </a:xfrm>
          <a:prstGeom prst="roundRect">
            <a:avLst/>
          </a:prstGeom>
          <a:gradFill flip="none" rotWithShape="1">
            <a:gsLst>
              <a:gs pos="53000">
                <a:schemeClr val="accent4"/>
              </a:gs>
              <a:gs pos="100000">
                <a:schemeClr val="accent4">
                  <a:lumMod val="50000"/>
                </a:schemeClr>
              </a:gs>
            </a:gsLst>
            <a:path path="shape">
              <a:fillToRect l="50000" t="50000" r="50000" b="50000"/>
            </a:path>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defTabSz="457200"/>
            <a:r>
              <a:rPr lang="en-GB" sz="1750" dirty="0" smtClean="0">
                <a:solidFill>
                  <a:srgbClr val="FFFFFF"/>
                </a:solidFill>
              </a:rPr>
              <a:t>Genetic</a:t>
            </a:r>
            <a:endParaRPr lang="en-GB" sz="1750" dirty="0">
              <a:solidFill>
                <a:srgbClr val="FFFFFF"/>
              </a:solidFill>
            </a:endParaRPr>
          </a:p>
        </p:txBody>
      </p:sp>
      <p:grpSp>
        <p:nvGrpSpPr>
          <p:cNvPr id="5" name="Group 23"/>
          <p:cNvGrpSpPr/>
          <p:nvPr/>
        </p:nvGrpSpPr>
        <p:grpSpPr>
          <a:xfrm>
            <a:off x="1510064" y="609104"/>
            <a:ext cx="5206555" cy="1244415"/>
            <a:chOff x="1510064" y="609104"/>
            <a:chExt cx="5206555" cy="1244415"/>
          </a:xfrm>
        </p:grpSpPr>
        <p:sp>
          <p:nvSpPr>
            <p:cNvPr id="35" name="Rounded Rectangle 34"/>
            <p:cNvSpPr/>
            <p:nvPr/>
          </p:nvSpPr>
          <p:spPr>
            <a:xfrm>
              <a:off x="1510064" y="609104"/>
              <a:ext cx="5206555" cy="1244415"/>
            </a:xfrm>
            <a:prstGeom prst="roundRect">
              <a:avLst/>
            </a:prstGeom>
            <a:gradFill flip="none" rotWithShape="1">
              <a:gsLst>
                <a:gs pos="100000">
                  <a:schemeClr val="accent3"/>
                </a:gs>
                <a:gs pos="100000">
                  <a:schemeClr val="accent1">
                    <a:lumMod val="60000"/>
                    <a:lumOff val="40000"/>
                  </a:schemeClr>
                </a:gs>
                <a:gs pos="47000">
                  <a:schemeClr val="accent3">
                    <a:lumMod val="40000"/>
                    <a:lumOff val="60000"/>
                  </a:schemeClr>
                </a:gs>
              </a:gsLst>
              <a:path path="shape">
                <a:fillToRect l="50000" t="50000" r="50000" b="50000"/>
              </a:path>
              <a:tileRect/>
            </a:gradFill>
            <a:ln w="38100" cmpd="sng">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defTabSz="457200"/>
              <a:r>
                <a:rPr lang="en-US" sz="2400" dirty="0" smtClean="0">
                  <a:solidFill>
                    <a:srgbClr val="000000"/>
                  </a:solidFill>
                </a:rPr>
                <a:t>Seizure types</a:t>
              </a:r>
              <a:endParaRPr lang="en-US" sz="2400" dirty="0">
                <a:solidFill>
                  <a:srgbClr val="000000"/>
                </a:solidFill>
              </a:endParaRPr>
            </a:p>
          </p:txBody>
        </p:sp>
        <p:sp>
          <p:nvSpPr>
            <p:cNvPr id="36" name="Rounded Rectangle 35"/>
            <p:cNvSpPr/>
            <p:nvPr/>
          </p:nvSpPr>
          <p:spPr>
            <a:xfrm>
              <a:off x="3286427" y="1117297"/>
              <a:ext cx="1620000" cy="612000"/>
            </a:xfrm>
            <a:prstGeom prst="roundRect">
              <a:avLst/>
            </a:prstGeom>
            <a:gradFill flip="none" rotWithShape="1">
              <a:gsLst>
                <a:gs pos="58000">
                  <a:srgbClr val="D403D5"/>
                </a:gs>
                <a:gs pos="100000">
                  <a:srgbClr val="8F038F"/>
                </a:gs>
              </a:gsLst>
              <a:path path="shape">
                <a:fillToRect l="50000" t="50000" r="50000" b="50000"/>
              </a:path>
              <a:tileRect/>
            </a:gra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srgbClr val="FFFFFF"/>
                  </a:solidFill>
                </a:rPr>
                <a:t>Generalized onset</a:t>
              </a:r>
              <a:endParaRPr lang="en-US" dirty="0">
                <a:solidFill>
                  <a:srgbClr val="FFFFFF"/>
                </a:solidFill>
              </a:endParaRPr>
            </a:p>
          </p:txBody>
        </p:sp>
        <p:sp>
          <p:nvSpPr>
            <p:cNvPr id="37" name="Rounded Rectangle 36"/>
            <p:cNvSpPr/>
            <p:nvPr/>
          </p:nvSpPr>
          <p:spPr>
            <a:xfrm>
              <a:off x="5016513" y="1117297"/>
              <a:ext cx="1620000" cy="612000"/>
            </a:xfrm>
            <a:prstGeom prst="roundRect">
              <a:avLst/>
            </a:prstGeom>
            <a:gradFill flip="none" rotWithShape="1">
              <a:gsLst>
                <a:gs pos="51000">
                  <a:schemeClr val="bg1">
                    <a:lumMod val="50000"/>
                  </a:schemeClr>
                </a:gs>
                <a:gs pos="100000">
                  <a:schemeClr val="tx1">
                    <a:lumMod val="65000"/>
                    <a:lumOff val="35000"/>
                  </a:schemeClr>
                </a:gs>
              </a:gsLst>
              <a:path path="rect">
                <a:fillToRect l="50000" t="50000" r="50000" b="50000"/>
              </a:path>
              <a:tileRect/>
            </a:gra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srgbClr val="FFFFFF"/>
                  </a:solidFill>
                </a:rPr>
                <a:t>Unknown onset</a:t>
              </a:r>
              <a:endParaRPr lang="en-US" dirty="0">
                <a:solidFill>
                  <a:srgbClr val="FFFFFF"/>
                </a:solidFill>
              </a:endParaRPr>
            </a:p>
          </p:txBody>
        </p:sp>
        <p:sp>
          <p:nvSpPr>
            <p:cNvPr id="38" name="Rounded Rectangle 37"/>
            <p:cNvSpPr/>
            <p:nvPr/>
          </p:nvSpPr>
          <p:spPr>
            <a:xfrm>
              <a:off x="1584805" y="1120287"/>
              <a:ext cx="1620000" cy="612000"/>
            </a:xfrm>
            <a:prstGeom prst="roundRect">
              <a:avLst/>
            </a:prstGeom>
            <a:gradFill flip="none" rotWithShape="1">
              <a:gsLst>
                <a:gs pos="57000">
                  <a:srgbClr val="0A68AD"/>
                </a:gs>
                <a:gs pos="100000">
                  <a:srgbClr val="064573"/>
                </a:gs>
              </a:gsLst>
              <a:path path="shape">
                <a:fillToRect l="50000" t="50000" r="50000" b="50000"/>
              </a:path>
              <a:tileRect/>
            </a:gra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srgbClr val="FFFFFF"/>
                  </a:solidFill>
                </a:rPr>
                <a:t>Focal </a:t>
              </a:r>
            </a:p>
            <a:p>
              <a:pPr algn="ctr" defTabSz="457200"/>
              <a:r>
                <a:rPr lang="en-US" dirty="0" smtClean="0">
                  <a:solidFill>
                    <a:srgbClr val="FFFFFF"/>
                  </a:solidFill>
                </a:rPr>
                <a:t>onset</a:t>
              </a:r>
              <a:endParaRPr lang="en-US" dirty="0">
                <a:solidFill>
                  <a:srgbClr val="FFFFFF"/>
                </a:solidFill>
              </a:endParaRPr>
            </a:p>
          </p:txBody>
        </p:sp>
      </p:grpSp>
    </p:spTree>
    <p:extLst>
      <p:ext uri="{BB962C8B-B14F-4D97-AF65-F5344CB8AC3E}">
        <p14:creationId xmlns:p14="http://schemas.microsoft.com/office/powerpoint/2010/main" val="187981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1000" fill="hold"/>
                                        <p:tgtEl>
                                          <p:spTgt spid="25"/>
                                        </p:tgtEl>
                                        <p:attrNameLst>
                                          <p:attrName>ppt_w</p:attrName>
                                        </p:attrNameLst>
                                      </p:cBhvr>
                                      <p:tavLst>
                                        <p:tav tm="0">
                                          <p:val>
                                            <p:strVal val="#ppt_w*0.70"/>
                                          </p:val>
                                        </p:tav>
                                        <p:tav tm="100000">
                                          <p:val>
                                            <p:strVal val="#ppt_w"/>
                                          </p:val>
                                        </p:tav>
                                      </p:tavLst>
                                    </p:anim>
                                    <p:anim calcmode="lin" valueType="num">
                                      <p:cBhvr>
                                        <p:cTn id="25" dur="1000" fill="hold"/>
                                        <p:tgtEl>
                                          <p:spTgt spid="25"/>
                                        </p:tgtEl>
                                        <p:attrNameLst>
                                          <p:attrName>ppt_h</p:attrName>
                                        </p:attrNameLst>
                                      </p:cBhvr>
                                      <p:tavLst>
                                        <p:tav tm="0">
                                          <p:val>
                                            <p:strVal val="#ppt_h"/>
                                          </p:val>
                                        </p:tav>
                                        <p:tav tm="100000">
                                          <p:val>
                                            <p:strVal val="#ppt_h"/>
                                          </p:val>
                                        </p:tav>
                                      </p:tavLst>
                                    </p:anim>
                                    <p:animEffect transition="in" filter="fade">
                                      <p:cBhvr>
                                        <p:cTn id="26" dur="10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down)">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down)">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FF"/>
                </a:solidFill>
              </a:rPr>
              <a:t>Old term</a:t>
            </a:r>
            <a:br>
              <a:rPr lang="en-US" dirty="0" smtClean="0">
                <a:solidFill>
                  <a:srgbClr val="0000FF"/>
                </a:solidFill>
              </a:rPr>
            </a:br>
            <a:r>
              <a:rPr lang="en-US" dirty="0" smtClean="0">
                <a:solidFill>
                  <a:srgbClr val="0000FF"/>
                </a:solidFill>
              </a:rPr>
              <a:t> ‘Idiopathic Generalized Epilepsies’</a:t>
            </a:r>
            <a:endParaRPr lang="en-US" dirty="0">
              <a:solidFill>
                <a:srgbClr val="0000FF"/>
              </a:solidFill>
            </a:endParaRPr>
          </a:p>
        </p:txBody>
      </p:sp>
      <p:grpSp>
        <p:nvGrpSpPr>
          <p:cNvPr id="3" name="Group 9"/>
          <p:cNvGrpSpPr/>
          <p:nvPr/>
        </p:nvGrpSpPr>
        <p:grpSpPr>
          <a:xfrm>
            <a:off x="2182584" y="1828800"/>
            <a:ext cx="4572000" cy="4343400"/>
            <a:chOff x="3750127" y="1828800"/>
            <a:chExt cx="4572000" cy="4343400"/>
          </a:xfrm>
        </p:grpSpPr>
        <p:sp>
          <p:nvSpPr>
            <p:cNvPr id="4" name="Rounded Rectangle 3"/>
            <p:cNvSpPr/>
            <p:nvPr/>
          </p:nvSpPr>
          <p:spPr>
            <a:xfrm>
              <a:off x="3750127" y="1828800"/>
              <a:ext cx="4572000" cy="434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2400" dirty="0" smtClean="0">
                  <a:solidFill>
                    <a:prstClr val="white"/>
                  </a:solidFill>
                </a:rPr>
                <a:t>Idiopathic Generalized Epilepsies</a:t>
              </a:r>
              <a:endParaRPr lang="en-US" sz="2400" dirty="0">
                <a:solidFill>
                  <a:prstClr val="white"/>
                </a:solidFill>
              </a:endParaRPr>
            </a:p>
          </p:txBody>
        </p:sp>
        <p:sp>
          <p:nvSpPr>
            <p:cNvPr id="5" name="Rounded Rectangle 4"/>
            <p:cNvSpPr/>
            <p:nvPr/>
          </p:nvSpPr>
          <p:spPr>
            <a:xfrm>
              <a:off x="4054927" y="2971800"/>
              <a:ext cx="1905000" cy="1295400"/>
            </a:xfrm>
            <a:prstGeom prst="roundRect">
              <a:avLst/>
            </a:prstGeom>
            <a:solidFill>
              <a:schemeClr val="accent5">
                <a:lumMod val="40000"/>
                <a:lumOff val="6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prstClr val="black"/>
                  </a:solidFill>
                </a:rPr>
                <a:t>Childhood</a:t>
              </a:r>
            </a:p>
            <a:p>
              <a:pPr algn="ctr"/>
              <a:r>
                <a:rPr lang="en-US" sz="2000" dirty="0" smtClean="0">
                  <a:solidFill>
                    <a:prstClr val="black"/>
                  </a:solidFill>
                </a:rPr>
                <a:t>Absence </a:t>
              </a:r>
            </a:p>
            <a:p>
              <a:pPr algn="ctr"/>
              <a:r>
                <a:rPr lang="en-US" sz="2000" dirty="0" smtClean="0">
                  <a:solidFill>
                    <a:prstClr val="black"/>
                  </a:solidFill>
                </a:rPr>
                <a:t>Epilepsy</a:t>
              </a:r>
            </a:p>
          </p:txBody>
        </p:sp>
        <p:sp>
          <p:nvSpPr>
            <p:cNvPr id="6" name="Rounded Rectangle 5"/>
            <p:cNvSpPr/>
            <p:nvPr/>
          </p:nvSpPr>
          <p:spPr>
            <a:xfrm>
              <a:off x="6188527" y="4495800"/>
              <a:ext cx="1905000" cy="1295400"/>
            </a:xfrm>
            <a:prstGeom prst="roundRect">
              <a:avLst/>
            </a:prstGeom>
            <a:solidFill>
              <a:schemeClr val="tx2">
                <a:lumMod val="40000"/>
                <a:lumOff val="6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prstClr val="black"/>
                  </a:solidFill>
                </a:rPr>
                <a:t>Generalized</a:t>
              </a:r>
            </a:p>
            <a:p>
              <a:pPr algn="ctr"/>
              <a:r>
                <a:rPr lang="en-US" sz="2000" dirty="0" smtClean="0">
                  <a:solidFill>
                    <a:prstClr val="black"/>
                  </a:solidFill>
                </a:rPr>
                <a:t>Tonic-</a:t>
              </a:r>
              <a:r>
                <a:rPr lang="en-US" sz="2000" dirty="0" err="1" smtClean="0">
                  <a:solidFill>
                    <a:prstClr val="black"/>
                  </a:solidFill>
                </a:rPr>
                <a:t>Clonic</a:t>
              </a:r>
              <a:endParaRPr lang="en-US" sz="2000" dirty="0" smtClean="0">
                <a:solidFill>
                  <a:prstClr val="black"/>
                </a:solidFill>
              </a:endParaRPr>
            </a:p>
            <a:p>
              <a:pPr algn="ctr"/>
              <a:r>
                <a:rPr lang="en-US" sz="2000" dirty="0" smtClean="0">
                  <a:solidFill>
                    <a:prstClr val="black"/>
                  </a:solidFill>
                </a:rPr>
                <a:t>Seizures Alone</a:t>
              </a:r>
            </a:p>
          </p:txBody>
        </p:sp>
        <p:sp>
          <p:nvSpPr>
            <p:cNvPr id="7" name="Rounded Rectangle 6"/>
            <p:cNvSpPr/>
            <p:nvPr/>
          </p:nvSpPr>
          <p:spPr>
            <a:xfrm>
              <a:off x="6188527" y="2971800"/>
              <a:ext cx="1905000" cy="1295400"/>
            </a:xfrm>
            <a:prstGeom prst="roundRect">
              <a:avLst/>
            </a:prstGeom>
            <a:solidFill>
              <a:schemeClr val="accent5">
                <a:lumMod val="60000"/>
                <a:lumOff val="4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prstClr val="black"/>
                  </a:solidFill>
                </a:rPr>
                <a:t>Juvenile</a:t>
              </a:r>
            </a:p>
            <a:p>
              <a:pPr algn="ctr"/>
              <a:r>
                <a:rPr lang="en-US" sz="2000" dirty="0" smtClean="0">
                  <a:solidFill>
                    <a:prstClr val="black"/>
                  </a:solidFill>
                </a:rPr>
                <a:t>Absence </a:t>
              </a:r>
            </a:p>
            <a:p>
              <a:pPr algn="ctr"/>
              <a:r>
                <a:rPr lang="en-US" sz="2000" dirty="0" smtClean="0">
                  <a:solidFill>
                    <a:prstClr val="black"/>
                  </a:solidFill>
                </a:rPr>
                <a:t>Epilepsy</a:t>
              </a:r>
            </a:p>
          </p:txBody>
        </p:sp>
        <p:sp>
          <p:nvSpPr>
            <p:cNvPr id="8" name="Rounded Rectangle 7"/>
            <p:cNvSpPr/>
            <p:nvPr/>
          </p:nvSpPr>
          <p:spPr>
            <a:xfrm>
              <a:off x="4054927" y="4495800"/>
              <a:ext cx="1905000" cy="1295400"/>
            </a:xfrm>
            <a:prstGeom prst="roundRect">
              <a:avLst/>
            </a:prstGeom>
            <a:solidFill>
              <a:schemeClr val="tx2">
                <a:lumMod val="20000"/>
                <a:lumOff val="8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prstClr val="black"/>
                  </a:solidFill>
                </a:rPr>
                <a:t>Juvenile</a:t>
              </a:r>
            </a:p>
            <a:p>
              <a:pPr algn="ctr"/>
              <a:r>
                <a:rPr lang="en-US" sz="2000" dirty="0" smtClean="0">
                  <a:solidFill>
                    <a:prstClr val="black"/>
                  </a:solidFill>
                </a:rPr>
                <a:t>Myoclonic</a:t>
              </a:r>
            </a:p>
            <a:p>
              <a:pPr algn="ctr"/>
              <a:r>
                <a:rPr lang="en-US" sz="2000" dirty="0" smtClean="0">
                  <a:solidFill>
                    <a:prstClr val="black"/>
                  </a:solidFill>
                </a:rPr>
                <a:t>Epilepsy</a:t>
              </a:r>
            </a:p>
          </p:txBody>
        </p:sp>
      </p:grpSp>
    </p:spTree>
    <p:extLst>
      <p:ext uri="{BB962C8B-B14F-4D97-AF65-F5344CB8AC3E}">
        <p14:creationId xmlns:p14="http://schemas.microsoft.com/office/powerpoint/2010/main" val="3570661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6"/>
          <p:cNvSpPr>
            <a:spLocks noChangeArrowheads="1"/>
          </p:cNvSpPr>
          <p:nvPr/>
        </p:nvSpPr>
        <p:spPr bwMode="auto">
          <a:xfrm>
            <a:off x="684213" y="3500438"/>
            <a:ext cx="7416800" cy="2449512"/>
          </a:xfrm>
          <a:prstGeom prst="rect">
            <a:avLst/>
          </a:prstGeom>
          <a:solidFill>
            <a:schemeClr val="bg2"/>
          </a:solidFill>
          <a:ln w="9525">
            <a:solidFill>
              <a:schemeClr val="tx1"/>
            </a:solidFill>
            <a:miter lim="800000"/>
            <a:headEnd/>
            <a:tailEnd/>
          </a:ln>
        </p:spPr>
        <p:txBody>
          <a:bodyPr wrap="none" anchor="ctr"/>
          <a:lstStyle/>
          <a:p>
            <a:endParaRPr lang="sk-SK" altLang="sk-SK"/>
          </a:p>
        </p:txBody>
      </p:sp>
      <p:sp>
        <p:nvSpPr>
          <p:cNvPr id="4099" name="Rectangle 7"/>
          <p:cNvSpPr>
            <a:spLocks noGrp="1" noChangeArrowheads="1"/>
          </p:cNvSpPr>
          <p:nvPr>
            <p:ph type="title"/>
          </p:nvPr>
        </p:nvSpPr>
        <p:spPr/>
        <p:txBody>
          <a:bodyPr/>
          <a:lstStyle/>
          <a:p>
            <a:pPr eaLnBrk="1" hangingPunct="1"/>
            <a:endParaRPr lang="sk-SK" altLang="sk-SK" smtClean="0"/>
          </a:p>
        </p:txBody>
      </p:sp>
      <p:sp>
        <p:nvSpPr>
          <p:cNvPr id="4100" name="Rectangle 8"/>
          <p:cNvSpPr>
            <a:spLocks noGrp="1" noChangeArrowheads="1"/>
          </p:cNvSpPr>
          <p:nvPr>
            <p:ph type="body" idx="1"/>
          </p:nvPr>
        </p:nvSpPr>
        <p:spPr>
          <a:xfrm>
            <a:off x="566738" y="1752600"/>
            <a:ext cx="8001000" cy="1963738"/>
          </a:xfrm>
        </p:spPr>
        <p:txBody>
          <a:bodyPr/>
          <a:lstStyle/>
          <a:p>
            <a:pPr eaLnBrk="1" hangingPunct="1"/>
            <a:r>
              <a:rPr lang="sk-SK" altLang="sk-SK" smtClean="0"/>
              <a:t>Epileptic seizure: acute</a:t>
            </a:r>
          </a:p>
          <a:p>
            <a:pPr eaLnBrk="1" hangingPunct="1"/>
            <a:r>
              <a:rPr lang="sk-SK" altLang="sk-SK" smtClean="0"/>
              <a:t>Epilepsy</a:t>
            </a:r>
          </a:p>
          <a:p>
            <a:pPr eaLnBrk="1" hangingPunct="1"/>
            <a:r>
              <a:rPr lang="sk-SK" altLang="sk-SK" smtClean="0"/>
              <a:t>Status epilepticus</a:t>
            </a:r>
          </a:p>
        </p:txBody>
      </p:sp>
      <p:cxnSp>
        <p:nvCxnSpPr>
          <p:cNvPr id="4101" name="AutoShape 9"/>
          <p:cNvCxnSpPr>
            <a:cxnSpLocks noChangeShapeType="1"/>
          </p:cNvCxnSpPr>
          <p:nvPr/>
        </p:nvCxnSpPr>
        <p:spPr bwMode="auto">
          <a:xfrm>
            <a:off x="900113" y="5516563"/>
            <a:ext cx="6985000" cy="0"/>
          </a:xfrm>
          <a:prstGeom prst="straightConnector1">
            <a:avLst/>
          </a:prstGeom>
          <a:noFill/>
          <a:ln w="9525">
            <a:solidFill>
              <a:schemeClr val="tx1"/>
            </a:solidFill>
            <a:round/>
            <a:headEnd type="oval" w="med" len="med"/>
            <a:tailEnd type="oval" w="med" len="med"/>
          </a:ln>
        </p:spPr>
      </p:cxnSp>
      <p:sp>
        <p:nvSpPr>
          <p:cNvPr id="4102" name="Text Box 10"/>
          <p:cNvSpPr txBox="1">
            <a:spLocks noChangeArrowheads="1"/>
          </p:cNvSpPr>
          <p:nvPr/>
        </p:nvSpPr>
        <p:spPr bwMode="auto">
          <a:xfrm>
            <a:off x="3975100" y="5461000"/>
            <a:ext cx="1011238" cy="366713"/>
          </a:xfrm>
          <a:prstGeom prst="rect">
            <a:avLst/>
          </a:prstGeom>
          <a:noFill/>
          <a:ln w="9525">
            <a:noFill/>
            <a:miter lim="800000"/>
            <a:headEnd/>
            <a:tailEnd/>
          </a:ln>
        </p:spPr>
        <p:txBody>
          <a:bodyPr wrap="none">
            <a:spAutoFit/>
          </a:bodyPr>
          <a:lstStyle/>
          <a:p>
            <a:r>
              <a:rPr lang="sk-SK" altLang="sk-SK"/>
              <a:t>1 YEAR</a:t>
            </a:r>
          </a:p>
        </p:txBody>
      </p:sp>
      <p:sp>
        <p:nvSpPr>
          <p:cNvPr id="4103" name="Rectangle 11"/>
          <p:cNvSpPr>
            <a:spLocks noChangeArrowheads="1"/>
          </p:cNvSpPr>
          <p:nvPr/>
        </p:nvSpPr>
        <p:spPr bwMode="auto">
          <a:xfrm>
            <a:off x="1331913" y="5157788"/>
            <a:ext cx="287337" cy="287337"/>
          </a:xfrm>
          <a:prstGeom prst="rect">
            <a:avLst/>
          </a:prstGeom>
          <a:solidFill>
            <a:schemeClr val="accent2"/>
          </a:solidFill>
          <a:ln w="9525">
            <a:noFill/>
            <a:miter lim="800000"/>
            <a:headEnd/>
            <a:tailEnd/>
          </a:ln>
        </p:spPr>
        <p:txBody>
          <a:bodyPr wrap="none" anchor="ctr"/>
          <a:lstStyle/>
          <a:p>
            <a:endParaRPr lang="sk-SK" altLang="sk-SK"/>
          </a:p>
        </p:txBody>
      </p:sp>
      <p:sp>
        <p:nvSpPr>
          <p:cNvPr id="4104" name="Rectangle 12"/>
          <p:cNvSpPr>
            <a:spLocks noChangeArrowheads="1"/>
          </p:cNvSpPr>
          <p:nvPr/>
        </p:nvSpPr>
        <p:spPr bwMode="auto">
          <a:xfrm>
            <a:off x="684213" y="1916113"/>
            <a:ext cx="287337" cy="287337"/>
          </a:xfrm>
          <a:prstGeom prst="rect">
            <a:avLst/>
          </a:prstGeom>
          <a:solidFill>
            <a:schemeClr val="accent2"/>
          </a:solidFill>
          <a:ln w="9525">
            <a:noFill/>
            <a:miter lim="800000"/>
            <a:headEnd/>
            <a:tailEnd/>
          </a:ln>
        </p:spPr>
        <p:txBody>
          <a:bodyPr wrap="none" anchor="ctr"/>
          <a:lstStyle/>
          <a:p>
            <a:endParaRPr lang="sk-SK" altLang="sk-SK"/>
          </a:p>
        </p:txBody>
      </p:sp>
      <p:sp>
        <p:nvSpPr>
          <p:cNvPr id="4105" name="Rectangle 13"/>
          <p:cNvSpPr>
            <a:spLocks noChangeArrowheads="1"/>
          </p:cNvSpPr>
          <p:nvPr/>
        </p:nvSpPr>
        <p:spPr bwMode="auto">
          <a:xfrm>
            <a:off x="2700338" y="5157788"/>
            <a:ext cx="287337" cy="287337"/>
          </a:xfrm>
          <a:prstGeom prst="rect">
            <a:avLst/>
          </a:prstGeom>
          <a:solidFill>
            <a:srgbClr val="808000"/>
          </a:solidFill>
          <a:ln w="9525">
            <a:noFill/>
            <a:miter lim="800000"/>
            <a:headEnd/>
            <a:tailEnd/>
          </a:ln>
        </p:spPr>
        <p:txBody>
          <a:bodyPr wrap="none" anchor="ctr"/>
          <a:lstStyle/>
          <a:p>
            <a:endParaRPr lang="sk-SK" altLang="sk-SK"/>
          </a:p>
        </p:txBody>
      </p:sp>
      <p:sp>
        <p:nvSpPr>
          <p:cNvPr id="4106" name="Rectangle 14"/>
          <p:cNvSpPr>
            <a:spLocks noChangeArrowheads="1"/>
          </p:cNvSpPr>
          <p:nvPr/>
        </p:nvSpPr>
        <p:spPr bwMode="auto">
          <a:xfrm>
            <a:off x="684213" y="2420938"/>
            <a:ext cx="287337" cy="287337"/>
          </a:xfrm>
          <a:prstGeom prst="rect">
            <a:avLst/>
          </a:prstGeom>
          <a:solidFill>
            <a:srgbClr val="808000"/>
          </a:solidFill>
          <a:ln w="9525">
            <a:noFill/>
            <a:miter lim="800000"/>
            <a:headEnd/>
            <a:tailEnd/>
          </a:ln>
        </p:spPr>
        <p:txBody>
          <a:bodyPr wrap="none" anchor="ctr"/>
          <a:lstStyle/>
          <a:p>
            <a:endParaRPr lang="sk-SK" altLang="sk-SK"/>
          </a:p>
        </p:txBody>
      </p:sp>
      <p:sp>
        <p:nvSpPr>
          <p:cNvPr id="4107" name="Rectangle 15"/>
          <p:cNvSpPr>
            <a:spLocks noChangeArrowheads="1"/>
          </p:cNvSpPr>
          <p:nvPr/>
        </p:nvSpPr>
        <p:spPr bwMode="auto">
          <a:xfrm>
            <a:off x="7019925" y="5157788"/>
            <a:ext cx="287338" cy="287337"/>
          </a:xfrm>
          <a:prstGeom prst="rect">
            <a:avLst/>
          </a:prstGeom>
          <a:solidFill>
            <a:srgbClr val="808000"/>
          </a:solidFill>
          <a:ln w="9525">
            <a:noFill/>
            <a:miter lim="800000"/>
            <a:headEnd/>
            <a:tailEnd/>
          </a:ln>
        </p:spPr>
        <p:txBody>
          <a:bodyPr wrap="none" anchor="ctr"/>
          <a:lstStyle/>
          <a:p>
            <a:endParaRPr lang="sk-SK" altLang="sk-SK"/>
          </a:p>
        </p:txBody>
      </p:sp>
      <p:sp>
        <p:nvSpPr>
          <p:cNvPr id="4108" name="Rectangle 16"/>
          <p:cNvSpPr>
            <a:spLocks noChangeArrowheads="1"/>
          </p:cNvSpPr>
          <p:nvPr/>
        </p:nvSpPr>
        <p:spPr bwMode="auto">
          <a:xfrm>
            <a:off x="5651500" y="5157788"/>
            <a:ext cx="287338" cy="287337"/>
          </a:xfrm>
          <a:prstGeom prst="rect">
            <a:avLst/>
          </a:prstGeom>
          <a:solidFill>
            <a:srgbClr val="808000"/>
          </a:solidFill>
          <a:ln w="9525">
            <a:noFill/>
            <a:miter lim="800000"/>
            <a:headEnd/>
            <a:tailEnd/>
          </a:ln>
        </p:spPr>
        <p:txBody>
          <a:bodyPr wrap="none" anchor="ctr"/>
          <a:lstStyle/>
          <a:p>
            <a:endParaRPr lang="sk-SK" altLang="sk-SK"/>
          </a:p>
        </p:txBody>
      </p:sp>
      <p:sp>
        <p:nvSpPr>
          <p:cNvPr id="4109" name="Rectangle 17"/>
          <p:cNvSpPr>
            <a:spLocks noChangeArrowheads="1"/>
          </p:cNvSpPr>
          <p:nvPr/>
        </p:nvSpPr>
        <p:spPr bwMode="auto">
          <a:xfrm>
            <a:off x="6372225" y="5157788"/>
            <a:ext cx="287338" cy="287337"/>
          </a:xfrm>
          <a:prstGeom prst="rect">
            <a:avLst/>
          </a:prstGeom>
          <a:solidFill>
            <a:srgbClr val="0000FF"/>
          </a:solidFill>
          <a:ln w="9525">
            <a:noFill/>
            <a:miter lim="800000"/>
            <a:headEnd/>
            <a:tailEnd/>
          </a:ln>
        </p:spPr>
        <p:txBody>
          <a:bodyPr wrap="none" anchor="ctr"/>
          <a:lstStyle/>
          <a:p>
            <a:endParaRPr lang="sk-SK" altLang="sk-SK"/>
          </a:p>
        </p:txBody>
      </p:sp>
      <p:sp>
        <p:nvSpPr>
          <p:cNvPr id="4110" name="Rectangle 18"/>
          <p:cNvSpPr>
            <a:spLocks noChangeArrowheads="1"/>
          </p:cNvSpPr>
          <p:nvPr/>
        </p:nvSpPr>
        <p:spPr bwMode="auto">
          <a:xfrm>
            <a:off x="6372225" y="4870450"/>
            <a:ext cx="287338" cy="287338"/>
          </a:xfrm>
          <a:prstGeom prst="rect">
            <a:avLst/>
          </a:prstGeom>
          <a:solidFill>
            <a:srgbClr val="0000FF"/>
          </a:solidFill>
          <a:ln w="9525">
            <a:noFill/>
            <a:miter lim="800000"/>
            <a:headEnd/>
            <a:tailEnd/>
          </a:ln>
        </p:spPr>
        <p:txBody>
          <a:bodyPr wrap="none" anchor="ctr"/>
          <a:lstStyle/>
          <a:p>
            <a:endParaRPr lang="sk-SK" altLang="sk-SK"/>
          </a:p>
        </p:txBody>
      </p:sp>
      <p:sp>
        <p:nvSpPr>
          <p:cNvPr id="4111" name="Rectangle 19"/>
          <p:cNvSpPr>
            <a:spLocks noChangeArrowheads="1"/>
          </p:cNvSpPr>
          <p:nvPr/>
        </p:nvSpPr>
        <p:spPr bwMode="auto">
          <a:xfrm>
            <a:off x="684213" y="2997200"/>
            <a:ext cx="287337" cy="287338"/>
          </a:xfrm>
          <a:prstGeom prst="rect">
            <a:avLst/>
          </a:prstGeom>
          <a:solidFill>
            <a:srgbClr val="0000FF"/>
          </a:solidFill>
          <a:ln w="9525">
            <a:noFill/>
            <a:miter lim="800000"/>
            <a:headEnd/>
            <a:tailEnd/>
          </a:ln>
        </p:spPr>
        <p:txBody>
          <a:bodyPr wrap="none" anchor="ctr"/>
          <a:lstStyle/>
          <a:p>
            <a:endParaRPr lang="sk-SK" altLang="sk-SK"/>
          </a:p>
        </p:txBody>
      </p:sp>
      <p:sp>
        <p:nvSpPr>
          <p:cNvPr id="4112" name="Rectangle 20"/>
          <p:cNvSpPr>
            <a:spLocks noChangeArrowheads="1"/>
          </p:cNvSpPr>
          <p:nvPr/>
        </p:nvSpPr>
        <p:spPr bwMode="auto">
          <a:xfrm>
            <a:off x="6372225" y="4508500"/>
            <a:ext cx="287338" cy="287338"/>
          </a:xfrm>
          <a:prstGeom prst="rect">
            <a:avLst/>
          </a:prstGeom>
          <a:solidFill>
            <a:srgbClr val="0000FF"/>
          </a:solidFill>
          <a:ln w="9525">
            <a:noFill/>
            <a:miter lim="800000"/>
            <a:headEnd/>
            <a:tailEnd/>
          </a:ln>
        </p:spPr>
        <p:txBody>
          <a:bodyPr wrap="none" anchor="ctr"/>
          <a:lstStyle/>
          <a:p>
            <a:endParaRPr lang="sk-SK" altLang="sk-SK"/>
          </a:p>
        </p:txBody>
      </p:sp>
      <p:sp>
        <p:nvSpPr>
          <p:cNvPr id="4113" name="Rectangle 21"/>
          <p:cNvSpPr>
            <a:spLocks noChangeArrowheads="1"/>
          </p:cNvSpPr>
          <p:nvPr/>
        </p:nvSpPr>
        <p:spPr bwMode="auto">
          <a:xfrm>
            <a:off x="6372225" y="4149725"/>
            <a:ext cx="287338" cy="287338"/>
          </a:xfrm>
          <a:prstGeom prst="rect">
            <a:avLst/>
          </a:prstGeom>
          <a:solidFill>
            <a:srgbClr val="0000FF"/>
          </a:solidFill>
          <a:ln w="9525">
            <a:noFill/>
            <a:miter lim="800000"/>
            <a:headEnd/>
            <a:tailEnd/>
          </a:ln>
        </p:spPr>
        <p:txBody>
          <a:bodyPr wrap="none" anchor="ctr"/>
          <a:lstStyle/>
          <a:p>
            <a:endParaRPr lang="sk-SK" altLang="sk-SK"/>
          </a:p>
        </p:txBody>
      </p:sp>
      <p:sp>
        <p:nvSpPr>
          <p:cNvPr id="4114" name="Rectangle 22"/>
          <p:cNvSpPr>
            <a:spLocks noChangeArrowheads="1"/>
          </p:cNvSpPr>
          <p:nvPr/>
        </p:nvSpPr>
        <p:spPr bwMode="auto">
          <a:xfrm>
            <a:off x="6372225" y="3644900"/>
            <a:ext cx="287338" cy="287338"/>
          </a:xfrm>
          <a:prstGeom prst="rect">
            <a:avLst/>
          </a:prstGeom>
          <a:solidFill>
            <a:srgbClr val="0000FF"/>
          </a:solidFill>
          <a:ln w="9525">
            <a:noFill/>
            <a:miter lim="800000"/>
            <a:headEnd/>
            <a:tailEnd/>
          </a:ln>
        </p:spPr>
        <p:txBody>
          <a:bodyPr wrap="none" anchor="ctr"/>
          <a:lstStyle/>
          <a:p>
            <a:endParaRPr lang="sk-SK" altLang="sk-SK"/>
          </a:p>
        </p:txBody>
      </p:sp>
      <p:sp>
        <p:nvSpPr>
          <p:cNvPr id="4115" name="Rectangle 23"/>
          <p:cNvSpPr>
            <a:spLocks noChangeArrowheads="1"/>
          </p:cNvSpPr>
          <p:nvPr/>
        </p:nvSpPr>
        <p:spPr bwMode="auto">
          <a:xfrm>
            <a:off x="3203575" y="5157788"/>
            <a:ext cx="142875" cy="287337"/>
          </a:xfrm>
          <a:prstGeom prst="rect">
            <a:avLst/>
          </a:prstGeom>
          <a:solidFill>
            <a:srgbClr val="808000"/>
          </a:solidFill>
          <a:ln w="9525">
            <a:noFill/>
            <a:miter lim="800000"/>
            <a:headEnd/>
            <a:tailEnd/>
          </a:ln>
        </p:spPr>
        <p:txBody>
          <a:bodyPr wrap="none" anchor="ctr"/>
          <a:lstStyle/>
          <a:p>
            <a:endParaRPr lang="sk-SK" altLang="sk-SK"/>
          </a:p>
        </p:txBody>
      </p:sp>
      <p:sp>
        <p:nvSpPr>
          <p:cNvPr id="4116" name="Rectangle 24"/>
          <p:cNvSpPr>
            <a:spLocks noChangeArrowheads="1"/>
          </p:cNvSpPr>
          <p:nvPr/>
        </p:nvSpPr>
        <p:spPr bwMode="auto">
          <a:xfrm>
            <a:off x="3708400" y="5157788"/>
            <a:ext cx="142875" cy="287337"/>
          </a:xfrm>
          <a:prstGeom prst="rect">
            <a:avLst/>
          </a:prstGeom>
          <a:solidFill>
            <a:srgbClr val="808000"/>
          </a:solidFill>
          <a:ln w="9525">
            <a:noFill/>
            <a:miter lim="800000"/>
            <a:headEnd/>
            <a:tailEnd/>
          </a:ln>
        </p:spPr>
        <p:txBody>
          <a:bodyPr wrap="none" anchor="ctr"/>
          <a:lstStyle/>
          <a:p>
            <a:endParaRPr lang="sk-SK" altLang="sk-SK"/>
          </a:p>
        </p:txBody>
      </p:sp>
      <p:sp>
        <p:nvSpPr>
          <p:cNvPr id="4117" name="Rectangle 25"/>
          <p:cNvSpPr>
            <a:spLocks noChangeArrowheads="1"/>
          </p:cNvSpPr>
          <p:nvPr/>
        </p:nvSpPr>
        <p:spPr bwMode="auto">
          <a:xfrm>
            <a:off x="3924300" y="5157788"/>
            <a:ext cx="142875" cy="287337"/>
          </a:xfrm>
          <a:prstGeom prst="rect">
            <a:avLst/>
          </a:prstGeom>
          <a:solidFill>
            <a:srgbClr val="808000"/>
          </a:solidFill>
          <a:ln w="9525">
            <a:noFill/>
            <a:miter lim="800000"/>
            <a:headEnd/>
            <a:tailEnd/>
          </a:ln>
        </p:spPr>
        <p:txBody>
          <a:bodyPr wrap="none" anchor="ctr"/>
          <a:lstStyle/>
          <a:p>
            <a:endParaRPr lang="sk-SK" altLang="sk-SK"/>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432FF"/>
                </a:solidFill>
              </a:rPr>
              <a:t>Genetic </a:t>
            </a:r>
            <a:r>
              <a:rPr lang="en-US" i="1" dirty="0" smtClean="0">
                <a:solidFill>
                  <a:srgbClr val="0432FF"/>
                </a:solidFill>
              </a:rPr>
              <a:t>versus</a:t>
            </a:r>
            <a:r>
              <a:rPr lang="en-US" dirty="0" smtClean="0">
                <a:solidFill>
                  <a:srgbClr val="0432FF"/>
                </a:solidFill>
              </a:rPr>
              <a:t> idiopathic</a:t>
            </a:r>
            <a:endParaRPr lang="en-US" dirty="0">
              <a:solidFill>
                <a:srgbClr val="0432FF"/>
              </a:solidFill>
            </a:endParaRPr>
          </a:p>
        </p:txBody>
      </p:sp>
      <p:sp>
        <p:nvSpPr>
          <p:cNvPr id="3" name="Content Placeholder 2"/>
          <p:cNvSpPr>
            <a:spLocks noGrp="1"/>
          </p:cNvSpPr>
          <p:nvPr>
            <p:ph idx="1"/>
          </p:nvPr>
        </p:nvSpPr>
        <p:spPr>
          <a:xfrm>
            <a:off x="228600" y="1295400"/>
            <a:ext cx="8686800" cy="5257795"/>
          </a:xfrm>
        </p:spPr>
        <p:txBody>
          <a:bodyPr>
            <a:noAutofit/>
          </a:bodyPr>
          <a:lstStyle/>
          <a:p>
            <a:r>
              <a:rPr lang="en-US" sz="2800" dirty="0" smtClean="0"/>
              <a:t>‘Idiopathic’ = presumed hereditary predisposition</a:t>
            </a:r>
          </a:p>
          <a:p>
            <a:endParaRPr lang="en-US" sz="2800" dirty="0"/>
          </a:p>
          <a:p>
            <a:r>
              <a:rPr lang="en-US" sz="2800" dirty="0" smtClean="0">
                <a:solidFill>
                  <a:srgbClr val="0432FF"/>
                </a:solidFill>
              </a:rPr>
              <a:t>Genetic ≠ inherited</a:t>
            </a:r>
          </a:p>
          <a:p>
            <a:pPr lvl="1"/>
            <a:r>
              <a:rPr lang="en-US" dirty="0" smtClean="0"/>
              <a:t>Importance </a:t>
            </a:r>
            <a:r>
              <a:rPr lang="en-US" i="1" dirty="0" smtClean="0"/>
              <a:t>of de novo </a:t>
            </a:r>
            <a:r>
              <a:rPr lang="en-US" dirty="0" smtClean="0"/>
              <a:t>mutations in both </a:t>
            </a:r>
            <a:br>
              <a:rPr lang="en-US" dirty="0" smtClean="0"/>
            </a:br>
            <a:r>
              <a:rPr lang="en-US" dirty="0" smtClean="0"/>
              <a:t>mild and severe epilepsies</a:t>
            </a:r>
          </a:p>
          <a:p>
            <a:pPr lvl="1"/>
            <a:endParaRPr lang="en-US" sz="2800" dirty="0" smtClean="0"/>
          </a:p>
          <a:p>
            <a:r>
              <a:rPr lang="en-US" sz="2800" dirty="0" smtClean="0"/>
              <a:t>Critical problem of stigma in some parts of the world</a:t>
            </a:r>
            <a:endParaRPr lang="en-US" sz="2800" dirty="0"/>
          </a:p>
        </p:txBody>
      </p:sp>
    </p:spTree>
    <p:extLst>
      <p:ext uri="{BB962C8B-B14F-4D97-AF65-F5344CB8AC3E}">
        <p14:creationId xmlns:p14="http://schemas.microsoft.com/office/powerpoint/2010/main" val="114201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432FF"/>
                </a:solidFill>
              </a:rPr>
              <a:t>Genetic </a:t>
            </a:r>
            <a:r>
              <a:rPr lang="en-US" dirty="0">
                <a:solidFill>
                  <a:srgbClr val="0432FF"/>
                </a:solidFill>
              </a:rPr>
              <a:t>≠ </a:t>
            </a:r>
            <a:r>
              <a:rPr lang="en-US" dirty="0" smtClean="0">
                <a:solidFill>
                  <a:srgbClr val="0432FF"/>
                </a:solidFill>
              </a:rPr>
              <a:t>Gene </a:t>
            </a:r>
            <a:r>
              <a:rPr lang="en-US" dirty="0">
                <a:solidFill>
                  <a:srgbClr val="0432FF"/>
                </a:solidFill>
              </a:rPr>
              <a:t>testing</a:t>
            </a:r>
          </a:p>
        </p:txBody>
      </p:sp>
      <p:sp>
        <p:nvSpPr>
          <p:cNvPr id="3" name="Content Placeholder 2"/>
          <p:cNvSpPr>
            <a:spLocks noGrp="1"/>
          </p:cNvSpPr>
          <p:nvPr>
            <p:ph idx="1"/>
          </p:nvPr>
        </p:nvSpPr>
        <p:spPr>
          <a:xfrm>
            <a:off x="16327" y="1179060"/>
            <a:ext cx="8686800" cy="5257795"/>
          </a:xfrm>
        </p:spPr>
        <p:txBody>
          <a:bodyPr>
            <a:noAutofit/>
          </a:bodyPr>
          <a:lstStyle/>
          <a:p>
            <a:pPr lvl="1"/>
            <a:r>
              <a:rPr lang="en-US" dirty="0" smtClean="0"/>
              <a:t>Usually the mutation is </a:t>
            </a:r>
            <a:r>
              <a:rPr lang="en-US" i="1" dirty="0" smtClean="0"/>
              <a:t>not</a:t>
            </a:r>
            <a:r>
              <a:rPr lang="en-US" dirty="0" smtClean="0"/>
              <a:t> known </a:t>
            </a:r>
          </a:p>
          <a:p>
            <a:pPr lvl="1"/>
            <a:r>
              <a:rPr lang="en-US" dirty="0"/>
              <a:t>A</a:t>
            </a:r>
            <a:r>
              <a:rPr lang="en-US" dirty="0" smtClean="0"/>
              <a:t>ccess to molecular genetic testing </a:t>
            </a:r>
            <a:r>
              <a:rPr lang="en-US" i="1" dirty="0" smtClean="0"/>
              <a:t>not</a:t>
            </a:r>
            <a:r>
              <a:rPr lang="en-US" dirty="0" smtClean="0"/>
              <a:t> necessary</a:t>
            </a:r>
          </a:p>
          <a:p>
            <a:pPr lvl="1"/>
            <a:r>
              <a:rPr lang="en-US" dirty="0" smtClean="0"/>
              <a:t>Diagnosed on clinical research </a:t>
            </a:r>
            <a:r>
              <a:rPr lang="en-US" dirty="0" err="1" smtClean="0"/>
              <a:t>eg</a:t>
            </a:r>
            <a:r>
              <a:rPr lang="en-US" dirty="0" smtClean="0"/>
              <a:t>. twin, family studies</a:t>
            </a:r>
            <a:br>
              <a:rPr lang="en-US" dirty="0" smtClean="0"/>
            </a:br>
            <a:endParaRPr lang="en-US" sz="2800" dirty="0"/>
          </a:p>
        </p:txBody>
      </p:sp>
      <p:pic>
        <p:nvPicPr>
          <p:cNvPr id="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7813" y="2988129"/>
            <a:ext cx="1411942" cy="18288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1257" y="2988129"/>
            <a:ext cx="1394013" cy="182880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16"/>
          <p:cNvGrpSpPr/>
          <p:nvPr/>
        </p:nvGrpSpPr>
        <p:grpSpPr>
          <a:xfrm>
            <a:off x="304800" y="4778831"/>
            <a:ext cx="4392381" cy="1519238"/>
            <a:chOff x="304800" y="4648200"/>
            <a:chExt cx="4392381" cy="1519238"/>
          </a:xfrm>
        </p:grpSpPr>
        <p:pic>
          <p:nvPicPr>
            <p:cNvPr id="9"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l="27556"/>
            <a:stretch>
              <a:fillRect/>
            </a:stretch>
          </p:blipFill>
          <p:spPr bwMode="auto">
            <a:xfrm>
              <a:off x="304800" y="4648200"/>
              <a:ext cx="2132013" cy="15192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l="13924" r="10443"/>
            <a:stretch>
              <a:fillRect/>
            </a:stretch>
          </p:blipFill>
          <p:spPr bwMode="auto">
            <a:xfrm>
              <a:off x="2487381" y="4648200"/>
              <a:ext cx="2209800" cy="1516063"/>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 Box 11"/>
          <p:cNvSpPr txBox="1">
            <a:spLocks noChangeArrowheads="1"/>
          </p:cNvSpPr>
          <p:nvPr/>
        </p:nvSpPr>
        <p:spPr bwMode="auto">
          <a:xfrm>
            <a:off x="756554" y="6322559"/>
            <a:ext cx="350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defTabSz="762000">
              <a:defRPr sz="2400">
                <a:solidFill>
                  <a:schemeClr val="tx1"/>
                </a:solidFill>
                <a:latin typeface="Times" charset="0"/>
              </a:defRPr>
            </a:lvl1pPr>
            <a:lvl2pPr marL="571500" defTabSz="762000">
              <a:defRPr sz="2400">
                <a:solidFill>
                  <a:schemeClr val="tx1"/>
                </a:solidFill>
                <a:latin typeface="Times" charset="0"/>
              </a:defRPr>
            </a:lvl2pPr>
            <a:lvl3pPr marL="1143000" defTabSz="762000">
              <a:defRPr sz="2400">
                <a:solidFill>
                  <a:schemeClr val="tx1"/>
                </a:solidFill>
                <a:latin typeface="Times" charset="0"/>
              </a:defRPr>
            </a:lvl3pPr>
            <a:lvl4pPr marL="1714500" defTabSz="762000">
              <a:defRPr sz="2400">
                <a:solidFill>
                  <a:schemeClr val="tx1"/>
                </a:solidFill>
                <a:latin typeface="Times" charset="0"/>
              </a:defRPr>
            </a:lvl4pPr>
            <a:lvl5pPr marL="2286000" defTabSz="762000">
              <a:defRPr sz="2400">
                <a:solidFill>
                  <a:schemeClr val="tx1"/>
                </a:solidFill>
                <a:latin typeface="Times" charset="0"/>
              </a:defRPr>
            </a:lvl5pPr>
            <a:lvl6pPr marL="2743200" defTabSz="762000" eaLnBrk="0" fontAlgn="base" hangingPunct="0">
              <a:spcBef>
                <a:spcPct val="0"/>
              </a:spcBef>
              <a:spcAft>
                <a:spcPct val="0"/>
              </a:spcAft>
              <a:defRPr sz="2400">
                <a:solidFill>
                  <a:schemeClr val="tx1"/>
                </a:solidFill>
                <a:latin typeface="Times" charset="0"/>
              </a:defRPr>
            </a:lvl6pPr>
            <a:lvl7pPr marL="3200400" defTabSz="762000" eaLnBrk="0" fontAlgn="base" hangingPunct="0">
              <a:spcBef>
                <a:spcPct val="0"/>
              </a:spcBef>
              <a:spcAft>
                <a:spcPct val="0"/>
              </a:spcAft>
              <a:defRPr sz="2400">
                <a:solidFill>
                  <a:schemeClr val="tx1"/>
                </a:solidFill>
                <a:latin typeface="Times" charset="0"/>
              </a:defRPr>
            </a:lvl7pPr>
            <a:lvl8pPr marL="3657600" defTabSz="762000" eaLnBrk="0" fontAlgn="base" hangingPunct="0">
              <a:spcBef>
                <a:spcPct val="0"/>
              </a:spcBef>
              <a:spcAft>
                <a:spcPct val="0"/>
              </a:spcAft>
              <a:defRPr sz="2400">
                <a:solidFill>
                  <a:schemeClr val="tx1"/>
                </a:solidFill>
                <a:latin typeface="Times" charset="0"/>
              </a:defRPr>
            </a:lvl8pPr>
            <a:lvl9pPr marL="4114800" defTabSz="762000" eaLnBrk="0" fontAlgn="base" hangingPunct="0">
              <a:spcBef>
                <a:spcPct val="0"/>
              </a:spcBef>
              <a:spcAft>
                <a:spcPct val="0"/>
              </a:spcAft>
              <a:defRPr sz="2400">
                <a:solidFill>
                  <a:schemeClr val="tx1"/>
                </a:solidFill>
                <a:latin typeface="Times" charset="0"/>
              </a:defRPr>
            </a:lvl9pPr>
          </a:lstStyle>
          <a:p>
            <a:pPr>
              <a:spcBef>
                <a:spcPct val="50000"/>
              </a:spcBef>
            </a:pPr>
            <a:r>
              <a:rPr lang="en-US" altLang="en-US" dirty="0">
                <a:solidFill>
                  <a:prstClr val="black"/>
                </a:solidFill>
                <a:latin typeface="Helvetica" charset="0"/>
              </a:rPr>
              <a:t>JME pair; Lennox 1941       </a:t>
            </a:r>
            <a:endParaRPr lang="en-US" altLang="en-US" sz="2800" dirty="0">
              <a:solidFill>
                <a:prstClr val="black"/>
              </a:solidFill>
              <a:latin typeface="Times New Roman" charset="0"/>
            </a:endParaRPr>
          </a:p>
        </p:txBody>
      </p:sp>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07041" y="4637088"/>
            <a:ext cx="2741634" cy="16113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07041" y="2988129"/>
            <a:ext cx="2739971" cy="165508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372098" y="6306229"/>
            <a:ext cx="3369833" cy="461665"/>
          </a:xfrm>
          <a:prstGeom prst="rect">
            <a:avLst/>
          </a:prstGeom>
          <a:noFill/>
        </p:spPr>
        <p:txBody>
          <a:bodyPr wrap="none" rtlCol="0">
            <a:spAutoFit/>
          </a:bodyPr>
          <a:lstStyle/>
          <a:p>
            <a:pPr defTabSz="457200"/>
            <a:r>
              <a:rPr lang="en-US" altLang="en-US" sz="2400" dirty="0" smtClean="0">
                <a:solidFill>
                  <a:prstClr val="black"/>
                </a:solidFill>
                <a:latin typeface="Helvetica" charset="0"/>
              </a:rPr>
              <a:t>CAE </a:t>
            </a:r>
            <a:r>
              <a:rPr lang="en-US" altLang="en-US" sz="2400" dirty="0">
                <a:solidFill>
                  <a:prstClr val="black"/>
                </a:solidFill>
                <a:latin typeface="Helvetica" charset="0"/>
              </a:rPr>
              <a:t>pair; Lennox </a:t>
            </a:r>
            <a:r>
              <a:rPr lang="en-US" altLang="en-US" sz="2400" dirty="0" smtClean="0">
                <a:solidFill>
                  <a:prstClr val="black"/>
                </a:solidFill>
                <a:latin typeface="Helvetica" charset="0"/>
              </a:rPr>
              <a:t>1950</a:t>
            </a:r>
            <a:endParaRPr lang="en-US" altLang="en-US" sz="3600" dirty="0">
              <a:solidFill>
                <a:prstClr val="black"/>
              </a:solidFill>
              <a:latin typeface="Times New Roman" charset="0"/>
            </a:endParaRPr>
          </a:p>
        </p:txBody>
      </p:sp>
    </p:spTree>
    <p:extLst>
      <p:ext uri="{BB962C8B-B14F-4D97-AF65-F5344CB8AC3E}">
        <p14:creationId xmlns:p14="http://schemas.microsoft.com/office/powerpoint/2010/main" val="17201456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50825" y="304800"/>
            <a:ext cx="8569325" cy="1216025"/>
          </a:xfrm>
        </p:spPr>
        <p:txBody>
          <a:bodyPr/>
          <a:lstStyle/>
          <a:p>
            <a:pPr eaLnBrk="1" hangingPunct="1"/>
            <a:r>
              <a:rPr lang="sk-SK" altLang="sk-SK" sz="3400" smtClean="0"/>
              <a:t>Epilepsy</a:t>
            </a:r>
            <a:br>
              <a:rPr lang="sk-SK" altLang="sk-SK" sz="3400" smtClean="0"/>
            </a:br>
            <a:r>
              <a:rPr lang="sk-SK" altLang="sk-SK" sz="3400" smtClean="0"/>
              <a:t>	according to the natural evolution</a:t>
            </a:r>
          </a:p>
        </p:txBody>
      </p:sp>
      <p:sp>
        <p:nvSpPr>
          <p:cNvPr id="18435" name="Rectangle 3"/>
          <p:cNvSpPr>
            <a:spLocks noGrp="1" noChangeArrowheads="1"/>
          </p:cNvSpPr>
          <p:nvPr>
            <p:ph type="body" idx="1"/>
          </p:nvPr>
        </p:nvSpPr>
        <p:spPr>
          <a:xfrm>
            <a:off x="323850" y="1339850"/>
            <a:ext cx="8569325" cy="4897438"/>
          </a:xfrm>
        </p:spPr>
        <p:txBody>
          <a:bodyPr/>
          <a:lstStyle/>
          <a:p>
            <a:pPr eaLnBrk="1" hangingPunct="1">
              <a:buFont typeface="Wingdings" pitchFamily="2" charset="2"/>
              <a:buNone/>
            </a:pPr>
            <a:endParaRPr lang="sk-SK" altLang="sk-SK" sz="3300" b="1" smtClean="0"/>
          </a:p>
          <a:p>
            <a:pPr eaLnBrk="1" hangingPunct="1"/>
            <a:r>
              <a:rPr lang="sk-SK" altLang="sk-SK" sz="3300" b="1" smtClean="0">
                <a:solidFill>
                  <a:srgbClr val="008080"/>
                </a:solidFill>
              </a:rPr>
              <a:t>Epilepsy controlled by treatment</a:t>
            </a:r>
          </a:p>
          <a:p>
            <a:pPr lvl="1" eaLnBrk="1" hangingPunct="1"/>
            <a:r>
              <a:rPr lang="sk-SK" altLang="sk-SK" b="1" smtClean="0"/>
              <a:t>complete seizure control</a:t>
            </a:r>
            <a:r>
              <a:rPr lang="sk-SK" altLang="sk-SK" smtClean="0"/>
              <a:t> unther the treatment</a:t>
            </a:r>
            <a:endParaRPr lang="sk-SK" altLang="sk-SK" sz="2900" b="1" smtClean="0"/>
          </a:p>
          <a:p>
            <a:pPr eaLnBrk="1" hangingPunct="1"/>
            <a:r>
              <a:rPr lang="sk-SK" altLang="sk-SK" sz="3300" b="1" smtClean="0">
                <a:solidFill>
                  <a:srgbClr val="008080"/>
                </a:solidFill>
              </a:rPr>
              <a:t>Pharmacoresistant epilepsy</a:t>
            </a:r>
          </a:p>
          <a:p>
            <a:pPr lvl="1" eaLnBrk="1" hangingPunct="1"/>
            <a:r>
              <a:rPr lang="sk-SK" altLang="sk-SK" b="1" smtClean="0"/>
              <a:t>the failure to achieve seizure control with the first or second trial of an anticonvulsant medication given at the appropriate daily dosage</a:t>
            </a:r>
            <a:r>
              <a:rPr lang="sk-SK" altLang="sk-SK" smtClean="0"/>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48680"/>
            <a:ext cx="8712968" cy="1714202"/>
          </a:xfrm>
        </p:spPr>
        <p:txBody>
          <a:bodyPr>
            <a:normAutofit fontScale="90000"/>
          </a:bodyPr>
          <a:lstStyle/>
          <a:p>
            <a:pPr lvl="1" algn="ctr" rtl="0">
              <a:spcBef>
                <a:spcPct val="0"/>
              </a:spcBef>
            </a:pPr>
            <a:r>
              <a:rPr lang="en-US" strike="sngStrike" dirty="0" smtClean="0">
                <a:solidFill>
                  <a:srgbClr val="0432FF"/>
                </a:solidFill>
              </a:rPr>
              <a:t>Benign</a:t>
            </a:r>
            <a:r>
              <a:rPr lang="sk-SK" strike="sngStrike" dirty="0" smtClean="0">
                <a:solidFill>
                  <a:srgbClr val="0432FF"/>
                </a:solidFill>
              </a:rPr>
              <a:t>:</a:t>
            </a:r>
            <a:r>
              <a:rPr lang="sk-SK" strike="sngStrike" dirty="0" err="1" smtClean="0">
                <a:solidFill>
                  <a:srgbClr val="0432FF"/>
                </a:solidFill>
              </a:rPr>
              <a:t>Malignant</a:t>
            </a:r>
            <a:r>
              <a:rPr lang="sk-SK" strike="sngStrike" dirty="0" smtClean="0">
                <a:solidFill>
                  <a:srgbClr val="0432FF"/>
                </a:solidFill>
              </a:rPr>
              <a:t> </a:t>
            </a:r>
            <a:r>
              <a:rPr lang="sk-SK" strike="sngStrike" dirty="0" err="1" smtClean="0">
                <a:solidFill>
                  <a:srgbClr val="0432FF"/>
                </a:solidFill>
              </a:rPr>
              <a:t>Epilepsies</a:t>
            </a:r>
            <a:r>
              <a:rPr lang="sk-SK" strike="sngStrike" dirty="0" smtClean="0">
                <a:solidFill>
                  <a:srgbClr val="0432FF"/>
                </a:solidFill>
              </a:rPr>
              <a:t/>
            </a:r>
            <a:br>
              <a:rPr lang="sk-SK" strike="sngStrike" dirty="0" smtClean="0">
                <a:solidFill>
                  <a:srgbClr val="0432FF"/>
                </a:solidFill>
              </a:rPr>
            </a:br>
            <a:r>
              <a:rPr lang="sk-SK" dirty="0" smtClean="0">
                <a:solidFill>
                  <a:srgbClr val="0432FF"/>
                </a:solidFill>
              </a:rPr>
              <a:t/>
            </a:r>
            <a:br>
              <a:rPr lang="sk-SK" dirty="0" smtClean="0">
                <a:solidFill>
                  <a:srgbClr val="0432FF"/>
                </a:solidFill>
              </a:rPr>
            </a:br>
            <a:r>
              <a:rPr lang="sk-SK" sz="4400" dirty="0" err="1" smtClean="0">
                <a:solidFill>
                  <a:srgbClr val="FF0000"/>
                </a:solidFill>
                <a:effectLst>
                  <a:outerShdw blurRad="38100" dist="38100" dir="2700000" algn="tl">
                    <a:srgbClr val="000000">
                      <a:alpha val="43137"/>
                    </a:srgbClr>
                  </a:outerShdw>
                </a:effectLst>
              </a:rPr>
              <a:t>Self-limited</a:t>
            </a:r>
            <a:r>
              <a:rPr lang="sk-SK" sz="4400" dirty="0" smtClean="0">
                <a:solidFill>
                  <a:srgbClr val="FF0000"/>
                </a:solidFill>
                <a:effectLst>
                  <a:outerShdw blurRad="38100" dist="38100" dir="2700000" algn="tl">
                    <a:srgbClr val="000000">
                      <a:alpha val="43137"/>
                    </a:srgbClr>
                  </a:outerShdw>
                </a:effectLst>
              </a:rPr>
              <a:t>/</a:t>
            </a:r>
            <a:r>
              <a:rPr lang="sk-SK" sz="4400" dirty="0" err="1" smtClean="0">
                <a:solidFill>
                  <a:srgbClr val="FF0000"/>
                </a:solidFill>
                <a:effectLst>
                  <a:outerShdw blurRad="38100" dist="38100" dir="2700000" algn="tl">
                    <a:srgbClr val="000000">
                      <a:alpha val="43137"/>
                    </a:srgbClr>
                  </a:outerShdw>
                </a:effectLst>
              </a:rPr>
              <a:t>Pharmacoresponsive</a:t>
            </a:r>
            <a:r>
              <a:rPr lang="sk-SK" sz="4400" dirty="0" smtClean="0">
                <a:solidFill>
                  <a:srgbClr val="FF0000"/>
                </a:solidFill>
                <a:effectLst>
                  <a:outerShdw blurRad="38100" dist="38100" dir="2700000" algn="tl">
                    <a:srgbClr val="000000">
                      <a:alpha val="43137"/>
                    </a:srgbClr>
                  </a:outerShdw>
                </a:effectLst>
              </a:rPr>
              <a:t>: </a:t>
            </a:r>
            <a:br>
              <a:rPr lang="sk-SK" sz="4400" dirty="0" smtClean="0">
                <a:solidFill>
                  <a:srgbClr val="FF0000"/>
                </a:solidFill>
                <a:effectLst>
                  <a:outerShdw blurRad="38100" dist="38100" dir="2700000" algn="tl">
                    <a:srgbClr val="000000">
                      <a:alpha val="43137"/>
                    </a:srgbClr>
                  </a:outerShdw>
                </a:effectLst>
              </a:rPr>
            </a:br>
            <a:r>
              <a:rPr lang="en-US" sz="4400" dirty="0" smtClean="0">
                <a:solidFill>
                  <a:srgbClr val="FF0000"/>
                </a:solidFill>
                <a:effectLst>
                  <a:outerShdw blurRad="38100" dist="38100" dir="2700000" algn="tl">
                    <a:srgbClr val="000000">
                      <a:alpha val="43137"/>
                    </a:srgbClr>
                  </a:outerShdw>
                </a:effectLst>
              </a:rPr>
              <a:t>Developmental </a:t>
            </a:r>
            <a:r>
              <a:rPr lang="sk-SK" sz="4400" dirty="0" smtClean="0">
                <a:solidFill>
                  <a:srgbClr val="FF0000"/>
                </a:solidFill>
                <a:effectLst>
                  <a:outerShdw blurRad="38100" dist="38100" dir="2700000" algn="tl">
                    <a:srgbClr val="000000">
                      <a:alpha val="43137"/>
                    </a:srgbClr>
                  </a:outerShdw>
                </a:effectLst>
              </a:rPr>
              <a:t>/</a:t>
            </a:r>
            <a:r>
              <a:rPr lang="en-US" sz="4400" dirty="0" smtClean="0">
                <a:solidFill>
                  <a:srgbClr val="FF0000"/>
                </a:solidFill>
                <a:effectLst>
                  <a:outerShdw blurRad="38100" dist="38100" dir="2700000" algn="tl">
                    <a:srgbClr val="000000">
                      <a:alpha val="43137"/>
                    </a:srgbClr>
                  </a:outerShdw>
                </a:effectLst>
              </a:rPr>
              <a:t>Epileptic </a:t>
            </a:r>
            <a:r>
              <a:rPr lang="sk-SK" sz="4400" dirty="0" smtClean="0">
                <a:solidFill>
                  <a:srgbClr val="FF0000"/>
                </a:solidFill>
                <a:effectLst>
                  <a:outerShdw blurRad="38100" dist="38100" dir="2700000" algn="tl">
                    <a:srgbClr val="000000">
                      <a:alpha val="43137"/>
                    </a:srgbClr>
                  </a:outerShdw>
                </a:effectLst>
              </a:rPr>
              <a:t>e</a:t>
            </a:r>
            <a:r>
              <a:rPr lang="en-US" sz="4400" dirty="0" err="1" smtClean="0">
                <a:solidFill>
                  <a:srgbClr val="FF0000"/>
                </a:solidFill>
                <a:effectLst>
                  <a:outerShdw blurRad="38100" dist="38100" dir="2700000" algn="tl">
                    <a:srgbClr val="000000">
                      <a:alpha val="43137"/>
                    </a:srgbClr>
                  </a:outerShdw>
                </a:effectLst>
              </a:rPr>
              <a:t>ncephalopathies</a:t>
            </a:r>
            <a:r>
              <a:rPr lang="en-US" dirty="0" smtClean="0">
                <a:solidFill>
                  <a:srgbClr val="3F1A66"/>
                </a:solidFill>
              </a:rPr>
              <a:t/>
            </a:r>
            <a:br>
              <a:rPr lang="en-US" dirty="0" smtClean="0">
                <a:solidFill>
                  <a:srgbClr val="3F1A66"/>
                </a:solidFill>
              </a:rPr>
            </a:br>
            <a:endParaRPr lang="en-US" dirty="0">
              <a:solidFill>
                <a:srgbClr val="0432FF"/>
              </a:solidFill>
            </a:endParaRPr>
          </a:p>
        </p:txBody>
      </p:sp>
      <p:sp>
        <p:nvSpPr>
          <p:cNvPr id="3" name="Content Placeholder 2"/>
          <p:cNvSpPr>
            <a:spLocks noGrp="1"/>
          </p:cNvSpPr>
          <p:nvPr>
            <p:ph idx="1"/>
          </p:nvPr>
        </p:nvSpPr>
        <p:spPr>
          <a:xfrm>
            <a:off x="1524000" y="2708920"/>
            <a:ext cx="6324600" cy="3822509"/>
          </a:xfrm>
        </p:spPr>
        <p:txBody>
          <a:bodyPr>
            <a:normAutofit fontScale="77500" lnSpcReduction="20000"/>
          </a:bodyPr>
          <a:lstStyle/>
          <a:p>
            <a:r>
              <a:rPr lang="en-US" dirty="0" smtClean="0"/>
              <a:t>Many epilepsies </a:t>
            </a:r>
            <a:r>
              <a:rPr lang="sk-SK" dirty="0" smtClean="0"/>
              <a:t>are </a:t>
            </a:r>
            <a:r>
              <a:rPr lang="en-US" dirty="0" smtClean="0"/>
              <a:t>not benign</a:t>
            </a:r>
          </a:p>
          <a:p>
            <a:pPr lvl="1"/>
            <a:r>
              <a:rPr lang="en-US" dirty="0" smtClean="0"/>
              <a:t>C</a:t>
            </a:r>
            <a:r>
              <a:rPr lang="sk-SK" dirty="0" err="1" smtClean="0"/>
              <a:t>hildhood</a:t>
            </a:r>
            <a:r>
              <a:rPr lang="sk-SK" dirty="0" smtClean="0"/>
              <a:t> </a:t>
            </a:r>
            <a:r>
              <a:rPr lang="sk-SK" dirty="0" err="1" smtClean="0"/>
              <a:t>absence</a:t>
            </a:r>
            <a:r>
              <a:rPr lang="sk-SK" dirty="0" smtClean="0"/>
              <a:t> </a:t>
            </a:r>
            <a:r>
              <a:rPr lang="sk-SK" dirty="0" err="1" smtClean="0"/>
              <a:t>epilepsy</a:t>
            </a:r>
            <a:r>
              <a:rPr lang="en-US" dirty="0" smtClean="0"/>
              <a:t> – psychosocial impact</a:t>
            </a:r>
          </a:p>
          <a:p>
            <a:pPr lvl="1"/>
            <a:r>
              <a:rPr lang="en-US" dirty="0" smtClean="0"/>
              <a:t>B</a:t>
            </a:r>
            <a:r>
              <a:rPr lang="sk-SK" dirty="0" err="1" smtClean="0"/>
              <a:t>ening</a:t>
            </a:r>
            <a:r>
              <a:rPr lang="sk-SK" dirty="0" smtClean="0"/>
              <a:t> </a:t>
            </a:r>
            <a:r>
              <a:rPr lang="sk-SK" dirty="0" err="1" smtClean="0"/>
              <a:t>epilepsy</a:t>
            </a:r>
            <a:r>
              <a:rPr lang="sk-SK" dirty="0" smtClean="0"/>
              <a:t> </a:t>
            </a:r>
            <a:r>
              <a:rPr lang="sk-SK" dirty="0" err="1" smtClean="0"/>
              <a:t>with</a:t>
            </a:r>
            <a:r>
              <a:rPr lang="sk-SK" dirty="0" smtClean="0"/>
              <a:t> </a:t>
            </a:r>
            <a:r>
              <a:rPr lang="sk-SK" dirty="0" err="1" smtClean="0"/>
              <a:t>centrotemporal</a:t>
            </a:r>
            <a:r>
              <a:rPr lang="sk-SK" dirty="0" smtClean="0"/>
              <a:t> </a:t>
            </a:r>
            <a:r>
              <a:rPr lang="sk-SK" dirty="0" err="1" smtClean="0"/>
              <a:t>spikes</a:t>
            </a:r>
            <a:r>
              <a:rPr lang="en-US" dirty="0" smtClean="0"/>
              <a:t> – learning concerns</a:t>
            </a:r>
          </a:p>
          <a:p>
            <a:r>
              <a:rPr lang="en-US" dirty="0" smtClean="0"/>
              <a:t>Replaced by terms:</a:t>
            </a:r>
          </a:p>
          <a:p>
            <a:pPr lvl="1"/>
            <a:r>
              <a:rPr lang="en-US" sz="3200" dirty="0" smtClean="0">
                <a:solidFill>
                  <a:srgbClr val="00B050"/>
                </a:solidFill>
              </a:rPr>
              <a:t>Self-limited </a:t>
            </a:r>
            <a:endParaRPr lang="en-US" sz="3200" dirty="0">
              <a:solidFill>
                <a:srgbClr val="00B050"/>
              </a:solidFill>
            </a:endParaRPr>
          </a:p>
          <a:p>
            <a:pPr lvl="1"/>
            <a:r>
              <a:rPr lang="en-US" sz="3200" dirty="0" err="1" smtClean="0">
                <a:solidFill>
                  <a:srgbClr val="7030A0"/>
                </a:solidFill>
              </a:rPr>
              <a:t>Pharmacoresponsive</a:t>
            </a:r>
            <a:endParaRPr lang="en-US" sz="3200" dirty="0" smtClean="0">
              <a:solidFill>
                <a:srgbClr val="7030A0"/>
              </a:solidFill>
            </a:endParaRPr>
          </a:p>
          <a:p>
            <a:r>
              <a:rPr lang="en-US" dirty="0" smtClean="0"/>
              <a:t>No longer use</a:t>
            </a:r>
          </a:p>
          <a:p>
            <a:pPr lvl="1"/>
            <a:r>
              <a:rPr lang="en-US" dirty="0" smtClean="0"/>
              <a:t>Malignant </a:t>
            </a:r>
          </a:p>
          <a:p>
            <a:pPr lvl="1"/>
            <a:r>
              <a:rPr lang="en-US" dirty="0" smtClean="0"/>
              <a:t>Catastrophic </a:t>
            </a:r>
          </a:p>
        </p:txBody>
      </p:sp>
    </p:spTree>
    <p:extLst>
      <p:ext uri="{BB962C8B-B14F-4D97-AF65-F5344CB8AC3E}">
        <p14:creationId xmlns:p14="http://schemas.microsoft.com/office/powerpoint/2010/main" val="14516942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96925"/>
            <a:ext cx="9144000" cy="60896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txBox="1">
            <a:spLocks/>
          </p:cNvSpPr>
          <p:nvPr/>
        </p:nvSpPr>
        <p:spPr>
          <a:xfrm>
            <a:off x="1422410" y="3124200"/>
            <a:ext cx="6880791" cy="2844800"/>
          </a:xfrm>
          <a:prstGeom prst="rect">
            <a:avLst/>
          </a:prstGeom>
          <a:solidFill>
            <a:srgbClr val="0000FF"/>
          </a:solidFill>
        </p:spPr>
        <p:style>
          <a:lnRef idx="0">
            <a:schemeClr val="accent3"/>
          </a:lnRef>
          <a:fillRef idx="3">
            <a:schemeClr val="accent3"/>
          </a:fillRef>
          <a:effectRef idx="3">
            <a:schemeClr val="accent3"/>
          </a:effectRef>
          <a:fontRef idx="minor">
            <a:schemeClr val="lt1"/>
          </a:fontRef>
        </p:style>
        <p:txBody>
          <a:bodyPr rIns="360000" anchor="ctr">
            <a:prstTxWarp prst="textNoShape">
              <a:avLst/>
            </a:prstTxWarp>
            <a:normAutofit/>
          </a:bodyPr>
          <a:lstStyle/>
          <a:p>
            <a:pPr marL="441325" indent="-441325" algn="ctr" fontAlgn="base">
              <a:spcBef>
                <a:spcPts val="600"/>
              </a:spcBef>
              <a:spcAft>
                <a:spcPct val="0"/>
              </a:spcAft>
              <a:buClr>
                <a:srgbClr val="FF1ADC"/>
              </a:buClr>
              <a:buSzPct val="85000"/>
              <a:buFont typeface="Wingdings 2" charset="2"/>
              <a:buNone/>
            </a:pPr>
            <a:r>
              <a:rPr lang="en-US" altLang="ja-JP" sz="2800" dirty="0" smtClean="0">
                <a:solidFill>
                  <a:srgbClr val="FFFFFF"/>
                </a:solidFill>
                <a:latin typeface="Arial Rounded MT Bold" charset="0"/>
                <a:ea typeface="Arial Rounded MT Bold" charset="0"/>
                <a:cs typeface="Arial Rounded MT Bold" charset="0"/>
              </a:rPr>
              <a:t>Epileptic </a:t>
            </a:r>
            <a:r>
              <a:rPr lang="en-US" altLang="ja-JP" sz="2800" b="1" dirty="0" smtClean="0">
                <a:solidFill>
                  <a:srgbClr val="FFFFFF"/>
                </a:solidFill>
                <a:latin typeface="Arial Rounded MT Bold" charset="0"/>
                <a:ea typeface="Arial Rounded MT Bold" charset="0"/>
                <a:cs typeface="Arial Rounded MT Bold" charset="0"/>
              </a:rPr>
              <a:t>activity itself</a:t>
            </a:r>
          </a:p>
          <a:p>
            <a:pPr marL="441325" indent="-441325" algn="ctr" fontAlgn="base">
              <a:spcBef>
                <a:spcPts val="600"/>
              </a:spcBef>
              <a:spcAft>
                <a:spcPct val="0"/>
              </a:spcAft>
              <a:buClr>
                <a:srgbClr val="FF1ADC"/>
              </a:buClr>
              <a:buSzPct val="85000"/>
              <a:buFont typeface="Wingdings 2" charset="2"/>
              <a:buNone/>
            </a:pPr>
            <a:r>
              <a:rPr lang="en-US" altLang="ja-JP" sz="2800" dirty="0" smtClean="0">
                <a:solidFill>
                  <a:srgbClr val="FFFFFF"/>
                </a:solidFill>
                <a:latin typeface="Arial Rounded MT Bold" charset="0"/>
                <a:ea typeface="Arial Rounded MT Bold" charset="0"/>
                <a:cs typeface="Arial Rounded MT Bold" charset="0"/>
              </a:rPr>
              <a:t>contributes </a:t>
            </a:r>
            <a:r>
              <a:rPr lang="en-US" altLang="ja-JP" sz="2800" dirty="0">
                <a:solidFill>
                  <a:srgbClr val="FFFFFF"/>
                </a:solidFill>
                <a:latin typeface="Arial Rounded MT Bold" charset="0"/>
                <a:ea typeface="Arial Rounded MT Bold" charset="0"/>
                <a:cs typeface="Arial Rounded MT Bold" charset="0"/>
              </a:rPr>
              <a:t>to </a:t>
            </a:r>
            <a:r>
              <a:rPr lang="en-US" altLang="ja-JP" sz="2800" dirty="0" smtClean="0">
                <a:solidFill>
                  <a:srgbClr val="FFFFFF"/>
                </a:solidFill>
                <a:latin typeface="Arial Rounded MT Bold" charset="0"/>
                <a:ea typeface="Arial Rounded MT Bold" charset="0"/>
                <a:cs typeface="Arial Rounded MT Bold" charset="0"/>
              </a:rPr>
              <a:t>severe </a:t>
            </a:r>
            <a:r>
              <a:rPr lang="en-US" altLang="ja-JP" sz="2800" dirty="0">
                <a:solidFill>
                  <a:srgbClr val="FFFFFF"/>
                </a:solidFill>
                <a:latin typeface="Arial Rounded MT Bold" charset="0"/>
                <a:ea typeface="Arial Rounded MT Bold" charset="0"/>
                <a:cs typeface="Arial Rounded MT Bold" charset="0"/>
              </a:rPr>
              <a:t>cognitive and behavioral </a:t>
            </a:r>
            <a:r>
              <a:rPr lang="en-US" altLang="ja-JP" sz="2800" dirty="0" smtClean="0">
                <a:solidFill>
                  <a:srgbClr val="FFFFFF"/>
                </a:solidFill>
                <a:latin typeface="Arial Rounded MT Bold" charset="0"/>
                <a:ea typeface="Arial Rounded MT Bold" charset="0"/>
                <a:cs typeface="Arial Rounded MT Bold" charset="0"/>
              </a:rPr>
              <a:t>impairment above and beyond that expected from the underlying pathology and that these can worsen </a:t>
            </a:r>
            <a:r>
              <a:rPr lang="en-US" altLang="ja-JP" sz="2800" dirty="0">
                <a:solidFill>
                  <a:srgbClr val="FFFFFF"/>
                </a:solidFill>
                <a:latin typeface="Arial Rounded MT Bold" charset="0"/>
                <a:ea typeface="Arial Rounded MT Bold" charset="0"/>
                <a:cs typeface="Arial Rounded MT Bold" charset="0"/>
              </a:rPr>
              <a:t>over </a:t>
            </a:r>
            <a:r>
              <a:rPr lang="en-US" altLang="ja-JP" sz="2800" dirty="0" smtClean="0">
                <a:solidFill>
                  <a:srgbClr val="FFFFFF"/>
                </a:solidFill>
                <a:latin typeface="Arial Rounded MT Bold" charset="0"/>
                <a:ea typeface="Arial Rounded MT Bold" charset="0"/>
                <a:cs typeface="Arial Rounded MT Bold" charset="0"/>
              </a:rPr>
              <a:t>time</a:t>
            </a:r>
          </a:p>
        </p:txBody>
      </p:sp>
      <p:sp>
        <p:nvSpPr>
          <p:cNvPr id="4" name="Title 1"/>
          <p:cNvSpPr txBox="1">
            <a:spLocks/>
          </p:cNvSpPr>
          <p:nvPr/>
        </p:nvSpPr>
        <p:spPr>
          <a:xfrm>
            <a:off x="-36512" y="197768"/>
            <a:ext cx="9144000" cy="1143000"/>
          </a:xfrm>
          <a:prstGeom prst="rect">
            <a:avLst/>
          </a:prstGeom>
        </p:spPr>
        <p:txBody>
          <a:bodyPr/>
          <a:lstStyle>
            <a:lvl1pPr algn="ctr" rtl="0" eaLnBrk="0" fontAlgn="base" hangingPunct="0">
              <a:spcBef>
                <a:spcPct val="0"/>
              </a:spcBef>
              <a:spcAft>
                <a:spcPct val="0"/>
              </a:spcAft>
              <a:defRPr sz="4000">
                <a:solidFill>
                  <a:srgbClr val="0000FF"/>
                </a:solidFill>
                <a:latin typeface="+mj-lt"/>
                <a:ea typeface="ＭＳ Ｐゴシック" charset="-128"/>
                <a:cs typeface="ＭＳ Ｐゴシック" charset="-128"/>
              </a:defRPr>
            </a:lvl1pPr>
            <a:lvl2pPr algn="ctr" rtl="0" eaLnBrk="0" fontAlgn="base" hangingPunct="0">
              <a:spcBef>
                <a:spcPct val="0"/>
              </a:spcBef>
              <a:spcAft>
                <a:spcPct val="0"/>
              </a:spcAft>
              <a:defRPr sz="4000">
                <a:solidFill>
                  <a:srgbClr val="0000FF"/>
                </a:solidFill>
                <a:latin typeface="Arial" charset="0"/>
                <a:ea typeface="ＭＳ Ｐゴシック" charset="-128"/>
                <a:cs typeface="ＭＳ Ｐゴシック" charset="-128"/>
              </a:defRPr>
            </a:lvl2pPr>
            <a:lvl3pPr algn="ctr" rtl="0" eaLnBrk="0" fontAlgn="base" hangingPunct="0">
              <a:spcBef>
                <a:spcPct val="0"/>
              </a:spcBef>
              <a:spcAft>
                <a:spcPct val="0"/>
              </a:spcAft>
              <a:defRPr sz="4000">
                <a:solidFill>
                  <a:srgbClr val="0000FF"/>
                </a:solidFill>
                <a:latin typeface="Arial" charset="0"/>
                <a:ea typeface="ＭＳ Ｐゴシック" charset="-128"/>
                <a:cs typeface="ＭＳ Ｐゴシック" charset="-128"/>
              </a:defRPr>
            </a:lvl3pPr>
            <a:lvl4pPr algn="ctr" rtl="0" eaLnBrk="0" fontAlgn="base" hangingPunct="0">
              <a:spcBef>
                <a:spcPct val="0"/>
              </a:spcBef>
              <a:spcAft>
                <a:spcPct val="0"/>
              </a:spcAft>
              <a:defRPr sz="4000">
                <a:solidFill>
                  <a:srgbClr val="0000FF"/>
                </a:solidFill>
                <a:latin typeface="Arial" charset="0"/>
                <a:ea typeface="ＭＳ Ｐゴシック" charset="-128"/>
                <a:cs typeface="ＭＳ Ｐゴシック" charset="-128"/>
              </a:defRPr>
            </a:lvl4pPr>
            <a:lvl5pPr algn="ctr" rtl="0" eaLnBrk="0" fontAlgn="base" hangingPunct="0">
              <a:spcBef>
                <a:spcPct val="0"/>
              </a:spcBef>
              <a:spcAft>
                <a:spcPct val="0"/>
              </a:spcAft>
              <a:defRPr sz="4000">
                <a:solidFill>
                  <a:srgbClr val="0000FF"/>
                </a:solidFill>
                <a:latin typeface="Arial" charset="0"/>
                <a:ea typeface="ＭＳ Ｐゴシック" charset="-128"/>
                <a:cs typeface="ＭＳ Ｐゴシック" charset="-128"/>
              </a:defRPr>
            </a:lvl5pPr>
            <a:lvl6pPr marL="457200" algn="ctr" rtl="0" fontAlgn="base">
              <a:spcBef>
                <a:spcPct val="0"/>
              </a:spcBef>
              <a:spcAft>
                <a:spcPct val="0"/>
              </a:spcAft>
              <a:defRPr sz="4000">
                <a:solidFill>
                  <a:srgbClr val="0000FF"/>
                </a:solidFill>
                <a:latin typeface="Arial" charset="0"/>
              </a:defRPr>
            </a:lvl6pPr>
            <a:lvl7pPr marL="914400" algn="ctr" rtl="0" fontAlgn="base">
              <a:spcBef>
                <a:spcPct val="0"/>
              </a:spcBef>
              <a:spcAft>
                <a:spcPct val="0"/>
              </a:spcAft>
              <a:defRPr sz="4000">
                <a:solidFill>
                  <a:srgbClr val="0000FF"/>
                </a:solidFill>
                <a:latin typeface="Arial" charset="0"/>
              </a:defRPr>
            </a:lvl7pPr>
            <a:lvl8pPr marL="1371600" algn="ctr" rtl="0" fontAlgn="base">
              <a:spcBef>
                <a:spcPct val="0"/>
              </a:spcBef>
              <a:spcAft>
                <a:spcPct val="0"/>
              </a:spcAft>
              <a:defRPr sz="4000">
                <a:solidFill>
                  <a:srgbClr val="0000FF"/>
                </a:solidFill>
                <a:latin typeface="Arial" charset="0"/>
              </a:defRPr>
            </a:lvl8pPr>
            <a:lvl9pPr marL="1828800" algn="ctr" rtl="0" fontAlgn="base">
              <a:spcBef>
                <a:spcPct val="0"/>
              </a:spcBef>
              <a:spcAft>
                <a:spcPct val="0"/>
              </a:spcAft>
              <a:defRPr sz="4000">
                <a:solidFill>
                  <a:srgbClr val="0000FF"/>
                </a:solidFill>
                <a:latin typeface="Arial" charset="0"/>
              </a:defRPr>
            </a:lvl9pPr>
          </a:lstStyle>
          <a:p>
            <a:pPr defTabSz="457200"/>
            <a:r>
              <a:rPr lang="en-US" sz="3200" dirty="0" smtClean="0">
                <a:solidFill>
                  <a:srgbClr val="3F1A66"/>
                </a:solidFill>
              </a:rPr>
              <a:t>Developmental and/or Epileptic encephalopathies</a:t>
            </a:r>
            <a:endParaRPr lang="en-US" sz="3200" dirty="0">
              <a:solidFill>
                <a:srgbClr val="3F1A66"/>
              </a:solidFill>
            </a:endParaRPr>
          </a:p>
        </p:txBody>
      </p:sp>
      <p:sp>
        <p:nvSpPr>
          <p:cNvPr id="2" name="TextBox 1"/>
          <p:cNvSpPr txBox="1"/>
          <p:nvPr/>
        </p:nvSpPr>
        <p:spPr>
          <a:xfrm>
            <a:off x="6477000" y="6096002"/>
            <a:ext cx="2428970" cy="461665"/>
          </a:xfrm>
          <a:prstGeom prst="rect">
            <a:avLst/>
          </a:prstGeom>
          <a:solidFill>
            <a:srgbClr val="0000FF"/>
          </a:solidFill>
        </p:spPr>
        <p:txBody>
          <a:bodyPr wrap="none" rtlCol="0">
            <a:spAutoFit/>
          </a:bodyPr>
          <a:lstStyle/>
          <a:p>
            <a:r>
              <a:rPr lang="en-US" sz="2400" dirty="0">
                <a:solidFill>
                  <a:srgbClr val="FFFFFF"/>
                </a:solidFill>
                <a:latin typeface="Arial Rounded MT Bold" charset="0"/>
                <a:ea typeface="Arial Rounded MT Bold" charset="0"/>
                <a:cs typeface="Arial Rounded MT Bold" charset="0"/>
              </a:rPr>
              <a:t>Berg et al </a:t>
            </a:r>
            <a:r>
              <a:rPr lang="en-US" sz="2400" dirty="0" smtClean="0">
                <a:solidFill>
                  <a:srgbClr val="FFFFFF"/>
                </a:solidFill>
                <a:latin typeface="Arial Rounded MT Bold" charset="0"/>
                <a:ea typeface="Arial Rounded MT Bold" charset="0"/>
                <a:cs typeface="Arial Rounded MT Bold" charset="0"/>
              </a:rPr>
              <a:t>2010</a:t>
            </a:r>
            <a:endParaRPr lang="en-US" sz="2400" dirty="0">
              <a:solidFill>
                <a:srgbClr val="FFFFFF"/>
              </a:solidFill>
              <a:latin typeface="Arial Rounded MT Bold" charset="0"/>
              <a:ea typeface="Arial Rounded MT Bold" charset="0"/>
              <a:cs typeface="Arial Rounded MT Bold" charset="0"/>
            </a:endParaRPr>
          </a:p>
        </p:txBody>
      </p:sp>
    </p:spTree>
    <p:extLst>
      <p:ext uri="{BB962C8B-B14F-4D97-AF65-F5344CB8AC3E}">
        <p14:creationId xmlns:p14="http://schemas.microsoft.com/office/powerpoint/2010/main" val="7258740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220200" cy="990600"/>
          </a:xfrm>
        </p:spPr>
        <p:txBody>
          <a:bodyPr>
            <a:noAutofit/>
          </a:bodyPr>
          <a:lstStyle/>
          <a:p>
            <a:r>
              <a:rPr lang="en-US" sz="3200" dirty="0" smtClean="0"/>
              <a:t>Developmental </a:t>
            </a:r>
            <a:r>
              <a:rPr lang="en-US" sz="3200" i="1" dirty="0" smtClean="0"/>
              <a:t>and/or</a:t>
            </a:r>
            <a:r>
              <a:rPr lang="en-US" sz="3200" dirty="0" smtClean="0"/>
              <a:t> Epileptic Encephalopathy</a:t>
            </a:r>
            <a:endParaRPr lang="en-US" sz="3200" dirty="0"/>
          </a:p>
        </p:txBody>
      </p:sp>
      <p:sp>
        <p:nvSpPr>
          <p:cNvPr id="3" name="Subtitle 2"/>
          <p:cNvSpPr>
            <a:spLocks noGrp="1"/>
          </p:cNvSpPr>
          <p:nvPr>
            <p:ph type="subTitle" idx="1"/>
          </p:nvPr>
        </p:nvSpPr>
        <p:spPr>
          <a:xfrm>
            <a:off x="160864" y="1540488"/>
            <a:ext cx="9523704" cy="4800600"/>
          </a:xfrm>
        </p:spPr>
        <p:txBody>
          <a:bodyPr>
            <a:noAutofit/>
          </a:bodyPr>
          <a:lstStyle/>
          <a:p>
            <a:pPr marL="457200" indent="-457200" algn="l">
              <a:spcBef>
                <a:spcPts val="900"/>
              </a:spcBef>
              <a:spcAft>
                <a:spcPts val="1200"/>
              </a:spcAft>
              <a:buClr>
                <a:srgbClr val="FF3DF1"/>
              </a:buClr>
              <a:buFont typeface="Arial" charset="0"/>
              <a:buChar char="•"/>
            </a:pPr>
            <a:r>
              <a:rPr lang="en-US" sz="2800" dirty="0" smtClean="0">
                <a:solidFill>
                  <a:schemeClr val="tx1"/>
                </a:solidFill>
                <a:effectLst/>
                <a:sym typeface="Wingdings"/>
              </a:rPr>
              <a:t>For many encephalopathies, there is a developmental component </a:t>
            </a:r>
            <a:r>
              <a:rPr lang="en-US" sz="2800" i="1" dirty="0" smtClean="0">
                <a:solidFill>
                  <a:schemeClr val="tx1"/>
                </a:solidFill>
                <a:effectLst/>
                <a:sym typeface="Wingdings"/>
              </a:rPr>
              <a:t>independent</a:t>
            </a:r>
            <a:r>
              <a:rPr lang="en-US" sz="2800" dirty="0" smtClean="0">
                <a:solidFill>
                  <a:schemeClr val="tx1"/>
                </a:solidFill>
                <a:effectLst/>
                <a:sym typeface="Wingdings"/>
              </a:rPr>
              <a:t> of the epileptic encephalopathy</a:t>
            </a:r>
          </a:p>
          <a:p>
            <a:pPr marL="457200" indent="-457200" algn="l">
              <a:spcBef>
                <a:spcPts val="900"/>
              </a:spcBef>
              <a:spcAft>
                <a:spcPts val="1200"/>
              </a:spcAft>
              <a:buClr>
                <a:srgbClr val="FF3DF1"/>
              </a:buClr>
              <a:buFont typeface="Arial" charset="0"/>
              <a:buChar char="•"/>
            </a:pPr>
            <a:r>
              <a:rPr lang="en-US" sz="2800" dirty="0" smtClean="0">
                <a:solidFill>
                  <a:schemeClr val="tx1"/>
                </a:solidFill>
                <a:effectLst/>
                <a:sym typeface="Wingdings"/>
              </a:rPr>
              <a:t>Developmental delay may precede seizure onset</a:t>
            </a:r>
          </a:p>
          <a:p>
            <a:pPr marL="457200" indent="-457200" algn="l">
              <a:spcBef>
                <a:spcPts val="900"/>
              </a:spcBef>
              <a:spcAft>
                <a:spcPts val="1200"/>
              </a:spcAft>
              <a:buClr>
                <a:srgbClr val="FF3DF1"/>
              </a:buClr>
              <a:buFont typeface="Arial" charset="0"/>
              <a:buChar char="•"/>
            </a:pPr>
            <a:r>
              <a:rPr lang="en-US" sz="2800" dirty="0" smtClean="0">
                <a:solidFill>
                  <a:schemeClr val="tx1"/>
                </a:solidFill>
                <a:sym typeface="Wingdings"/>
              </a:rPr>
              <a:t>Co-morbidities </a:t>
            </a:r>
            <a:br>
              <a:rPr lang="en-US" sz="2800" dirty="0" smtClean="0">
                <a:solidFill>
                  <a:schemeClr val="tx1"/>
                </a:solidFill>
                <a:sym typeface="Wingdings"/>
              </a:rPr>
            </a:br>
            <a:r>
              <a:rPr lang="en-US" sz="2800" dirty="0" err="1" smtClean="0">
                <a:solidFill>
                  <a:schemeClr val="tx1"/>
                </a:solidFill>
                <a:sym typeface="Wingdings"/>
              </a:rPr>
              <a:t>eg</a:t>
            </a:r>
            <a:r>
              <a:rPr lang="en-US" sz="2800" dirty="0" smtClean="0">
                <a:solidFill>
                  <a:schemeClr val="tx1"/>
                </a:solidFill>
                <a:sym typeface="Wingdings"/>
              </a:rPr>
              <a:t>. cerebral palsy, autism spectrum disorder, intellectual disability</a:t>
            </a:r>
            <a:endParaRPr lang="en-US" sz="2800" dirty="0" smtClean="0">
              <a:solidFill>
                <a:schemeClr val="tx1"/>
              </a:solidFill>
              <a:effectLst/>
              <a:sym typeface="Wingdings"/>
            </a:endParaRPr>
          </a:p>
          <a:p>
            <a:pPr marL="457200" indent="-457200" algn="l">
              <a:spcBef>
                <a:spcPts val="900"/>
              </a:spcBef>
              <a:spcAft>
                <a:spcPts val="1200"/>
              </a:spcAft>
              <a:buClr>
                <a:srgbClr val="FF3DF1"/>
              </a:buClr>
              <a:buFont typeface="Arial" charset="0"/>
              <a:buChar char="•"/>
            </a:pPr>
            <a:r>
              <a:rPr lang="en-US" sz="2800" dirty="0" smtClean="0">
                <a:solidFill>
                  <a:schemeClr val="tx1"/>
                </a:solidFill>
                <a:effectLst/>
                <a:sym typeface="Wingdings"/>
              </a:rPr>
              <a:t>Outcome poor even though seizures stop</a:t>
            </a:r>
            <a:r>
              <a:rPr lang="en-US" sz="2800" dirty="0">
                <a:solidFill>
                  <a:schemeClr val="tx1"/>
                </a:solidFill>
                <a:sym typeface="Wingdings"/>
              </a:rPr>
              <a:t> </a:t>
            </a:r>
            <a:r>
              <a:rPr lang="en-US" sz="2800" dirty="0" smtClean="0">
                <a:solidFill>
                  <a:schemeClr val="tx1"/>
                </a:solidFill>
                <a:sym typeface="Wingdings"/>
              </a:rPr>
              <a:t/>
            </a:r>
            <a:br>
              <a:rPr lang="en-US" sz="2800" dirty="0" smtClean="0">
                <a:solidFill>
                  <a:schemeClr val="tx1"/>
                </a:solidFill>
                <a:sym typeface="Wingdings"/>
              </a:rPr>
            </a:br>
            <a:r>
              <a:rPr lang="en-US" sz="2800" i="1" dirty="0" err="1" smtClean="0">
                <a:solidFill>
                  <a:schemeClr val="tx1"/>
                </a:solidFill>
                <a:effectLst/>
                <a:sym typeface="Wingdings"/>
              </a:rPr>
              <a:t>eg</a:t>
            </a:r>
            <a:r>
              <a:rPr lang="en-US" sz="2800" i="1" dirty="0" smtClean="0">
                <a:solidFill>
                  <a:schemeClr val="tx1"/>
                </a:solidFill>
                <a:effectLst/>
                <a:sym typeface="Wingdings"/>
              </a:rPr>
              <a:t>. KCNQ2, STXBP1 </a:t>
            </a:r>
            <a:r>
              <a:rPr lang="en-US" sz="2800" dirty="0" smtClean="0">
                <a:solidFill>
                  <a:schemeClr val="tx1"/>
                </a:solidFill>
                <a:effectLst/>
                <a:sym typeface="Wingdings"/>
              </a:rPr>
              <a:t>encephalopathies</a:t>
            </a:r>
          </a:p>
        </p:txBody>
      </p:sp>
      <p:cxnSp>
        <p:nvCxnSpPr>
          <p:cNvPr id="5" name="Straight Connector 4"/>
          <p:cNvCxnSpPr/>
          <p:nvPr/>
        </p:nvCxnSpPr>
        <p:spPr>
          <a:xfrm>
            <a:off x="531912" y="1099177"/>
            <a:ext cx="8229600" cy="0"/>
          </a:xfrm>
          <a:prstGeom prst="line">
            <a:avLst/>
          </a:prstGeom>
          <a:ln w="12700"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3579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220200" cy="990600"/>
          </a:xfrm>
        </p:spPr>
        <p:txBody>
          <a:bodyPr>
            <a:noAutofit/>
          </a:bodyPr>
          <a:lstStyle/>
          <a:p>
            <a:r>
              <a:rPr lang="en-US" sz="3200" dirty="0" smtClean="0"/>
              <a:t>Developmental </a:t>
            </a:r>
            <a:r>
              <a:rPr lang="en-US" sz="3200" i="1" dirty="0" smtClean="0"/>
              <a:t>and/or</a:t>
            </a:r>
            <a:r>
              <a:rPr lang="en-US" sz="3200" dirty="0" smtClean="0"/>
              <a:t> Epileptic Encephalopathy</a:t>
            </a:r>
            <a:endParaRPr lang="en-US" sz="3200" dirty="0"/>
          </a:p>
        </p:txBody>
      </p:sp>
      <p:sp>
        <p:nvSpPr>
          <p:cNvPr id="3" name="Subtitle 2"/>
          <p:cNvSpPr>
            <a:spLocks noGrp="1"/>
          </p:cNvSpPr>
          <p:nvPr>
            <p:ph type="subTitle" idx="1"/>
          </p:nvPr>
        </p:nvSpPr>
        <p:spPr>
          <a:xfrm>
            <a:off x="35496" y="1364704"/>
            <a:ext cx="9144000" cy="4800600"/>
          </a:xfrm>
        </p:spPr>
        <p:txBody>
          <a:bodyPr>
            <a:noAutofit/>
          </a:bodyPr>
          <a:lstStyle/>
          <a:p>
            <a:pPr marL="457200" indent="-457200" algn="l">
              <a:spcBef>
                <a:spcPts val="900"/>
              </a:spcBef>
              <a:spcAft>
                <a:spcPts val="600"/>
              </a:spcAft>
              <a:buClr>
                <a:srgbClr val="FF40FF"/>
              </a:buClr>
              <a:buFont typeface="Arial"/>
              <a:buChar char="•"/>
            </a:pPr>
            <a:r>
              <a:rPr lang="en-US" dirty="0" smtClean="0">
                <a:solidFill>
                  <a:schemeClr val="tx1"/>
                </a:solidFill>
                <a:effectLst/>
                <a:sym typeface="Wingdings"/>
              </a:rPr>
              <a:t>Developmental encephalopathy</a:t>
            </a:r>
          </a:p>
          <a:p>
            <a:pPr marL="914400" lvl="1" indent="-457200" algn="l">
              <a:spcBef>
                <a:spcPts val="900"/>
              </a:spcBef>
              <a:spcAft>
                <a:spcPts val="600"/>
              </a:spcAft>
              <a:buClr>
                <a:srgbClr val="FF40FF"/>
              </a:buClr>
              <a:buFont typeface="Arial"/>
              <a:buChar char="•"/>
            </a:pPr>
            <a:r>
              <a:rPr lang="en-US" dirty="0" smtClean="0">
                <a:solidFill>
                  <a:schemeClr val="tx1"/>
                </a:solidFill>
                <a:sym typeface="Wingdings"/>
              </a:rPr>
              <a:t>May begin in utero</a:t>
            </a:r>
          </a:p>
          <a:p>
            <a:pPr marL="914400" lvl="1" indent="-457200" algn="l">
              <a:spcBef>
                <a:spcPts val="900"/>
              </a:spcBef>
              <a:spcAft>
                <a:spcPts val="600"/>
              </a:spcAft>
              <a:buClr>
                <a:srgbClr val="FF40FF"/>
              </a:buClr>
              <a:buFont typeface="Arial"/>
              <a:buChar char="•"/>
            </a:pPr>
            <a:r>
              <a:rPr lang="en-US" dirty="0" smtClean="0">
                <a:solidFill>
                  <a:schemeClr val="tx1"/>
                </a:solidFill>
                <a:effectLst/>
                <a:sym typeface="Wingdings"/>
              </a:rPr>
              <a:t>Post birth</a:t>
            </a:r>
          </a:p>
          <a:p>
            <a:pPr marL="457200" indent="-457200" algn="l">
              <a:spcBef>
                <a:spcPts val="900"/>
              </a:spcBef>
              <a:spcAft>
                <a:spcPts val="600"/>
              </a:spcAft>
              <a:buClr>
                <a:srgbClr val="FF40FF"/>
              </a:buClr>
              <a:buFont typeface="Arial"/>
              <a:buChar char="•"/>
            </a:pPr>
            <a:r>
              <a:rPr lang="en-US" dirty="0" smtClean="0">
                <a:solidFill>
                  <a:schemeClr val="tx1"/>
                </a:solidFill>
                <a:sym typeface="Wingdings"/>
              </a:rPr>
              <a:t>Epileptic encephalopathy</a:t>
            </a:r>
          </a:p>
          <a:p>
            <a:pPr marL="914400" lvl="1" indent="-457200" algn="l">
              <a:spcBef>
                <a:spcPts val="900"/>
              </a:spcBef>
              <a:spcAft>
                <a:spcPts val="600"/>
              </a:spcAft>
              <a:buClr>
                <a:srgbClr val="FF40FF"/>
              </a:buClr>
              <a:buFont typeface="Arial" charset="0"/>
              <a:buChar char="•"/>
            </a:pPr>
            <a:r>
              <a:rPr lang="en-US" dirty="0" smtClean="0">
                <a:solidFill>
                  <a:schemeClr val="tx1"/>
                </a:solidFill>
                <a:sym typeface="Wingdings"/>
              </a:rPr>
              <a:t>Can occur at any age</a:t>
            </a:r>
          </a:p>
          <a:p>
            <a:pPr marL="914400" lvl="1" indent="-457200" algn="l">
              <a:spcBef>
                <a:spcPts val="900"/>
              </a:spcBef>
              <a:spcAft>
                <a:spcPts val="600"/>
              </a:spcAft>
              <a:buClr>
                <a:srgbClr val="FF40FF"/>
              </a:buClr>
              <a:buFont typeface="Arial" charset="0"/>
              <a:buChar char="•"/>
            </a:pPr>
            <a:r>
              <a:rPr lang="en-US" dirty="0">
                <a:solidFill>
                  <a:schemeClr val="tx1"/>
                </a:solidFill>
                <a:sym typeface="Wingdings"/>
              </a:rPr>
              <a:t>May </a:t>
            </a:r>
            <a:r>
              <a:rPr lang="en-US" dirty="0" smtClean="0">
                <a:solidFill>
                  <a:schemeClr val="tx1"/>
                </a:solidFill>
                <a:sym typeface="Wingdings"/>
              </a:rPr>
              <a:t>have remediable component – right vs wrong AED</a:t>
            </a:r>
          </a:p>
          <a:p>
            <a:pPr marL="457200" indent="-457200" algn="l">
              <a:spcBef>
                <a:spcPts val="900"/>
              </a:spcBef>
              <a:spcAft>
                <a:spcPts val="600"/>
              </a:spcAft>
              <a:buClr>
                <a:srgbClr val="FF40FF"/>
              </a:buClr>
              <a:buFont typeface="Arial" charset="0"/>
              <a:buChar char="•"/>
            </a:pPr>
            <a:r>
              <a:rPr lang="en-US" dirty="0" smtClean="0">
                <a:solidFill>
                  <a:schemeClr val="tx1"/>
                </a:solidFill>
                <a:sym typeface="Wingdings"/>
              </a:rPr>
              <a:t>Move towards </a:t>
            </a:r>
            <a:r>
              <a:rPr lang="en-US" i="1" dirty="0" smtClean="0">
                <a:solidFill>
                  <a:schemeClr val="tx1"/>
                </a:solidFill>
                <a:sym typeface="Wingdings"/>
              </a:rPr>
              <a:t>GENE</a:t>
            </a:r>
            <a:r>
              <a:rPr lang="en-US" dirty="0" smtClean="0">
                <a:solidFill>
                  <a:schemeClr val="tx1"/>
                </a:solidFill>
                <a:sym typeface="Wingdings"/>
              </a:rPr>
              <a:t> encephalopathy</a:t>
            </a:r>
          </a:p>
          <a:p>
            <a:pPr marL="914400" lvl="1" indent="-457200" algn="l">
              <a:spcBef>
                <a:spcPts val="900"/>
              </a:spcBef>
              <a:spcAft>
                <a:spcPts val="600"/>
              </a:spcAft>
              <a:buClr>
                <a:srgbClr val="FF40FF"/>
              </a:buClr>
              <a:buFont typeface="Arial" charset="0"/>
              <a:buChar char="•"/>
            </a:pPr>
            <a:r>
              <a:rPr lang="en-US" dirty="0" err="1" smtClean="0">
                <a:solidFill>
                  <a:schemeClr val="tx1"/>
                </a:solidFill>
                <a:effectLst/>
                <a:sym typeface="Wingdings"/>
              </a:rPr>
              <a:t>eg</a:t>
            </a:r>
            <a:r>
              <a:rPr lang="en-US" dirty="0" smtClean="0">
                <a:solidFill>
                  <a:schemeClr val="tx1"/>
                </a:solidFill>
                <a:effectLst/>
                <a:sym typeface="Wingdings"/>
              </a:rPr>
              <a:t>. </a:t>
            </a:r>
            <a:r>
              <a:rPr lang="en-US" i="1" dirty="0" smtClean="0">
                <a:solidFill>
                  <a:schemeClr val="tx1"/>
                </a:solidFill>
                <a:effectLst/>
                <a:sym typeface="Wingdings"/>
              </a:rPr>
              <a:t>CDKL5</a:t>
            </a:r>
            <a:r>
              <a:rPr lang="en-US" dirty="0" smtClean="0">
                <a:solidFill>
                  <a:schemeClr val="tx1"/>
                </a:solidFill>
                <a:effectLst/>
                <a:sym typeface="Wingdings"/>
              </a:rPr>
              <a:t> encephalopathy, </a:t>
            </a:r>
            <a:r>
              <a:rPr lang="en-US" i="1" dirty="0" smtClean="0">
                <a:solidFill>
                  <a:schemeClr val="tx1"/>
                </a:solidFill>
                <a:sym typeface="Wingdings"/>
              </a:rPr>
              <a:t>SCN2A</a:t>
            </a:r>
            <a:r>
              <a:rPr lang="en-US" dirty="0" smtClean="0">
                <a:solidFill>
                  <a:schemeClr val="tx1"/>
                </a:solidFill>
                <a:sym typeface="Wingdings"/>
              </a:rPr>
              <a:t> encephalopathy</a:t>
            </a:r>
            <a:endParaRPr lang="en-US" dirty="0">
              <a:solidFill>
                <a:schemeClr val="tx1"/>
              </a:solidFill>
              <a:effectLst/>
              <a:sym typeface="Wingdings"/>
            </a:endParaRPr>
          </a:p>
        </p:txBody>
      </p:sp>
      <p:cxnSp>
        <p:nvCxnSpPr>
          <p:cNvPr id="4" name="Straight Connector 3"/>
          <p:cNvCxnSpPr/>
          <p:nvPr/>
        </p:nvCxnSpPr>
        <p:spPr>
          <a:xfrm>
            <a:off x="531912" y="1116110"/>
            <a:ext cx="8229600" cy="0"/>
          </a:xfrm>
          <a:prstGeom prst="line">
            <a:avLst/>
          </a:prstGeom>
          <a:ln w="12700"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333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4234482"/>
          </a:xfrm>
        </p:spPr>
        <p:txBody>
          <a:bodyPr>
            <a:normAutofit/>
          </a:bodyPr>
          <a:lstStyle/>
          <a:p>
            <a:r>
              <a:rPr lang="sk-SK" dirty="0" err="1" smtClean="0"/>
              <a:t>Examples</a:t>
            </a:r>
            <a:r>
              <a:rPr lang="sk-SK" dirty="0" smtClean="0"/>
              <a:t> </a:t>
            </a:r>
            <a:r>
              <a:rPr lang="sk-SK" dirty="0" err="1" smtClean="0"/>
              <a:t>of</a:t>
            </a:r>
            <a:r>
              <a:rPr lang="sk-SK" dirty="0" smtClean="0"/>
              <a:t> </a:t>
            </a:r>
            <a:r>
              <a:rPr lang="sk-SK" dirty="0" err="1" smtClean="0"/>
              <a:t>the</a:t>
            </a:r>
            <a:r>
              <a:rPr lang="sk-SK" dirty="0" smtClean="0"/>
              <a:t> most </a:t>
            </a:r>
            <a:r>
              <a:rPr lang="sk-SK" dirty="0" err="1" smtClean="0"/>
              <a:t>frequent</a:t>
            </a:r>
            <a:r>
              <a:rPr lang="sk-SK" dirty="0" smtClean="0"/>
              <a:t> </a:t>
            </a:r>
            <a:r>
              <a:rPr lang="sk-SK" dirty="0" err="1" smtClean="0"/>
              <a:t>Epilepsies</a:t>
            </a:r>
            <a:endParaRPr lang="sk-SK"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7544" y="1196752"/>
            <a:ext cx="8229600" cy="1296144"/>
          </a:xfrm>
        </p:spPr>
        <p:txBody>
          <a:bodyPr>
            <a:normAutofit fontScale="90000"/>
          </a:bodyPr>
          <a:lstStyle/>
          <a:p>
            <a:r>
              <a:rPr lang="sk-SK" altLang="sk-SK" b="1" dirty="0" err="1" smtClean="0">
                <a:solidFill>
                  <a:srgbClr val="339966"/>
                </a:solidFill>
              </a:rPr>
              <a:t>Benign</a:t>
            </a:r>
            <a:r>
              <a:rPr lang="sk-SK" altLang="sk-SK" b="1" dirty="0" smtClean="0">
                <a:solidFill>
                  <a:srgbClr val="339966"/>
                </a:solidFill>
              </a:rPr>
              <a:t> </a:t>
            </a:r>
            <a:r>
              <a:rPr lang="sk-SK" altLang="sk-SK" b="1" dirty="0" err="1" smtClean="0">
                <a:solidFill>
                  <a:srgbClr val="339966"/>
                </a:solidFill>
              </a:rPr>
              <a:t>epilepsy</a:t>
            </a:r>
            <a:r>
              <a:rPr lang="sk-SK" altLang="sk-SK" b="1" dirty="0" smtClean="0">
                <a:solidFill>
                  <a:srgbClr val="339966"/>
                </a:solidFill>
              </a:rPr>
              <a:t> </a:t>
            </a:r>
            <a:r>
              <a:rPr lang="sk-SK" altLang="sk-SK" b="1" dirty="0" err="1" smtClean="0">
                <a:solidFill>
                  <a:srgbClr val="339966"/>
                </a:solidFill>
              </a:rPr>
              <a:t>with</a:t>
            </a:r>
            <a:r>
              <a:rPr lang="sk-SK" altLang="sk-SK" b="1" dirty="0" smtClean="0">
                <a:solidFill>
                  <a:srgbClr val="339966"/>
                </a:solidFill>
              </a:rPr>
              <a:t> </a:t>
            </a:r>
            <a:r>
              <a:rPr lang="sk-SK" altLang="sk-SK" b="1" dirty="0" err="1" smtClean="0">
                <a:solidFill>
                  <a:srgbClr val="339966"/>
                </a:solidFill>
              </a:rPr>
              <a:t>centrotemporal</a:t>
            </a:r>
            <a:r>
              <a:rPr lang="sk-SK" altLang="sk-SK" b="1" dirty="0" smtClean="0">
                <a:solidFill>
                  <a:srgbClr val="339966"/>
                </a:solidFill>
              </a:rPr>
              <a:t> </a:t>
            </a:r>
            <a:r>
              <a:rPr lang="sk-SK" altLang="sk-SK" b="1" dirty="0" err="1" smtClean="0">
                <a:solidFill>
                  <a:srgbClr val="339966"/>
                </a:solidFill>
              </a:rPr>
              <a:t>spikes</a:t>
            </a:r>
            <a:r>
              <a:rPr lang="sk-SK" altLang="sk-SK" b="1" dirty="0" smtClean="0">
                <a:solidFill>
                  <a:srgbClr val="339966"/>
                </a:solidFill>
              </a:rPr>
              <a:t> </a:t>
            </a:r>
            <a:br>
              <a:rPr lang="sk-SK" altLang="sk-SK" b="1" dirty="0" smtClean="0">
                <a:solidFill>
                  <a:srgbClr val="339966"/>
                </a:solidFill>
              </a:rPr>
            </a:br>
            <a:r>
              <a:rPr lang="sk-SK" altLang="sk-SK" dirty="0" smtClean="0"/>
              <a:t>(</a:t>
            </a:r>
            <a:r>
              <a:rPr lang="sk-SK" altLang="sk-SK" dirty="0" err="1" smtClean="0"/>
              <a:t>idiopathic</a:t>
            </a:r>
            <a:r>
              <a:rPr lang="sk-SK" altLang="sk-SK" dirty="0" smtClean="0"/>
              <a:t> </a:t>
            </a:r>
            <a:r>
              <a:rPr lang="sk-SK" altLang="sk-SK" dirty="0" err="1" smtClean="0"/>
              <a:t>focal</a:t>
            </a:r>
            <a:r>
              <a:rPr lang="sk-SK" altLang="sk-SK" dirty="0" smtClean="0"/>
              <a:t> </a:t>
            </a:r>
            <a:r>
              <a:rPr lang="sk-SK" altLang="sk-SK" dirty="0" err="1" smtClean="0"/>
              <a:t>epilepsy</a:t>
            </a:r>
            <a:r>
              <a:rPr lang="sk-SK" altLang="sk-SK" dirty="0" smtClean="0"/>
              <a:t>)</a:t>
            </a:r>
            <a:br>
              <a:rPr lang="sk-SK" altLang="sk-SK" dirty="0" smtClean="0"/>
            </a:br>
            <a:endParaRPr lang="sk-SK" altLang="sk-SK" dirty="0" smtClean="0"/>
          </a:p>
        </p:txBody>
      </p:sp>
      <p:sp>
        <p:nvSpPr>
          <p:cNvPr id="20483" name="Rectangle 3"/>
          <p:cNvSpPr>
            <a:spLocks noGrp="1" noChangeArrowheads="1"/>
          </p:cNvSpPr>
          <p:nvPr>
            <p:ph type="body" idx="1"/>
          </p:nvPr>
        </p:nvSpPr>
        <p:spPr>
          <a:xfrm>
            <a:off x="581844" y="2996952"/>
            <a:ext cx="8001000" cy="2952750"/>
          </a:xfrm>
        </p:spPr>
        <p:txBody>
          <a:bodyPr/>
          <a:lstStyle/>
          <a:p>
            <a:pPr eaLnBrk="1" hangingPunct="1">
              <a:lnSpc>
                <a:spcPct val="80000"/>
              </a:lnSpc>
              <a:buFont typeface="Wingdings" pitchFamily="2" charset="2"/>
              <a:buNone/>
            </a:pPr>
            <a:endParaRPr lang="sk-SK" altLang="sk-SK" sz="2500" b="1" dirty="0" smtClean="0"/>
          </a:p>
          <a:p>
            <a:pPr lvl="1" eaLnBrk="1" hangingPunct="1">
              <a:lnSpc>
                <a:spcPct val="80000"/>
              </a:lnSpc>
            </a:pPr>
            <a:r>
              <a:rPr lang="sk-SK" altLang="sk-SK" sz="2100" dirty="0" err="1" smtClean="0"/>
              <a:t>Childhood</a:t>
            </a:r>
            <a:r>
              <a:rPr lang="sk-SK" altLang="sk-SK" sz="2100" dirty="0" smtClean="0"/>
              <a:t> (3-13yy)</a:t>
            </a:r>
          </a:p>
          <a:p>
            <a:pPr lvl="1">
              <a:lnSpc>
                <a:spcPct val="80000"/>
              </a:lnSpc>
            </a:pPr>
            <a:r>
              <a:rPr lang="sk-SK" altLang="sk-SK" sz="2100" dirty="0" err="1" smtClean="0"/>
              <a:t>Predominance</a:t>
            </a:r>
            <a:r>
              <a:rPr lang="sk-SK" altLang="sk-SK" sz="2100" dirty="0" smtClean="0"/>
              <a:t> of </a:t>
            </a:r>
            <a:r>
              <a:rPr lang="sk-SK" altLang="sk-SK" sz="2100" dirty="0" err="1" smtClean="0"/>
              <a:t>nocturnal</a:t>
            </a:r>
            <a:r>
              <a:rPr lang="sk-SK" altLang="sk-SK" sz="2100" dirty="0" smtClean="0"/>
              <a:t> </a:t>
            </a:r>
            <a:r>
              <a:rPr lang="sk-SK" altLang="sk-SK" sz="2100" dirty="0" err="1" smtClean="0"/>
              <a:t>seizures</a:t>
            </a:r>
            <a:r>
              <a:rPr lang="sk-SK" altLang="sk-SK" sz="2100" dirty="0" smtClean="0"/>
              <a:t>- </a:t>
            </a:r>
            <a:r>
              <a:rPr lang="en-GB" altLang="sk-SK" sz="2100" dirty="0" smtClean="0"/>
              <a:t>focal onset epileptic </a:t>
            </a:r>
            <a:r>
              <a:rPr lang="en-GB" altLang="sk-SK" sz="2100" dirty="0" err="1" smtClean="0"/>
              <a:t>seizues</a:t>
            </a:r>
            <a:r>
              <a:rPr lang="en-GB" altLang="sk-SK" sz="2100" dirty="0"/>
              <a:t> with </a:t>
            </a:r>
            <a:r>
              <a:rPr lang="en-GB" altLang="sk-SK" sz="2100" dirty="0" smtClean="0"/>
              <a:t>Impaired awareness, less frequently evolving into bilateral tonic-</a:t>
            </a:r>
            <a:r>
              <a:rPr lang="en-GB" altLang="sk-SK" sz="2100" dirty="0" err="1" smtClean="0"/>
              <a:t>clonic</a:t>
            </a:r>
            <a:r>
              <a:rPr lang="en-GB" altLang="sk-SK" sz="2100" dirty="0" smtClean="0"/>
              <a:t> ES</a:t>
            </a:r>
            <a:endParaRPr lang="sk-SK" altLang="sk-SK" sz="2100" dirty="0" smtClean="0"/>
          </a:p>
          <a:p>
            <a:pPr lvl="1" eaLnBrk="1" hangingPunct="1">
              <a:lnSpc>
                <a:spcPct val="80000"/>
              </a:lnSpc>
            </a:pPr>
            <a:r>
              <a:rPr lang="sk-SK" altLang="sk-SK" sz="2100" dirty="0" smtClean="0"/>
              <a:t>EEG: </a:t>
            </a:r>
            <a:r>
              <a:rPr lang="sk-SK" altLang="sk-SK" sz="2100" dirty="0" err="1" smtClean="0"/>
              <a:t>Centrotemporal</a:t>
            </a:r>
            <a:r>
              <a:rPr lang="sk-SK" altLang="sk-SK" sz="2100" dirty="0" smtClean="0"/>
              <a:t> </a:t>
            </a:r>
            <a:r>
              <a:rPr lang="sk-SK" altLang="sk-SK" sz="2100" dirty="0" err="1" smtClean="0"/>
              <a:t>spikes</a:t>
            </a:r>
            <a:endParaRPr lang="sk-SK" altLang="sk-SK" sz="2100" dirty="0" smtClean="0"/>
          </a:p>
          <a:p>
            <a:pPr lvl="1" eaLnBrk="1" hangingPunct="1">
              <a:lnSpc>
                <a:spcPct val="80000"/>
              </a:lnSpc>
            </a:pPr>
            <a:r>
              <a:rPr lang="sk-SK" altLang="sk-SK" sz="2100" dirty="0" err="1" smtClean="0"/>
              <a:t>Nearly</a:t>
            </a:r>
            <a:r>
              <a:rPr lang="sk-SK" altLang="sk-SK" sz="2100" dirty="0" smtClean="0"/>
              <a:t> </a:t>
            </a:r>
            <a:r>
              <a:rPr lang="sk-SK" altLang="sk-SK" sz="2100" dirty="0" err="1" smtClean="0"/>
              <a:t>all</a:t>
            </a:r>
            <a:r>
              <a:rPr lang="sk-SK" altLang="sk-SK" sz="2100" dirty="0" smtClean="0"/>
              <a:t> </a:t>
            </a:r>
            <a:r>
              <a:rPr lang="en-GB" altLang="sk-SK" sz="2100" dirty="0" smtClean="0"/>
              <a:t>(95%) </a:t>
            </a:r>
            <a:r>
              <a:rPr lang="sk-SK" altLang="sk-SK" sz="2100" dirty="0" err="1" smtClean="0"/>
              <a:t>patients</a:t>
            </a:r>
            <a:r>
              <a:rPr lang="sk-SK" altLang="sk-SK" sz="2100" dirty="0" smtClean="0"/>
              <a:t> </a:t>
            </a:r>
            <a:r>
              <a:rPr lang="sk-SK" altLang="sk-SK" sz="2100" dirty="0" err="1" smtClean="0"/>
              <a:t>uotgrow</a:t>
            </a:r>
            <a:r>
              <a:rPr lang="sk-SK" altLang="sk-SK" sz="2100" dirty="0" smtClean="0"/>
              <a:t> </a:t>
            </a:r>
            <a:r>
              <a:rPr lang="sk-SK" altLang="sk-SK" sz="2100" dirty="0" err="1" smtClean="0"/>
              <a:t>the</a:t>
            </a:r>
            <a:r>
              <a:rPr lang="sk-SK" altLang="sk-SK" sz="2100" dirty="0" smtClean="0"/>
              <a:t> </a:t>
            </a:r>
            <a:r>
              <a:rPr lang="sk-SK" altLang="sk-SK" sz="2100" dirty="0" err="1" smtClean="0"/>
              <a:t>disorder</a:t>
            </a:r>
            <a:endParaRPr lang="sk-SK" altLang="sk-SK" sz="21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r>
              <a:rPr lang="sk-SK" altLang="sk-SK" b="1" dirty="0" err="1" smtClean="0">
                <a:solidFill>
                  <a:srgbClr val="008080"/>
                </a:solidFill>
              </a:rPr>
              <a:t>Juvenile</a:t>
            </a:r>
            <a:r>
              <a:rPr lang="sk-SK" altLang="sk-SK" b="1" dirty="0" smtClean="0">
                <a:solidFill>
                  <a:srgbClr val="008080"/>
                </a:solidFill>
              </a:rPr>
              <a:t> </a:t>
            </a:r>
            <a:r>
              <a:rPr lang="sk-SK" altLang="sk-SK" b="1" dirty="0" err="1" smtClean="0">
                <a:solidFill>
                  <a:srgbClr val="008080"/>
                </a:solidFill>
              </a:rPr>
              <a:t>myoclonic</a:t>
            </a:r>
            <a:r>
              <a:rPr lang="sk-SK" altLang="sk-SK" b="1" dirty="0" smtClean="0">
                <a:solidFill>
                  <a:srgbClr val="008080"/>
                </a:solidFill>
              </a:rPr>
              <a:t> </a:t>
            </a:r>
            <a:r>
              <a:rPr lang="sk-SK" altLang="sk-SK" b="1" dirty="0" err="1" smtClean="0">
                <a:solidFill>
                  <a:srgbClr val="008080"/>
                </a:solidFill>
              </a:rPr>
              <a:t>epilepsy</a:t>
            </a:r>
            <a:r>
              <a:rPr lang="sk-SK" altLang="sk-SK" b="1" dirty="0" smtClean="0">
                <a:solidFill>
                  <a:srgbClr val="008080"/>
                </a:solidFill>
              </a:rPr>
              <a:t> (JME)</a:t>
            </a:r>
            <a:endParaRPr lang="sk-SK" altLang="sk-SK" dirty="0" smtClean="0"/>
          </a:p>
        </p:txBody>
      </p:sp>
      <p:sp>
        <p:nvSpPr>
          <p:cNvPr id="21507" name="Rectangle 3"/>
          <p:cNvSpPr>
            <a:spLocks noGrp="1" noChangeArrowheads="1"/>
          </p:cNvSpPr>
          <p:nvPr>
            <p:ph type="body" idx="1"/>
          </p:nvPr>
        </p:nvSpPr>
        <p:spPr>
          <a:xfrm>
            <a:off x="395536" y="1772816"/>
            <a:ext cx="4320480" cy="4824536"/>
          </a:xfrm>
        </p:spPr>
        <p:txBody>
          <a:bodyPr>
            <a:normAutofit/>
          </a:bodyPr>
          <a:lstStyle/>
          <a:p>
            <a:pPr marL="0" indent="0" eaLnBrk="1" hangingPunct="1">
              <a:lnSpc>
                <a:spcPct val="80000"/>
              </a:lnSpc>
              <a:buNone/>
            </a:pPr>
            <a:r>
              <a:rPr lang="en-GB" altLang="sk-SK" sz="2000" dirty="0" smtClean="0"/>
              <a:t>GENERALIZED EPILEPSY</a:t>
            </a:r>
          </a:p>
          <a:p>
            <a:pPr marL="0" indent="0" eaLnBrk="1" hangingPunct="1">
              <a:lnSpc>
                <a:spcPct val="80000"/>
              </a:lnSpc>
              <a:buNone/>
            </a:pPr>
            <a:r>
              <a:rPr lang="en-GB" altLang="sk-SK" sz="2000" dirty="0" smtClean="0"/>
              <a:t>Different types of generalized onset seizures</a:t>
            </a:r>
          </a:p>
          <a:p>
            <a:pPr eaLnBrk="1" hangingPunct="1">
              <a:lnSpc>
                <a:spcPct val="80000"/>
              </a:lnSpc>
            </a:pPr>
            <a:r>
              <a:rPr lang="sk-SK" altLang="sk-SK" sz="2000" dirty="0" err="1" smtClean="0"/>
              <a:t>Myoclonic</a:t>
            </a:r>
            <a:r>
              <a:rPr lang="sk-SK" altLang="sk-SK" sz="2000" dirty="0" smtClean="0"/>
              <a:t> </a:t>
            </a:r>
            <a:r>
              <a:rPr lang="sk-SK" altLang="sk-SK" sz="2000" dirty="0" err="1" smtClean="0"/>
              <a:t>jerks</a:t>
            </a:r>
            <a:r>
              <a:rPr lang="sk-SK" altLang="sk-SK" sz="2000" dirty="0" smtClean="0"/>
              <a:t> on </a:t>
            </a:r>
            <a:r>
              <a:rPr lang="sk-SK" altLang="sk-SK" sz="2000" dirty="0" err="1" smtClean="0"/>
              <a:t>awakening</a:t>
            </a:r>
            <a:r>
              <a:rPr lang="sk-SK" altLang="sk-SK" sz="2000" dirty="0" smtClean="0"/>
              <a:t> </a:t>
            </a:r>
          </a:p>
          <a:p>
            <a:pPr eaLnBrk="1" hangingPunct="1">
              <a:lnSpc>
                <a:spcPct val="80000"/>
              </a:lnSpc>
              <a:buFont typeface="Wingdings" pitchFamily="2" charset="2"/>
              <a:buNone/>
            </a:pPr>
            <a:r>
              <a:rPr lang="sk-SK" altLang="sk-SK" sz="2000" dirty="0" smtClean="0"/>
              <a:t>	in </a:t>
            </a:r>
            <a:r>
              <a:rPr lang="sk-SK" altLang="sk-SK" sz="2000" dirty="0" err="1" smtClean="0"/>
              <a:t>the</a:t>
            </a:r>
            <a:r>
              <a:rPr lang="sk-SK" altLang="sk-SK" sz="2000" dirty="0" smtClean="0"/>
              <a:t> </a:t>
            </a:r>
            <a:r>
              <a:rPr lang="sk-SK" altLang="sk-SK" sz="2000" dirty="0" err="1" smtClean="0"/>
              <a:t>morning</a:t>
            </a:r>
            <a:r>
              <a:rPr lang="sk-SK" altLang="sk-SK" sz="2000" dirty="0" smtClean="0"/>
              <a:t> </a:t>
            </a:r>
          </a:p>
          <a:p>
            <a:pPr eaLnBrk="1" hangingPunct="1">
              <a:lnSpc>
                <a:spcPct val="80000"/>
              </a:lnSpc>
              <a:buFont typeface="Wingdings" pitchFamily="2" charset="2"/>
              <a:buNone/>
            </a:pPr>
            <a:r>
              <a:rPr lang="sk-SK" altLang="sk-SK" sz="2000" dirty="0" smtClean="0"/>
              <a:t>	(„</a:t>
            </a:r>
            <a:r>
              <a:rPr lang="sk-SK" altLang="sk-SK" sz="2000" dirty="0" err="1" smtClean="0"/>
              <a:t>patient</a:t>
            </a:r>
            <a:r>
              <a:rPr lang="sk-SK" altLang="sk-SK" sz="2000" dirty="0" smtClean="0"/>
              <a:t> </a:t>
            </a:r>
            <a:r>
              <a:rPr lang="sk-SK" altLang="sk-SK" sz="2000" dirty="0" err="1" smtClean="0"/>
              <a:t>may</a:t>
            </a:r>
            <a:r>
              <a:rPr lang="sk-SK" altLang="sk-SK" sz="2000" dirty="0" smtClean="0"/>
              <a:t> </a:t>
            </a:r>
            <a:r>
              <a:rPr lang="sk-SK" altLang="sk-SK" sz="2000" dirty="0" err="1" smtClean="0"/>
              <a:t>spill</a:t>
            </a:r>
            <a:r>
              <a:rPr lang="sk-SK" altLang="sk-SK" sz="2000" dirty="0" smtClean="0"/>
              <a:t> or </a:t>
            </a:r>
          </a:p>
          <a:p>
            <a:pPr eaLnBrk="1" hangingPunct="1">
              <a:lnSpc>
                <a:spcPct val="80000"/>
              </a:lnSpc>
              <a:buFont typeface="Wingdings" pitchFamily="2" charset="2"/>
              <a:buNone/>
            </a:pPr>
            <a:r>
              <a:rPr lang="sk-SK" altLang="sk-SK" sz="2000" dirty="0" smtClean="0"/>
              <a:t>	drop </a:t>
            </a:r>
            <a:r>
              <a:rPr lang="sk-SK" altLang="sk-SK" sz="2000" dirty="0" err="1" smtClean="0"/>
              <a:t>things</a:t>
            </a:r>
            <a:r>
              <a:rPr lang="sk-SK" altLang="sk-SK" sz="2000" dirty="0" smtClean="0"/>
              <a:t>, </a:t>
            </a:r>
            <a:r>
              <a:rPr lang="sk-SK" altLang="sk-SK" sz="2000" dirty="0" err="1" smtClean="0"/>
              <a:t>seldom</a:t>
            </a:r>
            <a:r>
              <a:rPr lang="sk-SK" altLang="sk-SK" sz="2000" dirty="0" smtClean="0"/>
              <a:t> </a:t>
            </a:r>
            <a:r>
              <a:rPr lang="sk-SK" altLang="sk-SK" sz="2000" dirty="0" err="1" smtClean="0"/>
              <a:t>falls</a:t>
            </a:r>
            <a:r>
              <a:rPr lang="sk-SK" altLang="sk-SK" sz="2000" dirty="0" smtClean="0"/>
              <a:t>“)</a:t>
            </a:r>
          </a:p>
          <a:p>
            <a:pPr eaLnBrk="1" hangingPunct="1">
              <a:lnSpc>
                <a:spcPct val="80000"/>
              </a:lnSpc>
            </a:pPr>
            <a:r>
              <a:rPr lang="sk-SK" altLang="sk-SK" sz="2000" dirty="0" err="1" smtClean="0"/>
              <a:t>Tonic</a:t>
            </a:r>
            <a:r>
              <a:rPr lang="sk-SK" altLang="sk-SK" sz="2000" dirty="0" smtClean="0"/>
              <a:t> clonic </a:t>
            </a:r>
            <a:r>
              <a:rPr lang="sk-SK" altLang="sk-SK" sz="2000" dirty="0" err="1" smtClean="0"/>
              <a:t>seizures</a:t>
            </a:r>
            <a:endParaRPr lang="sk-SK" altLang="sk-SK" sz="2000" dirty="0" smtClean="0"/>
          </a:p>
          <a:p>
            <a:pPr eaLnBrk="1" hangingPunct="1">
              <a:lnSpc>
                <a:spcPct val="80000"/>
              </a:lnSpc>
            </a:pPr>
            <a:r>
              <a:rPr lang="sk-SK" altLang="sk-SK" sz="2000" dirty="0" err="1" smtClean="0"/>
              <a:t>Absence</a:t>
            </a:r>
            <a:r>
              <a:rPr lang="sk-SK" altLang="sk-SK" sz="2000" dirty="0" smtClean="0"/>
              <a:t> </a:t>
            </a:r>
            <a:r>
              <a:rPr lang="sk-SK" altLang="sk-SK" sz="2000" dirty="0" err="1" smtClean="0"/>
              <a:t>seizures</a:t>
            </a:r>
            <a:endParaRPr lang="sk-SK" altLang="sk-SK" sz="2000" dirty="0" smtClean="0"/>
          </a:p>
          <a:p>
            <a:pPr eaLnBrk="1" hangingPunct="1">
              <a:lnSpc>
                <a:spcPct val="80000"/>
              </a:lnSpc>
              <a:buFont typeface="Wingdings" pitchFamily="2" charset="2"/>
              <a:buNone/>
            </a:pPr>
            <a:r>
              <a:rPr lang="sk-SK" altLang="sk-SK" sz="2000" dirty="0" err="1" smtClean="0"/>
              <a:t>Inherited</a:t>
            </a:r>
            <a:r>
              <a:rPr lang="sk-SK" altLang="sk-SK" sz="2000" dirty="0" smtClean="0"/>
              <a:t> </a:t>
            </a:r>
            <a:r>
              <a:rPr lang="sk-SK" altLang="sk-SK" sz="2000" dirty="0" err="1" smtClean="0"/>
              <a:t>condition</a:t>
            </a:r>
            <a:endParaRPr lang="sk-SK" altLang="sk-SK" sz="2000" dirty="0" smtClean="0"/>
          </a:p>
          <a:p>
            <a:pPr eaLnBrk="1" hangingPunct="1">
              <a:lnSpc>
                <a:spcPct val="80000"/>
              </a:lnSpc>
              <a:buFont typeface="Wingdings" pitchFamily="2" charset="2"/>
              <a:buNone/>
            </a:pPr>
            <a:r>
              <a:rPr lang="sk-SK" altLang="sk-SK" sz="2000" dirty="0" smtClean="0"/>
              <a:t>EEG: </a:t>
            </a:r>
            <a:r>
              <a:rPr lang="sk-SK" altLang="sk-SK" sz="2000" dirty="0" err="1" smtClean="0"/>
              <a:t>Multiple</a:t>
            </a:r>
            <a:r>
              <a:rPr lang="sk-SK" altLang="sk-SK" sz="2000" dirty="0" smtClean="0"/>
              <a:t> </a:t>
            </a:r>
            <a:r>
              <a:rPr lang="sk-SK" altLang="sk-SK" sz="2000" dirty="0" err="1" smtClean="0"/>
              <a:t>spike</a:t>
            </a:r>
            <a:r>
              <a:rPr lang="sk-SK" altLang="sk-SK" sz="2000" dirty="0" smtClean="0"/>
              <a:t> and </a:t>
            </a:r>
            <a:r>
              <a:rPr lang="sk-SK" altLang="sk-SK" sz="2000" dirty="0" err="1" smtClean="0"/>
              <a:t>wave</a:t>
            </a:r>
            <a:r>
              <a:rPr lang="sk-SK" altLang="sk-SK" sz="2000" dirty="0" smtClean="0"/>
              <a:t> </a:t>
            </a:r>
          </a:p>
          <a:p>
            <a:pPr eaLnBrk="1" hangingPunct="1">
              <a:lnSpc>
                <a:spcPct val="80000"/>
              </a:lnSpc>
              <a:buFont typeface="Wingdings" pitchFamily="2" charset="2"/>
              <a:buNone/>
            </a:pPr>
            <a:r>
              <a:rPr lang="sk-SK" altLang="sk-SK" sz="2000" dirty="0" err="1" smtClean="0"/>
              <a:t>complexes</a:t>
            </a:r>
            <a:r>
              <a:rPr lang="sk-SK" altLang="sk-SK" sz="2000" dirty="0" smtClean="0"/>
              <a:t> </a:t>
            </a:r>
            <a:r>
              <a:rPr lang="sk-SK" altLang="sk-SK" sz="2000" dirty="0" err="1" smtClean="0"/>
              <a:t>precipitated</a:t>
            </a:r>
            <a:r>
              <a:rPr lang="sk-SK" altLang="sk-SK" sz="2000" dirty="0" smtClean="0"/>
              <a:t> </a:t>
            </a:r>
          </a:p>
          <a:p>
            <a:pPr eaLnBrk="1" hangingPunct="1">
              <a:lnSpc>
                <a:spcPct val="80000"/>
              </a:lnSpc>
              <a:buFont typeface="Wingdings" pitchFamily="2" charset="2"/>
              <a:buNone/>
            </a:pPr>
            <a:r>
              <a:rPr lang="sk-SK" altLang="sk-SK" sz="2000" dirty="0" smtClean="0"/>
              <a:t>by </a:t>
            </a:r>
            <a:r>
              <a:rPr lang="sk-SK" altLang="sk-SK" sz="2000" dirty="0" err="1" smtClean="0"/>
              <a:t>photic</a:t>
            </a:r>
            <a:r>
              <a:rPr lang="sk-SK" altLang="sk-SK" sz="2000" dirty="0" smtClean="0"/>
              <a:t> </a:t>
            </a:r>
            <a:r>
              <a:rPr lang="sk-SK" altLang="sk-SK" sz="2000" dirty="0" err="1" smtClean="0"/>
              <a:t>stimulation</a:t>
            </a:r>
            <a:endParaRPr lang="sk-SK" altLang="sk-SK" sz="2000" dirty="0" smtClean="0"/>
          </a:p>
        </p:txBody>
      </p:sp>
      <p:pic>
        <p:nvPicPr>
          <p:cNvPr id="21508" name="Picture 4" descr="jme_s"/>
          <p:cNvPicPr>
            <a:picLocks noChangeAspect="1" noChangeArrowheads="1"/>
          </p:cNvPicPr>
          <p:nvPr/>
        </p:nvPicPr>
        <p:blipFill>
          <a:blip r:embed="rId2" cstate="print"/>
          <a:srcRect/>
          <a:stretch>
            <a:fillRect/>
          </a:stretch>
        </p:blipFill>
        <p:spPr bwMode="auto">
          <a:xfrm>
            <a:off x="4716016" y="1417638"/>
            <a:ext cx="4416425" cy="52721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39763" y="332656"/>
            <a:ext cx="7820025" cy="6191969"/>
          </a:xfrm>
        </p:spPr>
        <p:txBody>
          <a:bodyPr/>
          <a:lstStyle/>
          <a:p>
            <a:r>
              <a:rPr lang="sk-SK" altLang="sk-SK" sz="3200" b="1" dirty="0" err="1" smtClean="0">
                <a:solidFill>
                  <a:schemeClr val="accent2"/>
                </a:solidFill>
              </a:rPr>
              <a:t>Epileptic</a:t>
            </a:r>
            <a:r>
              <a:rPr lang="sk-SK" altLang="sk-SK" sz="3200" b="1" dirty="0" smtClean="0">
                <a:solidFill>
                  <a:schemeClr val="accent2"/>
                </a:solidFill>
              </a:rPr>
              <a:t> </a:t>
            </a:r>
            <a:r>
              <a:rPr lang="sk-SK" altLang="sk-SK" sz="3200" b="1" dirty="0" err="1" smtClean="0">
                <a:solidFill>
                  <a:schemeClr val="accent2"/>
                </a:solidFill>
              </a:rPr>
              <a:t>seizure</a:t>
            </a:r>
            <a:r>
              <a:rPr lang="sk-SK" altLang="sk-SK" sz="2000" b="1" dirty="0" smtClean="0">
                <a:solidFill>
                  <a:schemeClr val="accent2"/>
                </a:solidFill>
              </a:rPr>
              <a:t/>
            </a:r>
            <a:br>
              <a:rPr lang="sk-SK" altLang="sk-SK" sz="2000" b="1" dirty="0" smtClean="0">
                <a:solidFill>
                  <a:schemeClr val="accent2"/>
                </a:solidFill>
              </a:rPr>
            </a:br>
            <a:r>
              <a:rPr lang="sk-SK" altLang="sk-SK" sz="2000" b="1" dirty="0" smtClean="0">
                <a:solidFill>
                  <a:schemeClr val="accent2"/>
                </a:solidFill>
              </a:rPr>
              <a:t/>
            </a:r>
            <a:br>
              <a:rPr lang="sk-SK" altLang="sk-SK" sz="2000" b="1" dirty="0" smtClean="0">
                <a:solidFill>
                  <a:schemeClr val="accent2"/>
                </a:solidFill>
              </a:rPr>
            </a:br>
            <a:r>
              <a:rPr lang="sk-SK" altLang="sk-SK" sz="2000" b="1" dirty="0" smtClean="0">
                <a:solidFill>
                  <a:schemeClr val="accent2"/>
                </a:solidFill>
              </a:rPr>
              <a:t/>
            </a:r>
            <a:br>
              <a:rPr lang="sk-SK" altLang="sk-SK" sz="2000" b="1" dirty="0" smtClean="0">
                <a:solidFill>
                  <a:schemeClr val="accent2"/>
                </a:solidFill>
              </a:rPr>
            </a:br>
            <a:r>
              <a:rPr lang="sk-SK" altLang="sk-SK" sz="2000" dirty="0" smtClean="0">
                <a:solidFill>
                  <a:schemeClr val="accent2"/>
                </a:solidFill>
              </a:rPr>
              <a:t/>
            </a:r>
            <a:br>
              <a:rPr lang="sk-SK" altLang="sk-SK" sz="2000" dirty="0" smtClean="0">
                <a:solidFill>
                  <a:schemeClr val="accent2"/>
                </a:solidFill>
              </a:rPr>
            </a:br>
            <a:r>
              <a:rPr lang="sk-SK" altLang="sk-SK" sz="2000" b="1" dirty="0" err="1" smtClean="0">
                <a:solidFill>
                  <a:schemeClr val="accent2"/>
                </a:solidFill>
              </a:rPr>
              <a:t>Seizure</a:t>
            </a:r>
            <a:r>
              <a:rPr lang="sk-SK" altLang="sk-SK" sz="2000" dirty="0" smtClean="0"/>
              <a:t>- </a:t>
            </a:r>
            <a:r>
              <a:rPr lang="sk-SK" altLang="sk-SK" sz="2000" dirty="0" err="1" smtClean="0"/>
              <a:t>symptom</a:t>
            </a:r>
            <a:r>
              <a:rPr lang="sk-SK" altLang="sk-SK" sz="2000" dirty="0" smtClean="0"/>
              <a:t>, </a:t>
            </a:r>
            <a:r>
              <a:rPr lang="sk-SK" altLang="sk-SK" sz="2000" dirty="0" err="1" smtClean="0"/>
              <a:t>represents</a:t>
            </a:r>
            <a:r>
              <a:rPr lang="sk-SK" altLang="sk-SK" sz="2000" dirty="0" smtClean="0"/>
              <a:t> </a:t>
            </a:r>
            <a:r>
              <a:rPr lang="sk-SK" altLang="sk-SK" sz="2000" dirty="0" err="1" smtClean="0"/>
              <a:t>the</a:t>
            </a:r>
            <a:r>
              <a:rPr lang="sk-SK" altLang="sk-SK" sz="2000" dirty="0" smtClean="0"/>
              <a:t> </a:t>
            </a:r>
            <a:r>
              <a:rPr lang="sk-SK" altLang="sk-SK" sz="2000" dirty="0" err="1" smtClean="0"/>
              <a:t>clinical</a:t>
            </a:r>
            <a:r>
              <a:rPr lang="sk-SK" altLang="sk-SK" sz="2000" dirty="0" smtClean="0"/>
              <a:t> </a:t>
            </a:r>
            <a:r>
              <a:rPr lang="sk-SK" altLang="sk-SK" sz="2000" dirty="0" err="1" smtClean="0"/>
              <a:t>manifestation</a:t>
            </a:r>
            <a:r>
              <a:rPr lang="sk-SK" altLang="sk-SK" sz="2000" dirty="0" smtClean="0"/>
              <a:t> </a:t>
            </a:r>
            <a:r>
              <a:rPr lang="sk-SK" altLang="sk-SK" sz="2000" dirty="0" err="1" smtClean="0"/>
              <a:t>of</a:t>
            </a:r>
            <a:r>
              <a:rPr lang="sk-SK" altLang="sk-SK" sz="2000" dirty="0" smtClean="0"/>
              <a:t> </a:t>
            </a:r>
            <a:r>
              <a:rPr lang="sk-SK" altLang="sk-SK" sz="2000" dirty="0" err="1" smtClean="0"/>
              <a:t>an</a:t>
            </a:r>
            <a:r>
              <a:rPr lang="sk-SK" altLang="sk-SK" sz="2000" dirty="0" smtClean="0"/>
              <a:t> </a:t>
            </a:r>
            <a:r>
              <a:rPr lang="sk-SK" altLang="sk-SK" sz="2000" dirty="0" err="1" smtClean="0"/>
              <a:t>abnormal</a:t>
            </a:r>
            <a:r>
              <a:rPr lang="sk-SK" altLang="sk-SK" sz="2000" dirty="0" smtClean="0"/>
              <a:t> and </a:t>
            </a:r>
            <a:r>
              <a:rPr lang="sk-SK" altLang="sk-SK" sz="2000" dirty="0" err="1" smtClean="0"/>
              <a:t>excessive</a:t>
            </a:r>
            <a:r>
              <a:rPr lang="sk-SK" altLang="sk-SK" sz="2000" dirty="0" smtClean="0"/>
              <a:t> </a:t>
            </a:r>
            <a:r>
              <a:rPr lang="sk-SK" altLang="sk-SK" sz="2000" dirty="0" err="1" smtClean="0"/>
              <a:t>synchronized</a:t>
            </a:r>
            <a:r>
              <a:rPr lang="sk-SK" altLang="sk-SK" sz="2000" dirty="0" smtClean="0"/>
              <a:t> </a:t>
            </a:r>
            <a:r>
              <a:rPr lang="sk-SK" altLang="sk-SK" sz="2000" dirty="0" err="1" smtClean="0"/>
              <a:t>discharge</a:t>
            </a:r>
            <a:r>
              <a:rPr lang="sk-SK" altLang="sk-SK" sz="2000" dirty="0" smtClean="0"/>
              <a:t> (</a:t>
            </a:r>
            <a:r>
              <a:rPr lang="sk-SK" altLang="sk-SK" sz="2000" dirty="0" err="1" smtClean="0"/>
              <a:t>uncontrolled</a:t>
            </a:r>
            <a:r>
              <a:rPr lang="sk-SK" altLang="sk-SK" sz="2000" dirty="0" smtClean="0"/>
              <a:t> </a:t>
            </a:r>
            <a:r>
              <a:rPr lang="sk-SK" altLang="sk-SK" sz="2000" dirty="0" err="1" smtClean="0"/>
              <a:t>electrical</a:t>
            </a:r>
            <a:r>
              <a:rPr lang="sk-SK" altLang="sk-SK" sz="2000" dirty="0" smtClean="0"/>
              <a:t> </a:t>
            </a:r>
            <a:r>
              <a:rPr lang="sk-SK" altLang="sk-SK" sz="2000" dirty="0" err="1" smtClean="0"/>
              <a:t>activity</a:t>
            </a:r>
            <a:r>
              <a:rPr lang="sk-SK" altLang="sk-SK" sz="2000" dirty="0" smtClean="0"/>
              <a:t>) </a:t>
            </a:r>
            <a:r>
              <a:rPr lang="sk-SK" altLang="sk-SK" sz="2000" dirty="0" err="1" smtClean="0"/>
              <a:t>of</a:t>
            </a:r>
            <a:r>
              <a:rPr lang="sk-SK" altLang="sk-SK" sz="2000" dirty="0" smtClean="0"/>
              <a:t> a set </a:t>
            </a:r>
            <a:r>
              <a:rPr lang="sk-SK" altLang="sk-SK" sz="2000" dirty="0" err="1" smtClean="0"/>
              <a:t>of</a:t>
            </a:r>
            <a:r>
              <a:rPr lang="sk-SK" altLang="sk-SK" sz="2000" dirty="0" smtClean="0"/>
              <a:t> </a:t>
            </a:r>
            <a:r>
              <a:rPr lang="sk-SK" altLang="sk-SK" sz="2000" dirty="0" err="1" smtClean="0"/>
              <a:t>cortical</a:t>
            </a:r>
            <a:r>
              <a:rPr lang="sk-SK" altLang="sk-SK" sz="2000" dirty="0" smtClean="0"/>
              <a:t> </a:t>
            </a:r>
            <a:r>
              <a:rPr lang="sk-SK" altLang="sk-SK" sz="2000" dirty="0" err="1" smtClean="0"/>
              <a:t>nn</a:t>
            </a:r>
            <a:r>
              <a:rPr lang="sk-SK" altLang="sk-SK" sz="2000" dirty="0" smtClean="0"/>
              <a:t>. in </a:t>
            </a:r>
            <a:r>
              <a:rPr lang="sk-SK" altLang="sk-SK" sz="2000" dirty="0" err="1" smtClean="0"/>
              <a:t>the</a:t>
            </a:r>
            <a:r>
              <a:rPr lang="sk-SK" altLang="sk-SK" sz="2000" dirty="0" smtClean="0"/>
              <a:t> </a:t>
            </a:r>
            <a:r>
              <a:rPr lang="sk-SK" altLang="sk-SK" sz="2000" dirty="0" err="1" smtClean="0"/>
              <a:t>brain</a:t>
            </a:r>
            <a:r>
              <a:rPr lang="sk-SK" altLang="sk-SK" sz="2000" dirty="0" smtClean="0"/>
              <a:t> </a:t>
            </a:r>
            <a:br>
              <a:rPr lang="sk-SK" altLang="sk-SK" sz="2000" dirty="0" smtClean="0"/>
            </a:br>
            <a:r>
              <a:rPr lang="sk-SK" altLang="sk-SK" sz="2000" dirty="0" smtClean="0">
                <a:latin typeface="Arial" charset="0"/>
              </a:rPr>
              <a:t/>
            </a:r>
            <a:br>
              <a:rPr lang="sk-SK" altLang="sk-SK" sz="2000" dirty="0" smtClean="0">
                <a:latin typeface="Arial" charset="0"/>
              </a:rPr>
            </a:br>
            <a:r>
              <a:rPr lang="sk-SK" altLang="sk-SK" sz="2000" dirty="0" err="1" smtClean="0">
                <a:latin typeface="Arial" charset="0"/>
              </a:rPr>
              <a:t>Mechanisms</a:t>
            </a:r>
            <a:r>
              <a:rPr lang="sk-SK" altLang="sk-SK" sz="2000" dirty="0" smtClean="0">
                <a:latin typeface="Arial" charset="0"/>
              </a:rPr>
              <a:t>: </a:t>
            </a:r>
            <a:r>
              <a:rPr lang="sk-SK" altLang="sk-SK" sz="2000" dirty="0" smtClean="0"/>
              <a:t>Nerve </a:t>
            </a:r>
            <a:r>
              <a:rPr lang="sk-SK" altLang="sk-SK" sz="2000" dirty="0" err="1" smtClean="0"/>
              <a:t>cells</a:t>
            </a:r>
            <a:r>
              <a:rPr lang="sk-SK" altLang="sk-SK" sz="2000" dirty="0" smtClean="0"/>
              <a:t> </a:t>
            </a:r>
            <a:r>
              <a:rPr lang="sk-SK" altLang="sk-SK" sz="2000" dirty="0" err="1" smtClean="0"/>
              <a:t>transmit</a:t>
            </a:r>
            <a:r>
              <a:rPr lang="sk-SK" altLang="sk-SK" sz="2000" dirty="0" smtClean="0"/>
              <a:t> </a:t>
            </a:r>
            <a:r>
              <a:rPr lang="sk-SK" altLang="sk-SK" sz="2000" dirty="0" err="1" smtClean="0"/>
              <a:t>signals</a:t>
            </a:r>
            <a:r>
              <a:rPr lang="sk-SK" altLang="sk-SK" sz="2000" dirty="0" smtClean="0"/>
              <a:t> to and </a:t>
            </a:r>
            <a:r>
              <a:rPr lang="sk-SK" altLang="sk-SK" sz="2000" dirty="0" err="1" smtClean="0"/>
              <a:t>from</a:t>
            </a:r>
            <a:r>
              <a:rPr lang="sk-SK" altLang="sk-SK" sz="2000" dirty="0" smtClean="0"/>
              <a:t> </a:t>
            </a:r>
            <a:r>
              <a:rPr lang="sk-SK" altLang="sk-SK" sz="2000" dirty="0" err="1" smtClean="0"/>
              <a:t>the</a:t>
            </a:r>
            <a:r>
              <a:rPr lang="sk-SK" altLang="sk-SK" sz="2000" dirty="0" smtClean="0"/>
              <a:t> </a:t>
            </a:r>
            <a:r>
              <a:rPr lang="sk-SK" altLang="sk-SK" sz="2000" dirty="0" err="1" smtClean="0"/>
              <a:t>brain</a:t>
            </a:r>
            <a:r>
              <a:rPr lang="sk-SK" altLang="sk-SK" sz="2000" dirty="0" smtClean="0"/>
              <a:t> in </a:t>
            </a:r>
            <a:r>
              <a:rPr lang="sk-SK" altLang="sk-SK" sz="2000" dirty="0" err="1" smtClean="0"/>
              <a:t>two</a:t>
            </a:r>
            <a:r>
              <a:rPr lang="sk-SK" altLang="sk-SK" sz="2000" dirty="0" smtClean="0"/>
              <a:t> </a:t>
            </a:r>
            <a:r>
              <a:rPr lang="sk-SK" altLang="sk-SK" sz="2000" dirty="0" err="1" smtClean="0"/>
              <a:t>ways</a:t>
            </a:r>
            <a:r>
              <a:rPr lang="sk-SK" altLang="sk-SK" sz="2000" dirty="0" smtClean="0"/>
              <a:t> by </a:t>
            </a:r>
            <a:r>
              <a:rPr lang="sk-SK" altLang="sk-SK" sz="2000" dirty="0" smtClean="0">
                <a:latin typeface="Arial" charset="0"/>
              </a:rPr>
              <a:t/>
            </a:r>
            <a:br>
              <a:rPr lang="sk-SK" altLang="sk-SK" sz="2000" dirty="0" smtClean="0">
                <a:latin typeface="Arial" charset="0"/>
              </a:rPr>
            </a:br>
            <a:r>
              <a:rPr lang="sk-SK" altLang="sk-SK" sz="2000" dirty="0" smtClean="0">
                <a:latin typeface="Arial" charset="0"/>
              </a:rPr>
              <a:t>	</a:t>
            </a:r>
            <a:r>
              <a:rPr lang="sk-SK" altLang="sk-SK" sz="2000" dirty="0" smtClean="0"/>
              <a:t>(1) </a:t>
            </a:r>
            <a:r>
              <a:rPr lang="sk-SK" altLang="sk-SK" sz="2000" dirty="0" err="1" smtClean="0"/>
              <a:t>altering</a:t>
            </a:r>
            <a:r>
              <a:rPr lang="sk-SK" altLang="sk-SK" sz="2000" dirty="0" smtClean="0"/>
              <a:t> </a:t>
            </a:r>
            <a:r>
              <a:rPr lang="sk-SK" altLang="sk-SK" sz="2000" dirty="0" err="1" smtClean="0"/>
              <a:t>the</a:t>
            </a:r>
            <a:r>
              <a:rPr lang="sk-SK" altLang="sk-SK" sz="2000" dirty="0" smtClean="0"/>
              <a:t> </a:t>
            </a:r>
            <a:r>
              <a:rPr lang="sk-SK" altLang="sk-SK" sz="2000" dirty="0" err="1" smtClean="0"/>
              <a:t>concentrations</a:t>
            </a:r>
            <a:r>
              <a:rPr lang="sk-SK" altLang="sk-SK" sz="2000" dirty="0" smtClean="0"/>
              <a:t> </a:t>
            </a:r>
            <a:r>
              <a:rPr lang="sk-SK" altLang="sk-SK" sz="2000" dirty="0" err="1" smtClean="0"/>
              <a:t>of</a:t>
            </a:r>
            <a:r>
              <a:rPr lang="sk-SK" altLang="sk-SK" sz="2000" dirty="0" smtClean="0"/>
              <a:t> </a:t>
            </a:r>
            <a:r>
              <a:rPr lang="sk-SK" altLang="sk-SK" sz="2000" dirty="0" err="1" smtClean="0"/>
              <a:t>salts</a:t>
            </a:r>
            <a:r>
              <a:rPr lang="sk-SK" altLang="sk-SK" sz="2000" dirty="0" smtClean="0"/>
              <a:t> (</a:t>
            </a:r>
            <a:r>
              <a:rPr lang="sk-SK" altLang="sk-SK" sz="2000" dirty="0" err="1" smtClean="0"/>
              <a:t>sodium</a:t>
            </a:r>
            <a:r>
              <a:rPr lang="sk-SK" altLang="sk-SK" sz="2000" dirty="0" smtClean="0"/>
              <a:t>, </a:t>
            </a:r>
            <a:r>
              <a:rPr lang="sk-SK" altLang="sk-SK" sz="2000" dirty="0" err="1" smtClean="0"/>
              <a:t>potassium</a:t>
            </a:r>
            <a:r>
              <a:rPr lang="sk-SK" altLang="sk-SK" sz="2000" dirty="0" smtClean="0"/>
              <a:t>, </a:t>
            </a:r>
            <a:r>
              <a:rPr lang="sk-SK" altLang="sk-SK" sz="2000" dirty="0" err="1" smtClean="0"/>
              <a:t>calcium</a:t>
            </a:r>
            <a:r>
              <a:rPr lang="sk-SK" altLang="sk-SK" sz="2000" dirty="0" smtClean="0"/>
              <a:t>) </a:t>
            </a:r>
            <a:r>
              <a:rPr lang="sk-SK" altLang="sk-SK" sz="2000" dirty="0" err="1" smtClean="0"/>
              <a:t>within</a:t>
            </a:r>
            <a:r>
              <a:rPr lang="sk-SK" altLang="sk-SK" sz="2000" dirty="0" smtClean="0"/>
              <a:t> </a:t>
            </a:r>
            <a:r>
              <a:rPr lang="sk-SK" altLang="sk-SK" sz="2000" dirty="0" err="1" smtClean="0"/>
              <a:t>the</a:t>
            </a:r>
            <a:r>
              <a:rPr lang="sk-SK" altLang="sk-SK" sz="2000" dirty="0" smtClean="0"/>
              <a:t> </a:t>
            </a:r>
            <a:r>
              <a:rPr lang="sk-SK" altLang="sk-SK" sz="2000" dirty="0" err="1" smtClean="0"/>
              <a:t>cell</a:t>
            </a:r>
            <a:r>
              <a:rPr lang="sk-SK" altLang="sk-SK" sz="2000" dirty="0" smtClean="0">
                <a:latin typeface="Arial" charset="0"/>
              </a:rPr>
              <a:t/>
            </a:r>
            <a:br>
              <a:rPr lang="sk-SK" altLang="sk-SK" sz="2000" dirty="0" smtClean="0">
                <a:latin typeface="Arial" charset="0"/>
              </a:rPr>
            </a:br>
            <a:r>
              <a:rPr lang="sk-SK" altLang="sk-SK" sz="2000" dirty="0" smtClean="0">
                <a:latin typeface="Arial" charset="0"/>
              </a:rPr>
              <a:t>	</a:t>
            </a:r>
            <a:r>
              <a:rPr lang="sk-SK" altLang="sk-SK" sz="2000" dirty="0" smtClean="0"/>
              <a:t>(2) </a:t>
            </a:r>
            <a:r>
              <a:rPr lang="sk-SK" altLang="sk-SK" sz="2000" dirty="0" err="1" smtClean="0"/>
              <a:t>releasing</a:t>
            </a:r>
            <a:r>
              <a:rPr lang="sk-SK" altLang="sk-SK" sz="2000" dirty="0" smtClean="0"/>
              <a:t> </a:t>
            </a:r>
            <a:r>
              <a:rPr lang="sk-SK" altLang="sk-SK" sz="2000" dirty="0" err="1" smtClean="0"/>
              <a:t>chemicals</a:t>
            </a:r>
            <a:r>
              <a:rPr lang="sk-SK" altLang="sk-SK" sz="2000" dirty="0" smtClean="0"/>
              <a:t> </a:t>
            </a:r>
            <a:r>
              <a:rPr lang="sk-SK" altLang="sk-SK" sz="2000" dirty="0" err="1" smtClean="0"/>
              <a:t>called</a:t>
            </a:r>
            <a:r>
              <a:rPr lang="sk-SK" altLang="sk-SK" sz="2000" dirty="0" smtClean="0"/>
              <a:t> </a:t>
            </a:r>
            <a:r>
              <a:rPr lang="sk-SK" altLang="sk-SK" sz="2000" dirty="0" err="1" smtClean="0"/>
              <a:t>neurotransmitters</a:t>
            </a:r>
            <a:r>
              <a:rPr lang="sk-SK" altLang="sk-SK" sz="2000" dirty="0" smtClean="0"/>
              <a:t> (</a:t>
            </a:r>
            <a:r>
              <a:rPr lang="sk-SK" altLang="sk-SK" sz="2000" dirty="0" err="1" smtClean="0"/>
              <a:t>gamma</a:t>
            </a:r>
            <a:r>
              <a:rPr lang="sk-SK" altLang="sk-SK" sz="2000" dirty="0" smtClean="0"/>
              <a:t> </a:t>
            </a:r>
            <a:r>
              <a:rPr lang="sk-SK" altLang="sk-SK" sz="2000" dirty="0" err="1" smtClean="0"/>
              <a:t>aminobutyric</a:t>
            </a:r>
            <a:r>
              <a:rPr lang="sk-SK" altLang="sk-SK" sz="2000" dirty="0" smtClean="0"/>
              <a:t> </a:t>
            </a:r>
            <a:r>
              <a:rPr lang="sk-SK" altLang="sk-SK" sz="2000" dirty="0" err="1" smtClean="0"/>
              <a:t>acid</a:t>
            </a:r>
            <a:r>
              <a:rPr lang="sk-SK" altLang="sk-SK" sz="2000" dirty="0" smtClean="0"/>
              <a:t>). </a:t>
            </a:r>
            <a:r>
              <a:rPr lang="sk-SK" altLang="sk-SK" sz="2000" dirty="0" err="1" smtClean="0"/>
              <a:t>The</a:t>
            </a:r>
            <a:r>
              <a:rPr lang="sk-SK" altLang="sk-SK" sz="2000" dirty="0" smtClean="0"/>
              <a:t> </a:t>
            </a:r>
            <a:r>
              <a:rPr lang="sk-SK" altLang="sk-SK" sz="2000" dirty="0" err="1" smtClean="0"/>
              <a:t>change</a:t>
            </a:r>
            <a:r>
              <a:rPr lang="sk-SK" altLang="sk-SK" sz="2000" dirty="0" smtClean="0"/>
              <a:t> in </a:t>
            </a:r>
            <a:r>
              <a:rPr lang="sk-SK" altLang="sk-SK" sz="2000" dirty="0" err="1" smtClean="0"/>
              <a:t>salt</a:t>
            </a:r>
            <a:r>
              <a:rPr lang="sk-SK" altLang="sk-SK" sz="2000" dirty="0" smtClean="0"/>
              <a:t> </a:t>
            </a:r>
            <a:r>
              <a:rPr lang="sk-SK" altLang="sk-SK" sz="2000" dirty="0" err="1" smtClean="0"/>
              <a:t>concentration</a:t>
            </a:r>
            <a:r>
              <a:rPr lang="sk-SK" altLang="sk-SK" sz="2000" dirty="0" smtClean="0"/>
              <a:t> </a:t>
            </a:r>
            <a:r>
              <a:rPr lang="sk-SK" altLang="sk-SK" sz="2000" dirty="0" err="1" smtClean="0"/>
              <a:t>conducts</a:t>
            </a:r>
            <a:r>
              <a:rPr lang="sk-SK" altLang="sk-SK" sz="2000" dirty="0" smtClean="0"/>
              <a:t> </a:t>
            </a:r>
            <a:r>
              <a:rPr lang="sk-SK" altLang="sk-SK" sz="2000" dirty="0" err="1" smtClean="0"/>
              <a:t>the</a:t>
            </a:r>
            <a:r>
              <a:rPr lang="sk-SK" altLang="sk-SK" sz="2000" dirty="0" smtClean="0"/>
              <a:t> </a:t>
            </a:r>
            <a:r>
              <a:rPr lang="sk-SK" altLang="sk-SK" sz="2000" dirty="0" err="1" smtClean="0"/>
              <a:t>impulse</a:t>
            </a:r>
            <a:r>
              <a:rPr lang="sk-SK" altLang="sk-SK" sz="2000" dirty="0" smtClean="0"/>
              <a:t> </a:t>
            </a:r>
            <a:r>
              <a:rPr lang="sk-SK" altLang="sk-SK" sz="2000" dirty="0" err="1" smtClean="0"/>
              <a:t>from</a:t>
            </a:r>
            <a:r>
              <a:rPr lang="sk-SK" altLang="sk-SK" sz="2000" dirty="0" smtClean="0"/>
              <a:t> </a:t>
            </a:r>
            <a:r>
              <a:rPr lang="sk-SK" altLang="sk-SK" sz="2000" dirty="0" err="1" smtClean="0"/>
              <a:t>one</a:t>
            </a:r>
            <a:r>
              <a:rPr lang="sk-SK" altLang="sk-SK" sz="2000" dirty="0" smtClean="0"/>
              <a:t> end </a:t>
            </a:r>
            <a:r>
              <a:rPr lang="sk-SK" altLang="sk-SK" sz="2000" dirty="0" err="1" smtClean="0"/>
              <a:t>of</a:t>
            </a:r>
            <a:r>
              <a:rPr lang="sk-SK" altLang="sk-SK" sz="2000" dirty="0" smtClean="0"/>
              <a:t> </a:t>
            </a:r>
            <a:r>
              <a:rPr lang="sk-SK" altLang="sk-SK" sz="2000" dirty="0" err="1" smtClean="0"/>
              <a:t>the</a:t>
            </a:r>
            <a:r>
              <a:rPr lang="sk-SK" altLang="sk-SK" sz="2000" dirty="0" smtClean="0"/>
              <a:t> nerve </a:t>
            </a:r>
            <a:r>
              <a:rPr lang="sk-SK" altLang="sk-SK" sz="2000" dirty="0" err="1" smtClean="0"/>
              <a:t>cell</a:t>
            </a:r>
            <a:r>
              <a:rPr lang="sk-SK" altLang="sk-SK" sz="2000" dirty="0" smtClean="0"/>
              <a:t> to </a:t>
            </a:r>
            <a:r>
              <a:rPr lang="sk-SK" altLang="sk-SK" sz="2000" dirty="0" err="1" smtClean="0"/>
              <a:t>the</a:t>
            </a:r>
            <a:r>
              <a:rPr lang="sk-SK" altLang="sk-SK" sz="2000" dirty="0" smtClean="0"/>
              <a:t> </a:t>
            </a:r>
            <a:r>
              <a:rPr lang="sk-SK" altLang="sk-SK" sz="2000" dirty="0" err="1" smtClean="0"/>
              <a:t>other</a:t>
            </a:r>
            <a:r>
              <a:rPr lang="sk-SK" altLang="sk-SK" sz="2000" dirty="0" smtClean="0"/>
              <a:t>.</a:t>
            </a:r>
            <a:r>
              <a:rPr lang="sk-SK" altLang="sk-SK" sz="2000" b="1" dirty="0" smtClean="0"/>
              <a:t/>
            </a:r>
            <a:br>
              <a:rPr lang="sk-SK" altLang="sk-SK" sz="2000" b="1" dirty="0" smtClean="0"/>
            </a:br>
            <a:r>
              <a:rPr lang="sk-SK" altLang="sk-SK" sz="2000" b="1" dirty="0" smtClean="0"/>
              <a:t/>
            </a:r>
            <a:br>
              <a:rPr lang="sk-SK" altLang="sk-SK" sz="2000" b="1" dirty="0" smtClean="0"/>
            </a:br>
            <a:endParaRPr lang="sk-SK" altLang="sk-SK"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67544" y="836712"/>
            <a:ext cx="8229600" cy="1143000"/>
          </a:xfrm>
        </p:spPr>
        <p:txBody>
          <a:bodyPr>
            <a:normAutofit/>
          </a:bodyPr>
          <a:lstStyle/>
          <a:p>
            <a:r>
              <a:rPr lang="sk-SK" altLang="sk-SK" b="1" dirty="0" err="1" smtClean="0">
                <a:solidFill>
                  <a:srgbClr val="008080"/>
                </a:solidFill>
              </a:rPr>
              <a:t>Lennox-Gastaut</a:t>
            </a:r>
            <a:r>
              <a:rPr lang="sk-SK" altLang="sk-SK" b="1" dirty="0" smtClean="0">
                <a:solidFill>
                  <a:srgbClr val="008080"/>
                </a:solidFill>
              </a:rPr>
              <a:t> </a:t>
            </a:r>
            <a:r>
              <a:rPr lang="sk-SK" altLang="sk-SK" b="1" dirty="0" err="1" smtClean="0">
                <a:solidFill>
                  <a:srgbClr val="008080"/>
                </a:solidFill>
              </a:rPr>
              <a:t>syndrome</a:t>
            </a:r>
            <a:endParaRPr lang="sk-SK" altLang="sk-SK" dirty="0" smtClean="0"/>
          </a:p>
        </p:txBody>
      </p:sp>
      <p:sp>
        <p:nvSpPr>
          <p:cNvPr id="23555" name="Rectangle 3"/>
          <p:cNvSpPr>
            <a:spLocks noGrp="1" noChangeArrowheads="1"/>
          </p:cNvSpPr>
          <p:nvPr>
            <p:ph type="body" idx="1"/>
          </p:nvPr>
        </p:nvSpPr>
        <p:spPr>
          <a:xfrm>
            <a:off x="611560" y="2564904"/>
            <a:ext cx="8001000" cy="2468562"/>
          </a:xfrm>
        </p:spPr>
        <p:txBody>
          <a:bodyPr/>
          <a:lstStyle/>
          <a:p>
            <a:pPr eaLnBrk="1" hangingPunct="1">
              <a:lnSpc>
                <a:spcPct val="80000"/>
              </a:lnSpc>
              <a:buFont typeface="Wingdings" pitchFamily="2" charset="2"/>
              <a:buNone/>
            </a:pPr>
            <a:r>
              <a:rPr lang="sk-SK" altLang="sk-SK" sz="2500" b="1" dirty="0" smtClean="0"/>
              <a:t>	</a:t>
            </a:r>
            <a:r>
              <a:rPr lang="sk-SK" altLang="sk-SK" sz="2500" dirty="0" smtClean="0"/>
              <a:t>-</a:t>
            </a:r>
            <a:r>
              <a:rPr lang="sk-SK" altLang="sk-SK" sz="2500" dirty="0" err="1" smtClean="0"/>
              <a:t>devastating</a:t>
            </a:r>
            <a:r>
              <a:rPr lang="sk-SK" altLang="sk-SK" sz="2500" dirty="0" smtClean="0"/>
              <a:t> </a:t>
            </a:r>
            <a:r>
              <a:rPr lang="sk-SK" altLang="sk-SK" sz="2500" dirty="0" err="1" smtClean="0"/>
              <a:t>disorder</a:t>
            </a:r>
            <a:r>
              <a:rPr lang="sk-SK" altLang="sk-SK" sz="2500" dirty="0" smtClean="0"/>
              <a:t> in </a:t>
            </a:r>
            <a:r>
              <a:rPr lang="sk-SK" altLang="sk-SK" sz="2500" dirty="0" err="1" smtClean="0"/>
              <a:t>children</a:t>
            </a:r>
            <a:endParaRPr lang="sk-SK" altLang="sk-SK" sz="2500" dirty="0" smtClean="0"/>
          </a:p>
          <a:p>
            <a:pPr eaLnBrk="1" hangingPunct="1">
              <a:lnSpc>
                <a:spcPct val="80000"/>
              </a:lnSpc>
            </a:pPr>
            <a:r>
              <a:rPr lang="sk-SK" altLang="sk-SK" sz="2500" dirty="0" smtClean="0"/>
              <a:t>Mix </a:t>
            </a:r>
            <a:r>
              <a:rPr lang="sk-SK" altLang="sk-SK" sz="2500" dirty="0" err="1" smtClean="0"/>
              <a:t>types</a:t>
            </a:r>
            <a:r>
              <a:rPr lang="sk-SK" altLang="sk-SK" sz="2500" dirty="0" smtClean="0"/>
              <a:t> </a:t>
            </a:r>
            <a:r>
              <a:rPr lang="sk-SK" altLang="sk-SK" sz="2500" dirty="0" err="1" smtClean="0"/>
              <a:t>of</a:t>
            </a:r>
            <a:r>
              <a:rPr lang="sk-SK" altLang="sk-SK" sz="2500" dirty="0" smtClean="0"/>
              <a:t> </a:t>
            </a:r>
            <a:r>
              <a:rPr lang="sk-SK" altLang="sk-SK" sz="2500" dirty="0" err="1" smtClean="0"/>
              <a:t>seizures</a:t>
            </a:r>
            <a:endParaRPr lang="sk-SK" altLang="sk-SK" sz="2500" dirty="0" smtClean="0"/>
          </a:p>
          <a:p>
            <a:pPr eaLnBrk="1" hangingPunct="1">
              <a:lnSpc>
                <a:spcPct val="80000"/>
              </a:lnSpc>
            </a:pPr>
            <a:r>
              <a:rPr lang="sk-SK" altLang="sk-SK" sz="2500" dirty="0" err="1" smtClean="0"/>
              <a:t>Mental</a:t>
            </a:r>
            <a:r>
              <a:rPr lang="sk-SK" altLang="sk-SK" sz="2500" dirty="0" smtClean="0"/>
              <a:t> </a:t>
            </a:r>
            <a:r>
              <a:rPr lang="sk-SK" altLang="sk-SK" sz="2500" dirty="0" err="1" smtClean="0"/>
              <a:t>retardation</a:t>
            </a:r>
            <a:r>
              <a:rPr lang="sk-SK" altLang="sk-SK" sz="2500" dirty="0" smtClean="0"/>
              <a:t>= </a:t>
            </a:r>
            <a:r>
              <a:rPr lang="sk-SK" altLang="sk-SK" sz="2500" dirty="0" err="1" smtClean="0"/>
              <a:t>epileptic</a:t>
            </a:r>
            <a:r>
              <a:rPr lang="sk-SK" altLang="sk-SK" sz="2500" dirty="0" smtClean="0"/>
              <a:t> </a:t>
            </a:r>
            <a:r>
              <a:rPr lang="sk-SK" altLang="sk-SK" sz="2500" dirty="0" err="1" smtClean="0"/>
              <a:t>encepahlopathy</a:t>
            </a:r>
            <a:endParaRPr lang="sk-SK" altLang="sk-SK" sz="2500" dirty="0" smtClean="0"/>
          </a:p>
          <a:p>
            <a:pPr eaLnBrk="1" hangingPunct="1">
              <a:lnSpc>
                <a:spcPct val="80000"/>
              </a:lnSpc>
            </a:pPr>
            <a:r>
              <a:rPr lang="sk-SK" altLang="sk-SK" sz="2500" dirty="0" smtClean="0"/>
              <a:t>EEG: </a:t>
            </a:r>
            <a:r>
              <a:rPr lang="sk-SK" altLang="sk-SK" sz="2500" dirty="0" err="1" smtClean="0"/>
              <a:t>slow</a:t>
            </a:r>
            <a:r>
              <a:rPr lang="sk-SK" altLang="sk-SK" sz="2500" dirty="0" smtClean="0"/>
              <a:t> (</a:t>
            </a:r>
            <a:r>
              <a:rPr lang="sk-SK" altLang="sk-SK" sz="2500" dirty="0" err="1" smtClean="0"/>
              <a:t>less</a:t>
            </a:r>
            <a:r>
              <a:rPr lang="sk-SK" altLang="sk-SK" sz="2500" dirty="0" smtClean="0"/>
              <a:t> </a:t>
            </a:r>
            <a:r>
              <a:rPr lang="sk-SK" altLang="sk-SK" sz="2500" dirty="0" err="1" smtClean="0"/>
              <a:t>than</a:t>
            </a:r>
            <a:r>
              <a:rPr lang="sk-SK" altLang="sk-SK" sz="2500" dirty="0" smtClean="0"/>
              <a:t> 2,5Hz) </a:t>
            </a:r>
            <a:r>
              <a:rPr lang="sk-SK" altLang="sk-SK" sz="2500" dirty="0" err="1" smtClean="0"/>
              <a:t>spike</a:t>
            </a:r>
            <a:r>
              <a:rPr lang="sk-SK" altLang="sk-SK" sz="2500" dirty="0" smtClean="0"/>
              <a:t> and </a:t>
            </a:r>
            <a:r>
              <a:rPr lang="sk-SK" altLang="sk-SK" sz="2500" dirty="0" err="1" smtClean="0"/>
              <a:t>wave</a:t>
            </a:r>
            <a:r>
              <a:rPr lang="sk-SK" altLang="sk-SK" sz="2500" dirty="0" smtClean="0"/>
              <a:t> </a:t>
            </a:r>
            <a:r>
              <a:rPr lang="sk-SK" altLang="sk-SK" sz="2500" dirty="0" err="1" smtClean="0"/>
              <a:t>patterns</a:t>
            </a:r>
            <a:endParaRPr lang="sk-SK" altLang="sk-SK" sz="25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sk-SK" altLang="sk-SK" b="1" dirty="0" err="1" smtClean="0">
                <a:solidFill>
                  <a:srgbClr val="008080"/>
                </a:solidFill>
              </a:rPr>
              <a:t>Mesial</a:t>
            </a:r>
            <a:r>
              <a:rPr lang="sk-SK" altLang="sk-SK" b="1" dirty="0" smtClean="0">
                <a:solidFill>
                  <a:srgbClr val="008080"/>
                </a:solidFill>
              </a:rPr>
              <a:t> </a:t>
            </a:r>
            <a:r>
              <a:rPr lang="sk-SK" altLang="sk-SK" b="1" dirty="0" err="1" smtClean="0">
                <a:solidFill>
                  <a:srgbClr val="008080"/>
                </a:solidFill>
              </a:rPr>
              <a:t>temporal</a:t>
            </a:r>
            <a:r>
              <a:rPr lang="sk-SK" altLang="sk-SK" b="1" dirty="0" smtClean="0">
                <a:solidFill>
                  <a:srgbClr val="008080"/>
                </a:solidFill>
              </a:rPr>
              <a:t> </a:t>
            </a:r>
            <a:r>
              <a:rPr lang="sk-SK" altLang="sk-SK" b="1" dirty="0" err="1" smtClean="0">
                <a:solidFill>
                  <a:srgbClr val="008080"/>
                </a:solidFill>
              </a:rPr>
              <a:t>lobe</a:t>
            </a:r>
            <a:r>
              <a:rPr lang="sk-SK" altLang="sk-SK" b="1" dirty="0" smtClean="0">
                <a:solidFill>
                  <a:srgbClr val="008080"/>
                </a:solidFill>
              </a:rPr>
              <a:t> </a:t>
            </a:r>
            <a:r>
              <a:rPr lang="sk-SK" altLang="sk-SK" b="1" dirty="0" err="1" smtClean="0">
                <a:solidFill>
                  <a:srgbClr val="008080"/>
                </a:solidFill>
              </a:rPr>
              <a:t>epilepsy</a:t>
            </a:r>
            <a:endParaRPr lang="sk-SK" altLang="sk-SK" dirty="0" smtClean="0"/>
          </a:p>
        </p:txBody>
      </p:sp>
      <p:sp>
        <p:nvSpPr>
          <p:cNvPr id="24579" name="Rectangle 3"/>
          <p:cNvSpPr>
            <a:spLocks noGrp="1" noChangeArrowheads="1"/>
          </p:cNvSpPr>
          <p:nvPr>
            <p:ph type="body" idx="1"/>
          </p:nvPr>
        </p:nvSpPr>
        <p:spPr>
          <a:xfrm>
            <a:off x="457200" y="2060848"/>
            <a:ext cx="8229600" cy="4065315"/>
          </a:xfrm>
        </p:spPr>
        <p:txBody>
          <a:bodyPr/>
          <a:lstStyle/>
          <a:p>
            <a:pPr eaLnBrk="1" hangingPunct="1">
              <a:lnSpc>
                <a:spcPct val="80000"/>
              </a:lnSpc>
            </a:pPr>
            <a:r>
              <a:rPr lang="sk-SK" altLang="sk-SK" sz="2400" dirty="0" err="1" smtClean="0"/>
              <a:t>Hippocampal</a:t>
            </a:r>
            <a:r>
              <a:rPr lang="sk-SK" altLang="sk-SK" sz="2400" dirty="0" smtClean="0"/>
              <a:t> </a:t>
            </a:r>
            <a:r>
              <a:rPr lang="sk-SK" altLang="sk-SK" sz="2400" dirty="0" err="1" smtClean="0"/>
              <a:t>sclerosis</a:t>
            </a:r>
            <a:r>
              <a:rPr lang="sk-SK" altLang="sk-SK" sz="2400" dirty="0" smtClean="0"/>
              <a:t>- </a:t>
            </a:r>
            <a:r>
              <a:rPr lang="sk-SK" altLang="sk-SK" sz="2400" dirty="0" err="1" smtClean="0"/>
              <a:t>the</a:t>
            </a:r>
            <a:r>
              <a:rPr lang="sk-SK" altLang="sk-SK" sz="2400" dirty="0" smtClean="0"/>
              <a:t> most </a:t>
            </a:r>
            <a:r>
              <a:rPr lang="sk-SK" altLang="sk-SK" sz="2400" dirty="0" err="1" smtClean="0"/>
              <a:t>common</a:t>
            </a:r>
            <a:r>
              <a:rPr lang="sk-SK" altLang="sk-SK" sz="2400" dirty="0" smtClean="0"/>
              <a:t> </a:t>
            </a:r>
            <a:r>
              <a:rPr lang="sk-SK" altLang="sk-SK" sz="2400" dirty="0" err="1" smtClean="0"/>
              <a:t>pathology</a:t>
            </a:r>
            <a:endParaRPr lang="sk-SK" altLang="sk-SK" sz="2400" dirty="0" smtClean="0"/>
          </a:p>
          <a:p>
            <a:pPr>
              <a:lnSpc>
                <a:spcPct val="80000"/>
              </a:lnSpc>
            </a:pPr>
            <a:r>
              <a:rPr lang="sk-SK" altLang="sk-SK" sz="2400" dirty="0" err="1" smtClean="0"/>
              <a:t>Temporal</a:t>
            </a:r>
            <a:r>
              <a:rPr lang="sk-SK" altLang="sk-SK" sz="2400" dirty="0" smtClean="0"/>
              <a:t> </a:t>
            </a:r>
            <a:r>
              <a:rPr lang="sk-SK" altLang="sk-SK" sz="2400" dirty="0" err="1" smtClean="0"/>
              <a:t>lobe</a:t>
            </a:r>
            <a:r>
              <a:rPr lang="sk-SK" altLang="sk-SK" sz="2400" dirty="0" smtClean="0"/>
              <a:t> </a:t>
            </a:r>
            <a:r>
              <a:rPr lang="sk-SK" altLang="sk-SK" sz="2400" dirty="0" err="1" smtClean="0"/>
              <a:t>epilepsy</a:t>
            </a:r>
            <a:r>
              <a:rPr lang="sk-SK" altLang="sk-SK" sz="2400" dirty="0" smtClean="0"/>
              <a:t>- </a:t>
            </a:r>
            <a:r>
              <a:rPr lang="en-GB" altLang="sk-SK" sz="2400" dirty="0"/>
              <a:t>focal onset epileptic </a:t>
            </a:r>
            <a:r>
              <a:rPr lang="en-GB" altLang="sk-SK" sz="2400" dirty="0" err="1" smtClean="0"/>
              <a:t>seizues</a:t>
            </a:r>
            <a:r>
              <a:rPr lang="sk-SK" altLang="sk-SK" sz="2400" dirty="0" smtClean="0"/>
              <a:t>:</a:t>
            </a:r>
          </a:p>
          <a:p>
            <a:pPr lvl="1" eaLnBrk="1" hangingPunct="1">
              <a:lnSpc>
                <a:spcPct val="80000"/>
              </a:lnSpc>
            </a:pPr>
            <a:r>
              <a:rPr lang="sk-SK" altLang="sk-SK" sz="2300" dirty="0" err="1" smtClean="0"/>
              <a:t>Vegetative</a:t>
            </a:r>
            <a:r>
              <a:rPr lang="sk-SK" altLang="sk-SK" sz="2300" dirty="0" smtClean="0"/>
              <a:t> </a:t>
            </a:r>
            <a:r>
              <a:rPr lang="sk-SK" altLang="sk-SK" sz="2300" dirty="0" err="1" smtClean="0"/>
              <a:t>auras</a:t>
            </a:r>
            <a:r>
              <a:rPr lang="sk-SK" altLang="sk-SK" sz="2300" dirty="0" smtClean="0"/>
              <a:t> or </a:t>
            </a:r>
            <a:r>
              <a:rPr lang="sk-SK" altLang="sk-SK" sz="2300" dirty="0" err="1" smtClean="0"/>
              <a:t>affective</a:t>
            </a:r>
            <a:r>
              <a:rPr lang="sk-SK" altLang="sk-SK" sz="2300" dirty="0" smtClean="0"/>
              <a:t> </a:t>
            </a:r>
            <a:r>
              <a:rPr lang="sk-SK" altLang="sk-SK" sz="2300" dirty="0" err="1" smtClean="0"/>
              <a:t>symptoms</a:t>
            </a:r>
            <a:r>
              <a:rPr lang="sk-SK" altLang="sk-SK" sz="2300" dirty="0" smtClean="0"/>
              <a:t> (</a:t>
            </a:r>
            <a:r>
              <a:rPr lang="sk-SK" altLang="sk-SK" sz="2300" dirty="0" err="1" smtClean="0"/>
              <a:t>fear</a:t>
            </a:r>
            <a:r>
              <a:rPr lang="sk-SK" altLang="sk-SK" sz="2300" dirty="0" smtClean="0"/>
              <a:t>)</a:t>
            </a:r>
          </a:p>
          <a:p>
            <a:pPr lvl="1">
              <a:lnSpc>
                <a:spcPct val="80000"/>
              </a:lnSpc>
            </a:pPr>
            <a:r>
              <a:rPr lang="en-GB" altLang="sk-SK" sz="2300" dirty="0" err="1" smtClean="0"/>
              <a:t>Automatims</a:t>
            </a:r>
            <a:r>
              <a:rPr lang="en-GB" altLang="sk-SK" sz="2300" dirty="0" smtClean="0"/>
              <a:t>- </a:t>
            </a:r>
            <a:r>
              <a:rPr lang="en-GB" altLang="sk-SK" sz="2300" dirty="0" err="1" smtClean="0"/>
              <a:t>oroalimentary</a:t>
            </a:r>
            <a:r>
              <a:rPr lang="en-GB" altLang="sk-SK" sz="2300" dirty="0" smtClean="0"/>
              <a:t>, </a:t>
            </a:r>
            <a:r>
              <a:rPr lang="sk-SK" altLang="sk-SK" sz="2300" dirty="0" err="1"/>
              <a:t>gestural</a:t>
            </a:r>
            <a:r>
              <a:rPr lang="sk-SK" altLang="sk-SK" sz="2300" dirty="0"/>
              <a:t> or </a:t>
            </a:r>
            <a:r>
              <a:rPr lang="sk-SK" altLang="sk-SK" sz="2300" dirty="0" err="1"/>
              <a:t>reactive</a:t>
            </a:r>
            <a:r>
              <a:rPr lang="sk-SK" altLang="sk-SK" sz="2300" dirty="0"/>
              <a:t> </a:t>
            </a:r>
            <a:r>
              <a:rPr lang="sk-SK" altLang="sk-SK" sz="2300" dirty="0" err="1"/>
              <a:t>automatisms</a:t>
            </a:r>
            <a:r>
              <a:rPr lang="sk-SK" altLang="sk-SK" sz="2300" dirty="0"/>
              <a:t> </a:t>
            </a:r>
            <a:endParaRPr lang="en-GB" altLang="sk-SK" sz="2300" dirty="0" smtClean="0"/>
          </a:p>
          <a:p>
            <a:pPr lvl="1">
              <a:lnSpc>
                <a:spcPct val="80000"/>
              </a:lnSpc>
            </a:pPr>
            <a:r>
              <a:rPr lang="en-GB" altLang="sk-SK" sz="2300" dirty="0" err="1"/>
              <a:t>A</a:t>
            </a:r>
            <a:r>
              <a:rPr lang="en-GB" altLang="sk-SK" sz="2300" dirty="0" err="1" smtClean="0"/>
              <a:t>symetric</a:t>
            </a:r>
            <a:r>
              <a:rPr lang="en-GB" altLang="sk-SK" sz="2300" dirty="0" smtClean="0"/>
              <a:t> posturing with </a:t>
            </a:r>
            <a:r>
              <a:rPr lang="sk-SK" altLang="sk-SK" sz="2300" dirty="0" err="1" smtClean="0"/>
              <a:t>impairment</a:t>
            </a:r>
            <a:r>
              <a:rPr lang="sk-SK" altLang="sk-SK" sz="2300" dirty="0" smtClean="0"/>
              <a:t> </a:t>
            </a:r>
            <a:r>
              <a:rPr lang="en-GB" altLang="sk-SK" sz="2300" dirty="0" smtClean="0"/>
              <a:t>awareness</a:t>
            </a:r>
            <a:endParaRPr lang="sk-SK" altLang="sk-SK" sz="2300" dirty="0" smtClean="0"/>
          </a:p>
          <a:p>
            <a:pPr lvl="1" eaLnBrk="1" hangingPunct="1">
              <a:lnSpc>
                <a:spcPct val="80000"/>
              </a:lnSpc>
            </a:pPr>
            <a:r>
              <a:rPr lang="sk-SK" altLang="sk-SK" sz="2300" dirty="0" err="1" smtClean="0"/>
              <a:t>Rare</a:t>
            </a:r>
            <a:r>
              <a:rPr lang="sk-SK" altLang="sk-SK" sz="2300" dirty="0" smtClean="0"/>
              <a:t> </a:t>
            </a:r>
            <a:r>
              <a:rPr lang="en-GB" altLang="sk-SK" sz="2300" dirty="0" smtClean="0"/>
              <a:t>evolving into bilateral tonic </a:t>
            </a:r>
            <a:r>
              <a:rPr lang="en-GB" altLang="sk-SK" sz="2300" dirty="0" err="1" smtClean="0"/>
              <a:t>clonic</a:t>
            </a:r>
            <a:r>
              <a:rPr lang="en-GB" altLang="sk-SK" sz="2300" dirty="0" smtClean="0"/>
              <a:t> ES</a:t>
            </a:r>
            <a:endParaRPr lang="sk-SK" altLang="sk-SK" sz="2300" dirty="0" smtClean="0"/>
          </a:p>
          <a:p>
            <a:pPr eaLnBrk="1" hangingPunct="1">
              <a:lnSpc>
                <a:spcPct val="80000"/>
              </a:lnSpc>
            </a:pPr>
            <a:r>
              <a:rPr lang="sk-SK" altLang="sk-SK" sz="2400" dirty="0" err="1" smtClean="0"/>
              <a:t>Onset</a:t>
            </a:r>
            <a:r>
              <a:rPr lang="sk-SK" altLang="sk-SK" sz="2400" dirty="0" smtClean="0"/>
              <a:t>: </a:t>
            </a:r>
            <a:r>
              <a:rPr lang="sk-SK" altLang="sk-SK" sz="2400" dirty="0" err="1" smtClean="0"/>
              <a:t>before</a:t>
            </a:r>
            <a:r>
              <a:rPr lang="sk-SK" altLang="sk-SK" sz="2400" dirty="0" smtClean="0"/>
              <a:t> puberty</a:t>
            </a:r>
          </a:p>
          <a:p>
            <a:pPr eaLnBrk="1" hangingPunct="1">
              <a:lnSpc>
                <a:spcPct val="80000"/>
              </a:lnSpc>
            </a:pPr>
            <a:endParaRPr lang="sk-SK" altLang="sk-SK" sz="24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9750" y="260350"/>
            <a:ext cx="8318500" cy="504825"/>
          </a:xfrm>
        </p:spPr>
        <p:txBody>
          <a:bodyPr/>
          <a:lstStyle/>
          <a:p>
            <a:pPr eaLnBrk="1" hangingPunct="1"/>
            <a:r>
              <a:rPr lang="sk-SK" altLang="sk-SK" sz="2400" b="1" smtClean="0">
                <a:solidFill>
                  <a:srgbClr val="008080"/>
                </a:solidFill>
              </a:rPr>
              <a:t>Mesial temporal lobe epilepsy</a:t>
            </a:r>
          </a:p>
        </p:txBody>
      </p:sp>
      <p:pic>
        <p:nvPicPr>
          <p:cNvPr id="25603" name="Picture 4" descr="epi0049-0033-f1"/>
          <p:cNvPicPr>
            <a:picLocks noChangeAspect="1" noChangeArrowheads="1"/>
          </p:cNvPicPr>
          <p:nvPr/>
        </p:nvPicPr>
        <p:blipFill>
          <a:blip r:embed="rId2" cstate="print"/>
          <a:srcRect/>
          <a:stretch>
            <a:fillRect/>
          </a:stretch>
        </p:blipFill>
        <p:spPr bwMode="auto">
          <a:xfrm>
            <a:off x="1331913" y="914400"/>
            <a:ext cx="650240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sk-SK" altLang="sk-SK" b="1" dirty="0" err="1" smtClean="0">
                <a:solidFill>
                  <a:srgbClr val="C00000"/>
                </a:solidFill>
                <a:effectLst>
                  <a:outerShdw blurRad="38100" dist="38100" dir="2700000" algn="tl">
                    <a:srgbClr val="000000">
                      <a:alpha val="43137"/>
                    </a:srgbClr>
                  </a:outerShdw>
                </a:effectLst>
              </a:rPr>
              <a:t>Epilepsy</a:t>
            </a:r>
            <a:r>
              <a:rPr lang="sk-SK" altLang="sk-SK" b="1" dirty="0" smtClean="0">
                <a:solidFill>
                  <a:srgbClr val="C00000"/>
                </a:solidFill>
                <a:effectLst>
                  <a:outerShdw blurRad="38100" dist="38100" dir="2700000" algn="tl">
                    <a:srgbClr val="000000">
                      <a:alpha val="43137"/>
                    </a:srgbClr>
                  </a:outerShdw>
                </a:effectLst>
              </a:rPr>
              <a:t>- </a:t>
            </a:r>
            <a:r>
              <a:rPr lang="sk-SK" altLang="sk-SK" b="1" dirty="0" err="1" smtClean="0">
                <a:solidFill>
                  <a:srgbClr val="C00000"/>
                </a:solidFill>
                <a:effectLst>
                  <a:outerShdw blurRad="38100" dist="38100" dir="2700000" algn="tl">
                    <a:srgbClr val="000000">
                      <a:alpha val="43137"/>
                    </a:srgbClr>
                  </a:outerShdw>
                </a:effectLst>
              </a:rPr>
              <a:t>diagnose</a:t>
            </a:r>
            <a:endParaRPr lang="sk-SK" altLang="sk-SK" b="1" dirty="0" smtClean="0">
              <a:solidFill>
                <a:srgbClr val="C00000"/>
              </a:solidFill>
              <a:effectLst>
                <a:outerShdw blurRad="38100" dist="38100" dir="2700000" algn="tl">
                  <a:srgbClr val="000000">
                    <a:alpha val="43137"/>
                  </a:srgbClr>
                </a:outerShdw>
              </a:effectLst>
            </a:endParaRPr>
          </a:p>
        </p:txBody>
      </p:sp>
      <p:sp>
        <p:nvSpPr>
          <p:cNvPr id="26627" name="Rectangle 3"/>
          <p:cNvSpPr>
            <a:spLocks noGrp="1" noChangeArrowheads="1"/>
          </p:cNvSpPr>
          <p:nvPr>
            <p:ph type="body" idx="1"/>
          </p:nvPr>
        </p:nvSpPr>
        <p:spPr>
          <a:xfrm>
            <a:off x="566738" y="1752601"/>
            <a:ext cx="8001000" cy="4124672"/>
          </a:xfrm>
        </p:spPr>
        <p:txBody>
          <a:bodyPr/>
          <a:lstStyle/>
          <a:p>
            <a:pPr eaLnBrk="1" hangingPunct="1">
              <a:lnSpc>
                <a:spcPct val="80000"/>
              </a:lnSpc>
              <a:spcBef>
                <a:spcPct val="70000"/>
              </a:spcBef>
            </a:pPr>
            <a:r>
              <a:rPr lang="sk-SK" altLang="sk-SK" sz="1800" dirty="0" err="1" smtClean="0"/>
              <a:t>complete</a:t>
            </a:r>
            <a:r>
              <a:rPr lang="sk-SK" altLang="sk-SK" sz="1800" dirty="0" smtClean="0"/>
              <a:t> </a:t>
            </a:r>
            <a:r>
              <a:rPr lang="sk-SK" altLang="sk-SK" sz="1800" dirty="0" err="1" smtClean="0"/>
              <a:t>patient</a:t>
            </a:r>
            <a:r>
              <a:rPr lang="sk-SK" altLang="sk-SK" sz="1800" dirty="0" smtClean="0"/>
              <a:t> </a:t>
            </a:r>
            <a:r>
              <a:rPr lang="sk-SK" altLang="sk-SK" sz="1800" b="1" dirty="0" err="1" smtClean="0"/>
              <a:t>history</a:t>
            </a:r>
            <a:r>
              <a:rPr lang="sk-SK" altLang="sk-SK" sz="1800" dirty="0" smtClean="0"/>
              <a:t> (</a:t>
            </a:r>
            <a:r>
              <a:rPr lang="sk-SK" altLang="sk-SK" sz="1800" dirty="0" err="1" smtClean="0"/>
              <a:t>details</a:t>
            </a:r>
            <a:r>
              <a:rPr lang="sk-SK" altLang="sk-SK" sz="1800" dirty="0" smtClean="0"/>
              <a:t> </a:t>
            </a:r>
            <a:r>
              <a:rPr lang="sk-SK" altLang="sk-SK" sz="1800" dirty="0" err="1" smtClean="0"/>
              <a:t>of</a:t>
            </a:r>
            <a:r>
              <a:rPr lang="sk-SK" altLang="sk-SK" sz="1800" dirty="0" smtClean="0"/>
              <a:t> </a:t>
            </a:r>
            <a:r>
              <a:rPr lang="sk-SK" altLang="sk-SK" sz="1800" dirty="0" err="1" smtClean="0"/>
              <a:t>birth</a:t>
            </a:r>
            <a:r>
              <a:rPr lang="sk-SK" altLang="sk-SK" sz="1800" dirty="0" smtClean="0"/>
              <a:t>, </a:t>
            </a:r>
            <a:r>
              <a:rPr lang="sk-SK" altLang="sk-SK" sz="1800" dirty="0" err="1" smtClean="0"/>
              <a:t>childhood</a:t>
            </a:r>
            <a:r>
              <a:rPr lang="sk-SK" altLang="sk-SK" sz="1800" dirty="0" smtClean="0"/>
              <a:t>, </a:t>
            </a:r>
            <a:r>
              <a:rPr lang="sk-SK" altLang="sk-SK" sz="1800" dirty="0" err="1" smtClean="0"/>
              <a:t>family</a:t>
            </a:r>
            <a:r>
              <a:rPr lang="sk-SK" altLang="sk-SK" sz="1800" dirty="0" smtClean="0"/>
              <a:t> </a:t>
            </a:r>
            <a:r>
              <a:rPr lang="sk-SK" altLang="sk-SK" sz="1800" dirty="0" err="1" smtClean="0"/>
              <a:t>history</a:t>
            </a:r>
            <a:r>
              <a:rPr lang="sk-SK" altLang="sk-SK" sz="1800" dirty="0" smtClean="0"/>
              <a:t>, and </a:t>
            </a:r>
            <a:r>
              <a:rPr lang="sk-SK" altLang="sk-SK" sz="1800" dirty="0" err="1" smtClean="0"/>
              <a:t>medication</a:t>
            </a:r>
            <a:r>
              <a:rPr lang="sk-SK" altLang="sk-SK" sz="1800" dirty="0" smtClean="0"/>
              <a:t> </a:t>
            </a:r>
            <a:r>
              <a:rPr lang="sk-SK" altLang="sk-SK" sz="1800" dirty="0" err="1" smtClean="0"/>
              <a:t>regimen</a:t>
            </a:r>
            <a:r>
              <a:rPr lang="sk-SK" altLang="sk-SK" sz="1800" dirty="0" smtClean="0"/>
              <a:t>; </a:t>
            </a:r>
            <a:r>
              <a:rPr lang="sk-SK" altLang="sk-SK" sz="1800" dirty="0" err="1" smtClean="0"/>
              <a:t>medical</a:t>
            </a:r>
            <a:r>
              <a:rPr lang="sk-SK" altLang="sk-SK" sz="1800" dirty="0" smtClean="0"/>
              <a:t> </a:t>
            </a:r>
            <a:r>
              <a:rPr lang="sk-SK" altLang="sk-SK" sz="1800" dirty="0" err="1" smtClean="0"/>
              <a:t>history</a:t>
            </a:r>
            <a:r>
              <a:rPr lang="sk-SK" altLang="sk-SK" sz="1800" dirty="0" smtClean="0"/>
              <a:t>, </a:t>
            </a:r>
            <a:r>
              <a:rPr lang="sk-SK" altLang="sk-SK" sz="1800" dirty="0" err="1" smtClean="0"/>
              <a:t>history</a:t>
            </a:r>
            <a:r>
              <a:rPr lang="sk-SK" altLang="sk-SK" sz="1800" dirty="0" smtClean="0"/>
              <a:t> </a:t>
            </a:r>
            <a:r>
              <a:rPr lang="sk-SK" altLang="sk-SK" sz="1800" dirty="0" err="1" smtClean="0"/>
              <a:t>of</a:t>
            </a:r>
            <a:r>
              <a:rPr lang="sk-SK" altLang="sk-SK" sz="1800" dirty="0" smtClean="0"/>
              <a:t> </a:t>
            </a:r>
            <a:r>
              <a:rPr lang="sk-SK" altLang="sk-SK" sz="1800" dirty="0" err="1" smtClean="0"/>
              <a:t>drug</a:t>
            </a:r>
            <a:r>
              <a:rPr lang="sk-SK" altLang="sk-SK" sz="1800" dirty="0" smtClean="0"/>
              <a:t> and </a:t>
            </a:r>
            <a:r>
              <a:rPr lang="sk-SK" altLang="sk-SK" sz="1800" dirty="0" err="1" smtClean="0"/>
              <a:t>alcohol</a:t>
            </a:r>
            <a:r>
              <a:rPr lang="sk-SK" altLang="sk-SK" sz="1800" dirty="0" smtClean="0"/>
              <a:t> </a:t>
            </a:r>
            <a:r>
              <a:rPr lang="sk-SK" altLang="sk-SK" sz="1800" dirty="0" err="1" smtClean="0"/>
              <a:t>use</a:t>
            </a:r>
            <a:r>
              <a:rPr lang="sk-SK" altLang="sk-SK" sz="1800" dirty="0" smtClean="0"/>
              <a:t>)</a:t>
            </a:r>
          </a:p>
          <a:p>
            <a:pPr eaLnBrk="1" hangingPunct="1">
              <a:lnSpc>
                <a:spcPct val="80000"/>
              </a:lnSpc>
              <a:spcBef>
                <a:spcPct val="70000"/>
              </a:spcBef>
            </a:pPr>
            <a:r>
              <a:rPr lang="sk-SK" altLang="sk-SK" sz="1800" dirty="0" smtClean="0"/>
              <a:t>A </a:t>
            </a:r>
            <a:r>
              <a:rPr lang="sk-SK" altLang="sk-SK" sz="1800" dirty="0" err="1" smtClean="0"/>
              <a:t>detailed</a:t>
            </a:r>
            <a:r>
              <a:rPr lang="sk-SK" altLang="sk-SK" sz="1800" dirty="0" smtClean="0"/>
              <a:t> </a:t>
            </a:r>
            <a:r>
              <a:rPr lang="sk-SK" altLang="sk-SK" sz="1800" b="1" dirty="0" err="1" smtClean="0"/>
              <a:t>description</a:t>
            </a:r>
            <a:r>
              <a:rPr lang="sk-SK" altLang="sk-SK" sz="1800" b="1" dirty="0" smtClean="0"/>
              <a:t> </a:t>
            </a:r>
            <a:r>
              <a:rPr lang="sk-SK" altLang="sk-SK" sz="1800" b="1" dirty="0" err="1" smtClean="0"/>
              <a:t>of</a:t>
            </a:r>
            <a:r>
              <a:rPr lang="sk-SK" altLang="sk-SK" sz="1800" b="1" dirty="0" smtClean="0"/>
              <a:t> </a:t>
            </a:r>
            <a:r>
              <a:rPr lang="sk-SK" altLang="sk-SK" sz="1800" b="1" dirty="0" err="1" smtClean="0"/>
              <a:t>the</a:t>
            </a:r>
            <a:r>
              <a:rPr lang="sk-SK" altLang="sk-SK" sz="1800" b="1" dirty="0" smtClean="0"/>
              <a:t> </a:t>
            </a:r>
            <a:r>
              <a:rPr lang="sk-SK" altLang="sk-SK" sz="1800" b="1" dirty="0" err="1" smtClean="0"/>
              <a:t>seizures</a:t>
            </a:r>
            <a:r>
              <a:rPr lang="sk-SK" altLang="sk-SK" sz="1800" dirty="0" smtClean="0"/>
              <a:t> (</a:t>
            </a:r>
            <a:r>
              <a:rPr lang="sk-SK" altLang="sk-SK" sz="1800" dirty="0" err="1" smtClean="0"/>
              <a:t>important</a:t>
            </a:r>
            <a:r>
              <a:rPr lang="sk-SK" altLang="sk-SK" sz="1800" dirty="0" smtClean="0"/>
              <a:t> to </a:t>
            </a:r>
            <a:r>
              <a:rPr lang="sk-SK" altLang="sk-SK" sz="1800" dirty="0" err="1" smtClean="0"/>
              <a:t>distinguish</a:t>
            </a:r>
            <a:r>
              <a:rPr lang="sk-SK" altLang="sk-SK" sz="1800" dirty="0" smtClean="0"/>
              <a:t> </a:t>
            </a:r>
            <a:r>
              <a:rPr lang="sk-SK" altLang="sk-SK" sz="1800" dirty="0" err="1" smtClean="0"/>
              <a:t>seizure</a:t>
            </a:r>
            <a:r>
              <a:rPr lang="sk-SK" altLang="sk-SK" sz="1800" dirty="0" smtClean="0"/>
              <a:t> </a:t>
            </a:r>
            <a:r>
              <a:rPr lang="sk-SK" altLang="sk-SK" sz="1800" dirty="0" err="1" smtClean="0"/>
              <a:t>types</a:t>
            </a:r>
            <a:r>
              <a:rPr lang="sk-SK" altLang="sk-SK" sz="1800" dirty="0" smtClean="0"/>
              <a:t>)</a:t>
            </a:r>
          </a:p>
          <a:p>
            <a:pPr eaLnBrk="1" hangingPunct="1">
              <a:lnSpc>
                <a:spcPct val="80000"/>
              </a:lnSpc>
              <a:spcBef>
                <a:spcPct val="70000"/>
              </a:spcBef>
            </a:pPr>
            <a:r>
              <a:rPr lang="sk-SK" altLang="sk-SK" sz="1800" b="1" dirty="0" err="1" smtClean="0"/>
              <a:t>Neurological</a:t>
            </a:r>
            <a:r>
              <a:rPr lang="sk-SK" altLang="sk-SK" sz="1800" b="1" dirty="0" smtClean="0"/>
              <a:t> </a:t>
            </a:r>
            <a:r>
              <a:rPr lang="sk-SK" altLang="sk-SK" sz="1800" b="1" dirty="0" err="1" smtClean="0"/>
              <a:t>examination</a:t>
            </a:r>
            <a:endParaRPr lang="sk-SK" altLang="sk-SK" sz="1800" b="1" dirty="0" smtClean="0"/>
          </a:p>
          <a:p>
            <a:pPr eaLnBrk="1" hangingPunct="1">
              <a:lnSpc>
                <a:spcPct val="80000"/>
              </a:lnSpc>
              <a:spcBef>
                <a:spcPct val="70000"/>
              </a:spcBef>
            </a:pPr>
            <a:r>
              <a:rPr lang="sk-SK" altLang="sk-SK" sz="1800" b="1" dirty="0" err="1" smtClean="0"/>
              <a:t>Electroencephalogram</a:t>
            </a:r>
            <a:r>
              <a:rPr lang="sk-SK" altLang="sk-SK" sz="1800" b="1" dirty="0" smtClean="0"/>
              <a:t> (EEG)</a:t>
            </a:r>
            <a:r>
              <a:rPr lang="sk-SK" altLang="sk-SK" sz="1800" dirty="0" smtClean="0"/>
              <a:t> </a:t>
            </a:r>
            <a:br>
              <a:rPr lang="sk-SK" altLang="sk-SK" sz="1800" dirty="0" smtClean="0"/>
            </a:br>
            <a:r>
              <a:rPr lang="sk-SK" altLang="sk-SK" sz="1800" dirty="0" smtClean="0"/>
              <a:t>EEG </a:t>
            </a:r>
            <a:r>
              <a:rPr lang="sk-SK" altLang="sk-SK" sz="1800" dirty="0" err="1" smtClean="0"/>
              <a:t>is</a:t>
            </a:r>
            <a:r>
              <a:rPr lang="sk-SK" altLang="sk-SK" sz="1800" dirty="0" smtClean="0"/>
              <a:t> a </a:t>
            </a:r>
            <a:r>
              <a:rPr lang="sk-SK" altLang="sk-SK" sz="1800" dirty="0" err="1" smtClean="0"/>
              <a:t>diagnostic</a:t>
            </a:r>
            <a:r>
              <a:rPr lang="sk-SK" altLang="sk-SK" sz="1800" dirty="0" smtClean="0"/>
              <a:t> test </a:t>
            </a:r>
            <a:r>
              <a:rPr lang="sk-SK" altLang="sk-SK" sz="1800" dirty="0" err="1" smtClean="0"/>
              <a:t>used</a:t>
            </a:r>
            <a:r>
              <a:rPr lang="sk-SK" altLang="sk-SK" sz="1800" dirty="0" smtClean="0"/>
              <a:t> to </a:t>
            </a:r>
            <a:r>
              <a:rPr lang="sk-SK" altLang="sk-SK" sz="1800" dirty="0" err="1" smtClean="0"/>
              <a:t>investigate</a:t>
            </a:r>
            <a:r>
              <a:rPr lang="sk-SK" altLang="sk-SK" sz="1800" dirty="0" smtClean="0"/>
              <a:t> a </a:t>
            </a:r>
            <a:r>
              <a:rPr lang="sk-SK" altLang="sk-SK" sz="1800" dirty="0" err="1" smtClean="0"/>
              <a:t>seizure</a:t>
            </a:r>
            <a:r>
              <a:rPr lang="sk-SK" altLang="sk-SK" sz="1800" dirty="0" smtClean="0"/>
              <a:t> </a:t>
            </a:r>
            <a:r>
              <a:rPr lang="sk-SK" altLang="sk-SK" sz="1800" dirty="0" err="1" smtClean="0"/>
              <a:t>disorder</a:t>
            </a:r>
            <a:r>
              <a:rPr lang="sk-SK" altLang="sk-SK" sz="1800" dirty="0" smtClean="0"/>
              <a:t>. </a:t>
            </a:r>
            <a:r>
              <a:rPr lang="sk-SK" altLang="sk-SK" sz="1800" dirty="0" err="1" smtClean="0"/>
              <a:t>It</a:t>
            </a:r>
            <a:r>
              <a:rPr lang="sk-SK" altLang="sk-SK" sz="1800" dirty="0" smtClean="0"/>
              <a:t> </a:t>
            </a:r>
            <a:r>
              <a:rPr lang="sk-SK" altLang="sk-SK" sz="1800" dirty="0" err="1" smtClean="0"/>
              <a:t>identifies</a:t>
            </a:r>
            <a:r>
              <a:rPr lang="sk-SK" altLang="sk-SK" sz="1800" dirty="0" smtClean="0"/>
              <a:t> </a:t>
            </a:r>
            <a:r>
              <a:rPr lang="sk-SK" altLang="sk-SK" sz="1800" dirty="0" err="1" smtClean="0"/>
              <a:t>abnormal</a:t>
            </a:r>
            <a:r>
              <a:rPr lang="sk-SK" altLang="sk-SK" sz="1800" dirty="0" smtClean="0"/>
              <a:t> </a:t>
            </a:r>
            <a:r>
              <a:rPr lang="sk-SK" altLang="sk-SK" sz="1800" dirty="0" err="1" smtClean="0"/>
              <a:t>electrical</a:t>
            </a:r>
            <a:r>
              <a:rPr lang="sk-SK" altLang="sk-SK" sz="1800" dirty="0" smtClean="0"/>
              <a:t> </a:t>
            </a:r>
            <a:r>
              <a:rPr lang="sk-SK" altLang="sk-SK" sz="1800" dirty="0" err="1" smtClean="0"/>
              <a:t>activity</a:t>
            </a:r>
            <a:r>
              <a:rPr lang="sk-SK" altLang="sk-SK" sz="1800" dirty="0" smtClean="0"/>
              <a:t> in </a:t>
            </a:r>
            <a:r>
              <a:rPr lang="sk-SK" altLang="sk-SK" sz="1800" dirty="0" err="1" smtClean="0"/>
              <a:t>the</a:t>
            </a:r>
            <a:r>
              <a:rPr lang="sk-SK" altLang="sk-SK" sz="1800" dirty="0" smtClean="0"/>
              <a:t> </a:t>
            </a:r>
            <a:r>
              <a:rPr lang="sk-SK" altLang="sk-SK" sz="1800" dirty="0" err="1" smtClean="0"/>
              <a:t>brain</a:t>
            </a:r>
            <a:r>
              <a:rPr lang="sk-SK" altLang="sk-SK" sz="1800" dirty="0" smtClean="0"/>
              <a:t>, </a:t>
            </a:r>
            <a:r>
              <a:rPr lang="sk-SK" altLang="sk-SK" sz="1800" dirty="0" err="1" smtClean="0"/>
              <a:t>provides</a:t>
            </a:r>
            <a:r>
              <a:rPr lang="sk-SK" altLang="sk-SK" sz="1800" dirty="0" smtClean="0"/>
              <a:t> </a:t>
            </a:r>
            <a:r>
              <a:rPr lang="sk-SK" altLang="sk-SK" sz="1800" dirty="0" err="1" smtClean="0"/>
              <a:t>information</a:t>
            </a:r>
            <a:r>
              <a:rPr lang="sk-SK" altLang="sk-SK" sz="1800" dirty="0" smtClean="0"/>
              <a:t> </a:t>
            </a:r>
            <a:r>
              <a:rPr lang="sk-SK" altLang="sk-SK" sz="1800" dirty="0" err="1" smtClean="0"/>
              <a:t>about</a:t>
            </a:r>
            <a:r>
              <a:rPr lang="sk-SK" altLang="sk-SK" sz="1800" dirty="0" smtClean="0"/>
              <a:t> </a:t>
            </a:r>
            <a:r>
              <a:rPr lang="sk-SK" altLang="sk-SK" sz="1800" dirty="0" err="1" smtClean="0"/>
              <a:t>the</a:t>
            </a:r>
            <a:r>
              <a:rPr lang="sk-SK" altLang="sk-SK" sz="1800" dirty="0" smtClean="0"/>
              <a:t> type </a:t>
            </a:r>
            <a:r>
              <a:rPr lang="sk-SK" altLang="sk-SK" sz="1800" dirty="0" err="1" smtClean="0"/>
              <a:t>of</a:t>
            </a:r>
            <a:r>
              <a:rPr lang="sk-SK" altLang="sk-SK" sz="1800" dirty="0" smtClean="0"/>
              <a:t> </a:t>
            </a:r>
            <a:r>
              <a:rPr lang="sk-SK" altLang="sk-SK" sz="1800" dirty="0" err="1" smtClean="0"/>
              <a:t>seizure</a:t>
            </a:r>
            <a:r>
              <a:rPr lang="sk-SK" altLang="sk-SK" sz="1800" dirty="0" smtClean="0"/>
              <a:t> </a:t>
            </a:r>
            <a:r>
              <a:rPr lang="sk-SK" altLang="sk-SK" sz="1800" dirty="0" err="1" smtClean="0"/>
              <a:t>disorder</a:t>
            </a:r>
            <a:r>
              <a:rPr lang="sk-SK" altLang="sk-SK" sz="1800" dirty="0" smtClean="0"/>
              <a:t>, and </a:t>
            </a:r>
            <a:r>
              <a:rPr lang="sk-SK" altLang="sk-SK" sz="1800" dirty="0" err="1" smtClean="0"/>
              <a:t>locates</a:t>
            </a:r>
            <a:r>
              <a:rPr lang="sk-SK" altLang="sk-SK" sz="1800" dirty="0" smtClean="0"/>
              <a:t> </a:t>
            </a:r>
            <a:r>
              <a:rPr lang="sk-SK" altLang="sk-SK" sz="1800" dirty="0" err="1" smtClean="0"/>
              <a:t>the</a:t>
            </a:r>
            <a:r>
              <a:rPr lang="sk-SK" altLang="sk-SK" sz="1800" dirty="0" smtClean="0"/>
              <a:t> </a:t>
            </a:r>
            <a:r>
              <a:rPr lang="sk-SK" altLang="sk-SK" sz="1800" dirty="0" err="1" smtClean="0"/>
              <a:t>area</a:t>
            </a:r>
            <a:r>
              <a:rPr lang="sk-SK" altLang="sk-SK" sz="1800" dirty="0" smtClean="0"/>
              <a:t> </a:t>
            </a:r>
            <a:r>
              <a:rPr lang="sk-SK" altLang="sk-SK" sz="1800" dirty="0" err="1" smtClean="0"/>
              <a:t>of</a:t>
            </a:r>
            <a:r>
              <a:rPr lang="sk-SK" altLang="sk-SK" sz="1800" dirty="0" smtClean="0"/>
              <a:t> </a:t>
            </a:r>
            <a:r>
              <a:rPr lang="sk-SK" altLang="sk-SK" sz="1800" dirty="0" err="1" smtClean="0"/>
              <a:t>seizure</a:t>
            </a:r>
            <a:r>
              <a:rPr lang="sk-SK" altLang="sk-SK" sz="1800" dirty="0" smtClean="0"/>
              <a:t> </a:t>
            </a:r>
            <a:r>
              <a:rPr lang="sk-SK" altLang="sk-SK" sz="1800" dirty="0" err="1" smtClean="0"/>
              <a:t>focus</a:t>
            </a:r>
            <a:r>
              <a:rPr lang="sk-SK" altLang="sk-SK" sz="1800" dirty="0" smtClean="0"/>
              <a:t>.</a:t>
            </a:r>
          </a:p>
          <a:p>
            <a:pPr eaLnBrk="1" hangingPunct="1">
              <a:lnSpc>
                <a:spcPct val="80000"/>
              </a:lnSpc>
              <a:spcBef>
                <a:spcPct val="70000"/>
              </a:spcBef>
            </a:pPr>
            <a:r>
              <a:rPr lang="sk-SK" altLang="sk-SK" sz="1800" b="1" dirty="0" err="1" smtClean="0"/>
              <a:t>Neuroimaging</a:t>
            </a:r>
            <a:r>
              <a:rPr lang="sk-SK" altLang="sk-SK" sz="1800" dirty="0" smtClean="0"/>
              <a:t> </a:t>
            </a:r>
            <a:br>
              <a:rPr lang="sk-SK" altLang="sk-SK" sz="1800" dirty="0" smtClean="0"/>
            </a:br>
            <a:r>
              <a:rPr lang="sk-SK" altLang="sk-SK" sz="1800" dirty="0" err="1" smtClean="0">
                <a:hlinkClick r:id="rId2"/>
              </a:rPr>
              <a:t>Magnetic</a:t>
            </a:r>
            <a:r>
              <a:rPr lang="sk-SK" altLang="sk-SK" sz="1800" dirty="0" smtClean="0">
                <a:hlinkClick r:id="rId2"/>
              </a:rPr>
              <a:t> </a:t>
            </a:r>
            <a:r>
              <a:rPr lang="sk-SK" altLang="sk-SK" sz="1800" dirty="0" err="1" smtClean="0">
                <a:hlinkClick r:id="rId2"/>
              </a:rPr>
              <a:t>resonance</a:t>
            </a:r>
            <a:r>
              <a:rPr lang="sk-SK" altLang="sk-SK" sz="1800" dirty="0" smtClean="0">
                <a:hlinkClick r:id="rId2"/>
              </a:rPr>
              <a:t> </a:t>
            </a:r>
            <a:r>
              <a:rPr lang="sk-SK" altLang="sk-SK" sz="1800" dirty="0" err="1" smtClean="0">
                <a:hlinkClick r:id="rId2"/>
              </a:rPr>
              <a:t>imaging</a:t>
            </a:r>
            <a:r>
              <a:rPr lang="sk-SK" altLang="sk-SK" sz="1800" dirty="0" smtClean="0"/>
              <a:t> (MRI </a:t>
            </a:r>
            <a:r>
              <a:rPr lang="sk-SK" altLang="sk-SK" sz="1800" dirty="0" err="1" smtClean="0"/>
              <a:t>scan</a:t>
            </a:r>
            <a:r>
              <a:rPr lang="sk-SK" altLang="sk-SK" sz="1800" dirty="0" smtClean="0"/>
              <a:t>) or </a:t>
            </a:r>
            <a:r>
              <a:rPr lang="sk-SK" altLang="sk-SK" sz="1800" dirty="0" err="1" smtClean="0">
                <a:hlinkClick r:id="rId3"/>
              </a:rPr>
              <a:t>computed</a:t>
            </a:r>
            <a:r>
              <a:rPr lang="sk-SK" altLang="sk-SK" sz="1800" dirty="0" smtClean="0">
                <a:hlinkClick r:id="rId3"/>
              </a:rPr>
              <a:t> </a:t>
            </a:r>
            <a:r>
              <a:rPr lang="sk-SK" altLang="sk-SK" sz="1800" dirty="0" err="1" smtClean="0">
                <a:hlinkClick r:id="rId3"/>
              </a:rPr>
              <a:t>tomography</a:t>
            </a:r>
            <a:r>
              <a:rPr lang="sk-SK" altLang="sk-SK" sz="1800" dirty="0" smtClean="0"/>
              <a:t> (CT </a:t>
            </a:r>
            <a:r>
              <a:rPr lang="sk-SK" altLang="sk-SK" sz="1800" dirty="0" err="1" smtClean="0"/>
              <a:t>scan</a:t>
            </a:r>
            <a:r>
              <a:rPr lang="sk-SK" altLang="sk-SK" sz="1800" dirty="0" smtClean="0"/>
              <a:t> or CAT </a:t>
            </a:r>
            <a:r>
              <a:rPr lang="sk-SK" altLang="sk-SK" sz="1800" dirty="0" err="1" smtClean="0"/>
              <a:t>scan</a:t>
            </a:r>
            <a:r>
              <a:rPr lang="sk-SK" altLang="sk-SK" sz="1800" dirty="0" smtClean="0"/>
              <a:t>) are </a:t>
            </a:r>
            <a:r>
              <a:rPr lang="sk-SK" altLang="sk-SK" sz="1800" dirty="0" err="1" smtClean="0"/>
              <a:t>performed</a:t>
            </a:r>
            <a:r>
              <a:rPr lang="sk-SK" altLang="sk-SK" sz="1800" dirty="0" smtClean="0"/>
              <a:t> </a:t>
            </a:r>
            <a:r>
              <a:rPr lang="sk-SK" altLang="sk-SK" sz="1800" dirty="0" err="1" smtClean="0"/>
              <a:t>when</a:t>
            </a:r>
            <a:r>
              <a:rPr lang="sk-SK" altLang="sk-SK" sz="1800" dirty="0" smtClean="0"/>
              <a:t> a </a:t>
            </a:r>
            <a:r>
              <a:rPr lang="sk-SK" altLang="sk-SK" sz="1800" dirty="0" err="1" smtClean="0"/>
              <a:t>lesion</a:t>
            </a:r>
            <a:r>
              <a:rPr lang="sk-SK" altLang="sk-SK" sz="1800" dirty="0" smtClean="0"/>
              <a:t> or </a:t>
            </a:r>
            <a:r>
              <a:rPr lang="sk-SK" altLang="sk-SK" sz="1800" dirty="0" err="1" smtClean="0"/>
              <a:t>other</a:t>
            </a:r>
            <a:r>
              <a:rPr lang="sk-SK" altLang="sk-SK" sz="1800" dirty="0" smtClean="0"/>
              <a:t> </a:t>
            </a:r>
            <a:r>
              <a:rPr lang="sk-SK" altLang="sk-SK" sz="1800" dirty="0" err="1" smtClean="0"/>
              <a:t>structural</a:t>
            </a:r>
            <a:r>
              <a:rPr lang="sk-SK" altLang="sk-SK" sz="1800" dirty="0" smtClean="0"/>
              <a:t> </a:t>
            </a:r>
            <a:r>
              <a:rPr lang="sk-SK" altLang="sk-SK" sz="1800" dirty="0" err="1" smtClean="0"/>
              <a:t>cause</a:t>
            </a:r>
            <a:r>
              <a:rPr lang="sk-SK" altLang="sk-SK" sz="1800" dirty="0" smtClean="0"/>
              <a:t>, </a:t>
            </a:r>
            <a:r>
              <a:rPr lang="sk-SK" altLang="sk-SK" sz="1800" dirty="0" err="1" smtClean="0"/>
              <a:t>such</a:t>
            </a:r>
            <a:r>
              <a:rPr lang="sk-SK" altLang="sk-SK" sz="1800" dirty="0" smtClean="0"/>
              <a:t> </a:t>
            </a:r>
            <a:r>
              <a:rPr lang="sk-SK" altLang="sk-SK" sz="1800" dirty="0" err="1" smtClean="0"/>
              <a:t>as</a:t>
            </a:r>
            <a:r>
              <a:rPr lang="sk-SK" altLang="sk-SK" sz="1800" dirty="0" smtClean="0"/>
              <a:t> </a:t>
            </a:r>
            <a:r>
              <a:rPr lang="sk-SK" altLang="sk-SK" sz="1800" dirty="0" err="1" smtClean="0"/>
              <a:t>stroke</a:t>
            </a:r>
            <a:r>
              <a:rPr lang="sk-SK" altLang="sk-SK" sz="1800" dirty="0" smtClean="0"/>
              <a:t> or tumor, </a:t>
            </a:r>
            <a:r>
              <a:rPr lang="sk-SK" altLang="sk-SK" sz="1800" dirty="0" err="1" smtClean="0"/>
              <a:t>is</a:t>
            </a:r>
            <a:r>
              <a:rPr lang="sk-SK" altLang="sk-SK" sz="1800" dirty="0" smtClean="0"/>
              <a:t> </a:t>
            </a:r>
            <a:r>
              <a:rPr lang="sk-SK" altLang="sk-SK" sz="1800" dirty="0" err="1" smtClean="0"/>
              <a:t>suspected</a:t>
            </a:r>
            <a:r>
              <a:rPr lang="sk-SK" altLang="sk-SK" sz="1800" dirty="0" smtClean="0"/>
              <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sk-SK" altLang="sk-SK" dirty="0" err="1" smtClean="0">
                <a:solidFill>
                  <a:srgbClr val="C00000"/>
                </a:solidFill>
                <a:effectLst>
                  <a:outerShdw blurRad="38100" dist="38100" dir="2700000" algn="tl">
                    <a:srgbClr val="000000">
                      <a:alpha val="43137"/>
                    </a:srgbClr>
                  </a:outerShdw>
                </a:effectLst>
              </a:rPr>
              <a:t>Epilepsy</a:t>
            </a:r>
            <a:r>
              <a:rPr lang="sk-SK" altLang="sk-SK" dirty="0" smtClean="0">
                <a:solidFill>
                  <a:srgbClr val="C00000"/>
                </a:solidFill>
                <a:effectLst>
                  <a:outerShdw blurRad="38100" dist="38100" dir="2700000" algn="tl">
                    <a:srgbClr val="000000">
                      <a:alpha val="43137"/>
                    </a:srgbClr>
                  </a:outerShdw>
                </a:effectLst>
              </a:rPr>
              <a:t>- </a:t>
            </a:r>
            <a:r>
              <a:rPr lang="sk-SK" altLang="sk-SK" dirty="0" err="1" smtClean="0">
                <a:solidFill>
                  <a:srgbClr val="C00000"/>
                </a:solidFill>
                <a:effectLst>
                  <a:outerShdw blurRad="38100" dist="38100" dir="2700000" algn="tl">
                    <a:srgbClr val="000000">
                      <a:alpha val="43137"/>
                    </a:srgbClr>
                  </a:outerShdw>
                </a:effectLst>
              </a:rPr>
              <a:t>differencial</a:t>
            </a:r>
            <a:r>
              <a:rPr lang="sk-SK" altLang="sk-SK" dirty="0" smtClean="0">
                <a:solidFill>
                  <a:srgbClr val="C00000"/>
                </a:solidFill>
                <a:effectLst>
                  <a:outerShdw blurRad="38100" dist="38100" dir="2700000" algn="tl">
                    <a:srgbClr val="000000">
                      <a:alpha val="43137"/>
                    </a:srgbClr>
                  </a:outerShdw>
                </a:effectLst>
              </a:rPr>
              <a:t> </a:t>
            </a:r>
            <a:r>
              <a:rPr lang="sk-SK" altLang="sk-SK" dirty="0" err="1" smtClean="0">
                <a:solidFill>
                  <a:srgbClr val="C00000"/>
                </a:solidFill>
                <a:effectLst>
                  <a:outerShdw blurRad="38100" dist="38100" dir="2700000" algn="tl">
                    <a:srgbClr val="000000">
                      <a:alpha val="43137"/>
                    </a:srgbClr>
                  </a:outerShdw>
                </a:effectLst>
              </a:rPr>
              <a:t>diagnose</a:t>
            </a:r>
            <a:endParaRPr lang="sk-SK" altLang="sk-SK" dirty="0" smtClean="0">
              <a:solidFill>
                <a:srgbClr val="C00000"/>
              </a:solidFill>
              <a:effectLst>
                <a:outerShdw blurRad="38100" dist="38100" dir="2700000" algn="tl">
                  <a:srgbClr val="000000">
                    <a:alpha val="43137"/>
                  </a:srgbClr>
                </a:outerShdw>
              </a:effectLst>
            </a:endParaRPr>
          </a:p>
        </p:txBody>
      </p:sp>
      <p:sp>
        <p:nvSpPr>
          <p:cNvPr id="27651" name="Rectangle 3"/>
          <p:cNvSpPr>
            <a:spLocks noGrp="1" noChangeArrowheads="1"/>
          </p:cNvSpPr>
          <p:nvPr>
            <p:ph type="body" idx="1"/>
          </p:nvPr>
        </p:nvSpPr>
        <p:spPr>
          <a:xfrm>
            <a:off x="1835696" y="1772816"/>
            <a:ext cx="5734050" cy="4392612"/>
          </a:xfrm>
        </p:spPr>
        <p:txBody>
          <a:bodyPr/>
          <a:lstStyle/>
          <a:p>
            <a:pPr eaLnBrk="1" hangingPunct="1">
              <a:lnSpc>
                <a:spcPct val="80000"/>
              </a:lnSpc>
            </a:pPr>
            <a:r>
              <a:rPr lang="sk-SK" altLang="sk-SK" sz="1900" dirty="0" err="1" smtClean="0"/>
              <a:t>Neurological</a:t>
            </a:r>
            <a:endParaRPr lang="sk-SK" altLang="sk-SK" sz="1900" dirty="0" smtClean="0"/>
          </a:p>
          <a:p>
            <a:pPr lvl="1" eaLnBrk="1" hangingPunct="1">
              <a:lnSpc>
                <a:spcPct val="80000"/>
              </a:lnSpc>
            </a:pPr>
            <a:r>
              <a:rPr lang="sk-SK" altLang="sk-SK" sz="1700" dirty="0" err="1" smtClean="0"/>
              <a:t>Transient</a:t>
            </a:r>
            <a:r>
              <a:rPr lang="sk-SK" altLang="sk-SK" sz="1700" dirty="0" smtClean="0"/>
              <a:t> </a:t>
            </a:r>
            <a:r>
              <a:rPr lang="sk-SK" altLang="sk-SK" sz="1700" dirty="0" err="1" smtClean="0"/>
              <a:t>ischaemic</a:t>
            </a:r>
            <a:r>
              <a:rPr lang="sk-SK" altLang="sk-SK" sz="1700" dirty="0" smtClean="0"/>
              <a:t> </a:t>
            </a:r>
            <a:r>
              <a:rPr lang="sk-SK" altLang="sk-SK" sz="1700" dirty="0" err="1" smtClean="0"/>
              <a:t>attack</a:t>
            </a:r>
            <a:endParaRPr lang="sk-SK" altLang="sk-SK" sz="1700" dirty="0" smtClean="0"/>
          </a:p>
          <a:p>
            <a:pPr lvl="1" eaLnBrk="1" hangingPunct="1">
              <a:lnSpc>
                <a:spcPct val="80000"/>
              </a:lnSpc>
            </a:pPr>
            <a:r>
              <a:rPr lang="sk-SK" altLang="sk-SK" sz="1700" dirty="0" err="1" smtClean="0"/>
              <a:t>Migraine</a:t>
            </a:r>
            <a:endParaRPr lang="sk-SK" altLang="sk-SK" sz="1700" dirty="0" smtClean="0"/>
          </a:p>
          <a:p>
            <a:pPr lvl="1" eaLnBrk="1" hangingPunct="1">
              <a:lnSpc>
                <a:spcPct val="80000"/>
              </a:lnSpc>
            </a:pPr>
            <a:r>
              <a:rPr lang="sk-SK" altLang="sk-SK" sz="1700" dirty="0" smtClean="0"/>
              <a:t>Sleep </a:t>
            </a:r>
            <a:r>
              <a:rPr lang="sk-SK" altLang="sk-SK" sz="1700" dirty="0" err="1" smtClean="0"/>
              <a:t>disorders</a:t>
            </a:r>
            <a:endParaRPr lang="sk-SK" altLang="sk-SK" sz="1700" dirty="0" smtClean="0"/>
          </a:p>
          <a:p>
            <a:pPr lvl="2" eaLnBrk="1" hangingPunct="1">
              <a:lnSpc>
                <a:spcPct val="80000"/>
              </a:lnSpc>
            </a:pPr>
            <a:r>
              <a:rPr lang="sk-SK" altLang="sk-SK" sz="1600" dirty="0" err="1" smtClean="0"/>
              <a:t>Narcolepsy</a:t>
            </a:r>
            <a:r>
              <a:rPr lang="sk-SK" altLang="sk-SK" sz="1600" dirty="0" smtClean="0"/>
              <a:t> </a:t>
            </a:r>
            <a:r>
              <a:rPr lang="sk-SK" altLang="sk-SK" sz="1600" dirty="0" err="1" smtClean="0"/>
              <a:t>with</a:t>
            </a:r>
            <a:r>
              <a:rPr lang="sk-SK" altLang="sk-SK" sz="1600" dirty="0" smtClean="0"/>
              <a:t> </a:t>
            </a:r>
            <a:r>
              <a:rPr lang="sk-SK" altLang="sk-SK" sz="1600" dirty="0" err="1" smtClean="0"/>
              <a:t>cataplexy</a:t>
            </a:r>
            <a:endParaRPr lang="sk-SK" altLang="sk-SK" sz="1600" dirty="0" smtClean="0"/>
          </a:p>
          <a:p>
            <a:pPr lvl="2" eaLnBrk="1" hangingPunct="1">
              <a:lnSpc>
                <a:spcPct val="80000"/>
              </a:lnSpc>
            </a:pPr>
            <a:r>
              <a:rPr lang="sk-SK" altLang="sk-SK" sz="1600" dirty="0" smtClean="0"/>
              <a:t>REM </a:t>
            </a:r>
            <a:r>
              <a:rPr lang="sk-SK" altLang="sk-SK" sz="1600" dirty="0" err="1" smtClean="0"/>
              <a:t>behaviour</a:t>
            </a:r>
            <a:r>
              <a:rPr lang="sk-SK" altLang="sk-SK" sz="1600" dirty="0" smtClean="0"/>
              <a:t> </a:t>
            </a:r>
            <a:r>
              <a:rPr lang="sk-SK" altLang="sk-SK" sz="1600" dirty="0" err="1" smtClean="0"/>
              <a:t>disorder</a:t>
            </a:r>
            <a:endParaRPr lang="sk-SK" altLang="sk-SK" sz="1600" dirty="0" smtClean="0"/>
          </a:p>
          <a:p>
            <a:pPr lvl="2" eaLnBrk="1" hangingPunct="1">
              <a:lnSpc>
                <a:spcPct val="80000"/>
              </a:lnSpc>
            </a:pPr>
            <a:r>
              <a:rPr lang="sk-SK" altLang="sk-SK" sz="1600" dirty="0" err="1" smtClean="0"/>
              <a:t>somnambulism</a:t>
            </a:r>
            <a:endParaRPr lang="sk-SK" altLang="sk-SK" sz="1600" dirty="0" smtClean="0"/>
          </a:p>
          <a:p>
            <a:pPr eaLnBrk="1" hangingPunct="1">
              <a:lnSpc>
                <a:spcPct val="80000"/>
              </a:lnSpc>
            </a:pPr>
            <a:r>
              <a:rPr lang="sk-SK" altLang="sk-SK" sz="1900" dirty="0" smtClean="0"/>
              <a:t>Cardiac</a:t>
            </a:r>
          </a:p>
          <a:p>
            <a:pPr lvl="1" eaLnBrk="1" hangingPunct="1">
              <a:lnSpc>
                <a:spcPct val="80000"/>
              </a:lnSpc>
            </a:pPr>
            <a:r>
              <a:rPr lang="sk-SK" altLang="sk-SK" sz="1700" dirty="0" err="1" smtClean="0"/>
              <a:t>Vasovagal</a:t>
            </a:r>
            <a:r>
              <a:rPr lang="sk-SK" altLang="sk-SK" sz="1700" dirty="0" smtClean="0"/>
              <a:t> </a:t>
            </a:r>
            <a:r>
              <a:rPr lang="sk-SK" altLang="sk-SK" sz="1700" dirty="0" err="1" smtClean="0"/>
              <a:t>syncope</a:t>
            </a:r>
            <a:endParaRPr lang="sk-SK" altLang="sk-SK" sz="1700" dirty="0" smtClean="0"/>
          </a:p>
          <a:p>
            <a:pPr lvl="1" eaLnBrk="1" hangingPunct="1">
              <a:lnSpc>
                <a:spcPct val="80000"/>
              </a:lnSpc>
            </a:pPr>
            <a:r>
              <a:rPr lang="sk-SK" altLang="sk-SK" sz="1700" dirty="0" err="1" smtClean="0"/>
              <a:t>Arrhythmias</a:t>
            </a:r>
            <a:endParaRPr lang="sk-SK" altLang="sk-SK" sz="1700" dirty="0" smtClean="0"/>
          </a:p>
          <a:p>
            <a:pPr lvl="1" eaLnBrk="1" hangingPunct="1">
              <a:lnSpc>
                <a:spcPct val="80000"/>
              </a:lnSpc>
            </a:pPr>
            <a:r>
              <a:rPr lang="sk-SK" altLang="sk-SK" sz="1700" dirty="0" err="1" smtClean="0"/>
              <a:t>Hypotension</a:t>
            </a:r>
            <a:endParaRPr lang="sk-SK" altLang="sk-SK" sz="1700" dirty="0" smtClean="0"/>
          </a:p>
          <a:p>
            <a:pPr lvl="1" eaLnBrk="1" hangingPunct="1">
              <a:lnSpc>
                <a:spcPct val="80000"/>
              </a:lnSpc>
            </a:pPr>
            <a:r>
              <a:rPr lang="sk-SK" altLang="sk-SK" sz="1700" dirty="0" smtClean="0"/>
              <a:t>Reflex </a:t>
            </a:r>
            <a:r>
              <a:rPr lang="sk-SK" altLang="sk-SK" sz="1700" dirty="0" err="1" smtClean="0"/>
              <a:t>anoxic</a:t>
            </a:r>
            <a:r>
              <a:rPr lang="sk-SK" altLang="sk-SK" sz="1700" dirty="0" smtClean="0"/>
              <a:t> </a:t>
            </a:r>
            <a:r>
              <a:rPr lang="sk-SK" altLang="sk-SK" sz="1700" dirty="0" err="1" smtClean="0"/>
              <a:t>seizure</a:t>
            </a:r>
            <a:endParaRPr lang="sk-SK" altLang="sk-SK" sz="1700" dirty="0" smtClean="0"/>
          </a:p>
          <a:p>
            <a:pPr eaLnBrk="1" hangingPunct="1">
              <a:lnSpc>
                <a:spcPct val="80000"/>
              </a:lnSpc>
            </a:pPr>
            <a:r>
              <a:rPr lang="sk-SK" altLang="sk-SK" sz="1900" dirty="0" err="1" smtClean="0"/>
              <a:t>Endocrine</a:t>
            </a:r>
            <a:r>
              <a:rPr lang="sk-SK" altLang="sk-SK" sz="1900" dirty="0" smtClean="0"/>
              <a:t>/</a:t>
            </a:r>
            <a:r>
              <a:rPr lang="sk-SK" altLang="sk-SK" sz="1900" dirty="0" err="1" smtClean="0"/>
              <a:t>metabolic</a:t>
            </a:r>
            <a:endParaRPr lang="sk-SK" altLang="sk-SK" sz="1900" dirty="0" smtClean="0"/>
          </a:p>
          <a:p>
            <a:pPr lvl="1" eaLnBrk="1" hangingPunct="1">
              <a:lnSpc>
                <a:spcPct val="80000"/>
              </a:lnSpc>
            </a:pPr>
            <a:r>
              <a:rPr lang="sk-SK" altLang="sk-SK" sz="1700" dirty="0" err="1" smtClean="0"/>
              <a:t>Changes</a:t>
            </a:r>
            <a:r>
              <a:rPr lang="sk-SK" altLang="sk-SK" sz="1700" dirty="0" smtClean="0"/>
              <a:t> </a:t>
            </a:r>
            <a:r>
              <a:rPr lang="sk-SK" altLang="sk-SK" sz="1700" dirty="0" err="1" smtClean="0"/>
              <a:t>of</a:t>
            </a:r>
            <a:r>
              <a:rPr lang="sk-SK" altLang="sk-SK" sz="1700" dirty="0" smtClean="0"/>
              <a:t> </a:t>
            </a:r>
            <a:r>
              <a:rPr lang="sk-SK" altLang="sk-SK" sz="1700" dirty="0" err="1" smtClean="0"/>
              <a:t>blood</a:t>
            </a:r>
            <a:r>
              <a:rPr lang="sk-SK" altLang="sk-SK" sz="1700" dirty="0" smtClean="0"/>
              <a:t> </a:t>
            </a:r>
            <a:r>
              <a:rPr lang="sk-SK" altLang="sk-SK" sz="1700" dirty="0" err="1" smtClean="0"/>
              <a:t>glucouse</a:t>
            </a:r>
            <a:r>
              <a:rPr lang="sk-SK" altLang="sk-SK" sz="1700" dirty="0" smtClean="0"/>
              <a:t>, </a:t>
            </a:r>
            <a:r>
              <a:rPr lang="sk-SK" altLang="sk-SK" sz="1700" dirty="0" err="1" smtClean="0"/>
              <a:t>ions</a:t>
            </a:r>
            <a:endParaRPr lang="sk-SK" altLang="sk-SK" sz="1700" dirty="0" smtClean="0"/>
          </a:p>
          <a:p>
            <a:pPr eaLnBrk="1" hangingPunct="1">
              <a:lnSpc>
                <a:spcPct val="80000"/>
              </a:lnSpc>
            </a:pPr>
            <a:r>
              <a:rPr lang="sk-SK" altLang="sk-SK" sz="1900" dirty="0" err="1" smtClean="0"/>
              <a:t>Psychological</a:t>
            </a:r>
            <a:endParaRPr lang="sk-SK" altLang="sk-SK" sz="1900" dirty="0" smtClean="0"/>
          </a:p>
          <a:p>
            <a:pPr lvl="1" eaLnBrk="1" hangingPunct="1">
              <a:lnSpc>
                <a:spcPct val="80000"/>
              </a:lnSpc>
            </a:pPr>
            <a:r>
              <a:rPr lang="sk-SK" altLang="sk-SK" sz="1700" dirty="0" err="1" smtClean="0"/>
              <a:t>Non-epileptic</a:t>
            </a:r>
            <a:r>
              <a:rPr lang="sk-SK" altLang="sk-SK" sz="1700" dirty="0" smtClean="0"/>
              <a:t> </a:t>
            </a:r>
            <a:r>
              <a:rPr lang="sk-SK" altLang="sk-SK" sz="1700" dirty="0" err="1" smtClean="0"/>
              <a:t>psychogenic</a:t>
            </a:r>
            <a:r>
              <a:rPr lang="sk-SK" altLang="sk-SK" sz="1700" dirty="0" smtClean="0"/>
              <a:t> </a:t>
            </a:r>
            <a:r>
              <a:rPr lang="sk-SK" altLang="sk-SK" sz="1700" dirty="0" err="1" smtClean="0"/>
              <a:t>seizures</a:t>
            </a:r>
            <a:endParaRPr lang="sk-SK" altLang="sk-SK" sz="1700" dirty="0" smtClean="0"/>
          </a:p>
          <a:p>
            <a:pPr eaLnBrk="1" hangingPunct="1">
              <a:lnSpc>
                <a:spcPct val="80000"/>
              </a:lnSpc>
            </a:pPr>
            <a:endParaRPr lang="sk-SK" altLang="sk-SK" sz="19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sk-SK" altLang="sk-SK" dirty="0" err="1" smtClean="0">
                <a:solidFill>
                  <a:srgbClr val="C00000"/>
                </a:solidFill>
                <a:effectLst>
                  <a:outerShdw blurRad="38100" dist="38100" dir="2700000" algn="tl">
                    <a:srgbClr val="000000">
                      <a:alpha val="43137"/>
                    </a:srgbClr>
                  </a:outerShdw>
                </a:effectLst>
              </a:rPr>
              <a:t>Epilepsy</a:t>
            </a:r>
            <a:r>
              <a:rPr lang="sk-SK" altLang="sk-SK" dirty="0" smtClean="0">
                <a:solidFill>
                  <a:srgbClr val="C00000"/>
                </a:solidFill>
                <a:effectLst>
                  <a:outerShdw blurRad="38100" dist="38100" dir="2700000" algn="tl">
                    <a:srgbClr val="000000">
                      <a:alpha val="43137"/>
                    </a:srgbClr>
                  </a:outerShdw>
                </a:effectLst>
              </a:rPr>
              <a:t> </a:t>
            </a:r>
            <a:r>
              <a:rPr lang="sk-SK" altLang="sk-SK" dirty="0" err="1" smtClean="0">
                <a:solidFill>
                  <a:srgbClr val="C00000"/>
                </a:solidFill>
                <a:effectLst>
                  <a:outerShdw blurRad="38100" dist="38100" dir="2700000" algn="tl">
                    <a:srgbClr val="000000">
                      <a:alpha val="43137"/>
                    </a:srgbClr>
                  </a:outerShdw>
                </a:effectLst>
              </a:rPr>
              <a:t>treatment</a:t>
            </a:r>
            <a:endParaRPr lang="sk-SK" altLang="sk-SK" dirty="0" smtClean="0">
              <a:solidFill>
                <a:srgbClr val="C00000"/>
              </a:solidFill>
              <a:effectLst>
                <a:outerShdw blurRad="38100" dist="38100" dir="2700000" algn="tl">
                  <a:srgbClr val="000000">
                    <a:alpha val="43137"/>
                  </a:srgbClr>
                </a:outerShdw>
              </a:effectLst>
            </a:endParaRPr>
          </a:p>
        </p:txBody>
      </p:sp>
      <p:sp>
        <p:nvSpPr>
          <p:cNvPr id="28675" name="Rectangle 3"/>
          <p:cNvSpPr>
            <a:spLocks noGrp="1" noChangeArrowheads="1"/>
          </p:cNvSpPr>
          <p:nvPr>
            <p:ph type="body" idx="1"/>
          </p:nvPr>
        </p:nvSpPr>
        <p:spPr>
          <a:xfrm>
            <a:off x="1187624" y="1700808"/>
            <a:ext cx="7427168" cy="4525963"/>
          </a:xfrm>
        </p:spPr>
        <p:txBody>
          <a:bodyPr/>
          <a:lstStyle/>
          <a:p>
            <a:pPr eaLnBrk="1" hangingPunct="1">
              <a:lnSpc>
                <a:spcPct val="80000"/>
              </a:lnSpc>
            </a:pPr>
            <a:r>
              <a:rPr lang="sk-SK" altLang="sk-SK" sz="2100" dirty="0" err="1" smtClean="0"/>
              <a:t>Medication</a:t>
            </a:r>
            <a:r>
              <a:rPr lang="sk-SK" altLang="sk-SK" sz="2100" dirty="0" smtClean="0"/>
              <a:t>- </a:t>
            </a:r>
            <a:r>
              <a:rPr lang="sk-SK" altLang="sk-SK" sz="2100" dirty="0" err="1" smtClean="0"/>
              <a:t>depends</a:t>
            </a:r>
            <a:r>
              <a:rPr lang="sk-SK" altLang="sk-SK" sz="2100" dirty="0" smtClean="0"/>
              <a:t> on </a:t>
            </a:r>
            <a:r>
              <a:rPr lang="sk-SK" altLang="sk-SK" sz="2100" dirty="0" err="1" smtClean="0"/>
              <a:t>seizure</a:t>
            </a:r>
            <a:r>
              <a:rPr lang="sk-SK" altLang="sk-SK" sz="2100" dirty="0" smtClean="0"/>
              <a:t> type</a:t>
            </a:r>
          </a:p>
          <a:p>
            <a:pPr lvl="1" eaLnBrk="1" hangingPunct="1">
              <a:lnSpc>
                <a:spcPct val="80000"/>
              </a:lnSpc>
            </a:pPr>
            <a:r>
              <a:rPr lang="en-GB" altLang="sk-SK" sz="2000" dirty="0" smtClean="0"/>
              <a:t>Focal</a:t>
            </a:r>
            <a:r>
              <a:rPr lang="sk-SK" altLang="sk-SK" sz="2000" dirty="0" smtClean="0"/>
              <a:t> </a:t>
            </a:r>
            <a:r>
              <a:rPr lang="sk-SK" altLang="sk-SK" sz="2000" dirty="0" err="1" smtClean="0"/>
              <a:t>seizures</a:t>
            </a:r>
            <a:r>
              <a:rPr lang="sk-SK" altLang="sk-SK" sz="2000" dirty="0" smtClean="0"/>
              <a:t>- LEVETIRACETAM, LAMOTRIGINE (</a:t>
            </a:r>
            <a:r>
              <a:rPr lang="sk-SK" altLang="sk-SK" sz="2000" dirty="0" err="1" smtClean="0"/>
              <a:t>carbamazepine</a:t>
            </a:r>
            <a:r>
              <a:rPr lang="sk-SK" altLang="sk-SK" sz="2000" dirty="0" smtClean="0"/>
              <a:t>)</a:t>
            </a:r>
          </a:p>
          <a:p>
            <a:pPr lvl="1" eaLnBrk="1" hangingPunct="1">
              <a:lnSpc>
                <a:spcPct val="80000"/>
              </a:lnSpc>
            </a:pPr>
            <a:r>
              <a:rPr lang="sk-SK" altLang="sk-SK" sz="2000" dirty="0" err="1" smtClean="0"/>
              <a:t>Generalized</a:t>
            </a:r>
            <a:r>
              <a:rPr lang="sk-SK" altLang="sk-SK" sz="2000" dirty="0" smtClean="0"/>
              <a:t>- VALPROATE/ LEVETIRACETAM</a:t>
            </a:r>
          </a:p>
          <a:p>
            <a:pPr lvl="1" eaLnBrk="1" hangingPunct="1">
              <a:lnSpc>
                <a:spcPct val="80000"/>
              </a:lnSpc>
            </a:pPr>
            <a:r>
              <a:rPr lang="sk-SK" altLang="sk-SK" sz="2000" dirty="0" smtClean="0"/>
              <a:t>New </a:t>
            </a:r>
            <a:r>
              <a:rPr lang="sk-SK" altLang="sk-SK" sz="2000" dirty="0" err="1" smtClean="0"/>
              <a:t>generation</a:t>
            </a:r>
            <a:r>
              <a:rPr lang="sk-SK" altLang="sk-SK" sz="2000" dirty="0" smtClean="0"/>
              <a:t>: </a:t>
            </a:r>
            <a:r>
              <a:rPr lang="sk-SK" altLang="sk-SK" sz="2000" dirty="0" err="1" smtClean="0"/>
              <a:t>topiramate</a:t>
            </a:r>
            <a:r>
              <a:rPr lang="sk-SK" altLang="sk-SK" sz="2000" dirty="0" smtClean="0"/>
              <a:t>, </a:t>
            </a:r>
            <a:r>
              <a:rPr lang="sk-SK" altLang="sk-SK" sz="2000" dirty="0" err="1" smtClean="0"/>
              <a:t>gabapentin</a:t>
            </a:r>
            <a:r>
              <a:rPr lang="sk-SK" altLang="sk-SK" sz="2000" dirty="0" smtClean="0"/>
              <a:t>, </a:t>
            </a:r>
            <a:r>
              <a:rPr lang="sk-SK" altLang="sk-SK" sz="2000" dirty="0" err="1" smtClean="0"/>
              <a:t>pregabalin</a:t>
            </a:r>
            <a:r>
              <a:rPr lang="sk-SK" altLang="sk-SK" sz="2000" dirty="0" smtClean="0"/>
              <a:t>, </a:t>
            </a:r>
            <a:r>
              <a:rPr lang="sk-SK" altLang="sk-SK" sz="2000" dirty="0" err="1" smtClean="0"/>
              <a:t>zonisamide</a:t>
            </a:r>
            <a:r>
              <a:rPr lang="sk-SK" altLang="sk-SK" sz="2000" dirty="0" smtClean="0"/>
              <a:t>, </a:t>
            </a:r>
            <a:r>
              <a:rPr lang="sk-SK" altLang="sk-SK" sz="2000" dirty="0" err="1" smtClean="0"/>
              <a:t>perampanel</a:t>
            </a:r>
            <a:r>
              <a:rPr lang="sk-SK" altLang="sk-SK" sz="2000" dirty="0" smtClean="0"/>
              <a:t>, </a:t>
            </a:r>
            <a:r>
              <a:rPr lang="sk-SK" altLang="sk-SK" sz="2000" dirty="0" err="1" smtClean="0"/>
              <a:t>brivaracetam</a:t>
            </a:r>
            <a:r>
              <a:rPr lang="sk-SK" altLang="sk-SK" sz="2000" dirty="0" smtClean="0"/>
              <a:t>, </a:t>
            </a:r>
            <a:r>
              <a:rPr lang="sk-SK" altLang="sk-SK" sz="2000" dirty="0" err="1" smtClean="0"/>
              <a:t>lacosamide</a:t>
            </a:r>
            <a:endParaRPr lang="sk-SK" altLang="sk-SK" sz="2000" dirty="0" smtClean="0"/>
          </a:p>
          <a:p>
            <a:pPr eaLnBrk="1" hangingPunct="1">
              <a:lnSpc>
                <a:spcPct val="80000"/>
              </a:lnSpc>
            </a:pPr>
            <a:endParaRPr lang="sk-SK" altLang="sk-SK" sz="2100" dirty="0" smtClean="0"/>
          </a:p>
          <a:p>
            <a:pPr eaLnBrk="1" hangingPunct="1">
              <a:lnSpc>
                <a:spcPct val="80000"/>
              </a:lnSpc>
            </a:pPr>
            <a:r>
              <a:rPr lang="sk-SK" altLang="sk-SK" sz="2100" dirty="0" err="1" smtClean="0"/>
              <a:t>Other</a:t>
            </a:r>
            <a:r>
              <a:rPr lang="sk-SK" altLang="sk-SK" sz="2100" dirty="0" smtClean="0"/>
              <a:t>- </a:t>
            </a:r>
            <a:r>
              <a:rPr lang="sk-SK" altLang="sk-SK" sz="2100" dirty="0" err="1" smtClean="0"/>
              <a:t>Ketogenic</a:t>
            </a:r>
            <a:r>
              <a:rPr lang="sk-SK" altLang="sk-SK" sz="2100" dirty="0" smtClean="0"/>
              <a:t> </a:t>
            </a:r>
            <a:r>
              <a:rPr lang="sk-SK" altLang="sk-SK" sz="2100" dirty="0" err="1" smtClean="0"/>
              <a:t>Diet</a:t>
            </a:r>
            <a:r>
              <a:rPr lang="sk-SK" altLang="sk-SK" sz="2100" dirty="0" smtClean="0"/>
              <a:t> , ...</a:t>
            </a:r>
          </a:p>
          <a:p>
            <a:pPr lvl="1" eaLnBrk="1" hangingPunct="1">
              <a:lnSpc>
                <a:spcPct val="80000"/>
              </a:lnSpc>
              <a:buFont typeface="Wingdings" pitchFamily="2" charset="2"/>
              <a:buNone/>
            </a:pPr>
            <a:endParaRPr lang="sk-SK" altLang="sk-SK" sz="2000" dirty="0" smtClean="0"/>
          </a:p>
          <a:p>
            <a:pPr eaLnBrk="1" hangingPunct="1">
              <a:lnSpc>
                <a:spcPct val="80000"/>
              </a:lnSpc>
            </a:pPr>
            <a:r>
              <a:rPr lang="sk-SK" altLang="sk-SK" sz="2100" dirty="0" err="1" smtClean="0"/>
              <a:t>Surgery</a:t>
            </a:r>
            <a:endParaRPr lang="sk-SK" altLang="sk-SK" sz="2100" dirty="0" smtClean="0"/>
          </a:p>
          <a:p>
            <a:pPr lvl="1" eaLnBrk="1" hangingPunct="1">
              <a:lnSpc>
                <a:spcPct val="80000"/>
              </a:lnSpc>
            </a:pPr>
            <a:r>
              <a:rPr lang="sk-SK" altLang="sk-SK" sz="2000" dirty="0" smtClean="0"/>
              <a:t>VNS</a:t>
            </a:r>
          </a:p>
          <a:p>
            <a:pPr lvl="1" eaLnBrk="1" hangingPunct="1">
              <a:lnSpc>
                <a:spcPct val="80000"/>
              </a:lnSpc>
            </a:pPr>
            <a:r>
              <a:rPr lang="sk-SK" altLang="sk-SK" sz="2000" dirty="0" err="1" smtClean="0"/>
              <a:t>Resection</a:t>
            </a:r>
            <a:r>
              <a:rPr lang="sk-SK" altLang="sk-SK" sz="2000" dirty="0" smtClean="0"/>
              <a:t> </a:t>
            </a:r>
            <a:r>
              <a:rPr lang="sk-SK" altLang="sk-SK" sz="2000" dirty="0" err="1" smtClean="0"/>
              <a:t>of</a:t>
            </a:r>
            <a:r>
              <a:rPr lang="sk-SK" altLang="sk-SK" sz="2000" dirty="0" smtClean="0"/>
              <a:t> </a:t>
            </a:r>
            <a:r>
              <a:rPr lang="sk-SK" altLang="sk-SK" sz="2000" dirty="0" err="1" smtClean="0"/>
              <a:t>the</a:t>
            </a:r>
            <a:r>
              <a:rPr lang="sk-SK" altLang="sk-SK" sz="2000" dirty="0" smtClean="0"/>
              <a:t> </a:t>
            </a:r>
            <a:r>
              <a:rPr lang="sk-SK" altLang="sk-SK" sz="2000" dirty="0" err="1" smtClean="0"/>
              <a:t>lesion</a:t>
            </a:r>
            <a:endParaRPr lang="sk-SK" altLang="sk-SK" sz="2000" dirty="0" smtClean="0"/>
          </a:p>
          <a:p>
            <a:pPr lvl="1" eaLnBrk="1" hangingPunct="1">
              <a:lnSpc>
                <a:spcPct val="80000"/>
              </a:lnSpc>
            </a:pPr>
            <a:r>
              <a:rPr lang="sk-SK" altLang="sk-SK" sz="2000" dirty="0" err="1" smtClean="0"/>
              <a:t>Calosothomy</a:t>
            </a:r>
            <a:r>
              <a:rPr lang="sk-SK" altLang="sk-SK" sz="2000" dirty="0" smtClean="0"/>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684213" y="3500438"/>
            <a:ext cx="7416800" cy="2449512"/>
          </a:xfrm>
          <a:prstGeom prst="rect">
            <a:avLst/>
          </a:prstGeom>
          <a:solidFill>
            <a:schemeClr val="bg2"/>
          </a:solidFill>
          <a:ln w="9525">
            <a:solidFill>
              <a:schemeClr val="tx1"/>
            </a:solidFill>
            <a:miter lim="800000"/>
            <a:headEnd/>
            <a:tailEnd/>
          </a:ln>
        </p:spPr>
        <p:txBody>
          <a:bodyPr wrap="none" anchor="ctr"/>
          <a:lstStyle/>
          <a:p>
            <a:endParaRPr lang="sk-SK" altLang="sk-SK"/>
          </a:p>
        </p:txBody>
      </p:sp>
      <p:sp>
        <p:nvSpPr>
          <p:cNvPr id="29700" name="Rectangle 4"/>
          <p:cNvSpPr>
            <a:spLocks noGrp="1" noChangeArrowheads="1"/>
          </p:cNvSpPr>
          <p:nvPr>
            <p:ph type="body" idx="1"/>
          </p:nvPr>
        </p:nvSpPr>
        <p:spPr>
          <a:xfrm>
            <a:off x="566738" y="1752600"/>
            <a:ext cx="8001000" cy="1963738"/>
          </a:xfrm>
        </p:spPr>
        <p:txBody>
          <a:bodyPr/>
          <a:lstStyle/>
          <a:p>
            <a:pPr eaLnBrk="1" hangingPunct="1"/>
            <a:r>
              <a:rPr lang="sk-SK" altLang="sk-SK" smtClean="0"/>
              <a:t>Epileptic seizure</a:t>
            </a:r>
          </a:p>
          <a:p>
            <a:pPr eaLnBrk="1" hangingPunct="1"/>
            <a:r>
              <a:rPr lang="sk-SK" altLang="sk-SK" smtClean="0"/>
              <a:t>Epilepsy</a:t>
            </a:r>
          </a:p>
          <a:p>
            <a:pPr eaLnBrk="1" hangingPunct="1"/>
            <a:r>
              <a:rPr lang="sk-SK" altLang="sk-SK" smtClean="0"/>
              <a:t>Status epilepticus</a:t>
            </a:r>
          </a:p>
        </p:txBody>
      </p:sp>
      <p:cxnSp>
        <p:nvCxnSpPr>
          <p:cNvPr id="29701" name="AutoShape 5"/>
          <p:cNvCxnSpPr>
            <a:cxnSpLocks noChangeShapeType="1"/>
          </p:cNvCxnSpPr>
          <p:nvPr/>
        </p:nvCxnSpPr>
        <p:spPr bwMode="auto">
          <a:xfrm>
            <a:off x="900113" y="5516563"/>
            <a:ext cx="6985000" cy="0"/>
          </a:xfrm>
          <a:prstGeom prst="straightConnector1">
            <a:avLst/>
          </a:prstGeom>
          <a:noFill/>
          <a:ln w="9525">
            <a:solidFill>
              <a:schemeClr val="tx1"/>
            </a:solidFill>
            <a:round/>
            <a:headEnd type="oval" w="med" len="med"/>
            <a:tailEnd type="oval" w="med" len="med"/>
          </a:ln>
        </p:spPr>
      </p:cxnSp>
      <p:sp>
        <p:nvSpPr>
          <p:cNvPr id="29702" name="Text Box 6"/>
          <p:cNvSpPr txBox="1">
            <a:spLocks noChangeArrowheads="1"/>
          </p:cNvSpPr>
          <p:nvPr/>
        </p:nvSpPr>
        <p:spPr bwMode="auto">
          <a:xfrm>
            <a:off x="3975100" y="5461000"/>
            <a:ext cx="1011238" cy="366713"/>
          </a:xfrm>
          <a:prstGeom prst="rect">
            <a:avLst/>
          </a:prstGeom>
          <a:noFill/>
          <a:ln w="9525">
            <a:noFill/>
            <a:miter lim="800000"/>
            <a:headEnd/>
            <a:tailEnd/>
          </a:ln>
        </p:spPr>
        <p:txBody>
          <a:bodyPr wrap="none">
            <a:spAutoFit/>
          </a:bodyPr>
          <a:lstStyle/>
          <a:p>
            <a:r>
              <a:rPr lang="sk-SK" altLang="sk-SK"/>
              <a:t>1 YEAR</a:t>
            </a:r>
          </a:p>
        </p:txBody>
      </p:sp>
      <p:sp>
        <p:nvSpPr>
          <p:cNvPr id="29703" name="Rectangle 7"/>
          <p:cNvSpPr>
            <a:spLocks noChangeArrowheads="1"/>
          </p:cNvSpPr>
          <p:nvPr/>
        </p:nvSpPr>
        <p:spPr bwMode="auto">
          <a:xfrm>
            <a:off x="1331913" y="5157788"/>
            <a:ext cx="287337" cy="287337"/>
          </a:xfrm>
          <a:prstGeom prst="rect">
            <a:avLst/>
          </a:prstGeom>
          <a:solidFill>
            <a:schemeClr val="accent2"/>
          </a:solidFill>
          <a:ln w="9525">
            <a:noFill/>
            <a:miter lim="800000"/>
            <a:headEnd/>
            <a:tailEnd/>
          </a:ln>
        </p:spPr>
        <p:txBody>
          <a:bodyPr wrap="none" anchor="ctr"/>
          <a:lstStyle/>
          <a:p>
            <a:endParaRPr lang="sk-SK" altLang="sk-SK"/>
          </a:p>
        </p:txBody>
      </p:sp>
      <p:sp>
        <p:nvSpPr>
          <p:cNvPr id="29704" name="Rectangle 8"/>
          <p:cNvSpPr>
            <a:spLocks noChangeArrowheads="1"/>
          </p:cNvSpPr>
          <p:nvPr/>
        </p:nvSpPr>
        <p:spPr bwMode="auto">
          <a:xfrm>
            <a:off x="684213" y="1916113"/>
            <a:ext cx="287337" cy="287337"/>
          </a:xfrm>
          <a:prstGeom prst="rect">
            <a:avLst/>
          </a:prstGeom>
          <a:solidFill>
            <a:schemeClr val="accent2"/>
          </a:solidFill>
          <a:ln w="9525">
            <a:noFill/>
            <a:miter lim="800000"/>
            <a:headEnd/>
            <a:tailEnd/>
          </a:ln>
        </p:spPr>
        <p:txBody>
          <a:bodyPr wrap="none" anchor="ctr"/>
          <a:lstStyle/>
          <a:p>
            <a:endParaRPr lang="sk-SK" altLang="sk-SK"/>
          </a:p>
        </p:txBody>
      </p:sp>
      <p:sp>
        <p:nvSpPr>
          <p:cNvPr id="29705" name="Rectangle 9"/>
          <p:cNvSpPr>
            <a:spLocks noChangeArrowheads="1"/>
          </p:cNvSpPr>
          <p:nvPr/>
        </p:nvSpPr>
        <p:spPr bwMode="auto">
          <a:xfrm>
            <a:off x="2700338" y="5157788"/>
            <a:ext cx="287337" cy="287337"/>
          </a:xfrm>
          <a:prstGeom prst="rect">
            <a:avLst/>
          </a:prstGeom>
          <a:solidFill>
            <a:srgbClr val="808000"/>
          </a:solidFill>
          <a:ln w="9525">
            <a:noFill/>
            <a:miter lim="800000"/>
            <a:headEnd/>
            <a:tailEnd/>
          </a:ln>
        </p:spPr>
        <p:txBody>
          <a:bodyPr wrap="none" anchor="ctr"/>
          <a:lstStyle/>
          <a:p>
            <a:endParaRPr lang="sk-SK" altLang="sk-SK"/>
          </a:p>
        </p:txBody>
      </p:sp>
      <p:sp>
        <p:nvSpPr>
          <p:cNvPr id="29706" name="Rectangle 10"/>
          <p:cNvSpPr>
            <a:spLocks noChangeArrowheads="1"/>
          </p:cNvSpPr>
          <p:nvPr/>
        </p:nvSpPr>
        <p:spPr bwMode="auto">
          <a:xfrm>
            <a:off x="684213" y="2420938"/>
            <a:ext cx="287337" cy="287337"/>
          </a:xfrm>
          <a:prstGeom prst="rect">
            <a:avLst/>
          </a:prstGeom>
          <a:solidFill>
            <a:srgbClr val="808000"/>
          </a:solidFill>
          <a:ln w="9525">
            <a:noFill/>
            <a:miter lim="800000"/>
            <a:headEnd/>
            <a:tailEnd/>
          </a:ln>
        </p:spPr>
        <p:txBody>
          <a:bodyPr wrap="none" anchor="ctr"/>
          <a:lstStyle/>
          <a:p>
            <a:endParaRPr lang="sk-SK" altLang="sk-SK"/>
          </a:p>
        </p:txBody>
      </p:sp>
      <p:sp>
        <p:nvSpPr>
          <p:cNvPr id="29707" name="Rectangle 11"/>
          <p:cNvSpPr>
            <a:spLocks noChangeArrowheads="1"/>
          </p:cNvSpPr>
          <p:nvPr/>
        </p:nvSpPr>
        <p:spPr bwMode="auto">
          <a:xfrm>
            <a:off x="7019925" y="5157788"/>
            <a:ext cx="287338" cy="287337"/>
          </a:xfrm>
          <a:prstGeom prst="rect">
            <a:avLst/>
          </a:prstGeom>
          <a:solidFill>
            <a:srgbClr val="808000"/>
          </a:solidFill>
          <a:ln w="9525">
            <a:noFill/>
            <a:miter lim="800000"/>
            <a:headEnd/>
            <a:tailEnd/>
          </a:ln>
        </p:spPr>
        <p:txBody>
          <a:bodyPr wrap="none" anchor="ctr"/>
          <a:lstStyle/>
          <a:p>
            <a:endParaRPr lang="sk-SK" altLang="sk-SK"/>
          </a:p>
        </p:txBody>
      </p:sp>
      <p:sp>
        <p:nvSpPr>
          <p:cNvPr id="29708" name="Rectangle 12"/>
          <p:cNvSpPr>
            <a:spLocks noChangeArrowheads="1"/>
          </p:cNvSpPr>
          <p:nvPr/>
        </p:nvSpPr>
        <p:spPr bwMode="auto">
          <a:xfrm>
            <a:off x="5651500" y="5157788"/>
            <a:ext cx="287338" cy="287337"/>
          </a:xfrm>
          <a:prstGeom prst="rect">
            <a:avLst/>
          </a:prstGeom>
          <a:solidFill>
            <a:srgbClr val="808000"/>
          </a:solidFill>
          <a:ln w="9525">
            <a:noFill/>
            <a:miter lim="800000"/>
            <a:headEnd/>
            <a:tailEnd/>
          </a:ln>
        </p:spPr>
        <p:txBody>
          <a:bodyPr wrap="none" anchor="ctr"/>
          <a:lstStyle/>
          <a:p>
            <a:endParaRPr lang="sk-SK" altLang="sk-SK"/>
          </a:p>
        </p:txBody>
      </p:sp>
      <p:sp>
        <p:nvSpPr>
          <p:cNvPr id="29709" name="Rectangle 13"/>
          <p:cNvSpPr>
            <a:spLocks noChangeArrowheads="1"/>
          </p:cNvSpPr>
          <p:nvPr/>
        </p:nvSpPr>
        <p:spPr bwMode="auto">
          <a:xfrm>
            <a:off x="6372225" y="5157788"/>
            <a:ext cx="287338" cy="287337"/>
          </a:xfrm>
          <a:prstGeom prst="rect">
            <a:avLst/>
          </a:prstGeom>
          <a:solidFill>
            <a:srgbClr val="0000FF"/>
          </a:solidFill>
          <a:ln w="9525">
            <a:noFill/>
            <a:miter lim="800000"/>
            <a:headEnd/>
            <a:tailEnd/>
          </a:ln>
        </p:spPr>
        <p:txBody>
          <a:bodyPr wrap="none" anchor="ctr"/>
          <a:lstStyle/>
          <a:p>
            <a:endParaRPr lang="sk-SK" altLang="sk-SK"/>
          </a:p>
        </p:txBody>
      </p:sp>
      <p:sp>
        <p:nvSpPr>
          <p:cNvPr id="29710" name="Rectangle 14"/>
          <p:cNvSpPr>
            <a:spLocks noChangeArrowheads="1"/>
          </p:cNvSpPr>
          <p:nvPr/>
        </p:nvSpPr>
        <p:spPr bwMode="auto">
          <a:xfrm>
            <a:off x="6372225" y="4870450"/>
            <a:ext cx="287338" cy="287338"/>
          </a:xfrm>
          <a:prstGeom prst="rect">
            <a:avLst/>
          </a:prstGeom>
          <a:solidFill>
            <a:srgbClr val="0000FF"/>
          </a:solidFill>
          <a:ln w="9525">
            <a:noFill/>
            <a:miter lim="800000"/>
            <a:headEnd/>
            <a:tailEnd/>
          </a:ln>
        </p:spPr>
        <p:txBody>
          <a:bodyPr wrap="none" anchor="ctr"/>
          <a:lstStyle/>
          <a:p>
            <a:endParaRPr lang="sk-SK" altLang="sk-SK"/>
          </a:p>
        </p:txBody>
      </p:sp>
      <p:sp>
        <p:nvSpPr>
          <p:cNvPr id="29711" name="Rectangle 15"/>
          <p:cNvSpPr>
            <a:spLocks noChangeArrowheads="1"/>
          </p:cNvSpPr>
          <p:nvPr/>
        </p:nvSpPr>
        <p:spPr bwMode="auto">
          <a:xfrm>
            <a:off x="684213" y="2997200"/>
            <a:ext cx="287337" cy="287338"/>
          </a:xfrm>
          <a:prstGeom prst="rect">
            <a:avLst/>
          </a:prstGeom>
          <a:solidFill>
            <a:srgbClr val="0000FF"/>
          </a:solidFill>
          <a:ln w="9525">
            <a:noFill/>
            <a:miter lim="800000"/>
            <a:headEnd/>
            <a:tailEnd/>
          </a:ln>
        </p:spPr>
        <p:txBody>
          <a:bodyPr wrap="none" anchor="ctr"/>
          <a:lstStyle/>
          <a:p>
            <a:endParaRPr lang="sk-SK" altLang="sk-SK"/>
          </a:p>
        </p:txBody>
      </p:sp>
      <p:sp>
        <p:nvSpPr>
          <p:cNvPr id="29712" name="Rectangle 16"/>
          <p:cNvSpPr>
            <a:spLocks noChangeArrowheads="1"/>
          </p:cNvSpPr>
          <p:nvPr/>
        </p:nvSpPr>
        <p:spPr bwMode="auto">
          <a:xfrm>
            <a:off x="6372225" y="4508500"/>
            <a:ext cx="287338" cy="287338"/>
          </a:xfrm>
          <a:prstGeom prst="rect">
            <a:avLst/>
          </a:prstGeom>
          <a:solidFill>
            <a:srgbClr val="0000FF"/>
          </a:solidFill>
          <a:ln w="9525">
            <a:noFill/>
            <a:miter lim="800000"/>
            <a:headEnd/>
            <a:tailEnd/>
          </a:ln>
        </p:spPr>
        <p:txBody>
          <a:bodyPr wrap="none" anchor="ctr"/>
          <a:lstStyle/>
          <a:p>
            <a:endParaRPr lang="sk-SK" altLang="sk-SK"/>
          </a:p>
        </p:txBody>
      </p:sp>
      <p:sp>
        <p:nvSpPr>
          <p:cNvPr id="29713" name="Rectangle 17"/>
          <p:cNvSpPr>
            <a:spLocks noChangeArrowheads="1"/>
          </p:cNvSpPr>
          <p:nvPr/>
        </p:nvSpPr>
        <p:spPr bwMode="auto">
          <a:xfrm>
            <a:off x="6372225" y="4149725"/>
            <a:ext cx="287338" cy="287338"/>
          </a:xfrm>
          <a:prstGeom prst="rect">
            <a:avLst/>
          </a:prstGeom>
          <a:solidFill>
            <a:srgbClr val="0000FF"/>
          </a:solidFill>
          <a:ln w="9525">
            <a:noFill/>
            <a:miter lim="800000"/>
            <a:headEnd/>
            <a:tailEnd/>
          </a:ln>
        </p:spPr>
        <p:txBody>
          <a:bodyPr wrap="none" anchor="ctr"/>
          <a:lstStyle/>
          <a:p>
            <a:endParaRPr lang="sk-SK" altLang="sk-SK"/>
          </a:p>
        </p:txBody>
      </p:sp>
      <p:sp>
        <p:nvSpPr>
          <p:cNvPr id="29714" name="Rectangle 18"/>
          <p:cNvSpPr>
            <a:spLocks noChangeArrowheads="1"/>
          </p:cNvSpPr>
          <p:nvPr/>
        </p:nvSpPr>
        <p:spPr bwMode="auto">
          <a:xfrm>
            <a:off x="6372225" y="3644900"/>
            <a:ext cx="287338" cy="287338"/>
          </a:xfrm>
          <a:prstGeom prst="rect">
            <a:avLst/>
          </a:prstGeom>
          <a:solidFill>
            <a:srgbClr val="0000FF"/>
          </a:solidFill>
          <a:ln w="9525">
            <a:noFill/>
            <a:miter lim="800000"/>
            <a:headEnd/>
            <a:tailEnd/>
          </a:ln>
        </p:spPr>
        <p:txBody>
          <a:bodyPr wrap="none" anchor="ctr"/>
          <a:lstStyle/>
          <a:p>
            <a:endParaRPr lang="sk-SK" altLang="sk-SK"/>
          </a:p>
        </p:txBody>
      </p:sp>
      <p:sp>
        <p:nvSpPr>
          <p:cNvPr id="29715" name="Rectangle 19"/>
          <p:cNvSpPr>
            <a:spLocks noChangeArrowheads="1"/>
          </p:cNvSpPr>
          <p:nvPr/>
        </p:nvSpPr>
        <p:spPr bwMode="auto">
          <a:xfrm>
            <a:off x="3203575" y="5157788"/>
            <a:ext cx="142875" cy="287337"/>
          </a:xfrm>
          <a:prstGeom prst="rect">
            <a:avLst/>
          </a:prstGeom>
          <a:solidFill>
            <a:srgbClr val="808000"/>
          </a:solidFill>
          <a:ln w="9525">
            <a:noFill/>
            <a:miter lim="800000"/>
            <a:headEnd/>
            <a:tailEnd/>
          </a:ln>
        </p:spPr>
        <p:txBody>
          <a:bodyPr wrap="none" anchor="ctr"/>
          <a:lstStyle/>
          <a:p>
            <a:endParaRPr lang="sk-SK" altLang="sk-SK"/>
          </a:p>
        </p:txBody>
      </p:sp>
      <p:sp>
        <p:nvSpPr>
          <p:cNvPr id="29716" name="Rectangle 20"/>
          <p:cNvSpPr>
            <a:spLocks noChangeArrowheads="1"/>
          </p:cNvSpPr>
          <p:nvPr/>
        </p:nvSpPr>
        <p:spPr bwMode="auto">
          <a:xfrm>
            <a:off x="3708400" y="5157788"/>
            <a:ext cx="142875" cy="287337"/>
          </a:xfrm>
          <a:prstGeom prst="rect">
            <a:avLst/>
          </a:prstGeom>
          <a:solidFill>
            <a:srgbClr val="808000"/>
          </a:solidFill>
          <a:ln w="9525">
            <a:noFill/>
            <a:miter lim="800000"/>
            <a:headEnd/>
            <a:tailEnd/>
          </a:ln>
        </p:spPr>
        <p:txBody>
          <a:bodyPr wrap="none" anchor="ctr"/>
          <a:lstStyle/>
          <a:p>
            <a:endParaRPr lang="sk-SK" altLang="sk-SK"/>
          </a:p>
        </p:txBody>
      </p:sp>
      <p:sp>
        <p:nvSpPr>
          <p:cNvPr id="29717" name="Rectangle 21"/>
          <p:cNvSpPr>
            <a:spLocks noChangeArrowheads="1"/>
          </p:cNvSpPr>
          <p:nvPr/>
        </p:nvSpPr>
        <p:spPr bwMode="auto">
          <a:xfrm>
            <a:off x="3924300" y="5157788"/>
            <a:ext cx="142875" cy="287337"/>
          </a:xfrm>
          <a:prstGeom prst="rect">
            <a:avLst/>
          </a:prstGeom>
          <a:solidFill>
            <a:srgbClr val="808000"/>
          </a:solidFill>
          <a:ln w="9525">
            <a:noFill/>
            <a:miter lim="800000"/>
            <a:headEnd/>
            <a:tailEnd/>
          </a:ln>
        </p:spPr>
        <p:txBody>
          <a:bodyPr wrap="none" anchor="ctr"/>
          <a:lstStyle/>
          <a:p>
            <a:endParaRPr lang="sk-SK" altLang="sk-SK"/>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EMERGENCY IN EPILEPSY</a:t>
            </a:r>
            <a:endParaRPr lang="sk-SK" dirty="0"/>
          </a:p>
        </p:txBody>
      </p:sp>
      <p:sp>
        <p:nvSpPr>
          <p:cNvPr id="3" name="Zástupný symbol obsahu 2"/>
          <p:cNvSpPr>
            <a:spLocks noGrp="1"/>
          </p:cNvSpPr>
          <p:nvPr>
            <p:ph idx="1"/>
          </p:nvPr>
        </p:nvSpPr>
        <p:spPr>
          <a:xfrm>
            <a:off x="457200" y="1600201"/>
            <a:ext cx="8229600" cy="4493096"/>
          </a:xfrm>
        </p:spPr>
        <p:txBody>
          <a:bodyPr>
            <a:normAutofit fontScale="92500" lnSpcReduction="10000"/>
          </a:bodyPr>
          <a:lstStyle/>
          <a:p>
            <a:pPr algn="just"/>
            <a:r>
              <a:rPr lang="en-US" dirty="0" smtClean="0">
                <a:solidFill>
                  <a:srgbClr val="C00000"/>
                </a:solidFill>
              </a:rPr>
              <a:t>Status </a:t>
            </a:r>
            <a:r>
              <a:rPr lang="en-US" dirty="0" err="1" smtClean="0">
                <a:solidFill>
                  <a:srgbClr val="C00000"/>
                </a:solidFill>
              </a:rPr>
              <a:t>epilepticus</a:t>
            </a:r>
            <a:r>
              <a:rPr lang="en-US" dirty="0" smtClean="0">
                <a:solidFill>
                  <a:srgbClr val="C00000"/>
                </a:solidFill>
              </a:rPr>
              <a:t> </a:t>
            </a:r>
            <a:r>
              <a:rPr lang="sk-SK" dirty="0" smtClean="0"/>
              <a:t>=</a:t>
            </a:r>
            <a:r>
              <a:rPr lang="en-US" dirty="0" smtClean="0"/>
              <a:t> seizures lasting for 5 minutes or more or recurrent seizures without recovery of consciousness to baseline between the attacks. </a:t>
            </a:r>
            <a:endParaRPr lang="sk-SK" dirty="0" smtClean="0"/>
          </a:p>
          <a:p>
            <a:pPr algn="just"/>
            <a:r>
              <a:rPr lang="en-US" dirty="0" smtClean="0">
                <a:solidFill>
                  <a:srgbClr val="C00000"/>
                </a:solidFill>
              </a:rPr>
              <a:t>Refractory SE </a:t>
            </a:r>
            <a:r>
              <a:rPr lang="en-US" dirty="0" smtClean="0"/>
              <a:t>is defined as SE persisting despite sufficient dose of benzodiazepines and at least one antiepileptic drug, irrespective of time. </a:t>
            </a:r>
            <a:endParaRPr lang="sk-SK" dirty="0" smtClean="0"/>
          </a:p>
          <a:p>
            <a:pPr algn="just"/>
            <a:r>
              <a:rPr lang="en-US" dirty="0" smtClean="0">
                <a:solidFill>
                  <a:srgbClr val="C00000"/>
                </a:solidFill>
              </a:rPr>
              <a:t>Super refractory SE </a:t>
            </a:r>
            <a:r>
              <a:rPr lang="sk-SK" dirty="0" smtClean="0"/>
              <a:t>=</a:t>
            </a:r>
            <a:r>
              <a:rPr lang="en-US" dirty="0" smtClean="0"/>
              <a:t> SE that continues for 24 hours or more after the use of anesthetic therapy, including cases that recur on weaning of the </a:t>
            </a:r>
            <a:r>
              <a:rPr lang="en-US" dirty="0" err="1" smtClean="0"/>
              <a:t>anesthestic</a:t>
            </a:r>
            <a:r>
              <a:rPr lang="en-US" dirty="0" smtClean="0"/>
              <a:t> agent. </a:t>
            </a:r>
            <a:endParaRPr lang="sk-SK" dirty="0" smtClean="0"/>
          </a:p>
        </p:txBody>
      </p:sp>
      <p:sp>
        <p:nvSpPr>
          <p:cNvPr id="5" name="BlokTextu 4"/>
          <p:cNvSpPr txBox="1"/>
          <p:nvPr/>
        </p:nvSpPr>
        <p:spPr>
          <a:xfrm>
            <a:off x="1187624" y="6165304"/>
            <a:ext cx="6966010" cy="369332"/>
          </a:xfrm>
          <a:prstGeom prst="rect">
            <a:avLst/>
          </a:prstGeom>
          <a:noFill/>
        </p:spPr>
        <p:txBody>
          <a:bodyPr wrap="none" rtlCol="0">
            <a:spAutoFit/>
          </a:bodyPr>
          <a:lstStyle/>
          <a:p>
            <a:r>
              <a:rPr lang="sk-SK" dirty="0" err="1" smtClean="0">
                <a:solidFill>
                  <a:srgbClr val="00B0F0"/>
                </a:solidFill>
                <a:effectLst>
                  <a:outerShdw blurRad="38100" dist="38100" dir="2700000" algn="tl">
                    <a:srgbClr val="000000">
                      <a:alpha val="43137"/>
                    </a:srgbClr>
                  </a:outerShdw>
                </a:effectLst>
              </a:rPr>
              <a:t>Look</a:t>
            </a:r>
            <a:r>
              <a:rPr lang="sk-SK" dirty="0" smtClean="0">
                <a:solidFill>
                  <a:srgbClr val="00B0F0"/>
                </a:solidFill>
                <a:effectLst>
                  <a:outerShdw blurRad="38100" dist="38100" dir="2700000" algn="tl">
                    <a:srgbClr val="000000">
                      <a:alpha val="43137"/>
                    </a:srgbClr>
                  </a:outerShdw>
                </a:effectLst>
              </a:rPr>
              <a:t> </a:t>
            </a:r>
            <a:r>
              <a:rPr lang="sk-SK" dirty="0" err="1" smtClean="0">
                <a:solidFill>
                  <a:srgbClr val="00B0F0"/>
                </a:solidFill>
                <a:effectLst>
                  <a:outerShdw blurRad="38100" dist="38100" dir="2700000" algn="tl">
                    <a:srgbClr val="000000">
                      <a:alpha val="43137"/>
                    </a:srgbClr>
                  </a:outerShdw>
                </a:effectLst>
              </a:rPr>
              <a:t>for</a:t>
            </a:r>
            <a:r>
              <a:rPr lang="sk-SK" dirty="0" smtClean="0">
                <a:solidFill>
                  <a:srgbClr val="00B0F0"/>
                </a:solidFill>
                <a:effectLst>
                  <a:outerShdw blurRad="38100" dist="38100" dir="2700000" algn="tl">
                    <a:srgbClr val="000000">
                      <a:alpha val="43137"/>
                    </a:srgbClr>
                  </a:outerShdw>
                </a:effectLst>
              </a:rPr>
              <a:t> </a:t>
            </a:r>
            <a:r>
              <a:rPr lang="sk-SK" dirty="0" err="1" smtClean="0">
                <a:solidFill>
                  <a:srgbClr val="00B0F0"/>
                </a:solidFill>
                <a:effectLst>
                  <a:outerShdw blurRad="38100" dist="38100" dir="2700000" algn="tl">
                    <a:srgbClr val="000000">
                      <a:alpha val="43137"/>
                    </a:srgbClr>
                  </a:outerShdw>
                </a:effectLst>
              </a:rPr>
              <a:t>infection</a:t>
            </a:r>
            <a:r>
              <a:rPr lang="sk-SK" dirty="0" smtClean="0">
                <a:solidFill>
                  <a:srgbClr val="00B0F0"/>
                </a:solidFill>
                <a:effectLst>
                  <a:outerShdw blurRad="38100" dist="38100" dir="2700000" algn="tl">
                    <a:srgbClr val="000000">
                      <a:alpha val="43137"/>
                    </a:srgbClr>
                  </a:outerShdw>
                </a:effectLst>
              </a:rPr>
              <a:t>, trauma, </a:t>
            </a:r>
            <a:r>
              <a:rPr lang="sk-SK" dirty="0" err="1" smtClean="0">
                <a:solidFill>
                  <a:srgbClr val="00B0F0"/>
                </a:solidFill>
                <a:effectLst>
                  <a:outerShdw blurRad="38100" dist="38100" dir="2700000" algn="tl">
                    <a:srgbClr val="000000">
                      <a:alpha val="43137"/>
                    </a:srgbClr>
                  </a:outerShdw>
                </a:effectLst>
              </a:rPr>
              <a:t>consider</a:t>
            </a:r>
            <a:r>
              <a:rPr lang="sk-SK" dirty="0" smtClean="0">
                <a:solidFill>
                  <a:srgbClr val="00B0F0"/>
                </a:solidFill>
                <a:effectLst>
                  <a:outerShdw blurRad="38100" dist="38100" dir="2700000" algn="tl">
                    <a:srgbClr val="000000">
                      <a:alpha val="43137"/>
                    </a:srgbClr>
                  </a:outerShdw>
                </a:effectLst>
              </a:rPr>
              <a:t> </a:t>
            </a:r>
            <a:r>
              <a:rPr lang="sk-SK" dirty="0" err="1" smtClean="0">
                <a:solidFill>
                  <a:srgbClr val="00B0F0"/>
                </a:solidFill>
                <a:effectLst>
                  <a:outerShdw blurRad="38100" dist="38100" dir="2700000" algn="tl">
                    <a:srgbClr val="000000">
                      <a:alpha val="43137"/>
                    </a:srgbClr>
                  </a:outerShdw>
                </a:effectLst>
              </a:rPr>
              <a:t>autoimmune</a:t>
            </a:r>
            <a:r>
              <a:rPr lang="sk-SK" dirty="0" smtClean="0">
                <a:solidFill>
                  <a:srgbClr val="00B0F0"/>
                </a:solidFill>
                <a:effectLst>
                  <a:outerShdw blurRad="38100" dist="38100" dir="2700000" algn="tl">
                    <a:srgbClr val="000000">
                      <a:alpha val="43137"/>
                    </a:srgbClr>
                  </a:outerShdw>
                </a:effectLst>
              </a:rPr>
              <a:t>/</a:t>
            </a:r>
            <a:r>
              <a:rPr lang="sk-SK" dirty="0" err="1" smtClean="0">
                <a:solidFill>
                  <a:srgbClr val="00B0F0"/>
                </a:solidFill>
                <a:effectLst>
                  <a:outerShdw blurRad="38100" dist="38100" dir="2700000" algn="tl">
                    <a:srgbClr val="000000">
                      <a:alpha val="43137"/>
                    </a:srgbClr>
                  </a:outerShdw>
                </a:effectLst>
              </a:rPr>
              <a:t>paraneoplastic</a:t>
            </a:r>
            <a:r>
              <a:rPr lang="sk-SK" dirty="0" smtClean="0">
                <a:solidFill>
                  <a:srgbClr val="00B0F0"/>
                </a:solidFill>
                <a:effectLst>
                  <a:outerShdw blurRad="38100" dist="38100" dir="2700000" algn="tl">
                    <a:srgbClr val="000000">
                      <a:alpha val="43137"/>
                    </a:srgbClr>
                  </a:outerShdw>
                </a:effectLst>
              </a:rPr>
              <a:t> </a:t>
            </a:r>
            <a:r>
              <a:rPr lang="sk-SK" dirty="0" err="1" smtClean="0">
                <a:solidFill>
                  <a:srgbClr val="00B0F0"/>
                </a:solidFill>
                <a:effectLst>
                  <a:outerShdw blurRad="38100" dist="38100" dir="2700000" algn="tl">
                    <a:srgbClr val="000000">
                      <a:alpha val="43137"/>
                    </a:srgbClr>
                  </a:outerShdw>
                </a:effectLst>
              </a:rPr>
              <a:t>origin</a:t>
            </a:r>
            <a:endParaRPr lang="sk-SK" dirty="0">
              <a:solidFill>
                <a:srgbClr val="00B0F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sk-SK" altLang="sk-SK" dirty="0" err="1" smtClean="0"/>
              <a:t>Epileptic</a:t>
            </a:r>
            <a:r>
              <a:rPr lang="sk-SK" altLang="sk-SK" dirty="0" smtClean="0"/>
              <a:t> </a:t>
            </a:r>
            <a:r>
              <a:rPr lang="sk-SK" altLang="sk-SK" dirty="0" err="1" smtClean="0"/>
              <a:t>seizure</a:t>
            </a:r>
            <a:r>
              <a:rPr lang="sk-SK" altLang="sk-SK" dirty="0" smtClean="0"/>
              <a:t>- </a:t>
            </a:r>
            <a:r>
              <a:rPr lang="sk-SK" altLang="sk-SK" dirty="0" err="1" smtClean="0"/>
              <a:t>first</a:t>
            </a:r>
            <a:r>
              <a:rPr lang="sk-SK" altLang="sk-SK" dirty="0" smtClean="0"/>
              <a:t> </a:t>
            </a:r>
            <a:r>
              <a:rPr lang="sk-SK" altLang="sk-SK" dirty="0" err="1" smtClean="0"/>
              <a:t>aid</a:t>
            </a:r>
            <a:endParaRPr lang="sk-SK" altLang="sk-SK" dirty="0" smtClean="0"/>
          </a:p>
        </p:txBody>
      </p:sp>
      <p:sp>
        <p:nvSpPr>
          <p:cNvPr id="30723" name="Rectangle 3"/>
          <p:cNvSpPr>
            <a:spLocks noGrp="1" noChangeArrowheads="1"/>
          </p:cNvSpPr>
          <p:nvPr>
            <p:ph type="body" idx="1"/>
          </p:nvPr>
        </p:nvSpPr>
        <p:spPr/>
        <p:txBody>
          <a:bodyPr/>
          <a:lstStyle/>
          <a:p>
            <a:pPr eaLnBrk="1" hangingPunct="1">
              <a:lnSpc>
                <a:spcPct val="80000"/>
              </a:lnSpc>
            </a:pPr>
            <a:r>
              <a:rPr lang="sk-SK" altLang="sk-SK" sz="2100" dirty="0" smtClean="0"/>
              <a:t>A person </a:t>
            </a:r>
            <a:r>
              <a:rPr lang="sk-SK" altLang="sk-SK" sz="2100" dirty="0" err="1" smtClean="0"/>
              <a:t>experiencing</a:t>
            </a:r>
            <a:r>
              <a:rPr lang="sk-SK" altLang="sk-SK" sz="2100" dirty="0" smtClean="0"/>
              <a:t> a </a:t>
            </a:r>
            <a:r>
              <a:rPr lang="sk-SK" altLang="sk-SK" sz="2100" dirty="0" err="1" smtClean="0">
                <a:hlinkClick r:id="rId2"/>
              </a:rPr>
              <a:t>generalized</a:t>
            </a:r>
            <a:r>
              <a:rPr lang="sk-SK" altLang="sk-SK" sz="2100" dirty="0" smtClean="0">
                <a:hlinkClick r:id="rId2"/>
              </a:rPr>
              <a:t> </a:t>
            </a:r>
            <a:r>
              <a:rPr lang="sk-SK" altLang="sk-SK" sz="2100" dirty="0" err="1" smtClean="0">
                <a:hlinkClick r:id="rId2"/>
              </a:rPr>
              <a:t>tonic-clonic</a:t>
            </a:r>
            <a:r>
              <a:rPr lang="sk-SK" altLang="sk-SK" sz="2100" dirty="0" smtClean="0">
                <a:hlinkClick r:id="rId2"/>
              </a:rPr>
              <a:t> </a:t>
            </a:r>
            <a:r>
              <a:rPr lang="sk-SK" altLang="sk-SK" sz="2100" dirty="0" err="1" smtClean="0">
                <a:hlinkClick r:id="rId2"/>
              </a:rPr>
              <a:t>seizure</a:t>
            </a:r>
            <a:r>
              <a:rPr lang="sk-SK" altLang="sk-SK" sz="2100" dirty="0" smtClean="0"/>
              <a:t> or a </a:t>
            </a:r>
            <a:r>
              <a:rPr lang="sk-SK" altLang="sk-SK" sz="2100" dirty="0" err="1" smtClean="0">
                <a:hlinkClick r:id="rId2"/>
              </a:rPr>
              <a:t>simple</a:t>
            </a:r>
            <a:r>
              <a:rPr lang="sk-SK" altLang="sk-SK" sz="2100" dirty="0" smtClean="0">
                <a:hlinkClick r:id="rId2"/>
              </a:rPr>
              <a:t> </a:t>
            </a:r>
            <a:r>
              <a:rPr lang="sk-SK" altLang="sk-SK" sz="2100" dirty="0" err="1" smtClean="0">
                <a:hlinkClick r:id="rId2"/>
              </a:rPr>
              <a:t>partial</a:t>
            </a:r>
            <a:r>
              <a:rPr lang="sk-SK" altLang="sk-SK" sz="2100" dirty="0" smtClean="0">
                <a:hlinkClick r:id="rId2"/>
              </a:rPr>
              <a:t> </a:t>
            </a:r>
            <a:r>
              <a:rPr lang="sk-SK" altLang="sk-SK" sz="2100" dirty="0" err="1" smtClean="0">
                <a:hlinkClick r:id="rId2"/>
              </a:rPr>
              <a:t>seizure</a:t>
            </a:r>
            <a:r>
              <a:rPr lang="sk-SK" altLang="sk-SK" sz="2100" dirty="0" smtClean="0"/>
              <a:t> </a:t>
            </a:r>
            <a:r>
              <a:rPr lang="sk-SK" altLang="sk-SK" sz="2100" dirty="0" err="1" smtClean="0"/>
              <a:t>that</a:t>
            </a:r>
            <a:r>
              <a:rPr lang="sk-SK" altLang="sk-SK" sz="2100" dirty="0" smtClean="0"/>
              <a:t> has </a:t>
            </a:r>
            <a:r>
              <a:rPr lang="sk-SK" altLang="sk-SK" sz="2100" dirty="0" err="1" smtClean="0"/>
              <a:t>become</a:t>
            </a:r>
            <a:r>
              <a:rPr lang="sk-SK" altLang="sk-SK" sz="2100" dirty="0" smtClean="0"/>
              <a:t> </a:t>
            </a:r>
            <a:r>
              <a:rPr lang="sk-SK" altLang="sk-SK" sz="2100" dirty="0" err="1" smtClean="0"/>
              <a:t>convulsive</a:t>
            </a:r>
            <a:r>
              <a:rPr lang="sk-SK" altLang="sk-SK" sz="2100" dirty="0" smtClean="0"/>
              <a:t> </a:t>
            </a:r>
            <a:r>
              <a:rPr lang="sk-SK" altLang="sk-SK" sz="2100" dirty="0" err="1" smtClean="0"/>
              <a:t>requires</a:t>
            </a:r>
            <a:r>
              <a:rPr lang="sk-SK" altLang="sk-SK" sz="2100" dirty="0" smtClean="0"/>
              <a:t> </a:t>
            </a:r>
            <a:r>
              <a:rPr lang="sk-SK" altLang="sk-SK" sz="2100" dirty="0" err="1" smtClean="0"/>
              <a:t>first</a:t>
            </a:r>
            <a:r>
              <a:rPr lang="sk-SK" altLang="sk-SK" sz="2100" dirty="0" smtClean="0"/>
              <a:t> </a:t>
            </a:r>
            <a:r>
              <a:rPr lang="sk-SK" altLang="sk-SK" sz="2100" dirty="0" err="1" smtClean="0"/>
              <a:t>aid</a:t>
            </a:r>
            <a:r>
              <a:rPr lang="sk-SK" altLang="sk-SK" sz="2100" dirty="0" smtClean="0"/>
              <a:t>. </a:t>
            </a:r>
          </a:p>
          <a:p>
            <a:pPr eaLnBrk="1" hangingPunct="1">
              <a:lnSpc>
                <a:spcPct val="80000"/>
              </a:lnSpc>
            </a:pPr>
            <a:r>
              <a:rPr lang="sk-SK" altLang="sk-SK" sz="2100" dirty="0" err="1" smtClean="0"/>
              <a:t>Call</a:t>
            </a:r>
            <a:r>
              <a:rPr lang="sk-SK" altLang="sk-SK" sz="2100" dirty="0" smtClean="0"/>
              <a:t> </a:t>
            </a:r>
            <a:r>
              <a:rPr lang="sk-SK" altLang="sk-SK" sz="2100" dirty="0" err="1" smtClean="0"/>
              <a:t>an</a:t>
            </a:r>
            <a:r>
              <a:rPr lang="sk-SK" altLang="sk-SK" sz="2100" dirty="0" smtClean="0"/>
              <a:t> </a:t>
            </a:r>
            <a:r>
              <a:rPr lang="sk-SK" altLang="sk-SK" sz="2100" b="1" dirty="0" err="1" smtClean="0"/>
              <a:t>ambulance</a:t>
            </a:r>
            <a:r>
              <a:rPr lang="sk-SK" altLang="sk-SK" sz="2100" dirty="0" smtClean="0"/>
              <a:t> </a:t>
            </a:r>
            <a:r>
              <a:rPr lang="sk-SK" altLang="sk-SK" sz="2100" dirty="0" err="1" smtClean="0"/>
              <a:t>if</a:t>
            </a:r>
            <a:r>
              <a:rPr lang="sk-SK" altLang="sk-SK" sz="2100" dirty="0" smtClean="0"/>
              <a:t> </a:t>
            </a:r>
            <a:r>
              <a:rPr lang="sk-SK" altLang="sk-SK" sz="2100" dirty="0" err="1" smtClean="0"/>
              <a:t>the</a:t>
            </a:r>
            <a:r>
              <a:rPr lang="sk-SK" altLang="sk-SK" sz="2100" dirty="0" smtClean="0"/>
              <a:t> </a:t>
            </a:r>
            <a:r>
              <a:rPr lang="sk-SK" altLang="sk-SK" sz="2100" dirty="0" err="1" smtClean="0"/>
              <a:t>seizure</a:t>
            </a:r>
            <a:r>
              <a:rPr lang="sk-SK" altLang="sk-SK" sz="2100" dirty="0" smtClean="0"/>
              <a:t> </a:t>
            </a:r>
            <a:r>
              <a:rPr lang="sk-SK" altLang="sk-SK" sz="2100" dirty="0" err="1" smtClean="0"/>
              <a:t>lasts</a:t>
            </a:r>
            <a:r>
              <a:rPr lang="sk-SK" altLang="sk-SK" sz="2100" dirty="0" smtClean="0"/>
              <a:t> </a:t>
            </a:r>
            <a:r>
              <a:rPr lang="sk-SK" altLang="sk-SK" sz="2100" dirty="0" err="1" smtClean="0"/>
              <a:t>longer</a:t>
            </a:r>
            <a:r>
              <a:rPr lang="sk-SK" altLang="sk-SK" sz="2100" dirty="0" smtClean="0"/>
              <a:t> </a:t>
            </a:r>
            <a:r>
              <a:rPr lang="sk-SK" altLang="sk-SK" sz="2100" dirty="0" err="1" smtClean="0"/>
              <a:t>than</a:t>
            </a:r>
            <a:r>
              <a:rPr lang="sk-SK" altLang="sk-SK" sz="2100" dirty="0" smtClean="0"/>
              <a:t> </a:t>
            </a:r>
            <a:r>
              <a:rPr lang="sk-SK" altLang="sk-SK" sz="2100" b="1" dirty="0" smtClean="0">
                <a:solidFill>
                  <a:srgbClr val="C00000"/>
                </a:solidFill>
                <a:effectLst>
                  <a:outerShdw blurRad="38100" dist="38100" dir="2700000" algn="tl">
                    <a:srgbClr val="000000">
                      <a:alpha val="43137"/>
                    </a:srgbClr>
                  </a:outerShdw>
                </a:effectLst>
              </a:rPr>
              <a:t>5 </a:t>
            </a:r>
            <a:r>
              <a:rPr lang="sk-SK" altLang="sk-SK" sz="2100" b="1" dirty="0" err="1" smtClean="0">
                <a:solidFill>
                  <a:srgbClr val="C00000"/>
                </a:solidFill>
                <a:effectLst>
                  <a:outerShdw blurRad="38100" dist="38100" dir="2700000" algn="tl">
                    <a:srgbClr val="000000">
                      <a:alpha val="43137"/>
                    </a:srgbClr>
                  </a:outerShdw>
                </a:effectLst>
              </a:rPr>
              <a:t>minutes</a:t>
            </a:r>
            <a:r>
              <a:rPr lang="sk-SK" altLang="sk-SK" sz="2100" dirty="0" smtClean="0"/>
              <a:t>, </a:t>
            </a:r>
            <a:r>
              <a:rPr lang="sk-SK" altLang="sk-SK" sz="2100" dirty="0" err="1" smtClean="0"/>
              <a:t>one</a:t>
            </a:r>
            <a:r>
              <a:rPr lang="sk-SK" altLang="sk-SK" sz="2100" dirty="0" smtClean="0"/>
              <a:t> </a:t>
            </a:r>
            <a:r>
              <a:rPr lang="sk-SK" altLang="sk-SK" sz="2100" dirty="0" err="1" smtClean="0"/>
              <a:t>seizure</a:t>
            </a:r>
            <a:r>
              <a:rPr lang="sk-SK" altLang="sk-SK" sz="2100" dirty="0" smtClean="0"/>
              <a:t> </a:t>
            </a:r>
            <a:r>
              <a:rPr lang="sk-SK" altLang="sk-SK" sz="2100" dirty="0" err="1" smtClean="0"/>
              <a:t>follows</a:t>
            </a:r>
            <a:r>
              <a:rPr lang="sk-SK" altLang="sk-SK" sz="2100" dirty="0" smtClean="0"/>
              <a:t> </a:t>
            </a:r>
            <a:r>
              <a:rPr lang="sk-SK" altLang="sk-SK" sz="2100" dirty="0" err="1" smtClean="0"/>
              <a:t>another</a:t>
            </a:r>
            <a:r>
              <a:rPr lang="sk-SK" altLang="sk-SK" sz="2100" dirty="0" smtClean="0"/>
              <a:t> </a:t>
            </a:r>
            <a:r>
              <a:rPr lang="sk-SK" altLang="sk-SK" sz="2100" dirty="0" err="1" smtClean="0"/>
              <a:t>without</a:t>
            </a:r>
            <a:r>
              <a:rPr lang="sk-SK" altLang="sk-SK" sz="2100" dirty="0" smtClean="0"/>
              <a:t> </a:t>
            </a:r>
            <a:r>
              <a:rPr lang="sk-SK" altLang="sk-SK" sz="2100" dirty="0" err="1" smtClean="0"/>
              <a:t>the</a:t>
            </a:r>
            <a:r>
              <a:rPr lang="sk-SK" altLang="sk-SK" sz="2100" dirty="0" smtClean="0"/>
              <a:t> person </a:t>
            </a:r>
            <a:r>
              <a:rPr lang="sk-SK" altLang="sk-SK" sz="2100" dirty="0" err="1" smtClean="0"/>
              <a:t>regaining</a:t>
            </a:r>
            <a:r>
              <a:rPr lang="sk-SK" altLang="sk-SK" sz="2100" dirty="0" smtClean="0"/>
              <a:t> </a:t>
            </a:r>
            <a:r>
              <a:rPr lang="sk-SK" altLang="sk-SK" sz="2100" dirty="0" err="1" smtClean="0"/>
              <a:t>consciousness</a:t>
            </a:r>
            <a:r>
              <a:rPr lang="sk-SK" altLang="sk-SK" sz="2100" dirty="0" smtClean="0"/>
              <a:t>, or </a:t>
            </a:r>
            <a:r>
              <a:rPr lang="sk-SK" altLang="sk-SK" sz="2100" dirty="0" err="1" smtClean="0"/>
              <a:t>the</a:t>
            </a:r>
            <a:r>
              <a:rPr lang="sk-SK" altLang="sk-SK" sz="2100" dirty="0" smtClean="0"/>
              <a:t> person </a:t>
            </a:r>
            <a:r>
              <a:rPr lang="sk-SK" altLang="sk-SK" sz="2100" dirty="0" err="1" smtClean="0"/>
              <a:t>is</a:t>
            </a:r>
            <a:r>
              <a:rPr lang="sk-SK" altLang="sk-SK" sz="2100" dirty="0" smtClean="0"/>
              <a:t> </a:t>
            </a:r>
            <a:r>
              <a:rPr lang="sk-SK" altLang="sk-SK" sz="2100" dirty="0" err="1" smtClean="0"/>
              <a:t>seriously</a:t>
            </a:r>
            <a:r>
              <a:rPr lang="sk-SK" altLang="sk-SK" sz="2100" dirty="0" smtClean="0"/>
              <a:t> </a:t>
            </a:r>
            <a:r>
              <a:rPr lang="sk-SK" altLang="sk-SK" sz="2100" dirty="0" err="1" smtClean="0"/>
              <a:t>injured</a:t>
            </a:r>
            <a:r>
              <a:rPr lang="sk-SK" altLang="sk-SK" sz="2100" dirty="0" smtClean="0"/>
              <a:t>= STATUS EPILEPTICUS.</a:t>
            </a:r>
          </a:p>
          <a:p>
            <a:pPr eaLnBrk="1" hangingPunct="1">
              <a:lnSpc>
                <a:spcPct val="80000"/>
              </a:lnSpc>
            </a:pPr>
            <a:endParaRPr lang="sk-SK" altLang="sk-SK" sz="2100" dirty="0" smtClean="0"/>
          </a:p>
          <a:p>
            <a:pPr eaLnBrk="1" hangingPunct="1">
              <a:lnSpc>
                <a:spcPct val="80000"/>
              </a:lnSpc>
              <a:buFont typeface="Wingdings" pitchFamily="2" charset="2"/>
              <a:buNone/>
            </a:pPr>
            <a:r>
              <a:rPr lang="sk-SK" altLang="sk-SK" sz="2100" dirty="0" err="1" smtClean="0"/>
              <a:t>The</a:t>
            </a:r>
            <a:r>
              <a:rPr lang="sk-SK" altLang="sk-SK" sz="2100" dirty="0" smtClean="0"/>
              <a:t> </a:t>
            </a:r>
            <a:r>
              <a:rPr lang="sk-SK" altLang="sk-SK" sz="2100" dirty="0" err="1" smtClean="0"/>
              <a:t>goals</a:t>
            </a:r>
            <a:r>
              <a:rPr lang="sk-SK" altLang="sk-SK" sz="2100" dirty="0" smtClean="0"/>
              <a:t> </a:t>
            </a:r>
            <a:r>
              <a:rPr lang="sk-SK" altLang="sk-SK" sz="2100" dirty="0" err="1" smtClean="0"/>
              <a:t>of</a:t>
            </a:r>
            <a:r>
              <a:rPr lang="sk-SK" altLang="sk-SK" sz="2100" dirty="0" smtClean="0"/>
              <a:t> </a:t>
            </a:r>
            <a:r>
              <a:rPr lang="sk-SK" altLang="sk-SK" sz="2100" dirty="0" err="1" smtClean="0"/>
              <a:t>first</a:t>
            </a:r>
            <a:r>
              <a:rPr lang="sk-SK" altLang="sk-SK" sz="2100" dirty="0" smtClean="0"/>
              <a:t> </a:t>
            </a:r>
            <a:r>
              <a:rPr lang="sk-SK" altLang="sk-SK" sz="2100" dirty="0" err="1" smtClean="0"/>
              <a:t>aid</a:t>
            </a:r>
            <a:r>
              <a:rPr lang="sk-SK" altLang="sk-SK" sz="2100" dirty="0" smtClean="0"/>
              <a:t> are to </a:t>
            </a:r>
          </a:p>
          <a:p>
            <a:pPr eaLnBrk="1" hangingPunct="1">
              <a:lnSpc>
                <a:spcPct val="80000"/>
              </a:lnSpc>
            </a:pPr>
            <a:r>
              <a:rPr lang="sk-SK" altLang="sk-SK" sz="2100" dirty="0" err="1" smtClean="0"/>
              <a:t>prevent</a:t>
            </a:r>
            <a:r>
              <a:rPr lang="sk-SK" altLang="sk-SK" sz="2100" dirty="0" smtClean="0"/>
              <a:t> </a:t>
            </a:r>
            <a:r>
              <a:rPr lang="sk-SK" altLang="sk-SK" sz="2100" dirty="0" err="1" smtClean="0"/>
              <a:t>injury</a:t>
            </a:r>
            <a:r>
              <a:rPr lang="sk-SK" altLang="sk-SK" sz="2100" dirty="0" smtClean="0"/>
              <a:t>, </a:t>
            </a:r>
          </a:p>
          <a:p>
            <a:pPr eaLnBrk="1" hangingPunct="1">
              <a:lnSpc>
                <a:spcPct val="80000"/>
              </a:lnSpc>
            </a:pPr>
            <a:r>
              <a:rPr lang="sk-SK" altLang="sk-SK" sz="2100" dirty="0" err="1" smtClean="0"/>
              <a:t>maintain</a:t>
            </a:r>
            <a:r>
              <a:rPr lang="sk-SK" altLang="sk-SK" sz="2100" dirty="0" smtClean="0"/>
              <a:t> </a:t>
            </a:r>
            <a:r>
              <a:rPr lang="sk-SK" altLang="sk-SK" sz="2100" dirty="0" err="1" smtClean="0"/>
              <a:t>an</a:t>
            </a:r>
            <a:r>
              <a:rPr lang="sk-SK" altLang="sk-SK" sz="2100" dirty="0" smtClean="0"/>
              <a:t> </a:t>
            </a:r>
            <a:r>
              <a:rPr lang="sk-SK" altLang="sk-SK" sz="2100" dirty="0" err="1" smtClean="0"/>
              <a:t>open</a:t>
            </a:r>
            <a:r>
              <a:rPr lang="sk-SK" altLang="sk-SK" sz="2100" dirty="0" smtClean="0"/>
              <a:t> </a:t>
            </a:r>
            <a:r>
              <a:rPr lang="sk-SK" altLang="sk-SK" sz="2100" dirty="0" err="1" smtClean="0"/>
              <a:t>airway</a:t>
            </a:r>
            <a:r>
              <a:rPr lang="sk-SK" altLang="sk-SK" sz="2100" dirty="0" smtClean="0"/>
              <a:t>, </a:t>
            </a:r>
          </a:p>
          <a:p>
            <a:pPr eaLnBrk="1" hangingPunct="1">
              <a:lnSpc>
                <a:spcPct val="80000"/>
              </a:lnSpc>
            </a:pPr>
            <a:r>
              <a:rPr lang="sk-SK" altLang="sk-SK" sz="2100" dirty="0" err="1" smtClean="0"/>
              <a:t>provide</a:t>
            </a:r>
            <a:r>
              <a:rPr lang="sk-SK" altLang="sk-SK" sz="2100" dirty="0" smtClean="0"/>
              <a:t> </a:t>
            </a:r>
            <a:r>
              <a:rPr lang="sk-SK" altLang="sk-SK" sz="2100" dirty="0" err="1" smtClean="0"/>
              <a:t>reassurance</a:t>
            </a:r>
            <a:r>
              <a:rPr lang="sk-SK" altLang="sk-SK" sz="2100" dirty="0" smtClean="0"/>
              <a:t> to </a:t>
            </a:r>
            <a:r>
              <a:rPr lang="sk-SK" altLang="sk-SK" sz="2100" dirty="0" err="1" smtClean="0"/>
              <a:t>the</a:t>
            </a:r>
            <a:r>
              <a:rPr lang="sk-SK" altLang="sk-SK" sz="2100" dirty="0" smtClean="0"/>
              <a:t> </a:t>
            </a:r>
            <a:r>
              <a:rPr lang="sk-SK" altLang="sk-SK" sz="2100" dirty="0" err="1" smtClean="0"/>
              <a:t>patient</a:t>
            </a:r>
            <a:r>
              <a:rPr lang="sk-SK" altLang="sk-SK" sz="2100" dirty="0" smtClean="0"/>
              <a:t> and </a:t>
            </a:r>
            <a:r>
              <a:rPr lang="sk-SK" altLang="sk-SK" sz="2100" dirty="0" err="1" smtClean="0"/>
              <a:t>bystanders</a:t>
            </a:r>
            <a:r>
              <a:rPr lang="sk-SK" altLang="sk-SK" sz="2100" dirty="0" smtClean="0"/>
              <a:t>, </a:t>
            </a:r>
          </a:p>
          <a:p>
            <a:pPr eaLnBrk="1" hangingPunct="1">
              <a:lnSpc>
                <a:spcPct val="80000"/>
              </a:lnSpc>
            </a:pPr>
            <a:r>
              <a:rPr lang="sk-SK" altLang="sk-SK" sz="2100" dirty="0" err="1" smtClean="0"/>
              <a:t>recognize</a:t>
            </a:r>
            <a:r>
              <a:rPr lang="sk-SK" altLang="sk-SK" sz="2100" dirty="0" smtClean="0"/>
              <a:t> </a:t>
            </a:r>
            <a:r>
              <a:rPr lang="sk-SK" altLang="sk-SK" sz="2100" dirty="0" err="1" smtClean="0"/>
              <a:t>an</a:t>
            </a:r>
            <a:r>
              <a:rPr lang="sk-SK" altLang="sk-SK" sz="2100" dirty="0" smtClean="0"/>
              <a:t> </a:t>
            </a:r>
            <a:r>
              <a:rPr lang="sk-SK" altLang="sk-SK" sz="2100" dirty="0" err="1" smtClean="0"/>
              <a:t>emergency</a:t>
            </a:r>
            <a:r>
              <a:rPr lang="sk-SK" altLang="sk-SK" sz="2100" dirty="0" smtClean="0"/>
              <a:t> </a:t>
            </a:r>
            <a:r>
              <a:rPr lang="sk-SK" altLang="sk-SK" sz="2100" dirty="0" err="1" smtClean="0"/>
              <a:t>condition</a:t>
            </a:r>
            <a:r>
              <a:rPr lang="sk-SK" altLang="sk-SK" sz="2100" dirty="0" smtClean="0"/>
              <a:t>, and </a:t>
            </a:r>
          </a:p>
          <a:p>
            <a:pPr eaLnBrk="1" hangingPunct="1">
              <a:lnSpc>
                <a:spcPct val="80000"/>
              </a:lnSpc>
            </a:pPr>
            <a:r>
              <a:rPr lang="sk-SK" altLang="sk-SK" sz="2100" dirty="0" err="1" smtClean="0"/>
              <a:t>know</a:t>
            </a:r>
            <a:r>
              <a:rPr lang="sk-SK" altLang="sk-SK" sz="2100" dirty="0" smtClean="0"/>
              <a:t> </a:t>
            </a:r>
            <a:r>
              <a:rPr lang="sk-SK" altLang="sk-SK" sz="2100" dirty="0" err="1" smtClean="0"/>
              <a:t>when</a:t>
            </a:r>
            <a:r>
              <a:rPr lang="sk-SK" altLang="sk-SK" sz="2100" dirty="0" smtClean="0"/>
              <a:t> to </a:t>
            </a:r>
            <a:r>
              <a:rPr lang="sk-SK" altLang="sk-SK" sz="2100" dirty="0" err="1" smtClean="0"/>
              <a:t>call</a:t>
            </a:r>
            <a:r>
              <a:rPr lang="sk-SK" altLang="sk-SK" sz="2100" dirty="0" smtClean="0"/>
              <a:t> </a:t>
            </a:r>
            <a:r>
              <a:rPr lang="sk-SK" altLang="sk-SK" sz="2100" dirty="0" err="1" smtClean="0"/>
              <a:t>for</a:t>
            </a:r>
            <a:r>
              <a:rPr lang="sk-SK" altLang="sk-SK" sz="2100" dirty="0" smtClean="0"/>
              <a:t> </a:t>
            </a:r>
            <a:r>
              <a:rPr lang="sk-SK" altLang="sk-SK" sz="2100" dirty="0" err="1" smtClean="0"/>
              <a:t>help</a:t>
            </a:r>
            <a:r>
              <a:rPr lang="sk-SK" altLang="sk-SK" sz="2100" dirty="0" smtClean="0"/>
              <a:t> </a:t>
            </a:r>
          </a:p>
          <a:p>
            <a:pPr eaLnBrk="1" hangingPunct="1">
              <a:lnSpc>
                <a:spcPct val="80000"/>
              </a:lnSpc>
              <a:buFont typeface="Wingdings" pitchFamily="2" charset="2"/>
              <a:buNone/>
            </a:pPr>
            <a:r>
              <a:rPr lang="sk-SK" altLang="sk-SK" sz="2100" dirty="0" smtClean="0"/>
              <a:t>BZD- </a:t>
            </a:r>
            <a:r>
              <a:rPr lang="sk-SK" altLang="sk-SK" sz="2100" dirty="0" err="1" smtClean="0"/>
              <a:t>i.v</a:t>
            </a:r>
            <a:r>
              <a:rPr lang="sk-SK" altLang="sk-SK" sz="2100" dirty="0" smtClean="0"/>
              <a:t>., per </a:t>
            </a:r>
            <a:r>
              <a:rPr lang="sk-SK" altLang="sk-SK" sz="2100" dirty="0" err="1" smtClean="0"/>
              <a:t>rectum</a:t>
            </a:r>
            <a:endParaRPr lang="sk-SK" altLang="sk-SK" sz="2100" dirty="0" smtClean="0"/>
          </a:p>
          <a:p>
            <a:pPr eaLnBrk="1" hangingPunct="1">
              <a:lnSpc>
                <a:spcPct val="80000"/>
              </a:lnSpc>
            </a:pPr>
            <a:endParaRPr lang="sk-SK" altLang="sk-SK" sz="21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sk-SK" altLang="sk-SK" dirty="0" err="1" smtClean="0"/>
              <a:t>Epileptic</a:t>
            </a:r>
            <a:r>
              <a:rPr lang="sk-SK" altLang="sk-SK" dirty="0" smtClean="0"/>
              <a:t> </a:t>
            </a:r>
            <a:r>
              <a:rPr lang="sk-SK" altLang="sk-SK" dirty="0" err="1" smtClean="0"/>
              <a:t>seizure</a:t>
            </a:r>
            <a:r>
              <a:rPr lang="sk-SK" altLang="sk-SK" dirty="0" smtClean="0"/>
              <a:t>- </a:t>
            </a:r>
            <a:r>
              <a:rPr lang="sk-SK" altLang="sk-SK" dirty="0" err="1" smtClean="0"/>
              <a:t>first</a:t>
            </a:r>
            <a:r>
              <a:rPr lang="sk-SK" altLang="sk-SK" dirty="0" smtClean="0"/>
              <a:t> </a:t>
            </a:r>
            <a:r>
              <a:rPr lang="sk-SK" altLang="sk-SK" dirty="0" err="1" smtClean="0"/>
              <a:t>aid</a:t>
            </a:r>
            <a:endParaRPr lang="sk-SK" altLang="sk-SK" dirty="0" smtClean="0"/>
          </a:p>
        </p:txBody>
      </p:sp>
      <p:pic>
        <p:nvPicPr>
          <p:cNvPr id="31747" name="Picture 5"/>
          <p:cNvPicPr>
            <a:picLocks noGrp="1" noChangeAspect="1" noChangeArrowheads="1"/>
          </p:cNvPicPr>
          <p:nvPr>
            <p:ph type="body" idx="1"/>
          </p:nvPr>
        </p:nvPicPr>
        <p:blipFill>
          <a:blip r:embed="rId2" cstate="print"/>
          <a:srcRect/>
          <a:stretch>
            <a:fillRect/>
          </a:stretch>
        </p:blipFill>
        <p:spPr>
          <a:xfrm>
            <a:off x="2339975" y="1752600"/>
            <a:ext cx="4246563" cy="4989513"/>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title"/>
          </p:nvPr>
        </p:nvSpPr>
        <p:spPr/>
        <p:txBody>
          <a:bodyPr/>
          <a:lstStyle/>
          <a:p>
            <a:pPr eaLnBrk="1" hangingPunct="1"/>
            <a:r>
              <a:rPr lang="sk-SK" altLang="sk-SK" smtClean="0"/>
              <a:t>Epileptic seizure</a:t>
            </a:r>
          </a:p>
        </p:txBody>
      </p:sp>
      <p:sp>
        <p:nvSpPr>
          <p:cNvPr id="5123" name="Rectangle 8"/>
          <p:cNvSpPr>
            <a:spLocks noGrp="1" noChangeArrowheads="1"/>
          </p:cNvSpPr>
          <p:nvPr>
            <p:ph type="body" idx="1"/>
          </p:nvPr>
        </p:nvSpPr>
        <p:spPr>
          <a:xfrm>
            <a:off x="1547813" y="1700213"/>
            <a:ext cx="5876925" cy="1963737"/>
          </a:xfrm>
        </p:spPr>
        <p:txBody>
          <a:bodyPr>
            <a:normAutofit fontScale="55000" lnSpcReduction="20000"/>
          </a:bodyPr>
          <a:lstStyle/>
          <a:p>
            <a:pPr eaLnBrk="1" hangingPunct="1"/>
            <a:endParaRPr lang="sk-SK" altLang="sk-SK" dirty="0" smtClean="0"/>
          </a:p>
          <a:p>
            <a:pPr eaLnBrk="1" hangingPunct="1"/>
            <a:r>
              <a:rPr lang="sk-SK" altLang="sk-SK" dirty="0" smtClean="0"/>
              <a:t>ACUTE/SYMPTOMATIC (</a:t>
            </a:r>
            <a:r>
              <a:rPr lang="sk-SK" altLang="sk-SK" dirty="0" err="1" smtClean="0"/>
              <a:t>up</a:t>
            </a:r>
            <a:r>
              <a:rPr lang="sk-SK" altLang="sk-SK" dirty="0" smtClean="0"/>
              <a:t> to 7-14 </a:t>
            </a:r>
            <a:r>
              <a:rPr lang="sk-SK" altLang="sk-SK" dirty="0" err="1" smtClean="0"/>
              <a:t>days</a:t>
            </a:r>
            <a:r>
              <a:rPr lang="sk-SK" altLang="sk-SK" dirty="0" smtClean="0"/>
              <a:t> </a:t>
            </a:r>
            <a:r>
              <a:rPr lang="sk-SK" altLang="sk-SK" dirty="0" err="1" smtClean="0"/>
              <a:t>after</a:t>
            </a:r>
            <a:r>
              <a:rPr lang="sk-SK" altLang="sk-SK" dirty="0" smtClean="0"/>
              <a:t> </a:t>
            </a:r>
            <a:r>
              <a:rPr lang="sk-SK" altLang="sk-SK" dirty="0" err="1" smtClean="0"/>
              <a:t>the</a:t>
            </a:r>
            <a:r>
              <a:rPr lang="sk-SK" altLang="sk-SK" dirty="0" smtClean="0"/>
              <a:t> </a:t>
            </a:r>
            <a:r>
              <a:rPr lang="sk-SK" altLang="sk-SK" dirty="0" err="1" smtClean="0"/>
              <a:t>insult</a:t>
            </a:r>
            <a:r>
              <a:rPr lang="sk-SK" altLang="sk-SK" dirty="0" smtClean="0"/>
              <a:t>)</a:t>
            </a:r>
          </a:p>
          <a:p>
            <a:pPr lvl="1" eaLnBrk="1" hangingPunct="1"/>
            <a:r>
              <a:rPr lang="sk-SK" altLang="sk-SK" dirty="0" err="1" smtClean="0"/>
              <a:t>Stroke</a:t>
            </a:r>
            <a:endParaRPr lang="sk-SK" altLang="sk-SK" dirty="0" smtClean="0"/>
          </a:p>
          <a:p>
            <a:pPr lvl="1" eaLnBrk="1" hangingPunct="1"/>
            <a:r>
              <a:rPr lang="sk-SK" altLang="sk-SK" dirty="0" smtClean="0"/>
              <a:t>Trauma</a:t>
            </a:r>
          </a:p>
          <a:p>
            <a:pPr eaLnBrk="1" hangingPunct="1"/>
            <a:r>
              <a:rPr lang="sk-SK" altLang="sk-SK" dirty="0" smtClean="0"/>
              <a:t>UNPROVOKED/REFLEX</a:t>
            </a:r>
          </a:p>
          <a:p>
            <a:pPr lvl="1" eaLnBrk="1" hangingPunct="1"/>
            <a:r>
              <a:rPr lang="sk-SK" altLang="sk-SK" dirty="0" smtClean="0"/>
              <a:t> </a:t>
            </a:r>
          </a:p>
          <a:p>
            <a:pPr lvl="1" eaLnBrk="1" hangingPunct="1"/>
            <a:r>
              <a:rPr lang="sk-SK" altLang="sk-SK" dirty="0" err="1" smtClean="0"/>
              <a:t>Epilepsy</a:t>
            </a:r>
            <a:endParaRPr lang="sk-SK" altLang="sk-SK" dirty="0" smtClean="0"/>
          </a:p>
        </p:txBody>
      </p:sp>
      <p:sp>
        <p:nvSpPr>
          <p:cNvPr id="5124" name="Rectangle 12"/>
          <p:cNvSpPr>
            <a:spLocks noChangeArrowheads="1"/>
          </p:cNvSpPr>
          <p:nvPr/>
        </p:nvSpPr>
        <p:spPr bwMode="auto">
          <a:xfrm>
            <a:off x="250825" y="1052513"/>
            <a:ext cx="287338" cy="287337"/>
          </a:xfrm>
          <a:prstGeom prst="rect">
            <a:avLst/>
          </a:prstGeom>
          <a:solidFill>
            <a:schemeClr val="accent2"/>
          </a:solidFill>
          <a:ln w="9525">
            <a:noFill/>
            <a:miter lim="800000"/>
            <a:headEnd/>
            <a:tailEnd/>
          </a:ln>
        </p:spPr>
        <p:txBody>
          <a:bodyPr wrap="none" anchor="ctr"/>
          <a:lstStyle/>
          <a:p>
            <a:endParaRPr lang="sk-SK" altLang="sk-SK"/>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pPr eaLnBrk="1" hangingPunct="1"/>
            <a:r>
              <a:rPr lang="sk-SK" altLang="sk-SK" b="1" dirty="0" smtClean="0">
                <a:effectLst>
                  <a:outerShdw blurRad="38100" dist="38100" dir="2700000" algn="tl">
                    <a:srgbClr val="000000">
                      <a:alpha val="43137"/>
                    </a:srgbClr>
                  </a:outerShdw>
                </a:effectLst>
              </a:rPr>
              <a:t>Status </a:t>
            </a:r>
            <a:r>
              <a:rPr lang="sk-SK" altLang="sk-SK" b="1" dirty="0" err="1" smtClean="0">
                <a:effectLst>
                  <a:outerShdw blurRad="38100" dist="38100" dir="2700000" algn="tl">
                    <a:srgbClr val="000000">
                      <a:alpha val="43137"/>
                    </a:srgbClr>
                  </a:outerShdw>
                </a:effectLst>
              </a:rPr>
              <a:t>epilepticus</a:t>
            </a:r>
            <a:r>
              <a:rPr lang="sk-SK" altLang="sk-SK" dirty="0" smtClean="0"/>
              <a:t/>
            </a:r>
            <a:br>
              <a:rPr lang="sk-SK" altLang="sk-SK" dirty="0" smtClean="0"/>
            </a:br>
            <a:r>
              <a:rPr lang="sk-SK" altLang="sk-SK" dirty="0" err="1" smtClean="0"/>
              <a:t>algorhithm</a:t>
            </a:r>
            <a:r>
              <a:rPr lang="sk-SK" altLang="sk-SK" dirty="0" smtClean="0"/>
              <a:t> </a:t>
            </a:r>
            <a:r>
              <a:rPr lang="sk-SK" altLang="sk-SK" dirty="0" err="1" smtClean="0"/>
              <a:t>of</a:t>
            </a:r>
            <a:r>
              <a:rPr lang="sk-SK" altLang="sk-SK" dirty="0" smtClean="0"/>
              <a:t> </a:t>
            </a:r>
            <a:r>
              <a:rPr lang="sk-SK" altLang="sk-SK" dirty="0" err="1" smtClean="0"/>
              <a:t>treatment</a:t>
            </a:r>
            <a:endParaRPr lang="sk-SK" altLang="sk-SK" dirty="0" smtClean="0"/>
          </a:p>
        </p:txBody>
      </p:sp>
      <p:pic>
        <p:nvPicPr>
          <p:cNvPr id="33795" name="Picture 4"/>
          <p:cNvPicPr>
            <a:picLocks noChangeAspect="1" noChangeArrowheads="1"/>
          </p:cNvPicPr>
          <p:nvPr/>
        </p:nvPicPr>
        <p:blipFill>
          <a:blip r:embed="rId2" cstate="print"/>
          <a:srcRect/>
          <a:stretch>
            <a:fillRect/>
          </a:stretch>
        </p:blipFill>
        <p:spPr bwMode="auto">
          <a:xfrm>
            <a:off x="128588" y="1844675"/>
            <a:ext cx="8836025" cy="452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sk-SK" altLang="sk-SK" b="1" smtClean="0">
                <a:solidFill>
                  <a:schemeClr val="accent2"/>
                </a:solidFill>
              </a:rPr>
              <a:t>Febrile convulsions</a:t>
            </a:r>
            <a:endParaRPr lang="cs-CZ" altLang="sk-SK" b="1" smtClean="0">
              <a:solidFill>
                <a:schemeClr val="accent2"/>
              </a:solidFill>
            </a:endParaRPr>
          </a:p>
        </p:txBody>
      </p:sp>
      <p:sp>
        <p:nvSpPr>
          <p:cNvPr id="34819" name="Rectangle 3"/>
          <p:cNvSpPr>
            <a:spLocks noGrp="1" noChangeArrowheads="1"/>
          </p:cNvSpPr>
          <p:nvPr>
            <p:ph type="body" idx="1"/>
          </p:nvPr>
        </p:nvSpPr>
        <p:spPr>
          <a:xfrm>
            <a:off x="762000" y="2362200"/>
            <a:ext cx="7772400" cy="4114800"/>
          </a:xfrm>
        </p:spPr>
        <p:txBody>
          <a:bodyPr/>
          <a:lstStyle/>
          <a:p>
            <a:pPr eaLnBrk="1" hangingPunct="1"/>
            <a:r>
              <a:rPr lang="sk-SK" altLang="sk-SK" b="1" smtClean="0"/>
              <a:t>2-5% of children</a:t>
            </a:r>
          </a:p>
          <a:p>
            <a:pPr eaLnBrk="1" hangingPunct="1"/>
            <a:r>
              <a:rPr lang="sk-SK" altLang="sk-SK" b="1" smtClean="0"/>
              <a:t>Period 3 months to 5 years</a:t>
            </a:r>
          </a:p>
          <a:p>
            <a:pPr eaLnBrk="1" hangingPunct="1"/>
            <a:r>
              <a:rPr lang="sk-SK" altLang="sk-SK" b="1" smtClean="0"/>
              <a:t>During a sudden rise in temperature  early in the course of illnes</a:t>
            </a:r>
          </a:p>
          <a:p>
            <a:pPr eaLnBrk="1" hangingPunct="1"/>
            <a:r>
              <a:rPr lang="sk-SK" altLang="sk-SK" b="1" smtClean="0"/>
              <a:t>in the absence of intracranial infection</a:t>
            </a:r>
            <a:endParaRPr lang="cs-CZ" altLang="sk-SK" b="1"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9750" y="620713"/>
            <a:ext cx="8208963" cy="2763837"/>
          </a:xfrm>
        </p:spPr>
        <p:txBody>
          <a:bodyPr>
            <a:normAutofit/>
          </a:bodyPr>
          <a:lstStyle/>
          <a:p>
            <a:pPr eaLnBrk="1" hangingPunct="1"/>
            <a:r>
              <a:rPr lang="sk-SK" altLang="sk-SK" sz="3200" b="1" dirty="0" err="1" smtClean="0">
                <a:solidFill>
                  <a:schemeClr val="accent2"/>
                </a:solidFill>
              </a:rPr>
              <a:t>Epileptic</a:t>
            </a:r>
            <a:r>
              <a:rPr lang="sk-SK" altLang="sk-SK" sz="3200" b="1" dirty="0" smtClean="0">
                <a:solidFill>
                  <a:schemeClr val="accent2"/>
                </a:solidFill>
              </a:rPr>
              <a:t> </a:t>
            </a:r>
            <a:r>
              <a:rPr lang="sk-SK" altLang="sk-SK" sz="3200" b="1" dirty="0" err="1" smtClean="0">
                <a:solidFill>
                  <a:schemeClr val="accent2"/>
                </a:solidFill>
              </a:rPr>
              <a:t>seizure</a:t>
            </a:r>
            <a:endParaRPr lang="sk-SK" altLang="sk-SK" dirty="0" smtClean="0"/>
          </a:p>
        </p:txBody>
      </p:sp>
      <p:sp>
        <p:nvSpPr>
          <p:cNvPr id="7171" name="Rectangle 3"/>
          <p:cNvSpPr>
            <a:spLocks noGrp="1" noChangeArrowheads="1"/>
          </p:cNvSpPr>
          <p:nvPr>
            <p:ph type="body" idx="1"/>
          </p:nvPr>
        </p:nvSpPr>
        <p:spPr>
          <a:xfrm>
            <a:off x="684213" y="3357563"/>
            <a:ext cx="7750175" cy="2519709"/>
          </a:xfrm>
        </p:spPr>
        <p:txBody>
          <a:bodyPr/>
          <a:lstStyle/>
          <a:p>
            <a:pPr eaLnBrk="1" hangingPunct="1">
              <a:lnSpc>
                <a:spcPct val="80000"/>
              </a:lnSpc>
            </a:pPr>
            <a:r>
              <a:rPr lang="sk-SK" altLang="sk-SK" sz="2100" b="1" dirty="0" err="1" smtClean="0">
                <a:solidFill>
                  <a:srgbClr val="008080"/>
                </a:solidFill>
              </a:rPr>
              <a:t>Focal</a:t>
            </a:r>
            <a:r>
              <a:rPr lang="sk-SK" altLang="sk-SK" sz="2100" b="1" dirty="0" smtClean="0">
                <a:solidFill>
                  <a:srgbClr val="008080"/>
                </a:solidFill>
              </a:rPr>
              <a:t> </a:t>
            </a:r>
            <a:r>
              <a:rPr lang="sk-SK" altLang="sk-SK" sz="2100" b="1" dirty="0" err="1" smtClean="0">
                <a:solidFill>
                  <a:srgbClr val="008080"/>
                </a:solidFill>
              </a:rPr>
              <a:t>Seizures</a:t>
            </a:r>
            <a:r>
              <a:rPr lang="sk-SK" altLang="sk-SK" sz="2100" dirty="0" smtClean="0">
                <a:solidFill>
                  <a:srgbClr val="008080"/>
                </a:solidFill>
              </a:rPr>
              <a:t> </a:t>
            </a:r>
            <a:br>
              <a:rPr lang="sk-SK" altLang="sk-SK" sz="2100" dirty="0" smtClean="0">
                <a:solidFill>
                  <a:srgbClr val="008080"/>
                </a:solidFill>
              </a:rPr>
            </a:br>
            <a:r>
              <a:rPr lang="sk-SK" altLang="sk-SK" sz="2100" dirty="0" err="1" smtClean="0"/>
              <a:t>The</a:t>
            </a:r>
            <a:r>
              <a:rPr lang="sk-SK" altLang="sk-SK" sz="2100" dirty="0" smtClean="0"/>
              <a:t> site </a:t>
            </a:r>
            <a:r>
              <a:rPr lang="sk-SK" altLang="sk-SK" sz="2100" dirty="0" err="1" smtClean="0"/>
              <a:t>of</a:t>
            </a:r>
            <a:r>
              <a:rPr lang="sk-SK" altLang="sk-SK" sz="2100" dirty="0" smtClean="0"/>
              <a:t> </a:t>
            </a:r>
            <a:r>
              <a:rPr lang="sk-SK" altLang="sk-SK" sz="2100" dirty="0" err="1" smtClean="0"/>
              <a:t>origin</a:t>
            </a:r>
            <a:r>
              <a:rPr lang="sk-SK" altLang="sk-SK" sz="2100" dirty="0" smtClean="0"/>
              <a:t> </a:t>
            </a:r>
            <a:r>
              <a:rPr lang="sk-SK" altLang="sk-SK" sz="2100" dirty="0" err="1" smtClean="0"/>
              <a:t>is</a:t>
            </a:r>
            <a:r>
              <a:rPr lang="sk-SK" altLang="sk-SK" sz="2100" dirty="0" smtClean="0"/>
              <a:t> a </a:t>
            </a:r>
            <a:r>
              <a:rPr lang="sk-SK" altLang="sk-SK" sz="2100" dirty="0" err="1" smtClean="0"/>
              <a:t>localized</a:t>
            </a:r>
            <a:r>
              <a:rPr lang="sk-SK" altLang="sk-SK" sz="2100" dirty="0" smtClean="0"/>
              <a:t> or </a:t>
            </a:r>
            <a:r>
              <a:rPr lang="sk-SK" altLang="sk-SK" sz="2100" dirty="0" err="1" smtClean="0"/>
              <a:t>discreet</a:t>
            </a:r>
            <a:r>
              <a:rPr lang="sk-SK" altLang="sk-SK" sz="2100" dirty="0" smtClean="0"/>
              <a:t> </a:t>
            </a:r>
            <a:r>
              <a:rPr lang="sk-SK" altLang="sk-SK" sz="2100" dirty="0" err="1" smtClean="0"/>
              <a:t>area</a:t>
            </a:r>
            <a:r>
              <a:rPr lang="sk-SK" altLang="sk-SK" sz="2100" dirty="0" smtClean="0"/>
              <a:t> in </a:t>
            </a:r>
            <a:r>
              <a:rPr lang="sk-SK" altLang="sk-SK" sz="2100" dirty="0" err="1" smtClean="0"/>
              <a:t>one</a:t>
            </a:r>
            <a:r>
              <a:rPr lang="sk-SK" altLang="sk-SK" sz="2100" dirty="0" smtClean="0"/>
              <a:t> </a:t>
            </a:r>
            <a:r>
              <a:rPr lang="sk-SK" altLang="sk-SK" sz="2100" dirty="0" err="1" smtClean="0"/>
              <a:t>hemisphere</a:t>
            </a:r>
            <a:r>
              <a:rPr lang="sk-SK" altLang="sk-SK" sz="2100" dirty="0" smtClean="0"/>
              <a:t> </a:t>
            </a:r>
            <a:r>
              <a:rPr lang="sk-SK" altLang="sk-SK" sz="2100" dirty="0" err="1" smtClean="0"/>
              <a:t>of</a:t>
            </a:r>
            <a:r>
              <a:rPr lang="sk-SK" altLang="sk-SK" sz="2100" dirty="0" smtClean="0"/>
              <a:t> </a:t>
            </a:r>
            <a:r>
              <a:rPr lang="sk-SK" altLang="sk-SK" sz="2100" dirty="0" err="1" smtClean="0"/>
              <a:t>the</a:t>
            </a:r>
            <a:r>
              <a:rPr lang="sk-SK" altLang="sk-SK" sz="2100" dirty="0" smtClean="0"/>
              <a:t> </a:t>
            </a:r>
            <a:r>
              <a:rPr lang="sk-SK" altLang="sk-SK" sz="2100" dirty="0" err="1" smtClean="0"/>
              <a:t>brain</a:t>
            </a:r>
            <a:r>
              <a:rPr lang="sk-SK" altLang="sk-SK" sz="2100" dirty="0" smtClean="0"/>
              <a:t>.</a:t>
            </a:r>
          </a:p>
          <a:p>
            <a:pPr eaLnBrk="1" hangingPunct="1">
              <a:lnSpc>
                <a:spcPct val="80000"/>
              </a:lnSpc>
            </a:pPr>
            <a:endParaRPr lang="sk-SK" altLang="sk-SK" sz="2100" dirty="0" smtClean="0"/>
          </a:p>
          <a:p>
            <a:pPr eaLnBrk="1" hangingPunct="1">
              <a:lnSpc>
                <a:spcPct val="80000"/>
              </a:lnSpc>
            </a:pPr>
            <a:r>
              <a:rPr lang="sk-SK" altLang="sk-SK" sz="2100" b="1" dirty="0" err="1" smtClean="0">
                <a:solidFill>
                  <a:srgbClr val="008080"/>
                </a:solidFill>
              </a:rPr>
              <a:t>Generalized</a:t>
            </a:r>
            <a:r>
              <a:rPr lang="sk-SK" altLang="sk-SK" sz="2100" b="1" dirty="0" smtClean="0">
                <a:solidFill>
                  <a:srgbClr val="008080"/>
                </a:solidFill>
              </a:rPr>
              <a:t> </a:t>
            </a:r>
            <a:r>
              <a:rPr lang="sk-SK" altLang="sk-SK" sz="2100" b="1" dirty="0" err="1" smtClean="0">
                <a:solidFill>
                  <a:srgbClr val="008080"/>
                </a:solidFill>
              </a:rPr>
              <a:t>Seizures</a:t>
            </a:r>
            <a:r>
              <a:rPr lang="sk-SK" altLang="sk-SK" sz="2100" dirty="0" smtClean="0"/>
              <a:t> </a:t>
            </a:r>
            <a:br>
              <a:rPr lang="sk-SK" altLang="sk-SK" sz="2100" dirty="0" smtClean="0"/>
            </a:br>
            <a:r>
              <a:rPr lang="sk-SK" altLang="sk-SK" sz="2100" dirty="0" err="1" smtClean="0"/>
              <a:t>At</a:t>
            </a:r>
            <a:r>
              <a:rPr lang="sk-SK" altLang="sk-SK" sz="2100" dirty="0" smtClean="0"/>
              <a:t> </a:t>
            </a:r>
            <a:r>
              <a:rPr lang="sk-SK" altLang="sk-SK" sz="2100" dirty="0" err="1" smtClean="0"/>
              <a:t>the</a:t>
            </a:r>
            <a:r>
              <a:rPr lang="sk-SK" altLang="sk-SK" sz="2100" dirty="0" smtClean="0"/>
              <a:t> </a:t>
            </a:r>
            <a:r>
              <a:rPr lang="sk-SK" altLang="sk-SK" sz="2100" dirty="0" err="1" smtClean="0"/>
              <a:t>onset</a:t>
            </a:r>
            <a:r>
              <a:rPr lang="sk-SK" altLang="sk-SK" sz="2100" dirty="0" smtClean="0"/>
              <a:t>, </a:t>
            </a:r>
            <a:r>
              <a:rPr lang="sk-SK" altLang="sk-SK" sz="2100" dirty="0" err="1" smtClean="0"/>
              <a:t>seizure</a:t>
            </a:r>
            <a:r>
              <a:rPr lang="sk-SK" altLang="sk-SK" sz="2100" dirty="0" smtClean="0"/>
              <a:t> </a:t>
            </a:r>
            <a:r>
              <a:rPr lang="sk-SK" altLang="sk-SK" sz="2100" dirty="0" err="1" smtClean="0"/>
              <a:t>activity</a:t>
            </a:r>
            <a:r>
              <a:rPr lang="sk-SK" altLang="sk-SK" sz="2100" dirty="0" smtClean="0"/>
              <a:t> </a:t>
            </a:r>
            <a:r>
              <a:rPr lang="sk-SK" altLang="sk-SK" sz="2100" dirty="0" err="1" smtClean="0"/>
              <a:t>occurs</a:t>
            </a:r>
            <a:r>
              <a:rPr lang="sk-SK" altLang="sk-SK" sz="2100" dirty="0" smtClean="0"/>
              <a:t> </a:t>
            </a:r>
            <a:r>
              <a:rPr lang="sk-SK" altLang="sk-SK" sz="2100" dirty="0" err="1" smtClean="0"/>
              <a:t>simultaneously</a:t>
            </a:r>
            <a:r>
              <a:rPr lang="sk-SK" altLang="sk-SK" sz="2100" dirty="0" smtClean="0"/>
              <a:t> in </a:t>
            </a:r>
            <a:r>
              <a:rPr lang="sk-SK" altLang="sk-SK" sz="2100" dirty="0" err="1" smtClean="0"/>
              <a:t>large</a:t>
            </a:r>
            <a:r>
              <a:rPr lang="sk-SK" altLang="sk-SK" sz="2100" dirty="0" smtClean="0"/>
              <a:t> </a:t>
            </a:r>
            <a:r>
              <a:rPr lang="sk-SK" altLang="sk-SK" sz="2100" dirty="0" err="1" smtClean="0"/>
              <a:t>areas</a:t>
            </a:r>
            <a:r>
              <a:rPr lang="sk-SK" altLang="sk-SK" sz="2100" dirty="0" smtClean="0"/>
              <a:t> </a:t>
            </a:r>
            <a:r>
              <a:rPr lang="sk-SK" altLang="sk-SK" sz="2100" dirty="0" err="1" smtClean="0"/>
              <a:t>of</a:t>
            </a:r>
            <a:r>
              <a:rPr lang="sk-SK" altLang="sk-SK" sz="2100" dirty="0" smtClean="0"/>
              <a:t> </a:t>
            </a:r>
            <a:r>
              <a:rPr lang="sk-SK" altLang="sk-SK" sz="2100" dirty="0" err="1" smtClean="0"/>
              <a:t>the</a:t>
            </a:r>
            <a:r>
              <a:rPr lang="sk-SK" altLang="sk-SK" sz="2100" dirty="0" smtClean="0"/>
              <a:t> </a:t>
            </a:r>
            <a:r>
              <a:rPr lang="sk-SK" altLang="sk-SK" sz="2100" dirty="0" err="1" smtClean="0"/>
              <a:t>brain</a:t>
            </a:r>
            <a:r>
              <a:rPr lang="sk-SK" altLang="sk-SK" sz="2100" dirty="0" smtClean="0"/>
              <a:t>, </a:t>
            </a:r>
            <a:r>
              <a:rPr lang="sk-SK" altLang="sk-SK" sz="2100" dirty="0" err="1" smtClean="0"/>
              <a:t>often</a:t>
            </a:r>
            <a:r>
              <a:rPr lang="sk-SK" altLang="sk-SK" sz="2100" dirty="0" smtClean="0"/>
              <a:t> in </a:t>
            </a:r>
            <a:r>
              <a:rPr lang="sk-SK" altLang="sk-SK" sz="2100" dirty="0" err="1" smtClean="0"/>
              <a:t>both</a:t>
            </a:r>
            <a:r>
              <a:rPr lang="sk-SK" altLang="sk-SK" sz="2100" dirty="0" smtClean="0"/>
              <a:t> </a:t>
            </a:r>
            <a:r>
              <a:rPr lang="sk-SK" altLang="sk-SK" sz="2100" dirty="0" err="1" smtClean="0"/>
              <a:t>hemispheres</a:t>
            </a:r>
            <a:r>
              <a:rPr lang="sk-SK" altLang="sk-SK" sz="2100" dirty="0" smtClean="0"/>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0" y="0"/>
            <a:ext cx="2124075" cy="6858000"/>
          </a:xfrm>
          <a:solidFill>
            <a:schemeClr val="bg1"/>
          </a:solidFill>
        </p:spPr>
        <p:txBody>
          <a:bodyPr/>
          <a:lstStyle/>
          <a:p>
            <a:pPr eaLnBrk="1" hangingPunct="1">
              <a:buFont typeface="Wingdings" pitchFamily="2" charset="2"/>
              <a:buNone/>
            </a:pPr>
            <a:endParaRPr lang="sk-SK" altLang="sk-SK" sz="1800" smtClean="0"/>
          </a:p>
          <a:p>
            <a:pPr eaLnBrk="1" hangingPunct="1">
              <a:buFont typeface="Wingdings" pitchFamily="2" charset="2"/>
              <a:buNone/>
            </a:pPr>
            <a:endParaRPr lang="sk-SK" altLang="sk-SK" sz="1800" smtClean="0"/>
          </a:p>
          <a:p>
            <a:pPr eaLnBrk="1" hangingPunct="1">
              <a:buFont typeface="Wingdings" pitchFamily="2" charset="2"/>
              <a:buNone/>
            </a:pPr>
            <a:endParaRPr lang="sk-SK" altLang="sk-SK" sz="1800" smtClean="0"/>
          </a:p>
          <a:p>
            <a:pPr eaLnBrk="1" hangingPunct="1">
              <a:buFont typeface="Wingdings" pitchFamily="2" charset="2"/>
              <a:buNone/>
            </a:pPr>
            <a:r>
              <a:rPr lang="sk-SK" altLang="sk-SK" sz="1800" smtClean="0"/>
              <a:t>FOCAL </a:t>
            </a:r>
          </a:p>
          <a:p>
            <a:pPr eaLnBrk="1" hangingPunct="1">
              <a:buFont typeface="Wingdings" pitchFamily="2" charset="2"/>
              <a:buNone/>
            </a:pPr>
            <a:r>
              <a:rPr lang="sk-SK" altLang="sk-SK" sz="1800" smtClean="0"/>
              <a:t>Epileptic discharge</a:t>
            </a:r>
          </a:p>
          <a:p>
            <a:pPr eaLnBrk="1" hangingPunct="1">
              <a:buFont typeface="Wingdings" pitchFamily="2" charset="2"/>
              <a:buNone/>
            </a:pPr>
            <a:r>
              <a:rPr lang="sk-SK" altLang="sk-SK" sz="1800" smtClean="0"/>
              <a:t>(TLE l. dx.)</a:t>
            </a:r>
          </a:p>
          <a:p>
            <a:pPr eaLnBrk="1" hangingPunct="1">
              <a:buFont typeface="Wingdings" pitchFamily="2" charset="2"/>
              <a:buNone/>
            </a:pPr>
            <a:endParaRPr lang="sk-SK" altLang="sk-SK" sz="1800" smtClean="0"/>
          </a:p>
          <a:p>
            <a:pPr eaLnBrk="1" hangingPunct="1">
              <a:buFont typeface="Wingdings" pitchFamily="2" charset="2"/>
              <a:buNone/>
            </a:pPr>
            <a:endParaRPr lang="sk-SK" altLang="sk-SK" sz="1800" smtClean="0"/>
          </a:p>
          <a:p>
            <a:pPr eaLnBrk="1" hangingPunct="1">
              <a:buFont typeface="Wingdings" pitchFamily="2" charset="2"/>
              <a:buNone/>
            </a:pPr>
            <a:endParaRPr lang="sk-SK" altLang="sk-SK" sz="1800" smtClean="0"/>
          </a:p>
          <a:p>
            <a:pPr eaLnBrk="1" hangingPunct="1">
              <a:buFont typeface="Wingdings" pitchFamily="2" charset="2"/>
              <a:buNone/>
            </a:pPr>
            <a:endParaRPr lang="sk-SK" altLang="sk-SK" sz="1800" smtClean="0"/>
          </a:p>
          <a:p>
            <a:pPr eaLnBrk="1" hangingPunct="1">
              <a:buFont typeface="Wingdings" pitchFamily="2" charset="2"/>
              <a:buNone/>
            </a:pPr>
            <a:endParaRPr lang="sk-SK" altLang="sk-SK" sz="1800" smtClean="0"/>
          </a:p>
          <a:p>
            <a:pPr eaLnBrk="1" hangingPunct="1">
              <a:buFont typeface="Wingdings" pitchFamily="2" charset="2"/>
              <a:buNone/>
            </a:pPr>
            <a:endParaRPr lang="sk-SK" altLang="sk-SK" sz="1800" smtClean="0"/>
          </a:p>
          <a:p>
            <a:pPr eaLnBrk="1" hangingPunct="1">
              <a:buFont typeface="Wingdings" pitchFamily="2" charset="2"/>
              <a:buNone/>
            </a:pPr>
            <a:endParaRPr lang="sk-SK" altLang="sk-SK" sz="1800" smtClean="0"/>
          </a:p>
          <a:p>
            <a:pPr eaLnBrk="1" hangingPunct="1">
              <a:buFont typeface="Wingdings" pitchFamily="2" charset="2"/>
              <a:buNone/>
            </a:pPr>
            <a:r>
              <a:rPr lang="sk-SK" altLang="sk-SK" sz="1800" smtClean="0"/>
              <a:t>GENERALIZED</a:t>
            </a:r>
          </a:p>
          <a:p>
            <a:pPr eaLnBrk="1" hangingPunct="1">
              <a:buFont typeface="Wingdings" pitchFamily="2" charset="2"/>
              <a:buNone/>
            </a:pPr>
            <a:r>
              <a:rPr lang="sk-SK" altLang="sk-SK" sz="1800" smtClean="0"/>
              <a:t>epileptic discharge</a:t>
            </a:r>
          </a:p>
          <a:p>
            <a:pPr eaLnBrk="1" hangingPunct="1">
              <a:buFont typeface="Wingdings" pitchFamily="2" charset="2"/>
              <a:buNone/>
            </a:pPr>
            <a:r>
              <a:rPr lang="sk-SK" altLang="sk-SK" sz="1800" smtClean="0"/>
              <a:t>(Abcence s.)</a:t>
            </a:r>
          </a:p>
        </p:txBody>
      </p:sp>
      <p:pic>
        <p:nvPicPr>
          <p:cNvPr id="12291" name="Picture 4" descr="Absencie"/>
          <p:cNvPicPr>
            <a:picLocks noChangeAspect="1" noChangeArrowheads="1"/>
          </p:cNvPicPr>
          <p:nvPr/>
        </p:nvPicPr>
        <p:blipFill>
          <a:blip r:embed="rId2" cstate="print"/>
          <a:srcRect/>
          <a:stretch>
            <a:fillRect/>
          </a:stretch>
        </p:blipFill>
        <p:spPr bwMode="auto">
          <a:xfrm>
            <a:off x="2159000" y="3562350"/>
            <a:ext cx="6985000" cy="3295650"/>
          </a:xfrm>
          <a:prstGeom prst="rect">
            <a:avLst/>
          </a:prstGeom>
          <a:noFill/>
          <a:ln w="9525">
            <a:noFill/>
            <a:miter lim="800000"/>
            <a:headEnd/>
            <a:tailEnd/>
          </a:ln>
        </p:spPr>
      </p:pic>
      <p:pic>
        <p:nvPicPr>
          <p:cNvPr id="12292" name="Picture 5" descr="Veligdanova EEG"/>
          <p:cNvPicPr>
            <a:picLocks noChangeAspect="1" noChangeArrowheads="1"/>
          </p:cNvPicPr>
          <p:nvPr/>
        </p:nvPicPr>
        <p:blipFill>
          <a:blip r:embed="rId3" cstate="print"/>
          <a:srcRect/>
          <a:stretch>
            <a:fillRect/>
          </a:stretch>
        </p:blipFill>
        <p:spPr bwMode="auto">
          <a:xfrm>
            <a:off x="2124075" y="0"/>
            <a:ext cx="7019925" cy="321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9125" y="762000"/>
            <a:ext cx="4257675" cy="510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45"/>
          <p:cNvGrpSpPr/>
          <p:nvPr/>
        </p:nvGrpSpPr>
        <p:grpSpPr>
          <a:xfrm>
            <a:off x="5410200" y="1524000"/>
            <a:ext cx="2362200" cy="3429000"/>
            <a:chOff x="3657600" y="1524000"/>
            <a:chExt cx="2362200" cy="3429000"/>
          </a:xfrm>
          <a:effectLst>
            <a:glow rad="228600">
              <a:srgbClr val="7AFF03">
                <a:alpha val="40000"/>
              </a:srgbClr>
            </a:glow>
          </a:effectLst>
        </p:grpSpPr>
        <p:sp>
          <p:nvSpPr>
            <p:cNvPr id="12" name="Arc 11"/>
            <p:cNvSpPr/>
            <p:nvPr/>
          </p:nvSpPr>
          <p:spPr>
            <a:xfrm flipH="1">
              <a:off x="3657600" y="1524000"/>
              <a:ext cx="2362200" cy="1752600"/>
            </a:xfrm>
            <a:prstGeom prst="arc">
              <a:avLst>
                <a:gd name="adj1" fmla="val 6597168"/>
                <a:gd name="adj2" fmla="val 4144606"/>
              </a:avLst>
            </a:prstGeom>
            <a:ln>
              <a:solidFill>
                <a:srgbClr val="5B9A27"/>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prstClr val="black"/>
                </a:solidFill>
              </a:endParaRPr>
            </a:p>
          </p:txBody>
        </p:sp>
        <p:sp>
          <p:nvSpPr>
            <p:cNvPr id="15" name="Arc 14"/>
            <p:cNvSpPr/>
            <p:nvPr/>
          </p:nvSpPr>
          <p:spPr>
            <a:xfrm flipH="1">
              <a:off x="3657600" y="3200400"/>
              <a:ext cx="2362200" cy="1752600"/>
            </a:xfrm>
            <a:prstGeom prst="arc">
              <a:avLst>
                <a:gd name="adj1" fmla="val 17319870"/>
                <a:gd name="adj2" fmla="val 14970766"/>
              </a:avLst>
            </a:prstGeom>
            <a:ln>
              <a:solidFill>
                <a:srgbClr val="5B9A27"/>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prstClr val="black"/>
                </a:solidFill>
              </a:endParaRPr>
            </a:p>
          </p:txBody>
        </p:sp>
      </p:grpSp>
      <p:sp>
        <p:nvSpPr>
          <p:cNvPr id="7" name="Explosion 2 6"/>
          <p:cNvSpPr/>
          <p:nvPr/>
        </p:nvSpPr>
        <p:spPr>
          <a:xfrm>
            <a:off x="7162800" y="1371600"/>
            <a:ext cx="381000" cy="609600"/>
          </a:xfrm>
          <a:prstGeom prst="irregularSeal2">
            <a:avLst/>
          </a:prstGeom>
          <a:solidFill>
            <a:schemeClr val="accent6">
              <a:lumMod val="50000"/>
            </a:schemeClr>
          </a:solidFill>
          <a:ln>
            <a:solidFill>
              <a:schemeClr val="accent6">
                <a:lumMod val="90000"/>
              </a:schemeClr>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white"/>
              </a:solidFill>
            </a:endParaRPr>
          </a:p>
        </p:txBody>
      </p:sp>
      <p:sp>
        <p:nvSpPr>
          <p:cNvPr id="8" name="Explosion 2 7"/>
          <p:cNvSpPr/>
          <p:nvPr/>
        </p:nvSpPr>
        <p:spPr>
          <a:xfrm>
            <a:off x="5486400" y="4343400"/>
            <a:ext cx="381000" cy="609600"/>
          </a:xfrm>
          <a:prstGeom prst="irregularSeal2">
            <a:avLst/>
          </a:prstGeom>
          <a:solidFill>
            <a:schemeClr val="accent6">
              <a:lumMod val="50000"/>
            </a:schemeClr>
          </a:solidFill>
          <a:ln>
            <a:solidFill>
              <a:schemeClr val="accent6">
                <a:lumMod val="90000"/>
              </a:schemeClr>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white"/>
              </a:solidFill>
            </a:endParaRPr>
          </a:p>
        </p:txBody>
      </p:sp>
      <p:sp>
        <p:nvSpPr>
          <p:cNvPr id="9" name="Title 1"/>
          <p:cNvSpPr txBox="1">
            <a:spLocks/>
          </p:cNvSpPr>
          <p:nvPr/>
        </p:nvSpPr>
        <p:spPr>
          <a:xfrm>
            <a:off x="467544" y="620688"/>
            <a:ext cx="4800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4000" dirty="0" smtClean="0">
                <a:solidFill>
                  <a:srgbClr val="FF40FF"/>
                </a:solidFill>
                <a:effectLst>
                  <a:outerShdw blurRad="38100" dist="38100" dir="2700000" algn="tl">
                    <a:srgbClr val="000000">
                      <a:alpha val="43137"/>
                    </a:srgbClr>
                  </a:outerShdw>
                </a:effectLst>
              </a:rPr>
              <a:t>Generalized seizures </a:t>
            </a:r>
            <a:endParaRPr lang="en-US" sz="4000" dirty="0">
              <a:solidFill>
                <a:srgbClr val="FF4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00412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nodeType="afterGroup">
                            <p:stCondLst>
                              <p:cond delay="500"/>
                            </p:stCondLst>
                            <p:childTnLst>
                              <p:par>
                                <p:cTn id="9" presetID="26" presetClass="emph" presetSubtype="0" repeatCount="indefinite" fill="hold" nodeType="afterEffect">
                                  <p:stCondLst>
                                    <p:cond delay="0"/>
                                  </p:stCondLst>
                                  <p:childTnLst>
                                    <p:animEffect transition="out" filter="fade">
                                      <p:cBhvr>
                                        <p:cTn id="10" dur="500" tmFilter="0, 0; .2, .5; .8, .5; 1, 0"/>
                                        <p:tgtEl>
                                          <p:spTgt spid="2"/>
                                        </p:tgtEl>
                                      </p:cBhvr>
                                    </p:animEffect>
                                    <p:animScale>
                                      <p:cBhvr>
                                        <p:cTn id="11" dur="250" autoRev="1" fill="hold"/>
                                        <p:tgtEl>
                                          <p:spTgt spid="2"/>
                                        </p:tgtEl>
                                      </p:cBhvr>
                                      <p:by x="105000" y="105000"/>
                                    </p:animScale>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xit" presetSubtype="0" fill="hold" nodeType="clickEffect">
                                  <p:stCondLst>
                                    <p:cond delay="0"/>
                                  </p:stCondLst>
                                  <p:childTnLst>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par>
                                <p:cTn id="17" presetID="10"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7012" y="685800"/>
            <a:ext cx="4725988" cy="563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Oval 4"/>
          <p:cNvSpPr/>
          <p:nvPr/>
        </p:nvSpPr>
        <p:spPr>
          <a:xfrm>
            <a:off x="4418012" y="2743200"/>
            <a:ext cx="1676400" cy="1600200"/>
          </a:xfrm>
          <a:prstGeom prst="ellipse">
            <a:avLst/>
          </a:prstGeom>
          <a:no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white"/>
              </a:solidFill>
            </a:endParaRPr>
          </a:p>
        </p:txBody>
      </p:sp>
      <p:sp>
        <p:nvSpPr>
          <p:cNvPr id="6" name="Explosion 2 5"/>
          <p:cNvSpPr/>
          <p:nvPr/>
        </p:nvSpPr>
        <p:spPr>
          <a:xfrm>
            <a:off x="5408612" y="3276600"/>
            <a:ext cx="533400" cy="304800"/>
          </a:xfrm>
          <a:prstGeom prst="irregularSeal2">
            <a:avLst/>
          </a:prstGeom>
          <a:solidFill>
            <a:schemeClr val="accent6">
              <a:lumMod val="50000"/>
            </a:schemeClr>
          </a:solidFill>
          <a:ln>
            <a:solidFill>
              <a:schemeClr val="accent6">
                <a:lumMod val="90000"/>
              </a:schemeClr>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white"/>
              </a:solidFill>
            </a:endParaRPr>
          </a:p>
        </p:txBody>
      </p:sp>
      <p:sp>
        <p:nvSpPr>
          <p:cNvPr id="7" name="Curved Down Arrow 6"/>
          <p:cNvSpPr/>
          <p:nvPr/>
        </p:nvSpPr>
        <p:spPr>
          <a:xfrm rot="10387658">
            <a:off x="4570412" y="3660775"/>
            <a:ext cx="1338263" cy="533400"/>
          </a:xfrm>
          <a:prstGeom prst="curvedDownArrow">
            <a:avLst/>
          </a:prstGeom>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black"/>
              </a:solidFill>
            </a:endParaRPr>
          </a:p>
        </p:txBody>
      </p:sp>
      <p:sp>
        <p:nvSpPr>
          <p:cNvPr id="13" name="Curved Down Arrow 12"/>
          <p:cNvSpPr/>
          <p:nvPr/>
        </p:nvSpPr>
        <p:spPr>
          <a:xfrm>
            <a:off x="5557837" y="2513013"/>
            <a:ext cx="2517775" cy="687387"/>
          </a:xfrm>
          <a:prstGeom prst="curvedDownArrow">
            <a:avLst/>
          </a:prstGeom>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black"/>
              </a:solidFill>
            </a:endParaRPr>
          </a:p>
        </p:txBody>
      </p:sp>
      <p:sp>
        <p:nvSpPr>
          <p:cNvPr id="8" name="Oval 7"/>
          <p:cNvSpPr/>
          <p:nvPr/>
        </p:nvSpPr>
        <p:spPr>
          <a:xfrm>
            <a:off x="6780212" y="2743200"/>
            <a:ext cx="1676400" cy="1600200"/>
          </a:xfrm>
          <a:prstGeom prst="ellipse">
            <a:avLst/>
          </a:prstGeom>
          <a:no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white"/>
              </a:solidFill>
            </a:endParaRPr>
          </a:p>
        </p:txBody>
      </p:sp>
      <p:sp>
        <p:nvSpPr>
          <p:cNvPr id="10" name="Rectangle 2"/>
          <p:cNvSpPr txBox="1">
            <a:spLocks noChangeArrowheads="1"/>
          </p:cNvSpPr>
          <p:nvPr/>
        </p:nvSpPr>
        <p:spPr>
          <a:xfrm>
            <a:off x="457200" y="457200"/>
            <a:ext cx="4495800" cy="1139825"/>
          </a:xfrm>
          <a:prstGeom prst="rect">
            <a:avLst/>
          </a:prstGeom>
        </p:spPr>
        <p:txBody>
          <a:bodyPr vert="horz" wrap="square" lIns="91440" tIns="45720" rIns="91440" bIns="45720" numCol="1" rtlCol="0" anchor="ctr"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4000" dirty="0" smtClean="0">
                <a:solidFill>
                  <a:srgbClr val="1CFFF3"/>
                </a:solidFill>
                <a:effectLst>
                  <a:outerShdw blurRad="38100" dist="38100" dir="2700000" algn="tl">
                    <a:srgbClr val="000000">
                      <a:alpha val="43137"/>
                    </a:srgbClr>
                  </a:outerShdw>
                </a:effectLst>
                <a:ea typeface="ＭＳ Ｐゴシック" pitchFamily="-108" charset="-128"/>
                <a:cs typeface="ＭＳ Ｐゴシック" pitchFamily="-108" charset="-128"/>
              </a:rPr>
              <a:t>Focal seizures</a:t>
            </a:r>
            <a:endParaRPr lang="en-US" sz="4000" dirty="0">
              <a:solidFill>
                <a:srgbClr val="1CFFF3"/>
              </a:solidFill>
              <a:effectLst>
                <a:outerShdw blurRad="38100" dist="38100" dir="2700000" algn="tl">
                  <a:srgbClr val="000000">
                    <a:alpha val="43137"/>
                  </a:srgbClr>
                </a:outerShdw>
              </a:effectLst>
              <a:ea typeface="ＭＳ Ｐゴシック" pitchFamily="-108" charset="-128"/>
              <a:cs typeface="ＭＳ Ｐゴシック" pitchFamily="-108" charset="-128"/>
            </a:endParaRPr>
          </a:p>
        </p:txBody>
      </p:sp>
      <p:sp>
        <p:nvSpPr>
          <p:cNvPr id="11" name="TextBox 10"/>
          <p:cNvSpPr txBox="1"/>
          <p:nvPr/>
        </p:nvSpPr>
        <p:spPr>
          <a:xfrm>
            <a:off x="-2455333" y="4995333"/>
            <a:ext cx="95573" cy="369332"/>
          </a:xfrm>
          <a:prstGeom prst="rect">
            <a:avLst/>
          </a:prstGeom>
          <a:noFill/>
        </p:spPr>
        <p:txBody>
          <a:bodyPr wrap="square" rtlCol="0">
            <a:spAutoFit/>
          </a:bodyPr>
          <a:lstStyle/>
          <a:p>
            <a:pPr algn="ctr"/>
            <a:endParaRPr lang="en-US" dirty="0">
              <a:solidFill>
                <a:prstClr val="white"/>
              </a:solidFill>
            </a:endParaRPr>
          </a:p>
        </p:txBody>
      </p:sp>
    </p:spTree>
    <p:extLst>
      <p:ext uri="{BB962C8B-B14F-4D97-AF65-F5344CB8AC3E}">
        <p14:creationId xmlns:p14="http://schemas.microsoft.com/office/powerpoint/2010/main" val="796276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nodeType="afterGroup">
                            <p:stCondLst>
                              <p:cond delay="1000"/>
                            </p:stCondLst>
                            <p:childTnLst>
                              <p:par>
                                <p:cTn id="18" presetID="26" presetClass="emph" presetSubtype="0" repeatCount="indefinite" fill="hold" nodeType="afterEffect">
                                  <p:stCondLst>
                                    <p:cond delay="0"/>
                                  </p:stCondLst>
                                  <p:childTnLst>
                                    <p:animEffect transition="out" filter="fade">
                                      <p:cBhvr>
                                        <p:cTn id="19" dur="500" tmFilter="0, 0; .2, .5; .8, .5; 1, 0"/>
                                        <p:tgtEl>
                                          <p:spTgt spid="5"/>
                                        </p:tgtEl>
                                      </p:cBhvr>
                                    </p:animEffect>
                                    <p:animScale>
                                      <p:cBhvr>
                                        <p:cTn id="20" dur="250" autoRev="1" fill="hold"/>
                                        <p:tgtEl>
                                          <p:spTgt spid="5"/>
                                        </p:tgtEl>
                                      </p:cBhvr>
                                      <p:by x="105000" y="105000"/>
                                    </p:animScale>
                                  </p:childTnLst>
                                </p:cTn>
                              </p:par>
                            </p:childTnLst>
                          </p:cTn>
                        </p:par>
                        <p:par>
                          <p:cTn id="21" fill="hold" nodeType="afterGroup">
                            <p:stCondLst>
                              <p:cond delay="1500"/>
                            </p:stCondLst>
                            <p:childTnLst>
                              <p:par>
                                <p:cTn id="22" presetID="3" presetClass="exit" presetSubtype="5" fill="hold" grpId="1" nodeType="afterEffect">
                                  <p:stCondLst>
                                    <p:cond delay="0"/>
                                  </p:stCondLst>
                                  <p:childTnLst>
                                    <p:animEffect transition="out" filter="blinds(vertical)">
                                      <p:cBhvr>
                                        <p:cTn id="23" dur="2000"/>
                                        <p:tgtEl>
                                          <p:spTgt spid="7"/>
                                        </p:tgtEl>
                                      </p:cBhvr>
                                    </p:animEffect>
                                    <p:set>
                                      <p:cBhvr>
                                        <p:cTn id="24" dur="1" fill="hold">
                                          <p:stCondLst>
                                            <p:cond delay="1999"/>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par>
                          <p:cTn id="34" fill="hold">
                            <p:stCondLst>
                              <p:cond delay="1000"/>
                            </p:stCondLst>
                            <p:childTnLst>
                              <p:par>
                                <p:cTn id="35" presetID="26" presetClass="emph" presetSubtype="0" repeatCount="indefinite" fill="hold" nodeType="afterEffect">
                                  <p:stCondLst>
                                    <p:cond delay="0"/>
                                  </p:stCondLst>
                                  <p:childTnLst>
                                    <p:animEffect transition="out" filter="fade">
                                      <p:cBhvr>
                                        <p:cTn id="36" dur="500" tmFilter="0, 0; .2, .5; .8, .5; 1, 0"/>
                                        <p:tgtEl>
                                          <p:spTgt spid="8"/>
                                        </p:tgtEl>
                                      </p:cBhvr>
                                    </p:animEffect>
                                    <p:animScale>
                                      <p:cBhvr>
                                        <p:cTn id="37"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381000" y="838200"/>
            <a:ext cx="8382000" cy="557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449263"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114300" indent="342900" defTabSz="449263"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defTabSz="449263"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defTabSz="449263"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defTabSz="449263"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lvl="1" eaLnBrk="1" hangingPunct="1">
              <a:lnSpc>
                <a:spcPct val="110000"/>
              </a:lnSpc>
              <a:spcBef>
                <a:spcPct val="0"/>
              </a:spcBef>
              <a:buClr>
                <a:srgbClr val="000000"/>
              </a:buClr>
              <a:buSzPct val="90000"/>
              <a:buFontTx/>
              <a:buNone/>
            </a:pPr>
            <a:r>
              <a:rPr lang="en-US" altLang="en-US" sz="1800" b="1" dirty="0">
                <a:cs typeface="Times New Roman" panose="02020603050405020304" pitchFamily="18" charset="0"/>
              </a:rPr>
              <a:t>Partial Seizures (start in one place)</a:t>
            </a:r>
          </a:p>
          <a:p>
            <a:pPr lvl="3" eaLnBrk="1" hangingPunct="1">
              <a:lnSpc>
                <a:spcPct val="110000"/>
              </a:lnSpc>
              <a:spcBef>
                <a:spcPct val="0"/>
              </a:spcBef>
              <a:buClr>
                <a:srgbClr val="000000"/>
              </a:buClr>
              <a:buSzPct val="90000"/>
              <a:buFontTx/>
              <a:buNone/>
            </a:pPr>
            <a:r>
              <a:rPr lang="en-US" altLang="en-US" sz="1800" b="1" dirty="0">
                <a:cs typeface="Times New Roman" panose="02020603050405020304" pitchFamily="18" charset="0"/>
              </a:rPr>
              <a:t>       Simple (no loss of consciousness of memory)</a:t>
            </a:r>
          </a:p>
          <a:p>
            <a:pPr lvl="1" eaLnBrk="1" hangingPunct="1">
              <a:lnSpc>
                <a:spcPct val="110000"/>
              </a:lnSpc>
              <a:spcBef>
                <a:spcPct val="0"/>
              </a:spcBef>
              <a:buClr>
                <a:srgbClr val="000000"/>
              </a:buClr>
              <a:buSzPct val="90000"/>
              <a:buFontTx/>
              <a:buNone/>
            </a:pPr>
            <a:r>
              <a:rPr lang="en-US" altLang="en-US" sz="1800" b="1" dirty="0">
                <a:cs typeface="Times New Roman" panose="02020603050405020304" pitchFamily="18" charset="0"/>
              </a:rPr>
              <a:t>				Sensory</a:t>
            </a:r>
          </a:p>
          <a:p>
            <a:pPr lvl="1" eaLnBrk="1" hangingPunct="1">
              <a:lnSpc>
                <a:spcPct val="110000"/>
              </a:lnSpc>
              <a:spcBef>
                <a:spcPct val="0"/>
              </a:spcBef>
              <a:buClr>
                <a:srgbClr val="000000"/>
              </a:buClr>
              <a:buSzPct val="90000"/>
              <a:buFontTx/>
              <a:buNone/>
            </a:pPr>
            <a:r>
              <a:rPr lang="en-US" altLang="en-US" sz="1800" b="1" dirty="0">
                <a:cs typeface="Times New Roman" panose="02020603050405020304" pitchFamily="18" charset="0"/>
              </a:rPr>
              <a:t>				Motor</a:t>
            </a:r>
          </a:p>
          <a:p>
            <a:pPr lvl="1" eaLnBrk="1" hangingPunct="1">
              <a:lnSpc>
                <a:spcPct val="110000"/>
              </a:lnSpc>
              <a:spcBef>
                <a:spcPct val="0"/>
              </a:spcBef>
              <a:buClr>
                <a:srgbClr val="000000"/>
              </a:buClr>
              <a:buSzPct val="90000"/>
              <a:buFontTx/>
              <a:buNone/>
            </a:pPr>
            <a:r>
              <a:rPr lang="en-US" altLang="en-US" sz="1800" b="1" dirty="0">
                <a:cs typeface="Times New Roman" panose="02020603050405020304" pitchFamily="18" charset="0"/>
              </a:rPr>
              <a:t>				Sensory-Motor</a:t>
            </a:r>
          </a:p>
          <a:p>
            <a:pPr lvl="1" eaLnBrk="1" hangingPunct="1">
              <a:lnSpc>
                <a:spcPct val="110000"/>
              </a:lnSpc>
              <a:spcBef>
                <a:spcPct val="0"/>
              </a:spcBef>
              <a:buClr>
                <a:srgbClr val="000000"/>
              </a:buClr>
              <a:buSzPct val="90000"/>
              <a:buFontTx/>
              <a:buNone/>
            </a:pPr>
            <a:r>
              <a:rPr lang="en-US" altLang="en-US" sz="1800" b="1" dirty="0">
                <a:cs typeface="Times New Roman" panose="02020603050405020304" pitchFamily="18" charset="0"/>
              </a:rPr>
              <a:t>				Psychic (abnormal thoughts or perceptions)</a:t>
            </a:r>
          </a:p>
          <a:p>
            <a:pPr lvl="1" eaLnBrk="1" hangingPunct="1">
              <a:lnSpc>
                <a:spcPct val="110000"/>
              </a:lnSpc>
              <a:spcBef>
                <a:spcPct val="0"/>
              </a:spcBef>
              <a:buClr>
                <a:srgbClr val="000000"/>
              </a:buClr>
              <a:buSzPct val="90000"/>
              <a:buFontTx/>
              <a:buNone/>
            </a:pPr>
            <a:r>
              <a:rPr lang="en-US" altLang="en-US" sz="1800" b="1" dirty="0">
                <a:cs typeface="Times New Roman" panose="02020603050405020304" pitchFamily="18" charset="0"/>
              </a:rPr>
              <a:t>				Autonomic (heat, nausea, flushing, etc.)</a:t>
            </a:r>
          </a:p>
          <a:p>
            <a:pPr lvl="1" eaLnBrk="1" hangingPunct="1">
              <a:lnSpc>
                <a:spcPct val="110000"/>
              </a:lnSpc>
              <a:spcBef>
                <a:spcPct val="0"/>
              </a:spcBef>
              <a:buClr>
                <a:srgbClr val="000000"/>
              </a:buClr>
              <a:buSzPct val="90000"/>
              <a:buFontTx/>
              <a:buNone/>
            </a:pPr>
            <a:r>
              <a:rPr lang="en-US" altLang="en-US" sz="1800" b="1" dirty="0">
                <a:cs typeface="Times New Roman" panose="02020603050405020304" pitchFamily="18" charset="0"/>
              </a:rPr>
              <a:t>			Complex (consciousness or memory impaired)</a:t>
            </a:r>
          </a:p>
          <a:p>
            <a:pPr lvl="1" eaLnBrk="1" hangingPunct="1">
              <a:lnSpc>
                <a:spcPct val="110000"/>
              </a:lnSpc>
              <a:spcBef>
                <a:spcPct val="0"/>
              </a:spcBef>
              <a:buClr>
                <a:srgbClr val="000000"/>
              </a:buClr>
              <a:buSzPct val="90000"/>
              <a:buFontTx/>
              <a:buNone/>
            </a:pPr>
            <a:r>
              <a:rPr lang="en-US" altLang="en-US" sz="1800" b="1" dirty="0">
                <a:cs typeface="Times New Roman" panose="02020603050405020304" pitchFamily="18" charset="0"/>
              </a:rPr>
              <a:t>				With or without aura (warning)</a:t>
            </a:r>
          </a:p>
          <a:p>
            <a:pPr lvl="1" eaLnBrk="1" hangingPunct="1">
              <a:lnSpc>
                <a:spcPct val="110000"/>
              </a:lnSpc>
              <a:spcBef>
                <a:spcPct val="0"/>
              </a:spcBef>
              <a:buClr>
                <a:srgbClr val="000000"/>
              </a:buClr>
              <a:buSzPct val="90000"/>
              <a:buFontTx/>
              <a:buNone/>
            </a:pPr>
            <a:r>
              <a:rPr lang="en-US" altLang="en-US" sz="1800" b="1" dirty="0">
                <a:cs typeface="Times New Roman" panose="02020603050405020304" pitchFamily="18" charset="0"/>
              </a:rPr>
              <a:t>				With or without automatisms</a:t>
            </a:r>
          </a:p>
          <a:p>
            <a:pPr lvl="1" eaLnBrk="1" hangingPunct="1">
              <a:lnSpc>
                <a:spcPct val="110000"/>
              </a:lnSpc>
              <a:spcBef>
                <a:spcPct val="0"/>
              </a:spcBef>
              <a:buClr>
                <a:srgbClr val="000000"/>
              </a:buClr>
              <a:buSzPct val="90000"/>
              <a:buFontTx/>
              <a:buNone/>
            </a:pPr>
            <a:r>
              <a:rPr lang="en-US" altLang="en-US" sz="1800" b="1" dirty="0">
                <a:cs typeface="Times New Roman" panose="02020603050405020304" pitchFamily="18" charset="0"/>
              </a:rPr>
              <a:t>			Secondarily generalized</a:t>
            </a:r>
          </a:p>
          <a:p>
            <a:pPr lvl="1" eaLnBrk="1" hangingPunct="1">
              <a:lnSpc>
                <a:spcPct val="110000"/>
              </a:lnSpc>
              <a:spcBef>
                <a:spcPct val="0"/>
              </a:spcBef>
              <a:buClr>
                <a:srgbClr val="000000"/>
              </a:buClr>
              <a:buSzPct val="90000"/>
              <a:buFontTx/>
              <a:buNone/>
            </a:pPr>
            <a:r>
              <a:rPr lang="en-US" altLang="en-US" sz="1800" b="1" dirty="0">
                <a:cs typeface="Times New Roman" panose="02020603050405020304" pitchFamily="18" charset="0"/>
              </a:rPr>
              <a:t>Generalized Seizures  (apparent start over wide areas of brain)</a:t>
            </a:r>
          </a:p>
          <a:p>
            <a:pPr lvl="1" eaLnBrk="1" hangingPunct="1">
              <a:lnSpc>
                <a:spcPct val="110000"/>
              </a:lnSpc>
              <a:spcBef>
                <a:spcPct val="0"/>
              </a:spcBef>
              <a:buClr>
                <a:srgbClr val="000000"/>
              </a:buClr>
              <a:buSzPct val="90000"/>
              <a:buFontTx/>
              <a:buNone/>
            </a:pPr>
            <a:r>
              <a:rPr lang="en-US" altLang="en-US" sz="1800" b="1" dirty="0">
                <a:cs typeface="Times New Roman" panose="02020603050405020304" pitchFamily="18" charset="0"/>
              </a:rPr>
              <a:t>			Absence (petit mal)</a:t>
            </a:r>
          </a:p>
          <a:p>
            <a:pPr lvl="1" eaLnBrk="1" hangingPunct="1">
              <a:lnSpc>
                <a:spcPct val="110000"/>
              </a:lnSpc>
              <a:spcBef>
                <a:spcPct val="0"/>
              </a:spcBef>
              <a:buClr>
                <a:srgbClr val="000000"/>
              </a:buClr>
              <a:buSzPct val="90000"/>
              <a:buFontTx/>
              <a:buNone/>
            </a:pPr>
            <a:r>
              <a:rPr lang="en-US" altLang="en-US" sz="1800" b="1" dirty="0">
                <a:cs typeface="Times New Roman" panose="02020603050405020304" pitchFamily="18" charset="0"/>
              </a:rPr>
              <a:t>			Tonic-clonic (grand mal)</a:t>
            </a:r>
          </a:p>
          <a:p>
            <a:pPr lvl="1" eaLnBrk="1" hangingPunct="1">
              <a:lnSpc>
                <a:spcPct val="110000"/>
              </a:lnSpc>
              <a:spcBef>
                <a:spcPct val="0"/>
              </a:spcBef>
              <a:buClr>
                <a:srgbClr val="000000"/>
              </a:buClr>
              <a:buSzPct val="90000"/>
              <a:buFontTx/>
              <a:buNone/>
            </a:pPr>
            <a:r>
              <a:rPr lang="en-US" altLang="en-US" sz="1800" b="1" dirty="0">
                <a:cs typeface="Times New Roman" panose="02020603050405020304" pitchFamily="18" charset="0"/>
              </a:rPr>
              <a:t>			Atonic (drop seizures)</a:t>
            </a:r>
          </a:p>
          <a:p>
            <a:pPr lvl="1" eaLnBrk="1" hangingPunct="1">
              <a:lnSpc>
                <a:spcPct val="110000"/>
              </a:lnSpc>
              <a:spcBef>
                <a:spcPct val="0"/>
              </a:spcBef>
              <a:buClr>
                <a:srgbClr val="000000"/>
              </a:buClr>
              <a:buSzPct val="90000"/>
              <a:buFontTx/>
              <a:buNone/>
            </a:pPr>
            <a:r>
              <a:rPr lang="en-US" altLang="en-US" sz="1800" b="1" dirty="0">
                <a:cs typeface="Times New Roman" panose="02020603050405020304" pitchFamily="18" charset="0"/>
              </a:rPr>
              <a:t>			Myoclonic</a:t>
            </a:r>
          </a:p>
          <a:p>
            <a:pPr lvl="1" eaLnBrk="1" hangingPunct="1">
              <a:lnSpc>
                <a:spcPct val="110000"/>
              </a:lnSpc>
              <a:spcBef>
                <a:spcPct val="0"/>
              </a:spcBef>
              <a:buClr>
                <a:srgbClr val="000000"/>
              </a:buClr>
              <a:buSzPct val="90000"/>
              <a:buFontTx/>
              <a:buNone/>
            </a:pPr>
            <a:r>
              <a:rPr lang="en-US" altLang="en-US" sz="1800" b="1" dirty="0">
                <a:cs typeface="Times New Roman" panose="02020603050405020304" pitchFamily="18" charset="0"/>
              </a:rPr>
              <a:t>			Other</a:t>
            </a:r>
          </a:p>
          <a:p>
            <a:pPr lvl="1" eaLnBrk="1" hangingPunct="1">
              <a:lnSpc>
                <a:spcPct val="110000"/>
              </a:lnSpc>
              <a:spcBef>
                <a:spcPct val="0"/>
              </a:spcBef>
              <a:buClr>
                <a:srgbClr val="000000"/>
              </a:buClr>
              <a:buSzPct val="90000"/>
              <a:buFontTx/>
              <a:buNone/>
            </a:pPr>
            <a:r>
              <a:rPr lang="en-US" altLang="en-US" sz="1800" b="1" dirty="0">
                <a:cs typeface="Times New Roman" panose="02020603050405020304" pitchFamily="18" charset="0"/>
              </a:rPr>
              <a:t>Unclassifiable seizures</a:t>
            </a:r>
          </a:p>
        </p:txBody>
      </p:sp>
      <p:sp>
        <p:nvSpPr>
          <p:cNvPr id="34819" name="Rectangle 2"/>
          <p:cNvSpPr>
            <a:spLocks noChangeArrowheads="1"/>
          </p:cNvSpPr>
          <p:nvPr/>
        </p:nvSpPr>
        <p:spPr bwMode="auto">
          <a:xfrm>
            <a:off x="5105400" y="5257800"/>
            <a:ext cx="38100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i="1" dirty="0">
                <a:cs typeface="Times New Roman" panose="02020603050405020304" pitchFamily="18" charset="0"/>
              </a:rPr>
              <a:t>Dreifuss et al. Proposal for revised clinical and electroencephalographic classification of epileptic seizures. From the Commission on Classification and Terminology of the International League Against Epilepsy. Epilepsia. 1981;22:489-501.</a:t>
            </a:r>
          </a:p>
        </p:txBody>
      </p:sp>
      <p:sp>
        <p:nvSpPr>
          <p:cNvPr id="5" name="Rectangle 4"/>
          <p:cNvSpPr/>
          <p:nvPr/>
        </p:nvSpPr>
        <p:spPr>
          <a:xfrm>
            <a:off x="0" y="609600"/>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 name="TextBox 3"/>
          <p:cNvSpPr txBox="1"/>
          <p:nvPr/>
        </p:nvSpPr>
        <p:spPr>
          <a:xfrm>
            <a:off x="1185672" y="111359"/>
            <a:ext cx="6753965" cy="461665"/>
          </a:xfrm>
          <a:prstGeom prst="rect">
            <a:avLst/>
          </a:prstGeom>
          <a:noFill/>
        </p:spPr>
        <p:txBody>
          <a:bodyPr wrap="none" rtlCol="0">
            <a:spAutoFit/>
          </a:bodyPr>
          <a:lstStyle/>
          <a:p>
            <a:r>
              <a:rPr lang="en-US" altLang="en-US" sz="2400" b="1" dirty="0">
                <a:solidFill>
                  <a:srgbClr val="FF0000"/>
                </a:solidFill>
                <a:cs typeface="Times New Roman" panose="02020603050405020304" pitchFamily="18" charset="0"/>
              </a:rPr>
              <a:t>INTERNATIONAL CLASSIFICATION OF SEIZURES 1981</a:t>
            </a:r>
            <a:endParaRPr lang="en-US" sz="2400" dirty="0"/>
          </a:p>
        </p:txBody>
      </p:sp>
      <p:sp>
        <p:nvSpPr>
          <p:cNvPr id="6" name="Obdĺžnik 5"/>
          <p:cNvSpPr/>
          <p:nvPr/>
        </p:nvSpPr>
        <p:spPr>
          <a:xfrm>
            <a:off x="1763688" y="2348880"/>
            <a:ext cx="6912768" cy="3046988"/>
          </a:xfrm>
          <a:prstGeom prst="rect">
            <a:avLst/>
          </a:prstGeom>
          <a:solidFill>
            <a:schemeClr val="tx2">
              <a:lumMod val="40000"/>
              <a:lumOff val="60000"/>
            </a:schemeClr>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sk-SK" sz="9600" b="1" cap="none" spc="0" dirty="0" smtClean="0">
                <a:ln/>
                <a:solidFill>
                  <a:schemeClr val="accent3"/>
                </a:solidFill>
                <a:effectLst/>
              </a:rPr>
              <a:t>NOT </a:t>
            </a:r>
            <a:r>
              <a:rPr lang="sk-SK" sz="9600" b="1" cap="none" spc="0" dirty="0" err="1" smtClean="0">
                <a:ln/>
                <a:solidFill>
                  <a:schemeClr val="accent3"/>
                </a:solidFill>
                <a:effectLst/>
              </a:rPr>
              <a:t>used</a:t>
            </a:r>
            <a:r>
              <a:rPr lang="sk-SK" sz="9600" b="1" cap="none" spc="0" dirty="0" smtClean="0">
                <a:ln/>
                <a:solidFill>
                  <a:schemeClr val="accent3"/>
                </a:solidFill>
                <a:effectLst/>
              </a:rPr>
              <a:t> </a:t>
            </a:r>
            <a:r>
              <a:rPr lang="sk-SK" sz="9600" b="1" cap="none" spc="0" dirty="0" err="1" smtClean="0">
                <a:ln/>
                <a:solidFill>
                  <a:schemeClr val="accent3"/>
                </a:solidFill>
                <a:effectLst/>
              </a:rPr>
              <a:t>anymore</a:t>
            </a:r>
            <a:endParaRPr lang="sk-SK" sz="9600" b="1" cap="none" spc="0" dirty="0">
              <a:ln/>
              <a:solidFill>
                <a:schemeClr val="accent3"/>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1405</Words>
  <Application>Microsoft Office PowerPoint</Application>
  <PresentationFormat>Prezentácia na obrazovke (4:3)</PresentationFormat>
  <Paragraphs>371</Paragraphs>
  <Slides>41</Slides>
  <Notes>7</Notes>
  <HiddenSlides>0</HiddenSlides>
  <MMClips>0</MMClips>
  <ScaleCrop>false</ScaleCrop>
  <HeadingPairs>
    <vt:vector size="6" baseType="variant">
      <vt:variant>
        <vt:lpstr>Použité písma</vt:lpstr>
      </vt:variant>
      <vt:variant>
        <vt:i4>9</vt:i4>
      </vt:variant>
      <vt:variant>
        <vt:lpstr>Motív</vt:lpstr>
      </vt:variant>
      <vt:variant>
        <vt:i4>1</vt:i4>
      </vt:variant>
      <vt:variant>
        <vt:lpstr>Nadpisy snímok</vt:lpstr>
      </vt:variant>
      <vt:variant>
        <vt:i4>41</vt:i4>
      </vt:variant>
    </vt:vector>
  </HeadingPairs>
  <TitlesOfParts>
    <vt:vector size="51" baseType="lpstr">
      <vt:lpstr>ＭＳ Ｐゴシック</vt:lpstr>
      <vt:lpstr>ＭＳ Ｐゴシック</vt:lpstr>
      <vt:lpstr>Arial</vt:lpstr>
      <vt:lpstr>Arial Rounded MT Bold</vt:lpstr>
      <vt:lpstr>Calibri</vt:lpstr>
      <vt:lpstr>Helvetica</vt:lpstr>
      <vt:lpstr>Times New Roman</vt:lpstr>
      <vt:lpstr>Wingdings</vt:lpstr>
      <vt:lpstr>Wingdings 2</vt:lpstr>
      <vt:lpstr>Motív Office</vt:lpstr>
      <vt:lpstr>Epilepsy</vt:lpstr>
      <vt:lpstr>Prezentácia programu PowerPoint</vt:lpstr>
      <vt:lpstr>Epileptic seizure    Seizure- symptom, represents the clinical manifestation of an abnormal and excessive synchronized discharge (uncontrolled electrical activity) of a set of cortical nn. in the brain   Mechanisms: Nerve cells transmit signals to and from the brain in two ways by   (1) altering the concentrations of salts (sodium, potassium, calcium) within the cell  (2) releasing chemicals called neurotransmitters (gamma aminobutyric acid). The change in salt concentration conducts the impulse from one end of the nerve cell to the other.  </vt:lpstr>
      <vt:lpstr>Epileptic seizure</vt:lpstr>
      <vt:lpstr>Epileptic seizure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Epilepsy</vt:lpstr>
      <vt:lpstr>Epilepsy  according to the seizure type</vt:lpstr>
      <vt:lpstr>Prezentácia programu PowerPoint</vt:lpstr>
      <vt:lpstr>Prezentácia programu PowerPoint</vt:lpstr>
      <vt:lpstr>Old term  ‘Idiopathic Generalized Epilepsies’</vt:lpstr>
      <vt:lpstr>Genetic versus idiopathic</vt:lpstr>
      <vt:lpstr>Genetic ≠ Gene testing</vt:lpstr>
      <vt:lpstr>Epilepsy  according to the natural evolution</vt:lpstr>
      <vt:lpstr>Benign:Malignant Epilepsies  Self-limited/Pharmacoresponsive:  Developmental /Epileptic encephalopathies </vt:lpstr>
      <vt:lpstr>Prezentácia programu PowerPoint</vt:lpstr>
      <vt:lpstr>Developmental and/or Epileptic Encephalopathy</vt:lpstr>
      <vt:lpstr>Developmental and/or Epileptic Encephalopathy</vt:lpstr>
      <vt:lpstr>Examples of the most frequent Epilepsies</vt:lpstr>
      <vt:lpstr>Benign epilepsy with centrotemporal spikes  (idiopathic focal epilepsy) </vt:lpstr>
      <vt:lpstr>Juvenile myoclonic epilepsy (JME)</vt:lpstr>
      <vt:lpstr>Lennox-Gastaut syndrome</vt:lpstr>
      <vt:lpstr>Mesial temporal lobe epilepsy</vt:lpstr>
      <vt:lpstr>Mesial temporal lobe epilepsy</vt:lpstr>
      <vt:lpstr>Epilepsy- diagnose</vt:lpstr>
      <vt:lpstr>Epilepsy- differencial diagnose</vt:lpstr>
      <vt:lpstr>Epilepsy treatment</vt:lpstr>
      <vt:lpstr>Prezentácia programu PowerPoint</vt:lpstr>
      <vt:lpstr>EMERGENCY IN EPILEPSY</vt:lpstr>
      <vt:lpstr>Epileptic seizure- first aid</vt:lpstr>
      <vt:lpstr>Epileptic seizure- first aid</vt:lpstr>
      <vt:lpstr>Status epilepticus algorhithm of treatment</vt:lpstr>
      <vt:lpstr>Febrile convulsions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Epilepsy</dc:title>
  <dc:creator>Eva</dc:creator>
  <cp:lastModifiedBy>Eva Feketeova</cp:lastModifiedBy>
  <cp:revision>5</cp:revision>
  <cp:lastPrinted>2019-03-03T06:17:36Z</cp:lastPrinted>
  <dcterms:created xsi:type="dcterms:W3CDTF">2019-02-27T10:43:49Z</dcterms:created>
  <dcterms:modified xsi:type="dcterms:W3CDTF">2019-03-03T06:18:02Z</dcterms:modified>
</cp:coreProperties>
</file>