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handoutMasterIdLst>
    <p:handoutMasterId r:id="rId100"/>
  </p:handoutMasterIdLst>
  <p:sldIdLst>
    <p:sldId id="294" r:id="rId2"/>
    <p:sldId id="295" r:id="rId3"/>
    <p:sldId id="257" r:id="rId4"/>
    <p:sldId id="267" r:id="rId5"/>
    <p:sldId id="258" r:id="rId6"/>
    <p:sldId id="268" r:id="rId7"/>
    <p:sldId id="296" r:id="rId8"/>
    <p:sldId id="297" r:id="rId9"/>
    <p:sldId id="265" r:id="rId10"/>
    <p:sldId id="269" r:id="rId11"/>
    <p:sldId id="270" r:id="rId12"/>
    <p:sldId id="260" r:id="rId13"/>
    <p:sldId id="262" r:id="rId14"/>
    <p:sldId id="263" r:id="rId15"/>
    <p:sldId id="352" r:id="rId16"/>
    <p:sldId id="353" r:id="rId17"/>
    <p:sldId id="351" r:id="rId18"/>
    <p:sldId id="369" r:id="rId19"/>
    <p:sldId id="298" r:id="rId20"/>
    <p:sldId id="358" r:id="rId21"/>
    <p:sldId id="300" r:id="rId22"/>
    <p:sldId id="271" r:id="rId23"/>
    <p:sldId id="272" r:id="rId24"/>
    <p:sldId id="274" r:id="rId25"/>
    <p:sldId id="275" r:id="rId26"/>
    <p:sldId id="355" r:id="rId27"/>
    <p:sldId id="356" r:id="rId28"/>
    <p:sldId id="357" r:id="rId29"/>
    <p:sldId id="333" r:id="rId30"/>
    <p:sldId id="335" r:id="rId31"/>
    <p:sldId id="338" r:id="rId32"/>
    <p:sldId id="339" r:id="rId33"/>
    <p:sldId id="340" r:id="rId34"/>
    <p:sldId id="341" r:id="rId35"/>
    <p:sldId id="361" r:id="rId36"/>
    <p:sldId id="360" r:id="rId37"/>
    <p:sldId id="276" r:id="rId38"/>
    <p:sldId id="277" r:id="rId39"/>
    <p:sldId id="279" r:id="rId40"/>
    <p:sldId id="280" r:id="rId41"/>
    <p:sldId id="359" r:id="rId42"/>
    <p:sldId id="281" r:id="rId43"/>
    <p:sldId id="282" r:id="rId44"/>
    <p:sldId id="283" r:id="rId45"/>
    <p:sldId id="284" r:id="rId46"/>
    <p:sldId id="285" r:id="rId47"/>
    <p:sldId id="290" r:id="rId48"/>
    <p:sldId id="291" r:id="rId49"/>
    <p:sldId id="301" r:id="rId50"/>
    <p:sldId id="302" r:id="rId51"/>
    <p:sldId id="362" r:id="rId52"/>
    <p:sldId id="303" r:id="rId53"/>
    <p:sldId id="304" r:id="rId54"/>
    <p:sldId id="305" r:id="rId55"/>
    <p:sldId id="306" r:id="rId56"/>
    <p:sldId id="307" r:id="rId57"/>
    <p:sldId id="370" r:id="rId58"/>
    <p:sldId id="308" r:id="rId59"/>
    <p:sldId id="374" r:id="rId60"/>
    <p:sldId id="375" r:id="rId61"/>
    <p:sldId id="376" r:id="rId62"/>
    <p:sldId id="377" r:id="rId63"/>
    <p:sldId id="378" r:id="rId64"/>
    <p:sldId id="379" r:id="rId65"/>
    <p:sldId id="380" r:id="rId66"/>
    <p:sldId id="327" r:id="rId67"/>
    <p:sldId id="328" r:id="rId68"/>
    <p:sldId id="323" r:id="rId69"/>
    <p:sldId id="324" r:id="rId70"/>
    <p:sldId id="329" r:id="rId71"/>
    <p:sldId id="325" r:id="rId72"/>
    <p:sldId id="309" r:id="rId73"/>
    <p:sldId id="310" r:id="rId74"/>
    <p:sldId id="311" r:id="rId75"/>
    <p:sldId id="365" r:id="rId76"/>
    <p:sldId id="366" r:id="rId77"/>
    <p:sldId id="367" r:id="rId78"/>
    <p:sldId id="368" r:id="rId79"/>
    <p:sldId id="342" r:id="rId80"/>
    <p:sldId id="312" r:id="rId81"/>
    <p:sldId id="313" r:id="rId82"/>
    <p:sldId id="314" r:id="rId83"/>
    <p:sldId id="315" r:id="rId84"/>
    <p:sldId id="316" r:id="rId85"/>
    <p:sldId id="343" r:id="rId86"/>
    <p:sldId id="350" r:id="rId87"/>
    <p:sldId id="347" r:id="rId88"/>
    <p:sldId id="346" r:id="rId89"/>
    <p:sldId id="344" r:id="rId90"/>
    <p:sldId id="348" r:id="rId91"/>
    <p:sldId id="349" r:id="rId92"/>
    <p:sldId id="345" r:id="rId93"/>
    <p:sldId id="317" r:id="rId94"/>
    <p:sldId id="364" r:id="rId95"/>
    <p:sldId id="318" r:id="rId96"/>
    <p:sldId id="319" r:id="rId97"/>
    <p:sldId id="320" r:id="rId98"/>
    <p:sldId id="363" r:id="rId99"/>
  </p:sldIdLst>
  <p:sldSz cx="9144000" cy="6858000" type="screen4x3"/>
  <p:notesSz cx="6797675" cy="9926638"/>
  <p:defaultTextStyle>
    <a:defPPr>
      <a:defRPr lang="sk-SK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85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016CA8A-62EC-4BA5-848A-344C25905EFF}" type="datetimeFigureOut">
              <a:rPr lang="sk-SK"/>
              <a:pPr>
                <a:defRPr/>
              </a:pPr>
              <a:t>22.11.2017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5D9F54F-6954-44C6-8030-38C3C01B45E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13570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C90A9-EB30-44A9-B457-47A990A90D9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CE49C-8F1B-4CEC-896A-7E838D56874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B40A-3E90-46DC-AE14-018F8EC0F44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08125-96B1-44BA-B5D9-2290F995CD6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štyr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C355A7-CB79-4DC7-8E67-499E3C147B2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Dva objekty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half" idx="3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A36E9-0E2D-4AE6-BB41-D7AD2190B6F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obsah a 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1BA836-C63F-4043-8E74-B2768EFDD54B}" type="slidenum">
              <a:rPr lang="sk-SK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0263B-0694-4512-8318-F21B46E398F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0E48A-5829-46A5-ADF2-3A317E305F3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0E05A-D270-4D76-8855-039757971B7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733C9-9E4E-4E17-B3EE-2B8B7856A65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2BF72-2A7B-46CA-AC05-6D4FEF7BA71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EAA3B4-2F4D-4BB9-A9B0-779C043BB65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0B881-C34B-4FF0-B411-6A8D9ABC4CE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k-SK" noProof="0" smtClean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9E464-3156-4221-8AB9-68503276D3F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altLang="sk-SK" smtClean="0"/>
              <a:t>Klepnutím lze upravit styly předlohy textu</a:t>
            </a:r>
          </a:p>
          <a:p>
            <a:pPr lvl="1"/>
            <a:r>
              <a:rPr lang="sk-SK" altLang="sk-SK" smtClean="0"/>
              <a:t>Druhá úroveň</a:t>
            </a:r>
          </a:p>
          <a:p>
            <a:pPr lvl="2"/>
            <a:r>
              <a:rPr lang="sk-SK" altLang="sk-SK" smtClean="0"/>
              <a:t>Třetí úroveň</a:t>
            </a:r>
          </a:p>
          <a:p>
            <a:pPr lvl="3"/>
            <a:r>
              <a:rPr lang="sk-SK" altLang="sk-SK" smtClean="0"/>
              <a:t>Čtvrtá úroveň</a:t>
            </a:r>
          </a:p>
          <a:p>
            <a:pPr lvl="4"/>
            <a:r>
              <a:rPr lang="sk-SK" altLang="sk-SK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5EEA455-52C7-4019-A300-202210F0EA4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sk-SK" b="1" smtClean="0"/>
              <a:t>X-ray skull</a:t>
            </a:r>
            <a:endParaRPr lang="sk-SK" altLang="sk-SK" b="1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sk-SK" dirty="0" smtClean="0"/>
              <a:t>X</a:t>
            </a:r>
            <a:r>
              <a:rPr lang="sk-SK" altLang="sk-SK" dirty="0" smtClean="0"/>
              <a:t> - </a:t>
            </a:r>
            <a:r>
              <a:rPr lang="en-US" altLang="sk-SK" dirty="0" err="1" smtClean="0"/>
              <a:t>ra</a:t>
            </a:r>
            <a:r>
              <a:rPr lang="sk-SK" altLang="sk-SK" dirty="0" smtClean="0"/>
              <a:t>y</a:t>
            </a:r>
            <a:r>
              <a:rPr lang="en-US" altLang="sk-SK" dirty="0" smtClean="0"/>
              <a:t> of </a:t>
            </a:r>
            <a:r>
              <a:rPr lang="en-US" altLang="sk-SK" u="sng" dirty="0" smtClean="0"/>
              <a:t>the bones</a:t>
            </a:r>
            <a:endParaRPr lang="sk-SK" altLang="sk-SK" u="sng" dirty="0" smtClean="0"/>
          </a:p>
          <a:p>
            <a:r>
              <a:rPr lang="sk-SK" altLang="sk-SK" dirty="0" smtClean="0"/>
              <a:t>A-P, </a:t>
            </a:r>
            <a:r>
              <a:rPr lang="en-US" altLang="sk-SK" dirty="0" smtClean="0"/>
              <a:t>lateral view </a:t>
            </a:r>
            <a:endParaRPr lang="sk-SK" altLang="sk-SK" dirty="0" smtClean="0"/>
          </a:p>
          <a:p>
            <a:r>
              <a:rPr lang="sk-SK" altLang="sk-SK" dirty="0" err="1" smtClean="0"/>
              <a:t>Stenver</a:t>
            </a:r>
            <a:r>
              <a:rPr lang="en-US" altLang="sk-SK" dirty="0" smtClean="0"/>
              <a:t>s </a:t>
            </a:r>
            <a:r>
              <a:rPr lang="sk-SK" altLang="sk-SK" dirty="0" smtClean="0"/>
              <a:t>– </a:t>
            </a:r>
            <a:r>
              <a:rPr lang="sk-SK" altLang="sk-SK" dirty="0" err="1" smtClean="0"/>
              <a:t>meatus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acusticus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internus</a:t>
            </a:r>
            <a:endParaRPr lang="sk-SK" altLang="sk-SK" dirty="0" smtClean="0"/>
          </a:p>
          <a:p>
            <a:r>
              <a:rPr lang="sk-SK" altLang="sk-SK" dirty="0" err="1" smtClean="0"/>
              <a:t>Axi</a:t>
            </a:r>
            <a:r>
              <a:rPr lang="en-US" altLang="sk-SK" dirty="0" smtClean="0"/>
              <a:t>al view </a:t>
            </a:r>
            <a:r>
              <a:rPr lang="sk-SK" altLang="sk-SK" dirty="0" smtClean="0"/>
              <a:t>– b</a:t>
            </a:r>
            <a:r>
              <a:rPr lang="en-US" altLang="sk-SK" dirty="0" err="1" smtClean="0"/>
              <a:t>asis</a:t>
            </a:r>
            <a:r>
              <a:rPr lang="en-US" altLang="sk-SK" dirty="0" smtClean="0"/>
              <a:t> of the skull </a:t>
            </a:r>
            <a:endParaRPr lang="sk-SK" altLang="sk-SK" dirty="0" smtClean="0"/>
          </a:p>
          <a:p>
            <a:r>
              <a:rPr lang="en-US" altLang="sk-SK" dirty="0" smtClean="0">
                <a:solidFill>
                  <a:srgbClr val="FF0000"/>
                </a:solidFill>
              </a:rPr>
              <a:t>Brain and blood are not visible </a:t>
            </a:r>
            <a:endParaRPr lang="sk-SK" altLang="sk-SK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dirty="0" err="1" smtClean="0"/>
              <a:t>Vertebres</a:t>
            </a:r>
            <a:r>
              <a:rPr lang="sk-SK" altLang="sk-SK" b="1" dirty="0" smtClean="0"/>
              <a:t>  - </a:t>
            </a:r>
            <a:r>
              <a:rPr lang="sk-SK" altLang="sk-SK" b="1" dirty="0" err="1" smtClean="0"/>
              <a:t>pedicles</a:t>
            </a:r>
            <a:endParaRPr lang="sk-SK" altLang="sk-SK" dirty="0" smtClean="0"/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533400" y="2667000"/>
          <a:ext cx="3640138" cy="301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5" name="Photo Editor Photo" r:id="rId3" imgW="7219048" imgH="4247619" progId="">
                  <p:embed/>
                </p:oleObj>
              </mc:Choice>
              <mc:Fallback>
                <p:oleObj name="Photo Editor Photo" r:id="rId3" imgW="7219048" imgH="4247619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667000"/>
                        <a:ext cx="3640138" cy="301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2057400"/>
            <a:ext cx="382905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sk-SK" altLang="sk-SK" b="1" dirty="0" err="1" smtClean="0"/>
              <a:t>Interpedicular</a:t>
            </a:r>
            <a:r>
              <a:rPr lang="sk-SK" altLang="sk-SK" b="1" dirty="0" smtClean="0"/>
              <a:t> </a:t>
            </a:r>
            <a:r>
              <a:rPr lang="sk-SK" altLang="sk-SK" b="1" dirty="0" err="1" smtClean="0"/>
              <a:t>distance</a:t>
            </a:r>
            <a:endParaRPr lang="sk-SK" altLang="sk-SK" dirty="0" smtClean="0"/>
          </a:p>
        </p:txBody>
      </p:sp>
      <p:pic>
        <p:nvPicPr>
          <p:cNvPr id="13315" name="Picture 3" descr="G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752600"/>
            <a:ext cx="65532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ĺžnik 3"/>
          <p:cNvSpPr/>
          <p:nvPr/>
        </p:nvSpPr>
        <p:spPr>
          <a:xfrm>
            <a:off x="1475656" y="1412776"/>
            <a:ext cx="1361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b="1" dirty="0" smtClean="0"/>
              <a:t> </a:t>
            </a:r>
            <a:r>
              <a:rPr lang="sk-SK" b="1" dirty="0" err="1" smtClean="0"/>
              <a:t>cervical</a:t>
            </a:r>
            <a:r>
              <a:rPr lang="sk-SK" b="1" dirty="0" smtClean="0"/>
              <a:t> </a:t>
            </a:r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3995936" y="1412776"/>
            <a:ext cx="1277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err="1" smtClean="0"/>
              <a:t>thoracal</a:t>
            </a:r>
            <a:endParaRPr lang="sk-SK" b="1" dirty="0"/>
          </a:p>
        </p:txBody>
      </p:sp>
      <p:sp>
        <p:nvSpPr>
          <p:cNvPr id="6" name="Obdĺžnik 5"/>
          <p:cNvSpPr/>
          <p:nvPr/>
        </p:nvSpPr>
        <p:spPr>
          <a:xfrm>
            <a:off x="6588224" y="1412776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err="1" smtClean="0"/>
              <a:t>lumbal</a:t>
            </a:r>
            <a:endParaRPr lang="sk-SK" dirty="0"/>
          </a:p>
        </p:txBody>
      </p:sp>
      <p:sp>
        <p:nvSpPr>
          <p:cNvPr id="7" name="Obdĺžnik 6"/>
          <p:cNvSpPr/>
          <p:nvPr/>
        </p:nvSpPr>
        <p:spPr>
          <a:xfrm>
            <a:off x="1187624" y="5805264"/>
            <a:ext cx="7393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/>
              <a:t> mm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667000"/>
            <a:ext cx="3962400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2438400"/>
            <a:ext cx="2755900" cy="347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sk-SK" b="1" smtClean="0"/>
              <a:t>X-ray - spinal column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981200"/>
            <a:ext cx="28781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sk-SK" b="1" smtClean="0"/>
              <a:t>X-ray - spinal column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981200"/>
            <a:ext cx="3114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2267744" y="609600"/>
            <a:ext cx="6190456" cy="1143000"/>
          </a:xfrm>
        </p:spPr>
        <p:txBody>
          <a:bodyPr/>
          <a:lstStyle/>
          <a:p>
            <a:r>
              <a:rPr lang="cs-CZ" altLang="sk-SK" b="1" dirty="0" smtClean="0"/>
              <a:t>X-</a:t>
            </a:r>
            <a:r>
              <a:rPr lang="cs-CZ" altLang="sk-SK" b="1" dirty="0" err="1" smtClean="0"/>
              <a:t>ray</a:t>
            </a:r>
            <a:r>
              <a:rPr lang="cs-CZ" altLang="sk-SK" b="1" dirty="0" smtClean="0"/>
              <a:t> - spinal </a:t>
            </a:r>
            <a:r>
              <a:rPr lang="cs-CZ" altLang="sk-SK" b="1" dirty="0" err="1" smtClean="0"/>
              <a:t>column</a:t>
            </a:r>
            <a:endParaRPr lang="cs-CZ" altLang="sk-SK" b="1" dirty="0" smtClean="0"/>
          </a:p>
        </p:txBody>
      </p:sp>
      <p:pic>
        <p:nvPicPr>
          <p:cNvPr id="16388" name="Picture 10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2209800"/>
            <a:ext cx="3343275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49" name="Object 1"/>
          <p:cNvGraphicFramePr>
            <a:graphicFrameLocks noChangeAspect="1"/>
          </p:cNvGraphicFramePr>
          <p:nvPr/>
        </p:nvGraphicFramePr>
        <p:xfrm>
          <a:off x="107504" y="188640"/>
          <a:ext cx="2365073" cy="1959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58" name="Photo Editor Photo" r:id="rId5" imgW="7219048" imgH="4247619" progId="">
                  <p:embed/>
                </p:oleObj>
              </mc:Choice>
              <mc:Fallback>
                <p:oleObj name="Photo Editor Photo" r:id="rId5" imgW="7219048" imgH="424761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88640"/>
                        <a:ext cx="2365073" cy="19598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dirty="0" err="1" smtClean="0"/>
              <a:t>Computerized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tomography</a:t>
            </a:r>
            <a:endParaRPr lang="sk-SK" sz="36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 err="1" smtClean="0"/>
              <a:t>Tomography</a:t>
            </a:r>
            <a:r>
              <a:rPr lang="sk-SK" sz="2400" dirty="0" smtClean="0"/>
              <a:t> (</a:t>
            </a:r>
            <a:r>
              <a:rPr lang="sk-SK" sz="2400" dirty="0" err="1" smtClean="0"/>
              <a:t>tomos</a:t>
            </a:r>
            <a:r>
              <a:rPr lang="sk-SK" sz="2400" dirty="0" smtClean="0"/>
              <a:t> = </a:t>
            </a:r>
            <a:r>
              <a:rPr lang="sk-SK" sz="2400" dirty="0" err="1" smtClean="0"/>
              <a:t>slice</a:t>
            </a:r>
            <a:r>
              <a:rPr lang="sk-SK" sz="2400" dirty="0" smtClean="0"/>
              <a:t>, </a:t>
            </a:r>
            <a:r>
              <a:rPr lang="sk-SK" sz="2400" dirty="0" err="1" smtClean="0"/>
              <a:t>graphein</a:t>
            </a:r>
            <a:r>
              <a:rPr lang="sk-SK" sz="2400" dirty="0" smtClean="0"/>
              <a:t> = </a:t>
            </a:r>
            <a:r>
              <a:rPr lang="sk-SK" sz="2400" dirty="0" err="1" smtClean="0"/>
              <a:t>write</a:t>
            </a:r>
            <a:r>
              <a:rPr lang="sk-SK" sz="2400" dirty="0" smtClean="0"/>
              <a:t>)</a:t>
            </a:r>
          </a:p>
          <a:p>
            <a:r>
              <a:rPr lang="sk-SK" sz="2400" dirty="0" err="1" smtClean="0"/>
              <a:t>Method</a:t>
            </a:r>
            <a:r>
              <a:rPr lang="sk-SK" sz="2400" dirty="0" smtClean="0"/>
              <a:t> </a:t>
            </a:r>
            <a:r>
              <a:rPr lang="sk-SK" sz="2400" dirty="0" err="1" smtClean="0"/>
              <a:t>which</a:t>
            </a:r>
            <a:r>
              <a:rPr lang="sk-SK" sz="2400" dirty="0" smtClean="0"/>
              <a:t> </a:t>
            </a:r>
            <a:r>
              <a:rPr lang="sk-SK" sz="2400" dirty="0" err="1" smtClean="0"/>
              <a:t>generate</a:t>
            </a:r>
            <a:r>
              <a:rPr lang="sk-SK" sz="2400" dirty="0" smtClean="0"/>
              <a:t> </a:t>
            </a:r>
            <a:r>
              <a:rPr lang="sk-SK" sz="2400" dirty="0" err="1" smtClean="0"/>
              <a:t>three-dimensional</a:t>
            </a:r>
            <a:r>
              <a:rPr lang="sk-SK" sz="2400" dirty="0" smtClean="0"/>
              <a:t> </a:t>
            </a:r>
            <a:r>
              <a:rPr lang="sk-SK" sz="2400" dirty="0" err="1" smtClean="0"/>
              <a:t>image</a:t>
            </a:r>
            <a:r>
              <a:rPr lang="sk-SK" sz="2400" dirty="0" smtClean="0"/>
              <a:t> </a:t>
            </a:r>
            <a:r>
              <a:rPr lang="sk-SK" sz="2400" dirty="0" err="1" smtClean="0"/>
              <a:t>of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inside</a:t>
            </a:r>
            <a:r>
              <a:rPr lang="sk-SK" sz="2400" dirty="0" smtClean="0"/>
              <a:t> </a:t>
            </a:r>
            <a:r>
              <a:rPr lang="sk-SK" sz="2400" dirty="0" err="1" smtClean="0"/>
              <a:t>of</a:t>
            </a:r>
            <a:r>
              <a:rPr lang="sk-SK" sz="2400" dirty="0" smtClean="0"/>
              <a:t> </a:t>
            </a:r>
            <a:r>
              <a:rPr lang="sk-SK" sz="2400" dirty="0" err="1" smtClean="0"/>
              <a:t>an</a:t>
            </a:r>
            <a:r>
              <a:rPr lang="sk-SK" sz="2400" dirty="0" smtClean="0"/>
              <a:t> </a:t>
            </a:r>
            <a:r>
              <a:rPr lang="sk-SK" sz="2400" dirty="0" err="1" smtClean="0"/>
              <a:t>object</a:t>
            </a:r>
            <a:r>
              <a:rPr lang="sk-SK" sz="2400" dirty="0" smtClean="0"/>
              <a:t> </a:t>
            </a:r>
            <a:r>
              <a:rPr lang="sk-SK" sz="2400" dirty="0" err="1" smtClean="0"/>
              <a:t>from</a:t>
            </a:r>
            <a:r>
              <a:rPr lang="sk-SK" sz="2400" dirty="0" smtClean="0"/>
              <a:t> a </a:t>
            </a:r>
            <a:r>
              <a:rPr lang="sk-SK" sz="2400" dirty="0" err="1" smtClean="0"/>
              <a:t>large</a:t>
            </a:r>
            <a:r>
              <a:rPr lang="sk-SK" sz="2400" dirty="0" smtClean="0"/>
              <a:t> </a:t>
            </a:r>
            <a:r>
              <a:rPr lang="sk-SK" sz="2400" dirty="0" err="1" smtClean="0"/>
              <a:t>series</a:t>
            </a:r>
            <a:r>
              <a:rPr lang="sk-SK" sz="2400" dirty="0" smtClean="0"/>
              <a:t> </a:t>
            </a:r>
            <a:r>
              <a:rPr lang="sk-SK" sz="2400" dirty="0" err="1" smtClean="0"/>
              <a:t>of</a:t>
            </a:r>
            <a:r>
              <a:rPr lang="sk-SK" sz="2400" dirty="0" smtClean="0"/>
              <a:t> </a:t>
            </a:r>
            <a:r>
              <a:rPr lang="sk-SK" sz="2400" dirty="0" err="1" smtClean="0"/>
              <a:t>two-dimensional</a:t>
            </a:r>
            <a:r>
              <a:rPr lang="sk-SK" sz="2400" dirty="0" smtClean="0"/>
              <a:t> </a:t>
            </a:r>
            <a:r>
              <a:rPr lang="sk-SK" sz="2400" dirty="0" err="1" smtClean="0"/>
              <a:t>X-ray</a:t>
            </a:r>
            <a:r>
              <a:rPr lang="sk-SK" sz="2400" dirty="0" smtClean="0"/>
              <a:t> </a:t>
            </a:r>
            <a:r>
              <a:rPr lang="sk-SK" sz="2400" dirty="0" err="1" smtClean="0"/>
              <a:t>images</a:t>
            </a:r>
            <a:r>
              <a:rPr lang="sk-SK" sz="2400" dirty="0" smtClean="0"/>
              <a:t> </a:t>
            </a:r>
            <a:r>
              <a:rPr lang="sk-SK" sz="2400" dirty="0" err="1" smtClean="0"/>
              <a:t>taken</a:t>
            </a:r>
            <a:r>
              <a:rPr lang="sk-SK" sz="2400" dirty="0" smtClean="0"/>
              <a:t> </a:t>
            </a:r>
            <a:r>
              <a:rPr lang="sk-SK" sz="2400" dirty="0" err="1" smtClean="0"/>
              <a:t>around</a:t>
            </a:r>
            <a:r>
              <a:rPr lang="sk-SK" sz="2400" dirty="0" smtClean="0"/>
              <a:t> </a:t>
            </a:r>
            <a:r>
              <a:rPr lang="sk-SK" sz="2400" dirty="0" err="1" smtClean="0"/>
              <a:t>a</a:t>
            </a:r>
            <a:r>
              <a:rPr lang="sk-SK" sz="2400" dirty="0" smtClean="0"/>
              <a:t> single </a:t>
            </a:r>
            <a:r>
              <a:rPr lang="sk-SK" sz="2400" dirty="0" err="1" smtClean="0"/>
              <a:t>axis</a:t>
            </a:r>
            <a:r>
              <a:rPr lang="sk-SK" sz="2400" dirty="0" smtClean="0"/>
              <a:t> </a:t>
            </a:r>
            <a:r>
              <a:rPr lang="sk-SK" sz="2400" dirty="0" err="1" smtClean="0"/>
              <a:t>of</a:t>
            </a:r>
            <a:r>
              <a:rPr lang="sk-SK" sz="2400" dirty="0" smtClean="0"/>
              <a:t> </a:t>
            </a:r>
            <a:r>
              <a:rPr lang="sk-SK" sz="2400" dirty="0" err="1" smtClean="0"/>
              <a:t>rotation</a:t>
            </a:r>
            <a:r>
              <a:rPr lang="sk-SK" sz="2400" dirty="0" smtClean="0"/>
              <a:t>.</a:t>
            </a:r>
          </a:p>
          <a:p>
            <a:r>
              <a:rPr lang="sk-SK" sz="2400" dirty="0" err="1" smtClean="0"/>
              <a:t>Visualization</a:t>
            </a:r>
            <a:r>
              <a:rPr lang="sk-SK" sz="2400" dirty="0" smtClean="0"/>
              <a:t> </a:t>
            </a:r>
            <a:r>
              <a:rPr lang="sk-SK" sz="2400" dirty="0" err="1" smtClean="0"/>
              <a:t>of</a:t>
            </a:r>
            <a:r>
              <a:rPr lang="sk-SK" sz="2400" dirty="0" smtClean="0"/>
              <a:t> </a:t>
            </a:r>
            <a:r>
              <a:rPr lang="sk-SK" sz="2400" dirty="0" err="1" smtClean="0"/>
              <a:t>intracranial</a:t>
            </a:r>
            <a:r>
              <a:rPr lang="sk-SK" sz="2400" dirty="0" smtClean="0"/>
              <a:t> (</a:t>
            </a:r>
            <a:r>
              <a:rPr lang="sk-SK" sz="2400" dirty="0" err="1" smtClean="0"/>
              <a:t>brain</a:t>
            </a:r>
            <a:r>
              <a:rPr lang="sk-SK" sz="2400" dirty="0" smtClean="0"/>
              <a:t>) </a:t>
            </a:r>
            <a:r>
              <a:rPr lang="sk-SK" sz="2400" dirty="0" err="1" smtClean="0"/>
              <a:t>structures</a:t>
            </a:r>
            <a:r>
              <a:rPr lang="sk-SK" sz="2400" dirty="0" smtClean="0"/>
              <a:t> (</a:t>
            </a:r>
            <a:r>
              <a:rPr lang="sk-SK" sz="2400" dirty="0" err="1" smtClean="0"/>
              <a:t>from</a:t>
            </a:r>
            <a:r>
              <a:rPr lang="sk-SK" sz="2400" dirty="0" smtClean="0"/>
              <a:t> 1970s) in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scale</a:t>
            </a:r>
            <a:r>
              <a:rPr lang="sk-SK" sz="2400" dirty="0" smtClean="0"/>
              <a:t> </a:t>
            </a:r>
            <a:r>
              <a:rPr lang="sk-SK" sz="2400" dirty="0" err="1" smtClean="0"/>
              <a:t>of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grey</a:t>
            </a:r>
            <a:r>
              <a:rPr lang="sk-SK" sz="2400" dirty="0" smtClean="0"/>
              <a:t> </a:t>
            </a:r>
            <a:r>
              <a:rPr lang="sk-SK" sz="2400" dirty="0" err="1" smtClean="0"/>
              <a:t>colours</a:t>
            </a:r>
            <a:endParaRPr lang="sk-SK" sz="2400" dirty="0" smtClean="0"/>
          </a:p>
          <a:p>
            <a:endParaRPr lang="sk-SK" sz="2400" dirty="0" smtClean="0"/>
          </a:p>
          <a:p>
            <a:r>
              <a:rPr lang="sk-SK" sz="2400" dirty="0" err="1" smtClean="0">
                <a:solidFill>
                  <a:srgbClr val="FF0000"/>
                </a:solidFill>
              </a:rPr>
              <a:t>Allan</a:t>
            </a:r>
            <a:r>
              <a:rPr lang="sk-SK" sz="2400" dirty="0" smtClean="0">
                <a:solidFill>
                  <a:srgbClr val="FF0000"/>
                </a:solidFill>
              </a:rPr>
              <a:t> M: </a:t>
            </a:r>
            <a:r>
              <a:rPr lang="sk-SK" sz="2400" dirty="0" err="1" smtClean="0">
                <a:solidFill>
                  <a:srgbClr val="FF0000"/>
                </a:solidFill>
              </a:rPr>
              <a:t>Cormack</a:t>
            </a:r>
            <a:r>
              <a:rPr lang="sk-SK" sz="2400" dirty="0" smtClean="0">
                <a:solidFill>
                  <a:srgbClr val="FF0000"/>
                </a:solidFill>
              </a:rPr>
              <a:t> and </a:t>
            </a:r>
            <a:r>
              <a:rPr lang="sk-SK" sz="2400" dirty="0" err="1" smtClean="0">
                <a:solidFill>
                  <a:srgbClr val="FF0000"/>
                </a:solidFill>
              </a:rPr>
              <a:t>Godfrey</a:t>
            </a:r>
            <a:r>
              <a:rPr lang="sk-SK" sz="2400" dirty="0" smtClean="0">
                <a:solidFill>
                  <a:srgbClr val="FF0000"/>
                </a:solidFill>
              </a:rPr>
              <a:t> N. </a:t>
            </a:r>
            <a:r>
              <a:rPr lang="sk-SK" sz="2400" dirty="0" err="1" smtClean="0">
                <a:solidFill>
                  <a:srgbClr val="FF0000"/>
                </a:solidFill>
              </a:rPr>
              <a:t>Hounsfield</a:t>
            </a:r>
            <a:r>
              <a:rPr lang="sk-SK" sz="2400" dirty="0" smtClean="0">
                <a:solidFill>
                  <a:srgbClr val="FF0000"/>
                </a:solidFill>
              </a:rPr>
              <a:t> – </a:t>
            </a:r>
            <a:r>
              <a:rPr lang="sk-SK" sz="2400" dirty="0" err="1" smtClean="0">
                <a:solidFill>
                  <a:srgbClr val="FF0000"/>
                </a:solidFill>
              </a:rPr>
              <a:t>Nobel</a:t>
            </a:r>
            <a:r>
              <a:rPr lang="sk-SK" sz="2400" dirty="0" smtClean="0">
                <a:solidFill>
                  <a:srgbClr val="FF0000"/>
                </a:solidFill>
              </a:rPr>
              <a:t> </a:t>
            </a:r>
            <a:r>
              <a:rPr lang="sk-SK" sz="2400" dirty="0" err="1" smtClean="0">
                <a:solidFill>
                  <a:srgbClr val="FF0000"/>
                </a:solidFill>
              </a:rPr>
              <a:t>Prize</a:t>
            </a:r>
            <a:r>
              <a:rPr lang="sk-SK" sz="2400" dirty="0" smtClean="0">
                <a:solidFill>
                  <a:srgbClr val="FF0000"/>
                </a:solidFill>
              </a:rPr>
              <a:t> in </a:t>
            </a:r>
            <a:r>
              <a:rPr lang="sk-SK" sz="2400" dirty="0" err="1" smtClean="0">
                <a:solidFill>
                  <a:srgbClr val="FF0000"/>
                </a:solidFill>
              </a:rPr>
              <a:t>Physiology</a:t>
            </a:r>
            <a:r>
              <a:rPr lang="sk-SK" sz="2400" dirty="0" smtClean="0">
                <a:solidFill>
                  <a:srgbClr val="FF0000"/>
                </a:solidFill>
              </a:rPr>
              <a:t> and </a:t>
            </a:r>
            <a:r>
              <a:rPr lang="sk-SK" sz="2400" dirty="0" err="1" smtClean="0">
                <a:solidFill>
                  <a:srgbClr val="FF0000"/>
                </a:solidFill>
              </a:rPr>
              <a:t>medicine</a:t>
            </a:r>
            <a:r>
              <a:rPr lang="sk-SK" sz="2400" dirty="0" smtClean="0">
                <a:solidFill>
                  <a:srgbClr val="FF0000"/>
                </a:solidFill>
              </a:rPr>
              <a:t> in 1979</a:t>
            </a:r>
          </a:p>
          <a:p>
            <a:endParaRPr lang="sk-SK" sz="2400" dirty="0" smtClean="0"/>
          </a:p>
          <a:p>
            <a:endParaRPr lang="sk-SK" sz="24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dirty="0" err="1" smtClean="0"/>
              <a:t>Computerized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tomography</a:t>
            </a:r>
            <a:endParaRPr lang="sk-SK" sz="3600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 err="1" smtClean="0"/>
              <a:t>Tightly</a:t>
            </a:r>
            <a:r>
              <a:rPr lang="sk-SK" sz="2400" dirty="0" smtClean="0"/>
              <a:t> </a:t>
            </a:r>
            <a:r>
              <a:rPr lang="sk-SK" sz="2400" dirty="0" err="1" smtClean="0"/>
              <a:t>collimated</a:t>
            </a:r>
            <a:r>
              <a:rPr lang="sk-SK" sz="2400" dirty="0" smtClean="0"/>
              <a:t> </a:t>
            </a:r>
            <a:r>
              <a:rPr lang="sk-SK" sz="2400" dirty="0" err="1" smtClean="0"/>
              <a:t>X-ray</a:t>
            </a:r>
            <a:r>
              <a:rPr lang="sk-SK" sz="2400" dirty="0" smtClean="0"/>
              <a:t> </a:t>
            </a:r>
            <a:r>
              <a:rPr lang="sk-SK" sz="2400" dirty="0" err="1" smtClean="0"/>
              <a:t>beam</a:t>
            </a:r>
            <a:r>
              <a:rPr lang="sk-SK" sz="2400" dirty="0" smtClean="0"/>
              <a:t> </a:t>
            </a:r>
            <a:r>
              <a:rPr lang="sk-SK" sz="2400" dirty="0" err="1" smtClean="0"/>
              <a:t>is</a:t>
            </a:r>
            <a:r>
              <a:rPr lang="sk-SK" sz="2400" dirty="0" smtClean="0"/>
              <a:t> </a:t>
            </a:r>
            <a:r>
              <a:rPr lang="sk-SK" sz="2400" dirty="0" err="1" smtClean="0"/>
              <a:t>directed</a:t>
            </a:r>
            <a:r>
              <a:rPr lang="sk-SK" sz="2400" dirty="0" smtClean="0"/>
              <a:t> </a:t>
            </a:r>
            <a:r>
              <a:rPr lang="sk-SK" sz="2400" dirty="0" err="1" smtClean="0"/>
              <a:t>through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patient</a:t>
            </a:r>
            <a:r>
              <a:rPr lang="sk-SK" sz="2400" dirty="0" smtClean="0"/>
              <a:t>. </a:t>
            </a:r>
          </a:p>
          <a:p>
            <a:r>
              <a:rPr lang="sk-SK" sz="2400" dirty="0" err="1" smtClean="0"/>
              <a:t>It</a:t>
            </a:r>
            <a:r>
              <a:rPr lang="sk-SK" sz="2400" dirty="0" smtClean="0"/>
              <a:t> </a:t>
            </a:r>
            <a:r>
              <a:rPr lang="sk-SK" sz="2400" dirty="0" err="1" smtClean="0"/>
              <a:t>produce</a:t>
            </a:r>
            <a:r>
              <a:rPr lang="sk-SK" sz="2400" dirty="0" smtClean="0"/>
              <a:t> a </a:t>
            </a:r>
            <a:r>
              <a:rPr lang="sk-SK" sz="2400" dirty="0" err="1" smtClean="0"/>
              <a:t>volume</a:t>
            </a:r>
            <a:r>
              <a:rPr lang="sk-SK" sz="2400" dirty="0" smtClean="0"/>
              <a:t> </a:t>
            </a:r>
            <a:r>
              <a:rPr lang="sk-SK" sz="2400" dirty="0" err="1" smtClean="0"/>
              <a:t>of</a:t>
            </a:r>
            <a:r>
              <a:rPr lang="sk-SK" sz="2400" dirty="0" smtClean="0"/>
              <a:t> </a:t>
            </a:r>
            <a:r>
              <a:rPr lang="sk-SK" sz="2400" dirty="0" err="1" smtClean="0"/>
              <a:t>data</a:t>
            </a:r>
            <a:r>
              <a:rPr lang="sk-SK" sz="2400" dirty="0" smtClean="0"/>
              <a:t> </a:t>
            </a:r>
            <a:r>
              <a:rPr lang="sk-SK" sz="2400" dirty="0" err="1" smtClean="0"/>
              <a:t>which</a:t>
            </a:r>
            <a:r>
              <a:rPr lang="sk-SK" sz="2400" dirty="0" smtClean="0"/>
              <a:t> </a:t>
            </a:r>
            <a:r>
              <a:rPr lang="sk-SK" sz="2400" dirty="0" err="1" smtClean="0"/>
              <a:t>can</a:t>
            </a:r>
            <a:r>
              <a:rPr lang="sk-SK" sz="2400" dirty="0" smtClean="0"/>
              <a:t> </a:t>
            </a:r>
            <a:r>
              <a:rPr lang="sk-SK" sz="2400" dirty="0" err="1" smtClean="0"/>
              <a:t>be</a:t>
            </a:r>
            <a:r>
              <a:rPr lang="sk-SK" sz="2400" dirty="0" smtClean="0"/>
              <a:t> </a:t>
            </a:r>
            <a:r>
              <a:rPr lang="sk-SK" sz="2400" dirty="0" err="1" smtClean="0"/>
              <a:t>manipulated</a:t>
            </a:r>
            <a:r>
              <a:rPr lang="sk-SK" sz="2400" dirty="0" smtClean="0"/>
              <a:t>, </a:t>
            </a:r>
            <a:r>
              <a:rPr lang="sk-SK" sz="2400" dirty="0" err="1" smtClean="0"/>
              <a:t>through</a:t>
            </a:r>
            <a:r>
              <a:rPr lang="sk-SK" sz="2400" dirty="0" smtClean="0"/>
              <a:t> a </a:t>
            </a:r>
            <a:r>
              <a:rPr lang="sk-SK" sz="2400" dirty="0" err="1" smtClean="0"/>
              <a:t>process</a:t>
            </a:r>
            <a:r>
              <a:rPr lang="sk-SK" sz="2400" dirty="0" smtClean="0"/>
              <a:t> </a:t>
            </a:r>
            <a:r>
              <a:rPr lang="sk-SK" sz="2400" dirty="0" err="1" smtClean="0"/>
              <a:t>known</a:t>
            </a:r>
            <a:r>
              <a:rPr lang="sk-SK" sz="2400" dirty="0" smtClean="0"/>
              <a:t> </a:t>
            </a:r>
            <a:r>
              <a:rPr lang="sk-SK" sz="2400" dirty="0" err="1" smtClean="0"/>
              <a:t>as</a:t>
            </a:r>
            <a:r>
              <a:rPr lang="sk-SK" sz="2400" dirty="0" smtClean="0"/>
              <a:t> </a:t>
            </a:r>
            <a:r>
              <a:rPr lang="sk-SK" sz="2400" dirty="0" err="1" smtClean="0"/>
              <a:t>windowing</a:t>
            </a:r>
            <a:r>
              <a:rPr lang="sk-SK" sz="2400" dirty="0" smtClean="0"/>
              <a:t>, in </a:t>
            </a:r>
            <a:r>
              <a:rPr lang="sk-SK" sz="2400" dirty="0" err="1" smtClean="0"/>
              <a:t>order</a:t>
            </a:r>
            <a:r>
              <a:rPr lang="sk-SK" sz="2400" dirty="0" smtClean="0"/>
              <a:t> to </a:t>
            </a:r>
            <a:r>
              <a:rPr lang="sk-SK" sz="2400" dirty="0" err="1" smtClean="0"/>
              <a:t>demonstrate</a:t>
            </a:r>
            <a:r>
              <a:rPr lang="sk-SK" sz="2400" dirty="0" smtClean="0"/>
              <a:t> </a:t>
            </a:r>
            <a:r>
              <a:rPr lang="sk-SK" sz="2400" dirty="0" err="1" smtClean="0"/>
              <a:t>various</a:t>
            </a:r>
            <a:r>
              <a:rPr lang="sk-SK" sz="2400" dirty="0" smtClean="0"/>
              <a:t> </a:t>
            </a:r>
            <a:r>
              <a:rPr lang="sk-SK" sz="2400" dirty="0" err="1" smtClean="0"/>
              <a:t>structure</a:t>
            </a:r>
            <a:r>
              <a:rPr lang="sk-SK" sz="2400" dirty="0" smtClean="0"/>
              <a:t> </a:t>
            </a:r>
            <a:r>
              <a:rPr lang="sk-SK" sz="2400" dirty="0" err="1" smtClean="0"/>
              <a:t>based</a:t>
            </a:r>
            <a:r>
              <a:rPr lang="sk-SK" sz="2400" dirty="0" smtClean="0"/>
              <a:t> on </a:t>
            </a:r>
            <a:r>
              <a:rPr lang="sk-SK" sz="2400" dirty="0" err="1" smtClean="0"/>
              <a:t>their</a:t>
            </a:r>
            <a:r>
              <a:rPr lang="sk-SK" sz="2400" dirty="0" smtClean="0"/>
              <a:t> </a:t>
            </a:r>
            <a:r>
              <a:rPr lang="sk-SK" sz="2400" dirty="0" err="1" smtClean="0"/>
              <a:t>ability</a:t>
            </a:r>
            <a:r>
              <a:rPr lang="sk-SK" sz="2400" dirty="0" smtClean="0"/>
              <a:t> to </a:t>
            </a:r>
            <a:r>
              <a:rPr lang="sk-SK" sz="2400" dirty="0" err="1" smtClean="0"/>
              <a:t>block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X-ray</a:t>
            </a:r>
            <a:r>
              <a:rPr lang="sk-SK" sz="2400" dirty="0" smtClean="0"/>
              <a:t> </a:t>
            </a:r>
            <a:r>
              <a:rPr lang="sk-SK" sz="2400" dirty="0" err="1" smtClean="0"/>
              <a:t>beam</a:t>
            </a:r>
            <a:r>
              <a:rPr lang="sk-SK" sz="2400" dirty="0" smtClean="0"/>
              <a:t>.</a:t>
            </a:r>
          </a:p>
          <a:p>
            <a:r>
              <a:rPr lang="sk-SK" sz="2400" dirty="0" err="1" smtClean="0"/>
              <a:t>During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scanning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X-ray</a:t>
            </a:r>
            <a:r>
              <a:rPr lang="sk-SK" sz="2400" dirty="0" smtClean="0"/>
              <a:t> </a:t>
            </a:r>
            <a:r>
              <a:rPr lang="sk-SK" sz="2400" dirty="0" err="1" smtClean="0"/>
              <a:t>beam</a:t>
            </a:r>
            <a:r>
              <a:rPr lang="sk-SK" sz="2400" dirty="0" smtClean="0"/>
              <a:t> </a:t>
            </a:r>
            <a:r>
              <a:rPr lang="sk-SK" sz="2400" dirty="0" err="1" smtClean="0"/>
              <a:t>travels</a:t>
            </a:r>
            <a:r>
              <a:rPr lang="sk-SK" sz="2400" dirty="0" smtClean="0"/>
              <a:t> in a </a:t>
            </a:r>
            <a:r>
              <a:rPr lang="sk-SK" sz="2400" dirty="0" err="1" smtClean="0"/>
              <a:t>circular</a:t>
            </a:r>
            <a:r>
              <a:rPr lang="sk-SK" sz="2400" dirty="0" smtClean="0"/>
              <a:t> </a:t>
            </a:r>
            <a:r>
              <a:rPr lang="sk-SK" sz="2400" dirty="0" err="1" smtClean="0"/>
              <a:t>path</a:t>
            </a:r>
            <a:r>
              <a:rPr lang="sk-SK" sz="2400" dirty="0" smtClean="0"/>
              <a:t> </a:t>
            </a:r>
            <a:r>
              <a:rPr lang="sk-SK" sz="2400" dirty="0" err="1" smtClean="0"/>
              <a:t>around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patient</a:t>
            </a:r>
            <a:r>
              <a:rPr lang="sk-SK" sz="2400" dirty="0" smtClean="0"/>
              <a:t>.</a:t>
            </a:r>
          </a:p>
          <a:p>
            <a:endParaRPr lang="sk-SK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dirty="0" err="1" smtClean="0"/>
              <a:t>Computerized</a:t>
            </a:r>
            <a:r>
              <a:rPr lang="sk-SK" sz="3600" b="1" dirty="0" smtClean="0"/>
              <a:t> </a:t>
            </a:r>
            <a:r>
              <a:rPr lang="sk-SK" sz="3600" b="1" dirty="0" err="1" smtClean="0"/>
              <a:t>tomography</a:t>
            </a:r>
            <a:endParaRPr lang="sk-SK" sz="3600" dirty="0"/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000" dirty="0" err="1" smtClean="0"/>
              <a:t>Detectors</a:t>
            </a:r>
            <a:r>
              <a:rPr lang="sk-SK" sz="2000" dirty="0" smtClean="0"/>
              <a:t> </a:t>
            </a:r>
            <a:r>
              <a:rPr lang="sk-SK" sz="2000" dirty="0" err="1" smtClean="0"/>
              <a:t>mesure</a:t>
            </a:r>
            <a:r>
              <a:rPr lang="sk-SK" sz="2000" dirty="0" smtClean="0"/>
              <a:t> </a:t>
            </a:r>
            <a:r>
              <a:rPr lang="sk-SK" sz="2000" dirty="0" err="1" smtClean="0"/>
              <a:t>x-ray</a:t>
            </a:r>
            <a:r>
              <a:rPr lang="sk-SK" sz="2000" dirty="0" smtClean="0"/>
              <a:t> </a:t>
            </a:r>
            <a:r>
              <a:rPr lang="sk-SK" sz="2000" dirty="0" err="1" smtClean="0"/>
              <a:t>attenuation</a:t>
            </a:r>
            <a:r>
              <a:rPr lang="sk-SK" sz="2000" dirty="0" smtClean="0"/>
              <a:t>, </a:t>
            </a:r>
            <a:r>
              <a:rPr lang="sk-SK" sz="2000" dirty="0" err="1" smtClean="0"/>
              <a:t>the</a:t>
            </a:r>
            <a:r>
              <a:rPr lang="sk-SK" sz="2000" dirty="0" smtClean="0"/>
              <a:t> </a:t>
            </a:r>
            <a:r>
              <a:rPr lang="sk-SK" sz="2000" dirty="0" err="1" smtClean="0"/>
              <a:t>signal</a:t>
            </a:r>
            <a:r>
              <a:rPr lang="sk-SK" sz="2000" dirty="0" smtClean="0"/>
              <a:t> </a:t>
            </a:r>
            <a:r>
              <a:rPr lang="sk-SK" sz="2000" dirty="0" err="1" smtClean="0"/>
              <a:t>from</a:t>
            </a:r>
            <a:r>
              <a:rPr lang="sk-SK" sz="2000" dirty="0" smtClean="0"/>
              <a:t> </a:t>
            </a:r>
            <a:r>
              <a:rPr lang="sk-SK" sz="2000" dirty="0" err="1" smtClean="0"/>
              <a:t>the</a:t>
            </a:r>
            <a:r>
              <a:rPr lang="sk-SK" sz="2000" dirty="0" smtClean="0"/>
              <a:t> </a:t>
            </a:r>
            <a:r>
              <a:rPr lang="sk-SK" sz="2000" dirty="0" err="1" smtClean="0"/>
              <a:t>radiation</a:t>
            </a:r>
            <a:r>
              <a:rPr lang="sk-SK" sz="2000" dirty="0" smtClean="0"/>
              <a:t> </a:t>
            </a:r>
            <a:r>
              <a:rPr lang="sk-SK" sz="2000" dirty="0" err="1" smtClean="0"/>
              <a:t>detector</a:t>
            </a:r>
            <a:r>
              <a:rPr lang="sk-SK" sz="2000" dirty="0" smtClean="0"/>
              <a:t> </a:t>
            </a:r>
            <a:r>
              <a:rPr lang="sk-SK" sz="2000" dirty="0" err="1" smtClean="0"/>
              <a:t>is</a:t>
            </a:r>
            <a:r>
              <a:rPr lang="sk-SK" sz="2000" dirty="0" smtClean="0"/>
              <a:t> </a:t>
            </a:r>
            <a:r>
              <a:rPr lang="sk-SK" sz="2000" dirty="0" err="1" smtClean="0"/>
              <a:t>digitized</a:t>
            </a:r>
            <a:r>
              <a:rPr lang="sk-SK" sz="2000" dirty="0" smtClean="0"/>
              <a:t> by </a:t>
            </a:r>
            <a:r>
              <a:rPr lang="sk-SK" sz="2000" dirty="0" err="1" smtClean="0"/>
              <a:t>conventer</a:t>
            </a:r>
            <a:r>
              <a:rPr lang="sk-SK" sz="2000" dirty="0" smtClean="0"/>
              <a:t> to </a:t>
            </a:r>
            <a:r>
              <a:rPr lang="sk-SK" sz="2000" dirty="0" err="1" smtClean="0"/>
              <a:t>the</a:t>
            </a:r>
            <a:r>
              <a:rPr lang="sk-SK" sz="2000" dirty="0" smtClean="0"/>
              <a:t> </a:t>
            </a:r>
            <a:r>
              <a:rPr lang="sk-SK" sz="2000" dirty="0" err="1" smtClean="0"/>
              <a:t>images</a:t>
            </a:r>
            <a:r>
              <a:rPr lang="sk-SK" sz="2000" dirty="0" smtClean="0"/>
              <a:t>.</a:t>
            </a:r>
          </a:p>
          <a:p>
            <a:r>
              <a:rPr lang="sk-SK" sz="2000" dirty="0" err="1" smtClean="0">
                <a:solidFill>
                  <a:srgbClr val="FF0000"/>
                </a:solidFill>
              </a:rPr>
              <a:t>Images</a:t>
            </a:r>
            <a:r>
              <a:rPr lang="sk-SK" sz="2000" dirty="0" smtClean="0">
                <a:solidFill>
                  <a:srgbClr val="FF0000"/>
                </a:solidFill>
              </a:rPr>
              <a:t> are </a:t>
            </a:r>
            <a:r>
              <a:rPr lang="sk-SK" sz="2000" dirty="0" err="1" smtClean="0">
                <a:solidFill>
                  <a:srgbClr val="FF0000"/>
                </a:solidFill>
              </a:rPr>
              <a:t>reconstructed</a:t>
            </a:r>
            <a:r>
              <a:rPr lang="sk-SK" sz="2000" dirty="0" smtClean="0">
                <a:solidFill>
                  <a:srgbClr val="FF0000"/>
                </a:solidFill>
              </a:rPr>
              <a:t> </a:t>
            </a:r>
            <a:r>
              <a:rPr lang="sk-SK" sz="2000" dirty="0" err="1" smtClean="0">
                <a:solidFill>
                  <a:srgbClr val="FF0000"/>
                </a:solidFill>
              </a:rPr>
              <a:t>with</a:t>
            </a:r>
            <a:r>
              <a:rPr lang="sk-SK" sz="2000" dirty="0" smtClean="0">
                <a:solidFill>
                  <a:srgbClr val="FF0000"/>
                </a:solidFill>
              </a:rPr>
              <a:t> </a:t>
            </a:r>
            <a:r>
              <a:rPr lang="sk-SK" sz="2000" dirty="0" err="1" smtClean="0">
                <a:solidFill>
                  <a:srgbClr val="FF0000"/>
                </a:solidFill>
              </a:rPr>
              <a:t>air</a:t>
            </a:r>
            <a:r>
              <a:rPr lang="sk-SK" sz="2000" dirty="0" smtClean="0">
                <a:solidFill>
                  <a:srgbClr val="FF0000"/>
                </a:solidFill>
              </a:rPr>
              <a:t> </a:t>
            </a:r>
            <a:r>
              <a:rPr lang="sk-SK" sz="2000" dirty="0" err="1" smtClean="0">
                <a:solidFill>
                  <a:srgbClr val="FF0000"/>
                </a:solidFill>
              </a:rPr>
              <a:t>seen</a:t>
            </a:r>
            <a:r>
              <a:rPr lang="sk-SK" sz="2000" dirty="0" smtClean="0">
                <a:solidFill>
                  <a:srgbClr val="FF0000"/>
                </a:solidFill>
              </a:rPr>
              <a:t> </a:t>
            </a:r>
            <a:r>
              <a:rPr lang="sk-SK" sz="2000" dirty="0" err="1" smtClean="0">
                <a:solidFill>
                  <a:srgbClr val="FF0000"/>
                </a:solidFill>
              </a:rPr>
              <a:t>as</a:t>
            </a:r>
            <a:r>
              <a:rPr lang="sk-SK" sz="2000" dirty="0" smtClean="0">
                <a:solidFill>
                  <a:srgbClr val="FF0000"/>
                </a:solidFill>
              </a:rPr>
              <a:t> </a:t>
            </a:r>
            <a:r>
              <a:rPr lang="sk-SK" sz="2000" dirty="0" err="1" smtClean="0">
                <a:solidFill>
                  <a:srgbClr val="FF0000"/>
                </a:solidFill>
              </a:rPr>
              <a:t>black</a:t>
            </a:r>
            <a:r>
              <a:rPr lang="sk-SK" sz="2000" dirty="0" smtClean="0">
                <a:solidFill>
                  <a:srgbClr val="FF0000"/>
                </a:solidFill>
              </a:rPr>
              <a:t> and bone </a:t>
            </a:r>
            <a:r>
              <a:rPr lang="sk-SK" sz="2000" dirty="0" err="1" smtClean="0">
                <a:solidFill>
                  <a:srgbClr val="FF0000"/>
                </a:solidFill>
              </a:rPr>
              <a:t>as</a:t>
            </a:r>
            <a:r>
              <a:rPr lang="sk-SK" sz="2000" dirty="0" smtClean="0">
                <a:solidFill>
                  <a:srgbClr val="FF0000"/>
                </a:solidFill>
              </a:rPr>
              <a:t> </a:t>
            </a:r>
            <a:r>
              <a:rPr lang="sk-SK" sz="2000" dirty="0" err="1" smtClean="0">
                <a:solidFill>
                  <a:srgbClr val="FF0000"/>
                </a:solidFill>
              </a:rPr>
              <a:t>white</a:t>
            </a:r>
            <a:r>
              <a:rPr lang="sk-SK" sz="2000" dirty="0" smtClean="0">
                <a:solidFill>
                  <a:srgbClr val="FF0000"/>
                </a:solidFill>
              </a:rPr>
              <a:t>. </a:t>
            </a:r>
          </a:p>
          <a:p>
            <a:r>
              <a:rPr lang="sk-SK" sz="2000" dirty="0" err="1" smtClean="0">
                <a:solidFill>
                  <a:srgbClr val="FF0000"/>
                </a:solidFill>
              </a:rPr>
              <a:t>Density</a:t>
            </a:r>
            <a:r>
              <a:rPr lang="sk-SK" sz="2000" dirty="0" smtClean="0">
                <a:solidFill>
                  <a:srgbClr val="FF0000"/>
                </a:solidFill>
              </a:rPr>
              <a:t> </a:t>
            </a:r>
            <a:r>
              <a:rPr lang="sk-SK" sz="2000" dirty="0" err="1" smtClean="0">
                <a:solidFill>
                  <a:srgbClr val="FF0000"/>
                </a:solidFill>
              </a:rPr>
              <a:t>of</a:t>
            </a:r>
            <a:r>
              <a:rPr lang="sk-SK" sz="2000" dirty="0" smtClean="0">
                <a:solidFill>
                  <a:srgbClr val="FF0000"/>
                </a:solidFill>
              </a:rPr>
              <a:t> </a:t>
            </a:r>
            <a:r>
              <a:rPr lang="sk-SK" sz="2000" dirty="0" err="1" smtClean="0">
                <a:solidFill>
                  <a:srgbClr val="FF0000"/>
                </a:solidFill>
              </a:rPr>
              <a:t>brain</a:t>
            </a:r>
            <a:r>
              <a:rPr lang="sk-SK" sz="2000" dirty="0" smtClean="0">
                <a:solidFill>
                  <a:srgbClr val="FF0000"/>
                </a:solidFill>
              </a:rPr>
              <a:t> </a:t>
            </a:r>
            <a:r>
              <a:rPr lang="sk-SK" sz="2000" dirty="0" err="1" smtClean="0">
                <a:solidFill>
                  <a:srgbClr val="FF0000"/>
                </a:solidFill>
              </a:rPr>
              <a:t>tissue</a:t>
            </a:r>
            <a:r>
              <a:rPr lang="sk-SK" sz="2000" dirty="0" smtClean="0">
                <a:solidFill>
                  <a:srgbClr val="FF0000"/>
                </a:solidFill>
              </a:rPr>
              <a:t> </a:t>
            </a:r>
            <a:r>
              <a:rPr lang="sk-SK" sz="2000" dirty="0" err="1" smtClean="0">
                <a:solidFill>
                  <a:srgbClr val="FF0000"/>
                </a:solidFill>
              </a:rPr>
              <a:t>is</a:t>
            </a:r>
            <a:r>
              <a:rPr lang="sk-SK" sz="2000" dirty="0" smtClean="0">
                <a:solidFill>
                  <a:srgbClr val="FF0000"/>
                </a:solidFill>
              </a:rPr>
              <a:t> </a:t>
            </a:r>
            <a:r>
              <a:rPr lang="sk-SK" sz="2000" dirty="0" err="1" smtClean="0">
                <a:solidFill>
                  <a:srgbClr val="FF0000"/>
                </a:solidFill>
              </a:rPr>
              <a:t>measured</a:t>
            </a:r>
            <a:r>
              <a:rPr lang="sk-SK" sz="2000" dirty="0" smtClean="0">
                <a:solidFill>
                  <a:srgbClr val="FF0000"/>
                </a:solidFill>
              </a:rPr>
              <a:t> in </a:t>
            </a:r>
            <a:r>
              <a:rPr lang="sk-SK" sz="2000" dirty="0" err="1" smtClean="0">
                <a:solidFill>
                  <a:srgbClr val="FF0000"/>
                </a:solidFill>
              </a:rPr>
              <a:t>the</a:t>
            </a:r>
            <a:r>
              <a:rPr lang="sk-SK" sz="2000" dirty="0">
                <a:solidFill>
                  <a:srgbClr val="FF0000"/>
                </a:solidFill>
              </a:rPr>
              <a:t> </a:t>
            </a:r>
            <a:r>
              <a:rPr lang="sk-SK" sz="2000" dirty="0" err="1">
                <a:solidFill>
                  <a:srgbClr val="FF0000"/>
                </a:solidFill>
              </a:rPr>
              <a:t>Hounsfield</a:t>
            </a:r>
            <a:r>
              <a:rPr lang="sk-SK" sz="2000" dirty="0">
                <a:solidFill>
                  <a:srgbClr val="FF0000"/>
                </a:solidFill>
              </a:rPr>
              <a:t> </a:t>
            </a:r>
            <a:r>
              <a:rPr lang="sk-SK" sz="2000" dirty="0" err="1" smtClean="0">
                <a:solidFill>
                  <a:srgbClr val="FF0000"/>
                </a:solidFill>
              </a:rPr>
              <a:t>units</a:t>
            </a:r>
            <a:r>
              <a:rPr lang="sk-SK" sz="2000" dirty="0" smtClean="0">
                <a:solidFill>
                  <a:srgbClr val="FF0000"/>
                </a:solidFill>
              </a:rPr>
              <a:t> (HU)</a:t>
            </a:r>
          </a:p>
          <a:p>
            <a:r>
              <a:rPr lang="sk-SK" sz="2000" dirty="0" err="1" smtClean="0">
                <a:solidFill>
                  <a:srgbClr val="FF0000"/>
                </a:solidFill>
              </a:rPr>
              <a:t>Air</a:t>
            </a:r>
            <a:r>
              <a:rPr lang="sk-SK" sz="2000" dirty="0" smtClean="0"/>
              <a:t> - </a:t>
            </a:r>
            <a:r>
              <a:rPr lang="sk-SK" sz="2000" dirty="0" err="1" smtClean="0"/>
              <a:t>tissue</a:t>
            </a:r>
            <a:r>
              <a:rPr lang="sk-SK" sz="2000" dirty="0" smtClean="0"/>
              <a:t> </a:t>
            </a:r>
            <a:r>
              <a:rPr lang="sk-SK" sz="2000" dirty="0" err="1" smtClean="0"/>
              <a:t>with</a:t>
            </a:r>
            <a:r>
              <a:rPr lang="sk-SK" sz="2000" dirty="0" smtClean="0"/>
              <a:t> </a:t>
            </a:r>
            <a:r>
              <a:rPr lang="sk-SK" sz="2000" dirty="0" err="1" smtClean="0"/>
              <a:t>the</a:t>
            </a:r>
            <a:r>
              <a:rPr lang="sk-SK" sz="2000" dirty="0" smtClean="0"/>
              <a:t> </a:t>
            </a:r>
            <a:r>
              <a:rPr lang="sk-SK" sz="2000" dirty="0" err="1" smtClean="0"/>
              <a:t>least</a:t>
            </a:r>
            <a:r>
              <a:rPr lang="sk-SK" sz="2000" dirty="0" smtClean="0"/>
              <a:t> </a:t>
            </a:r>
            <a:r>
              <a:rPr lang="sk-SK" sz="2000" dirty="0" err="1" smtClean="0"/>
              <a:t>attenuation</a:t>
            </a:r>
            <a:r>
              <a:rPr lang="sk-SK" sz="2000" dirty="0" smtClean="0"/>
              <a:t> </a:t>
            </a:r>
            <a:r>
              <a:rPr lang="sk-SK" sz="2000" dirty="0" err="1" smtClean="0"/>
              <a:t>of</a:t>
            </a:r>
            <a:r>
              <a:rPr lang="sk-SK" sz="2000" dirty="0" smtClean="0"/>
              <a:t> </a:t>
            </a:r>
            <a:r>
              <a:rPr lang="sk-SK" sz="2000" dirty="0" err="1" smtClean="0"/>
              <a:t>x-rays</a:t>
            </a:r>
            <a:r>
              <a:rPr lang="sk-SK" sz="2000" dirty="0" smtClean="0"/>
              <a:t> and on </a:t>
            </a:r>
            <a:r>
              <a:rPr lang="sk-SK" sz="2000" dirty="0" err="1" smtClean="0"/>
              <a:t>Hounsfield</a:t>
            </a:r>
            <a:r>
              <a:rPr lang="sk-SK" sz="2000" dirty="0" smtClean="0"/>
              <a:t> </a:t>
            </a:r>
            <a:r>
              <a:rPr lang="sk-SK" sz="2000" dirty="0" err="1" smtClean="0"/>
              <a:t>scale</a:t>
            </a:r>
            <a:r>
              <a:rPr lang="sk-SK" sz="2000" dirty="0" smtClean="0"/>
              <a:t> </a:t>
            </a:r>
            <a:r>
              <a:rPr lang="sk-SK" sz="2000" dirty="0" err="1" smtClean="0"/>
              <a:t>is</a:t>
            </a:r>
            <a:r>
              <a:rPr lang="sk-SK" sz="2000" dirty="0" smtClean="0"/>
              <a:t> </a:t>
            </a:r>
            <a:r>
              <a:rPr lang="sk-SK" sz="2000" dirty="0" err="1" smtClean="0"/>
              <a:t>designated</a:t>
            </a:r>
            <a:r>
              <a:rPr lang="sk-SK" sz="2000" dirty="0" smtClean="0"/>
              <a:t> </a:t>
            </a:r>
            <a:r>
              <a:rPr lang="sk-SK" sz="2000" dirty="0" err="1" smtClean="0"/>
              <a:t>as</a:t>
            </a:r>
            <a:r>
              <a:rPr lang="sk-SK" sz="2000" dirty="0" smtClean="0"/>
              <a:t> </a:t>
            </a:r>
            <a:r>
              <a:rPr lang="sk-SK" sz="2000" dirty="0" smtClean="0">
                <a:solidFill>
                  <a:srgbClr val="FF0000"/>
                </a:solidFill>
              </a:rPr>
              <a:t>- 1000 HU (</a:t>
            </a:r>
            <a:r>
              <a:rPr lang="sk-SK" sz="2000" dirty="0" err="1" smtClean="0">
                <a:solidFill>
                  <a:srgbClr val="FF0000"/>
                </a:solidFill>
              </a:rPr>
              <a:t>black</a:t>
            </a:r>
            <a:r>
              <a:rPr lang="sk-SK" sz="20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sk-SK" sz="2000" dirty="0" smtClean="0">
                <a:solidFill>
                  <a:srgbClr val="FF0000"/>
                </a:solidFill>
              </a:rPr>
              <a:t>Bone </a:t>
            </a:r>
            <a:r>
              <a:rPr lang="sk-SK" sz="2000" dirty="0" smtClean="0"/>
              <a:t>– </a:t>
            </a:r>
            <a:r>
              <a:rPr lang="sk-SK" sz="2000" dirty="0" err="1" smtClean="0"/>
              <a:t>the</a:t>
            </a:r>
            <a:r>
              <a:rPr lang="sk-SK" sz="2000" dirty="0" smtClean="0"/>
              <a:t> </a:t>
            </a:r>
            <a:r>
              <a:rPr lang="sk-SK" sz="2000" dirty="0" err="1" smtClean="0"/>
              <a:t>gratest</a:t>
            </a:r>
            <a:r>
              <a:rPr lang="sk-SK" sz="2000" dirty="0" smtClean="0"/>
              <a:t> </a:t>
            </a:r>
            <a:r>
              <a:rPr lang="sk-SK" sz="2000" dirty="0" err="1" smtClean="0"/>
              <a:t>attenuator</a:t>
            </a:r>
            <a:r>
              <a:rPr lang="sk-SK" sz="2000" dirty="0" smtClean="0"/>
              <a:t> </a:t>
            </a:r>
            <a:r>
              <a:rPr lang="sk-SK" sz="2000" dirty="0" err="1" smtClean="0"/>
              <a:t>is</a:t>
            </a:r>
            <a:r>
              <a:rPr lang="sk-SK" sz="2000" dirty="0" smtClean="0"/>
              <a:t> </a:t>
            </a:r>
            <a:r>
              <a:rPr lang="sk-SK" sz="2000" dirty="0" err="1" smtClean="0"/>
              <a:t>designated</a:t>
            </a:r>
            <a:r>
              <a:rPr lang="sk-SK" sz="2000" dirty="0" smtClean="0"/>
              <a:t> </a:t>
            </a:r>
            <a:r>
              <a:rPr lang="sk-SK" sz="2000" dirty="0" err="1" smtClean="0"/>
              <a:t>as</a:t>
            </a:r>
            <a:r>
              <a:rPr lang="sk-SK" sz="2000" dirty="0" smtClean="0"/>
              <a:t>  </a:t>
            </a:r>
            <a:r>
              <a:rPr lang="sk-SK" sz="2000" b="1" dirty="0" smtClean="0">
                <a:solidFill>
                  <a:srgbClr val="FF0000"/>
                </a:solidFill>
              </a:rPr>
              <a:t>+</a:t>
            </a:r>
            <a:r>
              <a:rPr lang="sk-SK" sz="2000" dirty="0" smtClean="0">
                <a:solidFill>
                  <a:srgbClr val="FF0000"/>
                </a:solidFill>
              </a:rPr>
              <a:t>1000 HU (</a:t>
            </a:r>
            <a:r>
              <a:rPr lang="sk-SK" sz="2000" dirty="0" err="1" smtClean="0">
                <a:solidFill>
                  <a:srgbClr val="FF0000"/>
                </a:solidFill>
              </a:rPr>
              <a:t>white</a:t>
            </a:r>
            <a:r>
              <a:rPr lang="sk-SK" sz="2000" dirty="0" smtClean="0">
                <a:solidFill>
                  <a:srgbClr val="FF0000"/>
                </a:solidFill>
              </a:rPr>
              <a:t>)</a:t>
            </a:r>
          </a:p>
          <a:p>
            <a:r>
              <a:rPr lang="sk-SK" sz="2000" dirty="0" err="1" smtClean="0"/>
              <a:t>Structures</a:t>
            </a:r>
            <a:r>
              <a:rPr lang="sk-SK" sz="2000" dirty="0" smtClean="0"/>
              <a:t> </a:t>
            </a:r>
            <a:r>
              <a:rPr lang="sk-SK" sz="2000" dirty="0" err="1" smtClean="0"/>
              <a:t>with</a:t>
            </a:r>
            <a:r>
              <a:rPr lang="sk-SK" sz="2000" dirty="0" smtClean="0"/>
              <a:t> </a:t>
            </a:r>
            <a:r>
              <a:rPr lang="sk-SK" sz="2000" dirty="0" err="1" smtClean="0"/>
              <a:t>higher</a:t>
            </a:r>
            <a:r>
              <a:rPr lang="sk-SK" sz="2000" dirty="0" smtClean="0"/>
              <a:t> </a:t>
            </a:r>
            <a:r>
              <a:rPr lang="sk-SK" sz="2000" dirty="0" err="1" smtClean="0"/>
              <a:t>density</a:t>
            </a:r>
            <a:r>
              <a:rPr lang="sk-SK" sz="2000" dirty="0" smtClean="0"/>
              <a:t> </a:t>
            </a:r>
            <a:r>
              <a:rPr lang="sk-SK" sz="2000" dirty="0" err="1" smtClean="0"/>
              <a:t>than</a:t>
            </a:r>
            <a:r>
              <a:rPr lang="sk-SK" sz="2000" dirty="0" smtClean="0"/>
              <a:t> CSF are on </a:t>
            </a:r>
            <a:r>
              <a:rPr lang="sk-SK" sz="2000" dirty="0" err="1" smtClean="0"/>
              <a:t>the</a:t>
            </a:r>
            <a:r>
              <a:rPr lang="sk-SK" sz="2000" dirty="0" smtClean="0"/>
              <a:t> </a:t>
            </a:r>
            <a:r>
              <a:rPr lang="sk-SK" sz="2000" dirty="0" err="1" smtClean="0"/>
              <a:t>brain</a:t>
            </a:r>
            <a:r>
              <a:rPr lang="sk-SK" sz="2000" dirty="0" smtClean="0"/>
              <a:t> CT </a:t>
            </a:r>
            <a:r>
              <a:rPr lang="sk-SK" sz="2000" dirty="0" err="1" smtClean="0"/>
              <a:t>white</a:t>
            </a:r>
            <a:r>
              <a:rPr lang="sk-SK" sz="2000" dirty="0" smtClean="0"/>
              <a:t> and </a:t>
            </a:r>
            <a:r>
              <a:rPr lang="sk-SK" sz="2000" dirty="0" err="1" smtClean="0"/>
              <a:t>grey</a:t>
            </a:r>
            <a:r>
              <a:rPr lang="sk-SK" sz="2000" dirty="0" smtClean="0"/>
              <a:t> </a:t>
            </a:r>
          </a:p>
          <a:p>
            <a:r>
              <a:rPr lang="sk-SK" sz="2000" dirty="0" err="1" smtClean="0">
                <a:solidFill>
                  <a:srgbClr val="FF0000"/>
                </a:solidFill>
              </a:rPr>
              <a:t>Water</a:t>
            </a:r>
            <a:r>
              <a:rPr lang="sk-SK" sz="2000" dirty="0" smtClean="0">
                <a:solidFill>
                  <a:srgbClr val="FF0000"/>
                </a:solidFill>
              </a:rPr>
              <a:t> – 0 HU</a:t>
            </a:r>
          </a:p>
          <a:p>
            <a:endParaRPr lang="sk-SK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 smtClean="0">
                <a:ea typeface="Times New Roman"/>
              </a:rPr>
              <a:t>Appearance</a:t>
            </a:r>
            <a:r>
              <a:rPr lang="sk-SK" b="1" dirty="0" smtClean="0">
                <a:ea typeface="Times New Roman"/>
              </a:rPr>
              <a:t> </a:t>
            </a:r>
            <a:r>
              <a:rPr lang="sk-SK" b="1" dirty="0" err="1" smtClean="0">
                <a:ea typeface="Times New Roman"/>
              </a:rPr>
              <a:t>of</a:t>
            </a:r>
            <a:r>
              <a:rPr lang="sk-SK" b="1" dirty="0" smtClean="0">
                <a:ea typeface="Times New Roman"/>
              </a:rPr>
              <a:t> </a:t>
            </a:r>
            <a:r>
              <a:rPr lang="sk-SK" b="1" dirty="0" err="1" smtClean="0">
                <a:ea typeface="Times New Roman"/>
              </a:rPr>
              <a:t>Tissues</a:t>
            </a:r>
            <a:r>
              <a:rPr lang="sk-SK" b="1" dirty="0" smtClean="0">
                <a:ea typeface="Times New Roman"/>
              </a:rPr>
              <a:t> on CT</a:t>
            </a:r>
            <a:endParaRPr lang="sk-SK" dirty="0"/>
          </a:p>
        </p:txBody>
      </p:sp>
      <p:graphicFrame>
        <p:nvGraphicFramePr>
          <p:cNvPr id="5" name="Tabuľka 4"/>
          <p:cNvGraphicFramePr>
            <a:graphicFrameLocks noGrp="1"/>
          </p:cNvGraphicFramePr>
          <p:nvPr/>
        </p:nvGraphicFramePr>
        <p:xfrm>
          <a:off x="1647190" y="1988820"/>
          <a:ext cx="6309185" cy="3384396"/>
        </p:xfrm>
        <a:graphic>
          <a:graphicData uri="http://schemas.openxmlformats.org/drawingml/2006/table">
            <a:tbl>
              <a:tblPr/>
              <a:tblGrid>
                <a:gridCol w="2792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6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6044"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 dirty="0" err="1">
                          <a:latin typeface="Times New Roman"/>
                          <a:ea typeface="Times New Roman"/>
                        </a:rPr>
                        <a:t>Appearance</a:t>
                      </a:r>
                      <a:r>
                        <a:rPr lang="sk-SK" sz="1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sk-SK" sz="1400" b="1" dirty="0" err="1">
                          <a:latin typeface="Times New Roman"/>
                          <a:ea typeface="Times New Roman"/>
                        </a:rPr>
                        <a:t>of</a:t>
                      </a:r>
                      <a:r>
                        <a:rPr lang="sk-SK" sz="1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sk-SK" sz="1400" b="1" dirty="0" err="1">
                          <a:latin typeface="Times New Roman"/>
                          <a:ea typeface="Times New Roman"/>
                        </a:rPr>
                        <a:t>Tissues</a:t>
                      </a:r>
                      <a:r>
                        <a:rPr lang="sk-SK" sz="1400" b="1" dirty="0">
                          <a:latin typeface="Times New Roman"/>
                          <a:ea typeface="Times New Roman"/>
                        </a:rPr>
                        <a:t> on CT</a:t>
                      </a:r>
                      <a:endParaRPr lang="sk-SK" sz="1400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6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>
                          <a:latin typeface="Times New Roman"/>
                          <a:ea typeface="Times New Roman"/>
                        </a:rPr>
                        <a:t>Tissue</a:t>
                      </a:r>
                      <a:endParaRPr lang="sk-SK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>
                          <a:latin typeface="Times New Roman"/>
                          <a:ea typeface="Times New Roman"/>
                        </a:rPr>
                        <a:t>Hounsfield Unit</a:t>
                      </a:r>
                      <a:endParaRPr lang="sk-SK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b="1">
                          <a:latin typeface="Times New Roman"/>
                          <a:ea typeface="Times New Roman"/>
                        </a:rPr>
                        <a:t>Gray scale</a:t>
                      </a:r>
                      <a:endParaRPr lang="sk-SK" sz="140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6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Air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-1000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Black (</a:t>
                      </a:r>
                      <a:r>
                        <a:rPr lang="sk-SK" sz="1400">
                          <a:latin typeface="Times New Roman"/>
                          <a:ea typeface="Times New Roman"/>
                          <a:sym typeface="Symbol"/>
                        </a:rPr>
                        <a:t></a:t>
                      </a:r>
                      <a:r>
                        <a:rPr lang="sk-SK" sz="1400"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Fat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-100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Black (</a:t>
                      </a:r>
                      <a:r>
                        <a:rPr lang="sk-SK" sz="1400">
                          <a:latin typeface="Times New Roman"/>
                          <a:ea typeface="Times New Roman"/>
                          <a:sym typeface="Symbol"/>
                        </a:rPr>
                        <a:t></a:t>
                      </a:r>
                      <a:r>
                        <a:rPr lang="sk-SK" sz="1400"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6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Cerebrospinal fluid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Black (</a:t>
                      </a:r>
                      <a:r>
                        <a:rPr lang="sk-SK" sz="1400">
                          <a:latin typeface="Times New Roman"/>
                          <a:ea typeface="Times New Roman"/>
                          <a:sym typeface="Symbol"/>
                        </a:rPr>
                        <a:t></a:t>
                      </a:r>
                      <a:r>
                        <a:rPr lang="sk-SK" sz="1400"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Brain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30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Gray ( - 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6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Extravasated blood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White (</a:t>
                      </a:r>
                      <a:r>
                        <a:rPr lang="sk-SK" sz="1400">
                          <a:latin typeface="Times New Roman"/>
                          <a:ea typeface="Times New Roman"/>
                          <a:sym typeface="Symbol"/>
                        </a:rPr>
                        <a:t></a:t>
                      </a:r>
                      <a:r>
                        <a:rPr lang="sk-SK" sz="1400"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6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Contrast medium enhancement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100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White (</a:t>
                      </a:r>
                      <a:r>
                        <a:rPr lang="sk-SK" sz="1400">
                          <a:latin typeface="Times New Roman"/>
                          <a:ea typeface="Times New Roman"/>
                          <a:sym typeface="Symbol"/>
                        </a:rPr>
                        <a:t></a:t>
                      </a:r>
                      <a:r>
                        <a:rPr lang="sk-SK" sz="1400"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604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Bone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>
                          <a:latin typeface="Times New Roman"/>
                          <a:ea typeface="Times New Roman"/>
                        </a:rPr>
                        <a:t>1000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sk-SK" sz="1400" dirty="0" err="1">
                          <a:latin typeface="Times New Roman"/>
                          <a:ea typeface="Times New Roman"/>
                        </a:rPr>
                        <a:t>White</a:t>
                      </a:r>
                      <a:r>
                        <a:rPr lang="sk-SK" sz="1400" dirty="0">
                          <a:latin typeface="Times New Roman"/>
                          <a:ea typeface="Times New Roman"/>
                        </a:rPr>
                        <a:t> (</a:t>
                      </a:r>
                      <a:r>
                        <a:rPr lang="sk-SK" sz="1400" dirty="0">
                          <a:latin typeface="Times New Roman"/>
                          <a:ea typeface="Times New Roman"/>
                          <a:sym typeface="Symbol"/>
                        </a:rPr>
                        <a:t></a:t>
                      </a:r>
                      <a:r>
                        <a:rPr lang="sk-SK" sz="1400" dirty="0">
                          <a:latin typeface="Times New Roman"/>
                          <a:ea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98657" name="Rectangle 1"/>
          <p:cNvSpPr>
            <a:spLocks noChangeArrowheads="1"/>
          </p:cNvSpPr>
          <p:nvPr/>
        </p:nvSpPr>
        <p:spPr bwMode="auto">
          <a:xfrm>
            <a:off x="1619672" y="5589240"/>
            <a:ext cx="6101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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marked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hypoattenuation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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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moderate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hypoattenuation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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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mild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hypoattenuation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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-, 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isoattenuation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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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moderate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hyperattenuation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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Arial" pitchFamily="34" charset="0"/>
                <a:sym typeface="Symbol" pitchFamily="18" charset="2"/>
              </a:rPr>
              <a:t>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marked</a:t>
            </a:r>
            <a:r>
              <a:rPr kumimoji="0" lang="sk-SK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sk-SK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hypoattenuation</a:t>
            </a:r>
            <a:endParaRPr kumimoji="0" lang="sk-SK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dirty="0" err="1" smtClean="0"/>
              <a:t>Spinal</a:t>
            </a:r>
            <a:r>
              <a:rPr lang="sk-SK" altLang="sk-SK" b="1" dirty="0" smtClean="0"/>
              <a:t> </a:t>
            </a:r>
            <a:r>
              <a:rPr lang="sk-SK" altLang="sk-SK" b="1" dirty="0" err="1" smtClean="0"/>
              <a:t>column</a:t>
            </a:r>
            <a:r>
              <a:rPr lang="sk-SK" altLang="sk-SK" b="1" dirty="0" smtClean="0"/>
              <a:t> CT 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altLang="sk-SK" dirty="0" err="1" smtClean="0">
                <a:solidFill>
                  <a:srgbClr val="FF0000"/>
                </a:solidFill>
              </a:rPr>
              <a:t>Indication</a:t>
            </a:r>
            <a:endParaRPr lang="sk-SK" altLang="sk-SK" dirty="0" smtClean="0">
              <a:solidFill>
                <a:srgbClr val="FF0000"/>
              </a:solidFill>
            </a:endParaRPr>
          </a:p>
          <a:p>
            <a:r>
              <a:rPr lang="sk-SK" altLang="sk-SK" dirty="0" err="1" smtClean="0"/>
              <a:t>Back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pain</a:t>
            </a:r>
            <a:endParaRPr lang="sk-SK" altLang="sk-SK" dirty="0" smtClean="0"/>
          </a:p>
          <a:p>
            <a:r>
              <a:rPr lang="sk-SK" altLang="sk-SK" dirty="0" err="1" smtClean="0"/>
              <a:t>Spinal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column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injury</a:t>
            </a:r>
            <a:endParaRPr lang="sk-SK" altLang="sk-SK" dirty="0" smtClean="0"/>
          </a:p>
          <a:p>
            <a:r>
              <a:rPr lang="sk-SK" altLang="sk-SK" dirty="0" err="1" smtClean="0"/>
              <a:t>Radiculopaties</a:t>
            </a:r>
            <a:endParaRPr lang="sk-SK" altLang="sk-SK" dirty="0" smtClean="0"/>
          </a:p>
          <a:p>
            <a:endParaRPr lang="sk-SK" altLang="sk-SK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sk-SK" b="1" smtClean="0"/>
              <a:t>X-ray skull</a:t>
            </a:r>
            <a:endParaRPr lang="sk-SK" altLang="sk-SK" b="1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altLang="sk-SK" dirty="0" err="1" smtClean="0">
                <a:solidFill>
                  <a:srgbClr val="FF0000"/>
                </a:solidFill>
              </a:rPr>
              <a:t>Indi</a:t>
            </a:r>
            <a:r>
              <a:rPr lang="en-US" altLang="sk-SK" dirty="0" smtClean="0">
                <a:solidFill>
                  <a:srgbClr val="FF0000"/>
                </a:solidFill>
              </a:rPr>
              <a:t>cations</a:t>
            </a:r>
            <a:endParaRPr lang="sk-SK" altLang="sk-SK" dirty="0" smtClean="0">
              <a:solidFill>
                <a:srgbClr val="FF0000"/>
              </a:solidFill>
            </a:endParaRPr>
          </a:p>
          <a:p>
            <a:r>
              <a:rPr lang="en-US" altLang="sk-SK" dirty="0" smtClean="0"/>
              <a:t>Head injury</a:t>
            </a:r>
            <a:endParaRPr lang="sk-SK" altLang="sk-SK" dirty="0" smtClean="0"/>
          </a:p>
          <a:p>
            <a:r>
              <a:rPr lang="en-US" altLang="sk-SK" dirty="0" smtClean="0"/>
              <a:t>Headache</a:t>
            </a:r>
          </a:p>
          <a:p>
            <a:r>
              <a:rPr lang="en-US" altLang="sk-SK" dirty="0" smtClean="0"/>
              <a:t>Unconsciousness</a:t>
            </a:r>
            <a:endParaRPr lang="sk-SK" altLang="sk-SK" dirty="0" smtClean="0"/>
          </a:p>
          <a:p>
            <a:r>
              <a:rPr lang="sk-SK" altLang="sk-SK" dirty="0" err="1" smtClean="0"/>
              <a:t>Today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is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used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less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frequently</a:t>
            </a:r>
            <a:endParaRPr lang="sk-SK" alt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dirty="0" err="1" smtClean="0"/>
              <a:t>Spinal</a:t>
            </a:r>
            <a:r>
              <a:rPr lang="sk-SK" altLang="sk-SK" b="1" dirty="0" smtClean="0"/>
              <a:t> </a:t>
            </a:r>
            <a:r>
              <a:rPr lang="sk-SK" altLang="sk-SK" b="1" dirty="0" err="1" smtClean="0"/>
              <a:t>column</a:t>
            </a:r>
            <a:r>
              <a:rPr lang="sk-SK" altLang="sk-SK" b="1" dirty="0" smtClean="0"/>
              <a:t> CT </a:t>
            </a:r>
            <a:endParaRPr lang="sk-SK" dirty="0"/>
          </a:p>
        </p:txBody>
      </p:sp>
      <p:pic>
        <p:nvPicPr>
          <p:cNvPr id="108546" name="Picture 2" descr="Szidor^Igor^^^"/>
          <p:cNvPicPr>
            <a:picLocks noChangeAspect="1" noChangeArrowheads="1"/>
          </p:cNvPicPr>
          <p:nvPr/>
        </p:nvPicPr>
        <p:blipFill>
          <a:blip r:embed="rId2" cstate="print"/>
          <a:srcRect l="21648" r="24127"/>
          <a:stretch>
            <a:fillRect/>
          </a:stretch>
        </p:blipFill>
        <p:spPr bwMode="auto">
          <a:xfrm>
            <a:off x="971600" y="2132856"/>
            <a:ext cx="1512168" cy="177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7" name="Picture 3" descr="Chrabacka^Marty^^^"/>
          <p:cNvPicPr>
            <a:picLocks noChangeAspect="1" noChangeArrowheads="1"/>
          </p:cNvPicPr>
          <p:nvPr/>
        </p:nvPicPr>
        <p:blipFill>
          <a:blip r:embed="rId3" cstate="print"/>
          <a:srcRect l="25362" r="23366"/>
          <a:stretch>
            <a:fillRect/>
          </a:stretch>
        </p:blipFill>
        <p:spPr bwMode="auto">
          <a:xfrm>
            <a:off x="2771800" y="2132856"/>
            <a:ext cx="1409161" cy="1807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276872"/>
            <a:ext cx="3914775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smtClean="0"/>
              <a:t>Brain CT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sk-SK" altLang="sk-SK" sz="2800" dirty="0" err="1" smtClean="0"/>
              <a:t>Brain</a:t>
            </a:r>
            <a:r>
              <a:rPr lang="sk-SK" altLang="sk-SK" sz="2800" dirty="0" smtClean="0"/>
              <a:t> in </a:t>
            </a:r>
            <a:r>
              <a:rPr lang="sk-SK" altLang="sk-SK" sz="2800" dirty="0" err="1" smtClean="0"/>
              <a:t>the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scale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of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grey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colour</a:t>
            </a:r>
            <a:r>
              <a:rPr lang="sk-SK" altLang="sk-SK" sz="28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sk-SK" altLang="sk-SK" sz="2800" dirty="0" err="1" smtClean="0">
                <a:solidFill>
                  <a:srgbClr val="FF0000"/>
                </a:solidFill>
              </a:rPr>
              <a:t>Indications</a:t>
            </a:r>
            <a:endParaRPr lang="sk-SK" altLang="sk-SK" sz="2800" dirty="0" smtClean="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</a:pPr>
            <a:r>
              <a:rPr lang="sk-SK" altLang="sk-SK" sz="2800" dirty="0" err="1" smtClean="0"/>
              <a:t>Strokes</a:t>
            </a:r>
            <a:r>
              <a:rPr lang="sk-SK" altLang="sk-SK" sz="2800" dirty="0" smtClean="0"/>
              <a:t> – </a:t>
            </a:r>
            <a:r>
              <a:rPr lang="sk-SK" altLang="sk-SK" sz="2800" dirty="0" err="1" smtClean="0"/>
              <a:t>the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first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choice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for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diagnostics</a:t>
            </a:r>
            <a:endParaRPr lang="sk-SK" altLang="sk-SK" sz="2800" dirty="0" smtClean="0"/>
          </a:p>
          <a:p>
            <a:pPr>
              <a:lnSpc>
                <a:spcPct val="80000"/>
              </a:lnSpc>
            </a:pPr>
            <a:r>
              <a:rPr lang="sk-SK" altLang="sk-SK" sz="2800" dirty="0" err="1" smtClean="0"/>
              <a:t>Brain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tumors</a:t>
            </a:r>
            <a:endParaRPr lang="sk-SK" altLang="sk-SK" sz="2800" dirty="0" smtClean="0"/>
          </a:p>
          <a:p>
            <a:pPr>
              <a:lnSpc>
                <a:spcPct val="80000"/>
              </a:lnSpc>
            </a:pPr>
            <a:r>
              <a:rPr lang="sk-SK" altLang="sk-SK" sz="2800" dirty="0" err="1" smtClean="0"/>
              <a:t>Headache</a:t>
            </a:r>
            <a:endParaRPr lang="sk-SK" altLang="sk-SK" sz="2800" dirty="0" smtClean="0"/>
          </a:p>
          <a:p>
            <a:pPr>
              <a:lnSpc>
                <a:spcPct val="80000"/>
              </a:lnSpc>
            </a:pPr>
            <a:r>
              <a:rPr lang="sk-SK" altLang="sk-SK" sz="2800" dirty="0" err="1" smtClean="0"/>
              <a:t>Susp</a:t>
            </a:r>
            <a:r>
              <a:rPr lang="sk-SK" altLang="sk-SK" sz="2800" dirty="0" smtClean="0"/>
              <a:t>. AVM</a:t>
            </a:r>
          </a:p>
          <a:p>
            <a:pPr>
              <a:lnSpc>
                <a:spcPct val="80000"/>
              </a:lnSpc>
            </a:pPr>
            <a:r>
              <a:rPr lang="sk-SK" altLang="sk-SK" sz="2800" dirty="0" err="1" smtClean="0"/>
              <a:t>Neuroinfections</a:t>
            </a:r>
            <a:r>
              <a:rPr lang="sk-SK" altLang="sk-SK" sz="2800" dirty="0" smtClean="0"/>
              <a:t> </a:t>
            </a:r>
          </a:p>
          <a:p>
            <a:pPr>
              <a:lnSpc>
                <a:spcPct val="80000"/>
              </a:lnSpc>
            </a:pPr>
            <a:r>
              <a:rPr lang="sk-SK" altLang="sk-SK" sz="2800" dirty="0" err="1" smtClean="0"/>
              <a:t>Head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injury</a:t>
            </a:r>
            <a:endParaRPr lang="sk-SK" altLang="sk-SK" sz="2800" dirty="0" smtClean="0"/>
          </a:p>
          <a:p>
            <a:pPr>
              <a:lnSpc>
                <a:spcPct val="80000"/>
              </a:lnSpc>
            </a:pPr>
            <a:r>
              <a:rPr lang="sk-SK" altLang="sk-SK" sz="2800" dirty="0" err="1" smtClean="0"/>
              <a:t>Dementia</a:t>
            </a:r>
            <a:r>
              <a:rPr lang="sk-SK" altLang="sk-SK" sz="28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sk-SK" altLang="sk-SK" b="1" smtClean="0"/>
              <a:t>Brain CT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447800"/>
            <a:ext cx="53340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smtClean="0"/>
              <a:t>Brain CT</a:t>
            </a:r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743200"/>
            <a:ext cx="3114675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514600"/>
            <a:ext cx="29273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5334000" y="1410155"/>
            <a:ext cx="331372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sz="2800" b="1" dirty="0" err="1"/>
              <a:t>Brain</a:t>
            </a:r>
            <a:r>
              <a:rPr lang="sk-SK" altLang="sk-SK" sz="2800" b="1" dirty="0"/>
              <a:t> </a:t>
            </a:r>
            <a:r>
              <a:rPr lang="sk-SK" altLang="sk-SK" sz="2800" b="1" dirty="0" err="1" smtClean="0"/>
              <a:t>infarct</a:t>
            </a:r>
            <a:endParaRPr lang="sk-SK" altLang="sk-SK" sz="2800" b="1" dirty="0" smtClean="0"/>
          </a:p>
          <a:p>
            <a:r>
              <a:rPr lang="sk-SK" altLang="sk-SK" sz="2800" dirty="0" err="1" smtClean="0"/>
              <a:t>lower</a:t>
            </a:r>
            <a:r>
              <a:rPr lang="sk-SK" altLang="sk-SK" sz="2800" dirty="0" smtClean="0"/>
              <a:t> </a:t>
            </a:r>
            <a:r>
              <a:rPr lang="sk-SK" altLang="sk-SK" sz="2800" dirty="0" err="1"/>
              <a:t>density</a:t>
            </a:r>
            <a:r>
              <a:rPr lang="sk-SK" altLang="sk-SK" sz="2800" dirty="0"/>
              <a:t> - </a:t>
            </a:r>
            <a:r>
              <a:rPr lang="sk-SK" altLang="sk-SK" sz="2800" dirty="0" err="1"/>
              <a:t>white</a:t>
            </a:r>
            <a:r>
              <a:rPr lang="sk-SK" altLang="sk-SK" sz="2800" dirty="0"/>
              <a:t> </a:t>
            </a:r>
          </a:p>
          <a:p>
            <a:endParaRPr lang="sk-SK" altLang="sk-SK" sz="2800" b="1" dirty="0"/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914400" y="1560902"/>
            <a:ext cx="34002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 sz="2800" b="1" dirty="0" err="1"/>
              <a:t>Brain</a:t>
            </a:r>
            <a:r>
              <a:rPr lang="sk-SK" altLang="sk-SK" sz="2800" b="1" dirty="0"/>
              <a:t> </a:t>
            </a:r>
            <a:r>
              <a:rPr lang="sk-SK" altLang="sk-SK" sz="2800" b="1" dirty="0" err="1" smtClean="0"/>
              <a:t>haemorrhage</a:t>
            </a:r>
            <a:endParaRPr lang="sk-SK" altLang="sk-SK" sz="2800" b="1" dirty="0" smtClean="0"/>
          </a:p>
          <a:p>
            <a:r>
              <a:rPr lang="sk-SK" altLang="sk-SK" sz="2800" dirty="0" err="1" smtClean="0"/>
              <a:t>higher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density</a:t>
            </a:r>
            <a:r>
              <a:rPr lang="sk-SK" altLang="sk-SK" sz="2800" dirty="0" smtClean="0"/>
              <a:t> - </a:t>
            </a:r>
            <a:r>
              <a:rPr lang="sk-SK" altLang="sk-SK" sz="2800" dirty="0" err="1" smtClean="0"/>
              <a:t>white</a:t>
            </a:r>
            <a:r>
              <a:rPr lang="sk-SK" altLang="sk-SK" dirty="0" smtClean="0"/>
              <a:t> </a:t>
            </a:r>
            <a:endParaRPr lang="sk-SK" alt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smtClean="0"/>
              <a:t>CT - brain infarct</a:t>
            </a:r>
            <a:endParaRPr lang="sk-SK" altLang="sk-SK" smtClean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362200"/>
            <a:ext cx="54102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04800" y="533400"/>
            <a:ext cx="83820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defRPr/>
            </a:pPr>
            <a:r>
              <a:rPr lang="sk-SK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Magnetic</a:t>
            </a:r>
            <a:r>
              <a:rPr lang="sk-SK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sk-SK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resonance</a:t>
            </a:r>
            <a:r>
              <a:rPr lang="sk-SK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</a:t>
            </a:r>
            <a:r>
              <a:rPr lang="sk-SK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imaging</a:t>
            </a:r>
            <a:r>
              <a:rPr lang="sk-SK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– MRI</a:t>
            </a:r>
            <a:endParaRPr lang="sk-SK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algn="ctr" eaLnBrk="1" hangingPunct="1">
              <a:defRPr/>
            </a:pPr>
            <a:endParaRPr lang="sk-SK" sz="400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457200" indent="-457200" algn="just">
              <a:defRPr/>
            </a:pPr>
            <a:r>
              <a:rPr lang="sk-SK" sz="1200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MRI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using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nonionizing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energy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provides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better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resolution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different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structures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within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brain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spinal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cord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. </a:t>
            </a:r>
            <a:endParaRPr lang="sk-SK" b="1" dirty="0">
              <a:solidFill>
                <a:srgbClr val="000000"/>
              </a:solidFill>
            </a:endParaRPr>
          </a:p>
          <a:p>
            <a:pPr marL="457200" indent="-457200" algn="just">
              <a:defRPr/>
            </a:pPr>
            <a:endParaRPr lang="sk-SK" b="1" dirty="0">
              <a:solidFill>
                <a:srgbClr val="000000"/>
              </a:solidFill>
            </a:endParaRPr>
          </a:p>
          <a:p>
            <a:pPr marL="457200" indent="-457200" algn="just">
              <a:defRPr/>
            </a:pP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Basic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principle</a:t>
            </a:r>
            <a:r>
              <a:rPr lang="sk-SK" b="1" dirty="0">
                <a:solidFill>
                  <a:srgbClr val="000000"/>
                </a:solidFill>
              </a:rPr>
              <a:t>: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placing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patient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within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a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powerful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magnetic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field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which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causes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protons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tissues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fluids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align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themselves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orientation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magnetic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field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. </a:t>
            </a:r>
            <a:endParaRPr lang="sk-SK" b="1" dirty="0">
              <a:solidFill>
                <a:schemeClr val="accent2"/>
              </a:solidFill>
            </a:endParaRPr>
          </a:p>
          <a:p>
            <a:pPr marL="457200" indent="-457200" algn="just">
              <a:defRPr/>
            </a:pPr>
            <a:endParaRPr lang="sk-SK" b="1" dirty="0">
              <a:solidFill>
                <a:srgbClr val="000000"/>
              </a:solidFill>
            </a:endParaRPr>
          </a:p>
          <a:p>
            <a:pPr marL="457200" indent="-457200" algn="just">
              <a:defRPr/>
            </a:pP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images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generated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by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MRI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machines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are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truly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remarkable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with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high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degree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contrast</a:t>
            </a:r>
            <a:r>
              <a:rPr lang="sk-SK" b="1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between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gray and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white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b="1" dirty="0" err="1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matter</a:t>
            </a:r>
            <a:r>
              <a:rPr lang="sk-SK" b="1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.</a:t>
            </a:r>
            <a:r>
              <a:rPr lang="sk-SK" dirty="0">
                <a:solidFill>
                  <a:schemeClr val="accent2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endParaRPr lang="sk-SK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smtClean="0"/>
              <a:t>Spinal column MRI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altLang="sk-SK" sz="2800" dirty="0" err="1" smtClean="0">
                <a:solidFill>
                  <a:srgbClr val="FF0000"/>
                </a:solidFill>
              </a:rPr>
              <a:t>Indications</a:t>
            </a:r>
            <a:r>
              <a:rPr lang="sk-SK" altLang="sk-SK" sz="2800" dirty="0" smtClean="0">
                <a:solidFill>
                  <a:srgbClr val="FF0000"/>
                </a:solidFill>
              </a:rPr>
              <a:t> </a:t>
            </a:r>
          </a:p>
          <a:p>
            <a:r>
              <a:rPr lang="sk-SK" altLang="sk-SK" sz="2800" dirty="0" err="1"/>
              <a:t>Multiple</a:t>
            </a:r>
            <a:r>
              <a:rPr lang="sk-SK" altLang="sk-SK" sz="2800" dirty="0"/>
              <a:t> </a:t>
            </a:r>
            <a:r>
              <a:rPr lang="sk-SK" altLang="sk-SK" sz="2800" dirty="0" err="1"/>
              <a:t>sclerosis</a:t>
            </a:r>
            <a:r>
              <a:rPr lang="sk-SK" altLang="sk-SK" sz="2800" dirty="0"/>
              <a:t> </a:t>
            </a:r>
            <a:r>
              <a:rPr lang="sk-SK" altLang="sk-SK" sz="2800" dirty="0" smtClean="0"/>
              <a:t>– </a:t>
            </a:r>
            <a:r>
              <a:rPr lang="sk-SK" altLang="sk-SK" sz="2800" dirty="0" err="1" smtClean="0"/>
              <a:t>first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choice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for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diagnosis</a:t>
            </a:r>
            <a:endParaRPr lang="sk-SK" altLang="sk-SK" sz="2800" dirty="0"/>
          </a:p>
          <a:p>
            <a:r>
              <a:rPr lang="sk-SK" altLang="sk-SK" sz="2800" dirty="0" err="1" smtClean="0"/>
              <a:t>Spinal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canal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diseases</a:t>
            </a:r>
            <a:r>
              <a:rPr lang="sk-SK" altLang="sk-SK" sz="2800" dirty="0" smtClean="0"/>
              <a:t> </a:t>
            </a:r>
          </a:p>
          <a:p>
            <a:r>
              <a:rPr lang="sk-SK" altLang="sk-SK" sz="2800" dirty="0" err="1" smtClean="0"/>
              <a:t>Radiculopaties</a:t>
            </a:r>
            <a:r>
              <a:rPr lang="sk-SK" altLang="sk-SK" sz="2800" dirty="0" smtClean="0"/>
              <a:t> </a:t>
            </a:r>
          </a:p>
          <a:p>
            <a:r>
              <a:rPr lang="sk-SK" altLang="sk-SK" sz="2800" dirty="0" err="1" smtClean="0"/>
              <a:t>Spinal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cord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tumors</a:t>
            </a:r>
            <a:r>
              <a:rPr lang="sk-SK" altLang="sk-SK" sz="2800" dirty="0" smtClean="0"/>
              <a:t> </a:t>
            </a:r>
          </a:p>
          <a:p>
            <a:r>
              <a:rPr lang="sk-SK" altLang="sk-SK" sz="2800" dirty="0" err="1" smtClean="0"/>
              <a:t>Spinal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canal</a:t>
            </a:r>
            <a:r>
              <a:rPr lang="sk-SK" altLang="sk-SK" sz="2800" dirty="0" smtClean="0"/>
              <a:t>  </a:t>
            </a:r>
            <a:r>
              <a:rPr lang="sk-SK" altLang="sk-SK" sz="2800" dirty="0" err="1" smtClean="0"/>
              <a:t>injury</a:t>
            </a:r>
            <a:r>
              <a:rPr lang="sk-SK" altLang="sk-SK" sz="2800" dirty="0" smtClean="0"/>
              <a:t> </a:t>
            </a:r>
          </a:p>
          <a:p>
            <a:r>
              <a:rPr lang="sk-SK" altLang="sk-SK" sz="2800" dirty="0" err="1" smtClean="0"/>
              <a:t>Spinal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cord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vessels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diseases</a:t>
            </a:r>
            <a:r>
              <a:rPr lang="sk-SK" altLang="sk-SK" sz="2800" dirty="0" smtClean="0"/>
              <a:t> </a:t>
            </a:r>
            <a:endParaRPr lang="en-US" altLang="sk-SK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389188"/>
            <a:ext cx="5029200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286000"/>
            <a:ext cx="2857500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smtClean="0"/>
              <a:t>MRI – spinal column</a:t>
            </a:r>
            <a:endParaRPr lang="cs-CZ" altLang="sk-SK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209800"/>
            <a:ext cx="2538413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smtClean="0"/>
              <a:t>MRI – spinal column</a:t>
            </a:r>
            <a:endParaRPr lang="cs-CZ" altLang="sk-SK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mtClean="0"/>
              <a:t>Brain MRI 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altLang="sk-SK" smtClean="0"/>
              <a:t>Scans are in grey scale of colours </a:t>
            </a:r>
          </a:p>
          <a:p>
            <a:r>
              <a:rPr lang="sk-SK" altLang="sk-SK" smtClean="0"/>
              <a:t>Light subjects - </a:t>
            </a:r>
            <a:r>
              <a:rPr lang="sk-SK" altLang="sk-SK" i="1" smtClean="0"/>
              <a:t>hyperintensity</a:t>
            </a:r>
            <a:r>
              <a:rPr lang="sk-SK" altLang="sk-SK" smtClean="0"/>
              <a:t> </a:t>
            </a:r>
          </a:p>
          <a:p>
            <a:r>
              <a:rPr lang="sk-SK" altLang="sk-SK" smtClean="0"/>
              <a:t>Darker – </a:t>
            </a:r>
            <a:r>
              <a:rPr lang="sk-SK" altLang="sk-SK" i="1" smtClean="0"/>
              <a:t>hypointensity </a:t>
            </a:r>
            <a:r>
              <a:rPr lang="sk-SK" altLang="sk-SK" smtClean="0"/>
              <a:t> </a:t>
            </a:r>
          </a:p>
          <a:p>
            <a:endParaRPr lang="sk-SK" altLang="sk-SK" sz="280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447800"/>
            <a:ext cx="2968625" cy="49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cs-CZ" altLang="sk-SK" b="1" smtClean="0"/>
              <a:t>X-ray skull</a:t>
            </a:r>
          </a:p>
        </p:txBody>
      </p:sp>
      <p:graphicFrame>
        <p:nvGraphicFramePr>
          <p:cNvPr id="4100" name="Object 5"/>
          <p:cNvGraphicFramePr>
            <a:graphicFrameLocks noChangeAspect="1"/>
          </p:cNvGraphicFramePr>
          <p:nvPr/>
        </p:nvGraphicFramePr>
        <p:xfrm>
          <a:off x="1447800" y="1981200"/>
          <a:ext cx="2706688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Photo Editor Photo" r:id="rId4" imgW="10180952" imgH="15289759" progId="">
                  <p:embed/>
                </p:oleObj>
              </mc:Choice>
              <mc:Fallback>
                <p:oleObj name="Photo Editor Photo" r:id="rId4" imgW="10180952" imgH="15289759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981200"/>
                        <a:ext cx="2706688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mtClean="0"/>
              <a:t>T1, T2 weighted MRI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altLang="sk-SK" dirty="0" smtClean="0"/>
              <a:t>To </a:t>
            </a:r>
            <a:r>
              <a:rPr lang="sk-SK" altLang="sk-SK" dirty="0" err="1" smtClean="0"/>
              <a:t>differ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the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tissues</a:t>
            </a:r>
            <a:r>
              <a:rPr lang="sk-SK" altLang="sk-SK" dirty="0" smtClean="0"/>
              <a:t> – </a:t>
            </a:r>
            <a:r>
              <a:rPr lang="sk-SK" altLang="sk-SK" dirty="0" err="1" smtClean="0"/>
              <a:t>they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should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have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different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signal</a:t>
            </a:r>
            <a:endParaRPr lang="sk-SK" altLang="sk-SK" dirty="0" smtClean="0"/>
          </a:p>
          <a:p>
            <a:r>
              <a:rPr lang="sk-SK" altLang="sk-SK" dirty="0" err="1" smtClean="0"/>
              <a:t>There</a:t>
            </a:r>
            <a:r>
              <a:rPr lang="sk-SK" altLang="sk-SK" dirty="0" smtClean="0"/>
              <a:t> are </a:t>
            </a:r>
            <a:r>
              <a:rPr lang="sk-SK" altLang="sk-SK" dirty="0" err="1" smtClean="0"/>
              <a:t>two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types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of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magnetization</a:t>
            </a:r>
            <a:r>
              <a:rPr lang="sk-SK" altLang="sk-SK" dirty="0" smtClean="0"/>
              <a:t>:</a:t>
            </a:r>
          </a:p>
          <a:p>
            <a:r>
              <a:rPr lang="sk-SK" altLang="sk-SK" dirty="0" err="1" smtClean="0"/>
              <a:t>Transverzal</a:t>
            </a:r>
            <a:r>
              <a:rPr lang="sk-SK" altLang="sk-SK" dirty="0" smtClean="0"/>
              <a:t> - </a:t>
            </a:r>
            <a:r>
              <a:rPr lang="sk-SK" altLang="sk-SK" dirty="0" smtClean="0">
                <a:solidFill>
                  <a:srgbClr val="FF0000"/>
                </a:solidFill>
              </a:rPr>
              <a:t>T2 </a:t>
            </a:r>
            <a:r>
              <a:rPr lang="sk-SK" altLang="sk-SK" dirty="0" err="1" smtClean="0">
                <a:solidFill>
                  <a:srgbClr val="FF0000"/>
                </a:solidFill>
              </a:rPr>
              <a:t>weighted</a:t>
            </a:r>
            <a:r>
              <a:rPr lang="sk-SK" altLang="sk-SK" dirty="0" smtClean="0">
                <a:solidFill>
                  <a:srgbClr val="FF0000"/>
                </a:solidFill>
              </a:rPr>
              <a:t> </a:t>
            </a:r>
            <a:r>
              <a:rPr lang="sk-SK" altLang="sk-SK" dirty="0" err="1" smtClean="0">
                <a:solidFill>
                  <a:srgbClr val="FF0000"/>
                </a:solidFill>
              </a:rPr>
              <a:t>picture</a:t>
            </a:r>
            <a:endParaRPr lang="sk-SK" altLang="sk-SK" dirty="0" smtClean="0"/>
          </a:p>
          <a:p>
            <a:r>
              <a:rPr lang="sk-SK" altLang="sk-SK" dirty="0" err="1" smtClean="0"/>
              <a:t>Longitudinal</a:t>
            </a:r>
            <a:r>
              <a:rPr lang="sk-SK" altLang="sk-SK" dirty="0" smtClean="0"/>
              <a:t> - </a:t>
            </a:r>
            <a:r>
              <a:rPr lang="sk-SK" altLang="sk-SK" dirty="0" smtClean="0">
                <a:solidFill>
                  <a:srgbClr val="FF0000"/>
                </a:solidFill>
              </a:rPr>
              <a:t>T1 </a:t>
            </a:r>
            <a:r>
              <a:rPr lang="sk-SK" altLang="sk-SK" dirty="0" err="1" smtClean="0">
                <a:solidFill>
                  <a:srgbClr val="FF0000"/>
                </a:solidFill>
              </a:rPr>
              <a:t>weighted</a:t>
            </a:r>
            <a:r>
              <a:rPr lang="sk-SK" altLang="sk-SK" dirty="0" smtClean="0">
                <a:solidFill>
                  <a:srgbClr val="FF0000"/>
                </a:solidFill>
              </a:rPr>
              <a:t> </a:t>
            </a:r>
            <a:r>
              <a:rPr lang="sk-SK" altLang="sk-SK" dirty="0" err="1" smtClean="0">
                <a:solidFill>
                  <a:srgbClr val="FF0000"/>
                </a:solidFill>
              </a:rPr>
              <a:t>picture</a:t>
            </a:r>
            <a:r>
              <a:rPr lang="sk-SK" altLang="sk-SK" dirty="0" smtClean="0">
                <a:solidFill>
                  <a:srgbClr val="FF0000"/>
                </a:solidFill>
              </a:rPr>
              <a:t>. </a:t>
            </a:r>
            <a:endParaRPr lang="sk-SK" altLang="sk-SK" dirty="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mtClean="0"/>
              <a:t>T1, T2 weighted MRI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400550"/>
          </a:xfrm>
        </p:spPr>
        <p:txBody>
          <a:bodyPr/>
          <a:lstStyle/>
          <a:p>
            <a:r>
              <a:rPr lang="sk-SK" altLang="sk-SK" sz="3600" smtClean="0">
                <a:solidFill>
                  <a:srgbClr val="FF0000"/>
                </a:solidFill>
              </a:rPr>
              <a:t>T1</a:t>
            </a:r>
            <a:r>
              <a:rPr lang="sk-SK" altLang="sk-SK" sz="3600" smtClean="0"/>
              <a:t>  –</a:t>
            </a:r>
            <a:r>
              <a:rPr lang="sk-SK" altLang="sk-SK" sz="3600" smtClean="0">
                <a:solidFill>
                  <a:srgbClr val="FF0000"/>
                </a:solidFill>
              </a:rPr>
              <a:t> </a:t>
            </a:r>
            <a:r>
              <a:rPr lang="sk-SK" altLang="sk-SK" sz="3600" smtClean="0"/>
              <a:t>brain cortex – darker than white matter,</a:t>
            </a:r>
            <a:r>
              <a:rPr lang="sk-SK" altLang="sk-SK" sz="3600" smtClean="0">
                <a:solidFill>
                  <a:srgbClr val="FF0000"/>
                </a:solidFill>
              </a:rPr>
              <a:t> CSF- dark</a:t>
            </a:r>
          </a:p>
          <a:p>
            <a:r>
              <a:rPr lang="sk-SK" altLang="sk-SK" sz="3600" smtClean="0">
                <a:solidFill>
                  <a:srgbClr val="FF0000"/>
                </a:solidFill>
              </a:rPr>
              <a:t>T2</a:t>
            </a:r>
            <a:r>
              <a:rPr lang="sk-SK" altLang="sk-SK" sz="3600" smtClean="0"/>
              <a:t> brain cortex  lighter than white matter, </a:t>
            </a:r>
            <a:r>
              <a:rPr lang="sk-SK" altLang="sk-SK" sz="3600" smtClean="0">
                <a:solidFill>
                  <a:srgbClr val="FF0000"/>
                </a:solidFill>
              </a:rPr>
              <a:t>CSF – white. </a:t>
            </a:r>
            <a:endParaRPr lang="sk-SK" altLang="sk-SK" sz="280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mtClean="0"/>
              <a:t>FLAIR MRI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altLang="sk-SK" b="1" dirty="0" err="1" smtClean="0">
                <a:solidFill>
                  <a:srgbClr val="FF0000"/>
                </a:solidFill>
              </a:rPr>
              <a:t>Supression</a:t>
            </a:r>
            <a:r>
              <a:rPr lang="sk-SK" altLang="sk-SK" b="1" dirty="0" smtClean="0">
                <a:solidFill>
                  <a:srgbClr val="FF0000"/>
                </a:solidFill>
              </a:rPr>
              <a:t> </a:t>
            </a:r>
            <a:r>
              <a:rPr lang="sk-SK" altLang="sk-SK" b="1" dirty="0" err="1" smtClean="0">
                <a:solidFill>
                  <a:srgbClr val="FF0000"/>
                </a:solidFill>
              </a:rPr>
              <a:t>of</a:t>
            </a:r>
            <a:r>
              <a:rPr lang="sk-SK" altLang="sk-SK" b="1" dirty="0" smtClean="0">
                <a:solidFill>
                  <a:srgbClr val="FF0000"/>
                </a:solidFill>
              </a:rPr>
              <a:t> CSF </a:t>
            </a:r>
          </a:p>
          <a:p>
            <a:r>
              <a:rPr lang="sk-SK" altLang="sk-SK" b="1" dirty="0" err="1" smtClean="0"/>
              <a:t>Demyelinating</a:t>
            </a:r>
            <a:r>
              <a:rPr lang="sk-SK" altLang="sk-SK" b="1" dirty="0" smtClean="0"/>
              <a:t> </a:t>
            </a:r>
            <a:r>
              <a:rPr lang="sk-SK" altLang="sk-SK" b="1" dirty="0" err="1" smtClean="0"/>
              <a:t>lesions</a:t>
            </a:r>
            <a:r>
              <a:rPr lang="sk-SK" altLang="sk-SK" b="1" dirty="0" smtClean="0"/>
              <a:t> in </a:t>
            </a:r>
            <a:r>
              <a:rPr lang="sk-SK" altLang="sk-SK" b="1" dirty="0" err="1" smtClean="0"/>
              <a:t>white</a:t>
            </a:r>
            <a:r>
              <a:rPr lang="sk-SK" altLang="sk-SK" b="1" dirty="0" smtClean="0"/>
              <a:t> </a:t>
            </a:r>
            <a:r>
              <a:rPr lang="sk-SK" altLang="sk-SK" b="1" dirty="0" err="1" smtClean="0"/>
              <a:t>matter</a:t>
            </a:r>
            <a:endParaRPr lang="sk-SK" altLang="sk-SK" b="1" dirty="0" smtClean="0"/>
          </a:p>
          <a:p>
            <a:r>
              <a:rPr lang="sk-SK" altLang="sk-SK" b="1" i="1" dirty="0" smtClean="0"/>
              <a:t>FLAIR</a:t>
            </a:r>
            <a:r>
              <a:rPr lang="sk-SK" altLang="sk-SK" dirty="0" smtClean="0"/>
              <a:t> („</a:t>
            </a:r>
            <a:r>
              <a:rPr lang="sk-SK" altLang="sk-SK" i="1" dirty="0" err="1" smtClean="0"/>
              <a:t>fluid-attenuated</a:t>
            </a:r>
            <a:r>
              <a:rPr lang="sk-SK" altLang="sk-SK" i="1" dirty="0" smtClean="0"/>
              <a:t>  </a:t>
            </a:r>
            <a:r>
              <a:rPr lang="sk-SK" altLang="sk-SK" i="1" dirty="0" err="1" smtClean="0"/>
              <a:t>inversion</a:t>
            </a:r>
            <a:r>
              <a:rPr lang="sk-SK" altLang="sk-SK" i="1" dirty="0" smtClean="0"/>
              <a:t> </a:t>
            </a:r>
            <a:r>
              <a:rPr lang="sk-SK" altLang="sk-SK" i="1" dirty="0" err="1" smtClean="0"/>
              <a:t>recovery</a:t>
            </a:r>
            <a:r>
              <a:rPr lang="sk-SK" altLang="sk-SK" dirty="0" smtClean="0"/>
              <a:t>“)</a:t>
            </a:r>
          </a:p>
          <a:p>
            <a:r>
              <a:rPr lang="sk-SK" altLang="sk-SK" dirty="0" err="1"/>
              <a:t>Demyelinating</a:t>
            </a:r>
            <a:r>
              <a:rPr lang="sk-SK" altLang="sk-SK" dirty="0"/>
              <a:t> </a:t>
            </a:r>
            <a:r>
              <a:rPr lang="sk-SK" altLang="sk-SK" dirty="0" err="1" smtClean="0"/>
              <a:t>lesions</a:t>
            </a:r>
            <a:r>
              <a:rPr lang="sk-SK" altLang="sk-SK" dirty="0" smtClean="0"/>
              <a:t> – </a:t>
            </a:r>
            <a:r>
              <a:rPr lang="sk-SK" altLang="sk-SK" dirty="0" err="1" smtClean="0"/>
              <a:t>the</a:t>
            </a:r>
            <a:r>
              <a:rPr lang="sk-SK" altLang="sk-SK" dirty="0" smtClean="0"/>
              <a:t> most </a:t>
            </a:r>
            <a:r>
              <a:rPr lang="sk-SK" altLang="sk-SK" dirty="0" err="1" smtClean="0"/>
              <a:t>often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cause</a:t>
            </a:r>
            <a:r>
              <a:rPr lang="sk-SK" altLang="sk-SK" dirty="0" smtClean="0"/>
              <a:t> by </a:t>
            </a:r>
            <a:r>
              <a:rPr lang="sk-SK" altLang="sk-SK" dirty="0" err="1" smtClean="0"/>
              <a:t>multiple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sclerosis</a:t>
            </a:r>
            <a:endParaRPr lang="sk-SK" altLang="sk-SK" dirty="0" smtClean="0"/>
          </a:p>
          <a:p>
            <a:endParaRPr lang="sk-SK" altLang="sk-SK" dirty="0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mtClean="0"/>
              <a:t>DWI MRI, ADC maps</a:t>
            </a:r>
          </a:p>
        </p:txBody>
      </p:sp>
      <p:sp>
        <p:nvSpPr>
          <p:cNvPr id="32771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sk-SK" sz="2800" b="1" dirty="0" smtClean="0"/>
              <a:t>Diffusion weighted imaging (DWI)</a:t>
            </a:r>
            <a:r>
              <a:rPr lang="en-US" altLang="sk-SK" sz="2800" dirty="0" smtClean="0"/>
              <a:t> is a form of MR imaging based upon measuring the random </a:t>
            </a:r>
            <a:r>
              <a:rPr lang="en-US" altLang="sk-SK" sz="2800" dirty="0" smtClean="0">
                <a:solidFill>
                  <a:srgbClr val="FF0000"/>
                </a:solidFill>
              </a:rPr>
              <a:t>Brownian motion of water molecules </a:t>
            </a:r>
            <a:r>
              <a:rPr lang="en-US" altLang="sk-SK" sz="2800" dirty="0" smtClean="0"/>
              <a:t>within a </a:t>
            </a:r>
            <a:r>
              <a:rPr lang="en-US" altLang="sk-SK" sz="2800" dirty="0" err="1" smtClean="0"/>
              <a:t>voxel</a:t>
            </a:r>
            <a:r>
              <a:rPr lang="en-US" altLang="sk-SK" sz="2800" dirty="0" smtClean="0"/>
              <a:t> of tissue, and is particularly useful in </a:t>
            </a:r>
            <a:r>
              <a:rPr lang="en-US" altLang="sk-SK" sz="2800" dirty="0" smtClean="0">
                <a:solidFill>
                  <a:srgbClr val="FF0000"/>
                </a:solidFill>
              </a:rPr>
              <a:t>cerebral </a:t>
            </a:r>
            <a:r>
              <a:rPr lang="en-US" altLang="sk-SK" sz="2800" dirty="0" err="1" smtClean="0">
                <a:solidFill>
                  <a:srgbClr val="FF0000"/>
                </a:solidFill>
              </a:rPr>
              <a:t>ischaemia</a:t>
            </a:r>
            <a:r>
              <a:rPr lang="en-US" altLang="sk-SK" sz="2800" dirty="0" smtClean="0">
                <a:solidFill>
                  <a:srgbClr val="FF0000"/>
                </a:solidFill>
              </a:rPr>
              <a:t> and </a:t>
            </a:r>
            <a:r>
              <a:rPr lang="en-US" altLang="sk-SK" sz="2800" dirty="0" err="1" smtClean="0">
                <a:solidFill>
                  <a:srgbClr val="FF0000"/>
                </a:solidFill>
              </a:rPr>
              <a:t>tumour</a:t>
            </a:r>
            <a:r>
              <a:rPr lang="en-US" altLang="sk-SK" sz="2800" dirty="0" smtClean="0">
                <a:solidFill>
                  <a:srgbClr val="FF0000"/>
                </a:solidFill>
              </a:rPr>
              <a:t> </a:t>
            </a:r>
            <a:r>
              <a:rPr lang="en-US" altLang="sk-SK" sz="2800" dirty="0" err="1" smtClean="0">
                <a:solidFill>
                  <a:srgbClr val="FF0000"/>
                </a:solidFill>
              </a:rPr>
              <a:t>characterisation</a:t>
            </a:r>
            <a:r>
              <a:rPr lang="en-US" altLang="sk-SK" sz="2800" dirty="0" smtClean="0"/>
              <a:t>. </a:t>
            </a:r>
            <a:endParaRPr lang="sk-SK" altLang="sk-SK" sz="2800" dirty="0" smtClean="0"/>
          </a:p>
          <a:p>
            <a:r>
              <a:rPr lang="sk-SK" altLang="sk-SK" sz="2800" dirty="0" smtClean="0"/>
              <a:t>DWI – </a:t>
            </a:r>
            <a:r>
              <a:rPr lang="sk-SK" altLang="sk-SK" sz="2800" dirty="0" err="1" smtClean="0"/>
              <a:t>water</a:t>
            </a:r>
            <a:r>
              <a:rPr lang="sk-SK" altLang="sk-SK" sz="2800" dirty="0" smtClean="0"/>
              <a:t> </a:t>
            </a:r>
            <a:r>
              <a:rPr lang="sk-SK" altLang="sk-SK" sz="2800" dirty="0" err="1" smtClean="0"/>
              <a:t>restriction</a:t>
            </a:r>
            <a:endParaRPr lang="sk-SK" altLang="sk-SK" sz="2800" dirty="0" smtClean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altLang="sk-SK" smtClean="0"/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8175" y="1341438"/>
            <a:ext cx="5899150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811560"/>
          </a:xfrm>
        </p:spPr>
        <p:txBody>
          <a:bodyPr/>
          <a:lstStyle/>
          <a:p>
            <a:pPr algn="ctr"/>
            <a:r>
              <a:rPr lang="sk-SK" sz="3600" dirty="0" smtClean="0">
                <a:solidFill>
                  <a:schemeClr val="tx1"/>
                </a:solidFill>
              </a:rPr>
              <a:t>42-years </a:t>
            </a:r>
            <a:r>
              <a:rPr lang="sk-SK" sz="3600" dirty="0" err="1" smtClean="0">
                <a:solidFill>
                  <a:schemeClr val="tx1"/>
                </a:solidFill>
              </a:rPr>
              <a:t>old</a:t>
            </a:r>
            <a:r>
              <a:rPr lang="sk-SK" sz="3600" dirty="0" smtClean="0">
                <a:solidFill>
                  <a:schemeClr val="tx1"/>
                </a:solidFill>
              </a:rPr>
              <a:t> </a:t>
            </a:r>
            <a:r>
              <a:rPr lang="sk-SK" sz="3600" dirty="0" err="1" smtClean="0">
                <a:solidFill>
                  <a:schemeClr val="tx1"/>
                </a:solidFill>
              </a:rPr>
              <a:t>patient</a:t>
            </a:r>
            <a:r>
              <a:rPr lang="sk-SK" sz="3600" dirty="0" smtClean="0">
                <a:solidFill>
                  <a:schemeClr val="tx1"/>
                </a:solidFill>
              </a:rPr>
              <a:t> </a:t>
            </a:r>
            <a:r>
              <a:rPr lang="sk-SK" sz="3600" dirty="0" err="1" smtClean="0">
                <a:solidFill>
                  <a:schemeClr val="tx1"/>
                </a:solidFill>
              </a:rPr>
              <a:t>after</a:t>
            </a:r>
            <a:r>
              <a:rPr lang="sk-SK" sz="3600" dirty="0" smtClean="0">
                <a:solidFill>
                  <a:schemeClr val="tx1"/>
                </a:solidFill>
              </a:rPr>
              <a:t> TIA</a:t>
            </a:r>
            <a:endParaRPr lang="sk-SK" sz="3600" dirty="0">
              <a:solidFill>
                <a:schemeClr val="tx1"/>
              </a:solidFill>
            </a:endParaRPr>
          </a:p>
        </p:txBody>
      </p:sp>
      <p:sp>
        <p:nvSpPr>
          <p:cNvPr id="9" name="Zástupný symbol obsahu 8"/>
          <p:cNvSpPr>
            <a:spLocks noGrp="1"/>
          </p:cNvSpPr>
          <p:nvPr>
            <p:ph idx="1"/>
          </p:nvPr>
        </p:nvSpPr>
        <p:spPr>
          <a:xfrm>
            <a:off x="6012160" y="3717032"/>
            <a:ext cx="2818656" cy="3140968"/>
          </a:xfrm>
        </p:spPr>
        <p:txBody>
          <a:bodyPr/>
          <a:lstStyle/>
          <a:p>
            <a:r>
              <a:rPr lang="sk-SK" sz="2000" dirty="0" err="1" smtClean="0"/>
              <a:t>Patient</a:t>
            </a:r>
            <a:r>
              <a:rPr lang="sk-SK" sz="2000" dirty="0" smtClean="0"/>
              <a:t> </a:t>
            </a:r>
            <a:r>
              <a:rPr lang="sk-SK" sz="2000" dirty="0" err="1" smtClean="0"/>
              <a:t>after</a:t>
            </a:r>
            <a:r>
              <a:rPr lang="sk-SK" sz="2000" dirty="0" smtClean="0"/>
              <a:t> TIA </a:t>
            </a:r>
            <a:r>
              <a:rPr lang="sk-SK" sz="2000" dirty="0" err="1" smtClean="0"/>
              <a:t>after</a:t>
            </a:r>
            <a:r>
              <a:rPr lang="sk-SK" sz="2000" dirty="0" smtClean="0"/>
              <a:t> 3 </a:t>
            </a:r>
            <a:r>
              <a:rPr lang="sk-SK" sz="2000" dirty="0" err="1" smtClean="0"/>
              <a:t>hours</a:t>
            </a:r>
            <a:r>
              <a:rPr lang="sk-SK" sz="2000" dirty="0" smtClean="0"/>
              <a:t> had </a:t>
            </a:r>
            <a:r>
              <a:rPr lang="sk-SK" sz="2000" dirty="0" err="1" smtClean="0"/>
              <a:t>aphasia</a:t>
            </a:r>
            <a:endParaRPr lang="sk-SK" sz="2000" dirty="0" smtClean="0"/>
          </a:p>
          <a:p>
            <a:r>
              <a:rPr lang="sk-SK" sz="2000" dirty="0" err="1" smtClean="0"/>
              <a:t>Brain</a:t>
            </a:r>
            <a:r>
              <a:rPr lang="sk-SK" sz="2000" dirty="0" smtClean="0"/>
              <a:t> </a:t>
            </a:r>
            <a:r>
              <a:rPr lang="sk-SK" sz="2000" dirty="0" err="1" smtClean="0"/>
              <a:t>infarct</a:t>
            </a:r>
            <a:r>
              <a:rPr lang="sk-SK" sz="2000" dirty="0" smtClean="0"/>
              <a:t> (DWI) </a:t>
            </a:r>
          </a:p>
          <a:p>
            <a:r>
              <a:rPr lang="sk-SK" sz="2000" dirty="0" err="1" smtClean="0"/>
              <a:t>Occlusion</a:t>
            </a:r>
            <a:r>
              <a:rPr lang="sk-SK" sz="2000" dirty="0" smtClean="0"/>
              <a:t> </a:t>
            </a:r>
            <a:r>
              <a:rPr lang="sk-SK" sz="2000" dirty="0" err="1" smtClean="0"/>
              <a:t>of</a:t>
            </a:r>
            <a:r>
              <a:rPr lang="sk-SK" sz="2000" dirty="0" smtClean="0"/>
              <a:t> M2 MCA </a:t>
            </a:r>
            <a:r>
              <a:rPr lang="sk-SK" sz="2000" dirty="0" err="1" smtClean="0"/>
              <a:t>l.sin</a:t>
            </a:r>
            <a:r>
              <a:rPr lang="sk-SK" sz="2000" dirty="0" smtClean="0"/>
              <a:t> </a:t>
            </a:r>
          </a:p>
        </p:txBody>
      </p:sp>
      <p:pic>
        <p:nvPicPr>
          <p:cNvPr id="1026" name="Picture 2" descr="F:\MR Lazar\Snímka AG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2592288" cy="2554380"/>
          </a:xfrm>
          <a:prstGeom prst="rect">
            <a:avLst/>
          </a:prstGeom>
          <a:noFill/>
        </p:spPr>
      </p:pic>
      <p:pic>
        <p:nvPicPr>
          <p:cNvPr id="1027" name="Picture 3" descr="F:\MR Lazar\Snímka DWI 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1556792"/>
            <a:ext cx="2304256" cy="2061826"/>
          </a:xfrm>
          <a:prstGeom prst="rect">
            <a:avLst/>
          </a:prstGeom>
          <a:noFill/>
        </p:spPr>
      </p:pic>
      <p:pic>
        <p:nvPicPr>
          <p:cNvPr id="1028" name="Picture 4" descr="F:\MR Lazar\Snímka DWI 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1556792"/>
            <a:ext cx="2207915" cy="2016224"/>
          </a:xfrm>
          <a:prstGeom prst="rect">
            <a:avLst/>
          </a:prstGeom>
          <a:noFill/>
        </p:spPr>
      </p:pic>
      <p:pic>
        <p:nvPicPr>
          <p:cNvPr id="1029" name="Picture 5" descr="F:\MR Lazar\Snímka DWI 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4005064"/>
            <a:ext cx="2428543" cy="2195463"/>
          </a:xfrm>
          <a:prstGeom prst="rect">
            <a:avLst/>
          </a:prstGeom>
          <a:noFill/>
        </p:spPr>
      </p:pic>
      <p:sp>
        <p:nvSpPr>
          <p:cNvPr id="10" name="Obdĺžnik 9"/>
          <p:cNvSpPr/>
          <p:nvPr/>
        </p:nvSpPr>
        <p:spPr>
          <a:xfrm>
            <a:off x="4427984" y="645333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sz="1400" i="1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Archív Neurologickej kliniky UNLP a LF UPJŠ Košice </a:t>
            </a:r>
            <a:endParaRPr lang="sk-SK" sz="1400" dirty="0"/>
          </a:p>
        </p:txBody>
      </p:sp>
      <p:pic>
        <p:nvPicPr>
          <p:cNvPr id="1030" name="Picture 6" descr="F:\MR Lazar\Snímka AG 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1" y="4221088"/>
            <a:ext cx="2247849" cy="2204864"/>
          </a:xfrm>
          <a:prstGeom prst="rect">
            <a:avLst/>
          </a:prstGeom>
          <a:noFill/>
        </p:spPr>
      </p:pic>
      <p:sp>
        <p:nvSpPr>
          <p:cNvPr id="12" name="Obdĺžnik 11"/>
          <p:cNvSpPr/>
          <p:nvPr/>
        </p:nvSpPr>
        <p:spPr>
          <a:xfrm>
            <a:off x="4139952" y="1124744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>
                <a:solidFill>
                  <a:schemeClr val="bg2"/>
                </a:solidFill>
              </a:rPr>
              <a:t>DWI MRI</a:t>
            </a:r>
            <a:endParaRPr lang="sk-SK" dirty="0"/>
          </a:p>
        </p:txBody>
      </p:sp>
      <p:sp>
        <p:nvSpPr>
          <p:cNvPr id="13" name="Obdĺžnik 12"/>
          <p:cNvSpPr/>
          <p:nvPr/>
        </p:nvSpPr>
        <p:spPr>
          <a:xfrm>
            <a:off x="4139952" y="3645024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>
                <a:solidFill>
                  <a:schemeClr val="bg2"/>
                </a:solidFill>
              </a:rPr>
              <a:t>DWI MRI</a:t>
            </a:r>
            <a:endParaRPr lang="sk-SK" dirty="0"/>
          </a:p>
        </p:txBody>
      </p:sp>
      <p:sp>
        <p:nvSpPr>
          <p:cNvPr id="14" name="Obdĺžnik 13"/>
          <p:cNvSpPr/>
          <p:nvPr/>
        </p:nvSpPr>
        <p:spPr>
          <a:xfrm>
            <a:off x="6516216" y="1124744"/>
            <a:ext cx="11208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dirty="0" smtClean="0">
                <a:solidFill>
                  <a:schemeClr val="bg2"/>
                </a:solidFill>
              </a:rPr>
              <a:t>DWI MRI</a:t>
            </a:r>
            <a:endParaRPr lang="sk-SK" dirty="0"/>
          </a:p>
        </p:txBody>
      </p:sp>
      <p:cxnSp>
        <p:nvCxnSpPr>
          <p:cNvPr id="3" name="Rovná spojovacia šípka 2"/>
          <p:cNvCxnSpPr/>
          <p:nvPr/>
        </p:nvCxnSpPr>
        <p:spPr bwMode="auto">
          <a:xfrm>
            <a:off x="893410" y="5013176"/>
            <a:ext cx="914400" cy="9144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MRI – SWI, T2*- GRE</a:t>
            </a:r>
            <a:endParaRPr lang="sk-SK" dirty="0"/>
          </a:p>
        </p:txBody>
      </p:sp>
      <p:pic>
        <p:nvPicPr>
          <p:cNvPr id="3" name="Picture 2" descr="http://www.frontiersin.org/files/Articles/30390/fneur-03-00133-HTML/image_m/fneur-03-00133-g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132856"/>
            <a:ext cx="5386876" cy="3582566"/>
          </a:xfrm>
          <a:prstGeom prst="rect">
            <a:avLst/>
          </a:prstGeom>
          <a:noFill/>
        </p:spPr>
      </p:pic>
      <p:sp>
        <p:nvSpPr>
          <p:cNvPr id="4" name="Obdĺžnik 3"/>
          <p:cNvSpPr/>
          <p:nvPr/>
        </p:nvSpPr>
        <p:spPr>
          <a:xfrm>
            <a:off x="1547664" y="6021288"/>
            <a:ext cx="62839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sk-SK" altLang="sk-SK" b="1" dirty="0" err="1" smtClean="0">
                <a:solidFill>
                  <a:srgbClr val="000000"/>
                </a:solidFill>
              </a:rPr>
              <a:t>Diagnosis</a:t>
            </a:r>
            <a:r>
              <a:rPr lang="sk-SK" altLang="sk-SK" b="1" dirty="0" smtClean="0">
                <a:solidFill>
                  <a:srgbClr val="000000"/>
                </a:solidFill>
              </a:rPr>
              <a:t> os </a:t>
            </a:r>
            <a:r>
              <a:rPr lang="sk-SK" altLang="sk-SK" b="1" dirty="0" err="1" smtClean="0">
                <a:solidFill>
                  <a:srgbClr val="000000"/>
                </a:solidFill>
              </a:rPr>
              <a:t>amyloid</a:t>
            </a:r>
            <a:r>
              <a:rPr lang="sk-SK" altLang="sk-SK" b="1" dirty="0" smtClean="0">
                <a:solidFill>
                  <a:srgbClr val="000000"/>
                </a:solidFill>
              </a:rPr>
              <a:t> </a:t>
            </a:r>
            <a:r>
              <a:rPr lang="sk-SK" altLang="sk-SK" b="1" dirty="0" err="1" smtClean="0">
                <a:solidFill>
                  <a:srgbClr val="000000"/>
                </a:solidFill>
              </a:rPr>
              <a:t>angiopathy</a:t>
            </a:r>
            <a:r>
              <a:rPr lang="sk-SK" altLang="sk-SK" b="1" dirty="0" smtClean="0">
                <a:solidFill>
                  <a:srgbClr val="000000"/>
                </a:solidFill>
              </a:rPr>
              <a:t>, </a:t>
            </a:r>
            <a:r>
              <a:rPr lang="sk-SK" altLang="sk-SK" b="1" dirty="0" err="1" smtClean="0">
                <a:solidFill>
                  <a:srgbClr val="000000"/>
                </a:solidFill>
              </a:rPr>
              <a:t>microbleeds</a:t>
            </a:r>
            <a:r>
              <a:rPr lang="sk-SK" altLang="sk-SK" b="1" dirty="0" smtClean="0">
                <a:solidFill>
                  <a:srgbClr val="000000"/>
                </a:solidFill>
              </a:rPr>
              <a:t> </a:t>
            </a:r>
            <a:endParaRPr lang="sk-SK" altLang="sk-SK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sk-SK" altLang="sk-SK" sz="3200" b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Indications for MRI :</a:t>
            </a:r>
            <a:endParaRPr lang="cs-CZ" altLang="sk-SK" sz="3200" b="1" smtClean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81000" y="2209800"/>
            <a:ext cx="8153400" cy="383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multiple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sclerosis</a:t>
            </a:r>
            <a:r>
              <a:rPr lang="sk-SK" altLang="sk-SK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sk-SK" altLang="sk-SK" u="sng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firsts</a:t>
            </a:r>
            <a:r>
              <a:rPr lang="sk-SK" altLang="sk-SK" u="sng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u="sng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choice</a:t>
            </a:r>
            <a:endParaRPr lang="sk-SK" altLang="sk-SK" u="sng" dirty="0">
              <a:solidFill>
                <a:srgbClr val="000000"/>
              </a:solidFill>
            </a:endParaRP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suspected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tumors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esp</a:t>
            </a:r>
            <a:r>
              <a:rPr lang="sk-SK" altLang="sk-SK" dirty="0" err="1">
                <a:solidFill>
                  <a:srgbClr val="000000"/>
                </a:solidFill>
              </a:rPr>
              <a:t>e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cially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fossa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posterior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spinal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cord</a:t>
            </a:r>
            <a:endParaRPr lang="sk-SK" altLang="sk-SK" dirty="0">
              <a:solidFill>
                <a:srgbClr val="000000"/>
              </a:solidFill>
            </a:endParaRP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ischemic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vascular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disease</a:t>
            </a:r>
            <a:endParaRPr lang="sk-SK" altLang="sk-SK" dirty="0">
              <a:solidFill>
                <a:srgbClr val="000000"/>
              </a:solidFill>
            </a:endParaRP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athrophic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diseases</a:t>
            </a:r>
            <a:endParaRPr lang="sk-SK" altLang="sk-SK" dirty="0">
              <a:solidFill>
                <a:srgbClr val="000000"/>
              </a:solidFill>
            </a:endParaRP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inflamma</a:t>
            </a:r>
            <a:r>
              <a:rPr lang="sk-SK" altLang="sk-SK" dirty="0" err="1">
                <a:solidFill>
                  <a:srgbClr val="000000"/>
                </a:solidFill>
              </a:rPr>
              <a:t>t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ory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spinal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cerebral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processes</a:t>
            </a:r>
            <a:endParaRPr lang="sk-SK" altLang="sk-SK" dirty="0">
              <a:solidFill>
                <a:srgbClr val="000000"/>
              </a:solidFill>
            </a:endParaRP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subcortical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periventricular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lesions</a:t>
            </a:r>
            <a:endParaRPr lang="sk-SK" altLang="sk-SK" dirty="0">
              <a:solidFill>
                <a:srgbClr val="000000"/>
              </a:solidFill>
            </a:endParaRP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tissue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malformations</a:t>
            </a:r>
            <a:endParaRPr lang="sk-SK" altLang="sk-SK" dirty="0">
              <a:solidFill>
                <a:srgbClr val="000000"/>
              </a:solidFill>
            </a:endParaRPr>
          </a:p>
          <a:p>
            <a:pPr marL="457200" indent="-457200">
              <a:lnSpc>
                <a:spcPct val="70000"/>
              </a:lnSpc>
              <a:spcBef>
                <a:spcPct val="50000"/>
              </a:spcBef>
              <a:buFontTx/>
              <a:buAutoNum type="arabicPeriod"/>
            </a:pP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cortical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dirty="0" err="1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dysplasias</a:t>
            </a:r>
            <a:r>
              <a:rPr lang="sk-SK" altLang="sk-SK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. </a:t>
            </a:r>
          </a:p>
        </p:txBody>
      </p:sp>
      <p:graphicFrame>
        <p:nvGraphicFramePr>
          <p:cNvPr id="34820" name="Object 4"/>
          <p:cNvGraphicFramePr>
            <a:graphicFrameLocks noChangeAspect="1"/>
          </p:cNvGraphicFramePr>
          <p:nvPr/>
        </p:nvGraphicFramePr>
        <p:xfrm>
          <a:off x="5029200" y="381000"/>
          <a:ext cx="3559175" cy="236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5" name="Fotografie" r:id="rId3" imgW="2685714" imgH="1781424" progId="">
                  <p:embed/>
                </p:oleObj>
              </mc:Choice>
              <mc:Fallback>
                <p:oleObj name="Fotografie" r:id="rId3" imgW="2685714" imgH="1781424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381000"/>
                        <a:ext cx="3559175" cy="236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/>
          <a:lstStyle/>
          <a:p>
            <a:pPr algn="l"/>
            <a:r>
              <a:rPr lang="sk-SK" altLang="sk-SK" sz="4000" smtClean="0"/>
              <a:t>MRI</a:t>
            </a:r>
            <a:endParaRPr lang="cs-CZ" altLang="sk-SK" sz="4000" smtClean="0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762000" y="1143000"/>
            <a:ext cx="8001000" cy="518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MRI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b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spine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provides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clear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images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b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spinal</a:t>
            </a:r>
            <a:r>
              <a:rPr lang="sk-SK" altLang="sk-SK" sz="24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b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cord</a:t>
            </a:r>
            <a:r>
              <a:rPr lang="sk-SK" altLang="sk-SK" sz="24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and </a:t>
            </a:r>
            <a:r>
              <a:rPr lang="sk-SK" altLang="sk-SK" sz="2400" b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cauda</a:t>
            </a:r>
            <a:r>
              <a:rPr lang="sk-SK" altLang="sk-SK" sz="24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b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equina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intervertebral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discs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vertebral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bodies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spinal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tumors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, 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syringomyelia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etc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.</a:t>
            </a:r>
            <a:endParaRPr lang="sk-SK" altLang="sk-SK" sz="2400" dirty="0" smtClean="0">
              <a:solidFill>
                <a:srgbClr val="000000"/>
              </a:solidFill>
            </a:endParaRPr>
          </a:p>
          <a:p>
            <a:pPr>
              <a:spcBef>
                <a:spcPct val="50000"/>
              </a:spcBef>
              <a:buFont typeface="+mj-lt"/>
              <a:buAutoNum type="arabicPeriod"/>
              <a:defRPr/>
            </a:pP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administration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b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intravenous</a:t>
            </a:r>
            <a:r>
              <a:rPr lang="sk-SK" altLang="sk-SK" sz="24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b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contrast</a:t>
            </a:r>
            <a:r>
              <a:rPr lang="sk-SK" altLang="sk-SK" sz="24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b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material</a:t>
            </a:r>
            <a:r>
              <a:rPr lang="sk-SK" altLang="sk-SK" sz="24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– </a:t>
            </a:r>
            <a:r>
              <a:rPr lang="sk-SK" altLang="sk-SK" sz="2400" b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gadolinium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permits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even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sharper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definition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lesions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(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enhancement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). </a:t>
            </a:r>
          </a:p>
          <a:p>
            <a:pPr marL="609600" indent="-609600">
              <a:spcBef>
                <a:spcPts val="0"/>
              </a:spcBef>
              <a:buFont typeface="+mj-lt"/>
              <a:buAutoNum type="arabicPeriod"/>
              <a:defRPr/>
            </a:pP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main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dangers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in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use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MRI are </a:t>
            </a:r>
            <a:r>
              <a:rPr lang="sk-SK" altLang="sk-SK" sz="2400" b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ferromagnetic</a:t>
            </a:r>
            <a:r>
              <a:rPr lang="sk-SK" altLang="sk-SK" sz="24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b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objects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sk-SK" altLang="sk-SK" sz="2400" dirty="0" err="1" smtClean="0">
                <a:solidFill>
                  <a:srgbClr val="000000"/>
                </a:solidFill>
              </a:rPr>
              <a:t>C</a:t>
            </a:r>
            <a:r>
              <a:rPr lang="sk-SK" altLang="sk-SK" sz="20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ardiac</a:t>
            </a:r>
            <a:r>
              <a:rPr lang="sk-SK" altLang="sk-SK" sz="20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0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pacemarker</a:t>
            </a:r>
            <a:r>
              <a:rPr lang="sk-SK" altLang="sk-SK" sz="20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0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is</a:t>
            </a:r>
            <a:r>
              <a:rPr lang="sk-SK" altLang="sk-SK" sz="20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0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an</a:t>
            </a:r>
            <a:r>
              <a:rPr lang="sk-SK" altLang="sk-SK" sz="20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0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absolute</a:t>
            </a:r>
            <a:r>
              <a:rPr lang="sk-SK" altLang="sk-SK" sz="20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0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contra</a:t>
            </a:r>
            <a:r>
              <a:rPr lang="sk-SK" altLang="sk-SK" sz="2000" dirty="0" err="1" smtClean="0">
                <a:solidFill>
                  <a:srgbClr val="000000"/>
                </a:solidFill>
              </a:rPr>
              <a:t>indica</a:t>
            </a:r>
            <a:r>
              <a:rPr lang="sk-SK" altLang="sk-SK" sz="20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tion</a:t>
            </a:r>
            <a:r>
              <a:rPr lang="sk-SK" altLang="sk-SK" sz="20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to </a:t>
            </a:r>
            <a:r>
              <a:rPr lang="sk-SK" altLang="sk-SK" sz="20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sk-SK" altLang="sk-SK" sz="2000" dirty="0" smtClean="0">
                <a:solidFill>
                  <a:srgbClr val="000000"/>
                </a:solidFill>
              </a:rPr>
              <a:t> </a:t>
            </a:r>
            <a:r>
              <a:rPr lang="sk-SK" altLang="sk-SK" sz="20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use</a:t>
            </a:r>
            <a:r>
              <a:rPr lang="sk-SK" altLang="sk-SK" sz="2000" dirty="0" smtClean="0">
                <a:solidFill>
                  <a:srgbClr val="000000"/>
                </a:solidFill>
              </a:rPr>
              <a:t> </a:t>
            </a:r>
            <a:r>
              <a:rPr lang="sk-SK" altLang="sk-SK" sz="20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of</a:t>
            </a:r>
            <a:r>
              <a:rPr lang="sk-SK" altLang="sk-SK" sz="20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MRI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. </a:t>
            </a:r>
          </a:p>
          <a:p>
            <a:pPr marL="609600" indent="-609600">
              <a:spcBef>
                <a:spcPts val="0"/>
              </a:spcBef>
              <a:buFont typeface="+mj-lt"/>
              <a:buAutoNum type="arabicPeriod"/>
              <a:defRPr/>
            </a:pP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MR-AG</a:t>
            </a:r>
          </a:p>
          <a:p>
            <a:pPr marL="609600" indent="-609600">
              <a:lnSpc>
                <a:spcPct val="90000"/>
              </a:lnSpc>
              <a:spcBef>
                <a:spcPct val="50000"/>
              </a:spcBef>
              <a:buFont typeface="+mj-lt"/>
              <a:buAutoNum type="arabicPeriod"/>
              <a:defRPr/>
            </a:pPr>
            <a:r>
              <a:rPr lang="sk-SK" altLang="sk-SK" sz="2400" dirty="0" err="1" smtClean="0">
                <a:solidFill>
                  <a:srgbClr val="000000"/>
                </a:solidFill>
              </a:rPr>
              <a:t>F</a:t>
            </a:r>
            <a:r>
              <a:rPr lang="sk-SK" altLang="sk-SK" sz="2400" b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unctional</a:t>
            </a:r>
            <a:r>
              <a:rPr lang="sk-SK" altLang="sk-SK" sz="24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MRI (</a:t>
            </a:r>
            <a:r>
              <a:rPr lang="sk-SK" altLang="sk-SK" sz="2400" b="1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fMRI</a:t>
            </a:r>
            <a:r>
              <a:rPr lang="sk-SK" altLang="sk-SK" sz="2400" b="1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),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can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show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cerebral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metabolism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 and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blood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sk-SK" altLang="sk-SK" sz="2400" dirty="0" err="1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flow</a:t>
            </a:r>
            <a:r>
              <a:rPr lang="sk-SK" altLang="sk-SK" sz="2400" dirty="0" smtClean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rPr>
              <a:t>.</a:t>
            </a:r>
            <a:endParaRPr lang="cs-CZ" altLang="sk-SK" sz="2400" dirty="0" smtClean="0"/>
          </a:p>
          <a:p>
            <a:pPr marL="609600" indent="-609600">
              <a:spcBef>
                <a:spcPts val="0"/>
              </a:spcBef>
              <a:buFont typeface="+mj-lt"/>
              <a:buAutoNum type="arabicPeriod"/>
              <a:defRPr/>
            </a:pPr>
            <a:endParaRPr lang="sk-SK" altLang="sk-SK" sz="2400" dirty="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024"/>
          <p:cNvPicPr>
            <a:picLocks noChangeAspect="1" noChangeArrowheads="1"/>
          </p:cNvPicPr>
          <p:nvPr/>
        </p:nvPicPr>
        <p:blipFill>
          <a:blip r:embed="rId2" cstate="print">
            <a:lum bright="24000"/>
          </a:blip>
          <a:srcRect/>
          <a:stretch>
            <a:fillRect/>
          </a:stretch>
        </p:blipFill>
        <p:spPr bwMode="auto">
          <a:xfrm>
            <a:off x="1646238" y="503238"/>
            <a:ext cx="5851525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sk-SK" b="1" smtClean="0"/>
              <a:t>X-ray skull</a:t>
            </a:r>
            <a:endParaRPr lang="sk-SK" altLang="sk-SK" b="1" smtClean="0"/>
          </a:p>
        </p:txBody>
      </p:sp>
      <p:graphicFrame>
        <p:nvGraphicFramePr>
          <p:cNvPr id="5123" name="Object 1024"/>
          <p:cNvGraphicFramePr>
            <a:graphicFrameLocks noChangeAspect="1"/>
          </p:cNvGraphicFramePr>
          <p:nvPr/>
        </p:nvGraphicFramePr>
        <p:xfrm>
          <a:off x="685800" y="2286000"/>
          <a:ext cx="401796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7" name="Photo Editor Photo" r:id="rId3" imgW="11631649" imgH="11761905" progId="">
                  <p:embed/>
                </p:oleObj>
              </mc:Choice>
              <mc:Fallback>
                <p:oleObj name="Photo Editor Photo" r:id="rId3" imgW="11631649" imgH="11761905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286000"/>
                        <a:ext cx="401796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4" name="Picture 10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1828800"/>
            <a:ext cx="371316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060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533400" y="457200"/>
            <a:ext cx="39624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 descr="070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4648200" y="2133600"/>
            <a:ext cx="4068763" cy="406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Brain</a:t>
            </a:r>
            <a:r>
              <a:rPr lang="sk-SK" dirty="0" smtClean="0"/>
              <a:t> MRI</a:t>
            </a:r>
            <a:endParaRPr lang="sk-SK" dirty="0"/>
          </a:p>
        </p:txBody>
      </p:sp>
      <p:pic>
        <p:nvPicPr>
          <p:cNvPr id="109574" name="Picture 6" descr="Norma 00683EE3"/>
          <p:cNvPicPr>
            <a:picLocks noChangeAspect="1" noChangeArrowheads="1"/>
          </p:cNvPicPr>
          <p:nvPr/>
        </p:nvPicPr>
        <p:blipFill>
          <a:blip r:embed="rId2" cstate="print"/>
          <a:srcRect l="18971" t="13988" r="17641" b="8875"/>
          <a:stretch>
            <a:fillRect/>
          </a:stretch>
        </p:blipFill>
        <p:spPr bwMode="auto">
          <a:xfrm>
            <a:off x="539552" y="2636911"/>
            <a:ext cx="1195189" cy="1287127"/>
          </a:xfrm>
          <a:prstGeom prst="rect">
            <a:avLst/>
          </a:prstGeom>
          <a:noFill/>
        </p:spPr>
      </p:pic>
      <p:pic>
        <p:nvPicPr>
          <p:cNvPr id="109573" name="Picture 5" descr="N 00693161"/>
          <p:cNvPicPr>
            <a:picLocks noChangeAspect="1" noChangeArrowheads="1"/>
          </p:cNvPicPr>
          <p:nvPr/>
        </p:nvPicPr>
        <p:blipFill>
          <a:blip r:embed="rId3" cstate="print"/>
          <a:srcRect l="17461" t="11272" r="16245" b="1889"/>
          <a:stretch>
            <a:fillRect/>
          </a:stretch>
        </p:blipFill>
        <p:spPr bwMode="auto">
          <a:xfrm>
            <a:off x="1854030" y="2636912"/>
            <a:ext cx="1129497" cy="1296144"/>
          </a:xfrm>
          <a:prstGeom prst="rect">
            <a:avLst/>
          </a:prstGeom>
          <a:noFill/>
        </p:spPr>
      </p:pic>
      <p:pic>
        <p:nvPicPr>
          <p:cNvPr id="109572" name="Picture 4" descr="N 0069920F"/>
          <p:cNvPicPr>
            <a:picLocks noChangeAspect="1" noChangeArrowheads="1"/>
          </p:cNvPicPr>
          <p:nvPr/>
        </p:nvPicPr>
        <p:blipFill>
          <a:blip r:embed="rId4" cstate="print"/>
          <a:srcRect l="17848" t="10939" r="16595" b="5649"/>
          <a:stretch>
            <a:fillRect/>
          </a:stretch>
        </p:blipFill>
        <p:spPr bwMode="auto">
          <a:xfrm>
            <a:off x="3059832" y="2636913"/>
            <a:ext cx="1108922" cy="1232136"/>
          </a:xfrm>
          <a:prstGeom prst="rect">
            <a:avLst/>
          </a:prstGeom>
          <a:noFill/>
        </p:spPr>
      </p:pic>
      <p:pic>
        <p:nvPicPr>
          <p:cNvPr id="109571" name="Picture 3" descr="Norma 006FDD35"/>
          <p:cNvPicPr>
            <a:picLocks noChangeAspect="1" noChangeArrowheads="1"/>
          </p:cNvPicPr>
          <p:nvPr/>
        </p:nvPicPr>
        <p:blipFill>
          <a:blip r:embed="rId5" cstate="print"/>
          <a:srcRect l="15862" t="10939" r="14609" b="5893"/>
          <a:stretch>
            <a:fillRect/>
          </a:stretch>
        </p:blipFill>
        <p:spPr bwMode="auto">
          <a:xfrm>
            <a:off x="4229602" y="2636912"/>
            <a:ext cx="1158849" cy="1224136"/>
          </a:xfrm>
          <a:prstGeom prst="rect">
            <a:avLst/>
          </a:prstGeom>
          <a:noFill/>
        </p:spPr>
      </p:pic>
      <p:pic>
        <p:nvPicPr>
          <p:cNvPr id="109570" name="Picture 2" descr="N 006F5B72"/>
          <p:cNvPicPr>
            <a:picLocks noChangeAspect="1" noChangeArrowheads="1"/>
          </p:cNvPicPr>
          <p:nvPr/>
        </p:nvPicPr>
        <p:blipFill>
          <a:blip r:embed="rId6" cstate="print"/>
          <a:srcRect l="13184" t="8586" r="12874" b="5827"/>
          <a:stretch>
            <a:fillRect/>
          </a:stretch>
        </p:blipFill>
        <p:spPr bwMode="auto">
          <a:xfrm>
            <a:off x="5438124" y="2636912"/>
            <a:ext cx="1189654" cy="1224136"/>
          </a:xfrm>
          <a:prstGeom prst="rect">
            <a:avLst/>
          </a:prstGeom>
          <a:noFill/>
        </p:spPr>
      </p:pic>
      <p:pic>
        <p:nvPicPr>
          <p:cNvPr id="109569" name="Picture 1" descr="Norma 0063F1E0"/>
          <p:cNvPicPr>
            <a:picLocks noChangeAspect="1" noChangeArrowheads="1"/>
          </p:cNvPicPr>
          <p:nvPr/>
        </p:nvPicPr>
        <p:blipFill>
          <a:blip r:embed="rId7" cstate="print"/>
          <a:srcRect l="14757" t="9071" r="14732" b="5797"/>
          <a:stretch>
            <a:fillRect/>
          </a:stretch>
        </p:blipFill>
        <p:spPr bwMode="auto">
          <a:xfrm>
            <a:off x="6651350" y="2630724"/>
            <a:ext cx="1161010" cy="1230324"/>
          </a:xfrm>
          <a:prstGeom prst="rect">
            <a:avLst/>
          </a:prstGeom>
          <a:noFill/>
        </p:spPr>
      </p:pic>
      <p:sp>
        <p:nvSpPr>
          <p:cNvPr id="109575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0" y="1123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577" name="Rectangle 9"/>
          <p:cNvSpPr>
            <a:spLocks noChangeArrowheads="1"/>
          </p:cNvSpPr>
          <p:nvPr/>
        </p:nvSpPr>
        <p:spPr bwMode="auto">
          <a:xfrm>
            <a:off x="0" y="1790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578" name="Rectangle 10"/>
          <p:cNvSpPr>
            <a:spLocks noChangeArrowheads="1"/>
          </p:cNvSpPr>
          <p:nvPr/>
        </p:nvSpPr>
        <p:spPr bwMode="auto">
          <a:xfrm>
            <a:off x="0" y="2457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579" name="Rectangle 11"/>
          <p:cNvSpPr>
            <a:spLocks noChangeArrowheads="1"/>
          </p:cNvSpPr>
          <p:nvPr/>
        </p:nvSpPr>
        <p:spPr bwMode="auto">
          <a:xfrm>
            <a:off x="0" y="31718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0" name="Rectangle 12"/>
          <p:cNvSpPr>
            <a:spLocks noChangeArrowheads="1"/>
          </p:cNvSpPr>
          <p:nvPr/>
        </p:nvSpPr>
        <p:spPr bwMode="auto">
          <a:xfrm>
            <a:off x="0" y="4305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sk-SK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581" name="Rectangle 13"/>
          <p:cNvSpPr>
            <a:spLocks noChangeArrowheads="1"/>
          </p:cNvSpPr>
          <p:nvPr/>
        </p:nvSpPr>
        <p:spPr bwMode="auto">
          <a:xfrm>
            <a:off x="0" y="4827687"/>
            <a:ext cx="2343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sk-SK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sk-SK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6" name="Obdĺžnik 15"/>
          <p:cNvSpPr/>
          <p:nvPr/>
        </p:nvSpPr>
        <p:spPr>
          <a:xfrm>
            <a:off x="539552" y="2060848"/>
            <a:ext cx="2210862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sk-SK" altLang="sk-SK" b="1" dirty="0" err="1" smtClean="0"/>
              <a:t>Axial</a:t>
            </a:r>
            <a:r>
              <a:rPr lang="sk-SK" altLang="sk-SK" b="1" dirty="0" smtClean="0"/>
              <a:t> MR </a:t>
            </a:r>
            <a:r>
              <a:rPr lang="sk-SK" altLang="sk-SK" b="1" dirty="0" err="1" smtClean="0"/>
              <a:t>scan</a:t>
            </a:r>
            <a:r>
              <a:rPr lang="sk-SK" altLang="sk-SK" b="1" dirty="0" smtClean="0"/>
              <a:t> </a:t>
            </a:r>
          </a:p>
        </p:txBody>
      </p:sp>
      <p:pic>
        <p:nvPicPr>
          <p:cNvPr id="109582" name="Picture 14" descr="Filková- cysta faryngu, sinusiti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4653136"/>
            <a:ext cx="1487413" cy="14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bdĺžnik 17"/>
          <p:cNvSpPr/>
          <p:nvPr/>
        </p:nvSpPr>
        <p:spPr>
          <a:xfrm>
            <a:off x="539552" y="4149080"/>
            <a:ext cx="2577950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sk-SK" altLang="sk-SK" b="1" dirty="0" err="1" smtClean="0"/>
              <a:t>Sagital</a:t>
            </a:r>
            <a:r>
              <a:rPr lang="sk-SK" altLang="sk-SK" b="1" dirty="0" smtClean="0"/>
              <a:t>  MR </a:t>
            </a:r>
            <a:r>
              <a:rPr lang="sk-SK" altLang="sk-SK" b="1" dirty="0" err="1" smtClean="0"/>
              <a:t>scan</a:t>
            </a:r>
            <a:r>
              <a:rPr lang="sk-SK" altLang="sk-SK" b="1" dirty="0" smtClean="0"/>
              <a:t> </a:t>
            </a:r>
          </a:p>
        </p:txBody>
      </p:sp>
      <p:pic>
        <p:nvPicPr>
          <p:cNvPr id="109584" name="Picture 16" descr="Risultati immagini per coronal MR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4797152"/>
            <a:ext cx="1505744" cy="1505744"/>
          </a:xfrm>
          <a:prstGeom prst="rect">
            <a:avLst/>
          </a:prstGeom>
          <a:noFill/>
        </p:spPr>
      </p:pic>
      <p:sp>
        <p:nvSpPr>
          <p:cNvPr id="20" name="Obdĺžnik 19"/>
          <p:cNvSpPr/>
          <p:nvPr/>
        </p:nvSpPr>
        <p:spPr>
          <a:xfrm>
            <a:off x="3491880" y="4149080"/>
            <a:ext cx="2658933" cy="3877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sk-SK" altLang="sk-SK" b="1" dirty="0" err="1" smtClean="0"/>
              <a:t>Coronal</a:t>
            </a:r>
            <a:r>
              <a:rPr lang="sk-SK" altLang="sk-SK" b="1" dirty="0" smtClean="0"/>
              <a:t>  MR </a:t>
            </a:r>
            <a:r>
              <a:rPr lang="sk-SK" altLang="sk-SK" b="1" dirty="0" err="1" smtClean="0"/>
              <a:t>scan</a:t>
            </a:r>
            <a:r>
              <a:rPr lang="sk-SK" altLang="sk-SK" b="1" dirty="0" smtClean="0"/>
              <a:t>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012"/>
          <p:cNvPicPr>
            <a:picLocks noChangeAspect="1" noChangeArrowheads="1"/>
          </p:cNvPicPr>
          <p:nvPr/>
        </p:nvPicPr>
        <p:blipFill>
          <a:blip r:embed="rId2" cstate="print">
            <a:lum bright="18000"/>
          </a:blip>
          <a:srcRect/>
          <a:stretch>
            <a:fillRect/>
          </a:stretch>
        </p:blipFill>
        <p:spPr bwMode="auto">
          <a:xfrm>
            <a:off x="762000" y="715963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020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4953000" y="762000"/>
            <a:ext cx="3611563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838200" y="4724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k-SK" altLang="sk-SK"/>
              <a:t>Glioblastoma                               Multiple small infarcts</a:t>
            </a:r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AIDS, F hypoperfuzia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609600" y="1477963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09600" y="5181600"/>
            <a:ext cx="723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k-SK" altLang="sk-SK"/>
              <a:t>AIDS- frontal hypoperfusion      AV malformation   </a:t>
            </a:r>
            <a:endParaRPr lang="cs-CZ" altLang="sk-SK"/>
          </a:p>
        </p:txBody>
      </p:sp>
      <p:pic>
        <p:nvPicPr>
          <p:cNvPr id="39940" name="Picture 4" descr="AV malfrom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4648200" y="1477963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k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685800" y="1173163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 descr="ak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4724400" y="1173163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62000" y="5029200"/>
            <a:ext cx="70866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k-SK" altLang="sk-SK"/>
              <a:t>Left HMS, cortical                     Left HMS, cortical a 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/>
              <a:t>Ischemia, fluent aphasia             ischemia, aphasia</a:t>
            </a:r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Alzheimer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762000" y="1401763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Picture 3" descr="alzheimer2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4572000" y="1401763"/>
            <a:ext cx="36576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838200" y="5105400"/>
            <a:ext cx="716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k-SK" altLang="sk-SK"/>
              <a:t>Alzheimer disease, cortical atrophy</a:t>
            </a:r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MP isch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838200" y="1401763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fatal CMP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4724400" y="1401763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Text Box 4"/>
          <p:cNvSpPr txBox="1">
            <a:spLocks noChangeArrowheads="1"/>
          </p:cNvSpPr>
          <p:nvPr/>
        </p:nvSpPr>
        <p:spPr bwMode="auto">
          <a:xfrm>
            <a:off x="914400" y="5105400"/>
            <a:ext cx="71628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k-SK" altLang="sk-SK"/>
              <a:t>Ischemic stroke, left HMS       Fatal large ischemia,  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/>
              <a:t>                                                  right HMS</a:t>
            </a:r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609600" y="914400"/>
            <a:ext cx="3429000" cy="322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4114800" y="914400"/>
            <a:ext cx="41148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609600" y="4495800"/>
            <a:ext cx="76200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k-SK" altLang="sk-SK"/>
              <a:t>Cervical spinal cord MRI    </a:t>
            </a:r>
          </a:p>
          <a:p>
            <a:pPr eaLnBrk="1" hangingPunct="1">
              <a:spcBef>
                <a:spcPct val="50000"/>
              </a:spcBef>
            </a:pPr>
            <a:r>
              <a:rPr lang="sk-SK" altLang="sk-SK"/>
              <a:t>syringomyelia                      multiple demyelinative lesions</a:t>
            </a:r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762000" y="255588"/>
            <a:ext cx="4800600" cy="308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 cstate="print">
            <a:lum bright="18000"/>
          </a:blip>
          <a:srcRect/>
          <a:stretch>
            <a:fillRect/>
          </a:stretch>
        </p:blipFill>
        <p:spPr bwMode="auto">
          <a:xfrm>
            <a:off x="762000" y="3657600"/>
            <a:ext cx="48006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5943600" y="59436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sk-SK" altLang="sk-SK"/>
              <a:t>MS, FLAIR sequency</a:t>
            </a:r>
            <a:endParaRPr lang="cs-CZ" alt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smtClean="0"/>
              <a:t>Anatomy of cerebral circulation</a:t>
            </a:r>
            <a:endParaRPr lang="cs-CZ" altLang="sk-SK" b="1" smtClean="0"/>
          </a:p>
        </p:txBody>
      </p:sp>
      <p:pic>
        <p:nvPicPr>
          <p:cNvPr id="50179" name="Picture 3" descr="Arterie mozg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3711575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 descr="Extrakranialne tepn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209800"/>
            <a:ext cx="330835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4976813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356992"/>
            <a:ext cx="3754760" cy="266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5004048" y="1556792"/>
            <a:ext cx="365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k-SK" altLang="sk-SK" sz="32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Plazmocythoma</a:t>
            </a:r>
            <a:endParaRPr kumimoji="0" lang="sk-SK" altLang="sk-SK" sz="32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03" name="Object 3"/>
          <p:cNvGraphicFramePr>
            <a:graphicFrameLocks noChangeAspect="1"/>
          </p:cNvGraphicFramePr>
          <p:nvPr/>
        </p:nvGraphicFramePr>
        <p:xfrm>
          <a:off x="5364088" y="2348880"/>
          <a:ext cx="3144218" cy="33538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3" name="Fotografie" r:id="rId3" imgW="3858164" imgH="3591426" progId="">
                  <p:embed/>
                </p:oleObj>
              </mc:Choice>
              <mc:Fallback>
                <p:oleObj name="Fotografie" r:id="rId3" imgW="3858164" imgH="3591426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2348880"/>
                        <a:ext cx="3144218" cy="33538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0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smtClean="0"/>
              <a:t>Anatomy </a:t>
            </a:r>
            <a:endParaRPr lang="cs-CZ" altLang="sk-SK" b="1" smtClean="0"/>
          </a:p>
        </p:txBody>
      </p:sp>
      <p:pic>
        <p:nvPicPr>
          <p:cNvPr id="51215" name="Picture 15" descr="https://o.quizlet.com/q-C2IVOU3jdiJfoYGnrzeQ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9917" y="1988840"/>
            <a:ext cx="4032448" cy="39148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Ultrasound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 err="1" smtClean="0"/>
              <a:t>Visualisation</a:t>
            </a:r>
            <a:r>
              <a:rPr lang="sk-SK" sz="2400" dirty="0" smtClean="0"/>
              <a:t> </a:t>
            </a:r>
            <a:r>
              <a:rPr lang="sk-SK" sz="2400" dirty="0" err="1" smtClean="0"/>
              <a:t>of</a:t>
            </a:r>
            <a:r>
              <a:rPr lang="sk-SK" sz="2400" dirty="0" smtClean="0"/>
              <a:t> </a:t>
            </a:r>
            <a:r>
              <a:rPr lang="sk-SK" sz="2400" dirty="0" err="1" smtClean="0"/>
              <a:t>subcutaneous</a:t>
            </a:r>
            <a:r>
              <a:rPr lang="sk-SK" sz="2400" dirty="0" smtClean="0"/>
              <a:t> body </a:t>
            </a:r>
            <a:r>
              <a:rPr lang="sk-SK" sz="2400" dirty="0" err="1" smtClean="0"/>
              <a:t>structures</a:t>
            </a:r>
            <a:r>
              <a:rPr lang="sk-SK" sz="2400" dirty="0" smtClean="0"/>
              <a:t> – </a:t>
            </a:r>
            <a:r>
              <a:rPr lang="sk-SK" sz="2400" dirty="0" err="1" smtClean="0">
                <a:solidFill>
                  <a:srgbClr val="FF0000"/>
                </a:solidFill>
              </a:rPr>
              <a:t>vessels</a:t>
            </a:r>
            <a:r>
              <a:rPr lang="sk-SK" sz="2400" dirty="0" smtClean="0">
                <a:solidFill>
                  <a:srgbClr val="FF0000"/>
                </a:solidFill>
              </a:rPr>
              <a:t>,</a:t>
            </a:r>
            <a:r>
              <a:rPr lang="sk-SK" sz="2400" dirty="0" smtClean="0"/>
              <a:t> </a:t>
            </a:r>
            <a:r>
              <a:rPr lang="sk-SK" sz="2400" dirty="0" err="1" smtClean="0"/>
              <a:t>muscles</a:t>
            </a:r>
            <a:r>
              <a:rPr lang="sk-SK" sz="2400" dirty="0" smtClean="0"/>
              <a:t>, </a:t>
            </a:r>
            <a:r>
              <a:rPr lang="sk-SK" sz="2400" dirty="0" err="1" smtClean="0"/>
              <a:t>tendoms</a:t>
            </a:r>
            <a:r>
              <a:rPr lang="sk-SK" sz="2400" dirty="0" smtClean="0"/>
              <a:t>, </a:t>
            </a:r>
            <a:r>
              <a:rPr lang="sk-SK" sz="2400" dirty="0" err="1" smtClean="0"/>
              <a:t>internal</a:t>
            </a:r>
            <a:r>
              <a:rPr lang="sk-SK" sz="2400" dirty="0" smtClean="0"/>
              <a:t> </a:t>
            </a:r>
            <a:r>
              <a:rPr lang="sk-SK" sz="2400" dirty="0" err="1" smtClean="0"/>
              <a:t>organs</a:t>
            </a:r>
            <a:endParaRPr lang="sk-SK" sz="2400" dirty="0" smtClean="0"/>
          </a:p>
          <a:p>
            <a:r>
              <a:rPr lang="sk-SK" sz="2400" dirty="0" err="1" smtClean="0"/>
              <a:t>Ultrasound</a:t>
            </a:r>
            <a:r>
              <a:rPr lang="sk-SK" sz="2400" dirty="0" smtClean="0"/>
              <a:t> – </a:t>
            </a:r>
            <a:r>
              <a:rPr lang="sk-SK" sz="2400" dirty="0" err="1" smtClean="0"/>
              <a:t>all</a:t>
            </a:r>
            <a:r>
              <a:rPr lang="sk-SK" sz="2400" dirty="0" smtClean="0"/>
              <a:t> </a:t>
            </a:r>
            <a:r>
              <a:rPr lang="sk-SK" sz="2400" dirty="0" err="1" smtClean="0"/>
              <a:t>acustis</a:t>
            </a:r>
            <a:r>
              <a:rPr lang="sk-SK" sz="2400" dirty="0" smtClean="0"/>
              <a:t> </a:t>
            </a:r>
            <a:r>
              <a:rPr lang="sk-SK" sz="2400" dirty="0" err="1" smtClean="0"/>
              <a:t>energy</a:t>
            </a:r>
            <a:r>
              <a:rPr lang="sk-SK" sz="2400" dirty="0" smtClean="0"/>
              <a:t> </a:t>
            </a:r>
            <a:r>
              <a:rPr lang="sk-SK" sz="2400" dirty="0" err="1" smtClean="0"/>
              <a:t>with</a:t>
            </a:r>
            <a:r>
              <a:rPr lang="sk-SK" sz="2400" dirty="0" smtClean="0"/>
              <a:t> a </a:t>
            </a:r>
            <a:r>
              <a:rPr lang="sk-SK" sz="2400" dirty="0" err="1" smtClean="0"/>
              <a:t>frequency</a:t>
            </a:r>
            <a:r>
              <a:rPr lang="sk-SK" sz="2400" dirty="0" smtClean="0"/>
              <a:t> </a:t>
            </a:r>
            <a:r>
              <a:rPr lang="sk-SK" sz="2400" dirty="0" err="1" smtClean="0"/>
              <a:t>above</a:t>
            </a:r>
            <a:r>
              <a:rPr lang="sk-SK" sz="2400" dirty="0" smtClean="0"/>
              <a:t> </a:t>
            </a:r>
            <a:r>
              <a:rPr lang="sk-SK" sz="2400" dirty="0" err="1" smtClean="0"/>
              <a:t>human</a:t>
            </a:r>
            <a:r>
              <a:rPr lang="sk-SK" sz="2400" dirty="0" smtClean="0"/>
              <a:t> </a:t>
            </a:r>
            <a:r>
              <a:rPr lang="sk-SK" sz="2400" dirty="0" err="1" smtClean="0"/>
              <a:t>hearing</a:t>
            </a:r>
            <a:r>
              <a:rPr lang="sk-SK" sz="2400" dirty="0" smtClean="0"/>
              <a:t> (20000 Hertz or 20 kHz).</a:t>
            </a:r>
          </a:p>
          <a:p>
            <a:r>
              <a:rPr lang="sk-SK" sz="2400" dirty="0" err="1" smtClean="0"/>
              <a:t>Sonographic</a:t>
            </a:r>
            <a:r>
              <a:rPr lang="sk-SK" sz="2400" dirty="0" smtClean="0"/>
              <a:t> </a:t>
            </a:r>
            <a:r>
              <a:rPr lang="sk-SK" sz="2400" dirty="0" err="1" smtClean="0"/>
              <a:t>scanners</a:t>
            </a:r>
            <a:r>
              <a:rPr lang="sk-SK" sz="2400" dirty="0" smtClean="0"/>
              <a:t> – </a:t>
            </a:r>
            <a:r>
              <a:rPr lang="sk-SK" sz="2400" dirty="0" err="1" smtClean="0"/>
              <a:t>use</a:t>
            </a:r>
            <a:r>
              <a:rPr lang="sk-SK" sz="2400" dirty="0" smtClean="0"/>
              <a:t> </a:t>
            </a:r>
            <a:r>
              <a:rPr lang="sk-SK" sz="2400" dirty="0" err="1" smtClean="0"/>
              <a:t>frequency</a:t>
            </a:r>
            <a:r>
              <a:rPr lang="sk-SK" sz="2400" dirty="0" smtClean="0"/>
              <a:t> in </a:t>
            </a:r>
            <a:r>
              <a:rPr lang="sk-SK" sz="2400" dirty="0" err="1" smtClean="0"/>
              <a:t>range</a:t>
            </a:r>
            <a:r>
              <a:rPr lang="sk-SK" sz="2400" dirty="0" smtClean="0"/>
              <a:t> </a:t>
            </a:r>
            <a:r>
              <a:rPr lang="sk-SK" sz="2400" u="sng" dirty="0" smtClean="0"/>
              <a:t>2-18 </a:t>
            </a:r>
            <a:r>
              <a:rPr lang="sk-SK" sz="2400" u="sng" dirty="0" err="1" smtClean="0"/>
              <a:t>megaHertz</a:t>
            </a:r>
            <a:endParaRPr lang="sk-SK" sz="2400" u="sng" dirty="0" smtClean="0"/>
          </a:p>
          <a:p>
            <a:r>
              <a:rPr lang="sk-SK" sz="2400" dirty="0" err="1" smtClean="0"/>
              <a:t>Principle</a:t>
            </a:r>
            <a:r>
              <a:rPr lang="sk-SK" sz="2400" dirty="0" smtClean="0"/>
              <a:t> – </a:t>
            </a:r>
            <a:r>
              <a:rPr lang="sk-SK" sz="2400" dirty="0" err="1" smtClean="0"/>
              <a:t>sound</a:t>
            </a:r>
            <a:r>
              <a:rPr lang="sk-SK" sz="2400" dirty="0" smtClean="0"/>
              <a:t> </a:t>
            </a:r>
            <a:r>
              <a:rPr lang="sk-SK" sz="2400" dirty="0" err="1" smtClean="0"/>
              <a:t>waves</a:t>
            </a:r>
            <a:r>
              <a:rPr lang="sk-SK" sz="2400" dirty="0" smtClean="0"/>
              <a:t> </a:t>
            </a:r>
            <a:r>
              <a:rPr lang="sk-SK" sz="2400" dirty="0" err="1" smtClean="0"/>
              <a:t>bounce</a:t>
            </a:r>
            <a:r>
              <a:rPr lang="sk-SK" sz="2400" dirty="0" smtClean="0"/>
              <a:t> </a:t>
            </a:r>
            <a:r>
              <a:rPr lang="sk-SK" sz="2400" dirty="0" err="1" smtClean="0"/>
              <a:t>off</a:t>
            </a:r>
            <a:r>
              <a:rPr lang="sk-SK" sz="2400" dirty="0" smtClean="0"/>
              <a:t> </a:t>
            </a:r>
            <a:r>
              <a:rPr lang="sk-SK" sz="2400" dirty="0" err="1" smtClean="0"/>
              <a:t>of</a:t>
            </a:r>
            <a:r>
              <a:rPr lang="sk-SK" sz="2400" dirty="0" smtClean="0"/>
              <a:t> </a:t>
            </a:r>
            <a:r>
              <a:rPr lang="sk-SK" sz="2400" dirty="0" err="1" smtClean="0"/>
              <a:t>different</a:t>
            </a:r>
            <a:r>
              <a:rPr lang="sk-SK" sz="2400" dirty="0" smtClean="0"/>
              <a:t> </a:t>
            </a:r>
            <a:r>
              <a:rPr lang="sk-SK" sz="2400" dirty="0" err="1" smtClean="0"/>
              <a:t>tissues</a:t>
            </a:r>
            <a:r>
              <a:rPr lang="sk-SK" sz="2400" dirty="0" smtClean="0"/>
              <a:t> (</a:t>
            </a:r>
            <a:r>
              <a:rPr lang="sk-SK" sz="2400" dirty="0" err="1" smtClean="0"/>
              <a:t>blood</a:t>
            </a:r>
            <a:r>
              <a:rPr lang="sk-SK" sz="2400" dirty="0" smtClean="0"/>
              <a:t> </a:t>
            </a:r>
            <a:r>
              <a:rPr lang="sk-SK" sz="2400" dirty="0" err="1" smtClean="0"/>
              <a:t>vessels</a:t>
            </a:r>
            <a:r>
              <a:rPr lang="sk-SK" sz="2400" dirty="0" smtClean="0"/>
              <a:t>) or </a:t>
            </a:r>
            <a:r>
              <a:rPr lang="sk-SK" sz="2400" dirty="0" err="1" smtClean="0"/>
              <a:t>moving</a:t>
            </a:r>
            <a:r>
              <a:rPr lang="sk-SK" sz="2400" dirty="0" smtClean="0"/>
              <a:t> </a:t>
            </a:r>
            <a:r>
              <a:rPr lang="sk-SK" sz="2400" dirty="0" err="1" smtClean="0"/>
              <a:t>objects</a:t>
            </a:r>
            <a:r>
              <a:rPr lang="sk-SK" sz="2400" dirty="0" smtClean="0"/>
              <a:t> – </a:t>
            </a:r>
            <a:r>
              <a:rPr lang="sk-SK" sz="2400" dirty="0" err="1" smtClean="0"/>
              <a:t>red</a:t>
            </a:r>
            <a:r>
              <a:rPr lang="sk-SK" sz="2400" dirty="0" smtClean="0"/>
              <a:t> </a:t>
            </a:r>
            <a:r>
              <a:rPr lang="sk-SK" sz="2400" dirty="0" err="1" smtClean="0"/>
              <a:t>blood</a:t>
            </a:r>
            <a:r>
              <a:rPr lang="sk-SK" sz="2400" dirty="0" smtClean="0"/>
              <a:t> </a:t>
            </a:r>
            <a:r>
              <a:rPr lang="sk-SK" sz="2400" dirty="0" err="1" smtClean="0"/>
              <a:t>cells</a:t>
            </a:r>
            <a:r>
              <a:rPr lang="sk-SK" sz="2400" dirty="0" smtClean="0"/>
              <a:t>.</a:t>
            </a:r>
            <a:endParaRPr lang="sk-SK" sz="24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04664"/>
            <a:ext cx="7772400" cy="1143000"/>
          </a:xfrm>
        </p:spPr>
        <p:txBody>
          <a:bodyPr/>
          <a:lstStyle/>
          <a:p>
            <a:r>
              <a:rPr lang="sk-SK" altLang="sk-SK" sz="3600" b="1" dirty="0" err="1" smtClean="0"/>
              <a:t>B-scan</a:t>
            </a:r>
            <a:r>
              <a:rPr lang="sk-SK" altLang="sk-SK" sz="3600" b="1" dirty="0" smtClean="0"/>
              <a:t> (</a:t>
            </a:r>
            <a:r>
              <a:rPr lang="sk-SK" altLang="sk-SK" sz="3600" b="1" dirty="0" err="1" smtClean="0"/>
              <a:t>mode</a:t>
            </a:r>
            <a:r>
              <a:rPr lang="sk-SK" altLang="sk-SK" sz="3600" b="1" dirty="0" smtClean="0"/>
              <a:t>) </a:t>
            </a:r>
            <a:r>
              <a:rPr lang="sk-SK" altLang="sk-SK" sz="3600" b="1" dirty="0" err="1" smtClean="0"/>
              <a:t>of</a:t>
            </a:r>
            <a:r>
              <a:rPr lang="sk-SK" altLang="sk-SK" sz="3600" b="1" dirty="0" smtClean="0"/>
              <a:t> </a:t>
            </a:r>
            <a:r>
              <a:rPr lang="sk-SK" altLang="sk-SK" sz="3600" b="1" dirty="0" err="1" smtClean="0"/>
              <a:t>carotid</a:t>
            </a:r>
            <a:r>
              <a:rPr lang="sk-SK" altLang="sk-SK" sz="3600" b="1" dirty="0" smtClean="0"/>
              <a:t> </a:t>
            </a:r>
            <a:r>
              <a:rPr lang="sk-SK" altLang="sk-SK" sz="3600" b="1" dirty="0" err="1" smtClean="0"/>
              <a:t>bifurcation</a:t>
            </a:r>
            <a:r>
              <a:rPr lang="sk-SK" altLang="sk-SK" sz="3600" b="1" dirty="0" smtClean="0"/>
              <a:t> </a:t>
            </a:r>
            <a:endParaRPr lang="cs-CZ" altLang="sk-SK" sz="3600" b="1" dirty="0" smtClean="0"/>
          </a:p>
        </p:txBody>
      </p:sp>
      <p:pic>
        <p:nvPicPr>
          <p:cNvPr id="52227" name="Picture 3" descr="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700808"/>
            <a:ext cx="4392488" cy="329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1064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719741"/>
            <a:ext cx="2448272" cy="19594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" name="Obdĺžnik 1"/>
          <p:cNvSpPr/>
          <p:nvPr/>
        </p:nvSpPr>
        <p:spPr>
          <a:xfrm>
            <a:off x="467544" y="5229199"/>
            <a:ext cx="84770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err="1" smtClean="0"/>
              <a:t>B-mode</a:t>
            </a:r>
            <a:r>
              <a:rPr lang="sk-SK" b="1" dirty="0" smtClean="0"/>
              <a:t> </a:t>
            </a:r>
            <a:r>
              <a:rPr lang="sk-SK" dirty="0" smtClean="0"/>
              <a:t>– show </a:t>
            </a:r>
            <a:r>
              <a:rPr lang="sk-SK" dirty="0" err="1" smtClean="0"/>
              <a:t>structures</a:t>
            </a:r>
            <a:r>
              <a:rPr lang="sk-SK" dirty="0" smtClean="0"/>
              <a:t> </a:t>
            </a:r>
            <a:r>
              <a:rPr lang="sk-SK" dirty="0" err="1" smtClean="0"/>
              <a:t>under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probe</a:t>
            </a:r>
            <a:r>
              <a:rPr lang="sk-SK" dirty="0" smtClean="0"/>
              <a:t> </a:t>
            </a:r>
            <a:r>
              <a:rPr lang="sk-SK" dirty="0" err="1" smtClean="0"/>
              <a:t>uses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principle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</a:p>
          <a:p>
            <a:r>
              <a:rPr lang="sk-SK" dirty="0" err="1" smtClean="0"/>
              <a:t>refraction</a:t>
            </a:r>
            <a:r>
              <a:rPr lang="sk-SK" dirty="0" smtClean="0"/>
              <a:t> and </a:t>
            </a:r>
            <a:r>
              <a:rPr lang="sk-SK" dirty="0" err="1" smtClean="0"/>
              <a:t>reflection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ultrasonic</a:t>
            </a:r>
            <a:r>
              <a:rPr lang="sk-SK" dirty="0" smtClean="0"/>
              <a:t> </a:t>
            </a:r>
            <a:r>
              <a:rPr lang="sk-SK" dirty="0" err="1" smtClean="0"/>
              <a:t>waves</a:t>
            </a:r>
            <a:r>
              <a:rPr lang="sk-SK" dirty="0" smtClean="0"/>
              <a:t> </a:t>
            </a:r>
            <a:r>
              <a:rPr lang="sk-SK" dirty="0" err="1" smtClean="0"/>
              <a:t>when</a:t>
            </a:r>
            <a:r>
              <a:rPr lang="sk-SK" dirty="0" smtClean="0"/>
              <a:t> </a:t>
            </a:r>
            <a:r>
              <a:rPr lang="sk-SK" dirty="0" err="1" smtClean="0"/>
              <a:t>passing</a:t>
            </a:r>
            <a:r>
              <a:rPr lang="sk-SK" dirty="0" smtClean="0"/>
              <a:t> </a:t>
            </a:r>
            <a:r>
              <a:rPr lang="sk-SK" dirty="0" err="1" smtClean="0"/>
              <a:t>through</a:t>
            </a:r>
            <a:r>
              <a:rPr lang="sk-SK" dirty="0" smtClean="0"/>
              <a:t> </a:t>
            </a:r>
          </a:p>
          <a:p>
            <a:r>
              <a:rPr lang="sk-SK" dirty="0" err="1" smtClean="0"/>
              <a:t>various</a:t>
            </a:r>
            <a:r>
              <a:rPr lang="sk-SK" dirty="0" smtClean="0"/>
              <a:t> </a:t>
            </a:r>
            <a:r>
              <a:rPr lang="sk-SK" dirty="0" err="1" smtClean="0"/>
              <a:t>echogenic</a:t>
            </a:r>
            <a:r>
              <a:rPr lang="sk-SK" dirty="0" smtClean="0"/>
              <a:t> </a:t>
            </a:r>
            <a:r>
              <a:rPr lang="sk-SK" dirty="0" err="1" smtClean="0"/>
              <a:t>enviornments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z="3600" b="1" dirty="0" err="1" smtClean="0"/>
              <a:t>B-scan</a:t>
            </a:r>
            <a:r>
              <a:rPr lang="sk-SK" altLang="sk-SK" sz="3600" b="1" dirty="0" smtClean="0"/>
              <a:t> (</a:t>
            </a:r>
            <a:r>
              <a:rPr lang="sk-SK" altLang="sk-SK" sz="3600" b="1" dirty="0" err="1" smtClean="0"/>
              <a:t>mode</a:t>
            </a:r>
            <a:r>
              <a:rPr lang="sk-SK" altLang="sk-SK" sz="3600" b="1" dirty="0" smtClean="0"/>
              <a:t>) </a:t>
            </a:r>
            <a:r>
              <a:rPr lang="sk-SK" altLang="sk-SK" sz="3600" b="1" dirty="0" err="1" smtClean="0"/>
              <a:t>of</a:t>
            </a:r>
            <a:r>
              <a:rPr lang="sk-SK" altLang="sk-SK" sz="3600" b="1" dirty="0" smtClean="0"/>
              <a:t> </a:t>
            </a:r>
            <a:r>
              <a:rPr lang="sk-SK" altLang="sk-SK" sz="3600" b="1" dirty="0" err="1" smtClean="0"/>
              <a:t>carotid</a:t>
            </a:r>
            <a:r>
              <a:rPr lang="sk-SK" altLang="sk-SK" sz="3600" b="1" dirty="0" smtClean="0"/>
              <a:t> </a:t>
            </a:r>
            <a:r>
              <a:rPr lang="sk-SK" altLang="sk-SK" sz="3600" b="1" dirty="0" err="1" smtClean="0"/>
              <a:t>bifurcation</a:t>
            </a:r>
            <a:r>
              <a:rPr lang="sk-SK" altLang="sk-SK" sz="3600" b="1" dirty="0" smtClean="0"/>
              <a:t/>
            </a:r>
            <a:br>
              <a:rPr lang="sk-SK" altLang="sk-SK" sz="3600" b="1" dirty="0" smtClean="0"/>
            </a:br>
            <a:r>
              <a:rPr lang="sk-SK" altLang="sk-SK" sz="3600" b="1" dirty="0" err="1" smtClean="0"/>
              <a:t>atherosclerotic</a:t>
            </a:r>
            <a:r>
              <a:rPr lang="sk-SK" altLang="sk-SK" sz="3600" b="1" dirty="0" smtClean="0"/>
              <a:t> </a:t>
            </a:r>
            <a:r>
              <a:rPr lang="sk-SK" altLang="sk-SK" sz="3600" b="1" dirty="0" err="1" smtClean="0"/>
              <a:t>plaque</a:t>
            </a:r>
            <a:endParaRPr lang="cs-CZ" altLang="sk-SK" sz="3600" b="1" dirty="0" smtClean="0"/>
          </a:p>
        </p:txBody>
      </p:sp>
      <p:pic>
        <p:nvPicPr>
          <p:cNvPr id="53251" name="Picture 3" descr="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9896" y="1700808"/>
            <a:ext cx="60340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Šípka doprava 1"/>
          <p:cNvSpPr/>
          <p:nvPr/>
        </p:nvSpPr>
        <p:spPr bwMode="auto">
          <a:xfrm rot="1620000">
            <a:off x="2879493" y="2989817"/>
            <a:ext cx="978408" cy="24231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z="3200" b="1" dirty="0" err="1" smtClean="0"/>
              <a:t>B-scan</a:t>
            </a:r>
            <a:r>
              <a:rPr lang="sk-SK" altLang="sk-SK" sz="3200" b="1" dirty="0" smtClean="0"/>
              <a:t> (</a:t>
            </a:r>
            <a:r>
              <a:rPr lang="sk-SK" altLang="sk-SK" sz="3200" b="1" dirty="0" err="1" smtClean="0"/>
              <a:t>mode</a:t>
            </a:r>
            <a:r>
              <a:rPr lang="sk-SK" altLang="sk-SK" sz="3200" b="1" dirty="0" smtClean="0"/>
              <a:t>) </a:t>
            </a:r>
            <a:r>
              <a:rPr lang="sk-SK" altLang="sk-SK" sz="3200" b="1" dirty="0" err="1" smtClean="0"/>
              <a:t>with</a:t>
            </a:r>
            <a:r>
              <a:rPr lang="sk-SK" altLang="sk-SK" sz="3200" b="1" dirty="0" smtClean="0"/>
              <a:t> </a:t>
            </a:r>
            <a:r>
              <a:rPr lang="sk-SK" altLang="sk-SK" sz="3200" b="1" dirty="0" err="1" smtClean="0"/>
              <a:t>colour</a:t>
            </a:r>
            <a:r>
              <a:rPr lang="sk-SK" altLang="sk-SK" sz="3200" b="1" dirty="0" smtClean="0"/>
              <a:t> </a:t>
            </a:r>
            <a:r>
              <a:rPr lang="sk-SK" altLang="sk-SK" sz="3200" b="1" dirty="0" err="1" smtClean="0"/>
              <a:t>of</a:t>
            </a:r>
            <a:r>
              <a:rPr lang="sk-SK" altLang="sk-SK" sz="3200" b="1" dirty="0" smtClean="0"/>
              <a:t>  </a:t>
            </a:r>
            <a:r>
              <a:rPr lang="sk-SK" altLang="sk-SK" sz="3200" b="1" dirty="0" err="1" smtClean="0"/>
              <a:t>carotid</a:t>
            </a:r>
            <a:r>
              <a:rPr lang="sk-SK" altLang="sk-SK" sz="3200" b="1" dirty="0" smtClean="0"/>
              <a:t> </a:t>
            </a:r>
            <a:r>
              <a:rPr lang="sk-SK" altLang="sk-SK" sz="3200" b="1" dirty="0" err="1" smtClean="0"/>
              <a:t>bifurcation</a:t>
            </a:r>
            <a:endParaRPr lang="cs-CZ" altLang="sk-SK" sz="3200" b="1" dirty="0" smtClean="0"/>
          </a:p>
        </p:txBody>
      </p:sp>
      <p:pic>
        <p:nvPicPr>
          <p:cNvPr id="54275" name="Picture 3" descr="sejmo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819400"/>
            <a:ext cx="6697663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z="3200" b="1" dirty="0" err="1" smtClean="0"/>
              <a:t>B-scan</a:t>
            </a:r>
            <a:r>
              <a:rPr lang="sk-SK" altLang="sk-SK" sz="3200" b="1" dirty="0" smtClean="0"/>
              <a:t> (</a:t>
            </a:r>
            <a:r>
              <a:rPr lang="sk-SK" altLang="sk-SK" sz="3200" b="1" dirty="0" err="1" smtClean="0"/>
              <a:t>mode</a:t>
            </a:r>
            <a:r>
              <a:rPr lang="sk-SK" altLang="sk-SK" sz="3200" b="1" dirty="0" smtClean="0"/>
              <a:t>) - </a:t>
            </a:r>
            <a:r>
              <a:rPr lang="sk-SK" altLang="sk-SK" sz="3200" b="1" dirty="0" err="1" smtClean="0"/>
              <a:t>carotid</a:t>
            </a:r>
            <a:r>
              <a:rPr lang="sk-SK" altLang="sk-SK" sz="3200" b="1" dirty="0" smtClean="0"/>
              <a:t> </a:t>
            </a:r>
            <a:r>
              <a:rPr lang="sk-SK" altLang="sk-SK" sz="3200" b="1" dirty="0" err="1" smtClean="0"/>
              <a:t>bifurcation</a:t>
            </a:r>
            <a:r>
              <a:rPr lang="sk-SK" altLang="sk-SK" sz="3200" b="1" dirty="0" smtClean="0"/>
              <a:t> – </a:t>
            </a:r>
            <a:r>
              <a:rPr lang="sk-SK" altLang="sk-SK" sz="3200" b="1" dirty="0" err="1" smtClean="0"/>
              <a:t>occlusion</a:t>
            </a:r>
            <a:r>
              <a:rPr lang="sk-SK" altLang="sk-SK" sz="3200" b="1" dirty="0" smtClean="0"/>
              <a:t> </a:t>
            </a:r>
            <a:r>
              <a:rPr lang="sk-SK" altLang="sk-SK" sz="3200" b="1" dirty="0" err="1" smtClean="0"/>
              <a:t>of</a:t>
            </a:r>
            <a:r>
              <a:rPr lang="sk-SK" altLang="sk-SK" sz="3200" b="1" dirty="0" smtClean="0"/>
              <a:t> ICA </a:t>
            </a:r>
            <a:endParaRPr lang="cs-CZ" altLang="sk-SK" sz="3200" b="1" dirty="0" smtClean="0"/>
          </a:p>
        </p:txBody>
      </p:sp>
      <p:pic>
        <p:nvPicPr>
          <p:cNvPr id="55299" name="Picture 3" descr="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81200"/>
            <a:ext cx="60340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636912"/>
            <a:ext cx="10239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dirty="0" err="1" smtClean="0"/>
              <a:t>B-scan</a:t>
            </a:r>
            <a:r>
              <a:rPr lang="sk-SK" altLang="sk-SK" b="1" dirty="0" smtClean="0"/>
              <a:t> </a:t>
            </a:r>
            <a:r>
              <a:rPr lang="sk-SK" altLang="sk-SK" b="1" dirty="0" err="1" smtClean="0"/>
              <a:t>carotid</a:t>
            </a:r>
            <a:r>
              <a:rPr lang="sk-SK" altLang="sk-SK" b="1" dirty="0" smtClean="0"/>
              <a:t> </a:t>
            </a:r>
            <a:r>
              <a:rPr lang="sk-SK" altLang="sk-SK" b="1" dirty="0" err="1" smtClean="0"/>
              <a:t>bifurcation</a:t>
            </a:r>
            <a:r>
              <a:rPr lang="sk-SK" altLang="sk-SK" b="1" dirty="0" smtClean="0"/>
              <a:t/>
            </a:r>
            <a:br>
              <a:rPr lang="sk-SK" altLang="sk-SK" b="1" dirty="0" smtClean="0"/>
            </a:br>
            <a:r>
              <a:rPr lang="sk-SK" altLang="sk-SK" b="1" dirty="0" err="1" smtClean="0"/>
              <a:t>high</a:t>
            </a:r>
            <a:r>
              <a:rPr lang="sk-SK" altLang="sk-SK" b="1" dirty="0" smtClean="0"/>
              <a:t> </a:t>
            </a:r>
            <a:r>
              <a:rPr lang="sk-SK" altLang="sk-SK" b="1" dirty="0" err="1" smtClean="0"/>
              <a:t>grade</a:t>
            </a:r>
            <a:r>
              <a:rPr lang="sk-SK" altLang="sk-SK" b="1" dirty="0" smtClean="0"/>
              <a:t> </a:t>
            </a:r>
            <a:r>
              <a:rPr lang="sk-SK" altLang="sk-SK" b="1" dirty="0" err="1" smtClean="0"/>
              <a:t>stenosis</a:t>
            </a:r>
            <a:endParaRPr lang="cs-CZ" altLang="sk-SK" b="1" dirty="0" smtClean="0"/>
          </a:p>
        </p:txBody>
      </p:sp>
      <p:pic>
        <p:nvPicPr>
          <p:cNvPr id="56323" name="Picture 3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162" y="1988840"/>
            <a:ext cx="603408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135" y="3550146"/>
            <a:ext cx="10239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sk-SK" dirty="0" err="1" smtClean="0"/>
              <a:t>Doppler</a:t>
            </a:r>
            <a:r>
              <a:rPr lang="sk-SK" dirty="0" smtClean="0"/>
              <a:t> </a:t>
            </a:r>
            <a:r>
              <a:rPr lang="sk-SK" dirty="0" err="1" smtClean="0"/>
              <a:t>imaging</a:t>
            </a:r>
            <a:r>
              <a:rPr lang="sk-SK" dirty="0" smtClean="0"/>
              <a:t> (</a:t>
            </a:r>
            <a:r>
              <a:rPr lang="sk-SK" dirty="0" err="1" smtClean="0"/>
              <a:t>ultrasound</a:t>
            </a:r>
            <a:r>
              <a:rPr lang="sk-SK" dirty="0" smtClean="0"/>
              <a:t>)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755576" y="1196752"/>
            <a:ext cx="7704856" cy="1735832"/>
          </a:xfrm>
        </p:spPr>
        <p:txBody>
          <a:bodyPr/>
          <a:lstStyle/>
          <a:p>
            <a:r>
              <a:rPr lang="sk-SK" dirty="0" err="1" smtClean="0"/>
              <a:t>Based</a:t>
            </a:r>
            <a:r>
              <a:rPr lang="sk-SK" dirty="0" smtClean="0"/>
              <a:t> on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magnitude</a:t>
            </a:r>
            <a:r>
              <a:rPr lang="sk-SK" dirty="0" smtClean="0"/>
              <a:t> (</a:t>
            </a:r>
            <a:r>
              <a:rPr lang="sk-SK" dirty="0" err="1" smtClean="0"/>
              <a:t>size</a:t>
            </a:r>
            <a:r>
              <a:rPr lang="sk-SK" dirty="0" smtClean="0"/>
              <a:t>)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change</a:t>
            </a:r>
            <a:r>
              <a:rPr lang="sk-SK" dirty="0" smtClean="0"/>
              <a:t> in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frequency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ultrasonic</a:t>
            </a:r>
            <a:r>
              <a:rPr lang="sk-SK" dirty="0" smtClean="0"/>
              <a:t> </a:t>
            </a:r>
            <a:r>
              <a:rPr lang="sk-SK" dirty="0" err="1" smtClean="0"/>
              <a:t>waves</a:t>
            </a:r>
            <a:r>
              <a:rPr lang="sk-SK" dirty="0" smtClean="0"/>
              <a:t> </a:t>
            </a:r>
            <a:r>
              <a:rPr lang="sk-SK" dirty="0" err="1" smtClean="0"/>
              <a:t>reflected</a:t>
            </a:r>
            <a:r>
              <a:rPr lang="sk-SK" dirty="0" smtClean="0"/>
              <a:t> </a:t>
            </a:r>
            <a:r>
              <a:rPr lang="sk-SK" dirty="0" err="1" smtClean="0"/>
              <a:t>from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moving</a:t>
            </a:r>
            <a:r>
              <a:rPr lang="sk-SK" dirty="0" smtClean="0"/>
              <a:t> </a:t>
            </a:r>
            <a:r>
              <a:rPr lang="sk-SK" dirty="0" err="1" smtClean="0"/>
              <a:t>particle</a:t>
            </a:r>
            <a:r>
              <a:rPr lang="sk-SK" dirty="0" smtClean="0"/>
              <a:t> (</a:t>
            </a:r>
            <a:r>
              <a:rPr lang="sk-SK" dirty="0" err="1" smtClean="0"/>
              <a:t>erythrocytes</a:t>
            </a:r>
            <a:r>
              <a:rPr lang="sk-SK" dirty="0" smtClean="0"/>
              <a:t>),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velocity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moving</a:t>
            </a:r>
            <a:r>
              <a:rPr lang="sk-SK" dirty="0" smtClean="0"/>
              <a:t> </a:t>
            </a:r>
            <a:r>
              <a:rPr lang="sk-SK" dirty="0" err="1" smtClean="0"/>
              <a:t>particles</a:t>
            </a:r>
            <a:r>
              <a:rPr lang="sk-SK" dirty="0" smtClean="0"/>
              <a:t> </a:t>
            </a:r>
            <a:r>
              <a:rPr lang="sk-SK" dirty="0" err="1" smtClean="0"/>
              <a:t>is</a:t>
            </a:r>
            <a:r>
              <a:rPr lang="sk-SK" dirty="0" smtClean="0"/>
              <a:t> </a:t>
            </a:r>
            <a:r>
              <a:rPr lang="sk-SK" dirty="0" err="1" smtClean="0"/>
              <a:t>determined</a:t>
            </a:r>
            <a:endParaRPr lang="sk-SK" dirty="0"/>
          </a:p>
        </p:txBody>
      </p:sp>
      <p:pic>
        <p:nvPicPr>
          <p:cNvPr id="696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05064"/>
            <a:ext cx="28194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12976"/>
            <a:ext cx="4409852" cy="324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8444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sk-SK" altLang="sk-SK" sz="3600" b="1" dirty="0" err="1" smtClean="0"/>
              <a:t>Duplex</a:t>
            </a:r>
            <a:r>
              <a:rPr lang="sk-SK" altLang="sk-SK" sz="3600" b="1" dirty="0" smtClean="0"/>
              <a:t> </a:t>
            </a:r>
            <a:r>
              <a:rPr lang="sk-SK" altLang="sk-SK" sz="3600" b="1" dirty="0" err="1" smtClean="0"/>
              <a:t>ultrasound</a:t>
            </a:r>
            <a:r>
              <a:rPr lang="sk-SK" altLang="sk-SK" sz="3600" b="1" dirty="0" smtClean="0"/>
              <a:t> </a:t>
            </a:r>
            <a:br>
              <a:rPr lang="sk-SK" altLang="sk-SK" sz="3600" b="1" dirty="0" smtClean="0"/>
            </a:br>
            <a:r>
              <a:rPr lang="sk-SK" altLang="sk-SK" sz="3600" b="1" dirty="0" err="1" smtClean="0"/>
              <a:t>B-scan</a:t>
            </a:r>
            <a:r>
              <a:rPr lang="sk-SK" altLang="sk-SK" sz="3600" b="1" dirty="0" smtClean="0"/>
              <a:t> + </a:t>
            </a:r>
            <a:r>
              <a:rPr lang="sk-SK" altLang="sk-SK" sz="3600" b="1" dirty="0" err="1" smtClean="0"/>
              <a:t>Doppler</a:t>
            </a:r>
            <a:endParaRPr lang="cs-CZ" altLang="sk-SK" sz="3600" b="1" dirty="0" smtClean="0"/>
          </a:p>
        </p:txBody>
      </p:sp>
      <p:pic>
        <p:nvPicPr>
          <p:cNvPr id="57347" name="Picture 3" descr="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852936"/>
            <a:ext cx="4988024" cy="374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Obdĺžnik 1"/>
          <p:cNvSpPr/>
          <p:nvPr/>
        </p:nvSpPr>
        <p:spPr>
          <a:xfrm>
            <a:off x="755576" y="1844824"/>
            <a:ext cx="68146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altLang="sk-SK" dirty="0" err="1" smtClean="0"/>
              <a:t>Duplex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ultrasound</a:t>
            </a:r>
            <a:r>
              <a:rPr lang="sk-SK" altLang="sk-SK" dirty="0" smtClean="0"/>
              <a:t> – </a:t>
            </a:r>
            <a:r>
              <a:rPr lang="sk-SK" altLang="sk-SK" dirty="0" err="1" smtClean="0"/>
              <a:t>uses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B-mode</a:t>
            </a:r>
            <a:r>
              <a:rPr lang="sk-SK" altLang="sk-SK" dirty="0" smtClean="0"/>
              <a:t> and </a:t>
            </a:r>
            <a:r>
              <a:rPr lang="sk-SK" altLang="sk-SK" dirty="0" err="1" smtClean="0"/>
              <a:t>Doppler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mode</a:t>
            </a:r>
            <a:r>
              <a:rPr lang="sk-SK" altLang="sk-SK" dirty="0" smtClean="0"/>
              <a:t> </a:t>
            </a:r>
          </a:p>
          <a:p>
            <a:r>
              <a:rPr lang="sk-SK" altLang="sk-SK" dirty="0" err="1" smtClean="0"/>
              <a:t>for</a:t>
            </a:r>
            <a:r>
              <a:rPr lang="sk-SK" altLang="sk-SK" dirty="0" smtClean="0"/>
              <a:t> display </a:t>
            </a:r>
            <a:r>
              <a:rPr lang="sk-SK" altLang="sk-SK" dirty="0" err="1" smtClean="0"/>
              <a:t>of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blood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vessels</a:t>
            </a:r>
            <a:r>
              <a:rPr lang="sk-SK" altLang="sk-SK" dirty="0" smtClean="0"/>
              <a:t>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sk-SK" altLang="sk-SK" smtClean="0"/>
              <a:t>Doppler imaging (ultrasound)</a:t>
            </a:r>
          </a:p>
        </p:txBody>
      </p:sp>
      <p:sp>
        <p:nvSpPr>
          <p:cNvPr id="3075" name="Zástupný symbol obsahu 2"/>
          <p:cNvSpPr>
            <a:spLocks noGrp="1"/>
          </p:cNvSpPr>
          <p:nvPr>
            <p:ph sz="half" idx="1"/>
          </p:nvPr>
        </p:nvSpPr>
        <p:spPr>
          <a:xfrm>
            <a:off x="755650" y="1196975"/>
            <a:ext cx="7704138" cy="1735138"/>
          </a:xfrm>
        </p:spPr>
        <p:txBody>
          <a:bodyPr/>
          <a:lstStyle/>
          <a:p>
            <a:r>
              <a:rPr lang="sk-SK" altLang="sk-SK" smtClean="0"/>
              <a:t>Based on the magnitude (size) of the change in the frequency of the ultrasonic waves reflected from the moving particle (erythrocytes), the velocity of the moving particles is determined</a:t>
            </a:r>
          </a:p>
        </p:txBody>
      </p:sp>
      <p:pic>
        <p:nvPicPr>
          <p:cNvPr id="307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4005263"/>
            <a:ext cx="2819400" cy="1819275"/>
          </a:xfrm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13100"/>
            <a:ext cx="44100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1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smtClean="0"/>
              <a:t>X-ray - skull - axial projection</a:t>
            </a:r>
          </a:p>
        </p:txBody>
      </p:sp>
      <p:graphicFrame>
        <p:nvGraphicFramePr>
          <p:cNvPr id="8195" name="Object 2051"/>
          <p:cNvGraphicFramePr>
            <a:graphicFrameLocks noChangeAspect="1"/>
          </p:cNvGraphicFramePr>
          <p:nvPr/>
        </p:nvGraphicFramePr>
        <p:xfrm>
          <a:off x="2971800" y="1981200"/>
          <a:ext cx="3197225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9" name="Photo Editor Photo" r:id="rId3" imgW="11704762" imgH="14876190" progId="">
                  <p:embed/>
                </p:oleObj>
              </mc:Choice>
              <mc:Fallback>
                <p:oleObj name="Photo Editor Photo" r:id="rId3" imgW="11704762" imgH="14876190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1981200"/>
                        <a:ext cx="3197225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684213" y="188913"/>
            <a:ext cx="7772400" cy="1143000"/>
          </a:xfrm>
        </p:spPr>
        <p:txBody>
          <a:bodyPr/>
          <a:lstStyle/>
          <a:p>
            <a:r>
              <a:rPr lang="sk-SK" altLang="sk-SK" smtClean="0"/>
              <a:t>Doppler imaging (ultrasound)</a:t>
            </a:r>
          </a:p>
        </p:txBody>
      </p:sp>
      <p:sp>
        <p:nvSpPr>
          <p:cNvPr id="3075" name="Zástupný symbol obsahu 2"/>
          <p:cNvSpPr>
            <a:spLocks noGrp="1"/>
          </p:cNvSpPr>
          <p:nvPr>
            <p:ph sz="half" idx="1"/>
          </p:nvPr>
        </p:nvSpPr>
        <p:spPr>
          <a:xfrm>
            <a:off x="755650" y="1196975"/>
            <a:ext cx="7704138" cy="1735138"/>
          </a:xfrm>
        </p:spPr>
        <p:txBody>
          <a:bodyPr/>
          <a:lstStyle/>
          <a:p>
            <a:r>
              <a:rPr lang="sk-SK" altLang="sk-SK" smtClean="0"/>
              <a:t>Based on the magnitude (size) of the change in the frequency of the ultrasonic waves reflected from the moving particle (erythrocytes), the velocity of the moving particles is determined</a:t>
            </a:r>
          </a:p>
        </p:txBody>
      </p:sp>
      <p:pic>
        <p:nvPicPr>
          <p:cNvPr id="307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6013" y="4005263"/>
            <a:ext cx="2819400" cy="1819275"/>
          </a:xfrm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213100"/>
            <a:ext cx="4410075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88779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4762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sk-SK" dirty="0" err="1" smtClean="0">
                <a:solidFill>
                  <a:schemeClr val="accent6"/>
                </a:solidFill>
              </a:rPr>
              <a:t>Doppler</a:t>
            </a:r>
            <a:r>
              <a:rPr lang="sk-SK" dirty="0" smtClean="0">
                <a:solidFill>
                  <a:schemeClr val="accent6"/>
                </a:solidFill>
              </a:rPr>
              <a:t> </a:t>
            </a:r>
            <a:r>
              <a:rPr lang="sk-SK" dirty="0" err="1" smtClean="0">
                <a:solidFill>
                  <a:schemeClr val="accent6"/>
                </a:solidFill>
              </a:rPr>
              <a:t>effect</a:t>
            </a:r>
            <a:endParaRPr lang="sk-SK" dirty="0">
              <a:solidFill>
                <a:schemeClr val="accent6"/>
              </a:solidFill>
            </a:endParaRPr>
          </a:p>
        </p:txBody>
      </p:sp>
      <p:sp>
        <p:nvSpPr>
          <p:cNvPr id="5123" name="Zástupný symbol obsahu 2"/>
          <p:cNvSpPr>
            <a:spLocks noGrp="1"/>
          </p:cNvSpPr>
          <p:nvPr>
            <p:ph idx="1"/>
          </p:nvPr>
        </p:nvSpPr>
        <p:spPr>
          <a:xfrm>
            <a:off x="684213" y="1628775"/>
            <a:ext cx="7772400" cy="2952750"/>
          </a:xfrm>
        </p:spPr>
        <p:txBody>
          <a:bodyPr/>
          <a:lstStyle/>
          <a:p>
            <a:r>
              <a:rPr lang="sk-SK" altLang="sk-SK" sz="2800" smtClean="0"/>
              <a:t>The </a:t>
            </a:r>
            <a:r>
              <a:rPr lang="sk-SK" altLang="sk-SK" sz="2800" b="1" smtClean="0"/>
              <a:t>Doppler effect</a:t>
            </a:r>
            <a:r>
              <a:rPr lang="sk-SK" altLang="sk-SK" sz="2800" smtClean="0"/>
              <a:t> (or the </a:t>
            </a:r>
            <a:r>
              <a:rPr lang="sk-SK" altLang="sk-SK" sz="2800" b="1" smtClean="0"/>
              <a:t>Doppler shift</a:t>
            </a:r>
            <a:r>
              <a:rPr lang="sk-SK" altLang="sk-SK" sz="2800" smtClean="0"/>
              <a:t>) is the change in frequency of wavelnegth of a wave for an observer  who is moving relative to the wave source. </a:t>
            </a:r>
          </a:p>
          <a:p>
            <a:r>
              <a:rPr lang="sk-SK" altLang="sk-SK" sz="2800" smtClean="0"/>
              <a:t> </a:t>
            </a:r>
          </a:p>
          <a:p>
            <a:r>
              <a:rPr lang="sk-SK" altLang="sk-SK" sz="2800" smtClean="0"/>
              <a:t>It is named after the Austrian physicist Christian Doppler, who described the phenomenon in 1842.</a:t>
            </a:r>
          </a:p>
          <a:p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26226506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650" y="11588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sk-SK" dirty="0" err="1" smtClean="0">
                <a:solidFill>
                  <a:schemeClr val="accent6"/>
                </a:solidFill>
              </a:rPr>
              <a:t>Doppler</a:t>
            </a:r>
            <a:r>
              <a:rPr lang="sk-SK" dirty="0" smtClean="0">
                <a:solidFill>
                  <a:schemeClr val="accent6"/>
                </a:solidFill>
              </a:rPr>
              <a:t> </a:t>
            </a:r>
            <a:r>
              <a:rPr lang="sk-SK" dirty="0" err="1" smtClean="0">
                <a:solidFill>
                  <a:schemeClr val="accent6"/>
                </a:solidFill>
              </a:rPr>
              <a:t>effect</a:t>
            </a:r>
            <a:endParaRPr lang="sk-SK" dirty="0"/>
          </a:p>
        </p:txBody>
      </p:sp>
      <p:sp>
        <p:nvSpPr>
          <p:cNvPr id="6147" name="Zástupný symbol obsahu 3"/>
          <p:cNvSpPr>
            <a:spLocks noGrp="1"/>
          </p:cNvSpPr>
          <p:nvPr>
            <p:ph idx="1"/>
          </p:nvPr>
        </p:nvSpPr>
        <p:spPr>
          <a:xfrm>
            <a:off x="684213" y="1268413"/>
            <a:ext cx="7772400" cy="2232025"/>
          </a:xfrm>
        </p:spPr>
        <p:txBody>
          <a:bodyPr/>
          <a:lstStyle/>
          <a:p>
            <a:r>
              <a:rPr lang="sk-SK" altLang="sk-SK" sz="2000" smtClean="0"/>
              <a:t>The reason for the Doppler effect is that when the source of the waves is moving towards the observer, each successive wave crest is emitted from a position closer to the observer than the previous wave. Therefore, each wave takes slightly less time to reach the observer than the previous wave. </a:t>
            </a:r>
          </a:p>
          <a:p>
            <a:r>
              <a:rPr lang="sk-SK" altLang="sk-SK" sz="2000" smtClean="0"/>
              <a:t>Hence, the time between the arrival of successive wave crests at the observer is reduced, causing an increase in the frequency. </a:t>
            </a:r>
          </a:p>
          <a:p>
            <a:endParaRPr lang="sk-SK" altLang="sk-SK" smtClean="0"/>
          </a:p>
        </p:txBody>
      </p:sp>
      <p:pic>
        <p:nvPicPr>
          <p:cNvPr id="6148" name="Picture 2" descr="Výsledok vyhľadávania obrázkov pre dopyt doppler eff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716338"/>
            <a:ext cx="5530850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23357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dirty="0" err="1" smtClean="0">
                <a:solidFill>
                  <a:schemeClr val="accent6"/>
                </a:solidFill>
              </a:rPr>
              <a:t>Doppler</a:t>
            </a:r>
            <a:r>
              <a:rPr lang="sk-SK" dirty="0" smtClean="0">
                <a:solidFill>
                  <a:schemeClr val="accent6"/>
                </a:solidFill>
              </a:rPr>
              <a:t> </a:t>
            </a:r>
            <a:r>
              <a:rPr lang="sk-SK" dirty="0" err="1" smtClean="0">
                <a:solidFill>
                  <a:schemeClr val="accent6"/>
                </a:solidFill>
              </a:rPr>
              <a:t>effect</a:t>
            </a:r>
            <a:endParaRPr lang="sk-SK" dirty="0"/>
          </a:p>
        </p:txBody>
      </p:sp>
      <p:sp>
        <p:nvSpPr>
          <p:cNvPr id="7171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altLang="sk-SK" sz="2400" smtClean="0"/>
              <a:t>In cerebral vessels </a:t>
            </a:r>
            <a:r>
              <a:rPr lang="sk-SK" altLang="sk-SK" sz="2400" u="sng" smtClean="0"/>
              <a:t>if the blood moves toward the probe, </a:t>
            </a:r>
            <a:r>
              <a:rPr lang="sk-SK" altLang="sk-SK" sz="2400" smtClean="0"/>
              <a:t>the </a:t>
            </a:r>
            <a:r>
              <a:rPr lang="sk-SK" altLang="sk-SK" sz="2400" u="sng" smtClean="0"/>
              <a:t>frequency</a:t>
            </a:r>
            <a:r>
              <a:rPr lang="sk-SK" altLang="sk-SK" sz="2400" smtClean="0"/>
              <a:t> of the reflected waves </a:t>
            </a:r>
            <a:r>
              <a:rPr lang="sk-SK" altLang="sk-SK" sz="2400" u="sng" smtClean="0"/>
              <a:t>increases</a:t>
            </a:r>
          </a:p>
          <a:p>
            <a:endParaRPr lang="sk-SK" altLang="sk-SK" sz="2400" u="sng" smtClean="0"/>
          </a:p>
          <a:p>
            <a:r>
              <a:rPr lang="sk-SK" altLang="sk-SK" sz="2400" smtClean="0"/>
              <a:t>Conversely, if the source of waves is moving away from the observer, each wave is emitted from a position farther from the observer than the previous wave, so the arrival time between successive waves is increased, reducing the frequency. </a:t>
            </a:r>
          </a:p>
          <a:p>
            <a:r>
              <a:rPr lang="sk-SK" altLang="sk-SK" sz="2400" smtClean="0"/>
              <a:t>In cerebral vessels </a:t>
            </a:r>
            <a:r>
              <a:rPr lang="sk-SK" altLang="sk-SK" sz="2400" u="sng" smtClean="0"/>
              <a:t>if the blood moves away from the probe, </a:t>
            </a:r>
            <a:r>
              <a:rPr lang="sk-SK" altLang="sk-SK" sz="2400" smtClean="0"/>
              <a:t>the </a:t>
            </a:r>
            <a:r>
              <a:rPr lang="sk-SK" altLang="sk-SK" sz="2400" u="sng" smtClean="0"/>
              <a:t>frequency</a:t>
            </a:r>
            <a:r>
              <a:rPr lang="sk-SK" altLang="sk-SK" sz="2400" smtClean="0"/>
              <a:t> of the reflected waves de</a:t>
            </a:r>
            <a:r>
              <a:rPr lang="sk-SK" altLang="sk-SK" sz="2400" u="sng" smtClean="0"/>
              <a:t>creases</a:t>
            </a:r>
          </a:p>
          <a:p>
            <a:endParaRPr lang="sk-SK" altLang="sk-SK" sz="2400" u="sng" smtClean="0"/>
          </a:p>
          <a:p>
            <a:endParaRPr lang="sk-SK" altLang="sk-SK" smtClean="0"/>
          </a:p>
        </p:txBody>
      </p:sp>
    </p:spTree>
    <p:extLst>
      <p:ext uri="{BB962C8B-B14F-4D97-AF65-F5344CB8AC3E}">
        <p14:creationId xmlns:p14="http://schemas.microsoft.com/office/powerpoint/2010/main" val="18370923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sk-SK" sz="3600" dirty="0" err="1" smtClean="0">
                <a:solidFill>
                  <a:schemeClr val="accent6"/>
                </a:solidFill>
              </a:rPr>
              <a:t>Duplex</a:t>
            </a:r>
            <a:r>
              <a:rPr lang="sk-SK" sz="3600" dirty="0" smtClean="0">
                <a:solidFill>
                  <a:schemeClr val="accent6"/>
                </a:solidFill>
              </a:rPr>
              <a:t> </a:t>
            </a:r>
            <a:r>
              <a:rPr lang="sk-SK" sz="3600" dirty="0" err="1" smtClean="0">
                <a:solidFill>
                  <a:schemeClr val="accent6"/>
                </a:solidFill>
              </a:rPr>
              <a:t>ultrasound</a:t>
            </a:r>
            <a:r>
              <a:rPr lang="sk-SK" sz="3600" dirty="0" smtClean="0">
                <a:solidFill>
                  <a:schemeClr val="accent6"/>
                </a:solidFill>
              </a:rPr>
              <a:t> </a:t>
            </a:r>
            <a:r>
              <a:rPr lang="sk-SK" sz="3600" dirty="0" err="1" smtClean="0">
                <a:solidFill>
                  <a:schemeClr val="accent6"/>
                </a:solidFill>
              </a:rPr>
              <a:t>examination</a:t>
            </a:r>
            <a:r>
              <a:rPr lang="sk-SK" sz="3600" dirty="0" smtClean="0">
                <a:solidFill>
                  <a:schemeClr val="accent6"/>
                </a:solidFill>
              </a:rPr>
              <a:t> </a:t>
            </a:r>
            <a:r>
              <a:rPr lang="sk-SK" sz="3600" dirty="0" err="1" smtClean="0">
                <a:solidFill>
                  <a:schemeClr val="accent6"/>
                </a:solidFill>
              </a:rPr>
              <a:t>of</a:t>
            </a:r>
            <a:r>
              <a:rPr lang="sk-SK" sz="3600" dirty="0" smtClean="0">
                <a:solidFill>
                  <a:schemeClr val="accent6"/>
                </a:solidFill>
              </a:rPr>
              <a:t> </a:t>
            </a:r>
            <a:r>
              <a:rPr lang="sk-SK" sz="3600" dirty="0" err="1" smtClean="0">
                <a:solidFill>
                  <a:schemeClr val="accent6"/>
                </a:solidFill>
              </a:rPr>
              <a:t>extracranial</a:t>
            </a:r>
            <a:r>
              <a:rPr lang="sk-SK" sz="3600" dirty="0" smtClean="0">
                <a:solidFill>
                  <a:schemeClr val="accent6"/>
                </a:solidFill>
              </a:rPr>
              <a:t> </a:t>
            </a:r>
            <a:r>
              <a:rPr lang="sk-SK" sz="3600" dirty="0" err="1" smtClean="0">
                <a:solidFill>
                  <a:schemeClr val="accent6"/>
                </a:solidFill>
              </a:rPr>
              <a:t>arteries</a:t>
            </a:r>
            <a:endParaRPr lang="sk-SK" sz="3600" dirty="0">
              <a:solidFill>
                <a:schemeClr val="accent6"/>
              </a:solidFill>
            </a:endParaRPr>
          </a:p>
        </p:txBody>
      </p:sp>
      <p:sp>
        <p:nvSpPr>
          <p:cNvPr id="8195" name="Zástupný symbol obsahu 2"/>
          <p:cNvSpPr>
            <a:spLocks noGrp="1"/>
          </p:cNvSpPr>
          <p:nvPr>
            <p:ph idx="1"/>
          </p:nvPr>
        </p:nvSpPr>
        <p:spPr>
          <a:xfrm>
            <a:off x="468313" y="2276475"/>
            <a:ext cx="5757862" cy="4114800"/>
          </a:xfrm>
        </p:spPr>
        <p:txBody>
          <a:bodyPr/>
          <a:lstStyle/>
          <a:p>
            <a:r>
              <a:rPr lang="sk-SK" altLang="sk-SK" sz="2800" smtClean="0"/>
              <a:t>We examine only extracranial part of cerebral arteries</a:t>
            </a:r>
          </a:p>
          <a:p>
            <a:r>
              <a:rPr lang="sk-SK" altLang="sk-SK" sz="2800" smtClean="0">
                <a:solidFill>
                  <a:srgbClr val="FF0000"/>
                </a:solidFill>
              </a:rPr>
              <a:t>Indications</a:t>
            </a:r>
          </a:p>
          <a:p>
            <a:r>
              <a:rPr lang="sk-SK" altLang="sk-SK" sz="2400" smtClean="0"/>
              <a:t>Ischemic stroke and other cerebrovascular diseases</a:t>
            </a:r>
          </a:p>
          <a:p>
            <a:r>
              <a:rPr lang="sk-SK" altLang="sk-SK" sz="2400" smtClean="0"/>
              <a:t>Control after carotid surgery (carotid endarterectomy)</a:t>
            </a:r>
          </a:p>
          <a:p>
            <a:r>
              <a:rPr lang="sk-SK" altLang="sk-SK" sz="2400" smtClean="0"/>
              <a:t>Control after carotid stenting</a:t>
            </a:r>
          </a:p>
          <a:p>
            <a:endParaRPr lang="sk-SK" altLang="sk-SK" sz="2400" smtClean="0"/>
          </a:p>
        </p:txBody>
      </p:sp>
      <p:pic>
        <p:nvPicPr>
          <p:cNvPr id="8196" name="Picture 4" descr="Výsledok vyhľadávania obrázkov pre dopyt duplex ultrasound of extracranial arter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484313"/>
            <a:ext cx="2909888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3857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sk-SK" sz="3600" dirty="0" err="1" smtClean="0">
                <a:solidFill>
                  <a:schemeClr val="accent6"/>
                </a:solidFill>
              </a:rPr>
              <a:t>Duplex</a:t>
            </a:r>
            <a:r>
              <a:rPr lang="sk-SK" sz="3600" dirty="0" smtClean="0">
                <a:solidFill>
                  <a:schemeClr val="accent6"/>
                </a:solidFill>
              </a:rPr>
              <a:t> </a:t>
            </a:r>
            <a:r>
              <a:rPr lang="sk-SK" sz="3600" dirty="0" err="1" smtClean="0">
                <a:solidFill>
                  <a:schemeClr val="accent6"/>
                </a:solidFill>
              </a:rPr>
              <a:t>ultrasound</a:t>
            </a:r>
            <a:r>
              <a:rPr lang="sk-SK" sz="3600" dirty="0" smtClean="0">
                <a:solidFill>
                  <a:schemeClr val="accent6"/>
                </a:solidFill>
              </a:rPr>
              <a:t> </a:t>
            </a:r>
            <a:r>
              <a:rPr lang="sk-SK" sz="3600" dirty="0" err="1" smtClean="0">
                <a:solidFill>
                  <a:schemeClr val="accent6"/>
                </a:solidFill>
              </a:rPr>
              <a:t>examination</a:t>
            </a:r>
            <a:r>
              <a:rPr lang="sk-SK" sz="3600" dirty="0" smtClean="0">
                <a:solidFill>
                  <a:schemeClr val="accent6"/>
                </a:solidFill>
              </a:rPr>
              <a:t> </a:t>
            </a:r>
            <a:r>
              <a:rPr lang="sk-SK" sz="3600" dirty="0" err="1" smtClean="0">
                <a:solidFill>
                  <a:schemeClr val="accent6"/>
                </a:solidFill>
              </a:rPr>
              <a:t>of</a:t>
            </a:r>
            <a:r>
              <a:rPr lang="sk-SK" sz="3600" dirty="0" smtClean="0">
                <a:solidFill>
                  <a:schemeClr val="accent6"/>
                </a:solidFill>
              </a:rPr>
              <a:t> </a:t>
            </a:r>
            <a:r>
              <a:rPr lang="sk-SK" sz="3600" dirty="0" err="1" smtClean="0">
                <a:solidFill>
                  <a:schemeClr val="accent6"/>
                </a:solidFill>
              </a:rPr>
              <a:t>extracranial</a:t>
            </a:r>
            <a:r>
              <a:rPr lang="sk-SK" sz="3600" dirty="0" smtClean="0">
                <a:solidFill>
                  <a:schemeClr val="accent6"/>
                </a:solidFill>
              </a:rPr>
              <a:t> </a:t>
            </a:r>
            <a:r>
              <a:rPr lang="sk-SK" sz="3600" dirty="0" err="1" smtClean="0">
                <a:solidFill>
                  <a:schemeClr val="accent6"/>
                </a:solidFill>
              </a:rPr>
              <a:t>arteries</a:t>
            </a:r>
            <a:endParaRPr lang="sk-SK" sz="3600" dirty="0"/>
          </a:p>
        </p:txBody>
      </p:sp>
      <p:pic>
        <p:nvPicPr>
          <p:cNvPr id="9219" name="Picture 2" descr="Výsledok vyhľadávania obrázkov pre dopyt duplex ultrasound of extracranial arteri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349500"/>
            <a:ext cx="4138612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Obdĺžnik 4"/>
          <p:cNvSpPr>
            <a:spLocks noChangeArrowheads="1"/>
          </p:cNvSpPr>
          <p:nvPr/>
        </p:nvSpPr>
        <p:spPr bwMode="auto">
          <a:xfrm>
            <a:off x="4284663" y="3357563"/>
            <a:ext cx="48593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k-SK" altLang="sk-SK" sz="2000"/>
              <a:t>Carotid siphone </a:t>
            </a:r>
            <a:r>
              <a:rPr lang="sk-SK" altLang="sk-SK"/>
              <a:t>– </a:t>
            </a:r>
            <a:r>
              <a:rPr lang="sk-SK" altLang="sk-SK" sz="2000"/>
              <a:t>is localised intracranially</a:t>
            </a:r>
          </a:p>
          <a:p>
            <a:r>
              <a:rPr lang="sk-SK" altLang="sk-SK" sz="2000"/>
              <a:t>We cannot examine it by extracranial Duplex </a:t>
            </a:r>
          </a:p>
        </p:txBody>
      </p:sp>
      <p:sp>
        <p:nvSpPr>
          <p:cNvPr id="9221" name="Šípka doľava 5"/>
          <p:cNvSpPr>
            <a:spLocks noChangeArrowheads="1"/>
          </p:cNvSpPr>
          <p:nvPr/>
        </p:nvSpPr>
        <p:spPr bwMode="auto">
          <a:xfrm>
            <a:off x="3203575" y="3500438"/>
            <a:ext cx="977900" cy="215900"/>
          </a:xfrm>
          <a:prstGeom prst="leftArrow">
            <a:avLst>
              <a:gd name="adj1" fmla="val 50000"/>
              <a:gd name="adj2" fmla="val 50012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sk-SK" altLang="sk-SK" sz="240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2188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036" name="Group 172"/>
          <p:cNvGraphicFramePr>
            <a:graphicFrameLocks noGrp="1"/>
          </p:cNvGraphicFramePr>
          <p:nvPr/>
        </p:nvGraphicFramePr>
        <p:xfrm>
          <a:off x="1116013" y="1628775"/>
          <a:ext cx="6884986" cy="4032251"/>
        </p:xfrm>
        <a:graphic>
          <a:graphicData uri="http://schemas.openxmlformats.org/drawingml/2006/table">
            <a:tbl>
              <a:tblPr/>
              <a:tblGrid>
                <a:gridCol w="17212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1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12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12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4567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 14    INTERNAL CAROTID STENOSIS</a:t>
                      </a:r>
                      <a:endParaRPr kumimoji="0" lang="sk-S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849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Stenosis %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Peak Systolic Velocity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Blod flow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End Diastolic Velocity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</a:t>
                      </a: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50%</a:t>
                      </a:r>
                      <a:endParaRPr kumimoji="0" lang="sk-SK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</a:t>
                      </a: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120 cm/s</a:t>
                      </a:r>
                      <a:endParaRPr kumimoji="0" lang="sk-SK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Laminar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</a:t>
                      </a: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90 cm/s</a:t>
                      </a:r>
                      <a:endParaRPr kumimoji="0" lang="sk-SK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51-70%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120-140 cm/s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Turbulent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</a:t>
                      </a: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90 cm/s</a:t>
                      </a:r>
                      <a:endParaRPr kumimoji="0" lang="sk-SK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56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71-95%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</a:t>
                      </a: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240 cm/s</a:t>
                      </a:r>
                      <a:endParaRPr kumimoji="0" lang="sk-SK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Turbulent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</a:t>
                      </a: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90 cm/s</a:t>
                      </a:r>
                      <a:endParaRPr kumimoji="0" lang="sk-SK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137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96-99%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</a:t>
                      </a: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120 cm/s</a:t>
                      </a:r>
                      <a:endParaRPr kumimoji="0" lang="sk-SK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Turbulent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</a:t>
                      </a: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90 cm/s</a:t>
                      </a:r>
                      <a:endParaRPr kumimoji="0" lang="sk-SK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40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Occlusion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sk-SK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kumimoji="0" lang="sk-S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013" name="Group 125"/>
          <p:cNvGraphicFramePr>
            <a:graphicFrameLocks noGrp="1"/>
          </p:cNvGraphicFramePr>
          <p:nvPr/>
        </p:nvGraphicFramePr>
        <p:xfrm>
          <a:off x="1116013" y="1557338"/>
          <a:ext cx="6956424" cy="4157662"/>
        </p:xfrm>
        <a:graphic>
          <a:graphicData uri="http://schemas.openxmlformats.org/drawingml/2006/table">
            <a:tbl>
              <a:tblPr/>
              <a:tblGrid>
                <a:gridCol w="23188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88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88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4960">
                <a:tc grid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 15   INTERNAL CAROTID STENOSIS CLASSIFICATION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14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Classification according haemodynamics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Classification according degree of stenosis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Classification according % reduction of lumen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14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Haemodynamics is not influenced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Light stenosis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</a:t>
                      </a: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50%</a:t>
                      </a:r>
                      <a:endParaRPr kumimoji="0" lang="sk-SK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4960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Influenced haemodynamics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Mild stenosis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51-70%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4960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Moderate stenosis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71-95%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4960">
                <a:tc v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Severe stenosis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96-99%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496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Occlusion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Occlusion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Occlusion</a:t>
                      </a:r>
                      <a:endParaRPr kumimoji="0" lang="sk-S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7" marR="91437"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mtClean="0"/>
              <a:t>Transcranial doppler - TCD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sk-SK" altLang="sk-SK" sz="3100" dirty="0" err="1" smtClean="0">
                <a:cs typeface="Times New Roman" pitchFamily="18" charset="0"/>
              </a:rPr>
              <a:t>Noninvasive</a:t>
            </a:r>
            <a:r>
              <a:rPr lang="sk-SK" altLang="sk-SK" sz="3100" dirty="0" smtClean="0">
                <a:cs typeface="Times New Roman" pitchFamily="18" charset="0"/>
              </a:rPr>
              <a:t> </a:t>
            </a:r>
            <a:r>
              <a:rPr lang="sk-SK" altLang="sk-SK" sz="3100" dirty="0" err="1" smtClean="0">
                <a:cs typeface="Times New Roman" pitchFamily="18" charset="0"/>
              </a:rPr>
              <a:t>method</a:t>
            </a:r>
            <a:r>
              <a:rPr lang="sk-SK" altLang="sk-SK" sz="3100" dirty="0" smtClean="0">
                <a:cs typeface="Times New Roman" pitchFamily="18" charset="0"/>
              </a:rPr>
              <a:t> </a:t>
            </a:r>
            <a:r>
              <a:rPr lang="sk-SK" altLang="sk-SK" sz="3100" dirty="0" err="1" smtClean="0">
                <a:cs typeface="Times New Roman" pitchFamily="18" charset="0"/>
              </a:rPr>
              <a:t>for</a:t>
            </a:r>
            <a:r>
              <a:rPr lang="sk-SK" altLang="sk-SK" sz="3100" dirty="0" smtClean="0">
                <a:cs typeface="Times New Roman" pitchFamily="18" charset="0"/>
              </a:rPr>
              <a:t> </a:t>
            </a:r>
            <a:r>
              <a:rPr lang="sk-SK" altLang="sk-SK" sz="3100" dirty="0" err="1" smtClean="0">
                <a:cs typeface="Times New Roman" pitchFamily="18" charset="0"/>
              </a:rPr>
              <a:t>the</a:t>
            </a:r>
            <a:r>
              <a:rPr lang="sk-SK" altLang="sk-SK" sz="3100" dirty="0" smtClean="0">
                <a:cs typeface="Times New Roman" pitchFamily="18" charset="0"/>
              </a:rPr>
              <a:t> </a:t>
            </a:r>
            <a:r>
              <a:rPr lang="sk-SK" altLang="sk-SK" sz="3100" dirty="0" err="1" smtClean="0">
                <a:cs typeface="Times New Roman" pitchFamily="18" charset="0"/>
              </a:rPr>
              <a:t>examination</a:t>
            </a:r>
            <a:r>
              <a:rPr lang="sk-SK" altLang="sk-SK" sz="3100" dirty="0" smtClean="0">
                <a:cs typeface="Times New Roman" pitchFamily="18" charset="0"/>
              </a:rPr>
              <a:t> </a:t>
            </a:r>
            <a:r>
              <a:rPr lang="sk-SK" altLang="sk-SK" sz="3100" dirty="0" err="1" smtClean="0">
                <a:cs typeface="Times New Roman" pitchFamily="18" charset="0"/>
              </a:rPr>
              <a:t>of</a:t>
            </a:r>
            <a:r>
              <a:rPr lang="sk-SK" altLang="sk-SK" sz="3100" dirty="0" smtClean="0">
                <a:cs typeface="Times New Roman" pitchFamily="18" charset="0"/>
              </a:rPr>
              <a:t> </a:t>
            </a:r>
            <a:r>
              <a:rPr lang="sk-SK" altLang="sk-SK" sz="3100" dirty="0" err="1" smtClean="0">
                <a:cs typeface="Times New Roman" pitchFamily="18" charset="0"/>
              </a:rPr>
              <a:t>intracranial</a:t>
            </a:r>
            <a:r>
              <a:rPr lang="sk-SK" altLang="sk-SK" sz="3100" dirty="0" smtClean="0">
                <a:cs typeface="Times New Roman" pitchFamily="18" charset="0"/>
              </a:rPr>
              <a:t> </a:t>
            </a:r>
            <a:r>
              <a:rPr lang="sk-SK" altLang="sk-SK" sz="3100" dirty="0" err="1" smtClean="0">
                <a:cs typeface="Times New Roman" pitchFamily="18" charset="0"/>
              </a:rPr>
              <a:t>vessels</a:t>
            </a:r>
            <a:endParaRPr lang="sk-SK" altLang="sk-SK" sz="3100" dirty="0" smtClean="0">
              <a:cs typeface="Times New Roman" pitchFamily="18" charset="0"/>
            </a:endParaRPr>
          </a:p>
          <a:p>
            <a:r>
              <a:rPr lang="sk-SK" altLang="sk-SK" sz="3100" dirty="0" err="1" smtClean="0">
                <a:cs typeface="Times New Roman" pitchFamily="18" charset="0"/>
              </a:rPr>
              <a:t>Examination</a:t>
            </a:r>
            <a:r>
              <a:rPr lang="sk-SK" altLang="sk-SK" sz="3100" dirty="0" smtClean="0">
                <a:cs typeface="Times New Roman" pitchFamily="18" charset="0"/>
              </a:rPr>
              <a:t> </a:t>
            </a:r>
            <a:r>
              <a:rPr lang="sk-SK" altLang="sk-SK" sz="3100" dirty="0" err="1" smtClean="0">
                <a:cs typeface="Times New Roman" pitchFamily="18" charset="0"/>
              </a:rPr>
              <a:t>through</a:t>
            </a:r>
            <a:r>
              <a:rPr lang="sk-SK" altLang="sk-SK" sz="3100" dirty="0" smtClean="0">
                <a:cs typeface="Times New Roman" pitchFamily="18" charset="0"/>
              </a:rPr>
              <a:t> </a:t>
            </a:r>
            <a:r>
              <a:rPr lang="sk-SK" altLang="sk-SK" sz="3100" dirty="0" err="1" smtClean="0">
                <a:cs typeface="Times New Roman" pitchFamily="18" charset="0"/>
              </a:rPr>
              <a:t>the</a:t>
            </a:r>
            <a:r>
              <a:rPr lang="sk-SK" altLang="sk-SK" sz="3100" dirty="0" smtClean="0">
                <a:cs typeface="Times New Roman" pitchFamily="18" charset="0"/>
              </a:rPr>
              <a:t> </a:t>
            </a:r>
            <a:r>
              <a:rPr lang="sk-SK" altLang="sk-SK" sz="3100" dirty="0" err="1" smtClean="0">
                <a:cs typeface="Times New Roman" pitchFamily="18" charset="0"/>
              </a:rPr>
              <a:t>temporal</a:t>
            </a:r>
            <a:r>
              <a:rPr lang="sk-SK" altLang="sk-SK" sz="3100" dirty="0" smtClean="0">
                <a:cs typeface="Times New Roman" pitchFamily="18" charset="0"/>
              </a:rPr>
              <a:t> bone </a:t>
            </a:r>
            <a:r>
              <a:rPr lang="sk-SK" altLang="sk-SK" sz="3100" dirty="0" err="1" smtClean="0">
                <a:cs typeface="Times New Roman" pitchFamily="18" charset="0"/>
              </a:rPr>
              <a:t>acoustic</a:t>
            </a:r>
            <a:r>
              <a:rPr lang="sk-SK" altLang="sk-SK" sz="3100" dirty="0" smtClean="0">
                <a:cs typeface="Times New Roman" pitchFamily="18" charset="0"/>
              </a:rPr>
              <a:t> </a:t>
            </a:r>
            <a:r>
              <a:rPr lang="sk-SK" altLang="sk-SK" sz="3100" dirty="0" err="1" smtClean="0">
                <a:cs typeface="Times New Roman" pitchFamily="18" charset="0"/>
              </a:rPr>
              <a:t>window</a:t>
            </a:r>
            <a:endParaRPr lang="sk-SK" altLang="sk-SK" sz="3100" dirty="0" smtClean="0">
              <a:cs typeface="Times New Roman" pitchFamily="18" charset="0"/>
            </a:endParaRPr>
          </a:p>
          <a:p>
            <a:endParaRPr lang="sk-SK" altLang="sk-SK" sz="2800" dirty="0" smtClean="0"/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844675"/>
            <a:ext cx="249078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11188" y="4581525"/>
            <a:ext cx="3816350" cy="18034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 err="1" smtClean="0"/>
              <a:t>Transcranial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ultrasound</a:t>
            </a:r>
            <a:r>
              <a:rPr lang="sk-SK" altLang="sk-SK" dirty="0" smtClean="0"/>
              <a:t>  </a:t>
            </a:r>
          </a:p>
        </p:txBody>
      </p:sp>
      <p:pic>
        <p:nvPicPr>
          <p:cNvPr id="97282" name="Picture 2" descr="Risultati immagini per transcranial ultras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420888"/>
            <a:ext cx="3333750" cy="2219326"/>
          </a:xfrm>
          <a:prstGeom prst="rect">
            <a:avLst/>
          </a:prstGeom>
          <a:noFill/>
        </p:spPr>
      </p:pic>
      <p:pic>
        <p:nvPicPr>
          <p:cNvPr id="97284" name="Picture 4" descr="Risultati immagini per transcranial ultras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420888"/>
            <a:ext cx="3810000" cy="2638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k-SK" b="1" smtClean="0"/>
              <a:t>Spinal column X </a:t>
            </a:r>
            <a:r>
              <a:rPr lang="sk-SK" altLang="sk-SK" b="1" smtClean="0"/>
              <a:t>– ray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989888" cy="4114800"/>
          </a:xfrm>
        </p:spPr>
        <p:txBody>
          <a:bodyPr/>
          <a:lstStyle/>
          <a:p>
            <a:r>
              <a:rPr lang="en-US" altLang="sk-SK" dirty="0" smtClean="0"/>
              <a:t>X</a:t>
            </a:r>
            <a:r>
              <a:rPr lang="sk-SK" altLang="sk-SK" dirty="0" smtClean="0"/>
              <a:t> - </a:t>
            </a:r>
            <a:r>
              <a:rPr lang="en-US" altLang="sk-SK" dirty="0" err="1" smtClean="0"/>
              <a:t>ra</a:t>
            </a:r>
            <a:r>
              <a:rPr lang="sk-SK" altLang="sk-SK" dirty="0" smtClean="0"/>
              <a:t>y</a:t>
            </a:r>
            <a:r>
              <a:rPr lang="en-US" altLang="sk-SK" dirty="0" smtClean="0"/>
              <a:t> of the bones</a:t>
            </a:r>
            <a:endParaRPr lang="sk-SK" altLang="sk-SK" dirty="0" smtClean="0"/>
          </a:p>
          <a:p>
            <a:r>
              <a:rPr lang="sk-SK" altLang="sk-SK" dirty="0" smtClean="0"/>
              <a:t>A-P, </a:t>
            </a:r>
            <a:r>
              <a:rPr lang="en-US" altLang="sk-SK" dirty="0" smtClean="0"/>
              <a:t>lateral view</a:t>
            </a:r>
            <a:endParaRPr lang="sk-SK" altLang="sk-SK" dirty="0" smtClean="0"/>
          </a:p>
          <a:p>
            <a:r>
              <a:rPr lang="sk-SK" altLang="sk-SK" dirty="0" err="1" smtClean="0"/>
              <a:t>Foramina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intervertebralia</a:t>
            </a:r>
            <a:r>
              <a:rPr lang="sk-SK" altLang="sk-SK" dirty="0" smtClean="0"/>
              <a:t> – </a:t>
            </a:r>
            <a:r>
              <a:rPr lang="sk-SK" altLang="sk-SK" dirty="0" err="1" smtClean="0"/>
              <a:t>under</a:t>
            </a:r>
            <a:r>
              <a:rPr lang="sk-SK" altLang="sk-SK" dirty="0" smtClean="0"/>
              <a:t> 45 </a:t>
            </a:r>
            <a:r>
              <a:rPr lang="sk-SK" altLang="sk-SK" dirty="0" err="1" smtClean="0"/>
              <a:t>degree</a:t>
            </a:r>
            <a:endParaRPr lang="sk-SK" altLang="sk-SK" dirty="0" smtClean="0"/>
          </a:p>
          <a:p>
            <a:endParaRPr lang="sk-SK" altLang="sk-SK" b="1" dirty="0" smtClean="0"/>
          </a:p>
          <a:p>
            <a:endParaRPr lang="sk-SK" altLang="sk-SK" b="1" dirty="0" smtClean="0"/>
          </a:p>
          <a:p>
            <a:endParaRPr lang="sk-SK" alt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188" name="Group 276"/>
          <p:cNvGraphicFramePr>
            <a:graphicFrameLocks noGrp="1"/>
          </p:cNvGraphicFramePr>
          <p:nvPr/>
        </p:nvGraphicFramePr>
        <p:xfrm>
          <a:off x="1187450" y="1196975"/>
          <a:ext cx="6740526" cy="4464048"/>
        </p:xfrm>
        <a:graphic>
          <a:graphicData uri="http://schemas.openxmlformats.org/drawingml/2006/table">
            <a:tbl>
              <a:tblPr/>
              <a:tblGrid>
                <a:gridCol w="16851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51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5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6988">
                <a:tc gridSpan="4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TABLE 16    IDENTIFICATION OF INTRACRANIAL ARTERIES</a:t>
                      </a:r>
                      <a:endParaRPr kumimoji="0" lang="sk-S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69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Artery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Transducer position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Depth of sample volume (mm)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Direction of flow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MCA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transtemporal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30-60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Toward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693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ACA/MCA bifurcation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Transtemporal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55-65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Bidirectional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ACA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Transtemporal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60-80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Away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PCA (P1)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Transtemporal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60-70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Toward</a:t>
                      </a:r>
                      <a:endParaRPr kumimoji="0" lang="sk-S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PCA (P2)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Transtemporal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60-70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Away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ICA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Transtemporal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55-60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Toward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OA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Transorbital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40-60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Toward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VA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Transforaminal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60-90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Away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Transforaminal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80-120</a:t>
                      </a:r>
                      <a:endParaRPr kumimoji="0" lang="sk-SK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Away</a:t>
                      </a:r>
                      <a:endParaRPr kumimoji="0" lang="sk-SK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39" marR="91439" marT="45721" marB="4572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 err="1" smtClean="0"/>
              <a:t>Transcranial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ultrasound</a:t>
            </a:r>
            <a:r>
              <a:rPr lang="sk-SK" altLang="sk-SK" dirty="0" smtClean="0"/>
              <a:t> 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altLang="sk-SK" smtClean="0">
                <a:solidFill>
                  <a:srgbClr val="FF0000"/>
                </a:solidFill>
              </a:rPr>
              <a:t>Indications</a:t>
            </a:r>
          </a:p>
          <a:p>
            <a:r>
              <a:rPr lang="sk-SK" altLang="sk-SK" smtClean="0">
                <a:solidFill>
                  <a:srgbClr val="FF0000"/>
                </a:solidFill>
              </a:rPr>
              <a:t>Strokes</a:t>
            </a:r>
          </a:p>
          <a:p>
            <a:r>
              <a:rPr lang="sk-SK" altLang="sk-SK" smtClean="0">
                <a:solidFill>
                  <a:srgbClr val="FF0000"/>
                </a:solidFill>
              </a:rPr>
              <a:t>Subarachnoid haemorrhage </a:t>
            </a:r>
          </a:p>
          <a:p>
            <a:r>
              <a:rPr lang="sk-SK" altLang="sk-SK" smtClean="0"/>
              <a:t>Brain death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4600" y="1628800"/>
            <a:ext cx="4586288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381000"/>
            <a:ext cx="7772400" cy="1143000"/>
          </a:xfrm>
        </p:spPr>
        <p:txBody>
          <a:bodyPr/>
          <a:lstStyle/>
          <a:p>
            <a:r>
              <a:rPr lang="sk-SK" altLang="sk-SK" b="1" smtClean="0"/>
              <a:t>Angiography</a:t>
            </a:r>
            <a:endParaRPr lang="cs-CZ" altLang="sk-SK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smtClean="0"/>
              <a:t>Angiography</a:t>
            </a:r>
          </a:p>
        </p:txBody>
      </p:sp>
      <p:graphicFrame>
        <p:nvGraphicFramePr>
          <p:cNvPr id="66563" name="Object 3"/>
          <p:cNvGraphicFramePr>
            <a:graphicFrameLocks noChangeAspect="1"/>
          </p:cNvGraphicFramePr>
          <p:nvPr/>
        </p:nvGraphicFramePr>
        <p:xfrm>
          <a:off x="2514600" y="2286000"/>
          <a:ext cx="4164013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7" name="Photo Editor Photo" r:id="rId3" imgW="10657143" imgH="10402752" progId="">
                  <p:embed/>
                </p:oleObj>
              </mc:Choice>
              <mc:Fallback>
                <p:oleObj name="Photo Editor Photo" r:id="rId3" imgW="10657143" imgH="10402752" progId="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2286000"/>
                        <a:ext cx="4164013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smtClean="0"/>
              <a:t>Angiography</a:t>
            </a:r>
          </a:p>
        </p:txBody>
      </p:sp>
      <p:pic>
        <p:nvPicPr>
          <p:cNvPr id="67587" name="Picture 3" descr="G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676400"/>
            <a:ext cx="53340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Digital</a:t>
            </a:r>
            <a:r>
              <a:rPr lang="sk-SK" dirty="0" smtClean="0"/>
              <a:t> </a:t>
            </a:r>
            <a:r>
              <a:rPr lang="sk-SK" dirty="0" err="1" smtClean="0"/>
              <a:t>subtraction</a:t>
            </a:r>
            <a:r>
              <a:rPr lang="sk-SK" dirty="0" smtClean="0"/>
              <a:t> </a:t>
            </a:r>
            <a:r>
              <a:rPr lang="sk-SK" dirty="0" err="1" smtClean="0"/>
              <a:t>angiography</a:t>
            </a:r>
            <a:r>
              <a:rPr lang="sk-SK" dirty="0" smtClean="0"/>
              <a:t> </a:t>
            </a:r>
          </a:p>
        </p:txBody>
      </p:sp>
      <p:pic>
        <p:nvPicPr>
          <p:cNvPr id="76803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0" y="2420938"/>
            <a:ext cx="3587750" cy="3563937"/>
          </a:xfrm>
          <a:noFill/>
        </p:spPr>
      </p:pic>
      <p:pic>
        <p:nvPicPr>
          <p:cNvPr id="76804" name="Picture 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42988" y="2565400"/>
            <a:ext cx="2487612" cy="33575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3D CT </a:t>
            </a:r>
            <a:r>
              <a:rPr lang="sk-SK" dirty="0" err="1" smtClean="0"/>
              <a:t>angiography</a:t>
            </a:r>
            <a:r>
              <a:rPr lang="sk-SK" dirty="0" smtClean="0"/>
              <a:t> </a:t>
            </a:r>
          </a:p>
        </p:txBody>
      </p:sp>
      <p:pic>
        <p:nvPicPr>
          <p:cNvPr id="77827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2060575"/>
            <a:ext cx="3671887" cy="4114800"/>
          </a:xfrm>
        </p:spPr>
      </p:pic>
      <p:pic>
        <p:nvPicPr>
          <p:cNvPr id="778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148263" y="2133600"/>
            <a:ext cx="3286125" cy="39608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r>
              <a:rPr lang="sk-SK" dirty="0" smtClean="0"/>
              <a:t>3D CT </a:t>
            </a:r>
            <a:r>
              <a:rPr lang="sk-SK" dirty="0" err="1" smtClean="0"/>
              <a:t>angiography</a:t>
            </a:r>
            <a:endParaRPr lang="sk-SK" dirty="0" smtClean="0"/>
          </a:p>
        </p:txBody>
      </p:sp>
      <p:pic>
        <p:nvPicPr>
          <p:cNvPr id="78851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76300" y="2614613"/>
            <a:ext cx="3429000" cy="2847975"/>
          </a:xfrm>
          <a:noFill/>
        </p:spPr>
      </p:pic>
      <p:pic>
        <p:nvPicPr>
          <p:cNvPr id="78852" name="Picture 1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7900" y="2276475"/>
            <a:ext cx="3708400" cy="33512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3D CT </a:t>
            </a:r>
            <a:r>
              <a:rPr lang="sk-SK" dirty="0" err="1" smtClean="0"/>
              <a:t>angiography</a:t>
            </a:r>
            <a:endParaRPr lang="sk-SK" dirty="0" smtClean="0"/>
          </a:p>
        </p:txBody>
      </p:sp>
      <p:pic>
        <p:nvPicPr>
          <p:cNvPr id="79875" name="Picture 1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339975" y="2133600"/>
            <a:ext cx="4497388" cy="4064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6"/>
          <p:cNvSpPr>
            <a:spLocks noGrp="1"/>
          </p:cNvSpPr>
          <p:nvPr>
            <p:ph type="title"/>
          </p:nvPr>
        </p:nvSpPr>
        <p:spPr>
          <a:xfrm>
            <a:off x="684213" y="692150"/>
            <a:ext cx="7772400" cy="1143000"/>
          </a:xfrm>
        </p:spPr>
        <p:txBody>
          <a:bodyPr/>
          <a:lstStyle/>
          <a:p>
            <a:r>
              <a:rPr lang="sk-SK" altLang="sk-SK" sz="3600" smtClean="0"/>
              <a:t>SPECT – single photon emission computed tomography</a:t>
            </a:r>
          </a:p>
        </p:txBody>
      </p:sp>
      <p:sp>
        <p:nvSpPr>
          <p:cNvPr id="68611" name="Zástupný symbol obsahu 8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592026"/>
          </a:xfrm>
        </p:spPr>
        <p:txBody>
          <a:bodyPr>
            <a:spAutoFit/>
          </a:bodyPr>
          <a:lstStyle/>
          <a:p>
            <a:r>
              <a:rPr lang="sk-SK" altLang="sk-SK" sz="2400" dirty="0" err="1" smtClean="0"/>
              <a:t>Functional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nuclear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imaging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technique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performed</a:t>
            </a:r>
            <a:r>
              <a:rPr lang="sk-SK" altLang="sk-SK" sz="2400" dirty="0" smtClean="0"/>
              <a:t> to </a:t>
            </a:r>
            <a:r>
              <a:rPr lang="sk-SK" altLang="sk-SK" sz="2400" dirty="0" err="1" smtClean="0"/>
              <a:t>evaluate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>
                <a:solidFill>
                  <a:srgbClr val="0000FF"/>
                </a:solidFill>
              </a:rPr>
              <a:t>regional</a:t>
            </a:r>
            <a:r>
              <a:rPr lang="sk-SK" altLang="sk-SK" sz="2400" dirty="0" smtClean="0">
                <a:solidFill>
                  <a:srgbClr val="0000FF"/>
                </a:solidFill>
              </a:rPr>
              <a:t> </a:t>
            </a:r>
            <a:r>
              <a:rPr lang="sk-SK" altLang="sk-SK" sz="2400" dirty="0" err="1" smtClean="0">
                <a:solidFill>
                  <a:srgbClr val="0000FF"/>
                </a:solidFill>
              </a:rPr>
              <a:t>cerebral</a:t>
            </a:r>
            <a:r>
              <a:rPr lang="sk-SK" altLang="sk-SK" sz="2400" dirty="0" smtClean="0">
                <a:solidFill>
                  <a:srgbClr val="0000FF"/>
                </a:solidFill>
              </a:rPr>
              <a:t> </a:t>
            </a:r>
            <a:r>
              <a:rPr lang="sk-SK" altLang="sk-SK" sz="2400" dirty="0" err="1" smtClean="0">
                <a:solidFill>
                  <a:srgbClr val="0000FF"/>
                </a:solidFill>
              </a:rPr>
              <a:t>perfusion</a:t>
            </a:r>
            <a:r>
              <a:rPr lang="sk-SK" altLang="sk-SK" sz="2400" dirty="0" smtClean="0"/>
              <a:t>. </a:t>
            </a:r>
          </a:p>
          <a:p>
            <a:r>
              <a:rPr lang="sk-SK" altLang="sk-SK" sz="2400" dirty="0" err="1" smtClean="0"/>
              <a:t>Cerebral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blood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flow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is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closely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linked</a:t>
            </a:r>
            <a:r>
              <a:rPr lang="sk-SK" altLang="sk-SK" sz="2400" dirty="0" smtClean="0"/>
              <a:t> to </a:t>
            </a:r>
            <a:r>
              <a:rPr lang="sk-SK" altLang="sk-SK" sz="2400" dirty="0" err="1" smtClean="0"/>
              <a:t>neuronal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activity</a:t>
            </a:r>
            <a:r>
              <a:rPr lang="sk-SK" altLang="sk-SK" sz="2400" dirty="0" smtClean="0"/>
              <a:t>,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the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activity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distribution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is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presumed</a:t>
            </a:r>
            <a:r>
              <a:rPr lang="sk-SK" altLang="sk-SK" sz="2400" dirty="0" smtClean="0">
                <a:solidFill>
                  <a:srgbClr val="FF0000"/>
                </a:solidFill>
              </a:rPr>
              <a:t> to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reflect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neuronal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activity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levels</a:t>
            </a:r>
            <a:r>
              <a:rPr lang="sk-SK" altLang="sk-SK" sz="2400" dirty="0" smtClean="0">
                <a:solidFill>
                  <a:srgbClr val="FF0000"/>
                </a:solidFill>
              </a:rPr>
              <a:t> in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different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areas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of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the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brain</a:t>
            </a:r>
            <a:r>
              <a:rPr lang="sk-SK" altLang="sk-SK" sz="2400" dirty="0" smtClean="0">
                <a:solidFill>
                  <a:srgbClr val="FF0000"/>
                </a:solidFill>
              </a:rPr>
              <a:t>.</a:t>
            </a:r>
            <a:r>
              <a:rPr lang="sk-SK" altLang="sk-SK" sz="2400" dirty="0" smtClean="0"/>
              <a:t> </a:t>
            </a:r>
          </a:p>
          <a:p>
            <a:r>
              <a:rPr lang="sk-SK" altLang="sk-SK" sz="2400" dirty="0" smtClean="0"/>
              <a:t>A </a:t>
            </a:r>
            <a:r>
              <a:rPr lang="sk-SK" altLang="sk-SK" sz="2400" dirty="0" err="1" smtClean="0"/>
              <a:t>lipophilic</a:t>
            </a:r>
            <a:r>
              <a:rPr lang="sk-SK" altLang="sk-SK" sz="2400" dirty="0" smtClean="0"/>
              <a:t>, </a:t>
            </a:r>
            <a:r>
              <a:rPr lang="sk-SK" altLang="sk-SK" sz="2400" dirty="0" err="1" smtClean="0"/>
              <a:t>PH-neutral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radiopharmaceutical</a:t>
            </a:r>
            <a:r>
              <a:rPr lang="sk-SK" altLang="sk-SK" sz="2400" dirty="0" smtClean="0"/>
              <a:t> (</a:t>
            </a:r>
            <a:r>
              <a:rPr lang="sk-SK" altLang="sk-SK" sz="1400" dirty="0" smtClean="0"/>
              <a:t>most commonly</a:t>
            </a:r>
            <a:r>
              <a:rPr lang="sk-SK" altLang="sk-SK" sz="1400" baseline="30000" dirty="0" smtClean="0"/>
              <a:t>99m</a:t>
            </a:r>
            <a:r>
              <a:rPr lang="sk-SK" altLang="sk-SK" sz="1400" dirty="0" smtClean="0"/>
              <a:t> </a:t>
            </a:r>
            <a:r>
              <a:rPr lang="sk-SK" altLang="sk-SK" sz="1400" dirty="0" err="1" smtClean="0"/>
              <a:t>Tc-hexamethylpropyleneamine</a:t>
            </a:r>
            <a:r>
              <a:rPr lang="sk-SK" altLang="sk-SK" sz="1400" dirty="0" smtClean="0"/>
              <a:t> </a:t>
            </a:r>
            <a:r>
              <a:rPr lang="sk-SK" altLang="sk-SK" sz="1400" dirty="0" err="1" smtClean="0"/>
              <a:t>oxime</a:t>
            </a:r>
            <a:r>
              <a:rPr lang="sk-SK" altLang="sk-SK" sz="1400" dirty="0" smtClean="0"/>
              <a:t> [</a:t>
            </a:r>
            <a:r>
              <a:rPr lang="sk-SK" altLang="sk-SK" sz="1400" dirty="0" smtClean="0">
                <a:solidFill>
                  <a:srgbClr val="FF0000"/>
                </a:solidFill>
              </a:rPr>
              <a:t>HMPAO</a:t>
            </a:r>
            <a:r>
              <a:rPr lang="sk-SK" altLang="sk-SK" sz="1400" dirty="0" smtClean="0"/>
              <a:t>] and</a:t>
            </a:r>
            <a:r>
              <a:rPr lang="sk-SK" altLang="sk-SK" sz="1400" baseline="30000" dirty="0" smtClean="0"/>
              <a:t>99m</a:t>
            </a:r>
            <a:r>
              <a:rPr lang="sk-SK" altLang="sk-SK" sz="1400" dirty="0" smtClean="0"/>
              <a:t> </a:t>
            </a:r>
            <a:r>
              <a:rPr lang="sk-SK" altLang="sk-SK" sz="1400" dirty="0" err="1" smtClean="0"/>
              <a:t>Tc-ethylene</a:t>
            </a:r>
            <a:r>
              <a:rPr lang="sk-SK" altLang="sk-SK" sz="1400" dirty="0" smtClean="0"/>
              <a:t> </a:t>
            </a:r>
            <a:r>
              <a:rPr lang="sk-SK" altLang="sk-SK" sz="1400" dirty="0" err="1" smtClean="0"/>
              <a:t>cysteine</a:t>
            </a:r>
            <a:r>
              <a:rPr lang="sk-SK" altLang="sk-SK" sz="1400" dirty="0" smtClean="0"/>
              <a:t> </a:t>
            </a:r>
            <a:r>
              <a:rPr lang="sk-SK" altLang="sk-SK" sz="1400" dirty="0" err="1" smtClean="0"/>
              <a:t>diethylester</a:t>
            </a:r>
            <a:r>
              <a:rPr lang="sk-SK" altLang="sk-SK" sz="1400" dirty="0" smtClean="0"/>
              <a:t> [ECD], </a:t>
            </a:r>
            <a:r>
              <a:rPr lang="sk-SK" altLang="sk-SK" sz="1400" dirty="0" err="1" smtClean="0"/>
              <a:t>with</a:t>
            </a:r>
            <a:r>
              <a:rPr lang="sk-SK" altLang="sk-SK" sz="1400" dirty="0" smtClean="0"/>
              <a:t> a </a:t>
            </a:r>
            <a:r>
              <a:rPr lang="sk-SK" altLang="sk-SK" sz="1400" dirty="0" err="1" smtClean="0"/>
              <a:t>half-life</a:t>
            </a:r>
            <a:r>
              <a:rPr lang="sk-SK" altLang="sk-SK" sz="1400" dirty="0" smtClean="0"/>
              <a:t> </a:t>
            </a:r>
            <a:r>
              <a:rPr lang="sk-SK" altLang="sk-SK" sz="1400" dirty="0" err="1" smtClean="0"/>
              <a:t>of</a:t>
            </a:r>
            <a:r>
              <a:rPr lang="sk-SK" altLang="sk-SK" sz="1400" dirty="0" smtClean="0"/>
              <a:t> 6.02 </a:t>
            </a:r>
            <a:r>
              <a:rPr lang="sk-SK" altLang="sk-SK" sz="1400" dirty="0" err="1" smtClean="0"/>
              <a:t>hours</a:t>
            </a:r>
            <a:r>
              <a:rPr lang="sk-SK" altLang="sk-SK" sz="2400" dirty="0" smtClean="0"/>
              <a:t>) </a:t>
            </a:r>
            <a:r>
              <a:rPr lang="sk-SK" altLang="sk-SK" sz="2400" dirty="0" err="1" smtClean="0"/>
              <a:t>is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injected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into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the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patient</a:t>
            </a:r>
            <a:r>
              <a:rPr lang="sk-SK" altLang="sk-SK" sz="2400" dirty="0" smtClean="0"/>
              <a:t>, </a:t>
            </a:r>
            <a:r>
              <a:rPr lang="sk-SK" altLang="sk-SK" sz="2400" dirty="0" err="1" smtClean="0"/>
              <a:t>which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crosses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the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blood-brain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barrier</a:t>
            </a:r>
            <a:r>
              <a:rPr lang="sk-SK" altLang="sk-SK" sz="2400" dirty="0" smtClean="0"/>
              <a:t> and </a:t>
            </a:r>
            <a:r>
              <a:rPr lang="sk-SK" altLang="sk-SK" sz="2400" dirty="0" err="1" smtClean="0"/>
              <a:t>continues</a:t>
            </a:r>
            <a:r>
              <a:rPr lang="sk-SK" altLang="sk-SK" sz="2400" dirty="0" smtClean="0"/>
              <a:t> </a:t>
            </a:r>
            <a:r>
              <a:rPr lang="sk-SK" altLang="sk-SK" sz="2400" dirty="0" smtClean="0">
                <a:solidFill>
                  <a:srgbClr val="FF0000"/>
                </a:solidFill>
              </a:rPr>
              <a:t>to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emit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gamma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rays</a:t>
            </a:r>
            <a:r>
              <a:rPr lang="sk-SK" altLang="sk-SK" sz="24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sk-SK" altLang="sk-SK" sz="2400" dirty="0" smtClean="0"/>
              <a:t>A 3-dimensional </a:t>
            </a:r>
            <a:r>
              <a:rPr lang="sk-SK" altLang="sk-SK" sz="2400" dirty="0" err="1" smtClean="0"/>
              <a:t>representation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of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cerebral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blood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flow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can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/>
              <a:t>be</a:t>
            </a:r>
            <a:r>
              <a:rPr lang="sk-SK" altLang="sk-SK" sz="2400" dirty="0" smtClean="0"/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registered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using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gamma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detectors</a:t>
            </a:r>
            <a:r>
              <a:rPr lang="sk-SK" altLang="sk-SK" sz="2400" dirty="0" smtClean="0">
                <a:solidFill>
                  <a:srgbClr val="FF0000"/>
                </a:solidFill>
              </a:rPr>
              <a:t>,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allowing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for</a:t>
            </a:r>
            <a:r>
              <a:rPr lang="sk-SK" altLang="sk-SK" sz="2400" dirty="0" smtClean="0">
                <a:solidFill>
                  <a:srgbClr val="FF0000"/>
                </a:solidFill>
              </a:rPr>
              <a:t> </a:t>
            </a:r>
            <a:r>
              <a:rPr lang="sk-SK" altLang="sk-SK" sz="2400" dirty="0" err="1" smtClean="0">
                <a:solidFill>
                  <a:srgbClr val="FF0000"/>
                </a:solidFill>
              </a:rPr>
              <a:t>interpretation</a:t>
            </a:r>
            <a:r>
              <a:rPr lang="sk-SK" altLang="sk-SK" sz="2400" dirty="0" smtClean="0">
                <a:solidFill>
                  <a:srgbClr val="FF0000"/>
                </a:solidFill>
              </a:rPr>
              <a:t>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sk-SK" b="1" smtClean="0"/>
              <a:t>Spinal column X </a:t>
            </a:r>
            <a:r>
              <a:rPr lang="sk-SK" altLang="sk-SK" b="1" smtClean="0"/>
              <a:t>– ray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altLang="sk-SK" dirty="0" err="1" smtClean="0">
                <a:solidFill>
                  <a:srgbClr val="FF0000"/>
                </a:solidFill>
              </a:rPr>
              <a:t>Indications</a:t>
            </a:r>
            <a:endParaRPr lang="sk-SK" altLang="sk-SK" dirty="0" smtClean="0">
              <a:solidFill>
                <a:srgbClr val="FF0000"/>
              </a:solidFill>
            </a:endParaRPr>
          </a:p>
          <a:p>
            <a:r>
              <a:rPr lang="sk-SK" altLang="sk-SK" dirty="0" err="1" smtClean="0"/>
              <a:t>Back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pain</a:t>
            </a:r>
            <a:endParaRPr lang="sk-SK" altLang="sk-SK" dirty="0" smtClean="0"/>
          </a:p>
          <a:p>
            <a:r>
              <a:rPr lang="sk-SK" altLang="sk-SK" dirty="0" err="1" smtClean="0"/>
              <a:t>Spinal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column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injury</a:t>
            </a:r>
            <a:endParaRPr lang="sk-SK" altLang="sk-SK" dirty="0" smtClean="0"/>
          </a:p>
          <a:p>
            <a:r>
              <a:rPr lang="sk-SK" altLang="sk-SK" dirty="0" err="1" smtClean="0"/>
              <a:t>Radiculopaties</a:t>
            </a:r>
            <a:endParaRPr lang="sk-SK" altLang="sk-SK" dirty="0" smtClean="0"/>
          </a:p>
          <a:p>
            <a:r>
              <a:rPr lang="sk-SK" altLang="sk-SK" u="sng" dirty="0" err="1" smtClean="0"/>
              <a:t>We</a:t>
            </a:r>
            <a:r>
              <a:rPr lang="sk-SK" altLang="sk-SK" u="sng" dirty="0" smtClean="0"/>
              <a:t> </a:t>
            </a:r>
            <a:r>
              <a:rPr lang="sk-SK" altLang="sk-SK" u="sng" dirty="0" err="1" smtClean="0"/>
              <a:t>cannot</a:t>
            </a:r>
            <a:r>
              <a:rPr lang="sk-SK" altLang="sk-SK" u="sng" dirty="0" smtClean="0"/>
              <a:t> </a:t>
            </a:r>
            <a:r>
              <a:rPr lang="sk-SK" altLang="sk-SK" u="sng" dirty="0" err="1" smtClean="0"/>
              <a:t>see</a:t>
            </a:r>
            <a:r>
              <a:rPr lang="sk-SK" altLang="sk-SK" u="sng" dirty="0" smtClean="0"/>
              <a:t> </a:t>
            </a:r>
            <a:r>
              <a:rPr lang="sk-SK" altLang="sk-SK" u="sng" dirty="0" err="1" smtClean="0"/>
              <a:t>spinal</a:t>
            </a:r>
            <a:r>
              <a:rPr lang="sk-SK" altLang="sk-SK" u="sng" dirty="0" smtClean="0"/>
              <a:t> </a:t>
            </a:r>
            <a:r>
              <a:rPr lang="sk-SK" altLang="sk-SK" u="sng" dirty="0" err="1" smtClean="0"/>
              <a:t>column</a:t>
            </a:r>
            <a:r>
              <a:rPr lang="sk-SK" altLang="sk-SK" u="sng" dirty="0" smtClean="0"/>
              <a:t> or </a:t>
            </a:r>
            <a:r>
              <a:rPr lang="sk-SK" altLang="sk-SK" u="sng" dirty="0" err="1" smtClean="0"/>
              <a:t>intervetebral</a:t>
            </a:r>
            <a:r>
              <a:rPr lang="sk-SK" altLang="sk-SK" u="sng" dirty="0" smtClean="0"/>
              <a:t> </a:t>
            </a:r>
            <a:r>
              <a:rPr lang="sk-SK" altLang="sk-SK" u="sng" dirty="0" err="1" smtClean="0"/>
              <a:t>discs</a:t>
            </a:r>
            <a:endParaRPr lang="sk-SK" altLang="sk-SK" u="sng" dirty="0" smtClean="0"/>
          </a:p>
          <a:p>
            <a:r>
              <a:rPr lang="sk-SK" altLang="sk-SK" dirty="0" err="1"/>
              <a:t>Today</a:t>
            </a:r>
            <a:r>
              <a:rPr lang="sk-SK" altLang="sk-SK" dirty="0"/>
              <a:t> </a:t>
            </a:r>
            <a:r>
              <a:rPr lang="sk-SK" altLang="sk-SK" dirty="0" err="1"/>
              <a:t>is</a:t>
            </a:r>
            <a:r>
              <a:rPr lang="sk-SK" altLang="sk-SK" dirty="0"/>
              <a:t> </a:t>
            </a:r>
            <a:r>
              <a:rPr lang="sk-SK" altLang="sk-SK" dirty="0" err="1"/>
              <a:t>used</a:t>
            </a:r>
            <a:r>
              <a:rPr lang="sk-SK" altLang="sk-SK" dirty="0"/>
              <a:t> </a:t>
            </a:r>
            <a:r>
              <a:rPr lang="sk-SK" altLang="sk-SK" dirty="0" err="1"/>
              <a:t>less</a:t>
            </a:r>
            <a:r>
              <a:rPr lang="sk-SK" altLang="sk-SK" dirty="0"/>
              <a:t> </a:t>
            </a:r>
            <a:r>
              <a:rPr lang="sk-SK" altLang="sk-SK" dirty="0" err="1"/>
              <a:t>frequently</a:t>
            </a:r>
            <a:endParaRPr lang="sk-SK" altLang="sk-SK" dirty="0"/>
          </a:p>
          <a:p>
            <a:pPr marL="0" indent="0">
              <a:buNone/>
            </a:pPr>
            <a:endParaRPr lang="sk-SK" altLang="sk-SK" b="1" dirty="0" smtClean="0"/>
          </a:p>
          <a:p>
            <a:endParaRPr lang="sk-SK" altLang="sk-SK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z="4000" smtClean="0"/>
              <a:t>SPECT – single photon emission computed tomography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932363" y="2420938"/>
            <a:ext cx="3810000" cy="4114800"/>
          </a:xfrm>
        </p:spPr>
        <p:txBody>
          <a:bodyPr/>
          <a:lstStyle/>
          <a:p>
            <a:r>
              <a:rPr lang="sk-SK" altLang="sk-SK" sz="2800" smtClean="0"/>
              <a:t>Measurment of brain function after application of radioisotopes</a:t>
            </a:r>
          </a:p>
        </p:txBody>
      </p:sp>
      <p:pic>
        <p:nvPicPr>
          <p:cNvPr id="6963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2125663"/>
            <a:ext cx="4176712" cy="4032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mtClean="0"/>
              <a:t>SPECT - kamera</a:t>
            </a:r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14500" y="2138363"/>
            <a:ext cx="5715000" cy="38004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mtClean="0"/>
              <a:t>SPECT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altLang="sk-SK" dirty="0" err="1" smtClean="0">
                <a:solidFill>
                  <a:srgbClr val="FF0000"/>
                </a:solidFill>
              </a:rPr>
              <a:t>Indications</a:t>
            </a:r>
            <a:endParaRPr lang="sk-SK" altLang="sk-SK" dirty="0" smtClean="0">
              <a:solidFill>
                <a:srgbClr val="FF0000"/>
              </a:solidFill>
            </a:endParaRPr>
          </a:p>
          <a:p>
            <a:r>
              <a:rPr lang="sk-SK" altLang="sk-SK" dirty="0" err="1" smtClean="0"/>
              <a:t>Strokes</a:t>
            </a:r>
            <a:endParaRPr lang="sk-SK" altLang="sk-SK" dirty="0" smtClean="0"/>
          </a:p>
          <a:p>
            <a:r>
              <a:rPr lang="sk-SK" altLang="sk-SK" dirty="0" err="1" smtClean="0"/>
              <a:t>Dementia</a:t>
            </a:r>
            <a:r>
              <a:rPr lang="sk-SK" altLang="sk-SK" dirty="0" smtClean="0"/>
              <a:t> </a:t>
            </a:r>
          </a:p>
          <a:p>
            <a:r>
              <a:rPr lang="sk-SK" altLang="sk-SK" dirty="0" err="1" smtClean="0"/>
              <a:t>Parkinson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disease</a:t>
            </a:r>
            <a:endParaRPr lang="sk-SK" altLang="sk-SK" dirty="0" smtClean="0"/>
          </a:p>
          <a:p>
            <a:r>
              <a:rPr lang="sk-SK" altLang="sk-SK" dirty="0" err="1" smtClean="0"/>
              <a:t>Epilepsy</a:t>
            </a:r>
            <a:endParaRPr lang="sk-SK" altLang="sk-SK" dirty="0" smtClean="0"/>
          </a:p>
          <a:p>
            <a:r>
              <a:rPr lang="sk-SK" altLang="sk-SK" dirty="0" err="1" smtClean="0"/>
              <a:t>Brain</a:t>
            </a:r>
            <a:r>
              <a:rPr lang="sk-SK" altLang="sk-SK" dirty="0" smtClean="0"/>
              <a:t> </a:t>
            </a:r>
            <a:r>
              <a:rPr lang="sk-SK" altLang="sk-SK" dirty="0" err="1" smtClean="0"/>
              <a:t>tumors</a:t>
            </a:r>
            <a:endParaRPr lang="sk-SK" altLang="sk-SK" dirty="0" smtClean="0">
              <a:solidFill>
                <a:srgbClr val="FF0000"/>
              </a:solidFill>
            </a:endParaRPr>
          </a:p>
          <a:p>
            <a:endParaRPr lang="sk-SK" altLang="sk-SK" dirty="0" smtClean="0">
              <a:solidFill>
                <a:srgbClr val="FFFF00"/>
              </a:solidFill>
            </a:endParaRPr>
          </a:p>
          <a:p>
            <a:endParaRPr lang="sk-SK" altLang="sk-SK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r>
              <a:rPr lang="sk-SK" altLang="sk-SK" smtClean="0"/>
              <a:t>SPECT</a:t>
            </a:r>
          </a:p>
        </p:txBody>
      </p:sp>
      <p:pic>
        <p:nvPicPr>
          <p:cNvPr id="727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2988" y="1268413"/>
            <a:ext cx="6913562" cy="49926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sk-SK" altLang="sk-SK" smtClean="0"/>
              <a:t>SPECT – brain tumor </a:t>
            </a:r>
          </a:p>
        </p:txBody>
      </p:sp>
      <p:pic>
        <p:nvPicPr>
          <p:cNvPr id="7373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47813" y="1916113"/>
            <a:ext cx="2341562" cy="2341562"/>
          </a:xfrm>
          <a:noFill/>
        </p:spPr>
      </p:pic>
      <p:pic>
        <p:nvPicPr>
          <p:cNvPr id="7373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16688" y="1700213"/>
            <a:ext cx="2305050" cy="2305050"/>
          </a:xfrm>
          <a:noFill/>
        </p:spPr>
      </p:pic>
      <p:pic>
        <p:nvPicPr>
          <p:cNvPr id="7373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76375" y="4402138"/>
            <a:ext cx="2374900" cy="2232025"/>
          </a:xfrm>
          <a:noFill/>
        </p:spPr>
      </p:pic>
      <p:sp>
        <p:nvSpPr>
          <p:cNvPr id="73734" name="Rectangle 6"/>
          <p:cNvSpPr>
            <a:spLocks noChangeArrowheads="1"/>
          </p:cNvSpPr>
          <p:nvPr/>
        </p:nvSpPr>
        <p:spPr bwMode="auto">
          <a:xfrm>
            <a:off x="250825" y="1989138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>
                <a:solidFill>
                  <a:schemeClr val="tx2"/>
                </a:solidFill>
              </a:rPr>
              <a:t>MR – T2</a:t>
            </a:r>
          </a:p>
        </p:txBody>
      </p:sp>
      <p:sp>
        <p:nvSpPr>
          <p:cNvPr id="73735" name="Rectangle 7"/>
          <p:cNvSpPr>
            <a:spLocks noChangeArrowheads="1"/>
          </p:cNvSpPr>
          <p:nvPr/>
        </p:nvSpPr>
        <p:spPr bwMode="auto">
          <a:xfrm>
            <a:off x="4932363" y="1989138"/>
            <a:ext cx="1403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>
                <a:solidFill>
                  <a:schemeClr val="tx2"/>
                </a:solidFill>
              </a:rPr>
              <a:t>MR – gad</a:t>
            </a:r>
          </a:p>
        </p:txBody>
      </p:sp>
      <p:pic>
        <p:nvPicPr>
          <p:cNvPr id="73736" name="Picture 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6516688" y="4221163"/>
            <a:ext cx="2376487" cy="2376487"/>
          </a:xfrm>
          <a:noFill/>
        </p:spPr>
      </p:pic>
      <p:sp>
        <p:nvSpPr>
          <p:cNvPr id="73737" name="Rectangle 9"/>
          <p:cNvSpPr>
            <a:spLocks noChangeArrowheads="1"/>
          </p:cNvSpPr>
          <p:nvPr/>
        </p:nvSpPr>
        <p:spPr bwMode="auto">
          <a:xfrm>
            <a:off x="323850" y="4365625"/>
            <a:ext cx="1098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>
                <a:solidFill>
                  <a:schemeClr val="tx2"/>
                </a:solidFill>
              </a:rPr>
              <a:t>SPECT</a:t>
            </a:r>
          </a:p>
        </p:txBody>
      </p:sp>
      <p:sp>
        <p:nvSpPr>
          <p:cNvPr id="73738" name="Rectangle 10"/>
          <p:cNvSpPr>
            <a:spLocks noChangeArrowheads="1"/>
          </p:cNvSpPr>
          <p:nvPr/>
        </p:nvSpPr>
        <p:spPr bwMode="auto">
          <a:xfrm>
            <a:off x="4211638" y="4221163"/>
            <a:ext cx="22812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altLang="sk-SK">
                <a:solidFill>
                  <a:schemeClr val="tx2"/>
                </a:solidFill>
              </a:rPr>
              <a:t>Thalium SPECT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err="1" smtClean="0">
                <a:solidFill>
                  <a:schemeClr val="accent2">
                    <a:lumMod val="75000"/>
                  </a:schemeClr>
                </a:solidFill>
              </a:rPr>
              <a:t>DaT</a:t>
            </a:r>
            <a:r>
              <a:rPr lang="sk-SK" sz="3600" dirty="0" smtClean="0">
                <a:solidFill>
                  <a:schemeClr val="accent2">
                    <a:lumMod val="75000"/>
                  </a:schemeClr>
                </a:solidFill>
              </a:rPr>
              <a:t> SCAN</a:t>
            </a:r>
            <a:endParaRPr lang="sk-SK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Zástupný symbol obsahu 7"/>
          <p:cNvSpPr>
            <a:spLocks noGrp="1"/>
          </p:cNvSpPr>
          <p:nvPr>
            <p:ph idx="1"/>
          </p:nvPr>
        </p:nvSpPr>
        <p:spPr>
          <a:xfrm>
            <a:off x="685800" y="1981200"/>
            <a:ext cx="8062664" cy="4114800"/>
          </a:xfrm>
        </p:spPr>
        <p:txBody>
          <a:bodyPr/>
          <a:lstStyle/>
          <a:p>
            <a:r>
              <a:rPr lang="en-US" sz="2400" dirty="0" smtClean="0"/>
              <a:t>The dopamine transporter, or </a:t>
            </a:r>
            <a:r>
              <a:rPr lang="en-US" sz="2400" dirty="0" err="1" smtClean="0"/>
              <a:t>DaT</a:t>
            </a:r>
            <a:r>
              <a:rPr lang="en-US" sz="2400" dirty="0" smtClean="0"/>
              <a:t>, scan </a:t>
            </a:r>
            <a:r>
              <a:rPr lang="en-US" sz="2400" dirty="0" smtClean="0">
                <a:solidFill>
                  <a:srgbClr val="0000FF"/>
                </a:solidFill>
              </a:rPr>
              <a:t>uses a chemical that labels the dopamine transporter in </a:t>
            </a:r>
            <a:r>
              <a:rPr lang="en-US" sz="2400" dirty="0" smtClean="0"/>
              <a:t>the area of the brain known as the</a:t>
            </a:r>
            <a:r>
              <a:rPr lang="en-US" sz="2400" dirty="0" smtClean="0">
                <a:solidFill>
                  <a:srgbClr val="0000FF"/>
                </a:solidFill>
              </a:rPr>
              <a:t> striatum</a:t>
            </a:r>
            <a:r>
              <a:rPr lang="en-US" sz="2400" dirty="0" smtClean="0"/>
              <a:t>. </a:t>
            </a:r>
            <a:endParaRPr lang="sk-SK" sz="2400" dirty="0" smtClean="0"/>
          </a:p>
          <a:p>
            <a:r>
              <a:rPr lang="en-US" sz="2400" dirty="0" smtClean="0"/>
              <a:t>The dopamine transporter, which moves dopamine in and out of cells, is decreased in the striatum </a:t>
            </a:r>
            <a:r>
              <a:rPr lang="en-US" sz="2400" dirty="0" smtClean="0">
                <a:solidFill>
                  <a:srgbClr val="FF0000"/>
                </a:solidFill>
              </a:rPr>
              <a:t>in persons with Parkinson’s disease and related disorders.</a:t>
            </a:r>
            <a:endParaRPr lang="sk-SK" sz="2400" dirty="0" smtClean="0">
              <a:solidFill>
                <a:srgbClr val="FF0000"/>
              </a:solidFill>
            </a:endParaRPr>
          </a:p>
          <a:p>
            <a:r>
              <a:rPr lang="sk-SK" sz="2400" dirty="0" err="1" smtClean="0"/>
              <a:t>DaT</a:t>
            </a:r>
            <a:r>
              <a:rPr lang="sk-SK" sz="2400" dirty="0" smtClean="0"/>
              <a:t> </a:t>
            </a:r>
            <a:r>
              <a:rPr lang="sk-SK" sz="2400" dirty="0" err="1" smtClean="0"/>
              <a:t>scans</a:t>
            </a:r>
            <a:r>
              <a:rPr lang="sk-SK" sz="2400" dirty="0" smtClean="0"/>
              <a:t> </a:t>
            </a:r>
            <a:r>
              <a:rPr lang="sk-SK" sz="2400" dirty="0" smtClean="0">
                <a:solidFill>
                  <a:srgbClr val="FF0000"/>
                </a:solidFill>
              </a:rPr>
              <a:t>are </a:t>
            </a:r>
            <a:r>
              <a:rPr lang="sk-SK" sz="2400" dirty="0" err="1" smtClean="0">
                <a:solidFill>
                  <a:srgbClr val="FF0000"/>
                </a:solidFill>
              </a:rPr>
              <a:t>not</a:t>
            </a:r>
            <a:r>
              <a:rPr lang="sk-SK" sz="2400" dirty="0" smtClean="0">
                <a:solidFill>
                  <a:srgbClr val="FF0000"/>
                </a:solidFill>
              </a:rPr>
              <a:t> </a:t>
            </a:r>
            <a:r>
              <a:rPr lang="sk-SK" sz="2400" dirty="0" err="1" smtClean="0">
                <a:solidFill>
                  <a:srgbClr val="FF0000"/>
                </a:solidFill>
              </a:rPr>
              <a:t>able</a:t>
            </a:r>
            <a:r>
              <a:rPr lang="sk-SK" sz="2400" dirty="0" smtClean="0">
                <a:solidFill>
                  <a:srgbClr val="FF0000"/>
                </a:solidFill>
              </a:rPr>
              <a:t> </a:t>
            </a:r>
            <a:r>
              <a:rPr lang="sk-SK" sz="2400" dirty="0" smtClean="0"/>
              <a:t>to </a:t>
            </a:r>
            <a:r>
              <a:rPr lang="sk-SK" sz="2400" dirty="0" err="1" smtClean="0"/>
              <a:t>distinguish</a:t>
            </a:r>
            <a:r>
              <a:rPr lang="sk-SK" sz="2400" dirty="0" smtClean="0"/>
              <a:t> </a:t>
            </a:r>
            <a:r>
              <a:rPr lang="sk-SK" sz="2400" dirty="0" err="1" smtClean="0"/>
              <a:t>between</a:t>
            </a:r>
            <a:r>
              <a:rPr lang="sk-SK" sz="2400" dirty="0" smtClean="0"/>
              <a:t> </a:t>
            </a:r>
          </a:p>
          <a:p>
            <a:pPr>
              <a:buNone/>
            </a:pPr>
            <a:r>
              <a:rPr lang="sk-SK" sz="2400" dirty="0" smtClean="0"/>
              <a:t>		</a:t>
            </a:r>
            <a:r>
              <a:rPr lang="sk-SK" sz="2400" dirty="0" err="1" smtClean="0"/>
              <a:t>idiopathic</a:t>
            </a:r>
            <a:r>
              <a:rPr lang="sk-SK" sz="2400" dirty="0" smtClean="0"/>
              <a:t> </a:t>
            </a:r>
            <a:r>
              <a:rPr lang="sk-SK" sz="2400" dirty="0" err="1" smtClean="0"/>
              <a:t>Parkinson’s</a:t>
            </a:r>
            <a:r>
              <a:rPr lang="sk-SK" sz="2400" dirty="0" smtClean="0"/>
              <a:t> </a:t>
            </a:r>
            <a:r>
              <a:rPr lang="sk-SK" sz="2400" dirty="0" err="1" smtClean="0"/>
              <a:t>disease</a:t>
            </a:r>
            <a:r>
              <a:rPr lang="sk-SK" sz="2400" dirty="0" smtClean="0"/>
              <a:t> and </a:t>
            </a:r>
            <a:r>
              <a:rPr lang="sk-SK" sz="2400" dirty="0" err="1" smtClean="0"/>
              <a:t>atypical</a:t>
            </a:r>
            <a:r>
              <a:rPr lang="sk-SK" sz="2400" dirty="0" smtClean="0"/>
              <a:t> </a:t>
            </a:r>
            <a:r>
              <a:rPr lang="sk-SK" sz="2400" dirty="0" err="1" smtClean="0"/>
              <a:t>parkinsonian</a:t>
            </a:r>
            <a:r>
              <a:rPr lang="sk-SK" sz="2400" dirty="0" smtClean="0"/>
              <a:t> </a:t>
            </a:r>
            <a:r>
              <a:rPr lang="sk-SK" sz="2400" dirty="0" err="1" smtClean="0"/>
              <a:t>syndromes</a:t>
            </a:r>
            <a:endParaRPr lang="sk-SK" sz="2400" dirty="0" smtClean="0"/>
          </a:p>
          <a:p>
            <a:r>
              <a:rPr lang="sk-SK" sz="2400" dirty="0" err="1" smtClean="0"/>
              <a:t>progressive</a:t>
            </a:r>
            <a:r>
              <a:rPr lang="sk-SK" sz="2400" dirty="0" smtClean="0"/>
              <a:t> </a:t>
            </a:r>
            <a:r>
              <a:rPr lang="sk-SK" sz="2400" dirty="0" err="1" smtClean="0"/>
              <a:t>supranuclear</a:t>
            </a:r>
            <a:r>
              <a:rPr lang="sk-SK" sz="2400" dirty="0" smtClean="0"/>
              <a:t> </a:t>
            </a:r>
            <a:r>
              <a:rPr lang="sk-SK" sz="2400" dirty="0" err="1" smtClean="0"/>
              <a:t>palsy</a:t>
            </a:r>
            <a:r>
              <a:rPr lang="sk-SK" sz="2400" dirty="0" smtClean="0"/>
              <a:t>, </a:t>
            </a:r>
            <a:r>
              <a:rPr lang="sk-SK" sz="2400" dirty="0" err="1" smtClean="0"/>
              <a:t>multiple</a:t>
            </a:r>
            <a:r>
              <a:rPr lang="sk-SK" sz="2400" dirty="0" smtClean="0"/>
              <a:t> </a:t>
            </a:r>
            <a:r>
              <a:rPr lang="sk-SK" sz="2400" dirty="0" err="1" smtClean="0"/>
              <a:t>system</a:t>
            </a:r>
            <a:r>
              <a:rPr lang="sk-SK" sz="2400" dirty="0" smtClean="0"/>
              <a:t> </a:t>
            </a:r>
            <a:r>
              <a:rPr lang="sk-SK" sz="2400" dirty="0" err="1" smtClean="0"/>
              <a:t>atrophy</a:t>
            </a:r>
            <a:r>
              <a:rPr lang="sk-SK" sz="2400" dirty="0" smtClean="0"/>
              <a:t>, and </a:t>
            </a:r>
            <a:r>
              <a:rPr lang="sk-SK" sz="2400" dirty="0" err="1" smtClean="0"/>
              <a:t>cortical</a:t>
            </a:r>
            <a:r>
              <a:rPr lang="sk-SK" sz="2400" dirty="0" smtClean="0"/>
              <a:t> </a:t>
            </a:r>
            <a:r>
              <a:rPr lang="sk-SK" sz="2400" dirty="0" err="1" smtClean="0"/>
              <a:t>basal</a:t>
            </a:r>
            <a:r>
              <a:rPr lang="sk-SK" sz="2400" dirty="0" smtClean="0"/>
              <a:t> </a:t>
            </a:r>
            <a:r>
              <a:rPr lang="sk-SK" sz="2400" dirty="0" err="1" smtClean="0"/>
              <a:t>degeneration</a:t>
            </a:r>
            <a:r>
              <a:rPr lang="sk-SK" sz="2400" dirty="0" smtClean="0"/>
              <a:t>. </a:t>
            </a:r>
            <a:r>
              <a:rPr lang="en-US" sz="2400" dirty="0" smtClean="0"/>
              <a:t> </a:t>
            </a:r>
            <a:endParaRPr lang="sk-SK" sz="24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err="1" smtClean="0">
                <a:solidFill>
                  <a:schemeClr val="accent2">
                    <a:lumMod val="75000"/>
                  </a:schemeClr>
                </a:solidFill>
              </a:rPr>
              <a:t>DaT</a:t>
            </a:r>
            <a:r>
              <a:rPr lang="sk-SK" sz="3600" dirty="0" smtClean="0">
                <a:solidFill>
                  <a:schemeClr val="accent2">
                    <a:lumMod val="75000"/>
                  </a:schemeClr>
                </a:solidFill>
              </a:rPr>
              <a:t> SCAN</a:t>
            </a:r>
            <a:endParaRPr lang="sk-SK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0679457"/>
              </p:ext>
            </p:extLst>
          </p:nvPr>
        </p:nvGraphicFramePr>
        <p:xfrm>
          <a:off x="685800" y="1981200"/>
          <a:ext cx="7772400" cy="377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Disease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Decreased</a:t>
                      </a:r>
                      <a:r>
                        <a:rPr lang="sk-SK" dirty="0" smtClean="0"/>
                        <a:t>  DT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Decreased</a:t>
                      </a:r>
                      <a:r>
                        <a:rPr lang="sk-SK" dirty="0" smtClean="0"/>
                        <a:t> D2 (IBZM)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Parkinson</a:t>
                      </a:r>
                      <a:r>
                        <a:rPr lang="sk-SK" dirty="0" smtClean="0"/>
                        <a:t> </a:t>
                      </a:r>
                      <a:r>
                        <a:rPr lang="sk-SK" dirty="0" err="1" smtClean="0"/>
                        <a:t>disease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YES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smtClean="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Multisystem</a:t>
                      </a:r>
                      <a:r>
                        <a:rPr lang="sk-SK" dirty="0" smtClean="0"/>
                        <a:t> </a:t>
                      </a:r>
                      <a:r>
                        <a:rPr lang="sk-SK" dirty="0" err="1" smtClean="0"/>
                        <a:t>atrophy</a:t>
                      </a:r>
                      <a:r>
                        <a:rPr lang="sk-SK" dirty="0" smtClean="0"/>
                        <a:t> 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smtClean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smtClean="0"/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Progressive</a:t>
                      </a:r>
                      <a:r>
                        <a:rPr lang="sk-SK" dirty="0" smtClean="0"/>
                        <a:t> </a:t>
                      </a:r>
                      <a:r>
                        <a:rPr lang="sk-SK" dirty="0" err="1" smtClean="0"/>
                        <a:t>supranuclear</a:t>
                      </a:r>
                      <a:r>
                        <a:rPr lang="sk-SK" dirty="0" smtClean="0"/>
                        <a:t> </a:t>
                      </a:r>
                      <a:r>
                        <a:rPr lang="sk-SK" dirty="0" err="1" smtClean="0"/>
                        <a:t>palsy</a:t>
                      </a:r>
                      <a:r>
                        <a:rPr lang="sk-SK" dirty="0" smtClean="0"/>
                        <a:t> 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smtClean="0"/>
                        <a:t>YES</a:t>
                      </a:r>
                    </a:p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smtClean="0"/>
                        <a:t>YES</a:t>
                      </a:r>
                    </a:p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Esential</a:t>
                      </a:r>
                      <a:r>
                        <a:rPr lang="sk-SK" dirty="0" smtClean="0"/>
                        <a:t> </a:t>
                      </a:r>
                      <a:r>
                        <a:rPr lang="sk-SK" dirty="0" err="1" smtClean="0"/>
                        <a:t>tremor</a:t>
                      </a:r>
                      <a:r>
                        <a:rPr lang="sk-SK" dirty="0" smtClean="0"/>
                        <a:t> 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smtClean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err="1" smtClean="0"/>
                        <a:t>Probably</a:t>
                      </a:r>
                      <a:r>
                        <a:rPr lang="sk-SK" dirty="0" smtClean="0"/>
                        <a:t> 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Vascular</a:t>
                      </a:r>
                      <a:r>
                        <a:rPr lang="sk-SK" dirty="0" smtClean="0"/>
                        <a:t> </a:t>
                      </a:r>
                      <a:r>
                        <a:rPr lang="sk-SK" dirty="0" err="1" smtClean="0"/>
                        <a:t>parkinsonism</a:t>
                      </a:r>
                      <a:r>
                        <a:rPr lang="sk-SK" dirty="0" smtClean="0"/>
                        <a:t> 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smtClean="0"/>
                        <a:t>NO</a:t>
                      </a:r>
                    </a:p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err="1" smtClean="0"/>
                        <a:t>Probably</a:t>
                      </a:r>
                      <a:r>
                        <a:rPr lang="sk-SK" dirty="0" smtClean="0"/>
                        <a:t> YES 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Alzheimer</a:t>
                      </a:r>
                      <a:r>
                        <a:rPr lang="sk-SK" dirty="0" smtClean="0"/>
                        <a:t> </a:t>
                      </a:r>
                      <a:r>
                        <a:rPr lang="sk-SK" dirty="0" err="1" smtClean="0"/>
                        <a:t>disease</a:t>
                      </a:r>
                      <a:r>
                        <a:rPr lang="sk-SK" dirty="0" smtClean="0"/>
                        <a:t> 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smtClean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err="1" smtClean="0"/>
                        <a:t>Probably</a:t>
                      </a:r>
                      <a:r>
                        <a:rPr lang="sk-SK" dirty="0" smtClean="0"/>
                        <a:t> 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k-SK" dirty="0" err="1" smtClean="0"/>
                        <a:t>Lewy</a:t>
                      </a:r>
                      <a:r>
                        <a:rPr lang="sk-SK" dirty="0" smtClean="0"/>
                        <a:t> body </a:t>
                      </a:r>
                      <a:r>
                        <a:rPr lang="sk-SK" dirty="0" err="1" smtClean="0"/>
                        <a:t>dementia</a:t>
                      </a:r>
                      <a:r>
                        <a:rPr lang="sk-SK" baseline="0" dirty="0" smtClean="0"/>
                        <a:t> 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smtClean="0"/>
                        <a:t>YES</a:t>
                      </a:r>
                    </a:p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dirty="0" smtClean="0"/>
                        <a:t>YES</a:t>
                      </a:r>
                    </a:p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731168"/>
          </a:xfrm>
        </p:spPr>
        <p:txBody>
          <a:bodyPr/>
          <a:lstStyle/>
          <a:p>
            <a:r>
              <a:rPr lang="sk-SK" dirty="0" err="1">
                <a:solidFill>
                  <a:schemeClr val="accent2">
                    <a:lumMod val="75000"/>
                  </a:schemeClr>
                </a:solidFill>
              </a:rPr>
              <a:t>DaT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 SCAN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5474" name="Picture 2" descr=" 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1155" y="1340768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>
                <a:solidFill>
                  <a:schemeClr val="accent2">
                    <a:lumMod val="75000"/>
                  </a:schemeClr>
                </a:solidFill>
              </a:rPr>
              <a:t>DaT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 SCAN</a:t>
            </a:r>
            <a:endParaRPr lang="sk-SK" dirty="0"/>
          </a:p>
        </p:txBody>
      </p:sp>
      <p:pic>
        <p:nvPicPr>
          <p:cNvPr id="104450" name="Picture 2" descr="http://medcraveonline.com/JNSK/images/JNSK-01-00002-g00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780928"/>
            <a:ext cx="7923096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dirty="0" err="1" smtClean="0">
                <a:solidFill>
                  <a:schemeClr val="accent2">
                    <a:lumMod val="75000"/>
                  </a:schemeClr>
                </a:solidFill>
              </a:rPr>
              <a:t>DaT</a:t>
            </a:r>
            <a:r>
              <a:rPr lang="sk-SK" sz="3600" dirty="0" smtClean="0">
                <a:solidFill>
                  <a:schemeClr val="accent2">
                    <a:lumMod val="75000"/>
                  </a:schemeClr>
                </a:solidFill>
              </a:rPr>
              <a:t> SCAN</a:t>
            </a:r>
            <a:endParaRPr lang="sk-SK" sz="3600" dirty="0"/>
          </a:p>
        </p:txBody>
      </p:sp>
      <p:pic>
        <p:nvPicPr>
          <p:cNvPr id="8" name="Picture 4" descr="http://www.neurology.org/content/56/suppl_5/S1/F1.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844824"/>
            <a:ext cx="4321257" cy="43350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590800"/>
            <a:ext cx="3590925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371600"/>
            <a:ext cx="3810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sk-SK" altLang="sk-SK" b="1" smtClean="0"/>
              <a:t>Spinal column - anatomy</a:t>
            </a:r>
            <a:endParaRPr lang="sk-SK" altLang="sk-SK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d1gqps90bl2jsp.cloudfront.net/content/brain/early/2011/08/02/brain.awr177/F1.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64704"/>
            <a:ext cx="8172400" cy="524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59160"/>
          </a:xfrm>
        </p:spPr>
        <p:txBody>
          <a:bodyPr/>
          <a:lstStyle/>
          <a:p>
            <a:r>
              <a:rPr lang="sk-SK" dirty="0" err="1">
                <a:solidFill>
                  <a:schemeClr val="accent2">
                    <a:lumMod val="75000"/>
                  </a:schemeClr>
                </a:solidFill>
              </a:rPr>
              <a:t>DaT</a:t>
            </a:r>
            <a:r>
              <a:rPr lang="sk-SK" dirty="0">
                <a:solidFill>
                  <a:schemeClr val="accent2">
                    <a:lumMod val="75000"/>
                  </a:schemeClr>
                </a:solidFill>
              </a:rPr>
              <a:t> SCAN</a:t>
            </a:r>
            <a:endParaRPr lang="sk-SK" dirty="0"/>
          </a:p>
        </p:txBody>
      </p:sp>
      <p:pic>
        <p:nvPicPr>
          <p:cNvPr id="107522" name="Picture 2" descr="http://image.slidesharecdn.com/neuroimagingnelladiagnosidifferenzialedeiparkinsonismi-100414072543-phpapp01/95/neuroimaging-nella-diagnosi-differenziale-dei-parkinsonismi-43-728.jpg?cb=12712301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3416" y="1484784"/>
            <a:ext cx="6934200" cy="52006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https://com-movement-disorders.sites.medinfo.ufl.edu/files/2012/04/brain-sc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2304647"/>
            <a:ext cx="4729110" cy="3161038"/>
          </a:xfrm>
          <a:prstGeom prst="rect">
            <a:avLst/>
          </a:prstGeom>
          <a:noFill/>
        </p:spPr>
      </p:pic>
      <p:sp>
        <p:nvSpPr>
          <p:cNvPr id="4" name="Zástupný symbol obsahu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>
                <a:solidFill>
                  <a:srgbClr val="0000FF"/>
                </a:solidFill>
              </a:rPr>
              <a:t>DaT</a:t>
            </a:r>
            <a:r>
              <a:rPr lang="sk-SK" dirty="0" smtClean="0">
                <a:solidFill>
                  <a:srgbClr val="0000FF"/>
                </a:solidFill>
              </a:rPr>
              <a:t> SCAN</a:t>
            </a:r>
            <a:endParaRPr lang="sk-SK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z="4000" dirty="0" err="1" smtClean="0"/>
              <a:t>Positron</a:t>
            </a:r>
            <a:r>
              <a:rPr lang="sk-SK" altLang="sk-SK" sz="4000" dirty="0" smtClean="0"/>
              <a:t> </a:t>
            </a:r>
            <a:r>
              <a:rPr lang="sk-SK" altLang="sk-SK" sz="4000" dirty="0" err="1" smtClean="0"/>
              <a:t>emission</a:t>
            </a:r>
            <a:r>
              <a:rPr lang="sk-SK" altLang="sk-SK" sz="4000" dirty="0" smtClean="0"/>
              <a:t> </a:t>
            </a:r>
            <a:r>
              <a:rPr lang="sk-SK" altLang="sk-SK" sz="4000" dirty="0" err="1" smtClean="0"/>
              <a:t>tomography</a:t>
            </a:r>
            <a:r>
              <a:rPr lang="sk-SK" altLang="sk-SK" sz="4000" dirty="0" smtClean="0"/>
              <a:t> - PET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2400" dirty="0" err="1" smtClean="0">
                <a:solidFill>
                  <a:srgbClr val="FF0000"/>
                </a:solidFill>
              </a:rPr>
              <a:t>Nuclear</a:t>
            </a:r>
            <a:r>
              <a:rPr lang="sk-SK" sz="2400" dirty="0" smtClean="0">
                <a:solidFill>
                  <a:srgbClr val="FF0000"/>
                </a:solidFill>
              </a:rPr>
              <a:t> </a:t>
            </a:r>
            <a:r>
              <a:rPr lang="sk-SK" sz="2400" dirty="0" err="1" smtClean="0">
                <a:solidFill>
                  <a:srgbClr val="FF0000"/>
                </a:solidFill>
              </a:rPr>
              <a:t>medicine</a:t>
            </a:r>
            <a:r>
              <a:rPr lang="sk-SK" sz="2400" dirty="0" smtClean="0">
                <a:solidFill>
                  <a:srgbClr val="FF0000"/>
                </a:solidFill>
              </a:rPr>
              <a:t>, </a:t>
            </a:r>
            <a:r>
              <a:rPr lang="sk-SK" sz="2400" u="sng" dirty="0" err="1" smtClean="0">
                <a:solidFill>
                  <a:srgbClr val="FF0000"/>
                </a:solidFill>
              </a:rPr>
              <a:t>functional</a:t>
            </a:r>
            <a:r>
              <a:rPr lang="sk-SK" sz="2400" u="sng" dirty="0" smtClean="0">
                <a:solidFill>
                  <a:srgbClr val="FF0000"/>
                </a:solidFill>
              </a:rPr>
              <a:t> </a:t>
            </a:r>
            <a:r>
              <a:rPr lang="sk-SK" sz="2400" u="sng" dirty="0" err="1" smtClean="0">
                <a:solidFill>
                  <a:srgbClr val="FF0000"/>
                </a:solidFill>
              </a:rPr>
              <a:t>imaging</a:t>
            </a:r>
            <a:r>
              <a:rPr lang="sk-SK" sz="2400" u="sng" dirty="0" smtClean="0">
                <a:solidFill>
                  <a:srgbClr val="FF0000"/>
                </a:solidFill>
              </a:rPr>
              <a:t>  </a:t>
            </a:r>
            <a:r>
              <a:rPr lang="sk-SK" sz="2400" u="sng" dirty="0" err="1" smtClean="0"/>
              <a:t>technique</a:t>
            </a:r>
            <a:r>
              <a:rPr lang="sk-SK" sz="2400" u="sng" dirty="0" smtClean="0"/>
              <a:t> </a:t>
            </a:r>
            <a:r>
              <a:rPr lang="sk-SK" sz="2400" dirty="0" err="1" smtClean="0"/>
              <a:t>used</a:t>
            </a:r>
            <a:r>
              <a:rPr lang="sk-SK" sz="2400" dirty="0" smtClean="0"/>
              <a:t> to </a:t>
            </a:r>
            <a:r>
              <a:rPr lang="sk-SK" sz="2400" dirty="0" err="1" smtClean="0"/>
              <a:t>observe</a:t>
            </a:r>
            <a:r>
              <a:rPr lang="sk-SK" sz="2400" dirty="0" smtClean="0"/>
              <a:t> </a:t>
            </a:r>
            <a:r>
              <a:rPr lang="sk-SK" sz="2400" dirty="0" err="1" smtClean="0"/>
              <a:t>metabolic</a:t>
            </a:r>
            <a:r>
              <a:rPr lang="sk-SK" sz="2400" dirty="0" smtClean="0"/>
              <a:t> </a:t>
            </a:r>
            <a:r>
              <a:rPr lang="sk-SK" sz="2400" dirty="0" err="1" smtClean="0"/>
              <a:t>processes</a:t>
            </a:r>
            <a:r>
              <a:rPr lang="sk-SK" sz="2400" dirty="0" smtClean="0"/>
              <a:t> in </a:t>
            </a:r>
            <a:r>
              <a:rPr lang="sk-SK" sz="2400" dirty="0" err="1" smtClean="0"/>
              <a:t>the</a:t>
            </a:r>
            <a:r>
              <a:rPr lang="sk-SK" sz="2400" dirty="0" smtClean="0"/>
              <a:t> body, </a:t>
            </a:r>
            <a:r>
              <a:rPr lang="sk-SK" sz="2400" dirty="0" err="1" smtClean="0"/>
              <a:t>including</a:t>
            </a:r>
            <a:r>
              <a:rPr lang="sk-SK" sz="2400" dirty="0" smtClean="0"/>
              <a:t> </a:t>
            </a:r>
            <a:r>
              <a:rPr lang="sk-SK" sz="2400" dirty="0" err="1" smtClean="0"/>
              <a:t>brain</a:t>
            </a:r>
            <a:r>
              <a:rPr lang="sk-SK" sz="2400" dirty="0" smtClean="0"/>
              <a:t>. </a:t>
            </a:r>
          </a:p>
          <a:p>
            <a:endParaRPr lang="sk-SK" sz="2400" dirty="0" smtClean="0"/>
          </a:p>
          <a:p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system</a:t>
            </a:r>
            <a:r>
              <a:rPr lang="sk-SK" sz="2400" dirty="0" smtClean="0"/>
              <a:t> </a:t>
            </a:r>
            <a:r>
              <a:rPr lang="sk-SK" sz="2400" dirty="0" err="1" smtClean="0"/>
              <a:t>detects</a:t>
            </a:r>
            <a:r>
              <a:rPr lang="sk-SK" sz="2400" dirty="0" smtClean="0"/>
              <a:t> </a:t>
            </a:r>
            <a:r>
              <a:rPr lang="sk-SK" sz="2400" dirty="0" err="1" smtClean="0"/>
              <a:t>pairs</a:t>
            </a:r>
            <a:r>
              <a:rPr lang="sk-SK" sz="2400" dirty="0" smtClean="0"/>
              <a:t> </a:t>
            </a:r>
            <a:r>
              <a:rPr lang="sk-SK" sz="2400" dirty="0" err="1" smtClean="0"/>
              <a:t>of</a:t>
            </a:r>
            <a:r>
              <a:rPr lang="sk-SK" sz="2400" dirty="0" smtClean="0"/>
              <a:t>  </a:t>
            </a:r>
            <a:r>
              <a:rPr lang="sk-SK" sz="2400" dirty="0" err="1" smtClean="0">
                <a:solidFill>
                  <a:srgbClr val="FF0000"/>
                </a:solidFill>
              </a:rPr>
              <a:t>gamma</a:t>
            </a:r>
            <a:r>
              <a:rPr lang="sk-SK" sz="2400" dirty="0" smtClean="0">
                <a:solidFill>
                  <a:srgbClr val="FF0000"/>
                </a:solidFill>
              </a:rPr>
              <a:t> </a:t>
            </a:r>
            <a:r>
              <a:rPr lang="sk-SK" sz="2400" dirty="0" err="1" smtClean="0">
                <a:solidFill>
                  <a:srgbClr val="FF0000"/>
                </a:solidFill>
              </a:rPr>
              <a:t>rays</a:t>
            </a:r>
            <a:r>
              <a:rPr lang="sk-SK" sz="2400" dirty="0" smtClean="0">
                <a:solidFill>
                  <a:srgbClr val="FF0000"/>
                </a:solidFill>
              </a:rPr>
              <a:t>  </a:t>
            </a:r>
            <a:r>
              <a:rPr lang="sk-SK" sz="2400" dirty="0" err="1" smtClean="0"/>
              <a:t>emitted</a:t>
            </a:r>
            <a:r>
              <a:rPr lang="sk-SK" sz="2400" dirty="0" smtClean="0"/>
              <a:t> </a:t>
            </a:r>
            <a:r>
              <a:rPr lang="sk-SK" sz="2400" dirty="0" err="1" smtClean="0"/>
              <a:t>indirectly</a:t>
            </a:r>
            <a:r>
              <a:rPr lang="sk-SK" sz="2400" dirty="0" smtClean="0"/>
              <a:t> by a </a:t>
            </a:r>
            <a:r>
              <a:rPr lang="sk-SK" sz="2400" dirty="0" err="1" smtClean="0">
                <a:solidFill>
                  <a:srgbClr val="FF0000"/>
                </a:solidFill>
              </a:rPr>
              <a:t>positron</a:t>
            </a:r>
            <a:r>
              <a:rPr lang="sk-SK" sz="2400" dirty="0" smtClean="0">
                <a:solidFill>
                  <a:srgbClr val="FF0000"/>
                </a:solidFill>
              </a:rPr>
              <a:t> -</a:t>
            </a:r>
            <a:r>
              <a:rPr lang="sk-SK" sz="2400" dirty="0" err="1" smtClean="0">
                <a:solidFill>
                  <a:srgbClr val="FF0000"/>
                </a:solidFill>
              </a:rPr>
              <a:t>emitting</a:t>
            </a:r>
            <a:r>
              <a:rPr lang="sk-SK" sz="2400" dirty="0" smtClean="0">
                <a:solidFill>
                  <a:srgbClr val="FF0000"/>
                </a:solidFill>
              </a:rPr>
              <a:t>  </a:t>
            </a:r>
            <a:r>
              <a:rPr lang="sk-SK" sz="2400" dirty="0" err="1" smtClean="0">
                <a:solidFill>
                  <a:srgbClr val="FF0000"/>
                </a:solidFill>
              </a:rPr>
              <a:t>radionuclid</a:t>
            </a:r>
            <a:r>
              <a:rPr lang="sk-SK" sz="2400" dirty="0" smtClean="0">
                <a:solidFill>
                  <a:srgbClr val="FF0000"/>
                </a:solidFill>
              </a:rPr>
              <a:t> (</a:t>
            </a:r>
            <a:r>
              <a:rPr lang="sk-SK" sz="2400" dirty="0" err="1" smtClean="0">
                <a:solidFill>
                  <a:srgbClr val="FF0000"/>
                </a:solidFill>
              </a:rPr>
              <a:t>tracer</a:t>
            </a:r>
            <a:r>
              <a:rPr lang="sk-SK" sz="2400" dirty="0" smtClean="0">
                <a:solidFill>
                  <a:srgbClr val="FF0000"/>
                </a:solidFill>
              </a:rPr>
              <a:t>),</a:t>
            </a:r>
            <a:r>
              <a:rPr lang="sk-SK" sz="2400" dirty="0" smtClean="0"/>
              <a:t> </a:t>
            </a:r>
            <a:r>
              <a:rPr lang="sk-SK" sz="2400" dirty="0" err="1" smtClean="0"/>
              <a:t>which</a:t>
            </a:r>
            <a:r>
              <a:rPr lang="sk-SK" sz="2400" dirty="0" smtClean="0"/>
              <a:t> </a:t>
            </a:r>
            <a:r>
              <a:rPr lang="sk-SK" sz="2400" dirty="0" err="1" smtClean="0"/>
              <a:t>is</a:t>
            </a:r>
            <a:r>
              <a:rPr lang="sk-SK" sz="2400" dirty="0" smtClean="0"/>
              <a:t> </a:t>
            </a:r>
            <a:r>
              <a:rPr lang="sk-SK" sz="2400" dirty="0" err="1" smtClean="0"/>
              <a:t>introduced</a:t>
            </a:r>
            <a:r>
              <a:rPr lang="sk-SK" sz="2400" dirty="0" smtClean="0"/>
              <a:t> </a:t>
            </a:r>
            <a:r>
              <a:rPr lang="sk-SK" sz="2400" dirty="0" err="1" smtClean="0"/>
              <a:t>into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body on a </a:t>
            </a:r>
            <a:r>
              <a:rPr lang="sk-SK" sz="2400" dirty="0" err="1" smtClean="0">
                <a:solidFill>
                  <a:schemeClr val="accent2"/>
                </a:solidFill>
              </a:rPr>
              <a:t>biologically</a:t>
            </a:r>
            <a:r>
              <a:rPr lang="sk-SK" sz="2400" dirty="0" smtClean="0">
                <a:solidFill>
                  <a:schemeClr val="accent2"/>
                </a:solidFill>
              </a:rPr>
              <a:t> </a:t>
            </a:r>
            <a:r>
              <a:rPr lang="sk-SK" sz="2400" dirty="0" err="1" smtClean="0">
                <a:solidFill>
                  <a:schemeClr val="accent2"/>
                </a:solidFill>
              </a:rPr>
              <a:t>active</a:t>
            </a:r>
            <a:r>
              <a:rPr lang="sk-SK" sz="2400" dirty="0" smtClean="0">
                <a:solidFill>
                  <a:schemeClr val="accent2"/>
                </a:solidFill>
              </a:rPr>
              <a:t> </a:t>
            </a:r>
            <a:r>
              <a:rPr lang="sk-SK" sz="2400" dirty="0" err="1" smtClean="0">
                <a:solidFill>
                  <a:schemeClr val="accent2"/>
                </a:solidFill>
              </a:rPr>
              <a:t>molecule</a:t>
            </a:r>
            <a:r>
              <a:rPr lang="sk-SK" sz="2400" dirty="0" smtClean="0">
                <a:solidFill>
                  <a:schemeClr val="accent2"/>
                </a:solidFill>
              </a:rPr>
              <a:t>. </a:t>
            </a:r>
          </a:p>
          <a:p>
            <a:endParaRPr lang="sk-SK" sz="2400" dirty="0" smtClean="0">
              <a:solidFill>
                <a:schemeClr val="accent2"/>
              </a:solidFill>
            </a:endParaRPr>
          </a:p>
          <a:p>
            <a:r>
              <a:rPr lang="sk-SK" sz="2400" dirty="0" err="1" smtClean="0"/>
              <a:t>Three-dimensional</a:t>
            </a:r>
            <a:r>
              <a:rPr lang="sk-SK" sz="2400" dirty="0" smtClean="0"/>
              <a:t> </a:t>
            </a:r>
            <a:r>
              <a:rPr lang="sk-SK" sz="2400" dirty="0" err="1" smtClean="0"/>
              <a:t>images</a:t>
            </a:r>
            <a:r>
              <a:rPr lang="sk-SK" sz="2400" dirty="0" smtClean="0"/>
              <a:t> </a:t>
            </a:r>
            <a:r>
              <a:rPr lang="sk-SK" sz="2400" dirty="0" err="1" smtClean="0"/>
              <a:t>of</a:t>
            </a:r>
            <a:r>
              <a:rPr lang="sk-SK" sz="2400" dirty="0" smtClean="0"/>
              <a:t> </a:t>
            </a:r>
            <a:r>
              <a:rPr lang="sk-SK" sz="2400" dirty="0" err="1" smtClean="0"/>
              <a:t>tracer</a:t>
            </a:r>
            <a:r>
              <a:rPr lang="sk-SK" sz="2400" dirty="0" smtClean="0"/>
              <a:t> </a:t>
            </a:r>
            <a:r>
              <a:rPr lang="sk-SK" sz="2400" dirty="0" err="1" smtClean="0"/>
              <a:t>concentration</a:t>
            </a:r>
            <a:r>
              <a:rPr lang="sk-SK" sz="2400" dirty="0" smtClean="0"/>
              <a:t> </a:t>
            </a:r>
            <a:r>
              <a:rPr lang="sk-SK" sz="2400" dirty="0" err="1" smtClean="0"/>
              <a:t>within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body are </a:t>
            </a:r>
            <a:r>
              <a:rPr lang="sk-SK" sz="2400" dirty="0" err="1" smtClean="0"/>
              <a:t>then</a:t>
            </a:r>
            <a:r>
              <a:rPr lang="sk-SK" sz="2400" dirty="0" smtClean="0"/>
              <a:t> </a:t>
            </a:r>
            <a:r>
              <a:rPr lang="sk-SK" sz="2400" dirty="0" err="1" smtClean="0"/>
              <a:t>constructed</a:t>
            </a:r>
            <a:r>
              <a:rPr lang="sk-SK" sz="2400" dirty="0" smtClean="0"/>
              <a:t> by </a:t>
            </a:r>
            <a:r>
              <a:rPr lang="sk-SK" sz="2400" dirty="0" err="1" smtClean="0"/>
              <a:t>computer</a:t>
            </a:r>
            <a:r>
              <a:rPr lang="sk-SK" sz="2400" dirty="0" smtClean="0"/>
              <a:t> </a:t>
            </a:r>
            <a:r>
              <a:rPr lang="sk-SK" sz="2400" dirty="0" err="1" smtClean="0"/>
              <a:t>analysis</a:t>
            </a:r>
            <a:r>
              <a:rPr lang="sk-SK" sz="2400" dirty="0" smtClean="0"/>
              <a:t>. </a:t>
            </a:r>
          </a:p>
          <a:p>
            <a:endParaRPr lang="sk-SK" altLang="sk-SK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z="3600" dirty="0" err="1" smtClean="0"/>
              <a:t>Positron</a:t>
            </a:r>
            <a:r>
              <a:rPr lang="sk-SK" altLang="sk-SK" sz="3600" dirty="0" smtClean="0"/>
              <a:t> </a:t>
            </a:r>
            <a:r>
              <a:rPr lang="sk-SK" altLang="sk-SK" sz="3600" dirty="0" err="1" smtClean="0"/>
              <a:t>emission</a:t>
            </a:r>
            <a:r>
              <a:rPr lang="sk-SK" altLang="sk-SK" sz="3600" dirty="0" smtClean="0"/>
              <a:t> </a:t>
            </a:r>
            <a:r>
              <a:rPr lang="sk-SK" altLang="sk-SK" sz="3600" dirty="0" err="1" smtClean="0"/>
              <a:t>tomography</a:t>
            </a:r>
            <a:r>
              <a:rPr lang="sk-SK" altLang="sk-SK" sz="3600" dirty="0" smtClean="0"/>
              <a:t> - PET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dirty="0" smtClean="0"/>
              <a:t>In </a:t>
            </a:r>
            <a:r>
              <a:rPr lang="sk-SK" sz="2400" dirty="0" err="1" smtClean="0"/>
              <a:t>modern</a:t>
            </a:r>
            <a:r>
              <a:rPr lang="sk-SK" sz="2400" dirty="0" smtClean="0"/>
              <a:t> </a:t>
            </a:r>
            <a:r>
              <a:rPr lang="sk-SK" sz="2400" dirty="0" smtClean="0">
                <a:solidFill>
                  <a:srgbClr val="FF0000"/>
                </a:solidFill>
              </a:rPr>
              <a:t>PET-CT</a:t>
            </a:r>
            <a:r>
              <a:rPr lang="sk-SK" sz="2400" dirty="0" smtClean="0"/>
              <a:t> </a:t>
            </a:r>
            <a:r>
              <a:rPr lang="sk-SK" sz="2400" dirty="0" err="1" smtClean="0"/>
              <a:t>scanners</a:t>
            </a:r>
            <a:r>
              <a:rPr lang="sk-SK" sz="2400" dirty="0" smtClean="0"/>
              <a:t>, </a:t>
            </a:r>
            <a:r>
              <a:rPr lang="sk-SK" sz="2400" dirty="0" err="1" smtClean="0"/>
              <a:t>three</a:t>
            </a:r>
            <a:r>
              <a:rPr lang="sk-SK" sz="2400" dirty="0" smtClean="0"/>
              <a:t> </a:t>
            </a:r>
            <a:r>
              <a:rPr lang="sk-SK" sz="2400" dirty="0" err="1" smtClean="0"/>
              <a:t>dimensional</a:t>
            </a:r>
            <a:r>
              <a:rPr lang="sk-SK" sz="2400" dirty="0" smtClean="0"/>
              <a:t> </a:t>
            </a:r>
            <a:r>
              <a:rPr lang="sk-SK" sz="2400" dirty="0" err="1" smtClean="0"/>
              <a:t>imaging</a:t>
            </a:r>
            <a:r>
              <a:rPr lang="sk-SK" sz="2400" dirty="0" smtClean="0"/>
              <a:t> </a:t>
            </a:r>
            <a:r>
              <a:rPr lang="sk-SK" sz="2400" dirty="0" err="1" smtClean="0"/>
              <a:t>is</a:t>
            </a:r>
            <a:r>
              <a:rPr lang="sk-SK" sz="2400" dirty="0" smtClean="0"/>
              <a:t> </a:t>
            </a:r>
            <a:r>
              <a:rPr lang="sk-SK" sz="2400" dirty="0" err="1" smtClean="0"/>
              <a:t>often</a:t>
            </a:r>
            <a:r>
              <a:rPr lang="sk-SK" sz="2400" dirty="0" smtClean="0"/>
              <a:t> </a:t>
            </a:r>
            <a:r>
              <a:rPr lang="sk-SK" sz="2400" dirty="0" err="1" smtClean="0"/>
              <a:t>accomplished</a:t>
            </a:r>
            <a:r>
              <a:rPr lang="sk-SK" sz="2400" dirty="0" smtClean="0"/>
              <a:t> </a:t>
            </a:r>
            <a:r>
              <a:rPr lang="sk-SK" sz="2400" dirty="0" err="1" smtClean="0"/>
              <a:t>with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aid</a:t>
            </a:r>
            <a:r>
              <a:rPr lang="sk-SK" sz="2400" dirty="0" smtClean="0"/>
              <a:t> </a:t>
            </a:r>
            <a:r>
              <a:rPr lang="sk-SK" sz="2400" dirty="0" err="1" smtClean="0"/>
              <a:t>of</a:t>
            </a:r>
            <a:r>
              <a:rPr lang="sk-SK" sz="2400" dirty="0" smtClean="0"/>
              <a:t> a </a:t>
            </a:r>
            <a:r>
              <a:rPr lang="sk-SK" sz="2400" dirty="0" smtClean="0">
                <a:solidFill>
                  <a:srgbClr val="FF0000"/>
                </a:solidFill>
              </a:rPr>
              <a:t>CT </a:t>
            </a:r>
            <a:r>
              <a:rPr lang="sk-SK" sz="2400" dirty="0" err="1" smtClean="0">
                <a:solidFill>
                  <a:srgbClr val="FF0000"/>
                </a:solidFill>
              </a:rPr>
              <a:t>X-ray</a:t>
            </a:r>
            <a:r>
              <a:rPr lang="sk-SK" sz="2400" dirty="0" smtClean="0">
                <a:solidFill>
                  <a:srgbClr val="FF0000"/>
                </a:solidFill>
              </a:rPr>
              <a:t> </a:t>
            </a:r>
            <a:r>
              <a:rPr lang="sk-SK" sz="2400" dirty="0" err="1" smtClean="0"/>
              <a:t>scan</a:t>
            </a:r>
            <a:r>
              <a:rPr lang="sk-SK" sz="2400" dirty="0" smtClean="0"/>
              <a:t> </a:t>
            </a:r>
            <a:r>
              <a:rPr lang="sk-SK" sz="2400" dirty="0" err="1" smtClean="0"/>
              <a:t>performed</a:t>
            </a:r>
            <a:r>
              <a:rPr lang="sk-SK" sz="2400" dirty="0" smtClean="0"/>
              <a:t> on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patient</a:t>
            </a:r>
            <a:r>
              <a:rPr lang="sk-SK" sz="2400" dirty="0" smtClean="0"/>
              <a:t> </a:t>
            </a:r>
            <a:r>
              <a:rPr lang="sk-SK" sz="2400" dirty="0" err="1" smtClean="0"/>
              <a:t>during</a:t>
            </a:r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same</a:t>
            </a:r>
            <a:r>
              <a:rPr lang="sk-SK" sz="2400" dirty="0" smtClean="0"/>
              <a:t> </a:t>
            </a:r>
            <a:r>
              <a:rPr lang="sk-SK" sz="2400" dirty="0" err="1" smtClean="0"/>
              <a:t>session</a:t>
            </a:r>
            <a:r>
              <a:rPr lang="sk-SK" sz="2400" dirty="0" smtClean="0"/>
              <a:t>, in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same</a:t>
            </a:r>
            <a:r>
              <a:rPr lang="sk-SK" sz="2400" dirty="0" smtClean="0"/>
              <a:t> </a:t>
            </a:r>
            <a:r>
              <a:rPr lang="sk-SK" sz="2400" dirty="0" err="1" smtClean="0"/>
              <a:t>machine</a:t>
            </a:r>
            <a:r>
              <a:rPr lang="sk-SK" sz="2400" dirty="0" smtClean="0"/>
              <a:t>.</a:t>
            </a:r>
          </a:p>
          <a:p>
            <a:r>
              <a:rPr lang="sk-SK" sz="2400" dirty="0" smtClean="0"/>
              <a:t> </a:t>
            </a:r>
            <a:r>
              <a:rPr lang="sk-SK" sz="2400" dirty="0" err="1" smtClean="0"/>
              <a:t>The</a:t>
            </a:r>
            <a:r>
              <a:rPr lang="sk-SK" sz="2400" dirty="0" smtClean="0"/>
              <a:t> most </a:t>
            </a:r>
            <a:r>
              <a:rPr lang="sk-SK" sz="2400" dirty="0" err="1" smtClean="0"/>
              <a:t>often</a:t>
            </a:r>
            <a:r>
              <a:rPr lang="sk-SK" sz="2400" dirty="0" smtClean="0"/>
              <a:t> 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biologically</a:t>
            </a:r>
            <a:r>
              <a:rPr lang="sk-SK" sz="2400" dirty="0" smtClean="0"/>
              <a:t> </a:t>
            </a:r>
            <a:r>
              <a:rPr lang="sk-SK" sz="2400" dirty="0" err="1" smtClean="0"/>
              <a:t>active</a:t>
            </a:r>
            <a:r>
              <a:rPr lang="sk-SK" sz="2400" dirty="0" smtClean="0"/>
              <a:t> </a:t>
            </a:r>
            <a:r>
              <a:rPr lang="sk-SK" sz="2400" dirty="0" err="1" smtClean="0"/>
              <a:t>molecule</a:t>
            </a:r>
            <a:r>
              <a:rPr lang="sk-SK" sz="2400" dirty="0" smtClean="0"/>
              <a:t> chosen </a:t>
            </a:r>
            <a:r>
              <a:rPr lang="sk-SK" sz="2400" dirty="0" err="1" smtClean="0"/>
              <a:t>for</a:t>
            </a:r>
            <a:r>
              <a:rPr lang="sk-SK" sz="2400" dirty="0" smtClean="0"/>
              <a:t> PET </a:t>
            </a:r>
            <a:r>
              <a:rPr lang="sk-SK" sz="2400" dirty="0" err="1" smtClean="0"/>
              <a:t>is</a:t>
            </a:r>
            <a:r>
              <a:rPr lang="sk-SK" sz="2400" dirty="0" smtClean="0"/>
              <a:t> </a:t>
            </a:r>
            <a:r>
              <a:rPr lang="sk-SK" sz="2400" dirty="0" err="1" smtClean="0">
                <a:solidFill>
                  <a:srgbClr val="FF0000"/>
                </a:solidFill>
              </a:rPr>
              <a:t>fludeoxyglucose</a:t>
            </a:r>
            <a:r>
              <a:rPr lang="sk-SK" sz="2400" dirty="0" smtClean="0">
                <a:solidFill>
                  <a:srgbClr val="FF0000"/>
                </a:solidFill>
              </a:rPr>
              <a:t> </a:t>
            </a:r>
            <a:r>
              <a:rPr lang="sk-SK" sz="2400" dirty="0" smtClean="0"/>
              <a:t>(FDG), </a:t>
            </a:r>
            <a:r>
              <a:rPr lang="sk-SK" sz="2400" dirty="0" err="1" smtClean="0"/>
              <a:t>an</a:t>
            </a:r>
            <a:r>
              <a:rPr lang="sk-SK" sz="2400" dirty="0" smtClean="0"/>
              <a:t> </a:t>
            </a:r>
            <a:r>
              <a:rPr lang="sk-SK" sz="2400" dirty="0" err="1" smtClean="0"/>
              <a:t>analogue</a:t>
            </a:r>
            <a:r>
              <a:rPr lang="sk-SK" sz="2400" dirty="0" smtClean="0"/>
              <a:t> </a:t>
            </a:r>
            <a:r>
              <a:rPr lang="sk-SK" sz="2400" dirty="0" err="1" smtClean="0"/>
              <a:t>of</a:t>
            </a:r>
            <a:r>
              <a:rPr lang="sk-SK" sz="2400" dirty="0" smtClean="0"/>
              <a:t> </a:t>
            </a:r>
            <a:r>
              <a:rPr lang="sk-SK" sz="2400" dirty="0" err="1" smtClean="0"/>
              <a:t>glucose</a:t>
            </a:r>
            <a:r>
              <a:rPr lang="sk-SK" sz="2400" dirty="0" smtClean="0"/>
              <a:t>. </a:t>
            </a:r>
          </a:p>
          <a:p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concentrations</a:t>
            </a:r>
            <a:r>
              <a:rPr lang="sk-SK" sz="2400" dirty="0" smtClean="0"/>
              <a:t> </a:t>
            </a:r>
            <a:r>
              <a:rPr lang="sk-SK" sz="2400" dirty="0" err="1" smtClean="0"/>
              <a:t>of</a:t>
            </a:r>
            <a:r>
              <a:rPr lang="sk-SK" sz="2400" dirty="0" smtClean="0"/>
              <a:t> </a:t>
            </a:r>
            <a:r>
              <a:rPr lang="sk-SK" sz="2400" dirty="0" err="1" smtClean="0"/>
              <a:t>tracer</a:t>
            </a:r>
            <a:r>
              <a:rPr lang="sk-SK" sz="2400" dirty="0" smtClean="0"/>
              <a:t> </a:t>
            </a:r>
            <a:r>
              <a:rPr lang="sk-SK" sz="2400" dirty="0" err="1" smtClean="0"/>
              <a:t>imaged</a:t>
            </a:r>
            <a:r>
              <a:rPr lang="sk-SK" sz="2400" dirty="0" smtClean="0"/>
              <a:t> </a:t>
            </a:r>
            <a:r>
              <a:rPr lang="sk-SK" sz="2400" dirty="0" err="1" smtClean="0"/>
              <a:t>will</a:t>
            </a:r>
            <a:r>
              <a:rPr lang="sk-SK" sz="2400" dirty="0" smtClean="0"/>
              <a:t> </a:t>
            </a:r>
            <a:r>
              <a:rPr lang="sk-SK" sz="2400" dirty="0" err="1" smtClean="0"/>
              <a:t>indicate</a:t>
            </a:r>
            <a:r>
              <a:rPr lang="sk-SK" sz="2400" dirty="0" smtClean="0"/>
              <a:t> </a:t>
            </a:r>
            <a:r>
              <a:rPr lang="sk-SK" sz="2400" dirty="0" err="1" smtClean="0"/>
              <a:t>tissue</a:t>
            </a:r>
            <a:r>
              <a:rPr lang="sk-SK" sz="2400" dirty="0" smtClean="0"/>
              <a:t> </a:t>
            </a:r>
            <a:r>
              <a:rPr lang="sk-SK" sz="2400" dirty="0" err="1" smtClean="0"/>
              <a:t>metabolic</a:t>
            </a:r>
            <a:r>
              <a:rPr lang="sk-SK" sz="2400" dirty="0" smtClean="0"/>
              <a:t> </a:t>
            </a:r>
            <a:r>
              <a:rPr lang="sk-SK" sz="2400" dirty="0" err="1" smtClean="0"/>
              <a:t>activity</a:t>
            </a:r>
            <a:r>
              <a:rPr lang="sk-SK" sz="2400" dirty="0" smtClean="0"/>
              <a:t> </a:t>
            </a:r>
            <a:r>
              <a:rPr lang="sk-SK" sz="2400" dirty="0" err="1" smtClean="0"/>
              <a:t>as</a:t>
            </a:r>
            <a:r>
              <a:rPr lang="sk-SK" sz="2400" dirty="0" smtClean="0"/>
              <a:t> </a:t>
            </a:r>
            <a:r>
              <a:rPr lang="sk-SK" sz="2400" dirty="0" err="1" smtClean="0"/>
              <a:t>it</a:t>
            </a:r>
            <a:r>
              <a:rPr lang="sk-SK" sz="2400" dirty="0" smtClean="0"/>
              <a:t> </a:t>
            </a:r>
            <a:r>
              <a:rPr lang="sk-SK" sz="2400" dirty="0" err="1" smtClean="0"/>
              <a:t>corresponds</a:t>
            </a:r>
            <a:r>
              <a:rPr lang="sk-SK" sz="2400" dirty="0" smtClean="0"/>
              <a:t> to </a:t>
            </a:r>
            <a:r>
              <a:rPr lang="sk-SK" sz="2400" dirty="0" err="1" smtClean="0"/>
              <a:t>the</a:t>
            </a:r>
            <a:r>
              <a:rPr lang="sk-SK" sz="2400" dirty="0" smtClean="0"/>
              <a:t> </a:t>
            </a:r>
            <a:r>
              <a:rPr lang="sk-SK" sz="2400" dirty="0" err="1" smtClean="0"/>
              <a:t>regional</a:t>
            </a:r>
            <a:r>
              <a:rPr lang="sk-SK" sz="2400" dirty="0" smtClean="0"/>
              <a:t> </a:t>
            </a:r>
            <a:r>
              <a:rPr lang="sk-SK" sz="2400" dirty="0" err="1" smtClean="0"/>
              <a:t>glucose</a:t>
            </a:r>
            <a:r>
              <a:rPr lang="sk-SK" sz="2400" dirty="0" smtClean="0"/>
              <a:t> </a:t>
            </a:r>
            <a:r>
              <a:rPr lang="sk-SK" sz="2400" dirty="0" err="1" smtClean="0"/>
              <a:t>uptake</a:t>
            </a:r>
            <a:r>
              <a:rPr lang="sk-SK" sz="2400" dirty="0" smtClean="0"/>
              <a:t>.</a:t>
            </a:r>
          </a:p>
          <a:p>
            <a:endParaRPr lang="sk-SK" dirty="0"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z="4000" smtClean="0"/>
              <a:t>Positron emission tomography - PET</a:t>
            </a:r>
          </a:p>
        </p:txBody>
      </p:sp>
      <p:pic>
        <p:nvPicPr>
          <p:cNvPr id="75779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39750" y="2420938"/>
            <a:ext cx="3097213" cy="1811337"/>
          </a:xfrm>
        </p:spPr>
      </p:pic>
      <p:graphicFrame>
        <p:nvGraphicFramePr>
          <p:cNvPr id="87045" name="Group 5"/>
          <p:cNvGraphicFramePr>
            <a:graphicFrameLocks noGrp="1"/>
          </p:cNvGraphicFramePr>
          <p:nvPr>
            <p:ph sz="quarter" idx="2"/>
          </p:nvPr>
        </p:nvGraphicFramePr>
        <p:xfrm>
          <a:off x="4643438" y="2565400"/>
          <a:ext cx="3810000" cy="2286000"/>
        </p:xfrm>
        <a:graphic>
          <a:graphicData uri="http://schemas.openxmlformats.org/drawingml/2006/table">
            <a:tbl>
              <a:tblPr/>
              <a:tblGrid>
                <a:gridCol w="20431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6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7200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PET radioisotopes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51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Labelling agent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Half-life</a:t>
                      </a:r>
                      <a:endParaRPr kumimoji="0" lang="sk-SK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carbon-11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20.3 minutes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oxygen-15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2.03 minutes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513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fluorine-18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109.8 minutes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2100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bromine-75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sk-SK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98.0 minutes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mtClean="0"/>
              <a:t>PET - Astrocytoma</a:t>
            </a:r>
          </a:p>
        </p:txBody>
      </p:sp>
      <p:pic>
        <p:nvPicPr>
          <p:cNvPr id="7680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79613" y="1957388"/>
            <a:ext cx="5040312" cy="42846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smtClean="0"/>
              <a:t>PET – Alzheimer disease</a:t>
            </a:r>
          </a:p>
        </p:txBody>
      </p:sp>
      <p:pic>
        <p:nvPicPr>
          <p:cNvPr id="778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31913" y="2432050"/>
            <a:ext cx="6192837" cy="33702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683568" y="764704"/>
            <a:ext cx="7772400" cy="1143000"/>
          </a:xfrm>
        </p:spPr>
        <p:txBody>
          <a:bodyPr/>
          <a:lstStyle/>
          <a:p>
            <a:r>
              <a:rPr lang="en-US" sz="3200" b="1" dirty="0" smtClean="0"/>
              <a:t>PET-CT (Positron Emission Tomography with Computed Tomography)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sk-SK" dirty="0"/>
          </a:p>
        </p:txBody>
      </p:sp>
      <p:pic>
        <p:nvPicPr>
          <p:cNvPr id="138242" name="Picture 2" descr="Risultati immagini per positron emission tomograph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420888"/>
            <a:ext cx="4739300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k-SK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2111</Words>
  <Application>Microsoft Office PowerPoint</Application>
  <PresentationFormat>Prezentácia na obrazovke (4:3)</PresentationFormat>
  <Paragraphs>414</Paragraphs>
  <Slides>98</Slides>
  <Notes>0</Notes>
  <HiddenSlides>0</HiddenSlides>
  <MMClips>0</MMClips>
  <ScaleCrop>false</ScaleCrop>
  <HeadingPairs>
    <vt:vector size="8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98</vt:i4>
      </vt:variant>
    </vt:vector>
  </HeadingPairs>
  <TitlesOfParts>
    <vt:vector size="105" baseType="lpstr">
      <vt:lpstr>Arial</vt:lpstr>
      <vt:lpstr>Arial Unicode MS</vt:lpstr>
      <vt:lpstr>Symbol</vt:lpstr>
      <vt:lpstr>Times New Roman</vt:lpstr>
      <vt:lpstr>Default Design</vt:lpstr>
      <vt:lpstr>Photo Editor Photo</vt:lpstr>
      <vt:lpstr>Fotografie</vt:lpstr>
      <vt:lpstr>X-ray skull</vt:lpstr>
      <vt:lpstr>X-ray skull</vt:lpstr>
      <vt:lpstr>X-ray skull</vt:lpstr>
      <vt:lpstr>X-ray skull</vt:lpstr>
      <vt:lpstr>Prezentácia programu PowerPoint</vt:lpstr>
      <vt:lpstr>X-ray - skull - axial projection</vt:lpstr>
      <vt:lpstr>Spinal column X – ray </vt:lpstr>
      <vt:lpstr>Spinal column X – ray</vt:lpstr>
      <vt:lpstr>Spinal column - anatomy</vt:lpstr>
      <vt:lpstr>Vertebres  - pedicles</vt:lpstr>
      <vt:lpstr>Interpedicular distance</vt:lpstr>
      <vt:lpstr>X-ray - spinal column</vt:lpstr>
      <vt:lpstr>X-ray - spinal column</vt:lpstr>
      <vt:lpstr>X-ray - spinal column</vt:lpstr>
      <vt:lpstr>Computerized tomography</vt:lpstr>
      <vt:lpstr>Computerized tomography</vt:lpstr>
      <vt:lpstr>Computerized tomography</vt:lpstr>
      <vt:lpstr>Appearance of Tissues on CT</vt:lpstr>
      <vt:lpstr>Spinal column CT </vt:lpstr>
      <vt:lpstr>Spinal column CT </vt:lpstr>
      <vt:lpstr>Brain CT </vt:lpstr>
      <vt:lpstr>Brain CT</vt:lpstr>
      <vt:lpstr>Brain CT</vt:lpstr>
      <vt:lpstr>CT - brain infarct</vt:lpstr>
      <vt:lpstr>Prezentácia programu PowerPoint</vt:lpstr>
      <vt:lpstr>Spinal column MRI</vt:lpstr>
      <vt:lpstr>MRI – spinal column</vt:lpstr>
      <vt:lpstr>MRI – spinal column</vt:lpstr>
      <vt:lpstr>Brain MRI </vt:lpstr>
      <vt:lpstr>T1, T2 weighted MRI</vt:lpstr>
      <vt:lpstr>T1, T2 weighted MRI</vt:lpstr>
      <vt:lpstr>FLAIR MRI</vt:lpstr>
      <vt:lpstr>DWI MRI, ADC maps</vt:lpstr>
      <vt:lpstr>Prezentácia programu PowerPoint</vt:lpstr>
      <vt:lpstr>42-years old patient after TIA</vt:lpstr>
      <vt:lpstr>MRI – SWI, T2*- GRE</vt:lpstr>
      <vt:lpstr>Indications for MRI :</vt:lpstr>
      <vt:lpstr>MRI</vt:lpstr>
      <vt:lpstr>Prezentácia programu PowerPoint</vt:lpstr>
      <vt:lpstr>Prezentácia programu PowerPoint</vt:lpstr>
      <vt:lpstr>Brain MRI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Anatomy of cerebral circulation</vt:lpstr>
      <vt:lpstr>Anatomy </vt:lpstr>
      <vt:lpstr>Ultrasound</vt:lpstr>
      <vt:lpstr>B-scan (mode) of carotid bifurcation </vt:lpstr>
      <vt:lpstr>B-scan (mode) of carotid bifurcation atherosclerotic plaque</vt:lpstr>
      <vt:lpstr>B-scan (mode) with colour of  carotid bifurcation</vt:lpstr>
      <vt:lpstr>B-scan (mode) - carotid bifurcation – occlusion of ICA </vt:lpstr>
      <vt:lpstr>B-scan carotid bifurcation high grade stenosis</vt:lpstr>
      <vt:lpstr>Doppler imaging (ultrasound)</vt:lpstr>
      <vt:lpstr>Duplex ultrasound  B-scan + Doppler</vt:lpstr>
      <vt:lpstr>Doppler imaging (ultrasound)</vt:lpstr>
      <vt:lpstr>Doppler imaging (ultrasound)</vt:lpstr>
      <vt:lpstr>Doppler effect</vt:lpstr>
      <vt:lpstr>Doppler effect</vt:lpstr>
      <vt:lpstr>Doppler effect</vt:lpstr>
      <vt:lpstr>Duplex ultrasound examination of extracranial arteries</vt:lpstr>
      <vt:lpstr>Duplex ultrasound examination of extracranial arteries</vt:lpstr>
      <vt:lpstr>Prezentácia programu PowerPoint</vt:lpstr>
      <vt:lpstr>Prezentácia programu PowerPoint</vt:lpstr>
      <vt:lpstr>Transcranial doppler - TCD</vt:lpstr>
      <vt:lpstr>Transcranial ultrasound  </vt:lpstr>
      <vt:lpstr>Prezentácia programu PowerPoint</vt:lpstr>
      <vt:lpstr>Transcranial ultrasound </vt:lpstr>
      <vt:lpstr>Angiography</vt:lpstr>
      <vt:lpstr>Angiography</vt:lpstr>
      <vt:lpstr>Angiography</vt:lpstr>
      <vt:lpstr>Digital subtraction angiography </vt:lpstr>
      <vt:lpstr>3D CT angiography </vt:lpstr>
      <vt:lpstr>3D CT angiography</vt:lpstr>
      <vt:lpstr>3D CT angiography</vt:lpstr>
      <vt:lpstr>SPECT – single photon emission computed tomography</vt:lpstr>
      <vt:lpstr>SPECT – single photon emission computed tomography</vt:lpstr>
      <vt:lpstr>SPECT - kamera</vt:lpstr>
      <vt:lpstr>SPECT</vt:lpstr>
      <vt:lpstr>SPECT</vt:lpstr>
      <vt:lpstr>SPECT – brain tumor </vt:lpstr>
      <vt:lpstr>DaT SCAN</vt:lpstr>
      <vt:lpstr>DaT SCAN</vt:lpstr>
      <vt:lpstr>DaT SCAN</vt:lpstr>
      <vt:lpstr>DaT SCAN</vt:lpstr>
      <vt:lpstr>DaT SCAN</vt:lpstr>
      <vt:lpstr>Prezentácia programu PowerPoint</vt:lpstr>
      <vt:lpstr>DaT SCAN</vt:lpstr>
      <vt:lpstr>DaT SCAN</vt:lpstr>
      <vt:lpstr>Positron emission tomography - PET</vt:lpstr>
      <vt:lpstr>Positron emission tomography - PET</vt:lpstr>
      <vt:lpstr>Positron emission tomography - PET</vt:lpstr>
      <vt:lpstr>PET - Astrocytoma</vt:lpstr>
      <vt:lpstr>PET – Alzheimer disease</vt:lpstr>
      <vt:lpstr>PET-CT (Positron Emission Tomography with Computed Tomography) </vt:lpstr>
    </vt:vector>
  </TitlesOfParts>
  <Company>Neurologická klonika FNsP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MUDr. Zuzana GDOVINOVÁ, CSc.</dc:creator>
  <cp:lastModifiedBy>Bukatova</cp:lastModifiedBy>
  <cp:revision>93</cp:revision>
  <cp:lastPrinted>2013-10-30T11:00:25Z</cp:lastPrinted>
  <dcterms:created xsi:type="dcterms:W3CDTF">2004-11-11T14:47:04Z</dcterms:created>
  <dcterms:modified xsi:type="dcterms:W3CDTF">2017-11-22T06:59:27Z</dcterms:modified>
</cp:coreProperties>
</file>