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F009-9C93-4702-B3A2-D9D626A5CC07}" type="datetimeFigureOut">
              <a:rPr lang="sk-SK" smtClean="0"/>
              <a:t>21.09.2016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390B-87EF-4266-A3C2-03A3AD4C98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849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F009-9C93-4702-B3A2-D9D626A5CC07}" type="datetimeFigureOut">
              <a:rPr lang="sk-SK" smtClean="0"/>
              <a:t>21.09.2016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390B-87EF-4266-A3C2-03A3AD4C98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176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F009-9C93-4702-B3A2-D9D626A5CC07}" type="datetimeFigureOut">
              <a:rPr lang="sk-SK" smtClean="0"/>
              <a:t>21.09.2016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390B-87EF-4266-A3C2-03A3AD4C98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083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F009-9C93-4702-B3A2-D9D626A5CC07}" type="datetimeFigureOut">
              <a:rPr lang="sk-SK" smtClean="0"/>
              <a:t>21.09.2016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390B-87EF-4266-A3C2-03A3AD4C98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471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F009-9C93-4702-B3A2-D9D626A5CC07}" type="datetimeFigureOut">
              <a:rPr lang="sk-SK" smtClean="0"/>
              <a:t>21.09.2016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390B-87EF-4266-A3C2-03A3AD4C98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38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F009-9C93-4702-B3A2-D9D626A5CC07}" type="datetimeFigureOut">
              <a:rPr lang="sk-SK" smtClean="0"/>
              <a:t>21.09.2016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390B-87EF-4266-A3C2-03A3AD4C98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543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F009-9C93-4702-B3A2-D9D626A5CC07}" type="datetimeFigureOut">
              <a:rPr lang="sk-SK" smtClean="0"/>
              <a:t>21.09.2016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390B-87EF-4266-A3C2-03A3AD4C98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408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F009-9C93-4702-B3A2-D9D626A5CC07}" type="datetimeFigureOut">
              <a:rPr lang="sk-SK" smtClean="0"/>
              <a:t>21.09.2016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390B-87EF-4266-A3C2-03A3AD4C98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31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F009-9C93-4702-B3A2-D9D626A5CC07}" type="datetimeFigureOut">
              <a:rPr lang="sk-SK" smtClean="0"/>
              <a:t>21.09.2016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390B-87EF-4266-A3C2-03A3AD4C98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734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F009-9C93-4702-B3A2-D9D626A5CC07}" type="datetimeFigureOut">
              <a:rPr lang="sk-SK" smtClean="0"/>
              <a:t>21.09.2016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390B-87EF-4266-A3C2-03A3AD4C98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015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F009-9C93-4702-B3A2-D9D626A5CC07}" type="datetimeFigureOut">
              <a:rPr lang="sk-SK" smtClean="0"/>
              <a:t>21.09.2016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390B-87EF-4266-A3C2-03A3AD4C98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046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F009-9C93-4702-B3A2-D9D626A5CC07}" type="datetimeFigureOut">
              <a:rPr lang="sk-SK" smtClean="0"/>
              <a:t>21.09.2016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7390B-87EF-4266-A3C2-03A3AD4C98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785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3050697"/>
            <a:ext cx="9144000" cy="936696"/>
          </a:xfrm>
          <a:effectLst>
            <a:outerShdw blurRad="50800" dist="50800" dir="2700000" algn="tl" rotWithShape="0">
              <a:prstClr val="black">
                <a:alpha val="42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bg1"/>
                </a:solidFill>
                <a:latin typeface="Cinzel" panose="00000500000000000000" pitchFamily="50" charset="-18"/>
              </a:rPr>
              <a:t>Cena rektora UPJŠ</a:t>
            </a:r>
            <a:endParaRPr lang="sk-SK" sz="4400" dirty="0">
              <a:solidFill>
                <a:schemeClr val="bg1"/>
              </a:solidFill>
              <a:latin typeface="Cinzel" panose="00000500000000000000" pitchFamily="50" charset="-18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524000" y="3720356"/>
            <a:ext cx="9144000" cy="1319002"/>
          </a:xfrm>
          <a:prstGeom prst="rect">
            <a:avLst/>
          </a:prstGeom>
          <a:effectLst>
            <a:outerShdw blurRad="50800" dist="25400" dir="1560000" algn="tl" rotWithShape="0">
              <a:prstClr val="black">
                <a:alpha val="80000"/>
              </a:prstClr>
            </a:outerShdw>
            <a:reflection blurRad="6350" stA="24000" endPos="58000" dir="5400000" sy="-100000" algn="bl" rotWithShape="0"/>
          </a:effectLst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 smtClean="0">
                <a:solidFill>
                  <a:schemeClr val="bg1"/>
                </a:solidFill>
                <a:latin typeface="Cinzel" panose="00000500000000000000" pitchFamily="50" charset="-18"/>
              </a:rPr>
              <a:t/>
            </a:r>
            <a:br>
              <a:rPr lang="sk-SK" b="1" dirty="0" smtClean="0">
                <a:solidFill>
                  <a:schemeClr val="bg1"/>
                </a:solidFill>
                <a:latin typeface="Cinzel" panose="00000500000000000000" pitchFamily="50" charset="-18"/>
              </a:rPr>
            </a:br>
            <a:r>
              <a:rPr lang="sk-SK" dirty="0" smtClean="0">
                <a:solidFill>
                  <a:schemeClr val="bg1"/>
                </a:solidFill>
                <a:latin typeface="Cinzel" panose="00000500000000000000" pitchFamily="50" charset="-18"/>
              </a:rPr>
              <a:t>za významný prínos v oblasti vedy a výskumu</a:t>
            </a:r>
            <a:endParaRPr lang="sk-SK" sz="4400" dirty="0">
              <a:solidFill>
                <a:schemeClr val="bg1"/>
              </a:solidFill>
              <a:latin typeface="Cinzel" panose="00000500000000000000" pitchFamily="50" charset="-18"/>
            </a:endParaRPr>
          </a:p>
        </p:txBody>
      </p:sp>
      <p:cxnSp>
        <p:nvCxnSpPr>
          <p:cNvPr id="7" name="Rovná spojnica 6"/>
          <p:cNvCxnSpPr/>
          <p:nvPr/>
        </p:nvCxnSpPr>
        <p:spPr>
          <a:xfrm>
            <a:off x="1010156" y="3987393"/>
            <a:ext cx="1017168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o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242" y="743913"/>
            <a:ext cx="2191516" cy="219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5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62" y="234669"/>
            <a:ext cx="3681876" cy="3681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715512" y="4005560"/>
            <a:ext cx="8760976" cy="15132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sk-SK" sz="3600" b="1" dirty="0">
                <a:solidFill>
                  <a:schemeClr val="bg1"/>
                </a:solidFill>
                <a:latin typeface="Cinzel" panose="00000500000000000000" pitchFamily="50" charset="-18"/>
              </a:rPr>
              <a:t>prof. RNDr. </a:t>
            </a:r>
            <a:r>
              <a:rPr lang="sk-SK" sz="4900" b="1" dirty="0">
                <a:solidFill>
                  <a:schemeClr val="bg1"/>
                </a:solidFill>
                <a:latin typeface="Cinzel" panose="00000500000000000000" pitchFamily="50" charset="-18"/>
              </a:rPr>
              <a:t>Peter Kollár</a:t>
            </a:r>
            <a:r>
              <a:rPr lang="sk-SK" sz="3600" b="1" dirty="0">
                <a:solidFill>
                  <a:schemeClr val="bg1"/>
                </a:solidFill>
                <a:latin typeface="Cinzel" panose="00000500000000000000" pitchFamily="50" charset="-18"/>
              </a:rPr>
              <a:t>, DrSc</a:t>
            </a:r>
            <a:r>
              <a:rPr lang="sk-SK" sz="3600" b="1" dirty="0" smtClean="0">
                <a:solidFill>
                  <a:schemeClr val="bg1"/>
                </a:solidFill>
                <a:latin typeface="Cinzel" panose="00000500000000000000" pitchFamily="50" charset="-18"/>
              </a:rPr>
              <a:t>.</a:t>
            </a:r>
            <a:r>
              <a:rPr lang="sk-SK" sz="2700" b="1" dirty="0" smtClean="0">
                <a:solidFill>
                  <a:schemeClr val="bg1"/>
                </a:solidFill>
                <a:latin typeface="Cinzel" panose="00000500000000000000" pitchFamily="50" charset="-18"/>
              </a:rPr>
              <a:t/>
            </a:r>
            <a:br>
              <a:rPr lang="sk-SK" sz="2700" b="1" dirty="0" smtClean="0">
                <a:solidFill>
                  <a:schemeClr val="bg1"/>
                </a:solidFill>
                <a:latin typeface="Cinzel" panose="00000500000000000000" pitchFamily="50" charset="-18"/>
              </a:rPr>
            </a:br>
            <a:r>
              <a:rPr lang="sk-SK" sz="2700" b="1" dirty="0" smtClean="0">
                <a:solidFill>
                  <a:schemeClr val="bg1"/>
                </a:solidFill>
                <a:latin typeface="Cinzel" panose="00000500000000000000" pitchFamily="50" charset="-18"/>
              </a:rPr>
              <a:t/>
            </a:r>
            <a:br>
              <a:rPr lang="sk-SK" sz="2700" b="1" dirty="0" smtClean="0">
                <a:solidFill>
                  <a:schemeClr val="bg1"/>
                </a:solidFill>
                <a:latin typeface="Cinzel" panose="00000500000000000000" pitchFamily="50" charset="-18"/>
              </a:rPr>
            </a:br>
            <a:r>
              <a:rPr lang="sk-SK" sz="2200" b="1" dirty="0" smtClean="0">
                <a:solidFill>
                  <a:schemeClr val="bg1"/>
                </a:solidFill>
                <a:latin typeface="Cinzel" panose="00000500000000000000" pitchFamily="50" charset="-18"/>
              </a:rPr>
              <a:t>UPJŠ </a:t>
            </a:r>
            <a:r>
              <a:rPr lang="sk-SK" sz="2200" b="1" dirty="0">
                <a:solidFill>
                  <a:schemeClr val="bg1"/>
                </a:solidFill>
                <a:latin typeface="Cinzel" panose="00000500000000000000" pitchFamily="50" charset="-18"/>
              </a:rPr>
              <a:t>Prírodovedecká </a:t>
            </a:r>
            <a:r>
              <a:rPr lang="sk-SK" sz="2200" b="1" dirty="0" smtClean="0">
                <a:solidFill>
                  <a:schemeClr val="bg1"/>
                </a:solidFill>
                <a:latin typeface="Cinzel" panose="00000500000000000000" pitchFamily="50" charset="-18"/>
              </a:rPr>
              <a:t>fakulta,</a:t>
            </a:r>
            <a:br>
              <a:rPr lang="sk-SK" sz="2200" b="1" dirty="0" smtClean="0">
                <a:solidFill>
                  <a:schemeClr val="bg1"/>
                </a:solidFill>
                <a:latin typeface="Cinzel" panose="00000500000000000000" pitchFamily="50" charset="-18"/>
              </a:rPr>
            </a:br>
            <a:r>
              <a:rPr lang="sk-SK" sz="2200" b="1" dirty="0" smtClean="0">
                <a:solidFill>
                  <a:schemeClr val="bg1"/>
                </a:solidFill>
                <a:latin typeface="Cinzel" panose="00000500000000000000" pitchFamily="50" charset="-18"/>
              </a:rPr>
              <a:t>Ústav </a:t>
            </a:r>
            <a:r>
              <a:rPr lang="sk-SK" sz="2200" b="1" dirty="0">
                <a:solidFill>
                  <a:schemeClr val="bg1"/>
                </a:solidFill>
                <a:latin typeface="Cinzel" panose="00000500000000000000" pitchFamily="50" charset="-18"/>
              </a:rPr>
              <a:t>fyzikálnych </a:t>
            </a:r>
            <a:r>
              <a:rPr lang="sk-SK" sz="2200" b="1" dirty="0" smtClean="0">
                <a:solidFill>
                  <a:schemeClr val="bg1"/>
                </a:solidFill>
                <a:latin typeface="Cinzel" panose="00000500000000000000" pitchFamily="50" charset="-18"/>
              </a:rPr>
              <a:t>vied</a:t>
            </a:r>
            <a:endParaRPr lang="sk-SK" sz="3600" dirty="0">
              <a:solidFill>
                <a:schemeClr val="bg1"/>
              </a:solidFill>
              <a:latin typeface="Cinzel" panose="00000500000000000000" pitchFamily="50" charset="-18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898" y="5640149"/>
            <a:ext cx="1064102" cy="106410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12" y="5640149"/>
            <a:ext cx="1064102" cy="106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9112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62" y="234669"/>
            <a:ext cx="3681876" cy="3681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715512" y="4005560"/>
            <a:ext cx="8760976" cy="23062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sk-SK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Profesor Peter Kollár po skončení vysokoškolského štúdia v r. 1983 nastúpil na Prírodovedeckú fakultu našej univerzity a v súčasnosti pôsobí na Katedre fyziky kondenzovaných látok, Ústavu fyzikálnych vied Prírodovedeckej fakulty UPJŠ v Košiciach ako profesor. Zároveň vykonáva funkciu zástupca riaditeľa Ústavu fyzikálnych vied pre vedeckú činnosť.</a:t>
            </a:r>
          </a:p>
        </p:txBody>
      </p:sp>
    </p:spTree>
    <p:extLst>
      <p:ext uri="{BB962C8B-B14F-4D97-AF65-F5344CB8AC3E}">
        <p14:creationId xmlns:p14="http://schemas.microsoft.com/office/powerpoint/2010/main" val="200639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62" y="234669"/>
            <a:ext cx="3681876" cy="3681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715512" y="4005560"/>
            <a:ext cx="8760976" cy="23062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 svojej vedeckovýskumnej práci sa orientuje na oblasť magnetizmu a magnetických materiálov. Dlhodobo sa zaoberá problematikou magnetizačných procesov magneticky mäkkých 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feromagnetík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 poslednom období najmä na skúmaniu interakcie feromagnetických častíc, ktoré sú súčasťou magneticky mäkkých 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kompozitov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na objasneniu mechanizmov ich 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premagnetovania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cieľom optimalizovať ich magnetické vlastnosti. </a:t>
            </a:r>
          </a:p>
        </p:txBody>
      </p:sp>
    </p:spTree>
    <p:extLst>
      <p:ext uri="{BB962C8B-B14F-4D97-AF65-F5344CB8AC3E}">
        <p14:creationId xmlns:p14="http://schemas.microsoft.com/office/powerpoint/2010/main" val="265779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62" y="234669"/>
            <a:ext cx="3681876" cy="3681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715512" y="4005560"/>
            <a:ext cx="8760976" cy="23062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 kvalitnú publikačnú činnosť v renomovaných vedeckých časopisoch (z nich 95 je registrovaných v CC), na ktoré je vyše 300 ohlasov v databázach WOS a SCOPUS. V roku 2014 obhájil na STU v Bratislave doktorskú dizertačnú prácu na tému „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progressive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powder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compacted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composite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“. </a:t>
            </a:r>
          </a:p>
        </p:txBody>
      </p:sp>
    </p:spTree>
    <p:extLst>
      <p:ext uri="{BB962C8B-B14F-4D97-AF65-F5344CB8AC3E}">
        <p14:creationId xmlns:p14="http://schemas.microsoft.com/office/powerpoint/2010/main" val="291406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62" y="234669"/>
            <a:ext cx="3681876" cy="3681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715512" y="4005560"/>
            <a:ext cx="8760976" cy="23062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 súčasnosti je zodpovedným riešiteľom projektu jedného projektu APVV a jedného projektu VEGA a zástupcom zodpovedného riešiteľa ďalšieho projektu VEGA a členom riešiteľského kolektívu projektu APVV. Je nositeľom viacerých zahraničných vedeckých spoluprác a tiež spolupracuje s priemyselnou praxou. Pôsobí ako člen komisie VEGA pre matematické vedy, počítačové a informatické vedy a fyzikálne vedy a je členom pracovnej skupiny pre oblasť výskumu 9-1 Akreditačnej komisie, poradného orgánu vlády Slovenskej republiky</a:t>
            </a:r>
          </a:p>
        </p:txBody>
      </p:sp>
    </p:spTree>
    <p:extLst>
      <p:ext uri="{BB962C8B-B14F-4D97-AF65-F5344CB8AC3E}">
        <p14:creationId xmlns:p14="http://schemas.microsoft.com/office/powerpoint/2010/main" val="364304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58</Words>
  <Application>Microsoft Office PowerPoint</Application>
  <PresentationFormat>Širokouhlá</PresentationFormat>
  <Paragraphs>7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Cinzel</vt:lpstr>
      <vt:lpstr>Times New Roman</vt:lpstr>
      <vt:lpstr>Motív Office</vt:lpstr>
      <vt:lpstr>Cena rektora UPJŠ</vt:lpstr>
      <vt:lpstr>prof. RNDr. Peter Kollár, DrSc.  UPJŠ Prírodovedecká fakulta, Ústav fyzikálnych vied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Cena rektora UPJŠ za významný prínos v oblasti vedy a výskumu</dc:title>
  <dc:creator>Vlado Fabian</dc:creator>
  <cp:lastModifiedBy>Vlado Fabian</cp:lastModifiedBy>
  <cp:revision>10</cp:revision>
  <dcterms:created xsi:type="dcterms:W3CDTF">2016-09-11T19:13:26Z</dcterms:created>
  <dcterms:modified xsi:type="dcterms:W3CDTF">2016-09-21T10:14:09Z</dcterms:modified>
</cp:coreProperties>
</file>