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EB9D847-8501-4D5F-9095-6386B45009CF}" type="datetimeFigureOut">
              <a:rPr lang="sk-SK" smtClean="0"/>
              <a:t>14. 4. 2020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2DCCC1-C2BA-4231-B222-3025201620CF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Pľúcna embólia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6309320"/>
            <a:ext cx="7772400" cy="548680"/>
          </a:xfrm>
        </p:spPr>
        <p:txBody>
          <a:bodyPr>
            <a:normAutofit/>
          </a:bodyPr>
          <a:lstStyle/>
          <a:p>
            <a:r>
              <a:rPr lang="sk-SK" dirty="0" smtClean="0"/>
              <a:t>II. </a:t>
            </a:r>
            <a:r>
              <a:rPr lang="sk-SK" smtClean="0"/>
              <a:t>kardiologická </a:t>
            </a:r>
            <a:r>
              <a:rPr lang="sk-SK" smtClean="0"/>
              <a:t>klinika 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sk-SK" dirty="0" smtClean="0"/>
              <a:t>Ochorenie, pri ktorom dochádza k obštrukcii pľúcneho riečiska – </a:t>
            </a:r>
            <a:r>
              <a:rPr lang="sk-SK" dirty="0" err="1" smtClean="0"/>
              <a:t>pľúcnice</a:t>
            </a:r>
            <a:r>
              <a:rPr lang="sk-SK" dirty="0" smtClean="0"/>
              <a:t> alebo jej vetiev, najčastejšie trombom, zriedkavo tukom, vzduchom, plodovou vodou, septickými alebo nádorovými masami....</a:t>
            </a:r>
          </a:p>
          <a:p>
            <a:pPr marL="0">
              <a:buNone/>
            </a:pPr>
            <a:endParaRPr lang="sk-SK" dirty="0" smtClean="0"/>
          </a:p>
          <a:p>
            <a:pPr marL="0">
              <a:buNone/>
            </a:pPr>
            <a:r>
              <a:rPr lang="sk-SK" dirty="0" smtClean="0"/>
              <a:t>Najčastejším zdrojom trombu je hlboká žilová trombóza (HŽT), preto sa tieto dve jednotky -PE+HŽT súborne označujú ako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trombembolická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choroba.    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Pľúcna embólia (PE)– definícia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imobilizácia</a:t>
            </a:r>
            <a:endParaRPr lang="sk-SK" dirty="0" smtClean="0"/>
          </a:p>
          <a:p>
            <a:r>
              <a:rPr lang="sk-SK" dirty="0" smtClean="0"/>
              <a:t>úrazy, fraktúry, operácie</a:t>
            </a:r>
          </a:p>
          <a:p>
            <a:r>
              <a:rPr lang="sk-SK" dirty="0" smtClean="0"/>
              <a:t>poruchy koagulácie (napr. faktor V </a:t>
            </a:r>
            <a:r>
              <a:rPr lang="sk-SK" dirty="0" err="1" smtClean="0"/>
              <a:t>Leiden</a:t>
            </a:r>
            <a:r>
              <a:rPr lang="sk-SK" dirty="0" smtClean="0"/>
              <a:t>, deficit proteínu C a S, deficit </a:t>
            </a:r>
            <a:r>
              <a:rPr lang="sk-SK" dirty="0" err="1" smtClean="0"/>
              <a:t>antitrombínu</a:t>
            </a:r>
            <a:r>
              <a:rPr lang="sk-SK" dirty="0" smtClean="0"/>
              <a:t> III,  </a:t>
            </a:r>
            <a:r>
              <a:rPr lang="sk-SK" dirty="0" err="1" smtClean="0"/>
              <a:t>hyperhomocysteinémia</a:t>
            </a:r>
            <a:r>
              <a:rPr lang="sk-SK" dirty="0" smtClean="0"/>
              <a:t>...</a:t>
            </a:r>
          </a:p>
          <a:p>
            <a:r>
              <a:rPr lang="sk-SK" dirty="0" smtClean="0"/>
              <a:t>malignity</a:t>
            </a:r>
          </a:p>
          <a:p>
            <a:r>
              <a:rPr lang="sk-SK" dirty="0" smtClean="0"/>
              <a:t>hormonálna liečba, antikoncepcia</a:t>
            </a:r>
          </a:p>
          <a:p>
            <a:r>
              <a:rPr lang="sk-SK" dirty="0" smtClean="0"/>
              <a:t>fajčenie, obezita</a:t>
            </a:r>
          </a:p>
          <a:p>
            <a:r>
              <a:rPr lang="sk-SK" dirty="0" smtClean="0"/>
              <a:t>kongestívne srdcové zlyhanie, CMP</a:t>
            </a:r>
          </a:p>
          <a:p>
            <a:r>
              <a:rPr lang="sk-SK" dirty="0" smtClean="0"/>
              <a:t>a mnoho ďalších....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Rizikové faktory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522507"/>
          </a:xfrm>
        </p:spPr>
        <p:txBody>
          <a:bodyPr>
            <a:normAutofit lnSpcReduction="10000"/>
          </a:bodyPr>
          <a:lstStyle/>
          <a:p>
            <a:pPr marL="0">
              <a:buNone/>
            </a:pPr>
            <a:r>
              <a:rPr lang="sk-SK" dirty="0" smtClean="0"/>
              <a:t>Závislé od rozsahu obštrukcie pľúcneho riečiska a predchádzajúceho stavu srdca a pľúc 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asymptomatický priebeh pri malých embóliách</a:t>
            </a:r>
          </a:p>
          <a:p>
            <a:r>
              <a:rPr lang="sk-SK" dirty="0" smtClean="0"/>
              <a:t>dýchavica, kašeľ, bolesť na hrudníku</a:t>
            </a:r>
          </a:p>
          <a:p>
            <a:r>
              <a:rPr lang="sk-SK" dirty="0" err="1" smtClean="0"/>
              <a:t>hemoptýza</a:t>
            </a:r>
            <a:endParaRPr lang="sk-SK" dirty="0" smtClean="0"/>
          </a:p>
          <a:p>
            <a:r>
              <a:rPr lang="sk-SK" dirty="0" smtClean="0"/>
              <a:t>synkopa</a:t>
            </a:r>
          </a:p>
          <a:p>
            <a:r>
              <a:rPr lang="sk-SK" dirty="0" smtClean="0"/>
              <a:t>tachykardia, </a:t>
            </a:r>
            <a:r>
              <a:rPr lang="sk-SK" dirty="0" err="1" smtClean="0"/>
              <a:t>tachypnoe</a:t>
            </a:r>
            <a:r>
              <a:rPr lang="sk-SK" dirty="0" smtClean="0"/>
              <a:t>, hypotenzia</a:t>
            </a:r>
          </a:p>
          <a:p>
            <a:r>
              <a:rPr lang="sk-SK" dirty="0" smtClean="0"/>
              <a:t>šokový stav</a:t>
            </a:r>
          </a:p>
          <a:p>
            <a:r>
              <a:rPr lang="sk-SK" dirty="0" smtClean="0"/>
              <a:t>náhla srdcová smrť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Klinické prejavy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EKG</a:t>
            </a:r>
            <a:r>
              <a:rPr lang="sk-SK" dirty="0" smtClean="0"/>
              <a:t>	- P pulmonale, kmit S vo zvode I, Q a </a:t>
            </a:r>
            <a:r>
              <a:rPr lang="sk-SK" dirty="0" err="1" smtClean="0"/>
              <a:t>negat</a:t>
            </a:r>
            <a:r>
              <a:rPr lang="sk-SK" dirty="0" smtClean="0"/>
              <a:t>. T v III, </a:t>
            </a:r>
            <a:r>
              <a:rPr lang="sk-SK" dirty="0" err="1" smtClean="0"/>
              <a:t>negat</a:t>
            </a:r>
            <a:r>
              <a:rPr lang="sk-SK" dirty="0" smtClean="0"/>
              <a:t>. T vo V1-V3, </a:t>
            </a:r>
            <a:r>
              <a:rPr lang="sk-SK" dirty="0" err="1" smtClean="0"/>
              <a:t>pravotyp</a:t>
            </a:r>
            <a:r>
              <a:rPr lang="sk-SK" dirty="0" smtClean="0"/>
              <a:t>, BPTR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ECHO</a:t>
            </a:r>
            <a:r>
              <a:rPr lang="sk-SK" dirty="0" smtClean="0"/>
              <a:t> -dilatovaná pravé srdcové oddiely, </a:t>
            </a:r>
            <a:r>
              <a:rPr lang="sk-SK" dirty="0" err="1" smtClean="0"/>
              <a:t>zvýšešený</a:t>
            </a:r>
            <a:r>
              <a:rPr lang="sk-SK" dirty="0" smtClean="0"/>
              <a:t> tlak v </a:t>
            </a:r>
            <a:r>
              <a:rPr lang="sk-SK" dirty="0" err="1" smtClean="0"/>
              <a:t>pľúcnici</a:t>
            </a:r>
            <a:r>
              <a:rPr lang="sk-SK" dirty="0" smtClean="0"/>
              <a:t>...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RTG</a:t>
            </a:r>
            <a:r>
              <a:rPr lang="sk-SK" dirty="0" smtClean="0"/>
              <a:t> –zväčšený </a:t>
            </a:r>
            <a:r>
              <a:rPr lang="sk-SK" dirty="0" err="1" smtClean="0"/>
              <a:t>hilus</a:t>
            </a:r>
            <a:r>
              <a:rPr lang="sk-SK" dirty="0" smtClean="0"/>
              <a:t>, pľúcny infarkt.... 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Laboratórne vyšetrenie </a:t>
            </a:r>
            <a:r>
              <a:rPr lang="sk-SK" dirty="0" smtClean="0"/>
              <a:t>– pozitívne </a:t>
            </a:r>
            <a:r>
              <a:rPr lang="sk-SK" dirty="0" err="1" smtClean="0"/>
              <a:t>D-diméry</a:t>
            </a:r>
            <a:r>
              <a:rPr lang="sk-SK" dirty="0" smtClean="0"/>
              <a:t>, </a:t>
            </a:r>
            <a:r>
              <a:rPr lang="sk-SK" dirty="0" err="1" smtClean="0"/>
              <a:t>kardiobiomarkery-troponín</a:t>
            </a:r>
            <a:r>
              <a:rPr lang="sk-SK" dirty="0" smtClean="0"/>
              <a:t>, </a:t>
            </a:r>
            <a:r>
              <a:rPr lang="sk-SK" dirty="0" err="1" smtClean="0"/>
              <a:t>NTproBNP</a:t>
            </a:r>
            <a:r>
              <a:rPr lang="sk-SK" dirty="0" smtClean="0"/>
              <a:t>...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CT angiografia </a:t>
            </a: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pľúcnice</a:t>
            </a:r>
            <a:r>
              <a:rPr lang="sk-SK" dirty="0" err="1" smtClean="0"/>
              <a:t>-zlatý</a:t>
            </a:r>
            <a:r>
              <a:rPr lang="sk-SK" dirty="0" smtClean="0"/>
              <a:t> štandard </a:t>
            </a:r>
            <a:r>
              <a:rPr lang="sk-SK" dirty="0" err="1" smtClean="0"/>
              <a:t>diagnostiky-výpadok</a:t>
            </a:r>
            <a:r>
              <a:rPr lang="sk-SK" dirty="0" smtClean="0"/>
              <a:t> kontrastnej náplne pľúcneho riečiska </a:t>
            </a:r>
          </a:p>
          <a:p>
            <a:pPr>
              <a:buNone/>
            </a:pPr>
            <a:r>
              <a:rPr lang="sk-SK" dirty="0" err="1" smtClean="0">
                <a:solidFill>
                  <a:schemeClr val="bg2">
                    <a:lumMod val="50000"/>
                  </a:schemeClr>
                </a:solidFill>
              </a:rPr>
              <a:t>Perfúzna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scintigrafia pľúc </a:t>
            </a:r>
            <a:r>
              <a:rPr lang="sk-SK" dirty="0" smtClean="0"/>
              <a:t>- defekty perfúzie v oblastiach s normálnou ventiláciou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USG hlbokého žilového systému DK</a:t>
            </a:r>
            <a:r>
              <a:rPr lang="sk-SK" dirty="0" smtClean="0"/>
              <a:t> – vylúčenie hlbokej žilovej trombózy ako zdroja </a:t>
            </a:r>
            <a:r>
              <a:rPr lang="sk-SK" dirty="0" err="1" smtClean="0"/>
              <a:t>embolizácie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Diagnostika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sk-SK" dirty="0"/>
              <a:t>Posledné odporúčania Európskej kardiologickej spoločnosti </a:t>
            </a:r>
            <a:r>
              <a:rPr lang="sk-SK" dirty="0" smtClean="0"/>
              <a:t>pre diagnostiku a liečbu PE z </a:t>
            </a:r>
            <a:r>
              <a:rPr lang="sk-SK" dirty="0"/>
              <a:t>r. 2014  upúšťajú od </a:t>
            </a:r>
            <a:r>
              <a:rPr lang="sk-SK" dirty="0" smtClean="0"/>
              <a:t>staršieho,  často </a:t>
            </a:r>
            <a:r>
              <a:rPr lang="sk-SK" dirty="0"/>
              <a:t>zavádzajúceho  delenia PE na masívnu, </a:t>
            </a:r>
            <a:r>
              <a:rPr lang="sk-SK" dirty="0" err="1"/>
              <a:t>submasívnu</a:t>
            </a:r>
            <a:r>
              <a:rPr lang="sk-SK" dirty="0"/>
              <a:t> a </a:t>
            </a:r>
            <a:r>
              <a:rPr lang="sk-SK" dirty="0" smtClean="0"/>
              <a:t>malú. Toto delenie vychádza skôr z rozsahu PE pri zobrazovacom vyšetrení </a:t>
            </a:r>
            <a:r>
              <a:rPr lang="sk-SK" dirty="0"/>
              <a:t>a  často </a:t>
            </a:r>
            <a:r>
              <a:rPr lang="sk-SK" dirty="0" err="1"/>
              <a:t>nekoreluje</a:t>
            </a:r>
            <a:r>
              <a:rPr lang="sk-SK" dirty="0"/>
              <a:t> </a:t>
            </a:r>
            <a:r>
              <a:rPr lang="sk-SK" dirty="0" smtClean="0"/>
              <a:t>so skutočným </a:t>
            </a:r>
            <a:r>
              <a:rPr lang="sk-SK" dirty="0"/>
              <a:t>klinickým stavom pacienta. </a:t>
            </a:r>
          </a:p>
          <a:p>
            <a:pPr marL="109728" indent="0">
              <a:buNone/>
            </a:pPr>
            <a:endParaRPr lang="sk-SK" dirty="0"/>
          </a:p>
          <a:p>
            <a:pPr marL="109728" indent="0">
              <a:buNone/>
            </a:pPr>
            <a:r>
              <a:rPr lang="sk-SK" dirty="0" smtClean="0"/>
              <a:t>Závažnosť PE a následnú stratégiu liečbu určujeme na základe odhadu rizika včasnej mortality</a:t>
            </a:r>
          </a:p>
          <a:p>
            <a:pPr marL="109728" indent="0">
              <a:buNone/>
            </a:pPr>
            <a:endParaRPr lang="sk-SK" dirty="0"/>
          </a:p>
          <a:p>
            <a:pPr marL="109728" indent="0"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PE s vysokým rizikom </a:t>
            </a:r>
            <a:r>
              <a:rPr lang="en-150" dirty="0" smtClean="0"/>
              <a:t>–</a:t>
            </a:r>
            <a:r>
              <a:rPr lang="sk-SK" dirty="0" smtClean="0"/>
              <a:t> prítomný šok</a:t>
            </a:r>
          </a:p>
          <a:p>
            <a:pPr marL="109728" indent="0"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PE so vyšším stredným rizikom </a:t>
            </a:r>
            <a:r>
              <a:rPr lang="en-150" dirty="0" smtClean="0"/>
              <a:t>–</a:t>
            </a:r>
            <a:r>
              <a:rPr lang="sk-SK" dirty="0" smtClean="0"/>
              <a:t> bez šoku, ale prítomné známky poškodenia pravej komory (ECHO, CT) a  súčasne laboratórne známky poškodenia myokardu (pozitívne </a:t>
            </a:r>
            <a:r>
              <a:rPr lang="sk-SK" dirty="0" err="1" smtClean="0"/>
              <a:t>kardiomarkery</a:t>
            </a:r>
            <a:r>
              <a:rPr lang="sk-SK" dirty="0" smtClean="0"/>
              <a:t>) </a:t>
            </a:r>
          </a:p>
          <a:p>
            <a:pPr marL="109728" indent="0"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PE s nižším stredným rizikom </a:t>
            </a:r>
            <a:r>
              <a:rPr lang="en-150" dirty="0" smtClean="0"/>
              <a:t>–</a:t>
            </a:r>
            <a:r>
              <a:rPr lang="sk-SK" dirty="0" smtClean="0"/>
              <a:t> bez šoku, ale prítomné buď známky poškodenia PK,  alebo známky poškodenia myokardu </a:t>
            </a:r>
          </a:p>
          <a:p>
            <a:pPr marL="109728" indent="0"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PE s nízkym rizikom </a:t>
            </a:r>
            <a:r>
              <a:rPr lang="sk-SK" dirty="0" smtClean="0"/>
              <a:t>- bez známok poškodenia myokardu a PK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Stratifikácia rizika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33453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sk-SK" dirty="0" smtClean="0"/>
              <a:t>Cieľom liečby je odstrániť obštrukciu pľúcneho riečiska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Stratégia liečby závislá od závažnosti stavu  </a:t>
            </a:r>
          </a:p>
          <a:p>
            <a:pPr>
              <a:buNone/>
            </a:pP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err="1" smtClean="0"/>
              <a:t>Antikoagulačná</a:t>
            </a:r>
            <a:r>
              <a:rPr lang="sk-SK" dirty="0" smtClean="0"/>
              <a:t> liečba	</a:t>
            </a:r>
          </a:p>
          <a:p>
            <a:pPr marL="109728" indent="0">
              <a:buNone/>
            </a:pPr>
            <a:r>
              <a:rPr lang="sk-SK" dirty="0" smtClean="0"/>
              <a:t>-  UNH doporučené okamžité zahájenie u pacientov so šokom </a:t>
            </a:r>
          </a:p>
          <a:p>
            <a:pPr>
              <a:buFontTx/>
              <a:buChar char="-"/>
            </a:pPr>
            <a:r>
              <a:rPr lang="sk-SK" dirty="0" smtClean="0"/>
              <a:t>LMWH </a:t>
            </a:r>
            <a:r>
              <a:rPr lang="sk-SK" dirty="0" err="1" smtClean="0"/>
              <a:t>ev</a:t>
            </a:r>
            <a:r>
              <a:rPr lang="sk-SK" dirty="0" smtClean="0"/>
              <a:t> </a:t>
            </a:r>
            <a:r>
              <a:rPr lang="sk-SK" dirty="0" err="1" smtClean="0"/>
              <a:t>fondaparin</a:t>
            </a:r>
            <a:r>
              <a:rPr lang="sk-SK" dirty="0" smtClean="0"/>
              <a:t> </a:t>
            </a:r>
            <a:r>
              <a:rPr lang="en-150" dirty="0" smtClean="0"/>
              <a:t>–</a:t>
            </a:r>
            <a:r>
              <a:rPr lang="sk-SK" dirty="0" smtClean="0"/>
              <a:t> zahájenie liečby u pacientov bez šoku</a:t>
            </a:r>
          </a:p>
          <a:p>
            <a:pPr>
              <a:buFontTx/>
              <a:buChar char="-"/>
            </a:pPr>
            <a:r>
              <a:rPr lang="sk-SK" dirty="0" smtClean="0"/>
              <a:t>orálna </a:t>
            </a:r>
            <a:r>
              <a:rPr lang="sk-SK" dirty="0" err="1" smtClean="0"/>
              <a:t>antikoagulačná</a:t>
            </a:r>
            <a:r>
              <a:rPr lang="sk-SK" dirty="0" smtClean="0"/>
              <a:t> liečba –</a:t>
            </a:r>
            <a:r>
              <a:rPr lang="sk-SK" dirty="0" err="1" smtClean="0"/>
              <a:t>warfarin</a:t>
            </a:r>
            <a:r>
              <a:rPr lang="sk-SK" dirty="0" smtClean="0"/>
              <a:t> ev. nové </a:t>
            </a:r>
            <a:r>
              <a:rPr lang="sk-SK" dirty="0" err="1" smtClean="0"/>
              <a:t>antikoagulanciá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err="1" smtClean="0"/>
              <a:t>Trombolýza</a:t>
            </a:r>
            <a:r>
              <a:rPr lang="sk-SK" dirty="0" smtClean="0"/>
              <a:t> –u hemodynamicky nestabilných pacientov, </a:t>
            </a:r>
            <a:r>
              <a:rPr lang="sk-SK" dirty="0" err="1" smtClean="0"/>
              <a:t>t.j</a:t>
            </a:r>
            <a:r>
              <a:rPr lang="sk-SK" dirty="0" smtClean="0"/>
              <a:t>, u pacientov s vysokým rizikom a taktiež u pacientov s  vyšším stredným rizikom, u ktorých došlo počas monitorovania k </a:t>
            </a:r>
            <a:r>
              <a:rPr lang="sk-SK" dirty="0" err="1" smtClean="0"/>
              <a:t>hemodynamickej</a:t>
            </a:r>
            <a:r>
              <a:rPr lang="sk-SK" dirty="0" smtClean="0"/>
              <a:t> dekompenzácii (</a:t>
            </a:r>
            <a:r>
              <a:rPr lang="sk-SK" dirty="0" err="1" smtClean="0"/>
              <a:t>rescue</a:t>
            </a:r>
            <a:r>
              <a:rPr lang="sk-SK" dirty="0" smtClean="0"/>
              <a:t> </a:t>
            </a:r>
            <a:r>
              <a:rPr lang="sk-SK" dirty="0" err="1" smtClean="0"/>
              <a:t>reperfúzia</a:t>
            </a:r>
            <a:r>
              <a:rPr lang="sk-SK" dirty="0" smtClean="0"/>
              <a:t>)</a:t>
            </a:r>
          </a:p>
          <a:p>
            <a:pPr marL="109728" indent="0">
              <a:buNone/>
            </a:pP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Chirurgická </a:t>
            </a:r>
            <a:r>
              <a:rPr lang="sk-SK" dirty="0" err="1" smtClean="0"/>
              <a:t>embolektómia</a:t>
            </a:r>
            <a:r>
              <a:rPr lang="sk-SK" dirty="0" smtClean="0"/>
              <a:t> ev. </a:t>
            </a:r>
            <a:r>
              <a:rPr lang="sk-SK" dirty="0" err="1" smtClean="0"/>
              <a:t>perkutánna</a:t>
            </a:r>
            <a:r>
              <a:rPr lang="sk-SK" dirty="0" smtClean="0"/>
              <a:t> </a:t>
            </a:r>
            <a:r>
              <a:rPr lang="sk-SK" dirty="0" err="1" smtClean="0"/>
              <a:t>katetrizačná</a:t>
            </a:r>
            <a:r>
              <a:rPr lang="sk-SK" dirty="0" smtClean="0"/>
              <a:t> liečba </a:t>
            </a:r>
            <a:r>
              <a:rPr lang="en-150" dirty="0" smtClean="0"/>
              <a:t>–</a:t>
            </a:r>
            <a:r>
              <a:rPr lang="sk-SK" dirty="0" smtClean="0"/>
              <a:t> pri neúspechu </a:t>
            </a:r>
            <a:r>
              <a:rPr lang="sk-SK" dirty="0" err="1" smtClean="0"/>
              <a:t>trombolytickej</a:t>
            </a:r>
            <a:r>
              <a:rPr lang="sk-SK" dirty="0" smtClean="0"/>
              <a:t> liečby, ev. v prípade, že je podanie </a:t>
            </a:r>
            <a:r>
              <a:rPr lang="sk-SK" dirty="0" err="1" smtClean="0"/>
              <a:t>trombolytickej</a:t>
            </a:r>
            <a:r>
              <a:rPr lang="sk-SK" dirty="0" smtClean="0"/>
              <a:t> liečby kontraindikované (vysoké riziko krvácania)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 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Liečba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702</TotalTime>
  <Words>299</Words>
  <Application>Microsoft Office PowerPoint</Application>
  <PresentationFormat>Prezentácia na obrazovke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3" baseType="lpstr">
      <vt:lpstr>Lucida Sans Unicode</vt:lpstr>
      <vt:lpstr>Verdana</vt:lpstr>
      <vt:lpstr>Wingdings</vt:lpstr>
      <vt:lpstr>Wingdings 2</vt:lpstr>
      <vt:lpstr>Wingdings 3</vt:lpstr>
      <vt:lpstr>Hala</vt:lpstr>
      <vt:lpstr>Pľúcna embólia</vt:lpstr>
      <vt:lpstr>Pľúcna embólia (PE)– definícia</vt:lpstr>
      <vt:lpstr>Rizikové faktory</vt:lpstr>
      <vt:lpstr>Klinické prejavy</vt:lpstr>
      <vt:lpstr>Diagnostika</vt:lpstr>
      <vt:lpstr>Stratifikácia rizika</vt:lpstr>
      <vt:lpstr>Liečba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Pľúcna embólia</dc:title>
  <dc:creator>Tomáš</dc:creator>
  <cp:lastModifiedBy>Windows User</cp:lastModifiedBy>
  <cp:revision>25</cp:revision>
  <dcterms:created xsi:type="dcterms:W3CDTF">2020-04-05T19:18:01Z</dcterms:created>
  <dcterms:modified xsi:type="dcterms:W3CDTF">2020-04-14T18:15:38Z</dcterms:modified>
</cp:coreProperties>
</file>