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63" r:id="rId2"/>
    <p:sldId id="289" r:id="rId3"/>
    <p:sldId id="288" r:id="rId4"/>
    <p:sldId id="292" r:id="rId5"/>
    <p:sldId id="290" r:id="rId6"/>
    <p:sldId id="291" r:id="rId7"/>
    <p:sldId id="278" r:id="rId8"/>
    <p:sldId id="285" r:id="rId9"/>
    <p:sldId id="284" r:id="rId10"/>
    <p:sldId id="286" r:id="rId11"/>
    <p:sldId id="261" r:id="rId12"/>
    <p:sldId id="274" r:id="rId13"/>
    <p:sldId id="276" r:id="rId14"/>
    <p:sldId id="277" r:id="rId15"/>
    <p:sldId id="279" r:id="rId16"/>
    <p:sldId id="281" r:id="rId17"/>
    <p:sldId id="280" r:id="rId18"/>
    <p:sldId id="293" r:id="rId19"/>
    <p:sldId id="282" r:id="rId20"/>
    <p:sldId id="283" r:id="rId21"/>
    <p:sldId id="294" r:id="rId2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F6227797-116D-45E1-ACE8-CF4309FF4404}">
          <p14:sldIdLst>
            <p14:sldId id="263"/>
            <p14:sldId id="289"/>
            <p14:sldId id="288"/>
            <p14:sldId id="292"/>
            <p14:sldId id="290"/>
            <p14:sldId id="291"/>
            <p14:sldId id="278"/>
            <p14:sldId id="285"/>
            <p14:sldId id="284"/>
            <p14:sldId id="286"/>
            <p14:sldId id="261"/>
            <p14:sldId id="274"/>
            <p14:sldId id="276"/>
            <p14:sldId id="277"/>
            <p14:sldId id="279"/>
            <p14:sldId id="281"/>
            <p14:sldId id="280"/>
            <p14:sldId id="293"/>
            <p14:sldId id="282"/>
            <p14:sldId id="283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8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044D2-5660-4644-838F-06D60456DAF4}" type="datetimeFigureOut">
              <a:rPr lang="sk-SK" smtClean="0"/>
              <a:pPr/>
              <a:t>6. 6. 2019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94255-CF46-44C9-82B8-6AE6D00598C2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/>
              <a:t>References</a:t>
            </a:r>
            <a:r>
              <a:rPr lang="cs-CZ" b="1" dirty="0" smtClean="0"/>
              <a:t>: </a:t>
            </a:r>
            <a:r>
              <a:rPr lang="en-US" b="1" dirty="0" smtClean="0"/>
              <a:t> </a:t>
            </a:r>
            <a:endParaRPr lang="cs-CZ" b="1" dirty="0" smtClean="0"/>
          </a:p>
          <a:p>
            <a:pPr marL="220899" indent="-220899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Am J </a:t>
            </a:r>
            <a:r>
              <a:rPr lang="en-US" dirty="0" err="1" smtClean="0"/>
              <a:t>Cardiol</a:t>
            </a:r>
            <a:r>
              <a:rPr lang="en-US" dirty="0" smtClean="0"/>
              <a:t> 2005; 96(</a:t>
            </a:r>
            <a:r>
              <a:rPr lang="en-US" dirty="0" err="1" smtClean="0"/>
              <a:t>Suppl</a:t>
            </a:r>
            <a:r>
              <a:rPr lang="en-US" dirty="0" smtClean="0"/>
              <a:t>): 11G-17G.</a:t>
            </a:r>
            <a:endParaRPr lang="cs-CZ" dirty="0" smtClean="0"/>
          </a:p>
          <a:p>
            <a:pPr marL="220899" indent="-220899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err="1" smtClean="0"/>
              <a:t>Gheoghiade</a:t>
            </a:r>
            <a:r>
              <a:rPr lang="en-US" dirty="0" smtClean="0"/>
              <a:t> et al. Am J </a:t>
            </a:r>
            <a:r>
              <a:rPr lang="en-US" dirty="0" err="1" smtClean="0"/>
              <a:t>Cardiol</a:t>
            </a:r>
            <a:r>
              <a:rPr lang="en-US" dirty="0" smtClean="0"/>
              <a:t>  2005, 96 (6A)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19EB886-CEEF-4732-8D82-AFD8DA86A78C}" type="slidenum">
              <a:rPr lang="fr-FR" altLang="sk-SK"/>
              <a:pPr/>
              <a:t>2</a:t>
            </a:fld>
            <a:endParaRPr lang="fr-FR" altLang="sk-SK"/>
          </a:p>
        </p:txBody>
      </p:sp>
    </p:spTree>
    <p:extLst>
      <p:ext uri="{BB962C8B-B14F-4D97-AF65-F5344CB8AC3E}">
        <p14:creationId xmlns:p14="http://schemas.microsoft.com/office/powerpoint/2010/main" val="2904967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3673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ľ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8667" y="228600"/>
            <a:ext cx="8466667" cy="914400"/>
          </a:xfrm>
          <a:prstGeom prst="rect">
            <a:avLst/>
          </a:prstGeo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abuľky 2"/>
          <p:cNvSpPr>
            <a:spLocks noGrp="1"/>
          </p:cNvSpPr>
          <p:nvPr>
            <p:ph type="tbl" idx="1"/>
          </p:nvPr>
        </p:nvSpPr>
        <p:spPr>
          <a:xfrm>
            <a:off x="677333" y="17526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 noProof="0" smtClean="0"/>
              <a:t>Ak chcete pridať tabuľku, kliknite na ikonu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97F5E8-5706-48D9-A258-AD9228856E56}" type="datetimeFigureOut">
              <a:rPr lang="sk-SK" smtClean="0"/>
              <a:pPr/>
              <a:t>6. 6. 2019</a:t>
            </a:fld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3B9757D-FB3F-4A6F-8EB5-024ECC4C395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70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39733" y="1600201"/>
            <a:ext cx="40470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k-SK" noProof="0" smtClean="0"/>
              <a:t>Ak chcete pridať obrázok, kliknite na ikonu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11018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ctr" defTabSz="7620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D52B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7620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D52B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defTabSz="7620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D52B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defTabSz="7620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D52B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defTabSz="7620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D52B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defTabSz="7620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D52B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defTabSz="7620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D52B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defTabSz="7620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D52B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defTabSz="7620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D52B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defTabSz="762000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Ø"/>
        <a:defRPr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33400" indent="-76200" algn="l" defTabSz="762000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36650" indent="-184150" algn="l" defTabSz="762000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27188" indent="-255588" algn="l" defTabSz="762000" rtl="0" eaLnBrk="1" fontAlgn="base" hangingPunct="1">
        <a:spcBef>
          <a:spcPct val="20000"/>
        </a:spcBef>
        <a:spcAft>
          <a:spcPct val="0"/>
        </a:spcAft>
        <a:buSzPct val="100000"/>
        <a:buChar char="–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559050" indent="-228600" algn="l" defTabSz="762000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3016250" indent="-228600" algn="l" defTabSz="762000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473450" indent="-228600" algn="l" defTabSz="762000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930650" indent="-228600" algn="l" defTabSz="762000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387850" indent="-228600" algn="l" defTabSz="762000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http://www.google.sk/url?sa=i&amp;rct=j&amp;q=&amp;esrc=s&amp;source=images&amp;cd=&amp;cad=rja&amp;uact=8&amp;ved=0CAcQjRw&amp;url=http://www.unionvilletimes.com/?p=19806&amp;ei=qb75VPWcNYPKOovSgcgC&amp;psig=AFQjCNGmnLdnDKClNiQYLjWLHmue9HHNDg&amp;ust=1425739395608701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sk/url?sa=i&amp;rct=j&amp;q=&amp;esrc=s&amp;source=images&amp;cd=&amp;cad=rja&amp;uact=8&amp;ved=0CAcQjRw&amp;url=http://www.hindawi.com/journals/jobe/2012/147385/fig2/&amp;ei=DSn3VPnMNMrtO5L-gIgB&amp;bvm=bv.87519884,d.d24&amp;psig=AFQjCNHvBB-UuhEqkZeffSLvk-2oHD0AMg&amp;ust=1425570342105805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hyperlink" Target="http://www.google.sk/url?sa=i&amp;rct=j&amp;q=&amp;esrc=s&amp;source=images&amp;cd=&amp;cad=rja&amp;uact=8&amp;ved=0CAcQjRw&amp;url=http://www.fac.org.ar/qcvc/llave/c009i/papaioannouv.php&amp;ei=Yyn3VK-gNsLjO4SDgIgG&amp;bvm=bv.87519884,d.d24&amp;psig=AFQjCNHvBB-UuhEqkZeffSLvk-2oHD0AMg&amp;ust=1425570342105805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google.sk/url?sa=i&amp;rct=j&amp;q=&amp;esrc=s&amp;source=images&amp;cd=&amp;cad=rja&amp;docid=WClVma9Mx-FkHM&amp;tbnid=6JkmTRecbm22JM:&amp;ved=0CAUQjRw&amp;url=http://manipalhospitals.wordpress.com/2013/05/07/when-the-heart-fails/&amp;ei=GfTPUuiuIumT0AWEsoEQ&amp;bvm=bv.59026428,d.bGE&amp;psig=AFQjCNG70tQdTeFLzxZA0q9cMngWinNd5g&amp;ust=1389446497467134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5992" y="196143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solidFill>
                  <a:schemeClr val="tx2"/>
                </a:solidFill>
              </a:rPr>
              <a:t>Srdcové zlyhávanie – čo keď farmakoterapia nestačí ...</a:t>
            </a:r>
            <a:endParaRPr lang="sk-SK" sz="2400" dirty="0">
              <a:solidFill>
                <a:schemeClr val="tx2"/>
              </a:solidFill>
            </a:endParaRPr>
          </a:p>
        </p:txBody>
      </p:sp>
      <p:pic>
        <p:nvPicPr>
          <p:cNvPr id="4" name="Picture 6" descr="http://kosice.virtualne.sk/portals_pictures/i_000966/i_9669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988" y="188913"/>
            <a:ext cx="159385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http://www.ismck.com/2011/wpimages/wp50b71877_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188640"/>
            <a:ext cx="987425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lokTextu 5"/>
          <p:cNvSpPr txBox="1">
            <a:spLocks noChangeArrowheads="1"/>
          </p:cNvSpPr>
          <p:nvPr/>
        </p:nvSpPr>
        <p:spPr bwMode="auto">
          <a:xfrm>
            <a:off x="0" y="3933056"/>
            <a:ext cx="91440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endParaRPr lang="sk-SK" dirty="0"/>
          </a:p>
          <a:p>
            <a:pPr>
              <a:lnSpc>
                <a:spcPct val="150000"/>
              </a:lnSpc>
            </a:pPr>
            <a:r>
              <a:rPr lang="sk-SK" dirty="0"/>
              <a:t>	</a:t>
            </a:r>
            <a:r>
              <a:rPr lang="sk-SK" dirty="0" smtClean="0"/>
              <a:t>		</a:t>
            </a:r>
            <a:r>
              <a:rPr lang="sk-SK" dirty="0"/>
              <a:t> </a:t>
            </a:r>
            <a:r>
              <a:rPr lang="sk-SK" dirty="0" smtClean="0"/>
              <a:t>	              Doc</a:t>
            </a:r>
            <a:r>
              <a:rPr lang="sk-SK" dirty="0"/>
              <a:t>. MUDr. Jozef </a:t>
            </a:r>
            <a:r>
              <a:rPr lang="sk-SK" dirty="0" err="1"/>
              <a:t>Gonsorčík</a:t>
            </a:r>
            <a:r>
              <a:rPr lang="sk-SK" dirty="0"/>
              <a:t>, CSc. </a:t>
            </a:r>
            <a:r>
              <a:rPr lang="sk-SK" dirty="0" smtClean="0"/>
              <a:t>FESC</a:t>
            </a:r>
          </a:p>
          <a:p>
            <a:pPr>
              <a:lnSpc>
                <a:spcPct val="150000"/>
              </a:lnSpc>
            </a:pPr>
            <a:r>
              <a:rPr lang="sk-SK" dirty="0" smtClean="0"/>
              <a:t>					        MUDr. Mikuláš </a:t>
            </a:r>
            <a:r>
              <a:rPr lang="sk-SK" dirty="0" err="1" smtClean="0"/>
              <a:t>Huňavý</a:t>
            </a:r>
            <a:endParaRPr lang="sk-SK" dirty="0" smtClean="0"/>
          </a:p>
          <a:p>
            <a:pPr>
              <a:lnSpc>
                <a:spcPct val="150000"/>
              </a:lnSpc>
            </a:pPr>
            <a:r>
              <a:rPr lang="sk-SK" dirty="0"/>
              <a:t>	</a:t>
            </a:r>
            <a:r>
              <a:rPr lang="sk-SK" dirty="0" smtClean="0"/>
              <a:t>				        MUDr. Tomáš </a:t>
            </a:r>
            <a:r>
              <a:rPr lang="sk-SK" dirty="0" err="1" smtClean="0"/>
              <a:t>Hrabčák</a:t>
            </a:r>
            <a:endParaRPr lang="sk-SK" dirty="0" smtClean="0"/>
          </a:p>
          <a:p>
            <a:pPr>
              <a:lnSpc>
                <a:spcPct val="150000"/>
              </a:lnSpc>
            </a:pPr>
            <a:r>
              <a:rPr lang="sk-SK" dirty="0" smtClean="0"/>
              <a:t>				            </a:t>
            </a:r>
            <a:r>
              <a:rPr lang="sk-SK" sz="1400" b="0" i="1" dirty="0" smtClean="0"/>
              <a:t>I. a II. klinika kardiológie UPJŠ </a:t>
            </a:r>
            <a:r>
              <a:rPr lang="sk-SK" sz="1400" b="0" i="1" dirty="0"/>
              <a:t>LF a VÚSCH a.s., Košice</a:t>
            </a:r>
          </a:p>
        </p:txBody>
      </p:sp>
      <p:pic>
        <p:nvPicPr>
          <p:cNvPr id="5122" name="Picture 2" descr="https://encrypted-tbn1.gstatic.com/images?q=tbn:ANd9GcSstTYqWwMeC5UgOF0s9WoNryJeQyM1kLwFIcRAgaHuD6raQaeMm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717032"/>
            <a:ext cx="2579663" cy="25922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Perkutánne</a:t>
            </a:r>
            <a:r>
              <a:rPr lang="sk-SK" dirty="0" smtClean="0"/>
              <a:t> mechanické podporné systémy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849686"/>
            <a:ext cx="2952328" cy="402699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977" y="1849686"/>
            <a:ext cx="2736725" cy="4026991"/>
          </a:xfrm>
          <a:prstGeom prst="rect">
            <a:avLst/>
          </a:prstGeom>
        </p:spPr>
      </p:pic>
      <p:pic>
        <p:nvPicPr>
          <p:cNvPr id="22530" name="Picture 2" descr="SÃºvisiaci obrÃ¡z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846" y="1849686"/>
            <a:ext cx="3189649" cy="402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729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hindawi.com/journals/jobe/2012/147385.fig.00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3928" y="332656"/>
            <a:ext cx="3142168" cy="2880320"/>
          </a:xfrm>
          <a:prstGeom prst="rect">
            <a:avLst/>
          </a:prstGeom>
          <a:noFill/>
        </p:spPr>
      </p:pic>
      <p:pic>
        <p:nvPicPr>
          <p:cNvPr id="19464" name="Picture 8" descr="http://www.fac.org.ar/qcvc/llave/c009i/fig04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429000"/>
            <a:ext cx="3096344" cy="3243790"/>
          </a:xfrm>
          <a:prstGeom prst="rect">
            <a:avLst/>
          </a:prstGeom>
          <a:noFill/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16632"/>
            <a:ext cx="267172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objekt pre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64" y="188640"/>
            <a:ext cx="7932068" cy="5688632"/>
          </a:xfrm>
        </p:spPr>
      </p:pic>
      <p:sp>
        <p:nvSpPr>
          <p:cNvPr id="7" name="BlokTextu 6"/>
          <p:cNvSpPr txBox="1"/>
          <p:nvPr/>
        </p:nvSpPr>
        <p:spPr>
          <a:xfrm>
            <a:off x="179512" y="5949280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Principiálne účinky: ↓ s/</a:t>
            </a:r>
            <a:r>
              <a:rPr lang="sk-SK" b="1" dirty="0" err="1" smtClean="0"/>
              <a:t>dTK</a:t>
            </a:r>
            <a:r>
              <a:rPr lang="sk-SK" b="1" dirty="0" smtClean="0"/>
              <a:t> 20-40/10-20 </a:t>
            </a:r>
            <a:r>
              <a:rPr lang="sk-SK" b="1" dirty="0" err="1" smtClean="0"/>
              <a:t>mmHg</a:t>
            </a:r>
            <a:r>
              <a:rPr lang="sk-SK" b="1" dirty="0" smtClean="0"/>
              <a:t>, </a:t>
            </a:r>
            <a:r>
              <a:rPr lang="sk-SK" b="1" dirty="0" err="1" smtClean="0"/>
              <a:t>sTK</a:t>
            </a:r>
            <a:r>
              <a:rPr lang="sk-SK" b="1" dirty="0" smtClean="0"/>
              <a:t> </a:t>
            </a:r>
            <a:r>
              <a:rPr lang="en-US" b="1" dirty="0" smtClean="0"/>
              <a:t>&lt; </a:t>
            </a:r>
            <a:r>
              <a:rPr lang="sk-SK" b="1" dirty="0" smtClean="0"/>
              <a:t>140 </a:t>
            </a:r>
            <a:r>
              <a:rPr lang="sk-SK" b="1" dirty="0" err="1" smtClean="0"/>
              <a:t>mmHg</a:t>
            </a:r>
            <a:r>
              <a:rPr lang="sk-SK" b="1" dirty="0" smtClean="0"/>
              <a:t> (55% </a:t>
            </a:r>
            <a:r>
              <a:rPr lang="sk-SK" b="1" dirty="0" err="1" smtClean="0"/>
              <a:t>pts</a:t>
            </a:r>
            <a:r>
              <a:rPr lang="sk-SK" b="1" dirty="0" smtClean="0"/>
              <a:t>)</a:t>
            </a:r>
          </a:p>
          <a:p>
            <a:r>
              <a:rPr lang="sk-SK" b="1" dirty="0" smtClean="0"/>
              <a:t>		         regresia HĽK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691895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Argumenty chronického srdcového zlyhania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25-35% </a:t>
            </a:r>
            <a:r>
              <a:rPr lang="sk-SK" dirty="0" err="1" smtClean="0"/>
              <a:t>pts</a:t>
            </a:r>
            <a:r>
              <a:rPr lang="sk-SK" dirty="0" smtClean="0"/>
              <a:t> s EF </a:t>
            </a:r>
            <a:r>
              <a:rPr lang="en-US" dirty="0" smtClean="0"/>
              <a:t>&lt;</a:t>
            </a:r>
            <a:r>
              <a:rPr lang="sk-SK" dirty="0" smtClean="0"/>
              <a:t> 35% v NYHA III: device </a:t>
            </a:r>
            <a:r>
              <a:rPr lang="sk-SK" dirty="0" err="1" smtClean="0"/>
              <a:t>Tx</a:t>
            </a:r>
            <a:r>
              <a:rPr lang="sk-SK" dirty="0" smtClean="0"/>
              <a:t>/OTS</a:t>
            </a:r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r>
              <a:rPr lang="sk-SK" dirty="0" smtClean="0"/>
              <a:t>Principiálne účinky BAT - ↑ LVEF 5%, ↓ NT-</a:t>
            </a:r>
            <a:r>
              <a:rPr lang="sk-SK" dirty="0" err="1" smtClean="0"/>
              <a:t>proBNP</a:t>
            </a:r>
            <a:endParaRPr lang="sk-SK" dirty="0" smtClean="0"/>
          </a:p>
          <a:p>
            <a:pPr lvl="1"/>
            <a:r>
              <a:rPr lang="sk-SK" dirty="0"/>
              <a:t>	</a:t>
            </a:r>
            <a:r>
              <a:rPr lang="sk-SK" dirty="0" smtClean="0"/>
              <a:t>					          </a:t>
            </a:r>
            <a:r>
              <a:rPr lang="sk-SK" sz="3200" b="1" dirty="0" smtClean="0"/>
              <a:t>~</a:t>
            </a:r>
          </a:p>
          <a:p>
            <a:pPr lvl="1"/>
            <a:r>
              <a:rPr lang="sk-SK" sz="2800" b="1" dirty="0" smtClean="0"/>
              <a:t>	</a:t>
            </a:r>
            <a:r>
              <a:rPr lang="sk-SK" sz="1800" b="1" dirty="0" smtClean="0"/>
              <a:t>	</a:t>
            </a:r>
            <a:r>
              <a:rPr lang="sk-SK" sz="1800" b="1" dirty="0"/>
              <a:t>	</a:t>
            </a:r>
            <a:r>
              <a:rPr lang="sk-SK" sz="1800" b="1" dirty="0" smtClean="0"/>
              <a:t>	   </a:t>
            </a:r>
            <a:r>
              <a:rPr lang="sk-SK" sz="1800" b="1" dirty="0" err="1" smtClean="0"/>
              <a:t>QoL</a:t>
            </a:r>
            <a:r>
              <a:rPr lang="sk-SK" sz="1800" b="1" dirty="0" smtClean="0"/>
              <a:t>  NYHA  6-minWD  ↓ Hospitalizácia</a:t>
            </a:r>
            <a:endParaRPr lang="sk-SK" sz="2800" b="1" dirty="0"/>
          </a:p>
          <a:p>
            <a:pPr lvl="1"/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2060848"/>
            <a:ext cx="2575497" cy="2229712"/>
          </a:xfrm>
          <a:prstGeom prst="rect">
            <a:avLst/>
          </a:prstGeom>
        </p:spPr>
      </p:pic>
      <p:pic>
        <p:nvPicPr>
          <p:cNvPr id="5" name="Picture 4" descr="C:\Users\Spravca\Desktop\CHSZ guidelines\Obrázky\dilatačná kmp\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0848"/>
            <a:ext cx="2455554" cy="222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33486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80528" y="274638"/>
            <a:ext cx="9324528" cy="1143000"/>
          </a:xfrm>
        </p:spPr>
        <p:txBody>
          <a:bodyPr/>
          <a:lstStyle/>
          <a:p>
            <a:r>
              <a:rPr lang="sk-SK" dirty="0" smtClean="0"/>
              <a:t>BAT symptomatický HF kandidát</a:t>
            </a:r>
            <a:br>
              <a:rPr lang="sk-SK" dirty="0" smtClean="0"/>
            </a:br>
            <a:r>
              <a:rPr lang="sk-SK" sz="2400" i="1" dirty="0" err="1" smtClean="0">
                <a:solidFill>
                  <a:srgbClr val="92D050"/>
                </a:solidFill>
              </a:rPr>
              <a:t>Pts</a:t>
            </a:r>
            <a:r>
              <a:rPr lang="sk-SK" sz="2400" i="1" dirty="0" smtClean="0">
                <a:solidFill>
                  <a:srgbClr val="92D050"/>
                </a:solidFill>
              </a:rPr>
              <a:t> s QRS pod 130ms, </a:t>
            </a:r>
            <a:r>
              <a:rPr lang="sk-SK" sz="2400" i="1" dirty="0" err="1" smtClean="0">
                <a:solidFill>
                  <a:srgbClr val="92D050"/>
                </a:solidFill>
              </a:rPr>
              <a:t>Pts</a:t>
            </a:r>
            <a:r>
              <a:rPr lang="sk-SK" sz="2400" i="1" dirty="0" smtClean="0">
                <a:solidFill>
                  <a:srgbClr val="92D050"/>
                </a:solidFill>
              </a:rPr>
              <a:t> s </a:t>
            </a:r>
            <a:r>
              <a:rPr lang="sk-SK" sz="2400" i="1" dirty="0" err="1" smtClean="0">
                <a:solidFill>
                  <a:srgbClr val="92D050"/>
                </a:solidFill>
              </a:rPr>
              <a:t>non</a:t>
            </a:r>
            <a:r>
              <a:rPr lang="sk-SK" sz="2400" i="1" dirty="0" smtClean="0">
                <a:solidFill>
                  <a:srgbClr val="92D050"/>
                </a:solidFill>
              </a:rPr>
              <a:t>-LBBB&amp;QRS 130-149ms, </a:t>
            </a:r>
            <a:br>
              <a:rPr lang="sk-SK" sz="2400" i="1" dirty="0" smtClean="0">
                <a:solidFill>
                  <a:srgbClr val="92D050"/>
                </a:solidFill>
              </a:rPr>
            </a:br>
            <a:r>
              <a:rPr lang="sk-SK" sz="2400" i="1" dirty="0" err="1" smtClean="0">
                <a:solidFill>
                  <a:srgbClr val="92D050"/>
                </a:solidFill>
              </a:rPr>
              <a:t>Pts</a:t>
            </a:r>
            <a:r>
              <a:rPr lang="sk-SK" sz="2400" i="1" dirty="0" smtClean="0">
                <a:solidFill>
                  <a:srgbClr val="92D050"/>
                </a:solidFill>
              </a:rPr>
              <a:t> s </a:t>
            </a:r>
            <a:r>
              <a:rPr lang="sk-SK" sz="2400" i="1" dirty="0" err="1" smtClean="0">
                <a:solidFill>
                  <a:srgbClr val="92D050"/>
                </a:solidFill>
              </a:rPr>
              <a:t>kardiorenálnym</a:t>
            </a:r>
            <a:r>
              <a:rPr lang="sk-SK" sz="2400" i="1" dirty="0" smtClean="0">
                <a:solidFill>
                  <a:srgbClr val="92D050"/>
                </a:solidFill>
              </a:rPr>
              <a:t> syndrómom</a:t>
            </a:r>
            <a:endParaRPr lang="sk-SK" sz="24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ctr"/>
            <a:r>
              <a:rPr lang="sk-SK" sz="2800" b="1" dirty="0" smtClean="0"/>
              <a:t>↓</a:t>
            </a:r>
          </a:p>
          <a:p>
            <a:pPr lvl="1" algn="ctr"/>
            <a:r>
              <a:rPr lang="sk-SK" b="1" dirty="0" smtClean="0"/>
              <a:t>NYHA III pri OMT</a:t>
            </a:r>
          </a:p>
          <a:p>
            <a:pPr lvl="1" algn="ctr"/>
            <a:r>
              <a:rPr lang="sk-SK" sz="2400" b="1" dirty="0" smtClean="0"/>
              <a:t>↓</a:t>
            </a:r>
          </a:p>
          <a:p>
            <a:pPr lvl="1" algn="ctr"/>
            <a:r>
              <a:rPr lang="sk-SK" sz="2400" b="1" dirty="0" smtClean="0"/>
              <a:t>CRT?</a:t>
            </a:r>
          </a:p>
          <a:p>
            <a:pPr lvl="1" algn="ctr"/>
            <a:endParaRPr lang="sk-SK" sz="2400" b="1" dirty="0"/>
          </a:p>
          <a:p>
            <a:pPr lvl="1" algn="ctr"/>
            <a:endParaRPr lang="sk-SK" sz="2400" b="1" dirty="0" smtClean="0"/>
          </a:p>
          <a:p>
            <a:pPr lvl="1" algn="ctr"/>
            <a:endParaRPr lang="sk-SK" sz="2400" b="1" dirty="0"/>
          </a:p>
          <a:p>
            <a:pPr lvl="1"/>
            <a:r>
              <a:rPr lang="sk-SK" sz="2400" b="1" dirty="0" smtClean="0"/>
              <a:t>          CRT						BAT </a:t>
            </a:r>
          </a:p>
          <a:p>
            <a:pPr lvl="1"/>
            <a:r>
              <a:rPr lang="sk-SK" dirty="0"/>
              <a:t>	</a:t>
            </a:r>
            <a:r>
              <a:rPr lang="sk-SK" dirty="0" smtClean="0"/>
              <a:t>				</a:t>
            </a:r>
            <a:endParaRPr lang="sk-SK" dirty="0"/>
          </a:p>
        </p:txBody>
      </p:sp>
      <p:cxnSp>
        <p:nvCxnSpPr>
          <p:cNvPr id="5" name="Rovná spojovacia šípka 4"/>
          <p:cNvCxnSpPr/>
          <p:nvPr/>
        </p:nvCxnSpPr>
        <p:spPr bwMode="auto">
          <a:xfrm flipH="1">
            <a:off x="2267744" y="3251114"/>
            <a:ext cx="2088232" cy="122413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7" name="Rovná spojovacia šípka 6"/>
          <p:cNvCxnSpPr/>
          <p:nvPr/>
        </p:nvCxnSpPr>
        <p:spPr bwMode="auto">
          <a:xfrm>
            <a:off x="5148064" y="3233970"/>
            <a:ext cx="1728192" cy="129614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9" name="Rovná spojovacia šípka 8"/>
          <p:cNvCxnSpPr/>
          <p:nvPr/>
        </p:nvCxnSpPr>
        <p:spPr bwMode="auto">
          <a:xfrm>
            <a:off x="2774120" y="4869160"/>
            <a:ext cx="3744416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pic>
        <p:nvPicPr>
          <p:cNvPr id="10" name="Obrázo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5578014"/>
            <a:ext cx="2009617" cy="1051699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60" y="6032363"/>
            <a:ext cx="1234480" cy="308619"/>
          </a:xfrm>
          <a:prstGeom prst="rect">
            <a:avLst/>
          </a:prstGeom>
        </p:spPr>
      </p:pic>
      <p:sp>
        <p:nvSpPr>
          <p:cNvPr id="12" name="BlokTextu 11"/>
          <p:cNvSpPr txBox="1"/>
          <p:nvPr/>
        </p:nvSpPr>
        <p:spPr>
          <a:xfrm>
            <a:off x="4134824" y="5876260"/>
            <a:ext cx="4618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 smtClean="0"/>
              <a:t>800 </a:t>
            </a:r>
            <a:r>
              <a:rPr lang="sk-SK" sz="2000" b="1" dirty="0" err="1" smtClean="0"/>
              <a:t>pts</a:t>
            </a:r>
            <a:r>
              <a:rPr lang="sk-SK" sz="2000" b="1" dirty="0" smtClean="0"/>
              <a:t>: bezpečnosť/účinnosť</a:t>
            </a:r>
          </a:p>
          <a:p>
            <a:pPr algn="ctr"/>
            <a:endParaRPr lang="sk-SK" sz="2000" b="1" dirty="0" smtClean="0"/>
          </a:p>
          <a:p>
            <a:pPr algn="ctr"/>
            <a:r>
              <a:rPr lang="sk-SK" sz="2000" b="1" dirty="0" smtClean="0"/>
              <a:t>2021?</a:t>
            </a:r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val="9030075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82120"/>
            <a:ext cx="4128459" cy="3096344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46116"/>
            <a:ext cx="4176464" cy="313234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192" y="116632"/>
            <a:ext cx="3401616" cy="340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1267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www.firststyle.cz/wp-content/uploads/2018/07/prof.Netuka-300x3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058" y="44624"/>
            <a:ext cx="3150349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3717032"/>
            <a:ext cx="4926995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2551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414222"/>
            <a:ext cx="8046156" cy="4525963"/>
          </a:xfrm>
        </p:spPr>
      </p:pic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dirty="0" smtClean="0"/>
              <a:t>3D srdce z humánneho tkaniva: TLV </a:t>
            </a:r>
            <a:r>
              <a:rPr lang="sk-SK" dirty="0" err="1" smtClean="0"/>
              <a:t>Uni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5684141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Transplantácia srdca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49216" y="1142289"/>
            <a:ext cx="8229600" cy="4525963"/>
          </a:xfrm>
        </p:spPr>
        <p:txBody>
          <a:bodyPr/>
          <a:lstStyle/>
          <a:p>
            <a:r>
              <a:rPr lang="en-US" dirty="0" smtClean="0"/>
              <a:t>&gt; </a:t>
            </a:r>
            <a:r>
              <a:rPr lang="sk-SK" dirty="0" smtClean="0"/>
              <a:t>21 r história v SR, 320 pacientov po OTS,  ~ 20/r, do 4h po odbere štepu</a:t>
            </a:r>
          </a:p>
          <a:p>
            <a:endParaRPr lang="sk-SK" dirty="0" smtClean="0"/>
          </a:p>
          <a:p>
            <a:r>
              <a:rPr lang="sk-SK" dirty="0" err="1" smtClean="0"/>
              <a:t>Imunosupresia</a:t>
            </a:r>
            <a:r>
              <a:rPr lang="sk-SK" dirty="0" smtClean="0"/>
              <a:t> s monitoringom/NÚL</a:t>
            </a:r>
          </a:p>
          <a:p>
            <a:pPr marL="0" indent="0">
              <a:buNone/>
            </a:pPr>
            <a:endParaRPr lang="sk-SK" dirty="0" smtClean="0"/>
          </a:p>
          <a:p>
            <a:r>
              <a:rPr lang="sk-SK" dirty="0" err="1" smtClean="0"/>
              <a:t>Komorbidity</a:t>
            </a:r>
            <a:r>
              <a:rPr lang="sk-SK" dirty="0" smtClean="0"/>
              <a:t> (dlhodobá prognóza)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3349909"/>
            <a:ext cx="2160240" cy="145012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218" y="3212975"/>
            <a:ext cx="2454088" cy="172399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477" y="5003314"/>
            <a:ext cx="2308877" cy="170175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776" y="4978886"/>
            <a:ext cx="1842207" cy="175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0250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168"/>
            <a:ext cx="7779593" cy="257108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2" y="2784995"/>
            <a:ext cx="3043255" cy="221966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4641859"/>
            <a:ext cx="2785857" cy="206125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3356992"/>
            <a:ext cx="2977283" cy="267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9610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647700" y="539750"/>
            <a:ext cx="7939088" cy="841375"/>
          </a:xfrm>
        </p:spPr>
        <p:txBody>
          <a:bodyPr lIns="0" tIns="0" rIns="0" bIns="0"/>
          <a:lstStyle/>
          <a:p>
            <a:r>
              <a:rPr lang="sk-SK" altLang="sk-SK" sz="2800" b="1" dirty="0" smtClean="0">
                <a:solidFill>
                  <a:srgbClr val="0070C0"/>
                </a:solidFill>
              </a:rPr>
              <a:t>PROGRESIA SRDCOVÉHO ZLYHÁVANIA</a:t>
            </a:r>
            <a:endParaRPr lang="en-US" altLang="sk-SK" sz="2800" dirty="0" smtClean="0">
              <a:solidFill>
                <a:srgbClr val="0070C0"/>
              </a:solidFill>
            </a:endParaRPr>
          </a:p>
        </p:txBody>
      </p:sp>
      <p:grpSp>
        <p:nvGrpSpPr>
          <p:cNvPr id="4099" name="Skupina 28"/>
          <p:cNvGrpSpPr>
            <a:grpSpLocks/>
          </p:cNvGrpSpPr>
          <p:nvPr/>
        </p:nvGrpSpPr>
        <p:grpSpPr bwMode="auto">
          <a:xfrm>
            <a:off x="2044700" y="1916113"/>
            <a:ext cx="4330700" cy="2819400"/>
            <a:chOff x="1407116" y="1412776"/>
            <a:chExt cx="5137810" cy="3177909"/>
          </a:xfrm>
        </p:grpSpPr>
        <p:sp>
          <p:nvSpPr>
            <p:cNvPr id="7" name="Obdélník 6"/>
            <p:cNvSpPr/>
            <p:nvPr/>
          </p:nvSpPr>
          <p:spPr>
            <a:xfrm>
              <a:off x="4476995" y="4365225"/>
              <a:ext cx="2067931" cy="225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auto" hangingPunct="0">
                <a:spcBef>
                  <a:spcPct val="20000"/>
                </a:spcBef>
                <a:spcAft>
                  <a:spcPts val="0"/>
                </a:spcAft>
                <a:buClr>
                  <a:srgbClr val="009F82"/>
                </a:buClr>
                <a:buSzPct val="130000"/>
                <a:defRPr/>
              </a:pPr>
              <a:r>
                <a:rPr lang="en-US" sz="700" kern="0" dirty="0">
                  <a:solidFill>
                    <a:srgbClr val="2D403E"/>
                  </a:solidFill>
                  <a:latin typeface="Arial"/>
                  <a:cs typeface="Arial"/>
                </a:rPr>
                <a:t>Adapted from </a:t>
              </a:r>
              <a:r>
                <a:rPr lang="en-US" sz="700" kern="0" dirty="0" err="1">
                  <a:solidFill>
                    <a:srgbClr val="2D403E"/>
                  </a:solidFill>
                  <a:latin typeface="Arial"/>
                  <a:cs typeface="Arial"/>
                </a:rPr>
                <a:t>Gheoghiade</a:t>
              </a:r>
              <a:r>
                <a:rPr lang="en-US" sz="700" kern="0" dirty="0">
                  <a:solidFill>
                    <a:srgbClr val="2D403E"/>
                  </a:solidFill>
                  <a:latin typeface="Arial"/>
                  <a:cs typeface="Arial"/>
                </a:rPr>
                <a:t> </a:t>
              </a:r>
              <a:r>
                <a:rPr lang="en-US" sz="700" i="1" kern="0" dirty="0">
                  <a:solidFill>
                    <a:srgbClr val="2D403E"/>
                  </a:solidFill>
                  <a:latin typeface="Arial"/>
                  <a:cs typeface="Arial"/>
                </a:rPr>
                <a:t>et al.</a:t>
              </a:r>
              <a:r>
                <a:rPr lang="en-US" sz="700" kern="0" dirty="0">
                  <a:solidFill>
                    <a:srgbClr val="2D403E"/>
                  </a:solidFill>
                  <a:latin typeface="Arial"/>
                  <a:cs typeface="Arial"/>
                </a:rPr>
                <a:t> 2005</a:t>
              </a:r>
              <a:r>
                <a:rPr lang="en-US" sz="700" kern="0" baseline="30000" dirty="0">
                  <a:solidFill>
                    <a:srgbClr val="2D403E"/>
                  </a:solidFill>
                  <a:latin typeface="Arial"/>
                  <a:cs typeface="Arial"/>
                </a:rPr>
                <a:t>2</a:t>
              </a:r>
              <a:r>
                <a:rPr lang="en-US" sz="700" kern="0" dirty="0">
                  <a:solidFill>
                    <a:srgbClr val="2D403E"/>
                  </a:solidFill>
                  <a:latin typeface="Arial"/>
                  <a:cs typeface="Arial"/>
                </a:rPr>
                <a:t> </a:t>
              </a:r>
              <a:endParaRPr lang="cs-CZ" sz="700" kern="0" dirty="0">
                <a:solidFill>
                  <a:srgbClr val="2D403E"/>
                </a:solidFill>
                <a:latin typeface="Arial"/>
                <a:cs typeface="Arial"/>
              </a:endParaRPr>
            </a:p>
          </p:txBody>
        </p:sp>
        <p:grpSp>
          <p:nvGrpSpPr>
            <p:cNvPr id="4104" name="Group 10"/>
            <p:cNvGrpSpPr>
              <a:grpSpLocks noChangeAspect="1"/>
            </p:cNvGrpSpPr>
            <p:nvPr/>
          </p:nvGrpSpPr>
          <p:grpSpPr bwMode="auto">
            <a:xfrm>
              <a:off x="1763713" y="1700213"/>
              <a:ext cx="4608512" cy="2605087"/>
              <a:chOff x="1111" y="1071"/>
              <a:chExt cx="2903" cy="1641"/>
            </a:xfrm>
          </p:grpSpPr>
          <p:sp>
            <p:nvSpPr>
              <p:cNvPr id="4108" name="AutoShape 9"/>
              <p:cNvSpPr>
                <a:spLocks noChangeAspect="1" noChangeArrowheads="1" noTextEdit="1"/>
              </p:cNvSpPr>
              <p:nvPr/>
            </p:nvSpPr>
            <p:spPr bwMode="auto">
              <a:xfrm>
                <a:off x="1111" y="1071"/>
                <a:ext cx="2903" cy="1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4109" name="Line 11"/>
              <p:cNvSpPr>
                <a:spLocks noChangeShapeType="1"/>
              </p:cNvSpPr>
              <p:nvPr/>
            </p:nvSpPr>
            <p:spPr bwMode="auto">
              <a:xfrm>
                <a:off x="1135" y="2686"/>
                <a:ext cx="2813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4110" name="Freeform 12"/>
              <p:cNvSpPr>
                <a:spLocks/>
              </p:cNvSpPr>
              <p:nvPr/>
            </p:nvSpPr>
            <p:spPr bwMode="auto">
              <a:xfrm>
                <a:off x="3932" y="2663"/>
                <a:ext cx="82" cy="49"/>
              </a:xfrm>
              <a:custGeom>
                <a:avLst/>
                <a:gdLst>
                  <a:gd name="T0" fmla="*/ 40 w 82"/>
                  <a:gd name="T1" fmla="*/ 14 h 49"/>
                  <a:gd name="T2" fmla="*/ 40 w 82"/>
                  <a:gd name="T3" fmla="*/ 14 h 49"/>
                  <a:gd name="T4" fmla="*/ 18 w 82"/>
                  <a:gd name="T5" fmla="*/ 7 h 49"/>
                  <a:gd name="T6" fmla="*/ 0 w 82"/>
                  <a:gd name="T7" fmla="*/ 0 h 49"/>
                  <a:gd name="T8" fmla="*/ 0 w 82"/>
                  <a:gd name="T9" fmla="*/ 49 h 49"/>
                  <a:gd name="T10" fmla="*/ 0 w 82"/>
                  <a:gd name="T11" fmla="*/ 49 h 49"/>
                  <a:gd name="T12" fmla="*/ 16 w 82"/>
                  <a:gd name="T13" fmla="*/ 42 h 49"/>
                  <a:gd name="T14" fmla="*/ 40 w 82"/>
                  <a:gd name="T15" fmla="*/ 35 h 49"/>
                  <a:gd name="T16" fmla="*/ 40 w 82"/>
                  <a:gd name="T17" fmla="*/ 35 h 49"/>
                  <a:gd name="T18" fmla="*/ 63 w 82"/>
                  <a:gd name="T19" fmla="*/ 28 h 49"/>
                  <a:gd name="T20" fmla="*/ 82 w 82"/>
                  <a:gd name="T21" fmla="*/ 23 h 49"/>
                  <a:gd name="T22" fmla="*/ 82 w 82"/>
                  <a:gd name="T23" fmla="*/ 23 h 49"/>
                  <a:gd name="T24" fmla="*/ 63 w 82"/>
                  <a:gd name="T25" fmla="*/ 21 h 49"/>
                  <a:gd name="T26" fmla="*/ 40 w 82"/>
                  <a:gd name="T27" fmla="*/ 14 h 49"/>
                  <a:gd name="T28" fmla="*/ 40 w 82"/>
                  <a:gd name="T29" fmla="*/ 14 h 4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2"/>
                  <a:gd name="T46" fmla="*/ 0 h 49"/>
                  <a:gd name="T47" fmla="*/ 82 w 82"/>
                  <a:gd name="T48" fmla="*/ 49 h 4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2" h="49">
                    <a:moveTo>
                      <a:pt x="40" y="14"/>
                    </a:moveTo>
                    <a:lnTo>
                      <a:pt x="40" y="14"/>
                    </a:lnTo>
                    <a:lnTo>
                      <a:pt x="18" y="7"/>
                    </a:lnTo>
                    <a:lnTo>
                      <a:pt x="0" y="0"/>
                    </a:lnTo>
                    <a:lnTo>
                      <a:pt x="0" y="49"/>
                    </a:lnTo>
                    <a:lnTo>
                      <a:pt x="16" y="42"/>
                    </a:lnTo>
                    <a:lnTo>
                      <a:pt x="40" y="35"/>
                    </a:lnTo>
                    <a:lnTo>
                      <a:pt x="63" y="28"/>
                    </a:lnTo>
                    <a:lnTo>
                      <a:pt x="82" y="23"/>
                    </a:lnTo>
                    <a:lnTo>
                      <a:pt x="63" y="21"/>
                    </a:lnTo>
                    <a:lnTo>
                      <a:pt x="4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4111" name="Line 13"/>
              <p:cNvSpPr>
                <a:spLocks noChangeShapeType="1"/>
              </p:cNvSpPr>
              <p:nvPr/>
            </p:nvSpPr>
            <p:spPr bwMode="auto">
              <a:xfrm flipV="1">
                <a:off x="1135" y="1165"/>
                <a:ext cx="1" cy="152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4112" name="Freeform 14"/>
              <p:cNvSpPr>
                <a:spLocks/>
              </p:cNvSpPr>
              <p:nvPr/>
            </p:nvSpPr>
            <p:spPr bwMode="auto">
              <a:xfrm>
                <a:off x="1111" y="1099"/>
                <a:ext cx="49" cy="83"/>
              </a:xfrm>
              <a:custGeom>
                <a:avLst/>
                <a:gdLst>
                  <a:gd name="T0" fmla="*/ 14 w 49"/>
                  <a:gd name="T1" fmla="*/ 45 h 83"/>
                  <a:gd name="T2" fmla="*/ 14 w 49"/>
                  <a:gd name="T3" fmla="*/ 45 h 83"/>
                  <a:gd name="T4" fmla="*/ 7 w 49"/>
                  <a:gd name="T5" fmla="*/ 64 h 83"/>
                  <a:gd name="T6" fmla="*/ 0 w 49"/>
                  <a:gd name="T7" fmla="*/ 83 h 83"/>
                  <a:gd name="T8" fmla="*/ 49 w 49"/>
                  <a:gd name="T9" fmla="*/ 83 h 83"/>
                  <a:gd name="T10" fmla="*/ 49 w 49"/>
                  <a:gd name="T11" fmla="*/ 83 h 83"/>
                  <a:gd name="T12" fmla="*/ 42 w 49"/>
                  <a:gd name="T13" fmla="*/ 69 h 83"/>
                  <a:gd name="T14" fmla="*/ 35 w 49"/>
                  <a:gd name="T15" fmla="*/ 45 h 83"/>
                  <a:gd name="T16" fmla="*/ 35 w 49"/>
                  <a:gd name="T17" fmla="*/ 45 h 83"/>
                  <a:gd name="T18" fmla="*/ 28 w 49"/>
                  <a:gd name="T19" fmla="*/ 19 h 83"/>
                  <a:gd name="T20" fmla="*/ 26 w 49"/>
                  <a:gd name="T21" fmla="*/ 0 h 83"/>
                  <a:gd name="T22" fmla="*/ 26 w 49"/>
                  <a:gd name="T23" fmla="*/ 0 h 83"/>
                  <a:gd name="T24" fmla="*/ 21 w 49"/>
                  <a:gd name="T25" fmla="*/ 19 h 83"/>
                  <a:gd name="T26" fmla="*/ 14 w 49"/>
                  <a:gd name="T27" fmla="*/ 45 h 83"/>
                  <a:gd name="T28" fmla="*/ 14 w 49"/>
                  <a:gd name="T29" fmla="*/ 45 h 8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9"/>
                  <a:gd name="T46" fmla="*/ 0 h 83"/>
                  <a:gd name="T47" fmla="*/ 49 w 49"/>
                  <a:gd name="T48" fmla="*/ 83 h 8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9" h="83">
                    <a:moveTo>
                      <a:pt x="14" y="45"/>
                    </a:moveTo>
                    <a:lnTo>
                      <a:pt x="14" y="45"/>
                    </a:lnTo>
                    <a:lnTo>
                      <a:pt x="7" y="64"/>
                    </a:lnTo>
                    <a:lnTo>
                      <a:pt x="0" y="83"/>
                    </a:lnTo>
                    <a:lnTo>
                      <a:pt x="49" y="83"/>
                    </a:lnTo>
                    <a:lnTo>
                      <a:pt x="42" y="69"/>
                    </a:lnTo>
                    <a:lnTo>
                      <a:pt x="35" y="45"/>
                    </a:lnTo>
                    <a:lnTo>
                      <a:pt x="28" y="19"/>
                    </a:lnTo>
                    <a:lnTo>
                      <a:pt x="26" y="0"/>
                    </a:lnTo>
                    <a:lnTo>
                      <a:pt x="21" y="19"/>
                    </a:lnTo>
                    <a:lnTo>
                      <a:pt x="14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4113" name="Line 15"/>
              <p:cNvSpPr>
                <a:spLocks noChangeShapeType="1"/>
              </p:cNvSpPr>
              <p:nvPr/>
            </p:nvSpPr>
            <p:spPr bwMode="auto">
              <a:xfrm>
                <a:off x="1608" y="1071"/>
                <a:ext cx="1" cy="193"/>
              </a:xfrm>
              <a:prstGeom prst="line">
                <a:avLst/>
              </a:prstGeom>
              <a:noFill/>
              <a:ln w="30163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4114" name="Freeform 16"/>
              <p:cNvSpPr>
                <a:spLocks/>
              </p:cNvSpPr>
              <p:nvPr/>
            </p:nvSpPr>
            <p:spPr bwMode="auto">
              <a:xfrm>
                <a:off x="1582" y="1248"/>
                <a:ext cx="49" cy="80"/>
              </a:xfrm>
              <a:custGeom>
                <a:avLst/>
                <a:gdLst>
                  <a:gd name="T0" fmla="*/ 35 w 49"/>
                  <a:gd name="T1" fmla="*/ 37 h 80"/>
                  <a:gd name="T2" fmla="*/ 35 w 49"/>
                  <a:gd name="T3" fmla="*/ 37 h 80"/>
                  <a:gd name="T4" fmla="*/ 42 w 49"/>
                  <a:gd name="T5" fmla="*/ 18 h 80"/>
                  <a:gd name="T6" fmla="*/ 49 w 49"/>
                  <a:gd name="T7" fmla="*/ 0 h 80"/>
                  <a:gd name="T8" fmla="*/ 0 w 49"/>
                  <a:gd name="T9" fmla="*/ 0 h 80"/>
                  <a:gd name="T10" fmla="*/ 0 w 49"/>
                  <a:gd name="T11" fmla="*/ 0 h 80"/>
                  <a:gd name="T12" fmla="*/ 7 w 49"/>
                  <a:gd name="T13" fmla="*/ 14 h 80"/>
                  <a:gd name="T14" fmla="*/ 14 w 49"/>
                  <a:gd name="T15" fmla="*/ 37 h 80"/>
                  <a:gd name="T16" fmla="*/ 14 w 49"/>
                  <a:gd name="T17" fmla="*/ 37 h 80"/>
                  <a:gd name="T18" fmla="*/ 21 w 49"/>
                  <a:gd name="T19" fmla="*/ 63 h 80"/>
                  <a:gd name="T20" fmla="*/ 26 w 49"/>
                  <a:gd name="T21" fmla="*/ 80 h 80"/>
                  <a:gd name="T22" fmla="*/ 26 w 49"/>
                  <a:gd name="T23" fmla="*/ 80 h 80"/>
                  <a:gd name="T24" fmla="*/ 28 w 49"/>
                  <a:gd name="T25" fmla="*/ 63 h 80"/>
                  <a:gd name="T26" fmla="*/ 35 w 49"/>
                  <a:gd name="T27" fmla="*/ 37 h 80"/>
                  <a:gd name="T28" fmla="*/ 35 w 49"/>
                  <a:gd name="T29" fmla="*/ 37 h 8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9"/>
                  <a:gd name="T46" fmla="*/ 0 h 80"/>
                  <a:gd name="T47" fmla="*/ 49 w 49"/>
                  <a:gd name="T48" fmla="*/ 80 h 8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9" h="80">
                    <a:moveTo>
                      <a:pt x="35" y="37"/>
                    </a:moveTo>
                    <a:lnTo>
                      <a:pt x="35" y="37"/>
                    </a:lnTo>
                    <a:lnTo>
                      <a:pt x="42" y="18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7" y="14"/>
                    </a:lnTo>
                    <a:lnTo>
                      <a:pt x="14" y="37"/>
                    </a:lnTo>
                    <a:lnTo>
                      <a:pt x="21" y="63"/>
                    </a:lnTo>
                    <a:lnTo>
                      <a:pt x="26" y="80"/>
                    </a:lnTo>
                    <a:lnTo>
                      <a:pt x="28" y="63"/>
                    </a:lnTo>
                    <a:lnTo>
                      <a:pt x="35" y="37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4115" name="Line 17"/>
              <p:cNvSpPr>
                <a:spLocks noChangeShapeType="1"/>
              </p:cNvSpPr>
              <p:nvPr/>
            </p:nvSpPr>
            <p:spPr bwMode="auto">
              <a:xfrm>
                <a:off x="2481" y="1278"/>
                <a:ext cx="1" cy="193"/>
              </a:xfrm>
              <a:prstGeom prst="line">
                <a:avLst/>
              </a:prstGeom>
              <a:noFill/>
              <a:ln w="30163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4116" name="Freeform 18"/>
              <p:cNvSpPr>
                <a:spLocks/>
              </p:cNvSpPr>
              <p:nvPr/>
            </p:nvSpPr>
            <p:spPr bwMode="auto">
              <a:xfrm>
                <a:off x="2456" y="1455"/>
                <a:ext cx="50" cy="80"/>
              </a:xfrm>
              <a:custGeom>
                <a:avLst/>
                <a:gdLst>
                  <a:gd name="T0" fmla="*/ 36 w 50"/>
                  <a:gd name="T1" fmla="*/ 37 h 80"/>
                  <a:gd name="T2" fmla="*/ 36 w 50"/>
                  <a:gd name="T3" fmla="*/ 37 h 80"/>
                  <a:gd name="T4" fmla="*/ 43 w 50"/>
                  <a:gd name="T5" fmla="*/ 19 h 80"/>
                  <a:gd name="T6" fmla="*/ 50 w 50"/>
                  <a:gd name="T7" fmla="*/ 0 h 80"/>
                  <a:gd name="T8" fmla="*/ 0 w 50"/>
                  <a:gd name="T9" fmla="*/ 0 h 80"/>
                  <a:gd name="T10" fmla="*/ 0 w 50"/>
                  <a:gd name="T11" fmla="*/ 0 h 80"/>
                  <a:gd name="T12" fmla="*/ 7 w 50"/>
                  <a:gd name="T13" fmla="*/ 14 h 80"/>
                  <a:gd name="T14" fmla="*/ 15 w 50"/>
                  <a:gd name="T15" fmla="*/ 37 h 80"/>
                  <a:gd name="T16" fmla="*/ 15 w 50"/>
                  <a:gd name="T17" fmla="*/ 37 h 80"/>
                  <a:gd name="T18" fmla="*/ 22 w 50"/>
                  <a:gd name="T19" fmla="*/ 63 h 80"/>
                  <a:gd name="T20" fmla="*/ 26 w 50"/>
                  <a:gd name="T21" fmla="*/ 80 h 80"/>
                  <a:gd name="T22" fmla="*/ 26 w 50"/>
                  <a:gd name="T23" fmla="*/ 80 h 80"/>
                  <a:gd name="T24" fmla="*/ 29 w 50"/>
                  <a:gd name="T25" fmla="*/ 63 h 80"/>
                  <a:gd name="T26" fmla="*/ 36 w 50"/>
                  <a:gd name="T27" fmla="*/ 37 h 80"/>
                  <a:gd name="T28" fmla="*/ 36 w 50"/>
                  <a:gd name="T29" fmla="*/ 37 h 8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0"/>
                  <a:gd name="T46" fmla="*/ 0 h 80"/>
                  <a:gd name="T47" fmla="*/ 50 w 50"/>
                  <a:gd name="T48" fmla="*/ 80 h 8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0" h="80">
                    <a:moveTo>
                      <a:pt x="36" y="37"/>
                    </a:moveTo>
                    <a:lnTo>
                      <a:pt x="36" y="37"/>
                    </a:lnTo>
                    <a:lnTo>
                      <a:pt x="43" y="19"/>
                    </a:lnTo>
                    <a:lnTo>
                      <a:pt x="50" y="0"/>
                    </a:lnTo>
                    <a:lnTo>
                      <a:pt x="0" y="0"/>
                    </a:lnTo>
                    <a:lnTo>
                      <a:pt x="7" y="14"/>
                    </a:lnTo>
                    <a:lnTo>
                      <a:pt x="15" y="37"/>
                    </a:lnTo>
                    <a:lnTo>
                      <a:pt x="22" y="63"/>
                    </a:lnTo>
                    <a:lnTo>
                      <a:pt x="26" y="80"/>
                    </a:lnTo>
                    <a:lnTo>
                      <a:pt x="29" y="63"/>
                    </a:lnTo>
                    <a:lnTo>
                      <a:pt x="36" y="37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4117" name="Line 19"/>
              <p:cNvSpPr>
                <a:spLocks noChangeShapeType="1"/>
              </p:cNvSpPr>
              <p:nvPr/>
            </p:nvSpPr>
            <p:spPr bwMode="auto">
              <a:xfrm>
                <a:off x="3261" y="1690"/>
                <a:ext cx="1" cy="191"/>
              </a:xfrm>
              <a:prstGeom prst="line">
                <a:avLst/>
              </a:prstGeom>
              <a:noFill/>
              <a:ln w="30163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4118" name="Freeform 20"/>
              <p:cNvSpPr>
                <a:spLocks/>
              </p:cNvSpPr>
              <p:nvPr/>
            </p:nvSpPr>
            <p:spPr bwMode="auto">
              <a:xfrm>
                <a:off x="3235" y="1867"/>
                <a:ext cx="49" cy="80"/>
              </a:xfrm>
              <a:custGeom>
                <a:avLst/>
                <a:gdLst>
                  <a:gd name="T0" fmla="*/ 35 w 49"/>
                  <a:gd name="T1" fmla="*/ 37 h 80"/>
                  <a:gd name="T2" fmla="*/ 35 w 49"/>
                  <a:gd name="T3" fmla="*/ 37 h 80"/>
                  <a:gd name="T4" fmla="*/ 42 w 49"/>
                  <a:gd name="T5" fmla="*/ 16 h 80"/>
                  <a:gd name="T6" fmla="*/ 49 w 49"/>
                  <a:gd name="T7" fmla="*/ 0 h 80"/>
                  <a:gd name="T8" fmla="*/ 0 w 49"/>
                  <a:gd name="T9" fmla="*/ 0 h 80"/>
                  <a:gd name="T10" fmla="*/ 0 w 49"/>
                  <a:gd name="T11" fmla="*/ 0 h 80"/>
                  <a:gd name="T12" fmla="*/ 7 w 49"/>
                  <a:gd name="T13" fmla="*/ 14 h 80"/>
                  <a:gd name="T14" fmla="*/ 14 w 49"/>
                  <a:gd name="T15" fmla="*/ 37 h 80"/>
                  <a:gd name="T16" fmla="*/ 14 w 49"/>
                  <a:gd name="T17" fmla="*/ 37 h 80"/>
                  <a:gd name="T18" fmla="*/ 21 w 49"/>
                  <a:gd name="T19" fmla="*/ 61 h 80"/>
                  <a:gd name="T20" fmla="*/ 26 w 49"/>
                  <a:gd name="T21" fmla="*/ 80 h 80"/>
                  <a:gd name="T22" fmla="*/ 26 w 49"/>
                  <a:gd name="T23" fmla="*/ 80 h 80"/>
                  <a:gd name="T24" fmla="*/ 28 w 49"/>
                  <a:gd name="T25" fmla="*/ 61 h 80"/>
                  <a:gd name="T26" fmla="*/ 35 w 49"/>
                  <a:gd name="T27" fmla="*/ 37 h 80"/>
                  <a:gd name="T28" fmla="*/ 35 w 49"/>
                  <a:gd name="T29" fmla="*/ 37 h 8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9"/>
                  <a:gd name="T46" fmla="*/ 0 h 80"/>
                  <a:gd name="T47" fmla="*/ 49 w 49"/>
                  <a:gd name="T48" fmla="*/ 80 h 8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9" h="80">
                    <a:moveTo>
                      <a:pt x="35" y="37"/>
                    </a:moveTo>
                    <a:lnTo>
                      <a:pt x="35" y="37"/>
                    </a:lnTo>
                    <a:lnTo>
                      <a:pt x="42" y="16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7" y="14"/>
                    </a:lnTo>
                    <a:lnTo>
                      <a:pt x="14" y="37"/>
                    </a:lnTo>
                    <a:lnTo>
                      <a:pt x="21" y="61"/>
                    </a:lnTo>
                    <a:lnTo>
                      <a:pt x="26" y="80"/>
                    </a:lnTo>
                    <a:lnTo>
                      <a:pt x="28" y="61"/>
                    </a:lnTo>
                    <a:lnTo>
                      <a:pt x="35" y="37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4119" name="Line 21"/>
              <p:cNvSpPr>
                <a:spLocks noChangeShapeType="1"/>
              </p:cNvSpPr>
              <p:nvPr/>
            </p:nvSpPr>
            <p:spPr bwMode="auto">
              <a:xfrm>
                <a:off x="3797" y="2022"/>
                <a:ext cx="1" cy="191"/>
              </a:xfrm>
              <a:prstGeom prst="line">
                <a:avLst/>
              </a:prstGeom>
              <a:noFill/>
              <a:ln w="30163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4120" name="Freeform 22"/>
              <p:cNvSpPr>
                <a:spLocks/>
              </p:cNvSpPr>
              <p:nvPr/>
            </p:nvSpPr>
            <p:spPr bwMode="auto">
              <a:xfrm>
                <a:off x="3771" y="2199"/>
                <a:ext cx="50" cy="80"/>
              </a:xfrm>
              <a:custGeom>
                <a:avLst/>
                <a:gdLst>
                  <a:gd name="T0" fmla="*/ 36 w 50"/>
                  <a:gd name="T1" fmla="*/ 37 h 80"/>
                  <a:gd name="T2" fmla="*/ 36 w 50"/>
                  <a:gd name="T3" fmla="*/ 37 h 80"/>
                  <a:gd name="T4" fmla="*/ 43 w 50"/>
                  <a:gd name="T5" fmla="*/ 16 h 80"/>
                  <a:gd name="T6" fmla="*/ 50 w 50"/>
                  <a:gd name="T7" fmla="*/ 0 h 80"/>
                  <a:gd name="T8" fmla="*/ 0 w 50"/>
                  <a:gd name="T9" fmla="*/ 0 h 80"/>
                  <a:gd name="T10" fmla="*/ 0 w 50"/>
                  <a:gd name="T11" fmla="*/ 0 h 80"/>
                  <a:gd name="T12" fmla="*/ 8 w 50"/>
                  <a:gd name="T13" fmla="*/ 14 h 80"/>
                  <a:gd name="T14" fmla="*/ 15 w 50"/>
                  <a:gd name="T15" fmla="*/ 37 h 80"/>
                  <a:gd name="T16" fmla="*/ 15 w 50"/>
                  <a:gd name="T17" fmla="*/ 37 h 80"/>
                  <a:gd name="T18" fmla="*/ 22 w 50"/>
                  <a:gd name="T19" fmla="*/ 61 h 80"/>
                  <a:gd name="T20" fmla="*/ 26 w 50"/>
                  <a:gd name="T21" fmla="*/ 80 h 80"/>
                  <a:gd name="T22" fmla="*/ 26 w 50"/>
                  <a:gd name="T23" fmla="*/ 80 h 80"/>
                  <a:gd name="T24" fmla="*/ 29 w 50"/>
                  <a:gd name="T25" fmla="*/ 61 h 80"/>
                  <a:gd name="T26" fmla="*/ 36 w 50"/>
                  <a:gd name="T27" fmla="*/ 37 h 80"/>
                  <a:gd name="T28" fmla="*/ 36 w 50"/>
                  <a:gd name="T29" fmla="*/ 37 h 8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0"/>
                  <a:gd name="T46" fmla="*/ 0 h 80"/>
                  <a:gd name="T47" fmla="*/ 50 w 50"/>
                  <a:gd name="T48" fmla="*/ 80 h 8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0" h="80">
                    <a:moveTo>
                      <a:pt x="36" y="37"/>
                    </a:moveTo>
                    <a:lnTo>
                      <a:pt x="36" y="37"/>
                    </a:lnTo>
                    <a:lnTo>
                      <a:pt x="43" y="16"/>
                    </a:lnTo>
                    <a:lnTo>
                      <a:pt x="50" y="0"/>
                    </a:lnTo>
                    <a:lnTo>
                      <a:pt x="0" y="0"/>
                    </a:lnTo>
                    <a:lnTo>
                      <a:pt x="8" y="14"/>
                    </a:lnTo>
                    <a:lnTo>
                      <a:pt x="15" y="37"/>
                    </a:lnTo>
                    <a:lnTo>
                      <a:pt x="22" y="61"/>
                    </a:lnTo>
                    <a:lnTo>
                      <a:pt x="26" y="80"/>
                    </a:lnTo>
                    <a:lnTo>
                      <a:pt x="29" y="61"/>
                    </a:lnTo>
                    <a:lnTo>
                      <a:pt x="36" y="37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4121" name="Freeform 23"/>
              <p:cNvSpPr>
                <a:spLocks/>
              </p:cNvSpPr>
              <p:nvPr/>
            </p:nvSpPr>
            <p:spPr bwMode="auto">
              <a:xfrm>
                <a:off x="1139" y="1309"/>
                <a:ext cx="2757" cy="1377"/>
              </a:xfrm>
              <a:custGeom>
                <a:avLst/>
                <a:gdLst>
                  <a:gd name="T0" fmla="*/ 210 w 2757"/>
                  <a:gd name="T1" fmla="*/ 14 h 1377"/>
                  <a:gd name="T2" fmla="*/ 358 w 2757"/>
                  <a:gd name="T3" fmla="*/ 28 h 1377"/>
                  <a:gd name="T4" fmla="*/ 459 w 2757"/>
                  <a:gd name="T5" fmla="*/ 49 h 1377"/>
                  <a:gd name="T6" fmla="*/ 504 w 2757"/>
                  <a:gd name="T7" fmla="*/ 66 h 1377"/>
                  <a:gd name="T8" fmla="*/ 539 w 2757"/>
                  <a:gd name="T9" fmla="*/ 96 h 1377"/>
                  <a:gd name="T10" fmla="*/ 568 w 2757"/>
                  <a:gd name="T11" fmla="*/ 153 h 1377"/>
                  <a:gd name="T12" fmla="*/ 594 w 2757"/>
                  <a:gd name="T13" fmla="*/ 280 h 1377"/>
                  <a:gd name="T14" fmla="*/ 610 w 2757"/>
                  <a:gd name="T15" fmla="*/ 374 h 1377"/>
                  <a:gd name="T16" fmla="*/ 627 w 2757"/>
                  <a:gd name="T17" fmla="*/ 424 h 1377"/>
                  <a:gd name="T18" fmla="*/ 648 w 2757"/>
                  <a:gd name="T19" fmla="*/ 433 h 1377"/>
                  <a:gd name="T20" fmla="*/ 676 w 2757"/>
                  <a:gd name="T21" fmla="*/ 412 h 1377"/>
                  <a:gd name="T22" fmla="*/ 714 w 2757"/>
                  <a:gd name="T23" fmla="*/ 344 h 1377"/>
                  <a:gd name="T24" fmla="*/ 787 w 2757"/>
                  <a:gd name="T25" fmla="*/ 214 h 1377"/>
                  <a:gd name="T26" fmla="*/ 831 w 2757"/>
                  <a:gd name="T27" fmla="*/ 165 h 1377"/>
                  <a:gd name="T28" fmla="*/ 883 w 2757"/>
                  <a:gd name="T29" fmla="*/ 143 h 1377"/>
                  <a:gd name="T30" fmla="*/ 951 w 2757"/>
                  <a:gd name="T31" fmla="*/ 141 h 1377"/>
                  <a:gd name="T32" fmla="*/ 1039 w 2757"/>
                  <a:gd name="T33" fmla="*/ 150 h 1377"/>
                  <a:gd name="T34" fmla="*/ 1142 w 2757"/>
                  <a:gd name="T35" fmla="*/ 179 h 1377"/>
                  <a:gd name="T36" fmla="*/ 1255 w 2757"/>
                  <a:gd name="T37" fmla="*/ 221 h 1377"/>
                  <a:gd name="T38" fmla="*/ 1323 w 2757"/>
                  <a:gd name="T39" fmla="*/ 261 h 1377"/>
                  <a:gd name="T40" fmla="*/ 1382 w 2757"/>
                  <a:gd name="T41" fmla="*/ 318 h 1377"/>
                  <a:gd name="T42" fmla="*/ 1425 w 2757"/>
                  <a:gd name="T43" fmla="*/ 398 h 1377"/>
                  <a:gd name="T44" fmla="*/ 1439 w 2757"/>
                  <a:gd name="T45" fmla="*/ 466 h 1377"/>
                  <a:gd name="T46" fmla="*/ 1465 w 2757"/>
                  <a:gd name="T47" fmla="*/ 685 h 1377"/>
                  <a:gd name="T48" fmla="*/ 1479 w 2757"/>
                  <a:gd name="T49" fmla="*/ 751 h 1377"/>
                  <a:gd name="T50" fmla="*/ 1498 w 2757"/>
                  <a:gd name="T51" fmla="*/ 763 h 1377"/>
                  <a:gd name="T52" fmla="*/ 1516 w 2757"/>
                  <a:gd name="T53" fmla="*/ 739 h 1377"/>
                  <a:gd name="T54" fmla="*/ 1568 w 2757"/>
                  <a:gd name="T55" fmla="*/ 631 h 1377"/>
                  <a:gd name="T56" fmla="*/ 1592 w 2757"/>
                  <a:gd name="T57" fmla="*/ 584 h 1377"/>
                  <a:gd name="T58" fmla="*/ 1648 w 2757"/>
                  <a:gd name="T59" fmla="*/ 515 h 1377"/>
                  <a:gd name="T60" fmla="*/ 1698 w 2757"/>
                  <a:gd name="T61" fmla="*/ 487 h 1377"/>
                  <a:gd name="T62" fmla="*/ 1740 w 2757"/>
                  <a:gd name="T63" fmla="*/ 482 h 1377"/>
                  <a:gd name="T64" fmla="*/ 1790 w 2757"/>
                  <a:gd name="T65" fmla="*/ 497 h 1377"/>
                  <a:gd name="T66" fmla="*/ 1945 w 2757"/>
                  <a:gd name="T67" fmla="*/ 570 h 1377"/>
                  <a:gd name="T68" fmla="*/ 2070 w 2757"/>
                  <a:gd name="T69" fmla="*/ 640 h 1377"/>
                  <a:gd name="T70" fmla="*/ 2126 w 2757"/>
                  <a:gd name="T71" fmla="*/ 685 h 1377"/>
                  <a:gd name="T72" fmla="*/ 2164 w 2757"/>
                  <a:gd name="T73" fmla="*/ 756 h 1377"/>
                  <a:gd name="T74" fmla="*/ 2180 w 2757"/>
                  <a:gd name="T75" fmla="*/ 869 h 1377"/>
                  <a:gd name="T76" fmla="*/ 2199 w 2757"/>
                  <a:gd name="T77" fmla="*/ 1057 h 1377"/>
                  <a:gd name="T78" fmla="*/ 2213 w 2757"/>
                  <a:gd name="T79" fmla="*/ 1106 h 1377"/>
                  <a:gd name="T80" fmla="*/ 2232 w 2757"/>
                  <a:gd name="T81" fmla="*/ 1106 h 1377"/>
                  <a:gd name="T82" fmla="*/ 2253 w 2757"/>
                  <a:gd name="T83" fmla="*/ 1071 h 1377"/>
                  <a:gd name="T84" fmla="*/ 2293 w 2757"/>
                  <a:gd name="T85" fmla="*/ 970 h 1377"/>
                  <a:gd name="T86" fmla="*/ 2333 w 2757"/>
                  <a:gd name="T87" fmla="*/ 918 h 1377"/>
                  <a:gd name="T88" fmla="*/ 2355 w 2757"/>
                  <a:gd name="T89" fmla="*/ 904 h 1377"/>
                  <a:gd name="T90" fmla="*/ 2421 w 2757"/>
                  <a:gd name="T91" fmla="*/ 894 h 1377"/>
                  <a:gd name="T92" fmla="*/ 2522 w 2757"/>
                  <a:gd name="T93" fmla="*/ 923 h 1377"/>
                  <a:gd name="T94" fmla="*/ 2595 w 2757"/>
                  <a:gd name="T95" fmla="*/ 965 h 1377"/>
                  <a:gd name="T96" fmla="*/ 2654 w 2757"/>
                  <a:gd name="T97" fmla="*/ 1019 h 1377"/>
                  <a:gd name="T98" fmla="*/ 2713 w 2757"/>
                  <a:gd name="T99" fmla="*/ 1116 h 1377"/>
                  <a:gd name="T100" fmla="*/ 2743 w 2757"/>
                  <a:gd name="T101" fmla="*/ 1217 h 1377"/>
                  <a:gd name="T102" fmla="*/ 2757 w 2757"/>
                  <a:gd name="T103" fmla="*/ 1330 h 137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757"/>
                  <a:gd name="T157" fmla="*/ 0 h 1377"/>
                  <a:gd name="T158" fmla="*/ 2757 w 2757"/>
                  <a:gd name="T159" fmla="*/ 1377 h 137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757" h="1377">
                    <a:moveTo>
                      <a:pt x="0" y="0"/>
                    </a:moveTo>
                    <a:lnTo>
                      <a:pt x="0" y="0"/>
                    </a:lnTo>
                    <a:lnTo>
                      <a:pt x="210" y="14"/>
                    </a:lnTo>
                    <a:lnTo>
                      <a:pt x="283" y="21"/>
                    </a:lnTo>
                    <a:lnTo>
                      <a:pt x="358" y="28"/>
                    </a:lnTo>
                    <a:lnTo>
                      <a:pt x="393" y="33"/>
                    </a:lnTo>
                    <a:lnTo>
                      <a:pt x="426" y="40"/>
                    </a:lnTo>
                    <a:lnTo>
                      <a:pt x="459" y="49"/>
                    </a:lnTo>
                    <a:lnTo>
                      <a:pt x="490" y="59"/>
                    </a:lnTo>
                    <a:lnTo>
                      <a:pt x="504" y="66"/>
                    </a:lnTo>
                    <a:lnTo>
                      <a:pt x="518" y="75"/>
                    </a:lnTo>
                    <a:lnTo>
                      <a:pt x="528" y="85"/>
                    </a:lnTo>
                    <a:lnTo>
                      <a:pt x="539" y="96"/>
                    </a:lnTo>
                    <a:lnTo>
                      <a:pt x="549" y="110"/>
                    </a:lnTo>
                    <a:lnTo>
                      <a:pt x="556" y="122"/>
                    </a:lnTo>
                    <a:lnTo>
                      <a:pt x="568" y="153"/>
                    </a:lnTo>
                    <a:lnTo>
                      <a:pt x="577" y="186"/>
                    </a:lnTo>
                    <a:lnTo>
                      <a:pt x="584" y="219"/>
                    </a:lnTo>
                    <a:lnTo>
                      <a:pt x="594" y="280"/>
                    </a:lnTo>
                    <a:lnTo>
                      <a:pt x="603" y="341"/>
                    </a:lnTo>
                    <a:lnTo>
                      <a:pt x="610" y="374"/>
                    </a:lnTo>
                    <a:lnTo>
                      <a:pt x="617" y="402"/>
                    </a:lnTo>
                    <a:lnTo>
                      <a:pt x="622" y="412"/>
                    </a:lnTo>
                    <a:lnTo>
                      <a:pt x="627" y="424"/>
                    </a:lnTo>
                    <a:lnTo>
                      <a:pt x="634" y="428"/>
                    </a:lnTo>
                    <a:lnTo>
                      <a:pt x="641" y="433"/>
                    </a:lnTo>
                    <a:lnTo>
                      <a:pt x="648" y="433"/>
                    </a:lnTo>
                    <a:lnTo>
                      <a:pt x="657" y="431"/>
                    </a:lnTo>
                    <a:lnTo>
                      <a:pt x="667" y="424"/>
                    </a:lnTo>
                    <a:lnTo>
                      <a:pt x="676" y="412"/>
                    </a:lnTo>
                    <a:lnTo>
                      <a:pt x="695" y="381"/>
                    </a:lnTo>
                    <a:lnTo>
                      <a:pt x="714" y="344"/>
                    </a:lnTo>
                    <a:lnTo>
                      <a:pt x="735" y="301"/>
                    </a:lnTo>
                    <a:lnTo>
                      <a:pt x="758" y="256"/>
                    </a:lnTo>
                    <a:lnTo>
                      <a:pt x="787" y="214"/>
                    </a:lnTo>
                    <a:lnTo>
                      <a:pt x="801" y="195"/>
                    </a:lnTo>
                    <a:lnTo>
                      <a:pt x="815" y="179"/>
                    </a:lnTo>
                    <a:lnTo>
                      <a:pt x="831" y="165"/>
                    </a:lnTo>
                    <a:lnTo>
                      <a:pt x="848" y="153"/>
                    </a:lnTo>
                    <a:lnTo>
                      <a:pt x="864" y="146"/>
                    </a:lnTo>
                    <a:lnTo>
                      <a:pt x="883" y="143"/>
                    </a:lnTo>
                    <a:lnTo>
                      <a:pt x="918" y="141"/>
                    </a:lnTo>
                    <a:lnTo>
                      <a:pt x="951" y="141"/>
                    </a:lnTo>
                    <a:lnTo>
                      <a:pt x="980" y="141"/>
                    </a:lnTo>
                    <a:lnTo>
                      <a:pt x="1010" y="146"/>
                    </a:lnTo>
                    <a:lnTo>
                      <a:pt x="1039" y="150"/>
                    </a:lnTo>
                    <a:lnTo>
                      <a:pt x="1069" y="158"/>
                    </a:lnTo>
                    <a:lnTo>
                      <a:pt x="1142" y="179"/>
                    </a:lnTo>
                    <a:lnTo>
                      <a:pt x="1185" y="193"/>
                    </a:lnTo>
                    <a:lnTo>
                      <a:pt x="1232" y="209"/>
                    </a:lnTo>
                    <a:lnTo>
                      <a:pt x="1255" y="221"/>
                    </a:lnTo>
                    <a:lnTo>
                      <a:pt x="1279" y="233"/>
                    </a:lnTo>
                    <a:lnTo>
                      <a:pt x="1300" y="245"/>
                    </a:lnTo>
                    <a:lnTo>
                      <a:pt x="1323" y="261"/>
                    </a:lnTo>
                    <a:lnTo>
                      <a:pt x="1345" y="278"/>
                    </a:lnTo>
                    <a:lnTo>
                      <a:pt x="1363" y="296"/>
                    </a:lnTo>
                    <a:lnTo>
                      <a:pt x="1382" y="318"/>
                    </a:lnTo>
                    <a:lnTo>
                      <a:pt x="1399" y="344"/>
                    </a:lnTo>
                    <a:lnTo>
                      <a:pt x="1413" y="369"/>
                    </a:lnTo>
                    <a:lnTo>
                      <a:pt x="1425" y="398"/>
                    </a:lnTo>
                    <a:lnTo>
                      <a:pt x="1432" y="431"/>
                    </a:lnTo>
                    <a:lnTo>
                      <a:pt x="1439" y="466"/>
                    </a:lnTo>
                    <a:lnTo>
                      <a:pt x="1451" y="584"/>
                    </a:lnTo>
                    <a:lnTo>
                      <a:pt x="1458" y="638"/>
                    </a:lnTo>
                    <a:lnTo>
                      <a:pt x="1465" y="685"/>
                    </a:lnTo>
                    <a:lnTo>
                      <a:pt x="1472" y="725"/>
                    </a:lnTo>
                    <a:lnTo>
                      <a:pt x="1474" y="739"/>
                    </a:lnTo>
                    <a:lnTo>
                      <a:pt x="1479" y="751"/>
                    </a:lnTo>
                    <a:lnTo>
                      <a:pt x="1486" y="758"/>
                    </a:lnTo>
                    <a:lnTo>
                      <a:pt x="1491" y="763"/>
                    </a:lnTo>
                    <a:lnTo>
                      <a:pt x="1498" y="763"/>
                    </a:lnTo>
                    <a:lnTo>
                      <a:pt x="1502" y="756"/>
                    </a:lnTo>
                    <a:lnTo>
                      <a:pt x="1516" y="739"/>
                    </a:lnTo>
                    <a:lnTo>
                      <a:pt x="1528" y="720"/>
                    </a:lnTo>
                    <a:lnTo>
                      <a:pt x="1549" y="678"/>
                    </a:lnTo>
                    <a:lnTo>
                      <a:pt x="1568" y="631"/>
                    </a:lnTo>
                    <a:lnTo>
                      <a:pt x="1580" y="607"/>
                    </a:lnTo>
                    <a:lnTo>
                      <a:pt x="1592" y="584"/>
                    </a:lnTo>
                    <a:lnTo>
                      <a:pt x="1608" y="558"/>
                    </a:lnTo>
                    <a:lnTo>
                      <a:pt x="1627" y="534"/>
                    </a:lnTo>
                    <a:lnTo>
                      <a:pt x="1648" y="515"/>
                    </a:lnTo>
                    <a:lnTo>
                      <a:pt x="1672" y="499"/>
                    </a:lnTo>
                    <a:lnTo>
                      <a:pt x="1684" y="492"/>
                    </a:lnTo>
                    <a:lnTo>
                      <a:pt x="1698" y="487"/>
                    </a:lnTo>
                    <a:lnTo>
                      <a:pt x="1710" y="485"/>
                    </a:lnTo>
                    <a:lnTo>
                      <a:pt x="1726" y="482"/>
                    </a:lnTo>
                    <a:lnTo>
                      <a:pt x="1740" y="482"/>
                    </a:lnTo>
                    <a:lnTo>
                      <a:pt x="1757" y="485"/>
                    </a:lnTo>
                    <a:lnTo>
                      <a:pt x="1771" y="490"/>
                    </a:lnTo>
                    <a:lnTo>
                      <a:pt x="1790" y="497"/>
                    </a:lnTo>
                    <a:lnTo>
                      <a:pt x="1877" y="539"/>
                    </a:lnTo>
                    <a:lnTo>
                      <a:pt x="1945" y="570"/>
                    </a:lnTo>
                    <a:lnTo>
                      <a:pt x="2004" y="600"/>
                    </a:lnTo>
                    <a:lnTo>
                      <a:pt x="2037" y="619"/>
                    </a:lnTo>
                    <a:lnTo>
                      <a:pt x="2070" y="640"/>
                    </a:lnTo>
                    <a:lnTo>
                      <a:pt x="2103" y="664"/>
                    </a:lnTo>
                    <a:lnTo>
                      <a:pt x="2126" y="685"/>
                    </a:lnTo>
                    <a:lnTo>
                      <a:pt x="2143" y="706"/>
                    </a:lnTo>
                    <a:lnTo>
                      <a:pt x="2157" y="730"/>
                    </a:lnTo>
                    <a:lnTo>
                      <a:pt x="2164" y="756"/>
                    </a:lnTo>
                    <a:lnTo>
                      <a:pt x="2171" y="786"/>
                    </a:lnTo>
                    <a:lnTo>
                      <a:pt x="2180" y="869"/>
                    </a:lnTo>
                    <a:lnTo>
                      <a:pt x="2188" y="970"/>
                    </a:lnTo>
                    <a:lnTo>
                      <a:pt x="2192" y="1017"/>
                    </a:lnTo>
                    <a:lnTo>
                      <a:pt x="2199" y="1057"/>
                    </a:lnTo>
                    <a:lnTo>
                      <a:pt x="2206" y="1088"/>
                    </a:lnTo>
                    <a:lnTo>
                      <a:pt x="2211" y="1099"/>
                    </a:lnTo>
                    <a:lnTo>
                      <a:pt x="2213" y="1106"/>
                    </a:lnTo>
                    <a:lnTo>
                      <a:pt x="2220" y="1111"/>
                    </a:lnTo>
                    <a:lnTo>
                      <a:pt x="2225" y="1111"/>
                    </a:lnTo>
                    <a:lnTo>
                      <a:pt x="2232" y="1106"/>
                    </a:lnTo>
                    <a:lnTo>
                      <a:pt x="2239" y="1095"/>
                    </a:lnTo>
                    <a:lnTo>
                      <a:pt x="2253" y="1071"/>
                    </a:lnTo>
                    <a:lnTo>
                      <a:pt x="2263" y="1045"/>
                    </a:lnTo>
                    <a:lnTo>
                      <a:pt x="2282" y="993"/>
                    </a:lnTo>
                    <a:lnTo>
                      <a:pt x="2293" y="970"/>
                    </a:lnTo>
                    <a:lnTo>
                      <a:pt x="2305" y="949"/>
                    </a:lnTo>
                    <a:lnTo>
                      <a:pt x="2322" y="927"/>
                    </a:lnTo>
                    <a:lnTo>
                      <a:pt x="2333" y="918"/>
                    </a:lnTo>
                    <a:lnTo>
                      <a:pt x="2345" y="911"/>
                    </a:lnTo>
                    <a:lnTo>
                      <a:pt x="2355" y="904"/>
                    </a:lnTo>
                    <a:lnTo>
                      <a:pt x="2366" y="902"/>
                    </a:lnTo>
                    <a:lnTo>
                      <a:pt x="2392" y="894"/>
                    </a:lnTo>
                    <a:lnTo>
                      <a:pt x="2421" y="894"/>
                    </a:lnTo>
                    <a:lnTo>
                      <a:pt x="2454" y="899"/>
                    </a:lnTo>
                    <a:lnTo>
                      <a:pt x="2487" y="909"/>
                    </a:lnTo>
                    <a:lnTo>
                      <a:pt x="2522" y="923"/>
                    </a:lnTo>
                    <a:lnTo>
                      <a:pt x="2557" y="942"/>
                    </a:lnTo>
                    <a:lnTo>
                      <a:pt x="2595" y="965"/>
                    </a:lnTo>
                    <a:lnTo>
                      <a:pt x="2611" y="977"/>
                    </a:lnTo>
                    <a:lnTo>
                      <a:pt x="2625" y="991"/>
                    </a:lnTo>
                    <a:lnTo>
                      <a:pt x="2654" y="1019"/>
                    </a:lnTo>
                    <a:lnTo>
                      <a:pt x="2677" y="1050"/>
                    </a:lnTo>
                    <a:lnTo>
                      <a:pt x="2696" y="1083"/>
                    </a:lnTo>
                    <a:lnTo>
                      <a:pt x="2713" y="1116"/>
                    </a:lnTo>
                    <a:lnTo>
                      <a:pt x="2727" y="1151"/>
                    </a:lnTo>
                    <a:lnTo>
                      <a:pt x="2736" y="1184"/>
                    </a:lnTo>
                    <a:lnTo>
                      <a:pt x="2743" y="1217"/>
                    </a:lnTo>
                    <a:lnTo>
                      <a:pt x="2750" y="1250"/>
                    </a:lnTo>
                    <a:lnTo>
                      <a:pt x="2753" y="1281"/>
                    </a:lnTo>
                    <a:lnTo>
                      <a:pt x="2757" y="1330"/>
                    </a:lnTo>
                    <a:lnTo>
                      <a:pt x="2757" y="1365"/>
                    </a:lnTo>
                    <a:lnTo>
                      <a:pt x="2757" y="1377"/>
                    </a:lnTo>
                  </a:path>
                </a:pathLst>
              </a:custGeom>
              <a:noFill/>
              <a:ln w="30163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k-SK"/>
              </a:p>
            </p:txBody>
          </p:sp>
        </p:grpSp>
        <p:sp>
          <p:nvSpPr>
            <p:cNvPr id="4105" name="TextovéPole 25"/>
            <p:cNvSpPr txBox="1">
              <a:spLocks noChangeArrowheads="1"/>
            </p:cNvSpPr>
            <p:nvPr/>
          </p:nvSpPr>
          <p:spPr bwMode="auto">
            <a:xfrm rot="-5400000">
              <a:off x="365048" y="2886893"/>
              <a:ext cx="2376264" cy="292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ts val="1700"/>
                </a:spcBef>
              </a:pPr>
              <a:r>
                <a:rPr lang="cs-CZ" altLang="sk-SK" sz="1000">
                  <a:solidFill>
                    <a:srgbClr val="000000"/>
                  </a:solidFill>
                </a:rPr>
                <a:t>Myocardial function</a:t>
              </a:r>
            </a:p>
          </p:txBody>
        </p:sp>
        <p:sp>
          <p:nvSpPr>
            <p:cNvPr id="4106" name="TextovéPole 26"/>
            <p:cNvSpPr txBox="1">
              <a:spLocks noChangeArrowheads="1"/>
            </p:cNvSpPr>
            <p:nvPr/>
          </p:nvSpPr>
          <p:spPr bwMode="auto">
            <a:xfrm>
              <a:off x="1979712" y="1412776"/>
              <a:ext cx="115212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ts val="1700"/>
                </a:spcBef>
              </a:pPr>
              <a:r>
                <a:rPr lang="cs-CZ" altLang="sk-SK" sz="1000">
                  <a:solidFill>
                    <a:srgbClr val="000000"/>
                  </a:solidFill>
                </a:rPr>
                <a:t>Acute event</a:t>
              </a:r>
            </a:p>
          </p:txBody>
        </p:sp>
        <p:sp>
          <p:nvSpPr>
            <p:cNvPr id="4107" name="TextovéPole 27"/>
            <p:cNvSpPr txBox="1">
              <a:spLocks noChangeArrowheads="1"/>
            </p:cNvSpPr>
            <p:nvPr/>
          </p:nvSpPr>
          <p:spPr bwMode="auto">
            <a:xfrm>
              <a:off x="1763688" y="4293096"/>
              <a:ext cx="446449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ts val="1700"/>
                </a:spcBef>
              </a:pPr>
              <a:r>
                <a:rPr lang="cs-CZ" altLang="sk-SK" sz="1000">
                  <a:solidFill>
                    <a:srgbClr val="000000"/>
                  </a:solidFill>
                </a:rPr>
                <a:t>Time</a:t>
              </a:r>
            </a:p>
          </p:txBody>
        </p:sp>
      </p:grpSp>
      <p:sp>
        <p:nvSpPr>
          <p:cNvPr id="24" name="Zástupný symbol pro obsah 2"/>
          <p:cNvSpPr txBox="1">
            <a:spLocks/>
          </p:cNvSpPr>
          <p:nvPr/>
        </p:nvSpPr>
        <p:spPr>
          <a:xfrm>
            <a:off x="647700" y="4868863"/>
            <a:ext cx="7921625" cy="792162"/>
          </a:xfrm>
          <a:prstGeom prst="rect">
            <a:avLst/>
          </a:prstGeom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buClr>
                <a:srgbClr val="00B050"/>
              </a:buClr>
              <a:buSzPct val="125000"/>
              <a:buFont typeface="Arial" pitchFamily="34" charset="0"/>
              <a:buChar char="&gt;"/>
              <a:defRPr/>
            </a:pPr>
            <a:r>
              <a:rPr lang="en-US" sz="1200" kern="0">
                <a:solidFill>
                  <a:srgbClr val="1C6DC3"/>
                </a:solidFill>
                <a:latin typeface="+mn-lt"/>
                <a:cs typeface="+mn-cs"/>
              </a:rPr>
              <a:t>About 1 in 4 patients are readmitted within 3 months</a:t>
            </a:r>
            <a:r>
              <a:rPr lang="en-US" sz="1200" kern="0" baseline="30000">
                <a:solidFill>
                  <a:srgbClr val="1C6DC3"/>
                </a:solidFill>
                <a:latin typeface="+mn-lt"/>
                <a:cs typeface="+mn-cs"/>
              </a:rPr>
              <a:t>1</a:t>
            </a:r>
            <a:endParaRPr lang="en-US" sz="1200" kern="0">
              <a:solidFill>
                <a:srgbClr val="1C6DC3"/>
              </a:solidFill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B050"/>
              </a:buClr>
              <a:buSzPct val="125000"/>
              <a:buFont typeface="Arial" pitchFamily="34" charset="0"/>
              <a:buChar char="&gt;"/>
              <a:defRPr/>
            </a:pPr>
            <a:r>
              <a:rPr lang="en-US" sz="1200" b="1" kern="0">
                <a:solidFill>
                  <a:srgbClr val="00B050"/>
                </a:solidFill>
                <a:latin typeface="+mn-lt"/>
                <a:cs typeface="+mn-cs"/>
              </a:rPr>
              <a:t>Frequent hospitalizations due to HF exacerbations lead to a progressive decline in cardiac function</a:t>
            </a:r>
            <a:r>
              <a:rPr lang="en-US" sz="1200" b="1" kern="0" baseline="30000">
                <a:solidFill>
                  <a:srgbClr val="00B050"/>
                </a:solidFill>
                <a:latin typeface="+mn-lt"/>
                <a:cs typeface="+mn-cs"/>
              </a:rPr>
              <a:t>2</a:t>
            </a:r>
            <a:endParaRPr lang="en-US" sz="1200" b="1" kern="0">
              <a:solidFill>
                <a:srgbClr val="00B050"/>
              </a:solidFill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B050"/>
              </a:buClr>
              <a:buSzPct val="125000"/>
              <a:buFont typeface="Arial" pitchFamily="34" charset="0"/>
              <a:buChar char="&gt;"/>
              <a:defRPr/>
            </a:pPr>
            <a:r>
              <a:rPr lang="en-US" sz="1200" kern="0">
                <a:solidFill>
                  <a:srgbClr val="1C6DC3"/>
                </a:solidFill>
                <a:latin typeface="+mn-lt"/>
                <a:cs typeface="+mn-cs"/>
              </a:rPr>
              <a:t>“With each admission for acute heart failure syndromes, there is a short-term improvement; however, the patient leaves the hospital with a further decrease in cardiac function.”</a:t>
            </a:r>
            <a:r>
              <a:rPr lang="en-US" sz="1200" kern="0" baseline="30000">
                <a:solidFill>
                  <a:srgbClr val="1C6DC3"/>
                </a:solidFill>
                <a:latin typeface="+mn-lt"/>
                <a:cs typeface="+mn-cs"/>
              </a:rPr>
              <a:t>2</a:t>
            </a:r>
            <a:endParaRPr lang="en-US" sz="1200" kern="0" dirty="0">
              <a:solidFill>
                <a:srgbClr val="1C6DC3"/>
              </a:solidFill>
              <a:latin typeface="+mn-lt"/>
              <a:cs typeface="+mn-cs"/>
            </a:endParaRPr>
          </a:p>
        </p:txBody>
      </p:sp>
      <p:sp>
        <p:nvSpPr>
          <p:cNvPr id="25" name="Zástupný symbol pro obsah 2"/>
          <p:cNvSpPr txBox="1">
            <a:spLocks/>
          </p:cNvSpPr>
          <p:nvPr/>
        </p:nvSpPr>
        <p:spPr>
          <a:xfrm>
            <a:off x="647700" y="5867400"/>
            <a:ext cx="7019925" cy="225425"/>
          </a:xfrm>
          <a:prstGeom prst="rect">
            <a:avLst/>
          </a:prstGeom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50" i="1">
                <a:solidFill>
                  <a:srgbClr val="989898"/>
                </a:solidFill>
                <a:latin typeface="+mn-lt"/>
                <a:cs typeface="+mn-cs"/>
              </a:rPr>
              <a:t>References</a:t>
            </a:r>
            <a:r>
              <a:rPr lang="cs-CZ" sz="650" i="1">
                <a:solidFill>
                  <a:srgbClr val="989898"/>
                </a:solidFill>
                <a:latin typeface="+mn-lt"/>
                <a:cs typeface="+mn-cs"/>
              </a:rPr>
              <a:t>: 1. </a:t>
            </a:r>
            <a:r>
              <a:rPr lang="en-US" sz="650" i="1">
                <a:solidFill>
                  <a:srgbClr val="989898"/>
                </a:solidFill>
                <a:latin typeface="+mn-lt"/>
                <a:cs typeface="+mn-cs"/>
              </a:rPr>
              <a:t>Am J Cardiol 2005; 96(Suppl): 11G-17G.</a:t>
            </a:r>
            <a:r>
              <a:rPr lang="cs-CZ" sz="650" i="1">
                <a:solidFill>
                  <a:srgbClr val="989898"/>
                </a:solidFill>
                <a:latin typeface="+mn-lt"/>
                <a:cs typeface="+mn-cs"/>
              </a:rPr>
              <a:t> 2. </a:t>
            </a:r>
            <a:r>
              <a:rPr lang="en-US" sz="650" i="1">
                <a:solidFill>
                  <a:srgbClr val="989898"/>
                </a:solidFill>
                <a:latin typeface="+mn-lt"/>
                <a:cs typeface="+mn-cs"/>
              </a:rPr>
              <a:t>Gheoghiade et al. Am J Cardiol 2005, 96 (6A)</a:t>
            </a:r>
            <a:r>
              <a:rPr lang="cs-CZ" sz="650" i="1">
                <a:solidFill>
                  <a:srgbClr val="989898"/>
                </a:solidFill>
                <a:latin typeface="+mn-lt"/>
                <a:cs typeface="+mn-cs"/>
              </a:rPr>
              <a:t>.</a:t>
            </a:r>
            <a:endParaRPr lang="en-US" sz="650" i="1">
              <a:solidFill>
                <a:srgbClr val="989898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50" i="1" dirty="0">
              <a:solidFill>
                <a:srgbClr val="989898"/>
              </a:solidFill>
              <a:latin typeface="+mn-lt"/>
              <a:cs typeface="+mn-cs"/>
            </a:endParaRPr>
          </a:p>
        </p:txBody>
      </p:sp>
      <p:sp>
        <p:nvSpPr>
          <p:cNvPr id="4102" name="Zástupný symbol obsahu 3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altLang="sk-SK" dirty="0" smtClean="0"/>
          </a:p>
        </p:txBody>
      </p:sp>
    </p:spTree>
    <p:extLst>
      <p:ext uri="{BB962C8B-B14F-4D97-AF65-F5344CB8AC3E}">
        <p14:creationId xmlns:p14="http://schemas.microsoft.com/office/powerpoint/2010/main" val="516237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64" y="116632"/>
            <a:ext cx="8348904" cy="210891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2500240"/>
            <a:ext cx="4280984" cy="390161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64" y="2478537"/>
            <a:ext cx="3888432" cy="392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3115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1"/>
            <a:ext cx="4176464" cy="278430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907" y="2492896"/>
            <a:ext cx="3095514" cy="200328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4293096"/>
            <a:ext cx="4576053" cy="235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3666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anipalhospitals.files.wordpress.com/2013/05/heart-failure-symptoms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8742362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096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Manažment chronického </a:t>
            </a:r>
            <a:r>
              <a:rPr lang="sk-SK" dirty="0" err="1" smtClean="0"/>
              <a:t>kardiaka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79512" y="1600201"/>
            <a:ext cx="8784976" cy="4525963"/>
          </a:xfrm>
        </p:spPr>
        <p:txBody>
          <a:bodyPr/>
          <a:lstStyle/>
          <a:p>
            <a:r>
              <a:rPr lang="sk-SK" sz="2400" dirty="0" smtClean="0"/>
              <a:t>SF </a:t>
            </a:r>
            <a:r>
              <a:rPr lang="en-US" sz="2400" dirty="0" smtClean="0"/>
              <a:t>&gt; </a:t>
            </a:r>
            <a:r>
              <a:rPr lang="sk-SK" sz="2400" dirty="0" smtClean="0"/>
              <a:t>75/min, </a:t>
            </a:r>
            <a:r>
              <a:rPr lang="sk-SK" sz="2400" dirty="0" err="1" smtClean="0"/>
              <a:t>sTK</a:t>
            </a:r>
            <a:r>
              <a:rPr lang="sk-SK" sz="2400" dirty="0" smtClean="0"/>
              <a:t> </a:t>
            </a:r>
            <a:r>
              <a:rPr lang="en-US" sz="2400" dirty="0" smtClean="0"/>
              <a:t>&lt; </a:t>
            </a:r>
            <a:r>
              <a:rPr lang="sk-SK" sz="2400" dirty="0" smtClean="0"/>
              <a:t>100 </a:t>
            </a:r>
            <a:r>
              <a:rPr lang="sk-SK" sz="2400" dirty="0" err="1" smtClean="0"/>
              <a:t>mmHg</a:t>
            </a:r>
            <a:r>
              <a:rPr lang="sk-SK" sz="2400" dirty="0" smtClean="0"/>
              <a:t>, </a:t>
            </a:r>
            <a:r>
              <a:rPr lang="sk-SK" sz="2400" dirty="0" err="1" smtClean="0"/>
              <a:t>pulsus</a:t>
            </a:r>
            <a:r>
              <a:rPr lang="sk-SK" sz="2400" dirty="0" smtClean="0"/>
              <a:t> </a:t>
            </a:r>
            <a:r>
              <a:rPr lang="sk-SK" sz="2400" dirty="0" err="1" smtClean="0"/>
              <a:t>alternans</a:t>
            </a:r>
            <a:r>
              <a:rPr lang="sk-SK" sz="2400" dirty="0" smtClean="0"/>
              <a:t>, O3, rachoty + ostatné prejavy </a:t>
            </a:r>
            <a:r>
              <a:rPr lang="sk-SK" sz="2400" dirty="0" err="1" smtClean="0"/>
              <a:t>volumového</a:t>
            </a:r>
            <a:r>
              <a:rPr lang="sk-SK" sz="2400" dirty="0" smtClean="0"/>
              <a:t> stavu pacienta</a:t>
            </a:r>
          </a:p>
          <a:p>
            <a:endParaRPr lang="sk-SK" sz="2400" dirty="0" smtClean="0"/>
          </a:p>
          <a:p>
            <a:endParaRPr lang="sk-SK" sz="2400" dirty="0" smtClean="0"/>
          </a:p>
          <a:p>
            <a:r>
              <a:rPr lang="sk-SK" sz="2400" dirty="0" smtClean="0"/>
              <a:t>RTG hrudníka, EKG, ECHOKG + ostatné zobrazovacie techniky, záťažové testy, </a:t>
            </a:r>
            <a:r>
              <a:rPr lang="sk-SK" sz="2400" dirty="0" err="1" smtClean="0"/>
              <a:t>hemodynamické</a:t>
            </a:r>
            <a:r>
              <a:rPr lang="sk-SK" sz="2400" dirty="0" smtClean="0"/>
              <a:t> vyšetrenie</a:t>
            </a:r>
          </a:p>
          <a:p>
            <a:endParaRPr lang="sk-SK" sz="2400" dirty="0"/>
          </a:p>
          <a:p>
            <a:endParaRPr lang="sk-SK" sz="2400" dirty="0" smtClean="0"/>
          </a:p>
          <a:p>
            <a:r>
              <a:rPr lang="sk-SK" sz="2400" dirty="0" smtClean="0"/>
              <a:t>Laboratórna diagnostika (Na/K, BUN/</a:t>
            </a:r>
            <a:r>
              <a:rPr lang="sk-SK" sz="2400" dirty="0" err="1" smtClean="0"/>
              <a:t>CrS</a:t>
            </a:r>
            <a:r>
              <a:rPr lang="sk-SK" sz="2400" dirty="0" smtClean="0"/>
              <a:t>, </a:t>
            </a:r>
            <a:r>
              <a:rPr lang="sk-SK" sz="2400" dirty="0" err="1" smtClean="0"/>
              <a:t>transaminázy</a:t>
            </a:r>
            <a:r>
              <a:rPr lang="sk-SK" sz="2400" dirty="0" smtClean="0"/>
              <a:t>, KO) + </a:t>
            </a:r>
            <a:r>
              <a:rPr lang="sk-SK" sz="2400" dirty="0" err="1" smtClean="0"/>
              <a:t>biomarkery</a:t>
            </a:r>
            <a:r>
              <a:rPr lang="sk-SK" sz="2400" dirty="0" smtClean="0"/>
              <a:t> 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269382354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C:\Users\Spravca\Desktop\CHSZ guidelines\Obrázky\dilatačná kmp\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4800"/>
            <a:ext cx="3276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9" descr="C:\Users\Spravca\Desktop\CHSZ guidelines\Obrázky\LVH\LV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10000"/>
            <a:ext cx="47450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742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iki\Desktop\Slajdy\Hot_Air_Balloons_Cappadoc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ovéPole 5"/>
          <p:cNvSpPr txBox="1">
            <a:spLocks noChangeArrowheads="1"/>
          </p:cNvSpPr>
          <p:nvPr/>
        </p:nvSpPr>
        <p:spPr bwMode="auto">
          <a:xfrm>
            <a:off x="0" y="1785938"/>
            <a:ext cx="3643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k-SK" altLang="sk-SK" b="1">
                <a:solidFill>
                  <a:schemeClr val="bg1"/>
                </a:solidFill>
              </a:rPr>
              <a:t>Galectin 3 – Rising to the top</a:t>
            </a:r>
          </a:p>
        </p:txBody>
      </p:sp>
      <p:sp>
        <p:nvSpPr>
          <p:cNvPr id="7172" name="TextovéPole 6"/>
          <p:cNvSpPr txBox="1">
            <a:spLocks noChangeArrowheads="1"/>
          </p:cNvSpPr>
          <p:nvPr/>
        </p:nvSpPr>
        <p:spPr bwMode="auto">
          <a:xfrm>
            <a:off x="5429250" y="3071813"/>
            <a:ext cx="785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k-SK" altLang="sk-SK" b="1">
                <a:solidFill>
                  <a:schemeClr val="bg1"/>
                </a:solidFill>
              </a:rPr>
              <a:t>ADM</a:t>
            </a:r>
          </a:p>
        </p:txBody>
      </p:sp>
      <p:sp>
        <p:nvSpPr>
          <p:cNvPr id="7173" name="TextovéPole 7"/>
          <p:cNvSpPr txBox="1">
            <a:spLocks noChangeArrowheads="1"/>
          </p:cNvSpPr>
          <p:nvPr/>
        </p:nvSpPr>
        <p:spPr bwMode="auto">
          <a:xfrm>
            <a:off x="3286125" y="3857625"/>
            <a:ext cx="1209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k-SK" altLang="sk-SK" b="1">
                <a:solidFill>
                  <a:schemeClr val="bg1"/>
                </a:solidFill>
              </a:rPr>
              <a:t>Hs Trop</a:t>
            </a:r>
          </a:p>
        </p:txBody>
      </p:sp>
      <p:sp>
        <p:nvSpPr>
          <p:cNvPr id="7174" name="TextovéPole 8"/>
          <p:cNvSpPr txBox="1">
            <a:spLocks noChangeArrowheads="1"/>
          </p:cNvSpPr>
          <p:nvPr/>
        </p:nvSpPr>
        <p:spPr bwMode="auto">
          <a:xfrm>
            <a:off x="7715250" y="2643188"/>
            <a:ext cx="857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k-SK" altLang="sk-SK" b="1">
                <a:solidFill>
                  <a:schemeClr val="bg1"/>
                </a:solidFill>
              </a:rPr>
              <a:t>NGAL</a:t>
            </a:r>
          </a:p>
        </p:txBody>
      </p:sp>
      <p:sp>
        <p:nvSpPr>
          <p:cNvPr id="7175" name="TextovéPole 9"/>
          <p:cNvSpPr txBox="1">
            <a:spLocks noChangeArrowheads="1"/>
          </p:cNvSpPr>
          <p:nvPr/>
        </p:nvSpPr>
        <p:spPr bwMode="auto">
          <a:xfrm>
            <a:off x="6715125" y="4286250"/>
            <a:ext cx="785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k-SK" altLang="sk-SK" b="1">
                <a:solidFill>
                  <a:schemeClr val="bg1"/>
                </a:solidFill>
              </a:rPr>
              <a:t>PCT</a:t>
            </a:r>
          </a:p>
        </p:txBody>
      </p:sp>
      <p:sp>
        <p:nvSpPr>
          <p:cNvPr id="7176" name="BlokTextu 10"/>
          <p:cNvSpPr txBox="1">
            <a:spLocks noChangeArrowheads="1"/>
          </p:cNvSpPr>
          <p:nvPr/>
        </p:nvSpPr>
        <p:spPr bwMode="auto">
          <a:xfrm>
            <a:off x="6227763" y="1052513"/>
            <a:ext cx="1282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k-SK" altLang="sk-SK" b="1">
                <a:solidFill>
                  <a:schemeClr val="bg1"/>
                </a:solidFill>
              </a:rPr>
              <a:t>Soluble ST2</a:t>
            </a:r>
          </a:p>
        </p:txBody>
      </p:sp>
      <p:sp>
        <p:nvSpPr>
          <p:cNvPr id="7177" name="BlokTextu 11"/>
          <p:cNvSpPr txBox="1">
            <a:spLocks noChangeArrowheads="1"/>
          </p:cNvSpPr>
          <p:nvPr/>
        </p:nvSpPr>
        <p:spPr bwMode="auto">
          <a:xfrm>
            <a:off x="1116013" y="4292600"/>
            <a:ext cx="671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k-SK" altLang="sk-SK" b="1">
                <a:solidFill>
                  <a:srgbClr val="00B050"/>
                </a:solidFill>
              </a:rPr>
              <a:t>BNP</a:t>
            </a:r>
          </a:p>
        </p:txBody>
      </p:sp>
    </p:spTree>
    <p:extLst>
      <p:ext uri="{BB962C8B-B14F-4D97-AF65-F5344CB8AC3E}">
        <p14:creationId xmlns:p14="http://schemas.microsoft.com/office/powerpoint/2010/main" val="2680118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1" descr="2016_HEART FAILURE_SLIDE-SET FV00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6"/>
            <a:ext cx="9144000" cy="686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04501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2"/>
            <a:ext cx="3960440" cy="436245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556792"/>
            <a:ext cx="3925069" cy="4362450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685800" y="260649"/>
            <a:ext cx="7772400" cy="720080"/>
          </a:xfrm>
          <a:prstGeom prst="rect">
            <a:avLst/>
          </a:prstGeom>
        </p:spPr>
        <p:txBody>
          <a:bodyPr/>
          <a:lstStyle>
            <a:lvl1pPr algn="ctr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D5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D5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D5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D5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D5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D5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D5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D5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D5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sk-SK" sz="3600" kern="0" dirty="0" smtClean="0"/>
              <a:t>SCUF</a:t>
            </a:r>
            <a:r>
              <a:rPr lang="sk-SK" kern="0" dirty="0" smtClean="0"/>
              <a:t> </a:t>
            </a:r>
            <a:endParaRPr lang="sk-SK" kern="0" dirty="0"/>
          </a:p>
        </p:txBody>
      </p:sp>
    </p:spTree>
    <p:extLst>
      <p:ext uri="{BB962C8B-B14F-4D97-AF65-F5344CB8AC3E}">
        <p14:creationId xmlns:p14="http://schemas.microsoft.com/office/powerpoint/2010/main" val="3049926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52" y="0"/>
            <a:ext cx="5256584" cy="285293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66" y="2791030"/>
            <a:ext cx="5283842" cy="2269519"/>
          </a:xfrm>
          <a:prstGeom prst="rect">
            <a:avLst/>
          </a:prstGeom>
        </p:spPr>
      </p:pic>
      <p:pic>
        <p:nvPicPr>
          <p:cNvPr id="21506" name="Picture 2" descr="VÃ½sledok vyhÄ¾adÃ¡vania obrÃ¡zkov pre dopyt crt dev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726" y="71608"/>
            <a:ext cx="3799698" cy="31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SÃºvisiaci obrÃ¡z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90" y="3851726"/>
            <a:ext cx="3720770" cy="26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199" y="5149709"/>
            <a:ext cx="4513312" cy="168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33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urínMcInnesTurneCaA">
  <a:themeElements>
    <a:clrScheme name="">
      <a:dk1>
        <a:srgbClr val="919191"/>
      </a:dk1>
      <a:lt1>
        <a:srgbClr val="FFFFFF"/>
      </a:lt1>
      <a:dk2>
        <a:srgbClr val="114FFB"/>
      </a:dk2>
      <a:lt2>
        <a:srgbClr val="FAFD00"/>
      </a:lt2>
      <a:accent1>
        <a:srgbClr val="618FFD"/>
      </a:accent1>
      <a:accent2>
        <a:srgbClr val="00AE00"/>
      </a:accent2>
      <a:accent3>
        <a:srgbClr val="AAB2FD"/>
      </a:accent3>
      <a:accent4>
        <a:srgbClr val="DADADA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urínMcInnesTurneC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CE" charset="-1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CE" charset="-18"/>
          </a:defRPr>
        </a:defPPr>
      </a:lstStyle>
    </a:lnDef>
  </a:objectDefaults>
  <a:extraClrSchemeLst>
    <a:extraClrScheme>
      <a:clrScheme name="MurínMcInnesTurneCaA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rínMcInnesTurneCa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rínMcInnesTurneCaA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rínMcInnesTurneCaA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rínMcInnesTurneCaA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rínMcInnesTurneCaA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rínMcInnesTurneCaA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Pozadie modre</Template>
  <TotalTime>312</TotalTime>
  <Words>309</Words>
  <Application>Microsoft Office PowerPoint</Application>
  <PresentationFormat>Prezentácia na obrazovke (4:3)</PresentationFormat>
  <Paragraphs>73</Paragraphs>
  <Slides>21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5" baseType="lpstr">
      <vt:lpstr>Arial</vt:lpstr>
      <vt:lpstr>Calibri</vt:lpstr>
      <vt:lpstr>Wingdings</vt:lpstr>
      <vt:lpstr>MurínMcInnesTurneCaA</vt:lpstr>
      <vt:lpstr>Prezentácia programu PowerPoint</vt:lpstr>
      <vt:lpstr>PROGRESIA SRDCOVÉHO ZLYHÁVANIA</vt:lpstr>
      <vt:lpstr>Prezentácia programu PowerPoint</vt:lpstr>
      <vt:lpstr>Manažment chronického kardiaka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Perkutánne mechanické podporné systémy</vt:lpstr>
      <vt:lpstr>Prezentácia programu PowerPoint</vt:lpstr>
      <vt:lpstr>Prezentácia programu PowerPoint</vt:lpstr>
      <vt:lpstr>Argumenty chronického srdcového zlyhania</vt:lpstr>
      <vt:lpstr>BAT symptomatický HF kandidát Pts s QRS pod 130ms, Pts s non-LBBB&amp;QRS 130-149ms,  Pts s kardiorenálnym syndrómom</vt:lpstr>
      <vt:lpstr>Prezentácia programu PowerPoint</vt:lpstr>
      <vt:lpstr>Prezentácia programu PowerPoint</vt:lpstr>
      <vt:lpstr>3D srdce z humánneho tkaniva: TLV Uni</vt:lpstr>
      <vt:lpstr>Transplantácia srdca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Spravca</dc:creator>
  <cp:lastModifiedBy>Spravca</cp:lastModifiedBy>
  <cp:revision>44</cp:revision>
  <dcterms:created xsi:type="dcterms:W3CDTF">2015-03-04T15:26:48Z</dcterms:created>
  <dcterms:modified xsi:type="dcterms:W3CDTF">2019-06-06T09:54:35Z</dcterms:modified>
</cp:coreProperties>
</file>