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3" r:id="rId16"/>
    <p:sldId id="274" r:id="rId17"/>
    <p:sldId id="277" r:id="rId18"/>
    <p:sldId id="278" r:id="rId19"/>
    <p:sldId id="275" r:id="rId20"/>
    <p:sldId id="276" r:id="rId21"/>
    <p:sldId id="279" r:id="rId22"/>
    <p:sldId id="280" r:id="rId23"/>
    <p:sldId id="281" r:id="rId24"/>
    <p:sldId id="284" r:id="rId25"/>
    <p:sldId id="283" r:id="rId26"/>
    <p:sldId id="282" r:id="rId27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74" autoAdjust="0"/>
    <p:restoredTop sz="94660"/>
  </p:normalViewPr>
  <p:slideViewPr>
    <p:cSldViewPr snapToGrid="0">
      <p:cViewPr varScale="1">
        <p:scale>
          <a:sx n="95" d="100"/>
          <a:sy n="95" d="100"/>
        </p:scale>
        <p:origin x="114" y="7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 useBgFill="1">
        <p:nvSpPr>
          <p:cNvPr id="5" name="Zaoblený obdĺžnik 4"/>
          <p:cNvSpPr/>
          <p:nvPr/>
        </p:nvSpPr>
        <p:spPr>
          <a:xfrm>
            <a:off x="86785" y="69851"/>
            <a:ext cx="12018433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>
        <p:nvSpPr>
          <p:cNvPr id="6" name="Obdĺžnik 5"/>
          <p:cNvSpPr/>
          <p:nvPr/>
        </p:nvSpPr>
        <p:spPr>
          <a:xfrm>
            <a:off x="84667" y="1449389"/>
            <a:ext cx="12026900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>
        <p:nvSpPr>
          <p:cNvPr id="7" name="Obdĺžnik 6"/>
          <p:cNvSpPr/>
          <p:nvPr/>
        </p:nvSpPr>
        <p:spPr>
          <a:xfrm>
            <a:off x="84667" y="1397000"/>
            <a:ext cx="12026900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>
        <p:nvSpPr>
          <p:cNvPr id="10" name="Obdĺžnik 9"/>
          <p:cNvSpPr/>
          <p:nvPr/>
        </p:nvSpPr>
        <p:spPr>
          <a:xfrm>
            <a:off x="84667" y="2976564"/>
            <a:ext cx="12026900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sk-SK" smtClean="0"/>
              <a:t>Kliknutím upravte štýl predlohy podnadpisov</a:t>
            </a:r>
            <a:endParaRPr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11" name="Zástupný symbol dátumu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F745943-B7E2-46C5-8191-FAE7FE4F2198}" type="datetimeFigureOut">
              <a:rPr lang="sk-SK" smtClean="0"/>
              <a:t>03.03.2020</a:t>
            </a:fld>
            <a:endParaRPr lang="sk-SK"/>
          </a:p>
        </p:txBody>
      </p:sp>
      <p:sp>
        <p:nvSpPr>
          <p:cNvPr id="12" name="Zástupný symbol päty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13" name="Zástupný symbol čísla snímky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C468DC-7832-4CAD-8002-E4630FAA1AE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759961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Zástupný symbol dátumu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F745943-B7E2-46C5-8191-FAE7FE4F2198}" type="datetimeFigureOut">
              <a:rPr lang="sk-SK" smtClean="0"/>
              <a:t>03.03.2020</a:t>
            </a:fld>
            <a:endParaRPr lang="sk-SK"/>
          </a:p>
        </p:txBody>
      </p:sp>
      <p:sp>
        <p:nvSpPr>
          <p:cNvPr id="5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6" name="Zástupný symbol čísla snímky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C468DC-7832-4CAD-8002-E4630FAA1AE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871277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Zástupný symbol dátumu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F745943-B7E2-46C5-8191-FAE7FE4F2198}" type="datetimeFigureOut">
              <a:rPr lang="sk-SK" smtClean="0"/>
              <a:t>03.03.2020</a:t>
            </a:fld>
            <a:endParaRPr lang="sk-SK"/>
          </a:p>
        </p:txBody>
      </p:sp>
      <p:sp>
        <p:nvSpPr>
          <p:cNvPr id="5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6" name="Zástupný symbol čísla snímky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C468DC-7832-4CAD-8002-E4630FAA1AE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727356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Rozloženie obsah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1" y="609601"/>
            <a:ext cx="10361084" cy="1141413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F745943-B7E2-46C5-8191-FAE7FE4F2198}" type="datetimeFigureOut">
              <a:rPr lang="sk-SK" smtClean="0"/>
              <a:t>03.03.2020</a:t>
            </a:fld>
            <a:endParaRPr lang="sk-SK"/>
          </a:p>
        </p:txBody>
      </p:sp>
      <p:sp>
        <p:nvSpPr>
          <p:cNvPr id="4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5" name="Zástupný symbol čísla snímky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C468DC-7832-4CAD-8002-E4630FAA1AE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862822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8" name="Zástupný symbol obsahu 7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Zástupný symbol dátumu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F745943-B7E2-46C5-8191-FAE7FE4F2198}" type="datetimeFigureOut">
              <a:rPr lang="sk-SK" smtClean="0"/>
              <a:t>03.03.2020</a:t>
            </a:fld>
            <a:endParaRPr lang="sk-SK"/>
          </a:p>
        </p:txBody>
      </p:sp>
      <p:sp>
        <p:nvSpPr>
          <p:cNvPr id="5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6" name="Zástupný symbol čísla snímky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C468DC-7832-4CAD-8002-E4630FAA1AE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56009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lavička sekc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 useBgFill="1">
        <p:nvSpPr>
          <p:cNvPr id="5" name="Zaoblený obdĺžnik 4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>
        <p:nvSpPr>
          <p:cNvPr id="6" name="Obdĺžnik 5"/>
          <p:cNvSpPr/>
          <p:nvPr/>
        </p:nvSpPr>
        <p:spPr>
          <a:xfrm flipV="1">
            <a:off x="93134" y="2376489"/>
            <a:ext cx="12018433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>
        <p:nvSpPr>
          <p:cNvPr id="7" name="Obdĺžnik 6"/>
          <p:cNvSpPr/>
          <p:nvPr/>
        </p:nvSpPr>
        <p:spPr>
          <a:xfrm>
            <a:off x="93134" y="2341564"/>
            <a:ext cx="12018433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>
        <p:nvSpPr>
          <p:cNvPr id="8" name="Obdĺžnik 7"/>
          <p:cNvSpPr/>
          <p:nvPr/>
        </p:nvSpPr>
        <p:spPr>
          <a:xfrm>
            <a:off x="91018" y="2468564"/>
            <a:ext cx="12020549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9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F745943-B7E2-46C5-8191-FAE7FE4F2198}" type="datetimeFigureOut">
              <a:rPr lang="sk-SK" smtClean="0"/>
              <a:t>03.03.2020</a:t>
            </a:fld>
            <a:endParaRPr lang="sk-SK"/>
          </a:p>
        </p:txBody>
      </p:sp>
      <p:sp>
        <p:nvSpPr>
          <p:cNvPr id="10" name="Zástupný symbol päty 4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11" name="Zástupný symbol čísla snímky 5"/>
          <p:cNvSpPr>
            <a:spLocks noGrp="1"/>
          </p:cNvSpPr>
          <p:nvPr>
            <p:ph type="sldNum" sz="quarter" idx="12"/>
          </p:nvPr>
        </p:nvSpPr>
        <p:spPr>
          <a:xfrm>
            <a:off x="194733" y="6208713"/>
            <a:ext cx="609600" cy="457200"/>
          </a:xfrm>
        </p:spPr>
        <p:txBody>
          <a:bodyPr/>
          <a:lstStyle>
            <a:lvl1pPr>
              <a:defRPr/>
            </a:lvl1pPr>
          </a:lstStyle>
          <a:p>
            <a:fld id="{88C468DC-7832-4CAD-8002-E4630FAA1AE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356745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9" name="Zástupný symbol obsahu 8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11" name="Zástupný symbol obsahu 10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5" name="Zástupný symbol dátumu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F745943-B7E2-46C5-8191-FAE7FE4F2198}" type="datetimeFigureOut">
              <a:rPr lang="sk-SK" smtClean="0"/>
              <a:t>03.03.2020</a:t>
            </a:fld>
            <a:endParaRPr lang="sk-SK"/>
          </a:p>
        </p:txBody>
      </p:sp>
      <p:sp>
        <p:nvSpPr>
          <p:cNvPr id="6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7" name="Zástupný symbol čísla snímky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C468DC-7832-4CAD-8002-E4630FAA1AE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26821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11" name="Zástupný symbol obsahu 10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13" name="Zástupný symbol obsahu 12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7" name="Zástupný symbol dátumu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F745943-B7E2-46C5-8191-FAE7FE4F2198}" type="datetimeFigureOut">
              <a:rPr lang="sk-SK" smtClean="0"/>
              <a:t>03.03.2020</a:t>
            </a:fld>
            <a:endParaRPr lang="sk-SK"/>
          </a:p>
        </p:txBody>
      </p:sp>
      <p:sp>
        <p:nvSpPr>
          <p:cNvPr id="8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9" name="Zástupný symbol čísla snímky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C468DC-7832-4CAD-8002-E4630FAA1AE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38562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3" name="Zástupný symbol dátumu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F745943-B7E2-46C5-8191-FAE7FE4F2198}" type="datetimeFigureOut">
              <a:rPr lang="sk-SK" smtClean="0"/>
              <a:t>03.03.2020</a:t>
            </a:fld>
            <a:endParaRPr lang="sk-SK"/>
          </a:p>
        </p:txBody>
      </p:sp>
      <p:sp>
        <p:nvSpPr>
          <p:cNvPr id="4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5" name="Zástupný symbol čísla snímky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C468DC-7832-4CAD-8002-E4630FAA1AE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18835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F745943-B7E2-46C5-8191-FAE7FE4F2198}" type="datetimeFigureOut">
              <a:rPr lang="sk-SK" smtClean="0"/>
              <a:t>03.03.2020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4" name="Zástupný symbol čísla snímky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C468DC-7832-4CAD-8002-E4630FAA1AE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96899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ĺžnik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 useBgFill="1">
        <p:nvSpPr>
          <p:cNvPr id="6" name="Zaoblený obdĺžnik 5"/>
          <p:cNvSpPr/>
          <p:nvPr/>
        </p:nvSpPr>
        <p:spPr>
          <a:xfrm>
            <a:off x="84668" y="69850"/>
            <a:ext cx="12018433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11" name="Zástupný symbol obsahu 10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7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F745943-B7E2-46C5-8191-FAE7FE4F2198}" type="datetimeFigureOut">
              <a:rPr lang="sk-SK" smtClean="0"/>
              <a:t>03.03.2020</a:t>
            </a:fld>
            <a:endParaRPr lang="sk-SK"/>
          </a:p>
        </p:txBody>
      </p:sp>
      <p:sp>
        <p:nvSpPr>
          <p:cNvPr id="8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9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C468DC-7832-4CAD-8002-E4630FAA1AE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91233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ĺžnik 4"/>
          <p:cNvSpPr/>
          <p:nvPr/>
        </p:nvSpPr>
        <p:spPr>
          <a:xfrm flipV="1">
            <a:off x="91018" y="4683126"/>
            <a:ext cx="12009967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>
        <p:nvSpPr>
          <p:cNvPr id="6" name="Obdĺžnik 5"/>
          <p:cNvSpPr/>
          <p:nvPr/>
        </p:nvSpPr>
        <p:spPr>
          <a:xfrm>
            <a:off x="91018" y="4649789"/>
            <a:ext cx="12009967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>
        <p:nvSpPr>
          <p:cNvPr id="7" name="Obdĺžnik 6"/>
          <p:cNvSpPr/>
          <p:nvPr/>
        </p:nvSpPr>
        <p:spPr>
          <a:xfrm>
            <a:off x="91018" y="4773614"/>
            <a:ext cx="12009967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sk-SK" noProof="0" smtClean="0"/>
              <a:t>Ak chcete pridať obrázok, kliknite na ikonu</a:t>
            </a:r>
            <a:endParaRPr lang="en-US" noProof="0" dirty="0"/>
          </a:p>
        </p:txBody>
      </p:sp>
      <p:sp>
        <p:nvSpPr>
          <p:cNvPr id="8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F745943-B7E2-46C5-8191-FAE7FE4F2198}" type="datetimeFigureOut">
              <a:rPr lang="sk-SK" smtClean="0"/>
              <a:t>03.03.2020</a:t>
            </a:fld>
            <a:endParaRPr lang="sk-SK"/>
          </a:p>
        </p:txBody>
      </p:sp>
      <p:sp>
        <p:nvSpPr>
          <p:cNvPr id="9" name="Zástupný symbol päty 5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10" name="Zástupný symbol čísla snímky 6"/>
          <p:cNvSpPr>
            <a:spLocks noGrp="1"/>
          </p:cNvSpPr>
          <p:nvPr>
            <p:ph type="sldNum" sz="quarter" idx="12"/>
          </p:nvPr>
        </p:nvSpPr>
        <p:spPr>
          <a:xfrm>
            <a:off x="194733" y="6208713"/>
            <a:ext cx="609600" cy="457200"/>
          </a:xfrm>
        </p:spPr>
        <p:txBody>
          <a:bodyPr/>
          <a:lstStyle>
            <a:lvl1pPr>
              <a:defRPr/>
            </a:lvl1pPr>
          </a:lstStyle>
          <a:p>
            <a:fld id="{88C468DC-7832-4CAD-8002-E4630FAA1AE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8716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ĺžnik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 useBgFill="1">
        <p:nvSpPr>
          <p:cNvPr id="8" name="Zaoblený obdĺžnik 7"/>
          <p:cNvSpPr/>
          <p:nvPr/>
        </p:nvSpPr>
        <p:spPr>
          <a:xfrm>
            <a:off x="84668" y="69850"/>
            <a:ext cx="12018433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>
        <p:nvSpPr>
          <p:cNvPr id="1028" name="Zástupný symbol nadpisu 21"/>
          <p:cNvSpPr>
            <a:spLocks noGrp="1"/>
          </p:cNvSpPr>
          <p:nvPr>
            <p:ph type="title"/>
          </p:nvPr>
        </p:nvSpPr>
        <p:spPr bwMode="auto">
          <a:xfrm>
            <a:off x="1219200" y="274638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štýly predlohy textu</a:t>
            </a:r>
            <a:endParaRPr lang="en-US" altLang="sk-SK" smtClean="0"/>
          </a:p>
        </p:txBody>
      </p:sp>
      <p:sp>
        <p:nvSpPr>
          <p:cNvPr id="1029" name="Zástupný symbol textu 12"/>
          <p:cNvSpPr>
            <a:spLocks noGrp="1"/>
          </p:cNvSpPr>
          <p:nvPr>
            <p:ph type="body" idx="1"/>
          </p:nvPr>
        </p:nvSpPr>
        <p:spPr bwMode="auto">
          <a:xfrm>
            <a:off x="1219200" y="1447800"/>
            <a:ext cx="103632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 predlohy textu.</a:t>
            </a:r>
          </a:p>
          <a:p>
            <a:pPr lvl="1"/>
            <a:r>
              <a:rPr lang="sk-SK" altLang="sk-SK" smtClean="0"/>
              <a:t>Druhá úroveň</a:t>
            </a:r>
          </a:p>
          <a:p>
            <a:pPr lvl="2"/>
            <a:r>
              <a:rPr lang="sk-SK" altLang="sk-SK" smtClean="0"/>
              <a:t>Tretia úroveň</a:t>
            </a:r>
          </a:p>
          <a:p>
            <a:pPr lvl="3"/>
            <a:r>
              <a:rPr lang="sk-SK" altLang="sk-SK" smtClean="0"/>
              <a:t>Štvrtá úroveň</a:t>
            </a:r>
          </a:p>
          <a:p>
            <a:pPr lvl="4"/>
            <a:r>
              <a:rPr lang="sk-SK" altLang="sk-SK" smtClean="0"/>
              <a:t>Piata úroveň</a:t>
            </a:r>
            <a:endParaRPr lang="en-US" altLang="sk-SK" smtClean="0"/>
          </a:p>
        </p:txBody>
      </p:sp>
      <p:sp>
        <p:nvSpPr>
          <p:cNvPr id="14" name="Zástupný symbol dátumu 13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  <a:latin typeface="Times New Roman" pitchFamily="16" charset="0"/>
                <a:cs typeface="Arial Unicode MS" pitchFamily="34" charset="-128"/>
              </a:defRPr>
            </a:lvl1pPr>
          </a:lstStyle>
          <a:p>
            <a:fld id="{BF745943-B7E2-46C5-8191-FAE7FE4F2198}" type="datetimeFigureOut">
              <a:rPr lang="sk-SK" smtClean="0"/>
              <a:t>03.03.2020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  <a:latin typeface="Times New Roman" pitchFamily="16" charset="0"/>
                <a:cs typeface="Arial Unicode MS" pitchFamily="34" charset="-128"/>
              </a:defRPr>
            </a:lvl1pPr>
          </a:lstStyle>
          <a:p>
            <a:endParaRPr lang="sk-SK"/>
          </a:p>
        </p:txBody>
      </p:sp>
      <p:sp>
        <p:nvSpPr>
          <p:cNvPr id="23" name="Zástupný symbol čísla snímky 22"/>
          <p:cNvSpPr>
            <a:spLocks noGrp="1"/>
          </p:cNvSpPr>
          <p:nvPr>
            <p:ph type="sldNum" sz="quarter" idx="4"/>
          </p:nvPr>
        </p:nvSpPr>
        <p:spPr>
          <a:xfrm>
            <a:off x="194733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vert="horz" wrap="none" lIns="0" tIns="0" rIns="0" bIns="0" numCol="1" anchor="ctr" anchorCtr="1" compatLnSpc="1">
            <a:prstTxWarp prst="textNoShape">
              <a:avLst/>
            </a:prstTxWarp>
            <a:noAutofit/>
          </a:bodyPr>
          <a:lstStyle>
            <a:lvl1pPr algn="ctr" eaLnBrk="1" hangingPunct="1">
              <a:defRPr sz="1400">
                <a:solidFill>
                  <a:srgbClr val="FFFFFF"/>
                </a:solidFill>
                <a:latin typeface="Franklin Gothic Book" panose="020B0503020102020204" pitchFamily="34" charset="0"/>
              </a:defRPr>
            </a:lvl1pPr>
          </a:lstStyle>
          <a:p>
            <a:fld id="{88C468DC-7832-4CAD-8002-E4630FAA1AE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80247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9pPr>
    </p:titleStyle>
    <p:bodyStyle>
      <a:lvl1pPr marL="273050" indent="-273050" algn="l" rtl="0" eaLnBrk="1" fontAlgn="base" hangingPunct="1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eaLnBrk="1" fontAlgn="base" hangingPunct="1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eaLnBrk="1" fontAlgn="base" hangingPunct="1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1" fontAlgn="base" hangingPunct="1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fontAlgn="base" hangingPunct="1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Male_infertility#cite_note-:02-7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727200" y="3200399"/>
            <a:ext cx="8534400" cy="1965569"/>
          </a:xfrm>
          <a:solidFill>
            <a:schemeClr val="bg1"/>
          </a:solidFill>
        </p:spPr>
        <p:txBody>
          <a:bodyPr/>
          <a:lstStyle/>
          <a:p>
            <a:pPr>
              <a:defRPr/>
            </a:pPr>
            <a:r>
              <a:rPr lang="sk-SK" altLang="sk-SK" b="1" dirty="0">
                <a:solidFill>
                  <a:schemeClr val="tx1"/>
                </a:solidFill>
              </a:rPr>
              <a:t>Prof. MUDr. Vincent Nagy, PhD., MPH.</a:t>
            </a:r>
          </a:p>
          <a:p>
            <a:pPr>
              <a:defRPr/>
            </a:pPr>
            <a:r>
              <a:rPr lang="sk-SK" altLang="sk-SK" b="1" dirty="0" err="1">
                <a:solidFill>
                  <a:schemeClr val="tx1"/>
                </a:solidFill>
              </a:rPr>
              <a:t>Head</a:t>
            </a:r>
            <a:r>
              <a:rPr lang="sk-SK" altLang="sk-SK" b="1" dirty="0">
                <a:solidFill>
                  <a:schemeClr val="tx1"/>
                </a:solidFill>
              </a:rPr>
              <a:t>, Department of </a:t>
            </a:r>
            <a:r>
              <a:rPr lang="sk-SK" altLang="sk-SK" b="1" dirty="0" err="1">
                <a:solidFill>
                  <a:schemeClr val="tx1"/>
                </a:solidFill>
              </a:rPr>
              <a:t>Urology</a:t>
            </a:r>
            <a:endParaRPr lang="sk-SK" altLang="sk-SK" b="1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sk-SK" altLang="sk-SK" b="1" dirty="0" err="1">
                <a:solidFill>
                  <a:schemeClr val="tx1"/>
                </a:solidFill>
              </a:rPr>
              <a:t>Medical</a:t>
            </a:r>
            <a:r>
              <a:rPr lang="sk-SK" altLang="sk-SK" b="1" dirty="0">
                <a:solidFill>
                  <a:schemeClr val="tx1"/>
                </a:solidFill>
              </a:rPr>
              <a:t> </a:t>
            </a:r>
            <a:r>
              <a:rPr lang="sk-SK" altLang="sk-SK" b="1" dirty="0" err="1">
                <a:solidFill>
                  <a:schemeClr val="tx1"/>
                </a:solidFill>
              </a:rPr>
              <a:t>School</a:t>
            </a:r>
            <a:r>
              <a:rPr lang="sk-SK" altLang="sk-SK" b="1" dirty="0">
                <a:solidFill>
                  <a:schemeClr val="tx1"/>
                </a:solidFill>
              </a:rPr>
              <a:t>, </a:t>
            </a:r>
          </a:p>
          <a:p>
            <a:pPr>
              <a:defRPr/>
            </a:pPr>
            <a:r>
              <a:rPr lang="sk-SK" altLang="sk-SK" b="1" dirty="0">
                <a:solidFill>
                  <a:schemeClr val="tx1"/>
                </a:solidFill>
              </a:rPr>
              <a:t>PJ. Šafárik </a:t>
            </a:r>
            <a:r>
              <a:rPr lang="sk-SK" altLang="sk-SK" b="1" dirty="0" err="1">
                <a:solidFill>
                  <a:schemeClr val="tx1"/>
                </a:solidFill>
              </a:rPr>
              <a:t>University</a:t>
            </a:r>
            <a:r>
              <a:rPr lang="sk-SK" altLang="sk-SK" b="1" dirty="0">
                <a:solidFill>
                  <a:schemeClr val="tx1"/>
                </a:solidFill>
              </a:rPr>
              <a:t> , Košice, Slovakia</a:t>
            </a:r>
            <a:endParaRPr lang="sk-SK" altLang="sk-SK" b="1" dirty="0">
              <a:solidFill>
                <a:schemeClr val="tx1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b="1" dirty="0" err="1" smtClean="0"/>
              <a:t>Andrology</a:t>
            </a:r>
            <a:endParaRPr lang="sk-SK" b="1" dirty="0"/>
          </a:p>
        </p:txBody>
      </p:sp>
    </p:spTree>
    <p:extLst>
      <p:ext uri="{BB962C8B-B14F-4D97-AF65-F5344CB8AC3E}">
        <p14:creationId xmlns:p14="http://schemas.microsoft.com/office/powerpoint/2010/main" val="2721397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 smtClean="0"/>
              <a:t>Diagnosis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k-SK" dirty="0" err="1" smtClean="0"/>
              <a:t>History</a:t>
            </a:r>
            <a:endParaRPr lang="sk-SK" dirty="0" smtClean="0"/>
          </a:p>
          <a:p>
            <a:r>
              <a:rPr lang="sk-SK" dirty="0" err="1" smtClean="0"/>
              <a:t>Physical</a:t>
            </a:r>
            <a:r>
              <a:rPr lang="sk-SK" dirty="0" smtClean="0"/>
              <a:t> </a:t>
            </a:r>
            <a:r>
              <a:rPr lang="sk-SK" dirty="0" err="1" smtClean="0"/>
              <a:t>examination</a:t>
            </a:r>
            <a:endParaRPr lang="sk-SK" dirty="0" smtClean="0"/>
          </a:p>
          <a:p>
            <a:r>
              <a:rPr lang="sk-SK" dirty="0" err="1" smtClean="0"/>
              <a:t>Laboratory</a:t>
            </a:r>
            <a:r>
              <a:rPr lang="sk-SK" dirty="0" smtClean="0"/>
              <a:t> </a:t>
            </a:r>
            <a:r>
              <a:rPr lang="sk-SK" dirty="0" err="1" smtClean="0"/>
              <a:t>tests</a:t>
            </a:r>
            <a:r>
              <a:rPr lang="sk-SK" dirty="0" smtClean="0"/>
              <a:t> (</a:t>
            </a:r>
            <a:r>
              <a:rPr lang="sk-SK" dirty="0" err="1" smtClean="0"/>
              <a:t>blood</a:t>
            </a:r>
            <a:r>
              <a:rPr lang="sk-SK" dirty="0" smtClean="0"/>
              <a:t>, </a:t>
            </a:r>
            <a:r>
              <a:rPr lang="sk-SK" dirty="0" err="1" smtClean="0"/>
              <a:t>biochemistry</a:t>
            </a:r>
            <a:r>
              <a:rPr lang="sk-SK" dirty="0" smtClean="0"/>
              <a:t>, </a:t>
            </a:r>
            <a:r>
              <a:rPr lang="sk-SK" dirty="0" err="1" smtClean="0"/>
              <a:t>hormones</a:t>
            </a:r>
            <a:r>
              <a:rPr lang="sk-SK" dirty="0" smtClean="0"/>
              <a:t>)</a:t>
            </a:r>
          </a:p>
          <a:p>
            <a:r>
              <a:rPr lang="sk-SK" dirty="0" err="1" smtClean="0"/>
              <a:t>Intracavernous</a:t>
            </a:r>
            <a:r>
              <a:rPr lang="sk-SK" dirty="0" smtClean="0"/>
              <a:t> </a:t>
            </a:r>
            <a:r>
              <a:rPr lang="sk-SK" dirty="0" err="1" smtClean="0"/>
              <a:t>vasoactive</a:t>
            </a:r>
            <a:r>
              <a:rPr lang="sk-SK" dirty="0" smtClean="0"/>
              <a:t> </a:t>
            </a:r>
            <a:r>
              <a:rPr lang="sk-SK" dirty="0" err="1" smtClean="0"/>
              <a:t>drug</a:t>
            </a:r>
            <a:r>
              <a:rPr lang="sk-SK" dirty="0" smtClean="0"/>
              <a:t> </a:t>
            </a:r>
            <a:r>
              <a:rPr lang="sk-SK" dirty="0" err="1" smtClean="0"/>
              <a:t>injection</a:t>
            </a:r>
            <a:r>
              <a:rPr lang="sk-SK" dirty="0" smtClean="0"/>
              <a:t> (PgE1)</a:t>
            </a:r>
          </a:p>
          <a:p>
            <a:r>
              <a:rPr lang="sk-SK" dirty="0" err="1" smtClean="0"/>
              <a:t>Duplex</a:t>
            </a:r>
            <a:r>
              <a:rPr lang="sk-SK" dirty="0" smtClean="0"/>
              <a:t> USG, </a:t>
            </a:r>
          </a:p>
          <a:p>
            <a:r>
              <a:rPr lang="sk-SK" dirty="0" err="1" smtClean="0"/>
              <a:t>Doppler</a:t>
            </a:r>
            <a:r>
              <a:rPr lang="sk-SK" dirty="0" smtClean="0"/>
              <a:t> </a:t>
            </a:r>
            <a:r>
              <a:rPr lang="sk-SK" dirty="0" err="1" smtClean="0"/>
              <a:t>sonography</a:t>
            </a:r>
            <a:endParaRPr lang="sk-SK" dirty="0" smtClean="0"/>
          </a:p>
          <a:p>
            <a:r>
              <a:rPr lang="sk-SK" dirty="0" err="1" smtClean="0"/>
              <a:t>Arteriography</a:t>
            </a:r>
            <a:endParaRPr lang="sk-SK" dirty="0" smtClean="0"/>
          </a:p>
          <a:p>
            <a:r>
              <a:rPr lang="sk-SK" dirty="0" err="1" smtClean="0"/>
              <a:t>Cavernosography</a:t>
            </a:r>
            <a:r>
              <a:rPr lang="sk-SK" dirty="0" smtClean="0"/>
              <a:t>, </a:t>
            </a:r>
            <a:r>
              <a:rPr lang="sk-SK" dirty="0" err="1" smtClean="0"/>
              <a:t>cavernosometry</a:t>
            </a:r>
            <a:endParaRPr lang="sk-SK" dirty="0" smtClean="0"/>
          </a:p>
          <a:p>
            <a:r>
              <a:rPr lang="sk-SK" dirty="0" err="1" smtClean="0"/>
              <a:t>Neurologic</a:t>
            </a:r>
            <a:r>
              <a:rPr lang="sk-SK" dirty="0" smtClean="0"/>
              <a:t>,</a:t>
            </a:r>
          </a:p>
          <a:p>
            <a:r>
              <a:rPr lang="sk-SK" dirty="0" smtClean="0"/>
              <a:t> </a:t>
            </a:r>
            <a:r>
              <a:rPr lang="sk-SK" dirty="0" err="1" smtClean="0"/>
              <a:t>psychodiagnostic</a:t>
            </a:r>
            <a:r>
              <a:rPr lang="sk-SK" dirty="0" smtClean="0"/>
              <a:t> </a:t>
            </a:r>
            <a:r>
              <a:rPr lang="sk-SK" dirty="0" err="1" smtClean="0"/>
              <a:t>evaluation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6335920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Treatment</a:t>
            </a:r>
            <a:r>
              <a:rPr lang="sk-SK" dirty="0"/>
              <a:t> - </a:t>
            </a:r>
            <a:r>
              <a:rPr lang="sk-SK" dirty="0" err="1"/>
              <a:t>First</a:t>
            </a:r>
            <a:r>
              <a:rPr lang="sk-SK" dirty="0"/>
              <a:t> </a:t>
            </a:r>
            <a:r>
              <a:rPr lang="sk-SK" dirty="0" err="1"/>
              <a:t>line</a:t>
            </a:r>
            <a:r>
              <a:rPr lang="sk-SK" dirty="0"/>
              <a:t> </a:t>
            </a:r>
            <a:r>
              <a:rPr lang="sk-SK" dirty="0" err="1" smtClean="0"/>
              <a:t>therapy</a:t>
            </a:r>
            <a:endParaRPr lang="sk-SK" dirty="0"/>
          </a:p>
        </p:txBody>
      </p:sp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dirty="0"/>
              <a:t>1</a:t>
            </a:r>
            <a:r>
              <a:rPr lang="sk-SK" dirty="0" smtClean="0"/>
              <a:t>) Oral </a:t>
            </a:r>
            <a:r>
              <a:rPr lang="sk-SK" dirty="0" err="1"/>
              <a:t>therapy</a:t>
            </a:r>
            <a:r>
              <a:rPr lang="sk-SK" dirty="0" smtClean="0"/>
              <a:t>:</a:t>
            </a:r>
            <a:endParaRPr lang="sk-SK" dirty="0"/>
          </a:p>
        </p:txBody>
      </p:sp>
      <p:sp>
        <p:nvSpPr>
          <p:cNvPr id="4" name="Zástupný objekt pre text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sk-SK" dirty="0" smtClean="0"/>
              <a:t>2) </a:t>
            </a:r>
            <a:r>
              <a:rPr lang="sk-SK" dirty="0" err="1" smtClean="0"/>
              <a:t>Vacuum</a:t>
            </a:r>
            <a:r>
              <a:rPr lang="sk-SK" dirty="0" smtClean="0"/>
              <a:t> device</a:t>
            </a:r>
            <a:endParaRPr lang="sk-SK" u="sng" dirty="0">
              <a:solidFill>
                <a:srgbClr val="FF0000"/>
              </a:solidFill>
            </a:endParaRPr>
          </a:p>
        </p:txBody>
      </p:sp>
      <p:sp>
        <p:nvSpPr>
          <p:cNvPr id="5" name="Zástupný objekt pre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k-SK" dirty="0" err="1" smtClean="0"/>
              <a:t>Selective</a:t>
            </a:r>
            <a:r>
              <a:rPr lang="sk-SK" dirty="0" smtClean="0"/>
              <a:t> </a:t>
            </a:r>
            <a:r>
              <a:rPr lang="sk-SK" dirty="0" err="1" smtClean="0"/>
              <a:t>inhibitors</a:t>
            </a:r>
            <a:r>
              <a:rPr lang="sk-SK" dirty="0" smtClean="0"/>
              <a:t> of PDE 5:</a:t>
            </a:r>
          </a:p>
          <a:p>
            <a:r>
              <a:rPr lang="sk-SK" b="1" u="sng" dirty="0" err="1" smtClean="0"/>
              <a:t>Sildenafil</a:t>
            </a:r>
            <a:r>
              <a:rPr lang="sk-SK" b="1" u="sng" dirty="0" smtClean="0"/>
              <a:t>: </a:t>
            </a:r>
            <a:r>
              <a:rPr lang="sk-SK" dirty="0" err="1" smtClean="0"/>
              <a:t>works</a:t>
            </a:r>
            <a:r>
              <a:rPr lang="sk-SK" dirty="0" smtClean="0"/>
              <a:t> 4-5 </a:t>
            </a:r>
            <a:r>
              <a:rPr lang="sk-SK" dirty="0" err="1" smtClean="0"/>
              <a:t>hours</a:t>
            </a:r>
            <a:endParaRPr lang="sk-SK" dirty="0" smtClean="0"/>
          </a:p>
          <a:p>
            <a:r>
              <a:rPr lang="sk-SK" dirty="0" smtClean="0"/>
              <a:t>CI: </a:t>
            </a:r>
            <a:r>
              <a:rPr lang="sk-SK" dirty="0" err="1" smtClean="0"/>
              <a:t>concomitant</a:t>
            </a:r>
            <a:r>
              <a:rPr lang="sk-SK" dirty="0" smtClean="0"/>
              <a:t> </a:t>
            </a:r>
            <a:r>
              <a:rPr lang="sk-SK" dirty="0" err="1" smtClean="0"/>
              <a:t>nitrate</a:t>
            </a:r>
            <a:r>
              <a:rPr lang="sk-SK" dirty="0" smtClean="0"/>
              <a:t> </a:t>
            </a:r>
            <a:r>
              <a:rPr lang="sk-SK" dirty="0" err="1" smtClean="0"/>
              <a:t>therapy</a:t>
            </a:r>
            <a:endParaRPr lang="sk-SK" dirty="0" smtClean="0"/>
          </a:p>
          <a:p>
            <a:r>
              <a:rPr lang="sk-SK" dirty="0" smtClean="0"/>
              <a:t>60-80%effectivity</a:t>
            </a:r>
          </a:p>
          <a:p>
            <a:r>
              <a:rPr lang="sk-SK" b="1" u="sng" dirty="0" err="1" smtClean="0"/>
              <a:t>Vardenafil</a:t>
            </a:r>
            <a:endParaRPr lang="sk-SK" b="1" u="sng" dirty="0" smtClean="0"/>
          </a:p>
          <a:p>
            <a:r>
              <a:rPr lang="sk-SK" b="1" u="sng" dirty="0" err="1" smtClean="0"/>
              <a:t>Tadalafil</a:t>
            </a:r>
            <a:r>
              <a:rPr lang="sk-SK" b="1" u="sng" dirty="0" smtClean="0"/>
              <a:t> (</a:t>
            </a:r>
            <a:r>
              <a:rPr lang="sk-SK" b="1" u="sng" dirty="0" err="1" smtClean="0"/>
              <a:t>Cialis</a:t>
            </a:r>
            <a:r>
              <a:rPr lang="sk-SK" b="1" u="sng" dirty="0" smtClean="0"/>
              <a:t>):</a:t>
            </a:r>
          </a:p>
          <a:p>
            <a:r>
              <a:rPr lang="sk-SK" dirty="0" smtClean="0"/>
              <a:t>Works 24-36 </a:t>
            </a:r>
            <a:r>
              <a:rPr lang="sk-SK" dirty="0" err="1" smtClean="0"/>
              <a:t>hours</a:t>
            </a:r>
            <a:endParaRPr lang="sk-SK" dirty="0"/>
          </a:p>
        </p:txBody>
      </p:sp>
      <p:sp>
        <p:nvSpPr>
          <p:cNvPr id="6" name="Zástupný objekt pre obsah 5"/>
          <p:cNvSpPr>
            <a:spLocks noGrp="1"/>
          </p:cNvSpPr>
          <p:nvPr>
            <p:ph sz="half" idx="4"/>
          </p:nvPr>
        </p:nvSpPr>
        <p:spPr/>
        <p:txBody>
          <a:bodyPr/>
          <a:lstStyle/>
          <a:p>
            <a:r>
              <a:rPr lang="sk-SK" dirty="0" smtClean="0"/>
              <a:t>90% </a:t>
            </a:r>
            <a:r>
              <a:rPr lang="sk-SK" dirty="0" err="1" smtClean="0"/>
              <a:t>effectivity</a:t>
            </a:r>
            <a:endParaRPr lang="sk-SK" dirty="0" smtClean="0"/>
          </a:p>
          <a:p>
            <a:r>
              <a:rPr lang="sk-SK" dirty="0" smtClean="0"/>
              <a:t>30 min </a:t>
            </a:r>
            <a:r>
              <a:rPr lang="sk-SK" dirty="0" err="1" smtClean="0"/>
              <a:t>rigid</a:t>
            </a:r>
            <a:r>
              <a:rPr lang="sk-SK" dirty="0" smtClean="0"/>
              <a:t> </a:t>
            </a:r>
            <a:r>
              <a:rPr lang="sk-SK" dirty="0" err="1" smtClean="0"/>
              <a:t>erection</a:t>
            </a:r>
            <a:endParaRPr lang="sk-SK" dirty="0" smtClean="0"/>
          </a:p>
          <a:p>
            <a:endParaRPr lang="sk-SK" dirty="0"/>
          </a:p>
          <a:p>
            <a:endParaRPr lang="sk-SK" dirty="0" smtClean="0"/>
          </a:p>
        </p:txBody>
      </p:sp>
      <p:sp>
        <p:nvSpPr>
          <p:cNvPr id="7" name="Obdĺžnik 6"/>
          <p:cNvSpPr/>
          <p:nvPr/>
        </p:nvSpPr>
        <p:spPr>
          <a:xfrm>
            <a:off x="6679366" y="3744518"/>
            <a:ext cx="33413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k-SK" sz="2400" b="1" dirty="0" smtClean="0">
                <a:solidFill>
                  <a:srgbClr val="FF0000"/>
                </a:solidFill>
              </a:rPr>
              <a:t>3) </a:t>
            </a:r>
            <a:r>
              <a:rPr lang="sk-SK" sz="2400" b="1" dirty="0" err="1" smtClean="0">
                <a:solidFill>
                  <a:srgbClr val="FF0000"/>
                </a:solidFill>
              </a:rPr>
              <a:t>psychosexual</a:t>
            </a:r>
            <a:r>
              <a:rPr lang="sk-SK" sz="2400" b="1" dirty="0" smtClean="0">
                <a:solidFill>
                  <a:srgbClr val="FF0000"/>
                </a:solidFill>
              </a:rPr>
              <a:t> </a:t>
            </a:r>
            <a:r>
              <a:rPr lang="sk-SK" sz="2400" b="1" dirty="0" err="1" smtClean="0">
                <a:solidFill>
                  <a:srgbClr val="FF0000"/>
                </a:solidFill>
              </a:rPr>
              <a:t>therapy</a:t>
            </a:r>
            <a:endParaRPr lang="sk-SK" sz="2400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7688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Treatment</a:t>
            </a:r>
            <a:r>
              <a:rPr lang="sk-SK" dirty="0"/>
              <a:t> - </a:t>
            </a:r>
            <a:r>
              <a:rPr lang="sk-SK" dirty="0" err="1" smtClean="0"/>
              <a:t>second</a:t>
            </a:r>
            <a:r>
              <a:rPr lang="sk-SK" dirty="0" smtClean="0"/>
              <a:t> </a:t>
            </a:r>
            <a:r>
              <a:rPr lang="sk-SK" dirty="0" err="1"/>
              <a:t>line</a:t>
            </a:r>
            <a:r>
              <a:rPr lang="sk-SK" dirty="0"/>
              <a:t> </a:t>
            </a:r>
            <a:r>
              <a:rPr lang="sk-SK" dirty="0" err="1" smtClean="0"/>
              <a:t>therapy</a:t>
            </a:r>
            <a:endParaRPr lang="sk-SK" dirty="0"/>
          </a:p>
        </p:txBody>
      </p:sp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dirty="0"/>
              <a:t>1</a:t>
            </a:r>
            <a:r>
              <a:rPr lang="sk-SK" dirty="0" smtClean="0"/>
              <a:t>) </a:t>
            </a:r>
            <a:r>
              <a:rPr lang="sk-SK" dirty="0" err="1" smtClean="0"/>
              <a:t>Intracavernosal</a:t>
            </a:r>
            <a:r>
              <a:rPr lang="sk-SK" dirty="0" smtClean="0"/>
              <a:t> </a:t>
            </a:r>
            <a:r>
              <a:rPr lang="sk-SK" dirty="0" err="1" smtClean="0"/>
              <a:t>injection</a:t>
            </a:r>
            <a:endParaRPr lang="sk-SK" dirty="0"/>
          </a:p>
        </p:txBody>
      </p:sp>
      <p:sp>
        <p:nvSpPr>
          <p:cNvPr id="4" name="Zástupný objekt pre text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sk-SK" dirty="0" smtClean="0"/>
              <a:t>2) </a:t>
            </a:r>
            <a:r>
              <a:rPr lang="sk-SK" dirty="0" err="1" smtClean="0"/>
              <a:t>Intraurethral</a:t>
            </a:r>
            <a:r>
              <a:rPr lang="sk-SK" dirty="0" smtClean="0"/>
              <a:t> </a:t>
            </a:r>
            <a:r>
              <a:rPr lang="sk-SK" dirty="0" err="1" smtClean="0"/>
              <a:t>therapy</a:t>
            </a:r>
            <a:endParaRPr lang="sk-SK" dirty="0"/>
          </a:p>
        </p:txBody>
      </p:sp>
      <p:sp>
        <p:nvSpPr>
          <p:cNvPr id="5" name="Zástupný objekt pre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k-SK" dirty="0" err="1" smtClean="0"/>
              <a:t>Pg</a:t>
            </a:r>
            <a:r>
              <a:rPr lang="sk-SK" dirty="0" smtClean="0"/>
              <a:t> E1, </a:t>
            </a:r>
            <a:r>
              <a:rPr lang="sk-SK" dirty="0" err="1" smtClean="0"/>
              <a:t>Papaverin</a:t>
            </a:r>
            <a:r>
              <a:rPr lang="sk-SK" dirty="0" smtClean="0"/>
              <a:t>, </a:t>
            </a:r>
            <a:r>
              <a:rPr lang="sk-SK" dirty="0" err="1" smtClean="0"/>
              <a:t>Phentolamin</a:t>
            </a:r>
            <a:r>
              <a:rPr lang="sk-SK" dirty="0" smtClean="0"/>
              <a:t>, </a:t>
            </a:r>
            <a:r>
              <a:rPr lang="sk-SK" dirty="0" err="1"/>
              <a:t>Vasoactive</a:t>
            </a:r>
            <a:r>
              <a:rPr lang="sk-SK" dirty="0"/>
              <a:t> </a:t>
            </a:r>
            <a:r>
              <a:rPr lang="sk-SK" dirty="0" err="1"/>
              <a:t>intestinal</a:t>
            </a:r>
            <a:r>
              <a:rPr lang="sk-SK" dirty="0"/>
              <a:t> </a:t>
            </a:r>
            <a:r>
              <a:rPr lang="sk-SK" dirty="0" err="1"/>
              <a:t>peptide</a:t>
            </a:r>
            <a:r>
              <a:rPr lang="sk-SK" dirty="0"/>
              <a:t> (</a:t>
            </a:r>
            <a:r>
              <a:rPr lang="sk-SK" b="1" dirty="0"/>
              <a:t>VIP</a:t>
            </a:r>
            <a:r>
              <a:rPr lang="sk-SK" dirty="0"/>
              <a:t>) </a:t>
            </a:r>
            <a:endParaRPr lang="sk-SK" dirty="0" smtClean="0"/>
          </a:p>
          <a:p>
            <a:r>
              <a:rPr lang="sk-SK" dirty="0" err="1" smtClean="0"/>
              <a:t>Effective</a:t>
            </a:r>
            <a:r>
              <a:rPr lang="sk-SK" dirty="0" smtClean="0"/>
              <a:t> in 60-90% of </a:t>
            </a:r>
            <a:r>
              <a:rPr lang="sk-SK" dirty="0" err="1" smtClean="0"/>
              <a:t>the</a:t>
            </a:r>
            <a:r>
              <a:rPr lang="sk-SK" dirty="0" smtClean="0"/>
              <a:t> </a:t>
            </a:r>
            <a:r>
              <a:rPr lang="sk-SK" dirty="0" err="1" smtClean="0"/>
              <a:t>cases</a:t>
            </a:r>
            <a:endParaRPr lang="sk-SK" dirty="0" smtClean="0"/>
          </a:p>
          <a:p>
            <a:r>
              <a:rPr lang="sk-SK" dirty="0" smtClean="0"/>
              <a:t>CI: </a:t>
            </a:r>
            <a:r>
              <a:rPr lang="sk-SK" dirty="0" err="1" smtClean="0"/>
              <a:t>hypersensitivity</a:t>
            </a:r>
            <a:r>
              <a:rPr lang="sk-SK" dirty="0" smtClean="0"/>
              <a:t> to </a:t>
            </a:r>
            <a:r>
              <a:rPr lang="sk-SK" dirty="0" err="1" smtClean="0"/>
              <a:t>the</a:t>
            </a:r>
            <a:r>
              <a:rPr lang="sk-SK" dirty="0" smtClean="0"/>
              <a:t> </a:t>
            </a:r>
            <a:r>
              <a:rPr lang="sk-SK" dirty="0" err="1" smtClean="0"/>
              <a:t>drug</a:t>
            </a:r>
            <a:endParaRPr lang="sk-SK" dirty="0" smtClean="0"/>
          </a:p>
          <a:p>
            <a:r>
              <a:rPr lang="sk-SK" dirty="0" err="1" smtClean="0"/>
              <a:t>Men</a:t>
            </a:r>
            <a:r>
              <a:rPr lang="sk-SK" dirty="0" smtClean="0"/>
              <a:t> at risk </a:t>
            </a:r>
            <a:r>
              <a:rPr lang="sk-SK" dirty="0" err="1" smtClean="0"/>
              <a:t>for</a:t>
            </a:r>
            <a:r>
              <a:rPr lang="sk-SK" dirty="0" smtClean="0"/>
              <a:t> </a:t>
            </a:r>
            <a:r>
              <a:rPr lang="sk-SK" dirty="0" err="1" smtClean="0"/>
              <a:t>priapism</a:t>
            </a:r>
            <a:endParaRPr lang="sk-SK" dirty="0" smtClean="0"/>
          </a:p>
          <a:p>
            <a:r>
              <a:rPr lang="sk-SK" dirty="0" err="1" smtClean="0"/>
              <a:t>Side</a:t>
            </a:r>
            <a:r>
              <a:rPr lang="sk-SK" dirty="0" smtClean="0"/>
              <a:t> </a:t>
            </a:r>
            <a:r>
              <a:rPr lang="sk-SK" dirty="0" err="1" smtClean="0"/>
              <a:t>effects</a:t>
            </a:r>
            <a:r>
              <a:rPr lang="sk-SK" dirty="0" smtClean="0"/>
              <a:t>: </a:t>
            </a:r>
            <a:r>
              <a:rPr lang="sk-SK" dirty="0" err="1" smtClean="0"/>
              <a:t>prolonged</a:t>
            </a:r>
            <a:r>
              <a:rPr lang="sk-SK" dirty="0" smtClean="0"/>
              <a:t> </a:t>
            </a:r>
            <a:r>
              <a:rPr lang="sk-SK" dirty="0" err="1" smtClean="0"/>
              <a:t>erection</a:t>
            </a:r>
            <a:r>
              <a:rPr lang="sk-SK" dirty="0" smtClean="0"/>
              <a:t> or </a:t>
            </a:r>
            <a:r>
              <a:rPr lang="sk-SK" dirty="0" err="1" smtClean="0"/>
              <a:t>priapism</a:t>
            </a:r>
            <a:endParaRPr lang="sk-SK" dirty="0" smtClean="0"/>
          </a:p>
          <a:p>
            <a:r>
              <a:rPr lang="sk-SK" dirty="0" err="1" smtClean="0"/>
              <a:t>Penile</a:t>
            </a:r>
            <a:r>
              <a:rPr lang="sk-SK" dirty="0" smtClean="0"/>
              <a:t> </a:t>
            </a:r>
            <a:r>
              <a:rPr lang="sk-SK" dirty="0" err="1" smtClean="0"/>
              <a:t>pain</a:t>
            </a:r>
            <a:r>
              <a:rPr lang="sk-SK" dirty="0" smtClean="0"/>
              <a:t> and </a:t>
            </a:r>
            <a:r>
              <a:rPr lang="sk-SK" dirty="0" err="1" smtClean="0"/>
              <a:t>penile</a:t>
            </a:r>
            <a:r>
              <a:rPr lang="sk-SK" dirty="0" smtClean="0"/>
              <a:t> </a:t>
            </a:r>
            <a:r>
              <a:rPr lang="sk-SK" dirty="0" err="1" smtClean="0"/>
              <a:t>fibrosis</a:t>
            </a:r>
            <a:endParaRPr lang="sk-SK" dirty="0"/>
          </a:p>
        </p:txBody>
      </p:sp>
      <p:sp>
        <p:nvSpPr>
          <p:cNvPr id="6" name="Zástupný objekt pre obsah 5"/>
          <p:cNvSpPr>
            <a:spLocks noGrp="1"/>
          </p:cNvSpPr>
          <p:nvPr>
            <p:ph sz="half" idx="4"/>
          </p:nvPr>
        </p:nvSpPr>
        <p:spPr/>
        <p:txBody>
          <a:bodyPr/>
          <a:lstStyle/>
          <a:p>
            <a:r>
              <a:rPr lang="sk-SK" dirty="0" err="1" smtClean="0"/>
              <a:t>Pg</a:t>
            </a:r>
            <a:r>
              <a:rPr lang="sk-SK" dirty="0" smtClean="0"/>
              <a:t> E1 (</a:t>
            </a:r>
            <a:r>
              <a:rPr lang="sk-SK" dirty="0" err="1" smtClean="0"/>
              <a:t>semi-solid</a:t>
            </a:r>
            <a:r>
              <a:rPr lang="sk-SK" dirty="0" smtClean="0"/>
              <a:t> </a:t>
            </a:r>
            <a:r>
              <a:rPr lang="sk-SK" dirty="0" err="1" smtClean="0"/>
              <a:t>pellet</a:t>
            </a:r>
            <a:r>
              <a:rPr lang="sk-SK" dirty="0" smtClean="0"/>
              <a:t>)</a:t>
            </a:r>
          </a:p>
          <a:p>
            <a:r>
              <a:rPr lang="sk-SK" dirty="0" err="1" smtClean="0"/>
              <a:t>Effective</a:t>
            </a:r>
            <a:r>
              <a:rPr lang="sk-SK" dirty="0" smtClean="0"/>
              <a:t> in 70% of </a:t>
            </a:r>
            <a:r>
              <a:rPr lang="sk-SK" dirty="0" err="1" smtClean="0"/>
              <a:t>cases</a:t>
            </a:r>
            <a:endParaRPr lang="sk-SK" dirty="0" smtClean="0"/>
          </a:p>
          <a:p>
            <a:r>
              <a:rPr lang="sk-SK" dirty="0" err="1" smtClean="0"/>
              <a:t>Side</a:t>
            </a:r>
            <a:r>
              <a:rPr lang="sk-SK" dirty="0" smtClean="0"/>
              <a:t> </a:t>
            </a:r>
            <a:r>
              <a:rPr lang="sk-SK" dirty="0" err="1" smtClean="0"/>
              <a:t>effect</a:t>
            </a:r>
            <a:r>
              <a:rPr lang="sk-SK" dirty="0" smtClean="0"/>
              <a:t>- </a:t>
            </a:r>
            <a:r>
              <a:rPr lang="sk-SK" dirty="0" err="1" smtClean="0"/>
              <a:t>pain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9343720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 smtClean="0"/>
              <a:t>Third</a:t>
            </a:r>
            <a:r>
              <a:rPr lang="sk-SK" dirty="0" smtClean="0"/>
              <a:t> </a:t>
            </a:r>
            <a:r>
              <a:rPr lang="sk-SK" dirty="0" err="1" smtClean="0"/>
              <a:t>line</a:t>
            </a:r>
            <a:r>
              <a:rPr lang="sk-SK" dirty="0" smtClean="0"/>
              <a:t> </a:t>
            </a:r>
            <a:r>
              <a:rPr lang="sk-SK" dirty="0" err="1" smtClean="0"/>
              <a:t>therapy</a:t>
            </a:r>
            <a:endParaRPr lang="sk-SK" dirty="0"/>
          </a:p>
        </p:txBody>
      </p:sp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dirty="0" err="1" smtClean="0"/>
              <a:t>Prosthesis</a:t>
            </a:r>
            <a:endParaRPr lang="sk-SK" dirty="0"/>
          </a:p>
        </p:txBody>
      </p:sp>
      <p:sp>
        <p:nvSpPr>
          <p:cNvPr id="4" name="Zástupný objekt pre text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sk-SK" dirty="0" err="1" smtClean="0"/>
              <a:t>Surgical</a:t>
            </a:r>
            <a:r>
              <a:rPr lang="sk-SK" dirty="0" smtClean="0"/>
              <a:t> </a:t>
            </a:r>
            <a:r>
              <a:rPr lang="sk-SK" dirty="0" err="1" smtClean="0"/>
              <a:t>therapy</a:t>
            </a:r>
            <a:endParaRPr lang="sk-SK" dirty="0"/>
          </a:p>
        </p:txBody>
      </p:sp>
      <p:sp>
        <p:nvSpPr>
          <p:cNvPr id="5" name="Zástupný objekt pre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k-SK" dirty="0" err="1" smtClean="0"/>
              <a:t>Malleable</a:t>
            </a:r>
            <a:endParaRPr lang="sk-SK" dirty="0" smtClean="0"/>
          </a:p>
          <a:p>
            <a:r>
              <a:rPr lang="sk-SK" dirty="0" err="1" smtClean="0"/>
              <a:t>Inflatable</a:t>
            </a:r>
            <a:r>
              <a:rPr lang="sk-SK" dirty="0" smtClean="0"/>
              <a:t>:</a:t>
            </a:r>
          </a:p>
          <a:p>
            <a:r>
              <a:rPr lang="sk-SK" dirty="0" smtClean="0"/>
              <a:t>More </a:t>
            </a:r>
            <a:r>
              <a:rPr lang="sk-SK" dirty="0" err="1" smtClean="0"/>
              <a:t>satisfying</a:t>
            </a:r>
            <a:endParaRPr lang="sk-SK" dirty="0" smtClean="0"/>
          </a:p>
          <a:p>
            <a:r>
              <a:rPr lang="sk-SK" dirty="0" err="1" smtClean="0"/>
              <a:t>Mechanical</a:t>
            </a:r>
            <a:r>
              <a:rPr lang="sk-SK" dirty="0" smtClean="0"/>
              <a:t> </a:t>
            </a:r>
            <a:r>
              <a:rPr lang="sk-SK" dirty="0" err="1" smtClean="0"/>
              <a:t>failure</a:t>
            </a:r>
            <a:endParaRPr lang="sk-SK" dirty="0"/>
          </a:p>
          <a:p>
            <a:r>
              <a:rPr lang="sk-SK" dirty="0" smtClean="0"/>
              <a:t>More </a:t>
            </a:r>
            <a:r>
              <a:rPr lang="sk-SK" dirty="0" err="1" smtClean="0"/>
              <a:t>expensive</a:t>
            </a:r>
            <a:endParaRPr lang="sk-SK" dirty="0" smtClean="0"/>
          </a:p>
          <a:p>
            <a:r>
              <a:rPr lang="sk-SK" dirty="0" err="1" smtClean="0"/>
              <a:t>Complications</a:t>
            </a:r>
            <a:r>
              <a:rPr lang="sk-SK" dirty="0" smtClean="0"/>
              <a:t>:</a:t>
            </a:r>
          </a:p>
          <a:p>
            <a:r>
              <a:rPr lang="sk-SK" dirty="0" err="1" smtClean="0"/>
              <a:t>Infection</a:t>
            </a:r>
            <a:endParaRPr lang="sk-SK" dirty="0" smtClean="0"/>
          </a:p>
          <a:p>
            <a:r>
              <a:rPr lang="sk-SK" dirty="0" err="1" smtClean="0"/>
              <a:t>erosions</a:t>
            </a:r>
            <a:endParaRPr lang="sk-SK" dirty="0"/>
          </a:p>
        </p:txBody>
      </p:sp>
      <p:sp>
        <p:nvSpPr>
          <p:cNvPr id="6" name="Zástupný objekt pre obsah 5"/>
          <p:cNvSpPr>
            <a:spLocks noGrp="1"/>
          </p:cNvSpPr>
          <p:nvPr>
            <p:ph sz="half" idx="4"/>
          </p:nvPr>
        </p:nvSpPr>
        <p:spPr/>
        <p:txBody>
          <a:bodyPr/>
          <a:lstStyle/>
          <a:p>
            <a:r>
              <a:rPr lang="sk-SK" dirty="0" err="1" smtClean="0"/>
              <a:t>Arterial</a:t>
            </a:r>
            <a:r>
              <a:rPr lang="sk-SK" dirty="0" smtClean="0"/>
              <a:t> </a:t>
            </a:r>
            <a:r>
              <a:rPr lang="sk-SK" dirty="0" err="1" smtClean="0"/>
              <a:t>surgery</a:t>
            </a:r>
            <a:endParaRPr lang="sk-SK" dirty="0" smtClean="0"/>
          </a:p>
          <a:p>
            <a:r>
              <a:rPr lang="sk-SK" dirty="0" err="1" smtClean="0"/>
              <a:t>Venous</a:t>
            </a:r>
            <a:r>
              <a:rPr lang="sk-SK" dirty="0" smtClean="0"/>
              <a:t> </a:t>
            </a:r>
            <a:r>
              <a:rPr lang="sk-SK" dirty="0" err="1" smtClean="0"/>
              <a:t>surgery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8010722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Male  </a:t>
            </a:r>
            <a:r>
              <a:rPr lang="sk-SK" dirty="0" err="1" smtClean="0"/>
              <a:t>infertility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b="1" dirty="0"/>
              <a:t>Male infertility</a:t>
            </a:r>
            <a:r>
              <a:rPr lang="en-US" dirty="0"/>
              <a:t> refers to a male's inability to cause pregnancy in a fertile female. </a:t>
            </a:r>
            <a:endParaRPr lang="sk-SK" dirty="0" smtClean="0"/>
          </a:p>
          <a:p>
            <a:r>
              <a:rPr lang="en-US" dirty="0" smtClean="0"/>
              <a:t>In </a:t>
            </a:r>
            <a:r>
              <a:rPr lang="en-US" dirty="0"/>
              <a:t>humans it accounts for 40–50% of </a:t>
            </a:r>
            <a:r>
              <a:rPr lang="en-US" dirty="0" smtClean="0"/>
              <a:t>infertility</a:t>
            </a:r>
            <a:endParaRPr lang="sk-SK" dirty="0" smtClean="0"/>
          </a:p>
          <a:p>
            <a:r>
              <a:rPr lang="en-US" dirty="0" smtClean="0"/>
              <a:t>It </a:t>
            </a:r>
            <a:r>
              <a:rPr lang="en-US" dirty="0"/>
              <a:t>affects approximately 7% of all </a:t>
            </a:r>
            <a:r>
              <a:rPr lang="en-US" dirty="0" smtClean="0"/>
              <a:t>men</a:t>
            </a:r>
            <a:endParaRPr lang="sk-SK" dirty="0" smtClean="0"/>
          </a:p>
          <a:p>
            <a:r>
              <a:rPr lang="en-US" dirty="0" smtClean="0"/>
              <a:t>Male </a:t>
            </a:r>
            <a:r>
              <a:rPr lang="en-US" dirty="0"/>
              <a:t>infertility is commonly due to deficiencies in the semen, and semen quality is used as a surrogate measure of male </a:t>
            </a:r>
            <a:r>
              <a:rPr lang="en-US" dirty="0" smtClean="0"/>
              <a:t>fecundity</a:t>
            </a:r>
            <a:r>
              <a:rPr lang="sk-SK" dirty="0" smtClean="0"/>
              <a:t> </a:t>
            </a:r>
          </a:p>
          <a:p>
            <a:r>
              <a:rPr lang="sk-SK" dirty="0" smtClean="0"/>
              <a:t>In </a:t>
            </a:r>
            <a:r>
              <a:rPr lang="sk-SK" dirty="0" err="1" smtClean="0"/>
              <a:t>general</a:t>
            </a:r>
            <a:r>
              <a:rPr lang="sk-SK" dirty="0" smtClean="0"/>
              <a:t> 15% of </a:t>
            </a:r>
            <a:r>
              <a:rPr lang="sk-SK" dirty="0" err="1" smtClean="0"/>
              <a:t>couples</a:t>
            </a:r>
            <a:r>
              <a:rPr lang="sk-SK" dirty="0" smtClean="0"/>
              <a:t> </a:t>
            </a:r>
            <a:r>
              <a:rPr lang="sk-SK" dirty="0" err="1" smtClean="0"/>
              <a:t>infertile</a:t>
            </a:r>
            <a:endParaRPr lang="sk-SK" baseline="30000" dirty="0" smtClean="0"/>
          </a:p>
          <a:p>
            <a:r>
              <a:rPr lang="sk-SK" dirty="0" smtClean="0"/>
              <a:t>50% of </a:t>
            </a:r>
            <a:r>
              <a:rPr lang="sk-SK" dirty="0" err="1" smtClean="0"/>
              <a:t>them</a:t>
            </a:r>
            <a:r>
              <a:rPr lang="sk-SK" dirty="0" smtClean="0"/>
              <a:t> </a:t>
            </a:r>
            <a:r>
              <a:rPr lang="sk-SK" dirty="0" err="1" smtClean="0"/>
              <a:t>because</a:t>
            </a:r>
            <a:r>
              <a:rPr lang="sk-SK" dirty="0" smtClean="0"/>
              <a:t> of </a:t>
            </a:r>
            <a:r>
              <a:rPr lang="sk-SK" dirty="0" err="1" smtClean="0"/>
              <a:t>male</a:t>
            </a:r>
            <a:endParaRPr lang="sk-SK" dirty="0"/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9874" y="3801725"/>
            <a:ext cx="3600000" cy="2173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9494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Etiology</a:t>
            </a:r>
            <a:endParaRPr lang="sk-SK" dirty="0"/>
          </a:p>
        </p:txBody>
      </p:sp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dirty="0" smtClean="0"/>
              <a:t>Pre-</a:t>
            </a:r>
            <a:r>
              <a:rPr lang="sk-SK" dirty="0" err="1" smtClean="0"/>
              <a:t>testicular</a:t>
            </a:r>
            <a:endParaRPr lang="sk-SK" dirty="0"/>
          </a:p>
        </p:txBody>
      </p:sp>
      <p:sp>
        <p:nvSpPr>
          <p:cNvPr id="4" name="Zástupný objekt pre text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sk-SK" dirty="0" err="1" smtClean="0"/>
              <a:t>Testicular</a:t>
            </a:r>
            <a:endParaRPr lang="sk-SK" dirty="0"/>
          </a:p>
        </p:txBody>
      </p:sp>
      <p:sp>
        <p:nvSpPr>
          <p:cNvPr id="5" name="Zástupný objekt pre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k-SK" dirty="0" err="1" smtClean="0"/>
              <a:t>Hypogonadotropism</a:t>
            </a:r>
            <a:r>
              <a:rPr lang="sk-SK" dirty="0" smtClean="0"/>
              <a:t> </a:t>
            </a:r>
          </a:p>
          <a:p>
            <a:r>
              <a:rPr lang="sk-SK" dirty="0" smtClean="0"/>
              <a:t>(</a:t>
            </a:r>
            <a:r>
              <a:rPr lang="sk-SK" dirty="0" err="1" smtClean="0"/>
              <a:t>congenital</a:t>
            </a:r>
            <a:r>
              <a:rPr lang="sk-SK" dirty="0" smtClean="0"/>
              <a:t>)</a:t>
            </a:r>
          </a:p>
          <a:p>
            <a:r>
              <a:rPr lang="sk-SK" dirty="0" smtClean="0"/>
              <a:t>(</a:t>
            </a:r>
            <a:r>
              <a:rPr lang="sk-SK" dirty="0" err="1" smtClean="0"/>
              <a:t>aquired</a:t>
            </a:r>
            <a:r>
              <a:rPr lang="sk-SK" dirty="0" smtClean="0"/>
              <a:t>)</a:t>
            </a:r>
          </a:p>
          <a:p>
            <a:r>
              <a:rPr lang="sk-SK" dirty="0" err="1" smtClean="0"/>
              <a:t>Hormonal</a:t>
            </a:r>
            <a:r>
              <a:rPr lang="sk-SK" dirty="0" smtClean="0"/>
              <a:t> </a:t>
            </a:r>
            <a:r>
              <a:rPr lang="sk-SK" dirty="0" err="1" smtClean="0"/>
              <a:t>dysbalance</a:t>
            </a:r>
            <a:endParaRPr lang="sk-SK" dirty="0" smtClean="0"/>
          </a:p>
        </p:txBody>
      </p:sp>
      <p:sp>
        <p:nvSpPr>
          <p:cNvPr id="6" name="Zástupný objekt pre obsah 5"/>
          <p:cNvSpPr>
            <a:spLocks noGrp="1"/>
          </p:cNvSpPr>
          <p:nvPr>
            <p:ph sz="half" idx="4"/>
          </p:nvPr>
        </p:nvSpPr>
        <p:spPr/>
        <p:txBody>
          <a:bodyPr/>
          <a:lstStyle/>
          <a:p>
            <a:r>
              <a:rPr lang="sk-SK" dirty="0" err="1" smtClean="0"/>
              <a:t>Chromosomal</a:t>
            </a:r>
            <a:r>
              <a:rPr lang="sk-SK" dirty="0" smtClean="0"/>
              <a:t> </a:t>
            </a:r>
            <a:r>
              <a:rPr lang="sk-SK" dirty="0" err="1" smtClean="0"/>
              <a:t>disorders</a:t>
            </a:r>
            <a:endParaRPr lang="sk-SK" dirty="0" smtClean="0"/>
          </a:p>
          <a:p>
            <a:r>
              <a:rPr lang="sk-SK" dirty="0" err="1" smtClean="0"/>
              <a:t>Varicocele</a:t>
            </a:r>
            <a:r>
              <a:rPr lang="sk-SK" dirty="0" smtClean="0"/>
              <a:t> (15%)</a:t>
            </a:r>
          </a:p>
          <a:p>
            <a:r>
              <a:rPr lang="sk-SK" dirty="0" err="1" smtClean="0"/>
              <a:t>Cryptorchidism</a:t>
            </a:r>
            <a:endParaRPr lang="sk-SK" dirty="0" smtClean="0"/>
          </a:p>
          <a:p>
            <a:r>
              <a:rPr lang="sk-SK" dirty="0" err="1" smtClean="0"/>
              <a:t>Orchitis</a:t>
            </a:r>
            <a:endParaRPr lang="sk-SK" dirty="0" smtClean="0"/>
          </a:p>
          <a:p>
            <a:r>
              <a:rPr lang="sk-SK" dirty="0" err="1" smtClean="0"/>
              <a:t>Drugs</a:t>
            </a:r>
            <a:endParaRPr lang="sk-SK" dirty="0" smtClean="0"/>
          </a:p>
          <a:p>
            <a:r>
              <a:rPr lang="sk-SK" dirty="0" err="1" smtClean="0"/>
              <a:t>Irradiation</a:t>
            </a:r>
            <a:endParaRPr lang="sk-SK" dirty="0" smtClean="0"/>
          </a:p>
          <a:p>
            <a:r>
              <a:rPr lang="sk-SK" dirty="0" err="1" smtClean="0"/>
              <a:t>Aging</a:t>
            </a:r>
            <a:endParaRPr lang="sk-SK" dirty="0" smtClean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5631524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19200" y="304800"/>
            <a:ext cx="10363200" cy="1143000"/>
          </a:xfrm>
        </p:spPr>
        <p:txBody>
          <a:bodyPr/>
          <a:lstStyle/>
          <a:p>
            <a:r>
              <a:rPr lang="sk-SK" dirty="0" err="1"/>
              <a:t>Etiology</a:t>
            </a:r>
            <a:endParaRPr lang="sk-SK" dirty="0"/>
          </a:p>
        </p:txBody>
      </p:sp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dirty="0" smtClean="0"/>
              <a:t>Post-</a:t>
            </a:r>
            <a:r>
              <a:rPr lang="sk-SK" dirty="0" err="1" smtClean="0"/>
              <a:t>testicular</a:t>
            </a:r>
            <a:endParaRPr lang="sk-SK" dirty="0"/>
          </a:p>
        </p:txBody>
      </p:sp>
      <p:sp>
        <p:nvSpPr>
          <p:cNvPr id="4" name="Zástupný objekt pre text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b="0" dirty="0"/>
              <a:t>Schematic diagram of the structure of mammalian sperm</a:t>
            </a:r>
            <a:r>
              <a:rPr lang="en-US" b="0" dirty="0" smtClean="0"/>
              <a:t>.</a:t>
            </a:r>
          </a:p>
          <a:p>
            <a:endParaRPr lang="sk-SK" dirty="0"/>
          </a:p>
        </p:txBody>
      </p:sp>
      <p:sp>
        <p:nvSpPr>
          <p:cNvPr id="5" name="Zástupný objekt pre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k-SK" dirty="0" err="1" smtClean="0"/>
              <a:t>Blockage</a:t>
            </a:r>
            <a:r>
              <a:rPr lang="sk-SK" dirty="0" smtClean="0"/>
              <a:t> of </a:t>
            </a:r>
            <a:r>
              <a:rPr lang="sk-SK" dirty="0" err="1" smtClean="0"/>
              <a:t>ducts</a:t>
            </a:r>
            <a:r>
              <a:rPr lang="sk-SK" dirty="0" smtClean="0"/>
              <a:t> </a:t>
            </a:r>
            <a:r>
              <a:rPr lang="sk-SK" dirty="0" err="1" smtClean="0"/>
              <a:t>leading</a:t>
            </a:r>
            <a:r>
              <a:rPr lang="sk-SK" dirty="0" smtClean="0"/>
              <a:t> </a:t>
            </a:r>
            <a:r>
              <a:rPr lang="sk-SK" dirty="0" err="1" smtClean="0"/>
              <a:t>away</a:t>
            </a:r>
            <a:r>
              <a:rPr lang="sk-SK" dirty="0" smtClean="0"/>
              <a:t> </a:t>
            </a:r>
            <a:r>
              <a:rPr lang="sk-SK" dirty="0" err="1" smtClean="0"/>
              <a:t>from</a:t>
            </a:r>
            <a:r>
              <a:rPr lang="sk-SK" dirty="0" smtClean="0"/>
              <a:t> </a:t>
            </a:r>
            <a:r>
              <a:rPr lang="sk-SK" dirty="0" err="1" smtClean="0"/>
              <a:t>testes</a:t>
            </a:r>
            <a:endParaRPr lang="sk-SK" dirty="0" smtClean="0"/>
          </a:p>
          <a:p>
            <a:r>
              <a:rPr lang="sk-SK" dirty="0" err="1" smtClean="0"/>
              <a:t>Impaired</a:t>
            </a:r>
            <a:r>
              <a:rPr lang="sk-SK" dirty="0" smtClean="0"/>
              <a:t> </a:t>
            </a:r>
            <a:r>
              <a:rPr lang="sk-SK" dirty="0" err="1" smtClean="0"/>
              <a:t>sperm</a:t>
            </a:r>
            <a:r>
              <a:rPr lang="sk-SK" dirty="0" smtClean="0"/>
              <a:t> </a:t>
            </a:r>
            <a:r>
              <a:rPr lang="sk-SK" dirty="0" err="1" smtClean="0"/>
              <a:t>motility</a:t>
            </a:r>
            <a:endParaRPr lang="sk-SK" dirty="0" smtClean="0"/>
          </a:p>
          <a:p>
            <a:pPr marL="0" indent="0">
              <a:buNone/>
            </a:pPr>
            <a:endParaRPr lang="sk-SK" dirty="0"/>
          </a:p>
        </p:txBody>
      </p:sp>
      <p:pic>
        <p:nvPicPr>
          <p:cNvPr id="1026" name="Picture 2" descr="Schematic diagram of the structure of mammalian sperm. "/>
          <p:cNvPicPr>
            <a:picLocks noGrp="1" noChangeAspect="1" noChangeArrowheads="1"/>
          </p:cNvPicPr>
          <p:nvPr>
            <p:ph sz="half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4996" y="2247900"/>
            <a:ext cx="3556407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60705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I</a:t>
            </a:r>
            <a:r>
              <a:rPr lang="en-US" b="1" dirty="0" err="1" smtClean="0"/>
              <a:t>mmune</a:t>
            </a:r>
            <a:r>
              <a:rPr lang="en-US" b="1" dirty="0" smtClean="0"/>
              <a:t> infertility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Antisperm</a:t>
            </a:r>
            <a:r>
              <a:rPr lang="en-US" dirty="0" smtClean="0"/>
              <a:t> </a:t>
            </a:r>
            <a:r>
              <a:rPr lang="en-US" dirty="0"/>
              <a:t>antibodies (ASA) have been considered as infertility cause in around 10–30% of infertile couples</a:t>
            </a:r>
            <a:r>
              <a:rPr lang="en-US" dirty="0" smtClean="0"/>
              <a:t>.</a:t>
            </a:r>
            <a:endParaRPr lang="sk-SK" baseline="30000" dirty="0" smtClean="0">
              <a:hlinkClick r:id="rId2"/>
            </a:endParaRPr>
          </a:p>
          <a:p>
            <a:r>
              <a:rPr lang="en-US" dirty="0" smtClean="0"/>
              <a:t>ASA </a:t>
            </a:r>
            <a:r>
              <a:rPr lang="en-US" dirty="0"/>
              <a:t>production are directed against surface antigens on sperm, </a:t>
            </a:r>
            <a:endParaRPr lang="sk-SK" dirty="0" smtClean="0"/>
          </a:p>
          <a:p>
            <a:r>
              <a:rPr lang="en-US" dirty="0" smtClean="0"/>
              <a:t>which </a:t>
            </a:r>
            <a:r>
              <a:rPr lang="en-US" dirty="0"/>
              <a:t>can interfere with sperm motility and transport through the female reproductive tract, </a:t>
            </a:r>
            <a:endParaRPr lang="sk-SK" dirty="0" smtClean="0"/>
          </a:p>
          <a:p>
            <a:r>
              <a:rPr lang="en-US" dirty="0" smtClean="0"/>
              <a:t>inhibiting </a:t>
            </a:r>
            <a:r>
              <a:rPr lang="en-US" dirty="0"/>
              <a:t>capacitation and acrosome reaction, </a:t>
            </a:r>
            <a:endParaRPr lang="sk-SK" dirty="0" smtClean="0"/>
          </a:p>
          <a:p>
            <a:r>
              <a:rPr lang="en-US" dirty="0" smtClean="0"/>
              <a:t>impaired</a:t>
            </a:r>
            <a:r>
              <a:rPr lang="en-US" dirty="0"/>
              <a:t> fertilization, </a:t>
            </a:r>
            <a:endParaRPr lang="sk-SK" dirty="0" smtClean="0"/>
          </a:p>
          <a:p>
            <a:r>
              <a:rPr lang="en-US" dirty="0" smtClean="0"/>
              <a:t>influence </a:t>
            </a:r>
            <a:r>
              <a:rPr lang="en-US" dirty="0"/>
              <a:t>on the implantation process, </a:t>
            </a:r>
            <a:endParaRPr lang="sk-SK" dirty="0" smtClean="0"/>
          </a:p>
          <a:p>
            <a:r>
              <a:rPr lang="en-US" dirty="0" smtClean="0"/>
              <a:t>and </a:t>
            </a:r>
            <a:r>
              <a:rPr lang="en-US" dirty="0"/>
              <a:t>impaired growth and development of the embryo. 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4863240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I</a:t>
            </a:r>
            <a:r>
              <a:rPr lang="en-US" b="1" dirty="0" err="1" smtClean="0"/>
              <a:t>mmune</a:t>
            </a:r>
            <a:r>
              <a:rPr lang="en-US" b="1" dirty="0" smtClean="0"/>
              <a:t> infertility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Risk factors for the formation of </a:t>
            </a:r>
            <a:r>
              <a:rPr lang="en-US" dirty="0" err="1" smtClean="0"/>
              <a:t>antisperm</a:t>
            </a:r>
            <a:r>
              <a:rPr lang="en-US" dirty="0" smtClean="0"/>
              <a:t> antibodies in men include </a:t>
            </a:r>
            <a:endParaRPr lang="sk-SK" dirty="0" smtClean="0"/>
          </a:p>
          <a:p>
            <a:r>
              <a:rPr lang="en-US" dirty="0" smtClean="0"/>
              <a:t>the breakdown of the blood‑testis barrier, </a:t>
            </a:r>
            <a:endParaRPr lang="sk-SK" dirty="0" smtClean="0"/>
          </a:p>
          <a:p>
            <a:r>
              <a:rPr lang="en-US" dirty="0" smtClean="0"/>
              <a:t>trauma and surgery, </a:t>
            </a:r>
            <a:endParaRPr lang="sk-SK" dirty="0" smtClean="0"/>
          </a:p>
          <a:p>
            <a:r>
              <a:rPr lang="en-US" dirty="0" err="1" smtClean="0"/>
              <a:t>orchitis</a:t>
            </a:r>
            <a:r>
              <a:rPr lang="en-US" dirty="0" smtClean="0"/>
              <a:t>, </a:t>
            </a:r>
            <a:endParaRPr lang="sk-SK" dirty="0" smtClean="0"/>
          </a:p>
          <a:p>
            <a:r>
              <a:rPr lang="en-US" dirty="0" err="1" smtClean="0"/>
              <a:t>varicocele</a:t>
            </a:r>
            <a:r>
              <a:rPr lang="en-US" dirty="0" smtClean="0"/>
              <a:t>, </a:t>
            </a:r>
            <a:endParaRPr lang="sk-SK" dirty="0" smtClean="0"/>
          </a:p>
          <a:p>
            <a:r>
              <a:rPr lang="en-US" dirty="0" smtClean="0"/>
              <a:t>infections, </a:t>
            </a:r>
            <a:endParaRPr lang="sk-SK" dirty="0" smtClean="0"/>
          </a:p>
          <a:p>
            <a:r>
              <a:rPr lang="en-US" dirty="0" smtClean="0"/>
              <a:t>prostatitis, </a:t>
            </a:r>
            <a:endParaRPr lang="sk-SK" dirty="0" smtClean="0"/>
          </a:p>
          <a:p>
            <a:r>
              <a:rPr lang="en-US" dirty="0" smtClean="0"/>
              <a:t>testicular cancer, </a:t>
            </a:r>
            <a:endParaRPr lang="sk-SK" dirty="0" smtClean="0"/>
          </a:p>
          <a:p>
            <a:r>
              <a:rPr lang="en-US" dirty="0" smtClean="0"/>
              <a:t>failure of immunosuppression </a:t>
            </a:r>
            <a:endParaRPr lang="sk-SK" dirty="0" smtClean="0"/>
          </a:p>
          <a:p>
            <a:r>
              <a:rPr lang="en-US" dirty="0" smtClean="0"/>
              <a:t>and unprotected receptive anal or oral sex with men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9339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 smtClean="0"/>
              <a:t>Diagnosis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k-SK" dirty="0" err="1" smtClean="0"/>
              <a:t>History</a:t>
            </a:r>
            <a:endParaRPr lang="sk-SK" dirty="0" smtClean="0"/>
          </a:p>
          <a:p>
            <a:r>
              <a:rPr lang="sk-SK" dirty="0" err="1" smtClean="0"/>
              <a:t>Physical</a:t>
            </a:r>
            <a:r>
              <a:rPr lang="sk-SK" dirty="0" smtClean="0"/>
              <a:t> </a:t>
            </a:r>
            <a:r>
              <a:rPr lang="sk-SK" dirty="0" err="1" smtClean="0"/>
              <a:t>examination</a:t>
            </a:r>
            <a:endParaRPr lang="sk-SK" dirty="0" smtClean="0"/>
          </a:p>
          <a:p>
            <a:r>
              <a:rPr lang="sk-SK" dirty="0" err="1" smtClean="0"/>
              <a:t>Semen</a:t>
            </a:r>
            <a:r>
              <a:rPr lang="sk-SK" dirty="0" smtClean="0"/>
              <a:t> </a:t>
            </a:r>
            <a:r>
              <a:rPr lang="sk-SK" dirty="0" err="1" smtClean="0"/>
              <a:t>analysis</a:t>
            </a:r>
            <a:endParaRPr lang="sk-SK" dirty="0" smtClean="0"/>
          </a:p>
          <a:p>
            <a:r>
              <a:rPr lang="sk-SK" dirty="0" err="1" smtClean="0"/>
              <a:t>Hormonal</a:t>
            </a:r>
            <a:r>
              <a:rPr lang="sk-SK" dirty="0" smtClean="0"/>
              <a:t> profile (LH, FSH, </a:t>
            </a:r>
            <a:r>
              <a:rPr lang="sk-SK" dirty="0" err="1" smtClean="0"/>
              <a:t>Testosteron</a:t>
            </a:r>
            <a:r>
              <a:rPr lang="sk-SK" dirty="0" smtClean="0"/>
              <a:t>, </a:t>
            </a:r>
            <a:r>
              <a:rPr lang="sk-SK" dirty="0" err="1" smtClean="0"/>
              <a:t>Prolactin</a:t>
            </a:r>
            <a:r>
              <a:rPr lang="sk-SK" dirty="0" smtClean="0"/>
              <a:t>)</a:t>
            </a:r>
          </a:p>
          <a:p>
            <a:r>
              <a:rPr lang="sk-SK" dirty="0" err="1" smtClean="0"/>
              <a:t>Microbiological</a:t>
            </a:r>
            <a:r>
              <a:rPr lang="sk-SK" dirty="0" smtClean="0"/>
              <a:t> </a:t>
            </a:r>
            <a:r>
              <a:rPr lang="sk-SK" dirty="0" err="1" smtClean="0"/>
              <a:t>examinatin</a:t>
            </a:r>
            <a:r>
              <a:rPr lang="sk-SK" dirty="0" smtClean="0"/>
              <a:t> (</a:t>
            </a:r>
            <a:r>
              <a:rPr lang="sk-SK" dirty="0" err="1" smtClean="0"/>
              <a:t>Chlamydias</a:t>
            </a:r>
            <a:r>
              <a:rPr lang="sk-SK" dirty="0" smtClean="0"/>
              <a:t>, </a:t>
            </a:r>
            <a:r>
              <a:rPr lang="sk-SK" dirty="0" err="1" smtClean="0"/>
              <a:t>Mycoplasmas</a:t>
            </a:r>
            <a:r>
              <a:rPr lang="sk-SK" dirty="0" smtClean="0"/>
              <a:t>, </a:t>
            </a:r>
            <a:r>
              <a:rPr lang="sk-SK" dirty="0" err="1" smtClean="0"/>
              <a:t>Ureaplasmas,HPV</a:t>
            </a:r>
            <a:r>
              <a:rPr lang="sk-SK" dirty="0" smtClean="0"/>
              <a:t> )</a:t>
            </a:r>
          </a:p>
          <a:p>
            <a:r>
              <a:rPr lang="sk-SK" dirty="0" err="1" smtClean="0"/>
              <a:t>Genetic</a:t>
            </a:r>
            <a:r>
              <a:rPr lang="sk-SK" dirty="0" smtClean="0"/>
              <a:t> </a:t>
            </a:r>
            <a:r>
              <a:rPr lang="sk-SK" dirty="0" err="1" smtClean="0"/>
              <a:t>screening</a:t>
            </a:r>
            <a:endParaRPr lang="sk-SK" dirty="0" smtClean="0"/>
          </a:p>
          <a:p>
            <a:r>
              <a:rPr lang="sk-SK" dirty="0" err="1" smtClean="0"/>
              <a:t>Imagine</a:t>
            </a:r>
            <a:r>
              <a:rPr lang="sk-SK" dirty="0" smtClean="0"/>
              <a:t> </a:t>
            </a:r>
            <a:r>
              <a:rPr lang="sk-SK" dirty="0" err="1" smtClean="0"/>
              <a:t>methods</a:t>
            </a:r>
            <a:r>
              <a:rPr lang="sk-SK" dirty="0" smtClean="0"/>
              <a:t> (USG, TRUS, </a:t>
            </a:r>
            <a:r>
              <a:rPr lang="sk-SK" dirty="0" err="1" smtClean="0"/>
              <a:t>Doppler</a:t>
            </a:r>
            <a:r>
              <a:rPr lang="sk-SK" dirty="0" smtClean="0"/>
              <a:t>)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7779844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 smtClean="0"/>
              <a:t>Andrology</a:t>
            </a:r>
            <a:r>
              <a:rPr lang="sk-SK" dirty="0" smtClean="0"/>
              <a:t> </a:t>
            </a:r>
            <a:r>
              <a:rPr lang="sk-SK" dirty="0" err="1" smtClean="0"/>
              <a:t>is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k-SK" dirty="0" err="1" smtClean="0"/>
              <a:t>Subspeciality</a:t>
            </a:r>
            <a:r>
              <a:rPr lang="sk-SK" dirty="0" smtClean="0"/>
              <a:t> of </a:t>
            </a:r>
            <a:r>
              <a:rPr lang="sk-SK" dirty="0" err="1" smtClean="0"/>
              <a:t>Urology</a:t>
            </a:r>
            <a:r>
              <a:rPr lang="sk-SK" dirty="0" smtClean="0"/>
              <a:t> and </a:t>
            </a:r>
            <a:r>
              <a:rPr lang="sk-SK" dirty="0" err="1" smtClean="0"/>
              <a:t>deals</a:t>
            </a:r>
            <a:r>
              <a:rPr lang="sk-SK" dirty="0" smtClean="0"/>
              <a:t> </a:t>
            </a:r>
            <a:r>
              <a:rPr lang="sk-SK" dirty="0" err="1" smtClean="0"/>
              <a:t>with</a:t>
            </a:r>
            <a:r>
              <a:rPr lang="sk-SK" dirty="0" smtClean="0"/>
              <a:t>:</a:t>
            </a:r>
          </a:p>
          <a:p>
            <a:r>
              <a:rPr lang="sk-SK" dirty="0" smtClean="0"/>
              <a:t>Male </a:t>
            </a:r>
            <a:r>
              <a:rPr lang="sk-SK" dirty="0" err="1" smtClean="0"/>
              <a:t>infertility</a:t>
            </a:r>
            <a:endParaRPr lang="sk-SK" dirty="0" smtClean="0"/>
          </a:p>
          <a:p>
            <a:r>
              <a:rPr lang="sk-SK" dirty="0" err="1" smtClean="0"/>
              <a:t>Erectile</a:t>
            </a:r>
            <a:r>
              <a:rPr lang="sk-SK" dirty="0" smtClean="0"/>
              <a:t> </a:t>
            </a:r>
            <a:r>
              <a:rPr lang="sk-SK" dirty="0" err="1" smtClean="0"/>
              <a:t>dysfunction</a:t>
            </a:r>
            <a:r>
              <a:rPr lang="sk-SK" dirty="0" smtClean="0"/>
              <a:t> (ED)</a:t>
            </a:r>
          </a:p>
          <a:p>
            <a:r>
              <a:rPr lang="sk-SK" dirty="0" err="1" smtClean="0"/>
              <a:t>Penile</a:t>
            </a:r>
            <a:r>
              <a:rPr lang="sk-SK" dirty="0" smtClean="0"/>
              <a:t> and </a:t>
            </a:r>
            <a:r>
              <a:rPr lang="sk-SK" dirty="0" err="1" smtClean="0"/>
              <a:t>testicular</a:t>
            </a:r>
            <a:r>
              <a:rPr lang="sk-SK" dirty="0" smtClean="0"/>
              <a:t> </a:t>
            </a:r>
            <a:r>
              <a:rPr lang="sk-SK" dirty="0" err="1" smtClean="0"/>
              <a:t>diseases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6883478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 smtClean="0"/>
              <a:t>Semen</a:t>
            </a:r>
            <a:r>
              <a:rPr lang="sk-SK" dirty="0" smtClean="0"/>
              <a:t> </a:t>
            </a:r>
            <a:r>
              <a:rPr lang="sk-SK" dirty="0" err="1" smtClean="0"/>
              <a:t>analysis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k-SK" dirty="0" err="1" smtClean="0"/>
              <a:t>Volume</a:t>
            </a:r>
            <a:r>
              <a:rPr lang="sk-SK" dirty="0" smtClean="0"/>
              <a:t> more </a:t>
            </a:r>
            <a:r>
              <a:rPr lang="sk-SK" dirty="0" err="1" smtClean="0"/>
              <a:t>than</a:t>
            </a:r>
            <a:r>
              <a:rPr lang="sk-SK" dirty="0" smtClean="0"/>
              <a:t> 2 ml</a:t>
            </a:r>
          </a:p>
          <a:p>
            <a:r>
              <a:rPr lang="sk-SK" dirty="0" smtClean="0"/>
              <a:t>pH 7,2 – 8,0</a:t>
            </a:r>
          </a:p>
          <a:p>
            <a:r>
              <a:rPr lang="sk-SK" dirty="0" err="1" smtClean="0"/>
              <a:t>Sperm</a:t>
            </a:r>
            <a:r>
              <a:rPr lang="sk-SK" dirty="0" smtClean="0"/>
              <a:t> </a:t>
            </a:r>
            <a:r>
              <a:rPr lang="sk-SK" dirty="0" err="1" smtClean="0"/>
              <a:t>concentration</a:t>
            </a:r>
            <a:r>
              <a:rPr lang="sk-SK" dirty="0" smtClean="0"/>
              <a:t>  more </a:t>
            </a:r>
            <a:r>
              <a:rPr lang="sk-SK" dirty="0" err="1" smtClean="0"/>
              <a:t>than</a:t>
            </a:r>
            <a:r>
              <a:rPr lang="sk-SK" dirty="0" smtClean="0"/>
              <a:t> 20mil/ml</a:t>
            </a:r>
          </a:p>
          <a:p>
            <a:r>
              <a:rPr lang="sk-SK" dirty="0" err="1" smtClean="0"/>
              <a:t>Motility</a:t>
            </a:r>
            <a:r>
              <a:rPr lang="sk-SK" dirty="0" smtClean="0"/>
              <a:t> more </a:t>
            </a:r>
            <a:r>
              <a:rPr lang="sk-SK" dirty="0" err="1" smtClean="0"/>
              <a:t>than</a:t>
            </a:r>
            <a:r>
              <a:rPr lang="sk-SK" dirty="0" smtClean="0"/>
              <a:t> 50% forward </a:t>
            </a:r>
            <a:r>
              <a:rPr lang="sk-SK" dirty="0" err="1" smtClean="0"/>
              <a:t>progression</a:t>
            </a:r>
            <a:endParaRPr lang="sk-SK" dirty="0" smtClean="0"/>
          </a:p>
          <a:p>
            <a:r>
              <a:rPr lang="sk-SK" dirty="0" err="1" smtClean="0"/>
              <a:t>Morphology</a:t>
            </a:r>
            <a:r>
              <a:rPr lang="sk-SK" dirty="0" smtClean="0"/>
              <a:t> more </a:t>
            </a:r>
            <a:r>
              <a:rPr lang="sk-SK" dirty="0" err="1" smtClean="0"/>
              <a:t>than</a:t>
            </a:r>
            <a:r>
              <a:rPr lang="sk-SK" dirty="0" smtClean="0"/>
              <a:t> 30% </a:t>
            </a:r>
            <a:r>
              <a:rPr lang="sk-SK" dirty="0" err="1" smtClean="0"/>
              <a:t>with</a:t>
            </a:r>
            <a:r>
              <a:rPr lang="sk-SK" dirty="0" smtClean="0"/>
              <a:t> </a:t>
            </a:r>
            <a:r>
              <a:rPr lang="sk-SK" dirty="0" err="1" smtClean="0"/>
              <a:t>normal</a:t>
            </a:r>
            <a:r>
              <a:rPr lang="sk-SK" dirty="0" smtClean="0"/>
              <a:t> </a:t>
            </a:r>
            <a:r>
              <a:rPr lang="sk-SK" dirty="0" err="1" smtClean="0"/>
              <a:t>forms</a:t>
            </a:r>
            <a:endParaRPr lang="sk-SK" dirty="0" smtClean="0"/>
          </a:p>
          <a:p>
            <a:r>
              <a:rPr lang="sk-SK" dirty="0" smtClean="0"/>
              <a:t>Vitality more </a:t>
            </a:r>
            <a:r>
              <a:rPr lang="sk-SK" dirty="0" err="1" smtClean="0"/>
              <a:t>than</a:t>
            </a:r>
            <a:r>
              <a:rPr lang="sk-SK" dirty="0" smtClean="0"/>
              <a:t> 75% </a:t>
            </a:r>
            <a:r>
              <a:rPr lang="sk-SK" dirty="0" err="1" smtClean="0"/>
              <a:t>live</a:t>
            </a:r>
            <a:r>
              <a:rPr lang="sk-SK" dirty="0" smtClean="0"/>
              <a:t> </a:t>
            </a:r>
          </a:p>
          <a:p>
            <a:endParaRPr lang="sk-SK" dirty="0"/>
          </a:p>
          <a:p>
            <a:r>
              <a:rPr lang="sk-SK" dirty="0" err="1" smtClean="0"/>
              <a:t>Optional</a:t>
            </a:r>
            <a:r>
              <a:rPr lang="sk-SK" dirty="0" smtClean="0"/>
              <a:t> </a:t>
            </a:r>
            <a:r>
              <a:rPr lang="sk-SK" dirty="0" err="1" smtClean="0"/>
              <a:t>tests</a:t>
            </a:r>
            <a:r>
              <a:rPr lang="sk-SK" dirty="0" smtClean="0"/>
              <a:t> – post </a:t>
            </a:r>
            <a:r>
              <a:rPr lang="sk-SK" dirty="0" err="1" smtClean="0"/>
              <a:t>coital</a:t>
            </a:r>
            <a:r>
              <a:rPr lang="sk-SK" dirty="0" smtClean="0"/>
              <a:t> test</a:t>
            </a:r>
          </a:p>
          <a:p>
            <a:r>
              <a:rPr lang="sk-SK" dirty="0" err="1" smtClean="0"/>
              <a:t>Antisperm</a:t>
            </a:r>
            <a:r>
              <a:rPr lang="sk-SK" dirty="0" smtClean="0"/>
              <a:t> </a:t>
            </a:r>
            <a:r>
              <a:rPr lang="sk-SK" dirty="0" err="1" smtClean="0"/>
              <a:t>antibodies</a:t>
            </a:r>
            <a:r>
              <a:rPr lang="sk-SK" dirty="0" smtClean="0"/>
              <a:t> 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6077018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names used in andrology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k-SK" dirty="0" err="1" smtClean="0"/>
              <a:t>Normozoospermia</a:t>
            </a:r>
            <a:r>
              <a:rPr lang="sk-SK" dirty="0" smtClean="0"/>
              <a:t> – </a:t>
            </a:r>
            <a:r>
              <a:rPr lang="sk-SK" dirty="0" err="1" smtClean="0"/>
              <a:t>normal</a:t>
            </a:r>
            <a:r>
              <a:rPr lang="sk-SK" dirty="0" smtClean="0"/>
              <a:t> </a:t>
            </a:r>
            <a:r>
              <a:rPr lang="sk-SK" dirty="0" err="1" smtClean="0"/>
              <a:t>finding</a:t>
            </a:r>
            <a:endParaRPr lang="sk-SK" dirty="0" smtClean="0"/>
          </a:p>
          <a:p>
            <a:r>
              <a:rPr lang="sk-SK" dirty="0" err="1" smtClean="0"/>
              <a:t>Oligozoospermia</a:t>
            </a:r>
            <a:r>
              <a:rPr lang="sk-SK" dirty="0" smtClean="0"/>
              <a:t> – </a:t>
            </a:r>
            <a:r>
              <a:rPr lang="sk-SK" dirty="0" err="1" smtClean="0"/>
              <a:t>low</a:t>
            </a:r>
            <a:r>
              <a:rPr lang="sk-SK" dirty="0" smtClean="0"/>
              <a:t> </a:t>
            </a:r>
            <a:r>
              <a:rPr lang="sk-SK" dirty="0" err="1" smtClean="0"/>
              <a:t>sperm</a:t>
            </a:r>
            <a:r>
              <a:rPr lang="sk-SK" dirty="0" smtClean="0"/>
              <a:t> </a:t>
            </a:r>
            <a:r>
              <a:rPr lang="sk-SK" dirty="0" err="1" smtClean="0"/>
              <a:t>concentration</a:t>
            </a:r>
            <a:endParaRPr lang="sk-SK" dirty="0" smtClean="0"/>
          </a:p>
          <a:p>
            <a:r>
              <a:rPr lang="sk-SK" dirty="0" err="1" smtClean="0"/>
              <a:t>Astenozoospermia</a:t>
            </a:r>
            <a:r>
              <a:rPr lang="sk-SK" dirty="0" smtClean="0"/>
              <a:t> – </a:t>
            </a:r>
            <a:r>
              <a:rPr lang="sk-SK" dirty="0" err="1" smtClean="0"/>
              <a:t>low</a:t>
            </a:r>
            <a:r>
              <a:rPr lang="sk-SK" dirty="0" smtClean="0"/>
              <a:t> </a:t>
            </a:r>
            <a:r>
              <a:rPr lang="sk-SK" dirty="0" err="1" smtClean="0"/>
              <a:t>motility</a:t>
            </a:r>
            <a:endParaRPr lang="sk-SK" dirty="0" smtClean="0"/>
          </a:p>
          <a:p>
            <a:r>
              <a:rPr lang="sk-SK" dirty="0" err="1" smtClean="0"/>
              <a:t>Teratozoospermia</a:t>
            </a:r>
            <a:r>
              <a:rPr lang="sk-SK" dirty="0" smtClean="0"/>
              <a:t> – </a:t>
            </a:r>
            <a:r>
              <a:rPr lang="sk-SK" dirty="0" err="1" smtClean="0"/>
              <a:t>patological</a:t>
            </a:r>
            <a:r>
              <a:rPr lang="sk-SK" dirty="0" smtClean="0"/>
              <a:t> </a:t>
            </a:r>
            <a:r>
              <a:rPr lang="sk-SK" dirty="0" err="1" smtClean="0"/>
              <a:t>forms</a:t>
            </a:r>
            <a:r>
              <a:rPr lang="sk-SK" dirty="0" smtClean="0"/>
              <a:t> </a:t>
            </a:r>
            <a:r>
              <a:rPr lang="sk-SK" dirty="0" err="1" smtClean="0"/>
              <a:t>prevalence</a:t>
            </a:r>
            <a:endParaRPr lang="sk-SK" dirty="0" smtClean="0"/>
          </a:p>
          <a:p>
            <a:r>
              <a:rPr lang="sk-SK" dirty="0" err="1" smtClean="0"/>
              <a:t>Necrotoospermia</a:t>
            </a:r>
            <a:r>
              <a:rPr lang="sk-SK" dirty="0" smtClean="0"/>
              <a:t> – </a:t>
            </a:r>
            <a:r>
              <a:rPr lang="sk-SK" dirty="0" err="1" smtClean="0"/>
              <a:t>non</a:t>
            </a:r>
            <a:r>
              <a:rPr lang="sk-SK" dirty="0" smtClean="0"/>
              <a:t> </a:t>
            </a:r>
            <a:r>
              <a:rPr lang="sk-SK" dirty="0" err="1" smtClean="0"/>
              <a:t>vital</a:t>
            </a:r>
            <a:r>
              <a:rPr lang="sk-SK" dirty="0" smtClean="0"/>
              <a:t> </a:t>
            </a:r>
            <a:r>
              <a:rPr lang="sk-SK" dirty="0" err="1" smtClean="0"/>
              <a:t>sperm</a:t>
            </a:r>
            <a:r>
              <a:rPr lang="sk-SK" dirty="0" smtClean="0"/>
              <a:t> </a:t>
            </a:r>
            <a:r>
              <a:rPr lang="sk-SK" dirty="0" err="1" smtClean="0"/>
              <a:t>only</a:t>
            </a:r>
            <a:endParaRPr lang="sk-SK" dirty="0" smtClean="0"/>
          </a:p>
          <a:p>
            <a:r>
              <a:rPr lang="sk-SK" dirty="0" err="1" smtClean="0"/>
              <a:t>Azoospermia</a:t>
            </a:r>
            <a:r>
              <a:rPr lang="sk-SK" dirty="0" smtClean="0"/>
              <a:t> – no </a:t>
            </a:r>
            <a:r>
              <a:rPr lang="sk-SK" dirty="0" err="1" smtClean="0"/>
              <a:t>sperm</a:t>
            </a:r>
            <a:endParaRPr lang="sk-SK" dirty="0" smtClean="0"/>
          </a:p>
          <a:p>
            <a:r>
              <a:rPr lang="sk-SK" dirty="0" err="1" smtClean="0"/>
              <a:t>Hypospermia</a:t>
            </a:r>
            <a:r>
              <a:rPr lang="sk-SK" dirty="0" smtClean="0"/>
              <a:t> – </a:t>
            </a:r>
            <a:r>
              <a:rPr lang="sk-SK" dirty="0" err="1" smtClean="0"/>
              <a:t>low</a:t>
            </a:r>
            <a:r>
              <a:rPr lang="sk-SK" dirty="0" smtClean="0"/>
              <a:t> </a:t>
            </a:r>
            <a:r>
              <a:rPr lang="sk-SK" dirty="0" err="1" smtClean="0"/>
              <a:t>volume</a:t>
            </a:r>
            <a:r>
              <a:rPr lang="sk-SK" dirty="0" smtClean="0"/>
              <a:t> of </a:t>
            </a:r>
            <a:r>
              <a:rPr lang="sk-SK" dirty="0" err="1" smtClean="0"/>
              <a:t>ejaculate</a:t>
            </a:r>
            <a:endParaRPr lang="sk-SK" dirty="0" smtClean="0"/>
          </a:p>
          <a:p>
            <a:r>
              <a:rPr lang="sk-SK" dirty="0" err="1" smtClean="0"/>
              <a:t>Aspermia</a:t>
            </a:r>
            <a:r>
              <a:rPr lang="sk-SK" dirty="0" smtClean="0"/>
              <a:t> – no </a:t>
            </a:r>
            <a:r>
              <a:rPr lang="sk-SK" dirty="0" err="1" smtClean="0"/>
              <a:t>ejaculate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5059715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 smtClean="0"/>
              <a:t>Therapy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k-SK" b="1" dirty="0" err="1" smtClean="0"/>
              <a:t>Pharmacological</a:t>
            </a:r>
            <a:r>
              <a:rPr lang="sk-SK" dirty="0" smtClean="0"/>
              <a:t> – </a:t>
            </a:r>
            <a:r>
              <a:rPr lang="sk-SK" dirty="0" err="1" smtClean="0"/>
              <a:t>causal</a:t>
            </a:r>
            <a:r>
              <a:rPr lang="sk-SK" dirty="0" smtClean="0"/>
              <a:t> or </a:t>
            </a:r>
            <a:r>
              <a:rPr lang="sk-SK" dirty="0" err="1" smtClean="0"/>
              <a:t>empirical</a:t>
            </a:r>
            <a:endParaRPr lang="sk-SK" dirty="0" smtClean="0"/>
          </a:p>
          <a:p>
            <a:endParaRPr lang="sk-SK" dirty="0"/>
          </a:p>
          <a:p>
            <a:r>
              <a:rPr lang="sk-SK" b="1" dirty="0" err="1" smtClean="0"/>
              <a:t>Surgical</a:t>
            </a:r>
            <a:r>
              <a:rPr lang="sk-SK" dirty="0" smtClean="0"/>
              <a:t> – </a:t>
            </a:r>
            <a:r>
              <a:rPr lang="sk-SK" dirty="0" err="1" smtClean="0"/>
              <a:t>varicocele</a:t>
            </a:r>
            <a:r>
              <a:rPr lang="sk-SK" dirty="0" smtClean="0"/>
              <a:t> </a:t>
            </a:r>
            <a:r>
              <a:rPr lang="sk-SK" dirty="0" err="1" smtClean="0"/>
              <a:t>ligation</a:t>
            </a:r>
            <a:r>
              <a:rPr lang="sk-SK" dirty="0" smtClean="0"/>
              <a:t>, </a:t>
            </a:r>
            <a:r>
              <a:rPr lang="sk-SK" dirty="0" err="1" smtClean="0"/>
              <a:t>anastomotic</a:t>
            </a:r>
            <a:r>
              <a:rPr lang="sk-SK" dirty="0" smtClean="0"/>
              <a:t> </a:t>
            </a:r>
            <a:r>
              <a:rPr lang="sk-SK" dirty="0" err="1" smtClean="0"/>
              <a:t>procedur</a:t>
            </a:r>
            <a:r>
              <a:rPr lang="sk-SK" dirty="0" smtClean="0"/>
              <a:t>, TUR of </a:t>
            </a:r>
            <a:r>
              <a:rPr lang="sk-SK" dirty="0" err="1" smtClean="0"/>
              <a:t>verum</a:t>
            </a:r>
            <a:r>
              <a:rPr lang="sk-SK" dirty="0" smtClean="0"/>
              <a:t> </a:t>
            </a:r>
            <a:r>
              <a:rPr lang="sk-SK" dirty="0" err="1" smtClean="0"/>
              <a:t>montanum</a:t>
            </a:r>
            <a:r>
              <a:rPr lang="sk-SK" dirty="0" smtClean="0"/>
              <a:t> </a:t>
            </a:r>
            <a:r>
              <a:rPr lang="sk-SK" dirty="0" err="1" smtClean="0"/>
              <a:t>etc</a:t>
            </a:r>
            <a:r>
              <a:rPr lang="sk-SK" dirty="0" smtClean="0"/>
              <a:t>.</a:t>
            </a:r>
          </a:p>
          <a:p>
            <a:endParaRPr lang="sk-SK" dirty="0"/>
          </a:p>
          <a:p>
            <a:r>
              <a:rPr lang="sk-SK" b="1" dirty="0" err="1" smtClean="0"/>
              <a:t>Prophylaxis</a:t>
            </a:r>
            <a:r>
              <a:rPr lang="sk-SK" dirty="0" smtClean="0"/>
              <a:t> –</a:t>
            </a:r>
            <a:r>
              <a:rPr lang="sk-SK" dirty="0" err="1" smtClean="0"/>
              <a:t>orchidopexy</a:t>
            </a:r>
            <a:r>
              <a:rPr lang="sk-SK" dirty="0" smtClean="0"/>
              <a:t>, </a:t>
            </a:r>
            <a:r>
              <a:rPr lang="sk-SK" dirty="0" err="1" smtClean="0"/>
              <a:t>early</a:t>
            </a:r>
            <a:r>
              <a:rPr lang="sk-SK" dirty="0" smtClean="0"/>
              <a:t> </a:t>
            </a:r>
            <a:r>
              <a:rPr lang="sk-SK" dirty="0" err="1" smtClean="0"/>
              <a:t>intervention</a:t>
            </a:r>
            <a:r>
              <a:rPr lang="sk-SK" dirty="0" smtClean="0"/>
              <a:t> in </a:t>
            </a:r>
            <a:r>
              <a:rPr lang="sk-SK" dirty="0" err="1" smtClean="0"/>
              <a:t>testicular</a:t>
            </a:r>
            <a:r>
              <a:rPr lang="sk-SK" dirty="0" smtClean="0"/>
              <a:t> </a:t>
            </a:r>
            <a:r>
              <a:rPr lang="sk-SK" dirty="0" err="1" smtClean="0"/>
              <a:t>torsion</a:t>
            </a:r>
            <a:endParaRPr lang="sk-SK" dirty="0" smtClean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6595858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 smtClean="0"/>
              <a:t>Assisted</a:t>
            </a:r>
            <a:r>
              <a:rPr lang="sk-SK" dirty="0" smtClean="0"/>
              <a:t> </a:t>
            </a:r>
            <a:r>
              <a:rPr lang="sk-SK" dirty="0" err="1" smtClean="0"/>
              <a:t>conception</a:t>
            </a:r>
            <a:endParaRPr lang="sk-SK" dirty="0"/>
          </a:p>
        </p:txBody>
      </p:sp>
      <p:sp>
        <p:nvSpPr>
          <p:cNvPr id="5" name="Zástupný objekt pre obsah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k-SK" dirty="0" err="1" smtClean="0"/>
              <a:t>The</a:t>
            </a:r>
            <a:r>
              <a:rPr lang="sk-SK" dirty="0" smtClean="0"/>
              <a:t> </a:t>
            </a:r>
            <a:r>
              <a:rPr lang="sk-SK" dirty="0" err="1" smtClean="0"/>
              <a:t>preferred</a:t>
            </a:r>
            <a:r>
              <a:rPr lang="sk-SK" dirty="0" smtClean="0"/>
              <a:t> </a:t>
            </a:r>
            <a:r>
              <a:rPr lang="sk-SK" dirty="0" err="1" smtClean="0"/>
              <a:t>methods</a:t>
            </a:r>
            <a:r>
              <a:rPr lang="sk-SK" dirty="0" smtClean="0"/>
              <a:t> of </a:t>
            </a:r>
            <a:r>
              <a:rPr lang="sk-SK" dirty="0" err="1" smtClean="0"/>
              <a:t>treatment</a:t>
            </a:r>
            <a:r>
              <a:rPr lang="sk-SK" dirty="0" smtClean="0"/>
              <a:t> at </a:t>
            </a:r>
            <a:r>
              <a:rPr lang="sk-SK" dirty="0" err="1" smtClean="0"/>
              <a:t>present</a:t>
            </a:r>
            <a:r>
              <a:rPr lang="sk-SK" dirty="0" smtClean="0"/>
              <a:t>:</a:t>
            </a:r>
          </a:p>
          <a:p>
            <a:r>
              <a:rPr lang="sk-SK" dirty="0" err="1" smtClean="0"/>
              <a:t>Intrauterine</a:t>
            </a:r>
            <a:r>
              <a:rPr lang="sk-SK" dirty="0" smtClean="0"/>
              <a:t> </a:t>
            </a:r>
            <a:r>
              <a:rPr lang="sk-SK" dirty="0" err="1" smtClean="0"/>
              <a:t>insemination</a:t>
            </a:r>
            <a:endParaRPr lang="sk-SK" dirty="0" smtClean="0"/>
          </a:p>
          <a:p>
            <a:r>
              <a:rPr lang="sk-SK" dirty="0" smtClean="0"/>
              <a:t>In vitro </a:t>
            </a:r>
            <a:r>
              <a:rPr lang="sk-SK" dirty="0" err="1" smtClean="0"/>
              <a:t>fertilisation</a:t>
            </a:r>
            <a:r>
              <a:rPr lang="sk-SK" dirty="0" smtClean="0"/>
              <a:t> </a:t>
            </a:r>
            <a:r>
              <a:rPr lang="sk-SK" dirty="0" err="1" smtClean="0"/>
              <a:t>methods</a:t>
            </a:r>
            <a:r>
              <a:rPr lang="sk-SK" dirty="0" smtClean="0"/>
              <a:t> (IVF)</a:t>
            </a:r>
          </a:p>
          <a:p>
            <a:r>
              <a:rPr lang="sk-SK" dirty="0" smtClean="0"/>
              <a:t>ICSI (</a:t>
            </a:r>
            <a:r>
              <a:rPr lang="sk-SK" dirty="0" err="1" smtClean="0"/>
              <a:t>intracytoplasmic</a:t>
            </a:r>
            <a:r>
              <a:rPr lang="sk-SK" dirty="0" smtClean="0"/>
              <a:t> </a:t>
            </a:r>
            <a:r>
              <a:rPr lang="sk-SK" dirty="0" err="1" smtClean="0"/>
              <a:t>sperm</a:t>
            </a:r>
            <a:r>
              <a:rPr lang="sk-SK" dirty="0" smtClean="0"/>
              <a:t> </a:t>
            </a:r>
            <a:r>
              <a:rPr lang="sk-SK" dirty="0" err="1" smtClean="0"/>
              <a:t>injection</a:t>
            </a:r>
            <a:r>
              <a:rPr lang="sk-SK" dirty="0" smtClean="0"/>
              <a:t>)-</a:t>
            </a:r>
            <a:r>
              <a:rPr lang="en-US" dirty="0" smtClean="0"/>
              <a:t>the sperm directly into the egg</a:t>
            </a:r>
          </a:p>
          <a:p>
            <a:r>
              <a:rPr lang="sk-SK" dirty="0" err="1" smtClean="0"/>
              <a:t>the</a:t>
            </a:r>
            <a:r>
              <a:rPr lang="sk-SK" dirty="0" smtClean="0"/>
              <a:t> most </a:t>
            </a:r>
            <a:r>
              <a:rPr lang="sk-SK" dirty="0" err="1" smtClean="0"/>
              <a:t>effective</a:t>
            </a:r>
            <a:r>
              <a:rPr lang="sk-SK" dirty="0" smtClean="0"/>
              <a:t> </a:t>
            </a:r>
            <a:r>
              <a:rPr lang="sk-SK" dirty="0" err="1" smtClean="0"/>
              <a:t>method</a:t>
            </a:r>
            <a:r>
              <a:rPr lang="sk-SK" dirty="0" smtClean="0"/>
              <a:t> </a:t>
            </a:r>
            <a:r>
              <a:rPr lang="sk-SK" dirty="0" err="1" smtClean="0"/>
              <a:t>known</a:t>
            </a:r>
            <a:endParaRPr lang="sk-SK" dirty="0"/>
          </a:p>
          <a:p>
            <a:endParaRPr lang="sk-SK" dirty="0"/>
          </a:p>
        </p:txBody>
      </p:sp>
      <p:pic>
        <p:nvPicPr>
          <p:cNvPr id="8" name="Obrázo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0794" y="3883377"/>
            <a:ext cx="3980711" cy="2653807"/>
          </a:xfrm>
          <a:prstGeom prst="rect">
            <a:avLst/>
          </a:prstGeom>
        </p:spPr>
      </p:pic>
      <p:pic>
        <p:nvPicPr>
          <p:cNvPr id="9" name="Obrázo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1710" y="3883376"/>
            <a:ext cx="4718599" cy="2653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7389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 smtClean="0"/>
              <a:t>Assisted</a:t>
            </a:r>
            <a:r>
              <a:rPr lang="sk-SK" dirty="0" smtClean="0"/>
              <a:t> </a:t>
            </a:r>
            <a:r>
              <a:rPr lang="sk-SK" dirty="0" err="1" smtClean="0"/>
              <a:t>conception</a:t>
            </a:r>
            <a:endParaRPr lang="sk-SK" dirty="0"/>
          </a:p>
        </p:txBody>
      </p:sp>
      <p:sp>
        <p:nvSpPr>
          <p:cNvPr id="5" name="Zástupný objekt pre obsah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Surgical sperm retrieval techniques used when obstruction is the problem</a:t>
            </a:r>
          </a:p>
          <a:p>
            <a:r>
              <a:rPr lang="pt-BR" b="1" dirty="0" smtClean="0"/>
              <a:t>MESA </a:t>
            </a:r>
            <a:r>
              <a:rPr lang="pt-BR" b="1" dirty="0"/>
              <a:t>(Micro Epididymal Sperm Aspiration)</a:t>
            </a:r>
            <a:endParaRPr lang="pt-BR" dirty="0"/>
          </a:p>
          <a:p>
            <a:r>
              <a:rPr lang="sk-SK" b="1" dirty="0" smtClean="0"/>
              <a:t>TESE </a:t>
            </a:r>
            <a:r>
              <a:rPr lang="sk-SK" b="1" dirty="0"/>
              <a:t>(</a:t>
            </a:r>
            <a:r>
              <a:rPr lang="sk-SK" b="1" dirty="0" err="1"/>
              <a:t>Testicular</a:t>
            </a:r>
            <a:r>
              <a:rPr lang="sk-SK" b="1" dirty="0"/>
              <a:t> </a:t>
            </a:r>
            <a:r>
              <a:rPr lang="sk-SK" b="1" dirty="0" err="1"/>
              <a:t>Sperm</a:t>
            </a:r>
            <a:r>
              <a:rPr lang="sk-SK" b="1" dirty="0"/>
              <a:t> </a:t>
            </a:r>
            <a:r>
              <a:rPr lang="sk-SK" b="1" dirty="0" err="1"/>
              <a:t>Extraction</a:t>
            </a:r>
            <a:r>
              <a:rPr lang="sk-SK" b="1" dirty="0"/>
              <a:t>)</a:t>
            </a:r>
            <a:endParaRPr lang="sk-SK" dirty="0"/>
          </a:p>
          <a:p>
            <a:r>
              <a:rPr lang="sk-SK" b="1" dirty="0" smtClean="0"/>
              <a:t>PESA </a:t>
            </a:r>
            <a:r>
              <a:rPr lang="sk-SK" b="1" dirty="0"/>
              <a:t>(</a:t>
            </a:r>
            <a:r>
              <a:rPr lang="sk-SK" b="1" dirty="0" err="1"/>
              <a:t>Percutaneous</a:t>
            </a:r>
            <a:r>
              <a:rPr lang="sk-SK" b="1" dirty="0"/>
              <a:t> </a:t>
            </a:r>
            <a:r>
              <a:rPr lang="sk-SK" b="1" dirty="0" err="1"/>
              <a:t>Epididymal</a:t>
            </a:r>
            <a:r>
              <a:rPr lang="sk-SK" b="1" dirty="0"/>
              <a:t> </a:t>
            </a:r>
            <a:r>
              <a:rPr lang="sk-SK" b="1" dirty="0" err="1"/>
              <a:t>Sperm</a:t>
            </a:r>
            <a:r>
              <a:rPr lang="sk-SK" b="1" dirty="0"/>
              <a:t> </a:t>
            </a:r>
            <a:r>
              <a:rPr lang="sk-SK" b="1" dirty="0" err="1"/>
              <a:t>Aspiration</a:t>
            </a:r>
            <a:r>
              <a:rPr lang="sk-SK" b="1" dirty="0" smtClean="0"/>
              <a:t>)</a:t>
            </a:r>
          </a:p>
          <a:p>
            <a:r>
              <a:rPr lang="en-US" b="1" dirty="0" err="1"/>
              <a:t>Perc</a:t>
            </a:r>
            <a:r>
              <a:rPr lang="en-US" b="1" dirty="0"/>
              <a:t> biopsy: </a:t>
            </a:r>
            <a:r>
              <a:rPr lang="en-US" dirty="0"/>
              <a:t>percutaneous biopsy of the testis.</a:t>
            </a:r>
            <a:endParaRPr lang="sk-SK" b="1" dirty="0" smtClean="0"/>
          </a:p>
          <a:p>
            <a:r>
              <a:rPr lang="en-US" dirty="0"/>
              <a:t>Surgical sperm retrieval techniques when there is </a:t>
            </a:r>
            <a:r>
              <a:rPr lang="sk-SK" dirty="0" smtClean="0"/>
              <a:t>					</a:t>
            </a:r>
            <a:r>
              <a:rPr lang="en-US" dirty="0" smtClean="0"/>
              <a:t>no </a:t>
            </a:r>
            <a:r>
              <a:rPr lang="en-US" dirty="0"/>
              <a:t>obstruction</a:t>
            </a:r>
          </a:p>
          <a:p>
            <a:r>
              <a:rPr lang="sk-SK" b="1" dirty="0" err="1" smtClean="0"/>
              <a:t>Microdissection</a:t>
            </a:r>
            <a:r>
              <a:rPr lang="sk-SK" b="1" dirty="0" smtClean="0"/>
              <a:t> TESE - </a:t>
            </a:r>
            <a:r>
              <a:rPr lang="en-US" dirty="0"/>
              <a:t>a </a:t>
            </a:r>
            <a:r>
              <a:rPr lang="en-US" dirty="0" err="1"/>
              <a:t>microdissecting</a:t>
            </a:r>
            <a:r>
              <a:rPr lang="en-US" dirty="0"/>
              <a:t> microscope </a:t>
            </a:r>
            <a:endParaRPr lang="sk-SK" dirty="0" smtClean="0"/>
          </a:p>
          <a:p>
            <a:pPr marL="0" indent="0">
              <a:buNone/>
            </a:pPr>
            <a:r>
              <a:rPr lang="sk-SK" dirty="0"/>
              <a:t>	</a:t>
            </a:r>
            <a:r>
              <a:rPr lang="en-US" dirty="0" smtClean="0"/>
              <a:t>is </a:t>
            </a:r>
            <a:r>
              <a:rPr lang="en-US" dirty="0"/>
              <a:t>used to pinpoint the tissue to be removed</a:t>
            </a:r>
            <a:endParaRPr lang="sk-SK" dirty="0"/>
          </a:p>
          <a:p>
            <a:endParaRPr lang="sk-SK" dirty="0"/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5577" y="2737040"/>
            <a:ext cx="2857500" cy="298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2199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 smtClean="0"/>
              <a:t>Egg</a:t>
            </a:r>
            <a:r>
              <a:rPr lang="sk-SK" dirty="0" smtClean="0"/>
              <a:t> </a:t>
            </a:r>
            <a:r>
              <a:rPr lang="sk-SK" dirty="0" err="1" smtClean="0"/>
              <a:t>harvesting</a:t>
            </a:r>
            <a:r>
              <a:rPr lang="sk-SK" dirty="0" smtClean="0"/>
              <a:t> and </a:t>
            </a:r>
            <a:r>
              <a:rPr lang="sk-SK" dirty="0" err="1" smtClean="0"/>
              <a:t>sperm</a:t>
            </a:r>
            <a:r>
              <a:rPr lang="sk-SK" dirty="0" smtClean="0"/>
              <a:t> </a:t>
            </a:r>
            <a:r>
              <a:rPr lang="sk-SK" dirty="0" err="1" smtClean="0"/>
              <a:t>collection</a:t>
            </a:r>
            <a:endParaRPr lang="sk-SK" dirty="0"/>
          </a:p>
        </p:txBody>
      </p:sp>
      <p:pic>
        <p:nvPicPr>
          <p:cNvPr id="4" name="Zástupný objekt pre obsah 3"/>
          <p:cNvPicPr>
            <a:picLocks noGrp="1" noChangeAspect="1"/>
          </p:cNvPicPr>
          <p:nvPr>
            <p:ph sz="quarter" idx="1"/>
          </p:nvPr>
        </p:nvPicPr>
        <p:blipFill rotWithShape="1">
          <a:blip r:embed="rId2"/>
          <a:srcRect b="10426"/>
          <a:stretch/>
        </p:blipFill>
        <p:spPr>
          <a:xfrm>
            <a:off x="6826839" y="2530601"/>
            <a:ext cx="3600000" cy="2412452"/>
          </a:xfrm>
          <a:prstGeom prst="rect">
            <a:avLst/>
          </a:prstGeom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1157" y="2478834"/>
            <a:ext cx="3600000" cy="2515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8671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 smtClean="0"/>
              <a:t>Thank</a:t>
            </a:r>
            <a:r>
              <a:rPr lang="sk-SK" dirty="0" smtClean="0"/>
              <a:t> </a:t>
            </a:r>
            <a:r>
              <a:rPr lang="sk-SK" dirty="0" err="1" smtClean="0"/>
              <a:t>you</a:t>
            </a:r>
            <a:r>
              <a:rPr lang="sk-SK" dirty="0" smtClean="0"/>
              <a:t> </a:t>
            </a:r>
            <a:r>
              <a:rPr lang="sk-SK" dirty="0" err="1" smtClean="0"/>
              <a:t>for</a:t>
            </a:r>
            <a:r>
              <a:rPr lang="sk-SK" dirty="0" smtClean="0"/>
              <a:t> </a:t>
            </a:r>
            <a:r>
              <a:rPr lang="sk-SK" dirty="0" err="1" smtClean="0"/>
              <a:t>attention</a:t>
            </a:r>
            <a:endParaRPr lang="sk-SK" dirty="0"/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3149" y="1517765"/>
            <a:ext cx="4105122" cy="4608000"/>
          </a:xfrm>
          <a:prstGeom prst="rect">
            <a:avLst/>
          </a:prstGeom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0978" y="1517765"/>
            <a:ext cx="3600000" cy="46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693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 smtClean="0"/>
              <a:t>Erectile</a:t>
            </a:r>
            <a:r>
              <a:rPr lang="sk-SK" dirty="0" smtClean="0"/>
              <a:t> </a:t>
            </a:r>
            <a:r>
              <a:rPr lang="sk-SK" dirty="0" err="1" smtClean="0"/>
              <a:t>dysfunction</a:t>
            </a:r>
            <a:r>
              <a:rPr lang="sk-SK" dirty="0" smtClean="0"/>
              <a:t> (ED)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k-SK" dirty="0" err="1" smtClean="0"/>
              <a:t>D</a:t>
            </a:r>
            <a:r>
              <a:rPr lang="sk-SK" sz="3600" dirty="0" err="1" smtClean="0"/>
              <a:t>efinition</a:t>
            </a:r>
            <a:r>
              <a:rPr lang="sk-SK" sz="3600" dirty="0" smtClean="0"/>
              <a:t>:</a:t>
            </a:r>
          </a:p>
          <a:p>
            <a:r>
              <a:rPr lang="sk-SK" dirty="0" err="1" smtClean="0"/>
              <a:t>Inability</a:t>
            </a:r>
            <a:r>
              <a:rPr lang="sk-SK" dirty="0" smtClean="0"/>
              <a:t> to </a:t>
            </a:r>
            <a:r>
              <a:rPr lang="sk-SK" dirty="0" err="1" smtClean="0"/>
              <a:t>attain</a:t>
            </a:r>
            <a:r>
              <a:rPr lang="sk-SK" dirty="0" smtClean="0"/>
              <a:t> and </a:t>
            </a:r>
            <a:r>
              <a:rPr lang="sk-SK" dirty="0" err="1" smtClean="0"/>
              <a:t>mantain</a:t>
            </a:r>
            <a:r>
              <a:rPr lang="sk-SK" dirty="0" smtClean="0"/>
              <a:t> </a:t>
            </a:r>
            <a:r>
              <a:rPr lang="sk-SK" dirty="0" err="1" smtClean="0"/>
              <a:t>an</a:t>
            </a:r>
            <a:r>
              <a:rPr lang="sk-SK" dirty="0" smtClean="0"/>
              <a:t> </a:t>
            </a:r>
            <a:r>
              <a:rPr lang="sk-SK" dirty="0" err="1" smtClean="0"/>
              <a:t>erection</a:t>
            </a:r>
            <a:r>
              <a:rPr lang="sk-SK" dirty="0" smtClean="0"/>
              <a:t> </a:t>
            </a:r>
            <a:r>
              <a:rPr lang="sk-SK" dirty="0" err="1" smtClean="0"/>
              <a:t>sufficient</a:t>
            </a:r>
            <a:r>
              <a:rPr lang="sk-SK" dirty="0" smtClean="0"/>
              <a:t> to </a:t>
            </a:r>
            <a:r>
              <a:rPr lang="sk-SK" dirty="0" err="1" smtClean="0"/>
              <a:t>permit</a:t>
            </a:r>
            <a:r>
              <a:rPr lang="sk-SK" dirty="0" smtClean="0"/>
              <a:t> </a:t>
            </a:r>
            <a:r>
              <a:rPr lang="sk-SK" dirty="0" err="1" smtClean="0"/>
              <a:t>satisfactory</a:t>
            </a:r>
            <a:r>
              <a:rPr lang="sk-SK" dirty="0" smtClean="0"/>
              <a:t> </a:t>
            </a:r>
            <a:r>
              <a:rPr lang="sk-SK" dirty="0" err="1" smtClean="0"/>
              <a:t>sexual</a:t>
            </a:r>
            <a:r>
              <a:rPr lang="sk-SK" dirty="0" smtClean="0"/>
              <a:t> </a:t>
            </a:r>
            <a:r>
              <a:rPr lang="sk-SK" dirty="0" err="1" smtClean="0"/>
              <a:t>performance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354991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 smtClean="0"/>
              <a:t>Epidemiology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k-SK" dirty="0"/>
              <a:t>C</a:t>
            </a:r>
            <a:r>
              <a:rPr lang="en-US" dirty="0" err="1" smtClean="0"/>
              <a:t>urrent</a:t>
            </a:r>
            <a:r>
              <a:rPr lang="en-US" dirty="0" smtClean="0"/>
              <a:t> </a:t>
            </a:r>
            <a:r>
              <a:rPr lang="en-US" dirty="0" err="1" smtClean="0"/>
              <a:t>epidemiolog</a:t>
            </a:r>
            <a:r>
              <a:rPr lang="sk-SK" dirty="0" smtClean="0"/>
              <a:t>y</a:t>
            </a:r>
            <a:r>
              <a:rPr lang="en-US" dirty="0" smtClean="0"/>
              <a:t> </a:t>
            </a:r>
            <a:r>
              <a:rPr lang="en-US" dirty="0"/>
              <a:t>on erectile dysfunction (ED) suggests that approximately 5-20% of men have moderate-to-severe ED. </a:t>
            </a:r>
            <a:endParaRPr lang="sk-SK" dirty="0" smtClean="0"/>
          </a:p>
          <a:p>
            <a:r>
              <a:rPr lang="en-US" dirty="0" smtClean="0"/>
              <a:t>Different </a:t>
            </a:r>
            <a:r>
              <a:rPr lang="en-US" dirty="0"/>
              <a:t>definitions of ED, age distributions and concomitant medical conditions, as well as methodological differences, may explain much of the variance in reported prevalence rates. </a:t>
            </a:r>
            <a:endParaRPr lang="sk-SK" dirty="0" smtClean="0"/>
          </a:p>
          <a:p>
            <a:r>
              <a:rPr lang="en-US" dirty="0" smtClean="0"/>
              <a:t>Various </a:t>
            </a:r>
            <a:r>
              <a:rPr lang="en-US" dirty="0"/>
              <a:t>chronic disorders are associated with elevated rates of ED including depression, diabetes, and cardiovascular and neurological diseases. </a:t>
            </a:r>
            <a:endParaRPr lang="sk-SK" dirty="0" smtClean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8578234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 smtClean="0"/>
              <a:t>Epidemiology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Such </a:t>
            </a:r>
            <a:r>
              <a:rPr lang="en-US" dirty="0"/>
              <a:t>disorders are more common in the elderly, which may partially explain the elevated prevalence of ED in men over 60 y of age. </a:t>
            </a:r>
            <a:endParaRPr lang="sk-SK" dirty="0" smtClean="0"/>
          </a:p>
          <a:p>
            <a:r>
              <a:rPr lang="en-US" dirty="0" smtClean="0"/>
              <a:t>Currently</a:t>
            </a:r>
            <a:r>
              <a:rPr lang="en-US" dirty="0"/>
              <a:t>, up to 70% of men with ED are not treated. </a:t>
            </a:r>
            <a:endParaRPr lang="sk-SK" dirty="0" smtClean="0"/>
          </a:p>
          <a:p>
            <a:r>
              <a:rPr lang="en-US" dirty="0" smtClean="0"/>
              <a:t>However</a:t>
            </a:r>
            <a:r>
              <a:rPr lang="en-US" dirty="0"/>
              <a:t>, so many men experience considerable distress from their condition, that the increasing awareness of ED as well as the availability of noninvasive treatments may result in a greater proportion of patients seeking treatment, and eventually regaining satisfaction with their sex life.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4295375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 smtClean="0"/>
              <a:t>Physiology</a:t>
            </a:r>
            <a:r>
              <a:rPr lang="sk-SK" dirty="0" smtClean="0"/>
              <a:t> of </a:t>
            </a:r>
            <a:r>
              <a:rPr lang="sk-SK" dirty="0" err="1" smtClean="0"/>
              <a:t>erection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k-SK" dirty="0" err="1" smtClean="0"/>
              <a:t>Complex</a:t>
            </a:r>
            <a:r>
              <a:rPr lang="sk-SK" dirty="0" smtClean="0"/>
              <a:t> </a:t>
            </a:r>
            <a:r>
              <a:rPr lang="sk-SK" dirty="0" err="1" smtClean="0"/>
              <a:t>neurovascular</a:t>
            </a:r>
            <a:r>
              <a:rPr lang="sk-SK" dirty="0" smtClean="0"/>
              <a:t> </a:t>
            </a:r>
            <a:r>
              <a:rPr lang="sk-SK" dirty="0" err="1" smtClean="0"/>
              <a:t>phenomen</a:t>
            </a:r>
            <a:endParaRPr lang="sk-SK" dirty="0" smtClean="0"/>
          </a:p>
          <a:p>
            <a:r>
              <a:rPr lang="sk-SK" dirty="0" err="1" smtClean="0"/>
              <a:t>Principally</a:t>
            </a:r>
            <a:r>
              <a:rPr lang="sk-SK" dirty="0" smtClean="0"/>
              <a:t> – </a:t>
            </a:r>
            <a:r>
              <a:rPr lang="sk-SK" dirty="0" err="1" smtClean="0"/>
              <a:t>haemodynamic</a:t>
            </a:r>
            <a:r>
              <a:rPr lang="sk-SK" dirty="0" smtClean="0"/>
              <a:t> </a:t>
            </a:r>
            <a:r>
              <a:rPr lang="sk-SK" dirty="0" err="1" smtClean="0"/>
              <a:t>chnages</a:t>
            </a:r>
            <a:r>
              <a:rPr lang="sk-SK" dirty="0" smtClean="0"/>
              <a:t> in </a:t>
            </a:r>
            <a:r>
              <a:rPr lang="sk-SK" dirty="0" err="1" smtClean="0"/>
              <a:t>the</a:t>
            </a:r>
            <a:r>
              <a:rPr lang="sk-SK" dirty="0" smtClean="0"/>
              <a:t> </a:t>
            </a:r>
            <a:r>
              <a:rPr lang="sk-SK" dirty="0" err="1" smtClean="0"/>
              <a:t>cavernous</a:t>
            </a:r>
            <a:r>
              <a:rPr lang="sk-SK" dirty="0" smtClean="0"/>
              <a:t> </a:t>
            </a:r>
            <a:r>
              <a:rPr lang="sk-SK" dirty="0" err="1" smtClean="0"/>
              <a:t>bodies</a:t>
            </a:r>
            <a:endParaRPr lang="sk-SK" dirty="0" smtClean="0"/>
          </a:p>
          <a:p>
            <a:r>
              <a:rPr lang="sk-SK" dirty="0" err="1" smtClean="0"/>
              <a:t>Increase</a:t>
            </a:r>
            <a:r>
              <a:rPr lang="sk-SK" dirty="0" smtClean="0"/>
              <a:t> of </a:t>
            </a:r>
            <a:r>
              <a:rPr lang="sk-SK" dirty="0" err="1" smtClean="0"/>
              <a:t>arterial</a:t>
            </a:r>
            <a:r>
              <a:rPr lang="sk-SK" dirty="0" smtClean="0"/>
              <a:t> </a:t>
            </a:r>
            <a:r>
              <a:rPr lang="sk-SK" dirty="0" err="1" smtClean="0"/>
              <a:t>inflow</a:t>
            </a:r>
            <a:endParaRPr lang="sk-SK" dirty="0" smtClean="0"/>
          </a:p>
          <a:p>
            <a:r>
              <a:rPr lang="sk-SK" dirty="0" err="1" smtClean="0"/>
              <a:t>Relaxation</a:t>
            </a:r>
            <a:r>
              <a:rPr lang="sk-SK" dirty="0" smtClean="0"/>
              <a:t> of </a:t>
            </a:r>
            <a:r>
              <a:rPr lang="sk-SK" dirty="0" err="1" smtClean="0"/>
              <a:t>their</a:t>
            </a:r>
            <a:r>
              <a:rPr lang="sk-SK" dirty="0" smtClean="0"/>
              <a:t> </a:t>
            </a:r>
            <a:r>
              <a:rPr lang="sk-SK" dirty="0" err="1" smtClean="0"/>
              <a:t>cavernous</a:t>
            </a:r>
            <a:r>
              <a:rPr lang="sk-SK" dirty="0" smtClean="0"/>
              <a:t> </a:t>
            </a:r>
            <a:r>
              <a:rPr lang="sk-SK" dirty="0" err="1" smtClean="0"/>
              <a:t>tissue</a:t>
            </a:r>
            <a:endParaRPr lang="sk-SK" dirty="0" smtClean="0"/>
          </a:p>
          <a:p>
            <a:r>
              <a:rPr lang="sk-SK" dirty="0" err="1" smtClean="0"/>
              <a:t>Decrease</a:t>
            </a:r>
            <a:r>
              <a:rPr lang="sk-SK" dirty="0" smtClean="0"/>
              <a:t> </a:t>
            </a:r>
            <a:r>
              <a:rPr lang="sk-SK" dirty="0" err="1" smtClean="0"/>
              <a:t>venous</a:t>
            </a:r>
            <a:r>
              <a:rPr lang="sk-SK" dirty="0" smtClean="0"/>
              <a:t> </a:t>
            </a:r>
            <a:r>
              <a:rPr lang="sk-SK" dirty="0" err="1" smtClean="0"/>
              <a:t>outflow</a:t>
            </a:r>
            <a:endParaRPr lang="sk-SK" dirty="0" smtClean="0"/>
          </a:p>
          <a:p>
            <a:r>
              <a:rPr lang="sk-SK" dirty="0" err="1" smtClean="0"/>
              <a:t>neurophysiology</a:t>
            </a:r>
            <a:r>
              <a:rPr lang="sk-SK" dirty="0"/>
              <a:t> </a:t>
            </a:r>
            <a:r>
              <a:rPr lang="sk-SK" dirty="0" smtClean="0"/>
              <a:t>of </a:t>
            </a:r>
            <a:r>
              <a:rPr lang="sk-SK" dirty="0" err="1" smtClean="0"/>
              <a:t>erection</a:t>
            </a:r>
            <a:endParaRPr lang="sk-SK" dirty="0" smtClean="0"/>
          </a:p>
          <a:p>
            <a:r>
              <a:rPr lang="sk-SK" dirty="0" err="1" smtClean="0"/>
              <a:t>Principle</a:t>
            </a:r>
            <a:r>
              <a:rPr lang="sk-SK" dirty="0" smtClean="0"/>
              <a:t> </a:t>
            </a:r>
            <a:r>
              <a:rPr lang="sk-SK" dirty="0" err="1" smtClean="0"/>
              <a:t>neurotransmitter-nitride</a:t>
            </a:r>
            <a:r>
              <a:rPr lang="sk-SK" dirty="0" smtClean="0"/>
              <a:t> oxide (NO)</a:t>
            </a:r>
          </a:p>
          <a:p>
            <a:r>
              <a:rPr lang="sk-SK" dirty="0" err="1" smtClean="0"/>
              <a:t>Others</a:t>
            </a:r>
            <a:r>
              <a:rPr lang="sk-SK" dirty="0" smtClean="0"/>
              <a:t>: </a:t>
            </a:r>
            <a:r>
              <a:rPr lang="sk-SK" dirty="0" err="1" smtClean="0"/>
              <a:t>acetylcholine</a:t>
            </a:r>
            <a:r>
              <a:rPr lang="sk-SK" dirty="0" smtClean="0"/>
              <a:t>, VIP, </a:t>
            </a:r>
            <a:r>
              <a:rPr lang="sk-SK" dirty="0" err="1" smtClean="0"/>
              <a:t>pG</a:t>
            </a:r>
            <a:r>
              <a:rPr lang="sk-SK" dirty="0" smtClean="0"/>
              <a:t> E1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378079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 smtClean="0"/>
              <a:t>Etiology</a:t>
            </a:r>
            <a:r>
              <a:rPr lang="sk-SK" dirty="0" smtClean="0"/>
              <a:t> of ED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k-SK" b="1" dirty="0" err="1" smtClean="0"/>
              <a:t>Organic</a:t>
            </a:r>
            <a:r>
              <a:rPr lang="sk-SK" b="1" dirty="0" smtClean="0"/>
              <a:t> (70%):</a:t>
            </a:r>
          </a:p>
          <a:p>
            <a:r>
              <a:rPr lang="sk-SK" dirty="0" err="1" smtClean="0"/>
              <a:t>Vascular</a:t>
            </a:r>
            <a:endParaRPr lang="sk-SK" dirty="0" smtClean="0"/>
          </a:p>
          <a:p>
            <a:r>
              <a:rPr lang="sk-SK" dirty="0" err="1" smtClean="0"/>
              <a:t>Neurological</a:t>
            </a:r>
            <a:r>
              <a:rPr lang="sk-SK" dirty="0" smtClean="0"/>
              <a:t> (SM, </a:t>
            </a:r>
            <a:r>
              <a:rPr lang="sk-SK" dirty="0" err="1" smtClean="0"/>
              <a:t>spinal</a:t>
            </a:r>
            <a:r>
              <a:rPr lang="sk-SK" dirty="0" smtClean="0"/>
              <a:t> </a:t>
            </a:r>
            <a:r>
              <a:rPr lang="sk-SK" dirty="0" err="1" smtClean="0"/>
              <a:t>cord</a:t>
            </a:r>
            <a:r>
              <a:rPr lang="sk-SK" dirty="0" smtClean="0"/>
              <a:t> </a:t>
            </a:r>
            <a:r>
              <a:rPr lang="sk-SK" dirty="0" err="1" smtClean="0"/>
              <a:t>injury</a:t>
            </a:r>
            <a:r>
              <a:rPr lang="sk-SK" dirty="0" smtClean="0"/>
              <a:t>)</a:t>
            </a:r>
          </a:p>
          <a:p>
            <a:endParaRPr lang="sk-SK" dirty="0" smtClean="0"/>
          </a:p>
          <a:p>
            <a:r>
              <a:rPr lang="sk-SK" b="1" dirty="0" err="1" smtClean="0"/>
              <a:t>Psychogenic</a:t>
            </a:r>
            <a:r>
              <a:rPr lang="sk-SK" b="1" dirty="0" smtClean="0"/>
              <a:t> (10%)</a:t>
            </a:r>
          </a:p>
          <a:p>
            <a:endParaRPr lang="sk-SK" dirty="0" smtClean="0"/>
          </a:p>
          <a:p>
            <a:r>
              <a:rPr lang="sk-SK" b="1" dirty="0" err="1" smtClean="0"/>
              <a:t>Mixed</a:t>
            </a:r>
            <a:r>
              <a:rPr lang="sk-SK" b="1" dirty="0" smtClean="0"/>
              <a:t> (20%)</a:t>
            </a:r>
            <a:endParaRPr lang="sk-SK" b="1" dirty="0"/>
          </a:p>
        </p:txBody>
      </p:sp>
    </p:spTree>
    <p:extLst>
      <p:ext uri="{BB962C8B-B14F-4D97-AF65-F5344CB8AC3E}">
        <p14:creationId xmlns:p14="http://schemas.microsoft.com/office/powerpoint/2010/main" val="14911867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Risk </a:t>
            </a:r>
            <a:r>
              <a:rPr lang="sk-SK" dirty="0" err="1" smtClean="0"/>
              <a:t>factors</a:t>
            </a:r>
            <a:r>
              <a:rPr lang="sk-SK" dirty="0" smtClean="0"/>
              <a:t> of </a:t>
            </a:r>
            <a:r>
              <a:rPr lang="sk-SK" dirty="0" err="1" smtClean="0"/>
              <a:t>organic</a:t>
            </a:r>
            <a:r>
              <a:rPr lang="sk-SK" dirty="0" smtClean="0"/>
              <a:t> ER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Erectile dysfunction is strongly related to both physical and psychological health. </a:t>
            </a:r>
            <a:r>
              <a:rPr lang="en-US" dirty="0" smtClean="0"/>
              <a:t>Among the major risk factors are </a:t>
            </a:r>
            <a:endParaRPr lang="sk-SK" dirty="0" smtClean="0"/>
          </a:p>
          <a:p>
            <a:r>
              <a:rPr lang="sk-SK" dirty="0" smtClean="0"/>
              <a:t>Diabetes mellitus (50%)</a:t>
            </a:r>
          </a:p>
          <a:p>
            <a:r>
              <a:rPr lang="sk-SK" dirty="0" err="1" smtClean="0"/>
              <a:t>Atherosclerosis</a:t>
            </a:r>
            <a:r>
              <a:rPr lang="sk-SK" dirty="0" smtClean="0"/>
              <a:t> (40%)</a:t>
            </a:r>
          </a:p>
          <a:p>
            <a:r>
              <a:rPr lang="sk-SK" dirty="0" smtClean="0"/>
              <a:t>H</a:t>
            </a:r>
            <a:r>
              <a:rPr lang="en-US" dirty="0" err="1" smtClean="0"/>
              <a:t>eart</a:t>
            </a:r>
            <a:r>
              <a:rPr lang="en-US" dirty="0" smtClean="0"/>
              <a:t> </a:t>
            </a:r>
            <a:r>
              <a:rPr lang="en-US" dirty="0"/>
              <a:t>disease, </a:t>
            </a:r>
            <a:endParaRPr lang="sk-SK" dirty="0" smtClean="0"/>
          </a:p>
          <a:p>
            <a:r>
              <a:rPr lang="sk-SK" dirty="0" err="1" smtClean="0"/>
              <a:t>Arterial</a:t>
            </a:r>
            <a:r>
              <a:rPr lang="sk-SK" dirty="0" smtClean="0"/>
              <a:t> H</a:t>
            </a:r>
            <a:r>
              <a:rPr lang="en-US" dirty="0" err="1" smtClean="0"/>
              <a:t>ypertension</a:t>
            </a:r>
            <a:r>
              <a:rPr lang="en-US" dirty="0" smtClean="0"/>
              <a:t> </a:t>
            </a:r>
            <a:endParaRPr lang="sk-SK" dirty="0" smtClean="0"/>
          </a:p>
          <a:p>
            <a:r>
              <a:rPr lang="en-US" dirty="0" smtClean="0"/>
              <a:t>and </a:t>
            </a:r>
            <a:r>
              <a:rPr lang="en-US" dirty="0"/>
              <a:t>decreased HDL levels. 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875843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Risk </a:t>
            </a:r>
            <a:r>
              <a:rPr lang="sk-SK" dirty="0" err="1" smtClean="0"/>
              <a:t>factors</a:t>
            </a:r>
            <a:r>
              <a:rPr lang="sk-SK" dirty="0" smtClean="0"/>
              <a:t> of </a:t>
            </a:r>
            <a:r>
              <a:rPr lang="sk-SK" dirty="0" err="1" smtClean="0"/>
              <a:t>organic</a:t>
            </a:r>
            <a:r>
              <a:rPr lang="sk-SK" dirty="0" smtClean="0"/>
              <a:t> ER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Medications for diabetes, hypertension, cardiovascular disease and depression may also cause erectile difficulties.</a:t>
            </a:r>
            <a:endParaRPr lang="sk-SK" dirty="0" smtClean="0"/>
          </a:p>
          <a:p>
            <a:r>
              <a:rPr lang="en-US" dirty="0" smtClean="0"/>
              <a:t>In addition, there is a higher prevalence of erectile dysfunction among men who have undergone radiation or surgery for prostate cancer, </a:t>
            </a:r>
            <a:endParaRPr lang="sk-SK" dirty="0" smtClean="0"/>
          </a:p>
          <a:p>
            <a:r>
              <a:rPr lang="en-US" dirty="0" smtClean="0"/>
              <a:t>or who have a lower spinal cord injury </a:t>
            </a:r>
            <a:endParaRPr lang="sk-SK" dirty="0" smtClean="0"/>
          </a:p>
          <a:p>
            <a:r>
              <a:rPr lang="en-US" dirty="0" smtClean="0"/>
              <a:t>or other neurological diseases (e.g. Parkinson’s disease, multiple sclerosis).</a:t>
            </a:r>
            <a:endParaRPr lang="sk-SK" dirty="0" smtClean="0"/>
          </a:p>
          <a:p>
            <a:r>
              <a:rPr lang="en-US" dirty="0" smtClean="0"/>
              <a:t>Life style factors, </a:t>
            </a:r>
            <a:endParaRPr lang="sk-SK" dirty="0" smtClean="0"/>
          </a:p>
          <a:p>
            <a:r>
              <a:rPr lang="en-US" dirty="0" smtClean="0"/>
              <a:t>including smoking, </a:t>
            </a:r>
            <a:endParaRPr lang="sk-SK" dirty="0" smtClean="0"/>
          </a:p>
          <a:p>
            <a:r>
              <a:rPr lang="en-US" dirty="0" smtClean="0"/>
              <a:t>alcohol consumption and sedentary behavior are additional risk factors. 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8686288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jetok">
  <a:themeElements>
    <a:clrScheme name="Majetok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Majetok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ajetok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2.Congenital anomalies</Template>
  <TotalTime>144</TotalTime>
  <Words>882</Words>
  <Application>Microsoft Office PowerPoint</Application>
  <PresentationFormat>Širokouhlá</PresentationFormat>
  <Paragraphs>197</Paragraphs>
  <Slides>26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6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26</vt:i4>
      </vt:variant>
    </vt:vector>
  </HeadingPairs>
  <TitlesOfParts>
    <vt:vector size="33" baseType="lpstr">
      <vt:lpstr>Arial</vt:lpstr>
      <vt:lpstr>Arial Unicode MS</vt:lpstr>
      <vt:lpstr>Franklin Gothic Book</vt:lpstr>
      <vt:lpstr>Perpetua</vt:lpstr>
      <vt:lpstr>Times New Roman</vt:lpstr>
      <vt:lpstr>Wingdings 2</vt:lpstr>
      <vt:lpstr>Majetok</vt:lpstr>
      <vt:lpstr>Andrology</vt:lpstr>
      <vt:lpstr>Andrology is</vt:lpstr>
      <vt:lpstr>Erectile dysfunction (ED)</vt:lpstr>
      <vt:lpstr>Epidemiology</vt:lpstr>
      <vt:lpstr>Epidemiology</vt:lpstr>
      <vt:lpstr>Physiology of erection</vt:lpstr>
      <vt:lpstr>Etiology of ED</vt:lpstr>
      <vt:lpstr>Risk factors of organic ER</vt:lpstr>
      <vt:lpstr>Risk factors of organic ER</vt:lpstr>
      <vt:lpstr>Diagnosis</vt:lpstr>
      <vt:lpstr>Treatment - First line therapy</vt:lpstr>
      <vt:lpstr>Treatment - second line therapy</vt:lpstr>
      <vt:lpstr>Third line therapy</vt:lpstr>
      <vt:lpstr>Male  infertility</vt:lpstr>
      <vt:lpstr>Etiology</vt:lpstr>
      <vt:lpstr>Etiology</vt:lpstr>
      <vt:lpstr>Immune infertility</vt:lpstr>
      <vt:lpstr>Immune infertility</vt:lpstr>
      <vt:lpstr>Diagnosis</vt:lpstr>
      <vt:lpstr>Semen analysis</vt:lpstr>
      <vt:lpstr>Some names used in andrology</vt:lpstr>
      <vt:lpstr>Therapy</vt:lpstr>
      <vt:lpstr>Assisted conception</vt:lpstr>
      <vt:lpstr>Assisted conception</vt:lpstr>
      <vt:lpstr>Egg harvesting and sperm collection</vt:lpstr>
      <vt:lpstr>Thank you for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Andrology</dc:title>
  <dc:creator>PC</dc:creator>
  <cp:lastModifiedBy>PC</cp:lastModifiedBy>
  <cp:revision>16</cp:revision>
  <dcterms:created xsi:type="dcterms:W3CDTF">2020-03-03T07:54:18Z</dcterms:created>
  <dcterms:modified xsi:type="dcterms:W3CDTF">2020-03-03T10:19:12Z</dcterms:modified>
</cp:coreProperties>
</file>