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2"/>
  </p:notesMasterIdLst>
  <p:sldIdLst>
    <p:sldId id="256" r:id="rId2"/>
    <p:sldId id="259" r:id="rId3"/>
    <p:sldId id="260" r:id="rId4"/>
    <p:sldId id="295" r:id="rId5"/>
    <p:sldId id="296" r:id="rId6"/>
    <p:sldId id="297" r:id="rId7"/>
    <p:sldId id="335" r:id="rId8"/>
    <p:sldId id="299" r:id="rId9"/>
    <p:sldId id="317" r:id="rId10"/>
    <p:sldId id="318" r:id="rId11"/>
    <p:sldId id="334" r:id="rId12"/>
    <p:sldId id="319" r:id="rId13"/>
    <p:sldId id="300" r:id="rId14"/>
    <p:sldId id="336" r:id="rId15"/>
    <p:sldId id="301" r:id="rId16"/>
    <p:sldId id="302" r:id="rId17"/>
    <p:sldId id="303" r:id="rId18"/>
    <p:sldId id="304" r:id="rId19"/>
    <p:sldId id="305" r:id="rId20"/>
    <p:sldId id="327" r:id="rId21"/>
    <p:sldId id="333" r:id="rId22"/>
    <p:sldId id="306" r:id="rId23"/>
    <p:sldId id="307" r:id="rId24"/>
    <p:sldId id="308" r:id="rId25"/>
    <p:sldId id="309" r:id="rId26"/>
    <p:sldId id="337" r:id="rId27"/>
    <p:sldId id="310" r:id="rId28"/>
    <p:sldId id="278" r:id="rId29"/>
    <p:sldId id="326" r:id="rId30"/>
    <p:sldId id="338" r:id="rId31"/>
    <p:sldId id="279" r:id="rId32"/>
    <p:sldId id="280" r:id="rId33"/>
    <p:sldId id="281" r:id="rId34"/>
    <p:sldId id="284" r:id="rId35"/>
    <p:sldId id="332" r:id="rId36"/>
    <p:sldId id="285" r:id="rId37"/>
    <p:sldId id="286" r:id="rId38"/>
    <p:sldId id="287" r:id="rId39"/>
    <p:sldId id="288" r:id="rId40"/>
    <p:sldId id="289" r:id="rId41"/>
    <p:sldId id="339" r:id="rId42"/>
    <p:sldId id="290" r:id="rId43"/>
    <p:sldId id="331" r:id="rId44"/>
    <p:sldId id="340" r:id="rId45"/>
    <p:sldId id="292" r:id="rId46"/>
    <p:sldId id="293" r:id="rId47"/>
    <p:sldId id="294" r:id="rId48"/>
    <p:sldId id="282" r:id="rId49"/>
    <p:sldId id="261" r:id="rId50"/>
    <p:sldId id="262" r:id="rId51"/>
    <p:sldId id="263" r:id="rId52"/>
    <p:sldId id="264" r:id="rId53"/>
    <p:sldId id="265" r:id="rId54"/>
    <p:sldId id="266" r:id="rId55"/>
    <p:sldId id="268" r:id="rId56"/>
    <p:sldId id="269" r:id="rId57"/>
    <p:sldId id="328" r:id="rId58"/>
    <p:sldId id="329" r:id="rId59"/>
    <p:sldId id="270" r:id="rId60"/>
    <p:sldId id="271" r:id="rId61"/>
    <p:sldId id="272" r:id="rId62"/>
    <p:sldId id="273" r:id="rId63"/>
    <p:sldId id="274" r:id="rId64"/>
    <p:sldId id="275" r:id="rId65"/>
    <p:sldId id="276" r:id="rId66"/>
    <p:sldId id="277" r:id="rId67"/>
    <p:sldId id="313" r:id="rId68"/>
    <p:sldId id="314" r:id="rId69"/>
    <p:sldId id="315" r:id="rId70"/>
    <p:sldId id="316"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485" autoAdjust="0"/>
    <p:restoredTop sz="94660"/>
  </p:normalViewPr>
  <p:slideViewPr>
    <p:cSldViewPr>
      <p:cViewPr varScale="1">
        <p:scale>
          <a:sx n="110" d="100"/>
          <a:sy n="110" d="100"/>
        </p:scale>
        <p:origin x="171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9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CE0D6-9173-42AA-8EA3-98BDCA33A6B4}" type="datetimeFigureOut">
              <a:rPr lang="en-US" smtClean="0"/>
              <a:pPr/>
              <a:t>4/5/2020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83020F-D677-4CF7-A3FC-64B9176B2487}" type="slidenum">
              <a:rPr lang="en-US" smtClean="0"/>
              <a:pPr/>
              <a:t>‹#›</a:t>
            </a:fld>
            <a:endParaRPr lang="en-US"/>
          </a:p>
        </p:txBody>
      </p:sp>
    </p:spTree>
    <p:extLst>
      <p:ext uri="{BB962C8B-B14F-4D97-AF65-F5344CB8AC3E}">
        <p14:creationId xmlns:p14="http://schemas.microsoft.com/office/powerpoint/2010/main" val="686856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3020F-D677-4CF7-A3FC-64B9176B2487}" type="slidenum">
              <a:rPr lang="en-US" smtClean="0"/>
              <a:pPr/>
              <a:t>2</a:t>
            </a:fld>
            <a:endParaRPr lang="en-US"/>
          </a:p>
        </p:txBody>
      </p:sp>
    </p:spTree>
    <p:extLst>
      <p:ext uri="{BB962C8B-B14F-4D97-AF65-F5344CB8AC3E}">
        <p14:creationId xmlns:p14="http://schemas.microsoft.com/office/powerpoint/2010/main" val="402810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1051406-1A8C-4190-8497-A4466C9664A9}" type="datetimeFigureOut">
              <a:rPr lang="en-US" smtClean="0"/>
              <a:pPr/>
              <a:t>4/5/2020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585EB35-7F87-4F58-B79B-50F0121E4D5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051406-1A8C-4190-8497-A4466C9664A9}"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EB35-7F87-4F58-B79B-50F0121E4D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051406-1A8C-4190-8497-A4466C9664A9}"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EB35-7F87-4F58-B79B-50F0121E4D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051406-1A8C-4190-8497-A4466C9664A9}"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EB35-7F87-4F58-B79B-50F0121E4D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051406-1A8C-4190-8497-A4466C9664A9}"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EB35-7F87-4F58-B79B-50F0121E4D5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51406-1A8C-4190-8497-A4466C9664A9}" type="datetimeFigureOut">
              <a:rPr lang="en-US" smtClean="0"/>
              <a:pPr/>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EB35-7F87-4F58-B79B-50F0121E4D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1051406-1A8C-4190-8497-A4466C9664A9}" type="datetimeFigureOut">
              <a:rPr lang="en-US" smtClean="0"/>
              <a:pPr/>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5EB35-7F87-4F58-B79B-50F0121E4D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051406-1A8C-4190-8497-A4466C9664A9}" type="datetimeFigureOut">
              <a:rPr lang="en-US" smtClean="0"/>
              <a:pPr/>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5EB35-7F87-4F58-B79B-50F0121E4D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51406-1A8C-4190-8497-A4466C9664A9}" type="datetimeFigureOut">
              <a:rPr lang="en-US" smtClean="0"/>
              <a:pPr/>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5EB35-7F87-4F58-B79B-50F0121E4D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51406-1A8C-4190-8497-A4466C9664A9}" type="datetimeFigureOut">
              <a:rPr lang="en-US" smtClean="0"/>
              <a:pPr/>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EB35-7F87-4F58-B79B-50F0121E4D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051406-1A8C-4190-8497-A4466C9664A9}" type="datetimeFigureOut">
              <a:rPr lang="en-US" smtClean="0"/>
              <a:pPr/>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585EB35-7F87-4F58-B79B-50F0121E4D5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1051406-1A8C-4190-8497-A4466C9664A9}" type="datetimeFigureOut">
              <a:rPr lang="en-US" smtClean="0"/>
              <a:pPr/>
              <a:t>4/5/2020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585EB35-7F87-4F58-B79B-50F0121E4D5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circ.ahajournals.org/content/113/6/876/F3.expansion.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MYOCARDITIS</a:t>
            </a:r>
            <a:endParaRPr lang="en-US" dirty="0"/>
          </a:p>
        </p:txBody>
      </p:sp>
      <p:sp>
        <p:nvSpPr>
          <p:cNvPr id="3" name="Subtitle 2"/>
          <p:cNvSpPr>
            <a:spLocks noGrp="1"/>
          </p:cNvSpPr>
          <p:nvPr>
            <p:ph type="subTitle" idx="1"/>
          </p:nvPr>
        </p:nvSpPr>
        <p:spPr/>
        <p:txBody>
          <a:bodyPr>
            <a:normAutofit/>
          </a:bodyPr>
          <a:lstStyle/>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81000"/>
            <a:ext cx="8229600" cy="5745163"/>
          </a:xfrm>
        </p:spPr>
        <p:txBody>
          <a:bodyPr>
            <a:normAutofit lnSpcReduction="10000"/>
          </a:bodyPr>
          <a:lstStyle/>
          <a:p>
            <a:r>
              <a:rPr lang="en-US" b="1" dirty="0" smtClean="0"/>
              <a:t>Hepatitis C virus</a:t>
            </a:r>
            <a:r>
              <a:rPr lang="en-US" dirty="0" smtClean="0"/>
              <a:t>- mainly seen in Asian countries like Japan</a:t>
            </a:r>
          </a:p>
          <a:p>
            <a:r>
              <a:rPr lang="en-US" dirty="0" smtClean="0"/>
              <a:t>Symptoms of </a:t>
            </a:r>
            <a:r>
              <a:rPr lang="en-US" dirty="0" err="1" smtClean="0"/>
              <a:t>myocarditis</a:t>
            </a:r>
            <a:r>
              <a:rPr lang="en-US" dirty="0" smtClean="0"/>
              <a:t> seen in 3</a:t>
            </a:r>
            <a:r>
              <a:rPr lang="en-US" baseline="30000" dirty="0" smtClean="0"/>
              <a:t>rd</a:t>
            </a:r>
            <a:r>
              <a:rPr lang="en-US" dirty="0" smtClean="0"/>
              <a:t> week of illness</a:t>
            </a:r>
          </a:p>
          <a:p>
            <a:pPr>
              <a:buNone/>
            </a:pPr>
            <a:r>
              <a:rPr lang="en-US" dirty="0" smtClean="0"/>
              <a:t>    </a:t>
            </a:r>
          </a:p>
          <a:p>
            <a:r>
              <a:rPr lang="en-US" b="1" dirty="0" smtClean="0"/>
              <a:t>HIV</a:t>
            </a:r>
            <a:r>
              <a:rPr lang="en-US" dirty="0" smtClean="0"/>
              <a:t> -Postmortem analysis , 14 of 21 patients (67%) had criteria for </a:t>
            </a:r>
            <a:r>
              <a:rPr lang="en-US" dirty="0" err="1" smtClean="0"/>
              <a:t>myocarditis</a:t>
            </a:r>
            <a:r>
              <a:rPr lang="en-US" dirty="0" smtClean="0"/>
              <a:t> which increases to 83% in another study when one concentrates only on high-risk patients.                                                                                                        Asymptomatic patients progression to DCM has been estimated to be around 15.9/1000.                                                                                           Ventricular dysfunction may be due to                                       1.HIV infection itself                                                                        2.Immunologic </a:t>
            </a:r>
            <a:r>
              <a:rPr lang="en-US" dirty="0" err="1" smtClean="0"/>
              <a:t>dysregulation</a:t>
            </a:r>
            <a:r>
              <a:rPr lang="en-US" dirty="0" smtClean="0"/>
              <a:t>                                                                   3.Side effects of antiretroviral treatment                                     4.Opportunistic </a:t>
            </a:r>
            <a:r>
              <a:rPr lang="en-US" dirty="0" err="1" smtClean="0"/>
              <a:t>coinfection</a:t>
            </a:r>
            <a:r>
              <a:rPr lang="en-US" dirty="0" smtClean="0"/>
              <a:t> or </a:t>
            </a:r>
            <a:r>
              <a:rPr lang="en-US" dirty="0" err="1" smtClean="0"/>
              <a:t>comorbid</a:t>
            </a:r>
            <a:r>
              <a:rPr lang="en-US" dirty="0" smtClean="0"/>
              <a:t> conditions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HIV-related </a:t>
            </a:r>
            <a:r>
              <a:rPr lang="en-US" dirty="0" err="1" smtClean="0"/>
              <a:t>myocarditis</a:t>
            </a:r>
            <a:r>
              <a:rPr lang="en-US" dirty="0" smtClean="0"/>
              <a:t> is  lymphocytic </a:t>
            </a:r>
            <a:r>
              <a:rPr lang="en-US" dirty="0" err="1" smtClean="0"/>
              <a:t>myocarditis</a:t>
            </a:r>
            <a:r>
              <a:rPr lang="en-US" dirty="0" smtClean="0"/>
              <a:t>.                                                           The incidence was higher among patients with CD4</a:t>
            </a:r>
            <a:r>
              <a:rPr lang="en-US" baseline="30000" dirty="0" smtClean="0"/>
              <a:t>+</a:t>
            </a:r>
            <a:r>
              <a:rPr lang="en-US" dirty="0" smtClean="0"/>
              <a:t> counts &lt;400 cells/mm</a:t>
            </a:r>
            <a:r>
              <a:rPr lang="en-US" baseline="30000" dirty="0" smtClean="0"/>
              <a:t>3</a:t>
            </a:r>
            <a:r>
              <a:rPr lang="en-US" dirty="0" smtClean="0"/>
              <a:t>.                                                              Histological evidence of </a:t>
            </a:r>
            <a:r>
              <a:rPr lang="en-US" dirty="0" err="1" smtClean="0"/>
              <a:t>myocarditis</a:t>
            </a:r>
            <a:r>
              <a:rPr lang="en-US" dirty="0" smtClean="0"/>
              <a:t> was detected in 63 of 76 (83%) of these high-risk patients.                                                                            FISH identified HIV-infected </a:t>
            </a:r>
            <a:r>
              <a:rPr lang="en-US" dirty="0" err="1" smtClean="0"/>
              <a:t>myocytes</a:t>
            </a:r>
            <a:r>
              <a:rPr lang="en-US" dirty="0" smtClean="0"/>
              <a:t> in 58 of 76 (76%) of this population.</a:t>
            </a:r>
            <a:r>
              <a:rPr lang="en-US" i="1" dirty="0" smtClean="0"/>
              <a:t>                                                           </a:t>
            </a:r>
            <a:r>
              <a:rPr lang="en-US" sz="1700" i="1" dirty="0" err="1" smtClean="0"/>
              <a:t>Barbaro</a:t>
            </a:r>
            <a:r>
              <a:rPr lang="en-US" sz="1700" i="1" dirty="0" smtClean="0"/>
              <a:t> G, Di Lorenzo G, </a:t>
            </a:r>
            <a:r>
              <a:rPr lang="en-US" sz="1700" i="1" dirty="0" err="1" smtClean="0"/>
              <a:t>Grisorio</a:t>
            </a:r>
            <a:r>
              <a:rPr lang="en-US" sz="1700" i="1" dirty="0" smtClean="0"/>
              <a:t> B, </a:t>
            </a:r>
            <a:r>
              <a:rPr lang="en-US" sz="1700" i="1" dirty="0" err="1" smtClean="0"/>
              <a:t>Barbarini</a:t>
            </a:r>
            <a:r>
              <a:rPr lang="en-US" sz="1700" i="1" dirty="0" smtClean="0"/>
              <a:t> G N </a:t>
            </a:r>
            <a:r>
              <a:rPr lang="en-US" sz="1700" i="1" dirty="0" err="1" smtClean="0"/>
              <a:t>Engl</a:t>
            </a:r>
            <a:r>
              <a:rPr lang="en-US" sz="1700" i="1" dirty="0" smtClean="0"/>
              <a:t> J Med. 1998; 339: 1093–1099</a:t>
            </a:r>
            <a:r>
              <a:rPr lang="en-US" i="1" dirty="0" smtClean="0"/>
              <a:t>.</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638800"/>
          </a:xfrm>
        </p:spPr>
        <p:txBody>
          <a:bodyPr>
            <a:normAutofit/>
          </a:bodyPr>
          <a:lstStyle/>
          <a:p>
            <a:r>
              <a:rPr lang="en-US" dirty="0" smtClean="0"/>
              <a:t>Influenza-  5% -10% of infected patients.                                    The presence of pre-existing cardiovascular disease greatly increases the risk of morbidity and mortality.                                                                                 Cardiac involvement typically occurs within 4 days to 2 weeks of the onset of the illness. </a:t>
            </a:r>
          </a:p>
          <a:p>
            <a:endParaRPr lang="en-US" dirty="0" smtClean="0"/>
          </a:p>
          <a:p>
            <a:pPr>
              <a:buNone/>
            </a:pPr>
            <a:endParaRPr lang="en-US" dirty="0" smtClean="0"/>
          </a:p>
          <a:p>
            <a:r>
              <a:rPr lang="en-US" dirty="0" smtClean="0"/>
              <a:t>Mixed infections  – Multiple viruses can increase each other virus` virulence. Seen in </a:t>
            </a:r>
            <a:r>
              <a:rPr lang="en-US" dirty="0" err="1" smtClean="0"/>
              <a:t>coxsackie</a:t>
            </a:r>
            <a:r>
              <a:rPr lang="en-US" dirty="0" smtClean="0"/>
              <a:t> and adenovirus infections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err="1" smtClean="0"/>
              <a:t>Pathophysiology</a:t>
            </a:r>
            <a:r>
              <a:rPr lang="en-US" dirty="0" smtClean="0"/>
              <a:t> of </a:t>
            </a:r>
            <a:r>
              <a:rPr lang="en-US" dirty="0" err="1" smtClean="0"/>
              <a:t>myocarditis</a:t>
            </a:r>
            <a:r>
              <a:rPr lang="en-US" dirty="0" smtClean="0"/>
              <a:t> </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524000" y="1219200"/>
            <a:ext cx="7391400" cy="4693119"/>
          </a:xfrm>
          <a:prstGeom prst="rect">
            <a:avLst/>
          </a:prstGeom>
          <a:noFill/>
          <a:ln w="9525">
            <a:noFill/>
            <a:miter lim="800000"/>
            <a:headEnd/>
            <a:tailEnd/>
          </a:ln>
          <a:effectLst/>
        </p:spPr>
      </p:pic>
      <p:sp>
        <p:nvSpPr>
          <p:cNvPr id="6" name="Rectangle 5"/>
          <p:cNvSpPr/>
          <p:nvPr/>
        </p:nvSpPr>
        <p:spPr>
          <a:xfrm>
            <a:off x="0" y="5410200"/>
            <a:ext cx="2133600" cy="1200329"/>
          </a:xfrm>
          <a:prstGeom prst="rect">
            <a:avLst/>
          </a:prstGeom>
        </p:spPr>
        <p:txBody>
          <a:bodyPr wrap="square">
            <a:spAutoFit/>
          </a:bodyPr>
          <a:lstStyle/>
          <a:p>
            <a:r>
              <a:rPr lang="en-US" i="1" dirty="0" smtClean="0"/>
              <a:t>Cooper LT </a:t>
            </a:r>
            <a:r>
              <a:rPr lang="en-US" i="1" dirty="0" err="1" smtClean="0"/>
              <a:t>Jr</a:t>
            </a:r>
            <a:r>
              <a:rPr lang="en-US" i="1" dirty="0" smtClean="0"/>
              <a:t>: </a:t>
            </a:r>
            <a:r>
              <a:rPr lang="en-US" i="1" dirty="0" err="1" smtClean="0"/>
              <a:t>Myocarditis</a:t>
            </a:r>
            <a:r>
              <a:rPr lang="en-US" i="1" dirty="0" smtClean="0"/>
              <a:t>. N </a:t>
            </a:r>
            <a:r>
              <a:rPr lang="en-US" i="1" dirty="0" err="1" smtClean="0"/>
              <a:t>Engl</a:t>
            </a:r>
            <a:r>
              <a:rPr lang="en-US" i="1" dirty="0" smtClean="0"/>
              <a:t> J Med 360:1526, 2009.</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of recovery</a:t>
            </a:r>
            <a:endParaRPr lang="en-US"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486106" y="2590800"/>
            <a:ext cx="8276894" cy="311775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entry</a:t>
            </a:r>
            <a:endParaRPr lang="en-US" dirty="0"/>
          </a:p>
        </p:txBody>
      </p:sp>
      <p:pic>
        <p:nvPicPr>
          <p:cNvPr id="3074" name="Picture 2"/>
          <p:cNvPicPr>
            <a:picLocks noGrp="1" noChangeAspect="1" noChangeArrowheads="1"/>
          </p:cNvPicPr>
          <p:nvPr>
            <p:ph idx="1"/>
          </p:nvPr>
        </p:nvPicPr>
        <p:blipFill>
          <a:blip r:embed="rId2"/>
          <a:stretch>
            <a:fillRect/>
          </a:stretch>
        </p:blipFill>
        <p:spPr bwMode="auto">
          <a:xfrm>
            <a:off x="1922888" y="1935163"/>
            <a:ext cx="5298223" cy="4389437"/>
          </a:xfrm>
          <a:prstGeom prst="rect">
            <a:avLst/>
          </a:prstGeom>
          <a:solidFill>
            <a:schemeClr val="bg1"/>
          </a:solidFill>
          <a:ln w="9525">
            <a:solidFill>
              <a:schemeClr val="bg1"/>
            </a:solidFill>
            <a:miter lim="800000"/>
            <a:headEnd/>
            <a:tailEnd/>
          </a:ln>
          <a:effectLst/>
        </p:spPr>
      </p:pic>
      <p:sp>
        <p:nvSpPr>
          <p:cNvPr id="5" name="Rectangle 4"/>
          <p:cNvSpPr/>
          <p:nvPr/>
        </p:nvSpPr>
        <p:spPr>
          <a:xfrm>
            <a:off x="5943600" y="60960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Immune activation and persistence</a:t>
            </a:r>
            <a:endParaRPr lang="en-US" dirty="0"/>
          </a:p>
        </p:txBody>
      </p:sp>
      <p:sp>
        <p:nvSpPr>
          <p:cNvPr id="3" name="Content Placeholder 2"/>
          <p:cNvSpPr>
            <a:spLocks noGrp="1"/>
          </p:cNvSpPr>
          <p:nvPr>
            <p:ph idx="1"/>
          </p:nvPr>
        </p:nvSpPr>
        <p:spPr/>
        <p:txBody>
          <a:bodyPr/>
          <a:lstStyle/>
          <a:p>
            <a:r>
              <a:rPr lang="en-US" dirty="0" smtClean="0"/>
              <a:t>Knowlton and colleagues have identified that the </a:t>
            </a:r>
            <a:r>
              <a:rPr lang="en-US" dirty="0" err="1" smtClean="0"/>
              <a:t>enteroviral</a:t>
            </a:r>
            <a:r>
              <a:rPr lang="en-US" dirty="0" smtClean="0"/>
              <a:t> protease 2A  cleaves the </a:t>
            </a:r>
            <a:r>
              <a:rPr lang="en-US" dirty="0" err="1" smtClean="0"/>
              <a:t>dystrophin-sarcoglycan</a:t>
            </a:r>
            <a:r>
              <a:rPr lang="en-US" dirty="0" smtClean="0"/>
              <a:t> complex located at the </a:t>
            </a:r>
            <a:r>
              <a:rPr lang="en-US" dirty="0" err="1" smtClean="0"/>
              <a:t>myocyte</a:t>
            </a:r>
            <a:r>
              <a:rPr lang="en-US" dirty="0" smtClean="0"/>
              <a:t>–extracellular matrix junction and leading to </a:t>
            </a:r>
            <a:r>
              <a:rPr lang="en-US" dirty="0" err="1" smtClean="0"/>
              <a:t>myocyte</a:t>
            </a:r>
            <a:r>
              <a:rPr lang="en-US" dirty="0" smtClean="0"/>
              <a:t> remodeling and subsequent cardiac dilation.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immunity activation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innate immunity is triggered by the foreign virus by the ubiquitous toll-like receptors (TLRs).</a:t>
            </a:r>
          </a:p>
          <a:p>
            <a:r>
              <a:rPr lang="en-US" dirty="0" smtClean="0"/>
              <a:t>They recognize general molecular patterns                                                              TLR3 -</a:t>
            </a:r>
            <a:r>
              <a:rPr lang="en-US" dirty="0" err="1" smtClean="0"/>
              <a:t>dsRNA</a:t>
            </a:r>
            <a:r>
              <a:rPr lang="en-US" dirty="0" smtClean="0"/>
              <a:t>                                                                              TLR4 -bacterial LPS.                                                                   Activation leads to translocation of transcription factors such as NF-</a:t>
            </a:r>
            <a:r>
              <a:rPr lang="en-US" dirty="0" err="1" smtClean="0"/>
              <a:t>κB</a:t>
            </a:r>
            <a:r>
              <a:rPr lang="en-US" dirty="0" smtClean="0"/>
              <a:t>     amplified cytokine production  and interferon regulatory factors, leading to interferon production .                                                                                          The activation of TLRs signals also through adaptors and </a:t>
            </a:r>
            <a:r>
              <a:rPr lang="en-US" dirty="0" err="1" smtClean="0"/>
              <a:t>kinases</a:t>
            </a:r>
            <a:r>
              <a:rPr lang="en-US" dirty="0" smtClean="0"/>
              <a:t> such as MyD88 and interleukin receptor–associated </a:t>
            </a:r>
            <a:r>
              <a:rPr lang="en-US" dirty="0" err="1" smtClean="0"/>
              <a:t>kinases</a:t>
            </a:r>
            <a:r>
              <a:rPr lang="en-US" dirty="0" smtClean="0"/>
              <a:t> (IRAKs).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Downregulation</a:t>
            </a:r>
            <a:r>
              <a:rPr lang="en-US" dirty="0" smtClean="0"/>
              <a:t> of MyD88 and in turn of NF-</a:t>
            </a:r>
            <a:r>
              <a:rPr lang="en-US" dirty="0" err="1" smtClean="0"/>
              <a:t>κB</a:t>
            </a:r>
            <a:r>
              <a:rPr lang="en-US" dirty="0" smtClean="0"/>
              <a:t> and activation of acquired immunity are accompanied by the </a:t>
            </a:r>
            <a:r>
              <a:rPr lang="en-US" dirty="0" err="1" smtClean="0"/>
              <a:t>upregulation</a:t>
            </a:r>
            <a:r>
              <a:rPr lang="en-US" dirty="0" smtClean="0"/>
              <a:t> of type I </a:t>
            </a:r>
            <a:r>
              <a:rPr lang="en-US" dirty="0" err="1" smtClean="0"/>
              <a:t>interferons</a:t>
            </a:r>
            <a:r>
              <a:rPr lang="en-US" dirty="0" smtClean="0"/>
              <a:t> (IFN-α and IFN-β).                                                                                                   Interferon is critical for host protection and survival, and its absence leads to excessive viral proliferation and direct cardiac damage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a:t>
            </a:r>
            <a:r>
              <a:rPr lang="en-US" dirty="0" err="1" smtClean="0"/>
              <a:t>remodelling</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r>
              <a:rPr lang="en-US" dirty="0" smtClean="0"/>
              <a:t> The virus can directly enter the endothelial cells and </a:t>
            </a:r>
            <a:r>
              <a:rPr lang="en-US" dirty="0" err="1" smtClean="0"/>
              <a:t>myocytes</a:t>
            </a:r>
            <a:r>
              <a:rPr lang="en-US" dirty="0" smtClean="0"/>
              <a:t> and interferes with the host protein synthesis  and signaling pathways lead to direct cell death or hypertrophy.                                                                    It can also modify the </a:t>
            </a:r>
            <a:r>
              <a:rPr lang="en-US" dirty="0" err="1" smtClean="0"/>
              <a:t>myocyte</a:t>
            </a:r>
            <a:r>
              <a:rPr lang="en-US" dirty="0" smtClean="0"/>
              <a:t> cytoskeleton and lead to dilated </a:t>
            </a:r>
            <a:r>
              <a:rPr lang="en-US" dirty="0" err="1" smtClean="0"/>
              <a:t>cardiomyopathy</a:t>
            </a:r>
            <a:r>
              <a:rPr lang="en-US" dirty="0" smtClean="0"/>
              <a:t>.                                                                  Both innate and acquired immunity can lead to cytokine release and activation of MMPs  that digest the interstitial collagen and </a:t>
            </a:r>
            <a:r>
              <a:rPr lang="en-US" dirty="0" err="1" smtClean="0"/>
              <a:t>elastin</a:t>
            </a:r>
            <a:r>
              <a:rPr lang="en-US" dirty="0" smtClean="0"/>
              <a:t> framework of the heart.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a:buNone/>
            </a:pPr>
            <a:r>
              <a:rPr lang="en-US" dirty="0" smtClean="0"/>
              <a:t>Inflammation of heart muscle</a:t>
            </a:r>
          </a:p>
          <a:p>
            <a:pPr>
              <a:buNone/>
            </a:pPr>
            <a:r>
              <a:rPr lang="en-US" dirty="0" smtClean="0"/>
              <a:t>Most common agents- viruses, parasites and autoimmune state</a:t>
            </a:r>
          </a:p>
          <a:p>
            <a:pPr>
              <a:buNone/>
            </a:pPr>
            <a:r>
              <a:rPr lang="en-US" dirty="0" smtClean="0"/>
              <a:t>Pathology – Cardiac injury followed by immunologic response from host &amp; agent resulting in cardiac inflammation leading to</a:t>
            </a:r>
          </a:p>
          <a:p>
            <a:pPr marL="514350" indent="-514350">
              <a:buAutoNum type="arabicParenR"/>
            </a:pPr>
            <a:r>
              <a:rPr lang="en-US" dirty="0" smtClean="0"/>
              <a:t>Acute destruction</a:t>
            </a:r>
          </a:p>
          <a:p>
            <a:pPr marL="514350" indent="-514350">
              <a:buAutoNum type="arabicParenR"/>
            </a:pPr>
            <a:r>
              <a:rPr lang="en-US" dirty="0" smtClean="0"/>
              <a:t>Persisting inflammation leading to </a:t>
            </a:r>
            <a:r>
              <a:rPr lang="en-US" dirty="0" err="1" smtClean="0"/>
              <a:t>cardiomyopathy</a:t>
            </a:r>
            <a:r>
              <a:rPr lang="en-US" dirty="0" smtClean="0"/>
              <a:t> &gt;&gt;&gt; heart failure &gt;&gt;&gt;death</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 </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79292" y="1752600"/>
            <a:ext cx="8559908"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 retrospective study of 112 consecutive patients with biopsy-confirmed </a:t>
            </a:r>
            <a:r>
              <a:rPr lang="en-US" dirty="0" err="1" smtClean="0"/>
              <a:t>myocarditis</a:t>
            </a:r>
            <a:r>
              <a:rPr lang="en-US" dirty="0" smtClean="0"/>
              <a:t> at the Massachusetts General Hospital demonstrated the following pathological distribution:                                                                 1. Lymphocytic 55%                                                                        2. Borderline 22%                                                                          3. </a:t>
            </a:r>
            <a:r>
              <a:rPr lang="en-US" dirty="0" err="1" smtClean="0"/>
              <a:t>Granulomatous</a:t>
            </a:r>
            <a:r>
              <a:rPr lang="en-US" dirty="0" smtClean="0"/>
              <a:t> 10%                                                       4. Giant cell 6%                                                                                  5. </a:t>
            </a:r>
            <a:r>
              <a:rPr lang="en-US" dirty="0" err="1" smtClean="0"/>
              <a:t>Eosinophilic</a:t>
            </a:r>
            <a:r>
              <a:rPr lang="en-US" dirty="0" smtClean="0"/>
              <a:t> 6%                                                                     </a:t>
            </a:r>
            <a:r>
              <a:rPr lang="en-US" sz="1700" dirty="0" err="1" smtClean="0"/>
              <a:t>Magnani</a:t>
            </a:r>
            <a:r>
              <a:rPr lang="en-US" sz="1700" dirty="0" smtClean="0"/>
              <a:t> JW, </a:t>
            </a:r>
            <a:r>
              <a:rPr lang="en-US" sz="1700" dirty="0" err="1" smtClean="0"/>
              <a:t>Suk-Danik</a:t>
            </a:r>
            <a:r>
              <a:rPr lang="en-US" sz="1700" dirty="0" smtClean="0"/>
              <a:t> HJ, Dec GW, </a:t>
            </a:r>
            <a:r>
              <a:rPr lang="en-US" sz="1700" dirty="0" err="1" smtClean="0"/>
              <a:t>DiSalvo</a:t>
            </a:r>
            <a:r>
              <a:rPr lang="en-US" sz="1700" dirty="0" smtClean="0"/>
              <a:t> TG </a:t>
            </a:r>
            <a:r>
              <a:rPr lang="en-US" sz="1700" i="1" dirty="0" smtClean="0"/>
              <a:t>Am Heart J.</a:t>
            </a:r>
            <a:r>
              <a:rPr lang="en-US" sz="1700" dirty="0" smtClean="0"/>
              <a:t> 2006</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 </a:t>
            </a:r>
            <a:endParaRPr lang="en-US" dirty="0"/>
          </a:p>
        </p:txBody>
      </p:sp>
      <p:sp>
        <p:nvSpPr>
          <p:cNvPr id="3" name="Content Placeholder 2"/>
          <p:cNvSpPr>
            <a:spLocks noGrp="1"/>
          </p:cNvSpPr>
          <p:nvPr>
            <p:ph idx="1"/>
          </p:nvPr>
        </p:nvSpPr>
        <p:spPr/>
        <p:txBody>
          <a:bodyPr/>
          <a:lstStyle/>
          <a:p>
            <a:r>
              <a:rPr lang="en-US" dirty="0" smtClean="0"/>
              <a:t>Presentation can range from asymptomatic state  to symptoms of cardiac dysfunction, arrhythmias or heart failure, and hemodynamic collapse</a:t>
            </a:r>
          </a:p>
          <a:p>
            <a:r>
              <a:rPr lang="en-US" dirty="0" smtClean="0"/>
              <a:t>Bimodal age distribution- a/c presentation in young  while subtle &amp; insidious often with cardiac failure with elderly.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a:t>
            </a:r>
            <a:r>
              <a:rPr lang="en-US" dirty="0" err="1" smtClean="0"/>
              <a:t>myocarditis</a:t>
            </a:r>
            <a:endParaRPr lang="en-US" dirty="0"/>
          </a:p>
        </p:txBody>
      </p:sp>
      <p:sp>
        <p:nvSpPr>
          <p:cNvPr id="3" name="Content Placeholder 2"/>
          <p:cNvSpPr>
            <a:spLocks noGrp="1"/>
          </p:cNvSpPr>
          <p:nvPr>
            <p:ph idx="1"/>
          </p:nvPr>
        </p:nvSpPr>
        <p:spPr/>
        <p:txBody>
          <a:bodyPr>
            <a:normAutofit/>
          </a:bodyPr>
          <a:lstStyle/>
          <a:p>
            <a:r>
              <a:rPr lang="en-US" dirty="0" smtClean="0"/>
              <a:t>In a series -245 patients</a:t>
            </a:r>
          </a:p>
          <a:p>
            <a:pPr>
              <a:buNone/>
            </a:pPr>
            <a:r>
              <a:rPr lang="en-US" dirty="0" smtClean="0"/>
              <a:t> Fatigue- 82%</a:t>
            </a:r>
          </a:p>
          <a:p>
            <a:pPr>
              <a:buNone/>
            </a:pPr>
            <a:r>
              <a:rPr lang="en-US" dirty="0" smtClean="0"/>
              <a:t> DOE- 81%</a:t>
            </a:r>
          </a:p>
          <a:p>
            <a:pPr>
              <a:buNone/>
            </a:pPr>
            <a:r>
              <a:rPr lang="en-US" dirty="0" smtClean="0"/>
              <a:t> Arrhythmia -55% (SVT &amp; VT)</a:t>
            </a:r>
          </a:p>
          <a:p>
            <a:pPr>
              <a:buNone/>
            </a:pPr>
            <a:r>
              <a:rPr lang="en-US" dirty="0" smtClean="0"/>
              <a:t> Palpitations -21%</a:t>
            </a:r>
          </a:p>
          <a:p>
            <a:pPr>
              <a:buNone/>
            </a:pPr>
            <a:r>
              <a:rPr lang="en-US" dirty="0" smtClean="0"/>
              <a:t> Chest pain -26%</a:t>
            </a:r>
          </a:p>
          <a:p>
            <a:r>
              <a:rPr lang="en-US" dirty="0" err="1" smtClean="0"/>
              <a:t>Prodromal</a:t>
            </a:r>
            <a:r>
              <a:rPr lang="en-US" dirty="0" smtClean="0"/>
              <a:t> symptoms like fever, chills, </a:t>
            </a:r>
            <a:r>
              <a:rPr lang="en-US" dirty="0" err="1" smtClean="0"/>
              <a:t>myalgia</a:t>
            </a:r>
            <a:r>
              <a:rPr lang="en-US" dirty="0" smtClean="0"/>
              <a:t> -20-80%</a:t>
            </a:r>
          </a:p>
          <a:p>
            <a:pPr>
              <a:buNone/>
            </a:pPr>
            <a:r>
              <a:rPr lang="en-US" sz="2300" dirty="0" err="1" smtClean="0"/>
              <a:t>Kuhl</a:t>
            </a:r>
            <a:r>
              <a:rPr lang="en-US" sz="2300" dirty="0" smtClean="0"/>
              <a:t> U, </a:t>
            </a:r>
            <a:r>
              <a:rPr lang="en-US" sz="2300" dirty="0" err="1" smtClean="0"/>
              <a:t>Pauschinger</a:t>
            </a:r>
            <a:r>
              <a:rPr lang="en-US" sz="2300" dirty="0" smtClean="0"/>
              <a:t> M, </a:t>
            </a:r>
            <a:r>
              <a:rPr lang="en-US" sz="2300" dirty="0" err="1" smtClean="0"/>
              <a:t>Noutsias</a:t>
            </a:r>
            <a:r>
              <a:rPr lang="en-US" sz="2300" dirty="0" smtClean="0"/>
              <a:t> M  </a:t>
            </a:r>
            <a:r>
              <a:rPr lang="en-US" sz="2300" i="1" dirty="0" smtClean="0"/>
              <a:t>Circulation</a:t>
            </a:r>
            <a:r>
              <a:rPr lang="en-US" sz="2300" dirty="0" smtClean="0"/>
              <a:t>  2005; 111:887</a:t>
            </a:r>
            <a:endParaRPr lang="en-US" sz="23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Fulminant</a:t>
            </a:r>
            <a:r>
              <a:rPr lang="en-US" dirty="0" smtClean="0"/>
              <a:t> </a:t>
            </a:r>
            <a:r>
              <a:rPr lang="en-US" dirty="0" err="1" smtClean="0"/>
              <a:t>myocarditis</a:t>
            </a:r>
            <a:endParaRPr lang="en-US" dirty="0"/>
          </a:p>
        </p:txBody>
      </p:sp>
      <p:sp>
        <p:nvSpPr>
          <p:cNvPr id="3" name="Content Placeholder 2"/>
          <p:cNvSpPr>
            <a:spLocks noGrp="1"/>
          </p:cNvSpPr>
          <p:nvPr>
            <p:ph idx="1"/>
          </p:nvPr>
        </p:nvSpPr>
        <p:spPr/>
        <p:txBody>
          <a:bodyPr>
            <a:normAutofit/>
          </a:bodyPr>
          <a:lstStyle/>
          <a:p>
            <a:r>
              <a:rPr lang="en-US" dirty="0" smtClean="0"/>
              <a:t>10% of cases</a:t>
            </a:r>
          </a:p>
          <a:p>
            <a:r>
              <a:rPr lang="en-US" dirty="0" smtClean="0"/>
              <a:t>Abrupt onset with 2weeks of illness</a:t>
            </a:r>
          </a:p>
          <a:p>
            <a:r>
              <a:rPr lang="en-US" dirty="0" smtClean="0"/>
              <a:t>Hemodynamic compromise</a:t>
            </a:r>
          </a:p>
          <a:p>
            <a:r>
              <a:rPr lang="en-US" dirty="0" smtClean="0"/>
              <a:t>Diffuse global </a:t>
            </a:r>
            <a:r>
              <a:rPr lang="en-US" dirty="0" err="1" smtClean="0"/>
              <a:t>hypokinesia</a:t>
            </a:r>
            <a:r>
              <a:rPr lang="en-US" dirty="0" smtClean="0"/>
              <a:t> and rarely cardiac dilation and typical thickening of ventricular wall.</a:t>
            </a:r>
          </a:p>
          <a:p>
            <a:r>
              <a:rPr lang="en-US" dirty="0" smtClean="0"/>
              <a:t>On follow-up, 93% of the original cohort were alive and transplant free for 11 years after initial biopsy, compared with only 45% of those with chronic </a:t>
            </a:r>
            <a:r>
              <a:rPr lang="en-US" dirty="0" err="1" smtClean="0"/>
              <a:t>myocarditis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Giant cell </a:t>
            </a:r>
            <a:r>
              <a:rPr lang="en-US" dirty="0" err="1" smtClean="0"/>
              <a:t>myocarditis</a:t>
            </a:r>
            <a:endParaRPr lang="en-US" dirty="0"/>
          </a:p>
        </p:txBody>
      </p:sp>
      <p:sp>
        <p:nvSpPr>
          <p:cNvPr id="3" name="Content Placeholder 2"/>
          <p:cNvSpPr>
            <a:spLocks noGrp="1"/>
          </p:cNvSpPr>
          <p:nvPr>
            <p:ph idx="1"/>
          </p:nvPr>
        </p:nvSpPr>
        <p:spPr/>
        <p:txBody>
          <a:bodyPr>
            <a:normAutofit/>
          </a:bodyPr>
          <a:lstStyle/>
          <a:p>
            <a:r>
              <a:rPr lang="en-US" dirty="0" smtClean="0"/>
              <a:t>More insidious and subtle</a:t>
            </a:r>
          </a:p>
          <a:p>
            <a:r>
              <a:rPr lang="en-US" dirty="0" smtClean="0"/>
              <a:t>Presents with heart failure, arrhythmia, or heart block, which despite standard medical therapy fails to improve. The survival for this population is less than 6 months and is improved with the use of immunosuppressive therapy</a:t>
            </a:r>
          </a:p>
          <a:p>
            <a:r>
              <a:rPr lang="en-US" dirty="0" smtClean="0"/>
              <a:t> </a:t>
            </a:r>
            <a:r>
              <a:rPr lang="en-US" dirty="0" err="1" smtClean="0"/>
              <a:t>Endomyocardial</a:t>
            </a:r>
            <a:r>
              <a:rPr lang="en-US" dirty="0" smtClean="0"/>
              <a:t> biopsy reveals a distinctive pattern of giant cells with active inflammation and scar tissue</a:t>
            </a:r>
          </a:p>
          <a:p>
            <a:r>
              <a:rPr lang="en-US" dirty="0" smtClean="0"/>
              <a:t>Associated with </a:t>
            </a:r>
            <a:r>
              <a:rPr lang="en-US" dirty="0" err="1" smtClean="0"/>
              <a:t>Crohns</a:t>
            </a:r>
            <a:r>
              <a:rPr lang="en-US" dirty="0" smtClean="0"/>
              <a:t> disease and </a:t>
            </a:r>
            <a:r>
              <a:rPr lang="en-US" dirty="0" err="1" smtClean="0"/>
              <a:t>Thymoma</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Figure">
            <a:hlinkClick r:id="rId2"/>
          </p:cNvPr>
          <p:cNvPicPr>
            <a:picLocks noGrp="1" noChangeAspect="1" noChangeArrowheads="1"/>
          </p:cNvPicPr>
          <p:nvPr>
            <p:ph idx="1"/>
          </p:nvPr>
        </p:nvPicPr>
        <p:blipFill>
          <a:blip r:embed="rId3"/>
          <a:srcRect/>
          <a:stretch>
            <a:fillRect/>
          </a:stretch>
        </p:blipFill>
        <p:spPr bwMode="auto">
          <a:xfrm>
            <a:off x="685800" y="2438400"/>
            <a:ext cx="4822803" cy="3592989"/>
          </a:xfrm>
          <a:prstGeom prst="rect">
            <a:avLst/>
          </a:prstGeom>
          <a:noFill/>
        </p:spPr>
      </p:pic>
      <p:sp>
        <p:nvSpPr>
          <p:cNvPr id="6" name="Left Arrow 5"/>
          <p:cNvSpPr/>
          <p:nvPr/>
        </p:nvSpPr>
        <p:spPr>
          <a:xfrm>
            <a:off x="5029200" y="3886200"/>
            <a:ext cx="10668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48400" y="3581400"/>
            <a:ext cx="1536634" cy="954107"/>
          </a:xfrm>
          <a:prstGeom prst="rect">
            <a:avLst/>
          </a:prstGeom>
          <a:noFill/>
        </p:spPr>
        <p:txBody>
          <a:bodyPr wrap="square" lIns="91440" tIns="45720" rIns="91440" bIns="4572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Giant cell</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active </a:t>
            </a:r>
            <a:r>
              <a:rPr lang="en-US" dirty="0" err="1" smtClean="0"/>
              <a:t>myocarditis</a:t>
            </a:r>
            <a:endParaRPr lang="en-US" dirty="0"/>
          </a:p>
        </p:txBody>
      </p:sp>
      <p:sp>
        <p:nvSpPr>
          <p:cNvPr id="3" name="Content Placeholder 2"/>
          <p:cNvSpPr>
            <a:spLocks noGrp="1"/>
          </p:cNvSpPr>
          <p:nvPr>
            <p:ph idx="1"/>
          </p:nvPr>
        </p:nvSpPr>
        <p:spPr/>
        <p:txBody>
          <a:bodyPr>
            <a:normAutofit/>
          </a:bodyPr>
          <a:lstStyle/>
          <a:p>
            <a:r>
              <a:rPr lang="en-US" dirty="0" smtClean="0"/>
              <a:t>Most older adults</a:t>
            </a:r>
          </a:p>
          <a:p>
            <a:r>
              <a:rPr lang="en-US" dirty="0" smtClean="0"/>
              <a:t>Insidious and moderate ventricular dysfunction</a:t>
            </a:r>
          </a:p>
          <a:p>
            <a:r>
              <a:rPr lang="en-US" dirty="0" smtClean="0"/>
              <a:t>Pathologic examination of a myocardial biopsy specimen may show active </a:t>
            </a:r>
            <a:r>
              <a:rPr lang="en-US" dirty="0" err="1" smtClean="0"/>
              <a:t>myocarditis</a:t>
            </a:r>
            <a:r>
              <a:rPr lang="en-US" dirty="0" smtClean="0"/>
              <a:t>, but more frequently it is only borderline or generalized chronic </a:t>
            </a:r>
            <a:r>
              <a:rPr lang="en-US" dirty="0" err="1" smtClean="0"/>
              <a:t>myopathic</a:t>
            </a:r>
            <a:r>
              <a:rPr lang="en-US" dirty="0" smtClean="0"/>
              <a:t> changes with fibrosis and </a:t>
            </a:r>
            <a:r>
              <a:rPr lang="en-US" dirty="0" err="1" smtClean="0"/>
              <a:t>myocyte</a:t>
            </a:r>
            <a:r>
              <a:rPr lang="en-US" dirty="0" smtClean="0"/>
              <a:t> dropout.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approaches</a:t>
            </a:r>
            <a:endParaRPr lang="en-US" dirty="0"/>
          </a:p>
        </p:txBody>
      </p:sp>
      <p:sp>
        <p:nvSpPr>
          <p:cNvPr id="3" name="Content Placeholder 2"/>
          <p:cNvSpPr>
            <a:spLocks noGrp="1"/>
          </p:cNvSpPr>
          <p:nvPr>
            <p:ph idx="1"/>
          </p:nvPr>
        </p:nvSpPr>
        <p:spPr/>
        <p:txBody>
          <a:bodyPr/>
          <a:lstStyle/>
          <a:p>
            <a:r>
              <a:rPr lang="en-US" dirty="0" smtClean="0"/>
              <a:t>Lab investigations</a:t>
            </a:r>
          </a:p>
          <a:p>
            <a:r>
              <a:rPr lang="en-US" dirty="0" smtClean="0"/>
              <a:t>ECG</a:t>
            </a:r>
          </a:p>
          <a:p>
            <a:r>
              <a:rPr lang="en-US" dirty="0" smtClean="0"/>
              <a:t>2D echo</a:t>
            </a:r>
          </a:p>
          <a:p>
            <a:r>
              <a:rPr lang="en-US" dirty="0" smtClean="0"/>
              <a:t>CMR</a:t>
            </a:r>
          </a:p>
          <a:p>
            <a:r>
              <a:rPr lang="en-US" dirty="0" smtClean="0"/>
              <a:t>Myocardial biopsy</a:t>
            </a:r>
          </a:p>
          <a:p>
            <a:r>
              <a:rPr lang="en-US" dirty="0" smtClean="0"/>
              <a:t>Molecular evaluation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533400" y="609600"/>
            <a:ext cx="8031878" cy="5219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562600"/>
          </a:xfrm>
        </p:spPr>
        <p:txBody>
          <a:bodyPr>
            <a:normAutofit/>
          </a:bodyPr>
          <a:lstStyle/>
          <a:p>
            <a:pPr>
              <a:buNone/>
            </a:pPr>
            <a:r>
              <a:rPr lang="en-US" dirty="0" smtClean="0"/>
              <a:t>Inflammation can be due to any reason like </a:t>
            </a:r>
            <a:r>
              <a:rPr lang="en-US" dirty="0" err="1" smtClean="0"/>
              <a:t>ischaemia</a:t>
            </a:r>
            <a:r>
              <a:rPr lang="en-US" dirty="0" smtClean="0"/>
              <a:t> , trauma , genetic but the classical type is due to exposure to discrete external antigens or internal triggers( auto immune)</a:t>
            </a:r>
          </a:p>
          <a:p>
            <a:pPr>
              <a:buNone/>
            </a:pPr>
            <a:r>
              <a:rPr lang="en-US" dirty="0" smtClean="0"/>
              <a:t>Incidence reported 8-10/ 100,000 population</a:t>
            </a:r>
          </a:p>
          <a:p>
            <a:r>
              <a:rPr lang="en-US" dirty="0" smtClean="0"/>
              <a:t>Autopsy series is 1-5/100 </a:t>
            </a:r>
            <a:r>
              <a:rPr lang="en-US" sz="1900" dirty="0" smtClean="0"/>
              <a:t>Gore I, </a:t>
            </a:r>
            <a:r>
              <a:rPr lang="en-US" sz="1900" dirty="0" err="1" smtClean="0"/>
              <a:t>Saphir</a:t>
            </a:r>
            <a:r>
              <a:rPr lang="en-US" sz="1900" dirty="0" smtClean="0"/>
              <a:t>  Am Heart J 1947,34:827-830</a:t>
            </a:r>
          </a:p>
          <a:p>
            <a:pPr>
              <a:buNone/>
            </a:pPr>
            <a:r>
              <a:rPr lang="en-US" dirty="0" smtClean="0"/>
              <a:t>Pathologic series in young adults -8.6%</a:t>
            </a:r>
          </a:p>
          <a:p>
            <a:pPr>
              <a:buNone/>
            </a:pPr>
            <a:r>
              <a:rPr lang="en-US" dirty="0" smtClean="0"/>
              <a:t>Recent prospective postmortem data have implicated </a:t>
            </a:r>
            <a:r>
              <a:rPr lang="en-US" dirty="0" err="1" smtClean="0"/>
              <a:t>myocarditis</a:t>
            </a:r>
            <a:r>
              <a:rPr lang="en-US" dirty="0" smtClean="0"/>
              <a:t> in sudden cardiac death of young adults at rates of 8.6% to 12%.</a:t>
            </a:r>
            <a:r>
              <a:rPr lang="en-US" i="1" dirty="0" smtClean="0"/>
              <a:t> </a:t>
            </a:r>
            <a:r>
              <a:rPr lang="en-US" sz="1900" i="1" dirty="0" smtClean="0"/>
              <a:t>Fabre A, Sheppard MN. Sudden adult death syndrome and other non </a:t>
            </a:r>
            <a:r>
              <a:rPr lang="en-US" sz="1900" i="1" dirty="0" err="1" smtClean="0"/>
              <a:t>ischaemic</a:t>
            </a:r>
            <a:r>
              <a:rPr lang="en-US" sz="1900" i="1" dirty="0" smtClean="0"/>
              <a:t> causes of sudden cardiac death: a UK experience. Heart. 2005</a:t>
            </a:r>
            <a:endParaRPr lang="en-US" sz="1900" dirty="0" smtClean="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srcRect/>
          <a:stretch>
            <a:fillRect/>
          </a:stretch>
        </p:blipFill>
        <p:spPr bwMode="auto">
          <a:xfrm>
            <a:off x="762000" y="1143001"/>
            <a:ext cx="7696199" cy="51816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investigations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CK or CK-MB is too insensitive –overall 8%</a:t>
            </a:r>
          </a:p>
          <a:p>
            <a:r>
              <a:rPr lang="en-US" dirty="0" err="1" smtClean="0"/>
              <a:t>Troponins</a:t>
            </a:r>
            <a:r>
              <a:rPr lang="en-US" dirty="0" smtClean="0"/>
              <a:t> are more useful when high sensitivity thresholds are used.</a:t>
            </a:r>
          </a:p>
          <a:p>
            <a:r>
              <a:rPr lang="en-US" dirty="0" smtClean="0"/>
              <a:t>Serum </a:t>
            </a:r>
            <a:r>
              <a:rPr lang="en-US" dirty="0" err="1" smtClean="0"/>
              <a:t>trop</a:t>
            </a:r>
            <a:r>
              <a:rPr lang="en-US" dirty="0" smtClean="0"/>
              <a:t> T &gt;0.1ng/ml is used as cut off-sensitivity can be increased from 34% to 53% without compromising the specificity(94%), PPV-93% &amp; NPV-56%.                                                  </a:t>
            </a:r>
            <a:r>
              <a:rPr lang="en-US" sz="2200" dirty="0" smtClean="0"/>
              <a:t>Lauer et al </a:t>
            </a:r>
            <a:r>
              <a:rPr lang="en-US" sz="2000" i="1" dirty="0" smtClean="0"/>
              <a:t>J Am </a:t>
            </a:r>
            <a:r>
              <a:rPr lang="en-US" sz="2000" i="1" dirty="0" err="1" smtClean="0"/>
              <a:t>Coll</a:t>
            </a:r>
            <a:r>
              <a:rPr lang="en-US" sz="2000" i="1" dirty="0" smtClean="0"/>
              <a:t> </a:t>
            </a:r>
            <a:r>
              <a:rPr lang="en-US" sz="2000" i="1" dirty="0" err="1" smtClean="0"/>
              <a:t>Cardiol</a:t>
            </a:r>
            <a:r>
              <a:rPr lang="en-US" sz="2000" i="1" dirty="0" smtClean="0"/>
              <a:t>. 1997; 30: 1354–1359.</a:t>
            </a:r>
            <a:endParaRPr lang="en-US" sz="2000" dirty="0" smtClean="0"/>
          </a:p>
          <a:p>
            <a:endParaRPr lang="en-US" sz="2200" dirty="0" smtClean="0"/>
          </a:p>
          <a:p>
            <a:r>
              <a:rPr lang="en-US" sz="2800" dirty="0" err="1" smtClean="0"/>
              <a:t>Trop</a:t>
            </a:r>
            <a:r>
              <a:rPr lang="en-US" sz="2800" dirty="0" smtClean="0"/>
              <a:t> I – sensitivity 34% but specificity was 89% </a:t>
            </a:r>
            <a:r>
              <a:rPr lang="en-US" sz="2200" dirty="0" smtClean="0"/>
              <a:t>                                      Smith et al </a:t>
            </a:r>
            <a:r>
              <a:rPr lang="en-US" sz="2000" i="1" dirty="0" smtClean="0"/>
              <a:t>Circulation. 1997; 95: 163–168</a:t>
            </a:r>
            <a:endParaRPr lang="en-US" sz="2200" dirty="0" smtClean="0"/>
          </a:p>
          <a:p>
            <a:r>
              <a:rPr lang="en-US" dirty="0" smtClean="0"/>
              <a:t>Other biomarkers like cytokines, complements and antiviral or AHA are too insensitive or inadequately </a:t>
            </a:r>
            <a:r>
              <a:rPr lang="en-US" dirty="0" err="1" smtClean="0"/>
              <a:t>standardised</a:t>
            </a:r>
            <a:r>
              <a:rPr lang="en-US" dirty="0"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ECG</a:t>
            </a:r>
            <a:endParaRPr lang="en-US" dirty="0"/>
          </a:p>
        </p:txBody>
      </p:sp>
      <p:sp>
        <p:nvSpPr>
          <p:cNvPr id="3" name="Content Placeholder 2"/>
          <p:cNvSpPr>
            <a:spLocks noGrp="1"/>
          </p:cNvSpPr>
          <p:nvPr>
            <p:ph idx="1"/>
          </p:nvPr>
        </p:nvSpPr>
        <p:spPr/>
        <p:txBody>
          <a:bodyPr>
            <a:normAutofit/>
          </a:bodyPr>
          <a:lstStyle/>
          <a:p>
            <a:r>
              <a:rPr lang="en-US" dirty="0" smtClean="0"/>
              <a:t>T inversion-27%</a:t>
            </a:r>
          </a:p>
          <a:p>
            <a:r>
              <a:rPr lang="en-US" dirty="0" smtClean="0"/>
              <a:t>ST elevation in 2 contiguous leads-54%                                    ST depression-18%</a:t>
            </a:r>
          </a:p>
          <a:p>
            <a:r>
              <a:rPr lang="en-US" dirty="0" smtClean="0"/>
              <a:t>Q waves in 18-27%</a:t>
            </a:r>
          </a:p>
          <a:p>
            <a:r>
              <a:rPr lang="en-US" dirty="0" smtClean="0"/>
              <a:t>Bundle branch blocks</a:t>
            </a:r>
          </a:p>
          <a:p>
            <a:r>
              <a:rPr lang="en-US" dirty="0" smtClean="0"/>
              <a:t>Prolongation of PR and QT intervals.</a:t>
            </a:r>
            <a:r>
              <a:rPr lang="en-US" i="1" dirty="0" smtClean="0"/>
              <a:t>                            </a:t>
            </a:r>
            <a:r>
              <a:rPr lang="en-US" sz="2200" i="1" dirty="0" err="1" smtClean="0"/>
              <a:t>Angelini</a:t>
            </a:r>
            <a:r>
              <a:rPr lang="en-US" sz="2200" i="1" dirty="0" smtClean="0"/>
              <a:t> A, </a:t>
            </a:r>
            <a:r>
              <a:rPr lang="en-US" sz="2200" i="1" dirty="0" err="1" smtClean="0"/>
              <a:t>Calzolari</a:t>
            </a:r>
            <a:r>
              <a:rPr lang="en-US" sz="2200" i="1" dirty="0" smtClean="0"/>
              <a:t> V Heart. 2000; 84: 245–250</a:t>
            </a:r>
            <a:endParaRPr lang="en-US" sz="2200" dirty="0" smtClean="0"/>
          </a:p>
          <a:p>
            <a:r>
              <a:rPr lang="en-US" dirty="0" err="1" smtClean="0"/>
              <a:t>Kuhl</a:t>
            </a:r>
            <a:r>
              <a:rPr lang="en-US" dirty="0" smtClean="0"/>
              <a:t> and associates have found arrhythmias in 55% of patients including ventricular and </a:t>
            </a:r>
            <a:r>
              <a:rPr lang="en-US" dirty="0" err="1" smtClean="0"/>
              <a:t>supraventricular</a:t>
            </a:r>
            <a:r>
              <a:rPr lang="en-US" dirty="0" smtClean="0"/>
              <a:t> arrhythmias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ECHO</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a:buNone/>
            </a:pPr>
            <a:r>
              <a:rPr lang="en-US" dirty="0" smtClean="0"/>
              <a:t>    1.  Ventricular dysfunction</a:t>
            </a:r>
          </a:p>
          <a:p>
            <a:pPr>
              <a:buNone/>
            </a:pPr>
            <a:r>
              <a:rPr lang="en-US" dirty="0" smtClean="0"/>
              <a:t>    2. Chamber dilation                                                                     3. Regional hypertrophy</a:t>
            </a:r>
          </a:p>
          <a:p>
            <a:pPr>
              <a:buNone/>
            </a:pPr>
            <a:r>
              <a:rPr lang="en-US" dirty="0" smtClean="0"/>
              <a:t>    4. RWMA</a:t>
            </a:r>
          </a:p>
          <a:p>
            <a:pPr>
              <a:buNone/>
            </a:pPr>
            <a:r>
              <a:rPr lang="en-US" dirty="0" smtClean="0"/>
              <a:t>Absence of regional coronary matching and rapid recovery of ventricular function gives clue to diagnosis</a:t>
            </a:r>
          </a:p>
          <a:p>
            <a:pPr>
              <a:buNone/>
            </a:pPr>
            <a:r>
              <a:rPr lang="en-US" dirty="0" smtClean="0"/>
              <a:t>Used as a  follow up imaging modality.</a:t>
            </a:r>
          </a:p>
          <a:p>
            <a:pPr>
              <a:buNone/>
            </a:pPr>
            <a:r>
              <a:rPr lang="en-US" dirty="0" smtClean="0"/>
              <a:t>42 patients with biopsy proven </a:t>
            </a:r>
            <a:r>
              <a:rPr lang="en-US" dirty="0" err="1" smtClean="0"/>
              <a:t>myocarditis</a:t>
            </a:r>
            <a:r>
              <a:rPr lang="en-US" dirty="0" smtClean="0"/>
              <a:t> identified                                                                                                         Ventricular dysfunction in 69% of patients, but cardiac dilation is variable.                                                                                                           RV dysfunction in 23%.                                                                                               RWMA in 64%.                                                                                                Reversible LV hypertrophy in 15%                                                                       </a:t>
            </a:r>
            <a:r>
              <a:rPr lang="en-US" sz="2600" i="1" dirty="0" err="1" smtClean="0"/>
              <a:t>Pinamonti</a:t>
            </a:r>
            <a:r>
              <a:rPr lang="en-US" sz="2600" i="1" dirty="0" smtClean="0"/>
              <a:t> B, </a:t>
            </a:r>
            <a:r>
              <a:rPr lang="en-US" sz="2600" i="1" dirty="0" err="1" smtClean="0"/>
              <a:t>Alberti</a:t>
            </a:r>
            <a:r>
              <a:rPr lang="en-US" sz="2600" i="1" dirty="0" smtClean="0"/>
              <a:t> E Am J </a:t>
            </a:r>
            <a:r>
              <a:rPr lang="en-US" sz="2600" i="1" dirty="0" err="1" smtClean="0"/>
              <a:t>Cardiol</a:t>
            </a:r>
            <a:r>
              <a:rPr lang="en-US" sz="2600" i="1" dirty="0" smtClean="0"/>
              <a:t>. 1988; 62: 285–291.</a:t>
            </a:r>
            <a:endParaRPr lang="en-US" sz="2600" dirty="0" smtClean="0"/>
          </a:p>
          <a:p>
            <a:pPr>
              <a:buNone/>
            </a:pP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2D ECHO  helps to distinguish </a:t>
            </a:r>
            <a:r>
              <a:rPr lang="en-US" dirty="0" err="1" smtClean="0"/>
              <a:t>fulminant</a:t>
            </a:r>
            <a:r>
              <a:rPr lang="en-US" dirty="0" smtClean="0"/>
              <a:t> from more classic forms of </a:t>
            </a:r>
            <a:r>
              <a:rPr lang="en-US" dirty="0" err="1" smtClean="0"/>
              <a:t>myocarditis</a:t>
            </a:r>
            <a:r>
              <a:rPr lang="en-US" dirty="0" smtClean="0"/>
              <a:t>.                                                  </a:t>
            </a:r>
            <a:r>
              <a:rPr lang="en-US" dirty="0" err="1" smtClean="0"/>
              <a:t>Fulminant</a:t>
            </a:r>
            <a:r>
              <a:rPr lang="en-US" dirty="0" smtClean="0"/>
              <a:t> </a:t>
            </a:r>
            <a:r>
              <a:rPr lang="en-US" dirty="0" err="1" smtClean="0"/>
              <a:t>myocarditis</a:t>
            </a:r>
            <a:r>
              <a:rPr lang="en-US" dirty="0" smtClean="0"/>
              <a:t> shows less diastolic dimensional increase but increased </a:t>
            </a:r>
            <a:r>
              <a:rPr lang="en-US" dirty="0" err="1" smtClean="0"/>
              <a:t>septal</a:t>
            </a:r>
            <a:r>
              <a:rPr lang="en-US" dirty="0" smtClean="0"/>
              <a:t> thickness, whereas the more classic forms of </a:t>
            </a:r>
            <a:r>
              <a:rPr lang="en-US" dirty="0" err="1" smtClean="0"/>
              <a:t>myocarditis</a:t>
            </a:r>
            <a:r>
              <a:rPr lang="en-US" dirty="0" smtClean="0"/>
              <a:t> show a much greater degree of ventricular dilation</a:t>
            </a:r>
          </a:p>
          <a:p>
            <a:pPr>
              <a:buNone/>
            </a:pPr>
            <a:endParaRPr lang="en-US" sz="2200"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 Speckle tracking echocardiography: Potential diagnostic and prognostic tool in </a:t>
            </a:r>
            <a:r>
              <a:rPr lang="en-US" sz="3100" b="1" dirty="0" err="1" smtClean="0"/>
              <a:t>myocarditis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a:buNone/>
            </a:pPr>
            <a:r>
              <a:rPr lang="en-US" dirty="0" smtClean="0"/>
              <a:t>                                    In a retrospective study consisting of 45 patients with suspected acute </a:t>
            </a:r>
            <a:r>
              <a:rPr lang="en-US" dirty="0" err="1" smtClean="0"/>
              <a:t>myocarditis</a:t>
            </a:r>
            <a:r>
              <a:rPr lang="en-US" dirty="0" smtClean="0"/>
              <a:t> and 83 healthy controls who underwent this imaging procedure, event-free survival was significantly related to decline in longitudinal or circumferential strain and decline in longitudinal or circumferential strain rate, even among patients with preserved LV EF</a:t>
            </a:r>
            <a:r>
              <a:rPr lang="en-US" sz="1500" dirty="0" smtClean="0"/>
              <a:t>.                                                                                        </a:t>
            </a:r>
            <a:r>
              <a:rPr lang="en-US" sz="1700" dirty="0" smtClean="0"/>
              <a:t>Hsiao JF, </a:t>
            </a:r>
            <a:r>
              <a:rPr lang="en-US" sz="1700" dirty="0" err="1" smtClean="0"/>
              <a:t>Koshino</a:t>
            </a:r>
            <a:r>
              <a:rPr lang="en-US" sz="1700" dirty="0" smtClean="0"/>
              <a:t> Y, </a:t>
            </a:r>
            <a:r>
              <a:rPr lang="en-US" sz="1700" dirty="0" err="1" smtClean="0"/>
              <a:t>Bonnichsen</a:t>
            </a:r>
            <a:r>
              <a:rPr lang="en-US" sz="1700" dirty="0" smtClean="0"/>
              <a:t> CR, Yu Y, Miller FA </a:t>
            </a:r>
            <a:r>
              <a:rPr lang="en-US" sz="1700" dirty="0" err="1" smtClean="0"/>
              <a:t>Jr</a:t>
            </a:r>
            <a:r>
              <a:rPr lang="en-US" sz="1700" dirty="0" smtClean="0"/>
              <a:t>, </a:t>
            </a:r>
            <a:r>
              <a:rPr lang="en-US" sz="1700" dirty="0" err="1" smtClean="0"/>
              <a:t>Pellikka</a:t>
            </a:r>
            <a:r>
              <a:rPr lang="en-US" sz="1700" dirty="0" smtClean="0"/>
              <a:t> PA, et al. Speckle tracking echocardiography in acute </a:t>
            </a:r>
            <a:r>
              <a:rPr lang="en-US" sz="1700" dirty="0" err="1" smtClean="0"/>
              <a:t>myocarditis</a:t>
            </a:r>
            <a:r>
              <a:rPr lang="en-US" sz="1700" dirty="0" smtClean="0"/>
              <a:t>. </a:t>
            </a:r>
            <a:r>
              <a:rPr lang="en-US" sz="1700" i="1" dirty="0" err="1" smtClean="0"/>
              <a:t>Int</a:t>
            </a:r>
            <a:r>
              <a:rPr lang="en-US" sz="1700" i="1" dirty="0" smtClean="0"/>
              <a:t> J </a:t>
            </a:r>
            <a:r>
              <a:rPr lang="en-US" sz="1700" i="1" dirty="0" err="1" smtClean="0"/>
              <a:t>Cardiovasc</a:t>
            </a:r>
            <a:r>
              <a:rPr lang="en-US" sz="1700" i="1" dirty="0" smtClean="0"/>
              <a:t> Imaging</a:t>
            </a:r>
            <a:r>
              <a:rPr lang="en-US" sz="1700" dirty="0" smtClean="0"/>
              <a:t>. Feb 2013;29(2):275-84</a:t>
            </a:r>
          </a:p>
          <a:p>
            <a:endParaRPr lang="en-US" sz="15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a:t>
            </a:r>
            <a:endParaRPr lang="en-US" dirty="0"/>
          </a:p>
        </p:txBody>
      </p:sp>
      <p:sp>
        <p:nvSpPr>
          <p:cNvPr id="3" name="Content Placeholder 2"/>
          <p:cNvSpPr>
            <a:spLocks noGrp="1"/>
          </p:cNvSpPr>
          <p:nvPr>
            <p:ph idx="1"/>
          </p:nvPr>
        </p:nvSpPr>
        <p:spPr/>
        <p:txBody>
          <a:bodyPr>
            <a:normAutofit/>
          </a:bodyPr>
          <a:lstStyle/>
          <a:p>
            <a:r>
              <a:rPr lang="en-US" dirty="0" smtClean="0"/>
              <a:t>Ability to characterize tissue according to water content and changes in contrast kinetics</a:t>
            </a:r>
          </a:p>
          <a:p>
            <a:r>
              <a:rPr lang="en-US" dirty="0" smtClean="0"/>
              <a:t>Detects patchy disease</a:t>
            </a:r>
          </a:p>
          <a:p>
            <a:pPr>
              <a:buNone/>
            </a:pPr>
            <a:r>
              <a:rPr lang="en-US" dirty="0" smtClean="0"/>
              <a:t>     Extracellular contrast agents such as gadolinium-DTPA will also distribute and clear very differently in inflamed or scarred tissue compared with normal tissue, leading to changes in T1 relaxation.                                                         </a:t>
            </a:r>
            <a:r>
              <a:rPr lang="en-US" dirty="0" err="1" smtClean="0"/>
              <a:t>Roditi</a:t>
            </a:r>
            <a:r>
              <a:rPr lang="en-US" dirty="0" smtClean="0"/>
              <a:t> et al studied 20 patients and found focal enhancement and RWMA in 18 of </a:t>
            </a:r>
            <a:r>
              <a:rPr lang="en-US" dirty="0" err="1" smtClean="0"/>
              <a:t>myocarditis</a:t>
            </a:r>
            <a:r>
              <a:rPr lang="en-US" dirty="0" smtClean="0"/>
              <a:t> patients using T1 </a:t>
            </a:r>
            <a:r>
              <a:rPr lang="en-US" dirty="0" err="1" smtClean="0"/>
              <a:t>wtd</a:t>
            </a:r>
            <a:r>
              <a:rPr lang="en-US" dirty="0" smtClean="0"/>
              <a:t> imaging and </a:t>
            </a:r>
            <a:r>
              <a:rPr lang="en-US" dirty="0" err="1" smtClean="0"/>
              <a:t>Gd</a:t>
            </a:r>
            <a:r>
              <a:rPr lang="en-US" dirty="0" smtClean="0"/>
              <a:t> Enhancement.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228600" y="1676400"/>
            <a:ext cx="8458200"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dirty="0" smtClean="0"/>
              <a:t> T2-weighted imaging strategy, such as the inversion recovery sequence helps in  detection of </a:t>
            </a:r>
            <a:r>
              <a:rPr lang="en-US" dirty="0" err="1" smtClean="0"/>
              <a:t>myocarditic</a:t>
            </a:r>
            <a:r>
              <a:rPr lang="en-US" dirty="0" smtClean="0"/>
              <a:t> lesions showed a sensitivity of 84% and specificity of 74% based on biopsy or natural history evidence of </a:t>
            </a:r>
            <a:r>
              <a:rPr lang="en-US" dirty="0" err="1" smtClean="0"/>
              <a:t>myocarditis</a:t>
            </a:r>
            <a:r>
              <a:rPr lang="en-US" dirty="0" smtClean="0"/>
              <a:t>.</a:t>
            </a:r>
          </a:p>
          <a:p>
            <a:pPr>
              <a:buNone/>
            </a:pPr>
            <a:r>
              <a:rPr lang="en-US" dirty="0" err="1" smtClean="0"/>
              <a:t>Mahrholt</a:t>
            </a:r>
            <a:r>
              <a:rPr lang="en-US" dirty="0" smtClean="0"/>
              <a:t> et al</a:t>
            </a:r>
            <a:r>
              <a:rPr lang="en-US" baseline="30000" dirty="0" smtClean="0"/>
              <a:t> </a:t>
            </a:r>
            <a:r>
              <a:rPr lang="en-US" dirty="0" smtClean="0"/>
              <a:t> studied gadolinium-enhanced MRI-guided biopsy of the right and left ventricles in 32 patients with suspected </a:t>
            </a:r>
            <a:r>
              <a:rPr lang="en-US" dirty="0" err="1" smtClean="0"/>
              <a:t>myocarditis</a:t>
            </a:r>
            <a:r>
              <a:rPr lang="en-US" dirty="0" smtClean="0"/>
              <a:t>. Left ventricular biopsy was generally performed from the region showing the most marked contrast enhancement. Biopsy of these specific myocardial regions resulted in PPV of 71% and NPV of 100%.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    CMR suggested that the lateral wall may actually be the most common location for lesion development, not the septum.                    </a:t>
            </a:r>
            <a:r>
              <a:rPr lang="en-US" sz="1900" dirty="0" smtClean="0"/>
              <a:t>                                                                      </a:t>
            </a:r>
            <a:r>
              <a:rPr lang="en-US" sz="1900" i="1" dirty="0" smtClean="0"/>
              <a:t> </a:t>
            </a:r>
            <a:r>
              <a:rPr lang="en-US" sz="1900" i="1" dirty="0" err="1" smtClean="0"/>
              <a:t>Mahrholdt</a:t>
            </a:r>
            <a:r>
              <a:rPr lang="en-US" sz="1900" i="1" dirty="0" smtClean="0"/>
              <a:t> H, </a:t>
            </a:r>
            <a:r>
              <a:rPr lang="en-US" sz="1900" i="1" dirty="0" err="1" smtClean="0"/>
              <a:t>Goedecke</a:t>
            </a:r>
            <a:r>
              <a:rPr lang="en-US" sz="1900" i="1" dirty="0" smtClean="0"/>
              <a:t> C, Wagner A, </a:t>
            </a:r>
            <a:r>
              <a:rPr lang="en-US" sz="1900" i="1" dirty="0" err="1" smtClean="0"/>
              <a:t>Meinhardt</a:t>
            </a:r>
            <a:r>
              <a:rPr lang="en-US" sz="1900" i="1" dirty="0" smtClean="0"/>
              <a:t> G, </a:t>
            </a:r>
            <a:r>
              <a:rPr lang="en-US" sz="1900" i="1" dirty="0" err="1" smtClean="0"/>
              <a:t>Athanasiadis</a:t>
            </a:r>
            <a:r>
              <a:rPr lang="en-US" sz="1900" i="1" dirty="0" smtClean="0"/>
              <a:t> A, </a:t>
            </a:r>
            <a:r>
              <a:rPr lang="en-US" sz="1900" i="1" dirty="0" err="1" smtClean="0"/>
              <a:t>Vogelsberg</a:t>
            </a:r>
            <a:r>
              <a:rPr lang="en-US" sz="1900" i="1" dirty="0" smtClean="0"/>
              <a:t> H, </a:t>
            </a:r>
            <a:r>
              <a:rPr lang="en-US" sz="1900" i="1" dirty="0" err="1" smtClean="0"/>
              <a:t>Firtz</a:t>
            </a:r>
            <a:r>
              <a:rPr lang="en-US" sz="1900" i="1" dirty="0" smtClean="0"/>
              <a:t> P, </a:t>
            </a:r>
            <a:r>
              <a:rPr lang="en-US" sz="1900" i="1" dirty="0" err="1" smtClean="0"/>
              <a:t>Klingel</a:t>
            </a:r>
            <a:r>
              <a:rPr lang="en-US" sz="1900" i="1" dirty="0" smtClean="0"/>
              <a:t> K, </a:t>
            </a:r>
            <a:r>
              <a:rPr lang="en-US" sz="1900" i="1" dirty="0" err="1" smtClean="0"/>
              <a:t>Kandolf</a:t>
            </a:r>
            <a:r>
              <a:rPr lang="en-US" sz="1900" i="1" dirty="0" smtClean="0"/>
              <a:t> R, </a:t>
            </a:r>
            <a:r>
              <a:rPr lang="en-US" sz="1900" i="1" dirty="0" err="1" smtClean="0"/>
              <a:t>Sechtem</a:t>
            </a:r>
            <a:r>
              <a:rPr lang="en-US" sz="1900" i="1" dirty="0" smtClean="0"/>
              <a:t> U.  Circulation. 2004; 109: 1250–1258</a:t>
            </a:r>
            <a:endParaRPr lang="en-US" sz="19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 </a:t>
            </a:r>
            <a:endParaRPr lang="en-US" dirty="0"/>
          </a:p>
        </p:txBody>
      </p:sp>
      <p:sp>
        <p:nvSpPr>
          <p:cNvPr id="3" name="Content Placeholder 2"/>
          <p:cNvSpPr>
            <a:spLocks noGrp="1"/>
          </p:cNvSpPr>
          <p:nvPr>
            <p:ph idx="1"/>
          </p:nvPr>
        </p:nvSpPr>
        <p:spPr/>
        <p:txBody>
          <a:bodyPr>
            <a:normAutofit/>
          </a:bodyPr>
          <a:lstStyle/>
          <a:p>
            <a:r>
              <a:rPr lang="en-US" dirty="0" smtClean="0"/>
              <a:t>Diagnosis of exclusion</a:t>
            </a:r>
          </a:p>
          <a:p>
            <a:pPr>
              <a:buNone/>
            </a:pPr>
            <a:endParaRPr lang="en-US" dirty="0" smtClean="0"/>
          </a:p>
          <a:p>
            <a:r>
              <a:rPr lang="en-US" dirty="0" smtClean="0"/>
              <a:t>Previously, the most common etiologic agents have been </a:t>
            </a:r>
            <a:r>
              <a:rPr lang="en-US" dirty="0" err="1" smtClean="0"/>
              <a:t>Enterovirus</a:t>
            </a:r>
            <a:r>
              <a:rPr lang="en-US" dirty="0" smtClean="0"/>
              <a:t>, with Coxsackie virus predominating.     </a:t>
            </a:r>
          </a:p>
          <a:p>
            <a:pPr>
              <a:buNone/>
            </a:pPr>
            <a:r>
              <a:rPr lang="en-US" dirty="0" smtClean="0"/>
              <a:t>                                                                                              Dominance of </a:t>
            </a:r>
            <a:r>
              <a:rPr lang="en-US" dirty="0" err="1" smtClean="0"/>
              <a:t>Coxsackievirus</a:t>
            </a:r>
            <a:r>
              <a:rPr lang="en-US" dirty="0" smtClean="0"/>
              <a:t> has been replaced by a broader spectrum of viral causes, including Adenovirus, Parvovirus, and CMV</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553200"/>
          </a:xfrm>
        </p:spPr>
        <p:txBody>
          <a:bodyPr>
            <a:normAutofit/>
          </a:bodyPr>
          <a:lstStyle/>
          <a:p>
            <a:r>
              <a:rPr lang="en-US" b="1" dirty="0" smtClean="0"/>
              <a:t>Role of CMR in </a:t>
            </a:r>
            <a:r>
              <a:rPr lang="en-US" b="1" dirty="0" err="1" smtClean="0"/>
              <a:t>myocarditis</a:t>
            </a:r>
            <a:r>
              <a:rPr lang="en-US" b="1" dirty="0" smtClean="0"/>
              <a:t>( 2009)</a:t>
            </a:r>
          </a:p>
          <a:p>
            <a:r>
              <a:rPr lang="en-US" dirty="0" smtClean="0"/>
              <a:t>(1) New-onset or persisting symptoms suggestive of </a:t>
            </a:r>
            <a:r>
              <a:rPr lang="en-US" dirty="0" err="1" smtClean="0"/>
              <a:t>myocarditis</a:t>
            </a:r>
            <a:r>
              <a:rPr lang="en-US" dirty="0" smtClean="0"/>
              <a:t>                                                                                         (2) Evidence of recent or ongoing myocardial injury or dysfunction                                                                                                 (3) Suspected viral or </a:t>
            </a:r>
            <a:r>
              <a:rPr lang="en-US" dirty="0" err="1" smtClean="0"/>
              <a:t>nonischemic</a:t>
            </a:r>
            <a:r>
              <a:rPr lang="en-US" dirty="0" smtClean="0"/>
              <a:t> etiology.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generally agreed  CMR criteria of </a:t>
            </a:r>
            <a:r>
              <a:rPr lang="en-US" sz="2800" b="1" dirty="0" err="1" smtClean="0"/>
              <a:t>myocarditis</a:t>
            </a:r>
            <a:r>
              <a:rPr lang="en-US" sz="2800" b="1" dirty="0" smtClean="0"/>
              <a:t> include at least two</a:t>
            </a:r>
            <a:endParaRPr lang="en-US" sz="2800" dirty="0"/>
          </a:p>
        </p:txBody>
      </p:sp>
      <p:sp>
        <p:nvSpPr>
          <p:cNvPr id="3" name="Content Placeholder 2"/>
          <p:cNvSpPr>
            <a:spLocks noGrp="1"/>
          </p:cNvSpPr>
          <p:nvPr>
            <p:ph idx="1"/>
          </p:nvPr>
        </p:nvSpPr>
        <p:spPr/>
        <p:txBody>
          <a:bodyPr>
            <a:normAutofit/>
          </a:bodyPr>
          <a:lstStyle/>
          <a:p>
            <a:pPr>
              <a:buNone/>
            </a:pPr>
            <a:r>
              <a:rPr lang="en-US" dirty="0" smtClean="0"/>
              <a:t>   (1) Regional or global myocardial signaling intensity increase in T2-weighted images                                                                                                          (2) Increased global myocardial early gadolinium enhancement ratio between myocardium and skeletal muscle in gadolinium-enhanced T1-weighted images                                                                                    (3) At least one focal lesion with </a:t>
            </a:r>
            <a:r>
              <a:rPr lang="en-US" dirty="0" err="1" smtClean="0"/>
              <a:t>nonischemic</a:t>
            </a:r>
            <a:r>
              <a:rPr lang="en-US" dirty="0" smtClean="0"/>
              <a:t> regional distribution in inversion recovery prepared gadolinium-enhanced T1-weighted images (late gadolinium enhancement).</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MYOCARDIAL BIOPSY</a:t>
            </a:r>
            <a:endParaRPr lang="en-US" dirty="0"/>
          </a:p>
        </p:txBody>
      </p:sp>
      <p:sp>
        <p:nvSpPr>
          <p:cNvPr id="3" name="Content Placeholder 2"/>
          <p:cNvSpPr>
            <a:spLocks noGrp="1"/>
          </p:cNvSpPr>
          <p:nvPr>
            <p:ph idx="1"/>
          </p:nvPr>
        </p:nvSpPr>
        <p:spPr/>
        <p:txBody>
          <a:bodyPr>
            <a:noAutofit/>
          </a:bodyPr>
          <a:lstStyle/>
          <a:p>
            <a:r>
              <a:rPr lang="en-US" sz="2000" dirty="0" smtClean="0">
                <a:latin typeface="Times New Roman" pitchFamily="18" charset="0"/>
                <a:cs typeface="Times New Roman" pitchFamily="18" charset="0"/>
              </a:rPr>
              <a:t>The Dallas criteria represented the first attempt to standardize the pathologic definition of </a:t>
            </a:r>
            <a:r>
              <a:rPr lang="en-US" sz="2000" dirty="0" err="1" smtClean="0">
                <a:latin typeface="Times New Roman" pitchFamily="18" charset="0"/>
                <a:cs typeface="Times New Roman" pitchFamily="18" charset="0"/>
              </a:rPr>
              <a:t>myocarditis</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Dallas criteria require an inflammatory infiltrate and associated </a:t>
            </a:r>
            <a:r>
              <a:rPr lang="en-US" sz="2000" dirty="0" err="1" smtClean="0">
                <a:latin typeface="Times New Roman" pitchFamily="18" charset="0"/>
                <a:cs typeface="Times New Roman" pitchFamily="18" charset="0"/>
              </a:rPr>
              <a:t>myocyte</a:t>
            </a:r>
            <a:r>
              <a:rPr lang="en-US" sz="2000" dirty="0" smtClean="0">
                <a:latin typeface="Times New Roman" pitchFamily="18" charset="0"/>
                <a:cs typeface="Times New Roman" pitchFamily="18" charset="0"/>
              </a:rPr>
              <a:t> necrosis or damage not characteristic of an ischemic event</a:t>
            </a:r>
          </a:p>
          <a:p>
            <a:r>
              <a:rPr lang="en-US" sz="2000" dirty="0" smtClean="0">
                <a:latin typeface="Times New Roman" pitchFamily="18" charset="0"/>
                <a:cs typeface="Times New Roman" pitchFamily="18" charset="0"/>
              </a:rPr>
              <a:t>Chow and McManus first demonstrated  insensitivity by biopsy. From a single </a:t>
            </a:r>
            <a:r>
              <a:rPr lang="en-US" sz="2000" dirty="0" err="1" smtClean="0">
                <a:latin typeface="Times New Roman" pitchFamily="18" charset="0"/>
                <a:cs typeface="Times New Roman" pitchFamily="18" charset="0"/>
              </a:rPr>
              <a:t>endomyocardial</a:t>
            </a:r>
            <a:r>
              <a:rPr lang="en-US" sz="2000" dirty="0" smtClean="0">
                <a:latin typeface="Times New Roman" pitchFamily="18" charset="0"/>
                <a:cs typeface="Times New Roman" pitchFamily="18" charset="0"/>
              </a:rPr>
              <a:t> biopsy sample, </a:t>
            </a:r>
            <a:r>
              <a:rPr lang="en-US" sz="2000" dirty="0" err="1" smtClean="0">
                <a:latin typeface="Times New Roman" pitchFamily="18" charset="0"/>
                <a:cs typeface="Times New Roman" pitchFamily="18" charset="0"/>
              </a:rPr>
              <a:t>histologic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myocarditis</a:t>
            </a:r>
            <a:r>
              <a:rPr lang="en-US" sz="2000" dirty="0" smtClean="0">
                <a:latin typeface="Times New Roman" pitchFamily="18" charset="0"/>
                <a:cs typeface="Times New Roman" pitchFamily="18" charset="0"/>
              </a:rPr>
              <a:t> could be demonstrated in only 25% of cases.                                                                                                     Even with five random biopsy samples, correct diagnosis of </a:t>
            </a:r>
            <a:r>
              <a:rPr lang="en-US" sz="2000" dirty="0" err="1" smtClean="0">
                <a:latin typeface="Times New Roman" pitchFamily="18" charset="0"/>
                <a:cs typeface="Times New Roman" pitchFamily="18" charset="0"/>
              </a:rPr>
              <a:t>myocarditis</a:t>
            </a:r>
            <a:r>
              <a:rPr lang="en-US" sz="2000" dirty="0" smtClean="0">
                <a:latin typeface="Times New Roman" pitchFamily="18" charset="0"/>
                <a:cs typeface="Times New Roman" pitchFamily="18" charset="0"/>
              </a:rPr>
              <a:t> by the classic Dallas criteria could be reached in only about two thirds of subjects.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 There are also variations in the interpretation of </a:t>
            </a:r>
            <a:r>
              <a:rPr lang="en-US" dirty="0" err="1" smtClean="0"/>
              <a:t>histologic</a:t>
            </a:r>
            <a:r>
              <a:rPr lang="en-US" dirty="0" smtClean="0"/>
              <a:t> samples by expert pathologists experienced in reading cardiac biopsies.                                                        111 patients recruited in the original National Institutes of Health (NIH) </a:t>
            </a:r>
            <a:r>
              <a:rPr lang="en-US" dirty="0" err="1" smtClean="0"/>
              <a:t>Myocarditis</a:t>
            </a:r>
            <a:r>
              <a:rPr lang="en-US" dirty="0" smtClean="0"/>
              <a:t> Treatment Trial diagnosed with </a:t>
            </a:r>
            <a:r>
              <a:rPr lang="en-US" dirty="0" err="1" smtClean="0"/>
              <a:t>myocarditis</a:t>
            </a:r>
            <a:r>
              <a:rPr lang="en-US" dirty="0" smtClean="0"/>
              <a:t> by heart biopsy, only 64% had that diagnosis confirmed by the expert pathology panel during consensus reading of the same biopsy samples later.</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 for biopsy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185862" y="2286000"/>
            <a:ext cx="6772275" cy="32004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Complication rates 2-5%</a:t>
            </a:r>
          </a:p>
          <a:p>
            <a:r>
              <a:rPr lang="en-US" dirty="0" smtClean="0"/>
              <a:t>Almost half of these complications are  vascular.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Molecular diagnostic techniques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In situ hybridization -Seeking the presence of viral genetic signatures in a pathologic sample.                                                            PCR amplification of the RNA from the biopsy specimen itself, have increased the sensitivity of detecting virus signatures in the heart.                                                                           The presence of viral genome is entirely independent of the presence or absence of inflammatory cells on the same biopsy specimen.                                                                  This shows that </a:t>
            </a:r>
            <a:r>
              <a:rPr lang="en-US" dirty="0" err="1" smtClean="0"/>
              <a:t>myocarditis</a:t>
            </a:r>
            <a:r>
              <a:rPr lang="en-US" dirty="0" smtClean="0"/>
              <a:t> is truly a disease of both the molecular trigger by the virus and the immunologic response by the host; either alone will be able to produce the disease syndrome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tissues can also be analyzed for the </a:t>
            </a:r>
            <a:r>
              <a:rPr lang="en-US" dirty="0" err="1" smtClean="0"/>
              <a:t>upregulation</a:t>
            </a:r>
            <a:r>
              <a:rPr lang="en-US" dirty="0" smtClean="0"/>
              <a:t> of major </a:t>
            </a:r>
            <a:r>
              <a:rPr lang="en-US" dirty="0" err="1" smtClean="0"/>
              <a:t>histocompatibility</a:t>
            </a:r>
            <a:r>
              <a:rPr lang="en-US" dirty="0" smtClean="0"/>
              <a:t> complex (MHC) antigens.                                                                   The sensitivity and specificity of MHC antigen </a:t>
            </a:r>
            <a:r>
              <a:rPr lang="en-US" dirty="0" err="1" smtClean="0"/>
              <a:t>upregulation</a:t>
            </a:r>
            <a:r>
              <a:rPr lang="en-US" dirty="0" smtClean="0"/>
              <a:t> have been shown to be 80% and 85%, respectively.                                                                                        MHC expression has been used to guide therapy for patients with </a:t>
            </a:r>
            <a:r>
              <a:rPr lang="en-US" dirty="0" err="1" smtClean="0"/>
              <a:t>myocarditis</a:t>
            </a:r>
            <a:r>
              <a:rPr lang="en-US" dirty="0" smtClean="0"/>
              <a:t> and inflammatory </a:t>
            </a:r>
            <a:r>
              <a:rPr lang="en-US" dirty="0" err="1" smtClean="0"/>
              <a:t>cardiomyopathy</a:t>
            </a:r>
            <a:r>
              <a:rPr lang="en-US" dirty="0" smtClean="0"/>
              <a:t> in one study evaluating immunosuppressive therapy. </a:t>
            </a:r>
            <a:r>
              <a:rPr lang="en-US" sz="1700" dirty="0" err="1" smtClean="0"/>
              <a:t>Wojnicz</a:t>
            </a:r>
            <a:r>
              <a:rPr lang="en-US" sz="1700" dirty="0" smtClean="0"/>
              <a:t> et al</a:t>
            </a:r>
            <a:endParaRPr lang="en-US" sz="17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533400" y="457200"/>
            <a:ext cx="8153400" cy="5867399"/>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Therapeutic approach</a:t>
            </a:r>
            <a:endParaRPr lang="en-US" dirty="0"/>
          </a:p>
        </p:txBody>
      </p:sp>
      <p:sp>
        <p:nvSpPr>
          <p:cNvPr id="3" name="Content Placeholder 2"/>
          <p:cNvSpPr>
            <a:spLocks noGrp="1"/>
          </p:cNvSpPr>
          <p:nvPr>
            <p:ph idx="1"/>
          </p:nvPr>
        </p:nvSpPr>
        <p:spPr/>
        <p:txBody>
          <a:bodyPr/>
          <a:lstStyle/>
          <a:p>
            <a:r>
              <a:rPr lang="en-US" dirty="0" smtClean="0"/>
              <a:t>Supportive therapy</a:t>
            </a:r>
          </a:p>
          <a:p>
            <a:r>
              <a:rPr lang="en-US" dirty="0" err="1" smtClean="0"/>
              <a:t>Immunosuppression</a:t>
            </a:r>
            <a:r>
              <a:rPr lang="en-US" dirty="0" smtClean="0"/>
              <a:t> </a:t>
            </a:r>
          </a:p>
          <a:p>
            <a:r>
              <a:rPr lang="en-US" dirty="0" smtClean="0"/>
              <a:t>Interferon</a:t>
            </a:r>
          </a:p>
          <a:p>
            <a:r>
              <a:rPr lang="en-US" dirty="0" smtClean="0"/>
              <a:t>Intravenous immunoglobulin</a:t>
            </a:r>
          </a:p>
          <a:p>
            <a:r>
              <a:rPr lang="en-US" dirty="0" smtClean="0"/>
              <a:t>Immune adsorption</a:t>
            </a:r>
          </a:p>
          <a:p>
            <a:r>
              <a:rPr lang="en-US" dirty="0" smtClean="0"/>
              <a:t>Immune modulation</a:t>
            </a:r>
          </a:p>
          <a:p>
            <a:r>
              <a:rPr lang="en-US" dirty="0" smtClean="0"/>
              <a:t>Vaccination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Kuhl</a:t>
            </a:r>
            <a:r>
              <a:rPr lang="en-US" dirty="0" smtClean="0"/>
              <a:t> and colleagues’ series</a:t>
            </a:r>
            <a:endParaRPr lang="en-US" dirty="0"/>
          </a:p>
        </p:txBody>
      </p:sp>
      <p:sp>
        <p:nvSpPr>
          <p:cNvPr id="3" name="Content Placeholder 2"/>
          <p:cNvSpPr>
            <a:spLocks noGrp="1"/>
          </p:cNvSpPr>
          <p:nvPr>
            <p:ph idx="1"/>
          </p:nvPr>
        </p:nvSpPr>
        <p:spPr/>
        <p:txBody>
          <a:bodyPr/>
          <a:lstStyle/>
          <a:p>
            <a:r>
              <a:rPr lang="en-US" dirty="0" smtClean="0"/>
              <a:t>245 patients with dilated </a:t>
            </a:r>
            <a:r>
              <a:rPr lang="en-US" dirty="0" err="1" smtClean="0"/>
              <a:t>cardiomyopathy</a:t>
            </a:r>
            <a:r>
              <a:rPr lang="en-US" dirty="0" smtClean="0"/>
              <a:t> were studied and etiology determined</a:t>
            </a:r>
          </a:p>
          <a:p>
            <a:pPr>
              <a:buNone/>
            </a:pPr>
            <a:r>
              <a:rPr lang="en-US" dirty="0" smtClean="0"/>
              <a:t>   51.4% - Parvovirus B19                                                 21.6% - HHV 6                                                               9.4% - </a:t>
            </a:r>
            <a:r>
              <a:rPr lang="en-US" dirty="0" err="1" smtClean="0"/>
              <a:t>Enterovirus</a:t>
            </a:r>
            <a:r>
              <a:rPr lang="en-US" dirty="0" smtClean="0"/>
              <a:t>                                                         1.6% - Adenovirus                                                                     27.3%- Multiple infections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algorithm</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457200" y="1219200"/>
            <a:ext cx="8305800" cy="51816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Supportive therapy</a:t>
            </a:r>
            <a:endParaRPr lang="en-US" dirty="0"/>
          </a:p>
        </p:txBody>
      </p:sp>
      <p:sp>
        <p:nvSpPr>
          <p:cNvPr id="3" name="Content Placeholder 2"/>
          <p:cNvSpPr>
            <a:spLocks noGrp="1"/>
          </p:cNvSpPr>
          <p:nvPr>
            <p:ph idx="1"/>
          </p:nvPr>
        </p:nvSpPr>
        <p:spPr/>
        <p:txBody>
          <a:bodyPr/>
          <a:lstStyle/>
          <a:p>
            <a:pPr>
              <a:buNone/>
            </a:pPr>
            <a:r>
              <a:rPr lang="en-US" dirty="0" smtClean="0"/>
              <a:t>First line</a:t>
            </a:r>
          </a:p>
          <a:p>
            <a:pPr>
              <a:buNone/>
            </a:pPr>
            <a:r>
              <a:rPr lang="en-US" dirty="0" smtClean="0"/>
              <a:t>Small proportion of patients require vasopressors &gt;&gt; aortic pumps&gt;&gt; VAD</a:t>
            </a:r>
          </a:p>
          <a:p>
            <a:pPr>
              <a:buNone/>
            </a:pPr>
            <a:r>
              <a:rPr lang="en-US" dirty="0" smtClean="0"/>
              <a:t>Diuretics reduce volume overload</a:t>
            </a:r>
          </a:p>
          <a:p>
            <a:pPr>
              <a:buNone/>
            </a:pPr>
            <a:r>
              <a:rPr lang="en-US" dirty="0" smtClean="0"/>
              <a:t>Intravenous vasodilators like NTG &amp; </a:t>
            </a:r>
            <a:r>
              <a:rPr lang="en-US" dirty="0" err="1" smtClean="0"/>
              <a:t>nesiritide</a:t>
            </a:r>
            <a:r>
              <a:rPr lang="en-US" dirty="0" smtClean="0"/>
              <a:t> are used.</a:t>
            </a:r>
          </a:p>
          <a:p>
            <a:pPr>
              <a:buNone/>
            </a:pPr>
            <a:r>
              <a:rPr lang="en-US" dirty="0" smtClean="0"/>
              <a:t>They improve CO &amp; lower filling pressures</a:t>
            </a:r>
          </a:p>
          <a:p>
            <a:pPr>
              <a:buNone/>
            </a:pPr>
            <a:r>
              <a:rPr lang="en-US" dirty="0" smtClean="0"/>
              <a:t>ACEI &amp; BB can be used once patient is </a:t>
            </a:r>
            <a:r>
              <a:rPr lang="en-US" dirty="0" err="1" smtClean="0"/>
              <a:t>stabilised</a:t>
            </a:r>
            <a:endParaRPr lang="en-US" dirty="0" smtClean="0"/>
          </a:p>
          <a:p>
            <a:pPr>
              <a:buNone/>
            </a:pPr>
            <a:endParaRPr lang="en-US" dirty="0" smtClean="0"/>
          </a:p>
          <a:p>
            <a:pPr>
              <a:buNone/>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Controversy on </a:t>
            </a:r>
            <a:r>
              <a:rPr lang="en-US" dirty="0" err="1" smtClean="0"/>
              <a:t>immunosuppression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Hot discussion on use of </a:t>
            </a:r>
            <a:r>
              <a:rPr lang="en-US" dirty="0" err="1" smtClean="0"/>
              <a:t>immunosuppression</a:t>
            </a:r>
            <a:r>
              <a:rPr lang="en-US" dirty="0" smtClean="0"/>
              <a:t> !!!</a:t>
            </a:r>
          </a:p>
          <a:p>
            <a:r>
              <a:rPr lang="en-US" dirty="0" smtClean="0"/>
              <a:t> Traditional anti failure measures have immunosuppressive capabilities</a:t>
            </a:r>
          </a:p>
          <a:p>
            <a:r>
              <a:rPr lang="en-US" dirty="0" err="1" smtClean="0"/>
              <a:t>Angiotensin</a:t>
            </a:r>
            <a:r>
              <a:rPr lang="en-US" dirty="0" smtClean="0"/>
              <a:t> is a potent </a:t>
            </a:r>
            <a:r>
              <a:rPr lang="en-US" dirty="0" err="1" smtClean="0"/>
              <a:t>proinflammatory</a:t>
            </a:r>
            <a:r>
              <a:rPr lang="en-US" dirty="0" smtClean="0"/>
              <a:t> and pro-oxidative agent</a:t>
            </a:r>
          </a:p>
          <a:p>
            <a:pPr>
              <a:buNone/>
            </a:pPr>
            <a:r>
              <a:rPr lang="en-US" dirty="0" smtClean="0"/>
              <a:t>ACEI suppresses inflammation by inhibiting </a:t>
            </a:r>
            <a:r>
              <a:rPr lang="en-US" dirty="0" err="1" smtClean="0"/>
              <a:t>angiotensin</a:t>
            </a:r>
            <a:endParaRPr lang="en-US" dirty="0" smtClean="0"/>
          </a:p>
          <a:p>
            <a:pPr>
              <a:buNone/>
            </a:pPr>
            <a:r>
              <a:rPr lang="en-US" dirty="0" smtClean="0"/>
              <a:t>ACEI decrease the expression of adhesion molecules on the surface of the endothelium.                                                                               They have anti-inflammatory properties in terms of attenuating inflammatory cell mobilization and cytokine release.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    Beta blockers have been associated mainly with blockade of the adrenergic system and also have an impact on inflammatory cytokine signaling.      </a:t>
            </a:r>
          </a:p>
          <a:p>
            <a:pPr>
              <a:buNone/>
            </a:pPr>
            <a:r>
              <a:rPr lang="en-US" dirty="0" smtClean="0"/>
              <a:t>                                                                                                           In a canine model of heart failure, the effective use of beta blockade significantly reduce cytokine gene expression in the myocardium                            accompanied by improvements in ventricular function and reverses remodeling of the left ventricle.</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Immunosuppression</a:t>
            </a:r>
            <a:endParaRPr lang="en-US" dirty="0"/>
          </a:p>
        </p:txBody>
      </p:sp>
      <p:sp>
        <p:nvSpPr>
          <p:cNvPr id="3" name="Content Placeholder 2"/>
          <p:cNvSpPr>
            <a:spLocks noGrp="1"/>
          </p:cNvSpPr>
          <p:nvPr>
            <p:ph idx="1"/>
          </p:nvPr>
        </p:nvSpPr>
        <p:spPr/>
        <p:txBody>
          <a:bodyPr>
            <a:normAutofit/>
          </a:bodyPr>
          <a:lstStyle/>
          <a:p>
            <a:r>
              <a:rPr lang="en-US" dirty="0" smtClean="0"/>
              <a:t>Inflammatory cell infiltrates have consistently been found on myocardial biopsy or autopsy of patients who have </a:t>
            </a:r>
            <a:r>
              <a:rPr lang="en-US" dirty="0" err="1" smtClean="0"/>
              <a:t>myocarditis</a:t>
            </a:r>
            <a:r>
              <a:rPr lang="en-US" dirty="0" smtClean="0"/>
              <a:t>, the general belief has been that </a:t>
            </a:r>
            <a:r>
              <a:rPr lang="en-US" dirty="0" err="1" smtClean="0"/>
              <a:t>immunosuppression</a:t>
            </a:r>
            <a:r>
              <a:rPr lang="en-US" dirty="0" smtClean="0"/>
              <a:t> should be beneficial for </a:t>
            </a:r>
            <a:r>
              <a:rPr lang="en-US" dirty="0" err="1" smtClean="0"/>
              <a:t>myocarditis</a:t>
            </a:r>
            <a:endParaRPr lang="en-US"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A series from Italy- 112 active biopsy proven cases</a:t>
            </a:r>
          </a:p>
          <a:p>
            <a:r>
              <a:rPr lang="en-US" dirty="0" smtClean="0"/>
              <a:t>41 treated with immunosuppressive because they failed conventional therapy</a:t>
            </a:r>
          </a:p>
          <a:p>
            <a:r>
              <a:rPr lang="en-US" dirty="0" smtClean="0"/>
              <a:t>Responders were 90% positive for  </a:t>
            </a:r>
            <a:r>
              <a:rPr lang="en-US" dirty="0" err="1" smtClean="0"/>
              <a:t>autoantibodies</a:t>
            </a:r>
            <a:r>
              <a:rPr lang="en-US" dirty="0" smtClean="0"/>
              <a:t> and no persisting viral genome and almost all patients improved </a:t>
            </a:r>
          </a:p>
          <a:p>
            <a:r>
              <a:rPr lang="en-US" dirty="0" smtClean="0"/>
              <a:t>On this basis routinely </a:t>
            </a:r>
            <a:r>
              <a:rPr lang="en-US" dirty="0" err="1" smtClean="0"/>
              <a:t>immunosuppression</a:t>
            </a:r>
            <a:r>
              <a:rPr lang="en-US" dirty="0" smtClean="0"/>
              <a:t> is not recommended </a:t>
            </a:r>
          </a:p>
          <a:p>
            <a:pPr>
              <a:buNone/>
            </a:pPr>
            <a:endParaRPr lang="en-US" dirty="0" smtClean="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Recommendations for steroids </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Giant cell </a:t>
            </a:r>
            <a:r>
              <a:rPr lang="en-US" dirty="0" err="1" smtClean="0"/>
              <a:t>myocarditis</a:t>
            </a:r>
            <a:endParaRPr lang="en-US" dirty="0" smtClean="0"/>
          </a:p>
          <a:p>
            <a:pPr marL="514350" indent="-514350">
              <a:buAutoNum type="arabicPeriod"/>
            </a:pPr>
            <a:r>
              <a:rPr lang="en-US" dirty="0" err="1" smtClean="0"/>
              <a:t>Myocarditis</a:t>
            </a:r>
            <a:r>
              <a:rPr lang="en-US" dirty="0" smtClean="0"/>
              <a:t> due to autoimmune or hypersensitivity reactions</a:t>
            </a:r>
          </a:p>
          <a:p>
            <a:pPr marL="514350" indent="-514350">
              <a:buAutoNum type="arabicPeriod"/>
            </a:pPr>
            <a:r>
              <a:rPr lang="en-US" dirty="0" smtClean="0"/>
              <a:t>Severe deteriorating conditions</a:t>
            </a:r>
          </a:p>
          <a:p>
            <a:pPr marL="514350" indent="-514350">
              <a:buNone/>
            </a:pPr>
            <a:r>
              <a:rPr lang="en-US" dirty="0" smtClean="0"/>
              <a:t>Best responders </a:t>
            </a:r>
          </a:p>
          <a:p>
            <a:pPr marL="514350" indent="-514350">
              <a:buAutoNum type="alphaLcPeriod"/>
            </a:pPr>
            <a:r>
              <a:rPr lang="en-US" dirty="0" smtClean="0"/>
              <a:t>Without persisting viral genome</a:t>
            </a:r>
          </a:p>
          <a:p>
            <a:pPr marL="514350" indent="-514350">
              <a:buAutoNum type="alphaLcPeriod"/>
            </a:pPr>
            <a:r>
              <a:rPr lang="en-US" dirty="0" smtClean="0"/>
              <a:t>Active autoimmune response</a:t>
            </a:r>
          </a:p>
          <a:p>
            <a:pPr marL="514350" indent="-514350">
              <a:buNone/>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r"/>
            <a:endParaRPr lang="en-US" sz="1100" dirty="0" smtClean="0">
              <a:solidFill>
                <a:srgbClr val="231F20"/>
              </a:solidFill>
              <a:latin typeface="HelveticaNeue-LightCond"/>
            </a:endParaRPr>
          </a:p>
          <a:p>
            <a:pPr algn="r"/>
            <a:endParaRPr lang="en-US" sz="1100" dirty="0" smtClean="0">
              <a:solidFill>
                <a:srgbClr val="231F20"/>
              </a:solidFill>
              <a:latin typeface="HelveticaNeue-LightCond"/>
            </a:endParaRPr>
          </a:p>
          <a:p>
            <a:pPr algn="r"/>
            <a:endParaRPr lang="en-US" sz="1100" dirty="0" smtClean="0">
              <a:solidFill>
                <a:srgbClr val="231F20"/>
              </a:solidFill>
              <a:latin typeface="HelveticaNeue-LightCond"/>
            </a:endParaRPr>
          </a:p>
          <a:p>
            <a:pPr algn="r"/>
            <a:endParaRPr lang="en-US" sz="1100" dirty="0" smtClean="0">
              <a:solidFill>
                <a:srgbClr val="231F20"/>
              </a:solidFill>
              <a:latin typeface="HelveticaNeue-LightCond"/>
            </a:endParaRPr>
          </a:p>
          <a:p>
            <a:pPr algn="r"/>
            <a:endParaRPr lang="en-US" sz="1100" dirty="0" smtClean="0">
              <a:solidFill>
                <a:srgbClr val="231F20"/>
              </a:solidFill>
              <a:latin typeface="HelveticaNeue-LightCond"/>
            </a:endParaRPr>
          </a:p>
          <a:p>
            <a:pPr algn="r"/>
            <a:endParaRPr lang="en-US" sz="1100" dirty="0" smtClean="0">
              <a:solidFill>
                <a:srgbClr val="231F20"/>
              </a:solidFill>
              <a:latin typeface="HelveticaNeue-LightCond"/>
            </a:endParaRPr>
          </a:p>
          <a:p>
            <a:pPr algn="r"/>
            <a:endParaRPr lang="en-US" sz="1100" dirty="0" smtClean="0">
              <a:solidFill>
                <a:srgbClr val="231F20"/>
              </a:solidFill>
              <a:latin typeface="HelveticaNeue-LightCond"/>
            </a:endParaRPr>
          </a:p>
          <a:p>
            <a:pPr algn="r"/>
            <a:endParaRPr lang="en-US" sz="1100" dirty="0" smtClean="0">
              <a:solidFill>
                <a:srgbClr val="231F20"/>
              </a:solidFill>
              <a:latin typeface="HelveticaNeue-LightCond"/>
            </a:endParaRPr>
          </a:p>
          <a:p>
            <a:pPr algn="r"/>
            <a:endParaRPr lang="en-US" sz="1100" dirty="0" smtClean="0">
              <a:solidFill>
                <a:srgbClr val="231F20"/>
              </a:solidFill>
              <a:latin typeface="HelveticaNeue-LightCond"/>
            </a:endParaRPr>
          </a:p>
          <a:p>
            <a:pPr algn="r"/>
            <a:endParaRPr lang="en-US" sz="1100" dirty="0" smtClean="0">
              <a:solidFill>
                <a:srgbClr val="231F20"/>
              </a:solidFill>
              <a:latin typeface="HelveticaNeue-LightCond"/>
            </a:endParaRPr>
          </a:p>
          <a:p>
            <a:pPr algn="r"/>
            <a:endParaRPr lang="en-US" sz="1100" dirty="0" smtClean="0">
              <a:solidFill>
                <a:srgbClr val="231F20"/>
              </a:solidFill>
              <a:latin typeface="HelveticaNeue-LightCond"/>
            </a:endParaRPr>
          </a:p>
          <a:p>
            <a:pPr algn="r"/>
            <a:endParaRPr lang="en-US" sz="1100" dirty="0" smtClean="0">
              <a:solidFill>
                <a:srgbClr val="231F20"/>
              </a:solidFill>
              <a:latin typeface="HelveticaNeue-LightCond"/>
            </a:endParaRPr>
          </a:p>
          <a:p>
            <a:pPr algn="r"/>
            <a:endParaRPr lang="en-US" sz="1100" dirty="0" smtClean="0">
              <a:solidFill>
                <a:srgbClr val="231F20"/>
              </a:solidFill>
              <a:latin typeface="HelveticaNeue-LightCond"/>
            </a:endParaRPr>
          </a:p>
          <a:p>
            <a:pPr algn="r"/>
            <a:endParaRPr lang="en-US" sz="1100" dirty="0" smtClean="0">
              <a:solidFill>
                <a:srgbClr val="231F20"/>
              </a:solidFill>
              <a:latin typeface="HelveticaNeue-LightCond"/>
            </a:endParaRPr>
          </a:p>
          <a:p>
            <a:pPr algn="r"/>
            <a:endParaRPr lang="en-US" sz="1100" dirty="0" smtClean="0">
              <a:solidFill>
                <a:srgbClr val="231F20"/>
              </a:solidFill>
              <a:latin typeface="HelveticaNeue-LightCond"/>
            </a:endParaRPr>
          </a:p>
          <a:p>
            <a:pPr algn="r"/>
            <a:endParaRPr lang="en-US" sz="1100" dirty="0" smtClean="0">
              <a:solidFill>
                <a:srgbClr val="231F20"/>
              </a:solidFill>
              <a:latin typeface="HelveticaNeue-LightCond"/>
            </a:endParaRPr>
          </a:p>
          <a:p>
            <a:pPr algn="r"/>
            <a:endParaRPr lang="en-US" sz="1100" dirty="0" smtClean="0">
              <a:solidFill>
                <a:srgbClr val="231F20"/>
              </a:solidFill>
              <a:latin typeface="HelveticaNeue-LightCond"/>
            </a:endParaRPr>
          </a:p>
          <a:p>
            <a:pPr algn="r">
              <a:buNone/>
            </a:pPr>
            <a:endParaRPr lang="en-US" sz="1100" dirty="0" smtClean="0">
              <a:solidFill>
                <a:srgbClr val="231F20"/>
              </a:solidFill>
              <a:latin typeface="HelveticaNeue-LightCond"/>
            </a:endParaRPr>
          </a:p>
          <a:p>
            <a:pPr algn="r">
              <a:buNone/>
            </a:pPr>
            <a:endParaRPr lang="en-US" sz="1100" dirty="0" smtClean="0">
              <a:solidFill>
                <a:srgbClr val="231F20"/>
              </a:solidFill>
              <a:latin typeface="HelveticaNeue-LightCond"/>
            </a:endParaRPr>
          </a:p>
          <a:p>
            <a:pPr algn="ctr">
              <a:buNone/>
            </a:pPr>
            <a:r>
              <a:rPr lang="en-US" sz="1100" dirty="0" smtClean="0">
                <a:solidFill>
                  <a:srgbClr val="231F20"/>
                </a:solidFill>
                <a:latin typeface="HelveticaNeue-LightCond"/>
              </a:rPr>
              <a:t>Cooper L, Hare JM, </a:t>
            </a:r>
            <a:r>
              <a:rPr lang="en-US" sz="1100" dirty="0" err="1" smtClean="0">
                <a:solidFill>
                  <a:srgbClr val="231F20"/>
                </a:solidFill>
                <a:latin typeface="HelveticaNeue-LightCond"/>
              </a:rPr>
              <a:t>Tazelaar</a:t>
            </a:r>
            <a:r>
              <a:rPr lang="en-US" sz="1100" dirty="0" smtClean="0">
                <a:solidFill>
                  <a:srgbClr val="231F20"/>
                </a:solidFill>
                <a:latin typeface="HelveticaNeue-LightCond"/>
              </a:rPr>
              <a:t> HD, et al: Usefulness of </a:t>
            </a:r>
            <a:r>
              <a:rPr lang="en-US" sz="1100" dirty="0" err="1" smtClean="0">
                <a:solidFill>
                  <a:srgbClr val="231F20"/>
                </a:solidFill>
                <a:latin typeface="HelveticaNeue-LightCond"/>
              </a:rPr>
              <a:t>immunosuppression</a:t>
            </a:r>
            <a:r>
              <a:rPr lang="en-US" sz="1100" dirty="0" smtClean="0">
                <a:solidFill>
                  <a:srgbClr val="231F20"/>
                </a:solidFill>
                <a:latin typeface="HelveticaNeue-LightCond"/>
              </a:rPr>
              <a:t>  for giant cell </a:t>
            </a:r>
            <a:r>
              <a:rPr lang="en-US" sz="1100" dirty="0" err="1" smtClean="0">
                <a:solidFill>
                  <a:srgbClr val="231F20"/>
                </a:solidFill>
                <a:latin typeface="HelveticaNeue-LightCond"/>
              </a:rPr>
              <a:t>myocarditis</a:t>
            </a:r>
            <a:r>
              <a:rPr lang="en-US" sz="1100" dirty="0" smtClean="0">
                <a:solidFill>
                  <a:srgbClr val="231F20"/>
                </a:solidFill>
                <a:latin typeface="HelveticaNeue-LightCond"/>
              </a:rPr>
              <a:t>. Am J </a:t>
            </a:r>
            <a:r>
              <a:rPr lang="en-US" sz="1100" dirty="0" err="1" smtClean="0">
                <a:solidFill>
                  <a:srgbClr val="231F20"/>
                </a:solidFill>
                <a:latin typeface="HelveticaNeue-LightCond"/>
              </a:rPr>
              <a:t>Cardiol</a:t>
            </a:r>
            <a:r>
              <a:rPr lang="en-US" sz="1100" dirty="0" smtClean="0">
                <a:solidFill>
                  <a:srgbClr val="231F20"/>
                </a:solidFill>
                <a:latin typeface="HelveticaNeue-LightCond"/>
              </a:rPr>
              <a:t> 2008;102:1535–9.</a:t>
            </a:r>
            <a:endParaRPr lang="en-US" sz="1100" dirty="0"/>
          </a:p>
        </p:txBody>
      </p:sp>
      <p:pic>
        <p:nvPicPr>
          <p:cNvPr id="3075" name="Picture 3"/>
          <p:cNvPicPr>
            <a:picLocks noChangeAspect="1" noChangeArrowheads="1"/>
          </p:cNvPicPr>
          <p:nvPr/>
        </p:nvPicPr>
        <p:blipFill>
          <a:blip r:embed="rId2"/>
          <a:srcRect/>
          <a:stretch>
            <a:fillRect/>
          </a:stretch>
        </p:blipFill>
        <p:spPr bwMode="auto">
          <a:xfrm>
            <a:off x="457200" y="381000"/>
            <a:ext cx="8229600" cy="4977026"/>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dirty="0" smtClean="0"/>
              <a:t>c/c inflammatory </a:t>
            </a:r>
            <a:r>
              <a:rPr lang="en-US" dirty="0" err="1" smtClean="0"/>
              <a:t>cardiomyopathy</a:t>
            </a:r>
            <a:endParaRPr lang="en-US" dirty="0"/>
          </a:p>
        </p:txBody>
      </p:sp>
      <p:sp>
        <p:nvSpPr>
          <p:cNvPr id="3" name="Content Placeholder 2"/>
          <p:cNvSpPr>
            <a:spLocks noGrp="1"/>
          </p:cNvSpPr>
          <p:nvPr>
            <p:ph idx="1"/>
          </p:nvPr>
        </p:nvSpPr>
        <p:spPr>
          <a:xfrm>
            <a:off x="457200" y="1295400"/>
            <a:ext cx="8229600" cy="5334000"/>
          </a:xfrm>
        </p:spPr>
        <p:txBody>
          <a:bodyPr>
            <a:normAutofit fontScale="92500" lnSpcReduction="20000"/>
          </a:bodyPr>
          <a:lstStyle/>
          <a:p>
            <a:r>
              <a:rPr lang="en-US" dirty="0" smtClean="0"/>
              <a:t>c/c post infectious and autoimmune </a:t>
            </a:r>
            <a:r>
              <a:rPr lang="en-US" dirty="0" err="1" smtClean="0"/>
              <a:t>cardiomyopathy</a:t>
            </a:r>
            <a:r>
              <a:rPr lang="en-US" dirty="0" smtClean="0"/>
              <a:t> of 6months duration will respond well to 6months of </a:t>
            </a:r>
            <a:r>
              <a:rPr lang="en-US" dirty="0" err="1" smtClean="0"/>
              <a:t>immunosuppression</a:t>
            </a:r>
            <a:r>
              <a:rPr lang="en-US" dirty="0" smtClean="0"/>
              <a:t>.</a:t>
            </a:r>
          </a:p>
          <a:p>
            <a:r>
              <a:rPr lang="en-US" dirty="0" smtClean="0"/>
              <a:t>The TIMIC studied chronic active </a:t>
            </a:r>
            <a:r>
              <a:rPr lang="en-US" dirty="0" err="1" smtClean="0"/>
              <a:t>myocarditis</a:t>
            </a:r>
            <a:r>
              <a:rPr lang="en-US" dirty="0" smtClean="0"/>
              <a:t> and decreased LV function (LV ejection fraction [EF] &lt; 45%) with  symptoms of heart failure in spite of having received symptomatic medication for heart failure for more than 6 months.                                                                                               Primary end point - improvement in LV-EF after 6 months.                        89% of treated patients improved according to the NYHA classification.                                                                                     Five of the 42 placebo patients (12%) had to be admitted to inpatient care because of progressive symptoms of heart failure.                                                                                                    Two patients died and two patients received heart transplants. </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Interferons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Type 1 </a:t>
            </a:r>
            <a:r>
              <a:rPr lang="en-US" dirty="0" err="1" smtClean="0"/>
              <a:t>interferons</a:t>
            </a:r>
            <a:r>
              <a:rPr lang="en-US" dirty="0" smtClean="0"/>
              <a:t> (IFN </a:t>
            </a:r>
            <a:r>
              <a:rPr lang="el-GR" dirty="0" smtClean="0"/>
              <a:t>α</a:t>
            </a:r>
            <a:r>
              <a:rPr lang="en-US" dirty="0" smtClean="0"/>
              <a:t> and </a:t>
            </a:r>
            <a:r>
              <a:rPr lang="el-GR" dirty="0" smtClean="0"/>
              <a:t>β</a:t>
            </a:r>
            <a:r>
              <a:rPr lang="en-US" dirty="0" smtClean="0"/>
              <a:t> )- has antiviral activity as they </a:t>
            </a:r>
            <a:r>
              <a:rPr lang="en-US" dirty="0" err="1" smtClean="0"/>
              <a:t>phosphorylate</a:t>
            </a:r>
            <a:r>
              <a:rPr lang="en-US" dirty="0" smtClean="0"/>
              <a:t> the interferon stimulated genes in host innate immune system. These degrade foreign viral DNA</a:t>
            </a:r>
          </a:p>
          <a:p>
            <a:r>
              <a:rPr lang="en-US" dirty="0" err="1" smtClean="0"/>
              <a:t>Kuhl</a:t>
            </a:r>
            <a:r>
              <a:rPr lang="en-US" dirty="0" smtClean="0"/>
              <a:t> et al evaluated 22 patients with biopsy evidence of viral genome. These patients were treated for 24 weeks.</a:t>
            </a:r>
          </a:p>
          <a:p>
            <a:r>
              <a:rPr lang="en-US" dirty="0" smtClean="0"/>
              <a:t>Interferon treated patients was able to eliminate virus from all genome and LV function improved in 15/22. EF improved from 44.6&gt;&gt;&gt;53.1 %                  </a:t>
            </a:r>
            <a:r>
              <a:rPr lang="en-US" sz="1500" dirty="0" smtClean="0"/>
              <a:t>Circulation. 2003;107:2793–2798</a:t>
            </a:r>
            <a:endParaRPr lang="en-US" dirty="0" smtClean="0"/>
          </a:p>
          <a:p>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Bowles and coworkers series</a:t>
            </a:r>
            <a:endParaRPr lang="en-US" dirty="0"/>
          </a:p>
        </p:txBody>
      </p:sp>
      <p:sp>
        <p:nvSpPr>
          <p:cNvPr id="3" name="Content Placeholder 2"/>
          <p:cNvSpPr>
            <a:spLocks noGrp="1"/>
          </p:cNvSpPr>
          <p:nvPr>
            <p:ph idx="1"/>
          </p:nvPr>
        </p:nvSpPr>
        <p:spPr/>
        <p:txBody>
          <a:bodyPr>
            <a:normAutofit/>
          </a:bodyPr>
          <a:lstStyle/>
          <a:p>
            <a:r>
              <a:rPr lang="en-US" dirty="0" smtClean="0"/>
              <a:t>624 patients studied using PCR &amp;Viral positivity in 38% </a:t>
            </a:r>
          </a:p>
          <a:p>
            <a:r>
              <a:rPr lang="en-US" dirty="0" smtClean="0"/>
              <a:t>22.8% - Adenovirus                                                                    13.6% -</a:t>
            </a:r>
            <a:r>
              <a:rPr lang="en-US" dirty="0" err="1" smtClean="0"/>
              <a:t>Enterovirus</a:t>
            </a:r>
            <a:r>
              <a:rPr lang="en-US" dirty="0" smtClean="0"/>
              <a:t>                                                                                1.0% - Parvovirus.                                                                                      Patient group was younger, resided mainly in North America                                                                                                                                          </a:t>
            </a:r>
            <a:endParaRPr lang="en-US" sz="2100" dirty="0" smtClean="0"/>
          </a:p>
          <a:p>
            <a:pPr>
              <a:buNone/>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Intravenous immunoglobulin</a:t>
            </a:r>
            <a:endParaRPr lang="en-US"/>
          </a:p>
        </p:txBody>
      </p:sp>
      <p:sp>
        <p:nvSpPr>
          <p:cNvPr id="3" name="Content Placeholder 2"/>
          <p:cNvSpPr>
            <a:spLocks noGrp="1"/>
          </p:cNvSpPr>
          <p:nvPr>
            <p:ph idx="1"/>
          </p:nvPr>
        </p:nvSpPr>
        <p:spPr/>
        <p:txBody>
          <a:bodyPr>
            <a:normAutofit/>
          </a:bodyPr>
          <a:lstStyle/>
          <a:p>
            <a:r>
              <a:rPr lang="en-US" dirty="0" smtClean="0"/>
              <a:t>A form of passive immunization in conditions like </a:t>
            </a:r>
            <a:r>
              <a:rPr lang="en-US" dirty="0" err="1" smtClean="0"/>
              <a:t>peripartum</a:t>
            </a:r>
            <a:r>
              <a:rPr lang="en-US" dirty="0" smtClean="0"/>
              <a:t> </a:t>
            </a:r>
            <a:r>
              <a:rPr lang="en-US" dirty="0" err="1" smtClean="0"/>
              <a:t>cardiomyopathy</a:t>
            </a:r>
            <a:r>
              <a:rPr lang="en-US" dirty="0" smtClean="0"/>
              <a:t> which is an auto immune process triggered by a viral infection. There is improvement in LV function as proved by the McNamara study.</a:t>
            </a:r>
          </a:p>
          <a:p>
            <a:r>
              <a:rPr lang="en-US" dirty="0" smtClean="0"/>
              <a:t>An RCT( IMAC II) study of 62 patients randomized to IG 2g/kg v/s placebo. Improvement in EF was seen in both arms. Transplant free survival was 92% in 1</a:t>
            </a:r>
            <a:r>
              <a:rPr lang="en-US" baseline="30000" dirty="0" smtClean="0"/>
              <a:t>st</a:t>
            </a:r>
            <a:r>
              <a:rPr lang="en-US" dirty="0" smtClean="0"/>
              <a:t> yr .</a:t>
            </a:r>
          </a:p>
          <a:p>
            <a:r>
              <a:rPr lang="en-US" dirty="0" smtClean="0"/>
              <a:t>Uncontrolled studies suggest potential benefit with iv </a:t>
            </a:r>
            <a:r>
              <a:rPr lang="en-US" dirty="0" err="1" smtClean="0"/>
              <a:t>immunoglobulins</a:t>
            </a:r>
            <a:r>
              <a:rPr lang="en-US" dirty="0" smtClean="0"/>
              <a:t> in pediatric </a:t>
            </a:r>
            <a:r>
              <a:rPr lang="en-US" dirty="0" err="1" smtClean="0"/>
              <a:t>myocarditis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Presently there is no indication for </a:t>
            </a:r>
            <a:r>
              <a:rPr lang="en-US" dirty="0" err="1" smtClean="0"/>
              <a:t>immunoglobulins</a:t>
            </a:r>
            <a:r>
              <a:rPr lang="en-US" dirty="0" smtClean="0"/>
              <a:t> except in pediatric population and those refractory to immunosuppressive therapy.</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adsorption therapy</a:t>
            </a:r>
            <a:endParaRPr lang="en-US" dirty="0"/>
          </a:p>
        </p:txBody>
      </p:sp>
      <p:sp>
        <p:nvSpPr>
          <p:cNvPr id="3" name="Content Placeholder 2"/>
          <p:cNvSpPr>
            <a:spLocks noGrp="1"/>
          </p:cNvSpPr>
          <p:nvPr>
            <p:ph idx="1"/>
          </p:nvPr>
        </p:nvSpPr>
        <p:spPr/>
        <p:txBody>
          <a:bodyPr>
            <a:normAutofit/>
          </a:bodyPr>
          <a:lstStyle/>
          <a:p>
            <a:r>
              <a:rPr lang="en-US" dirty="0" smtClean="0"/>
              <a:t>Removal of potential cardiac depressants through </a:t>
            </a:r>
            <a:r>
              <a:rPr lang="en-US" dirty="0" err="1" smtClean="0"/>
              <a:t>plasmapheresis</a:t>
            </a:r>
            <a:endParaRPr lang="en-US" dirty="0" smtClean="0"/>
          </a:p>
          <a:p>
            <a:r>
              <a:rPr lang="en-US" dirty="0" smtClean="0"/>
              <a:t>Cytokines , circulating antibodies may target </a:t>
            </a:r>
            <a:r>
              <a:rPr lang="el-GR" dirty="0" smtClean="0"/>
              <a:t>β</a:t>
            </a:r>
            <a:r>
              <a:rPr lang="en-US" dirty="0" smtClean="0"/>
              <a:t> receptor , ATP carrier or myosin molecule leading to cell death and cell dysfunction.</a:t>
            </a:r>
          </a:p>
          <a:p>
            <a:r>
              <a:rPr lang="en-US" dirty="0" smtClean="0"/>
              <a:t>Symptomatic improvement and LVEF improvement (22%- 38%) in RCT of 32 patients</a:t>
            </a:r>
          </a:p>
          <a:p>
            <a:r>
              <a:rPr lang="en-US" dirty="0" smtClean="0"/>
              <a:t>Removal of IgG3 subclass of antibodies that leads to cardiac depression has led to improvement of EF</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MODULATION</a:t>
            </a:r>
            <a:endParaRPr lang="en-US" dirty="0"/>
          </a:p>
        </p:txBody>
      </p:sp>
      <p:sp>
        <p:nvSpPr>
          <p:cNvPr id="3" name="Content Placeholder 2"/>
          <p:cNvSpPr>
            <a:spLocks noGrp="1"/>
          </p:cNvSpPr>
          <p:nvPr>
            <p:ph idx="1"/>
          </p:nvPr>
        </p:nvSpPr>
        <p:spPr/>
        <p:txBody>
          <a:bodyPr>
            <a:normAutofit/>
          </a:bodyPr>
          <a:lstStyle/>
          <a:p>
            <a:r>
              <a:rPr lang="en-US" dirty="0" smtClean="0"/>
              <a:t>Taking </a:t>
            </a:r>
            <a:r>
              <a:rPr lang="en-US" dirty="0" err="1" smtClean="0"/>
              <a:t>autologous</a:t>
            </a:r>
            <a:r>
              <a:rPr lang="en-US" dirty="0" smtClean="0"/>
              <a:t> whole blood, irradiating it with ultraviolet radiation, and </a:t>
            </a:r>
            <a:r>
              <a:rPr lang="en-US" dirty="0" err="1" smtClean="0"/>
              <a:t>reinjecting</a:t>
            </a:r>
            <a:r>
              <a:rPr lang="en-US" dirty="0" smtClean="0"/>
              <a:t> it into the patient </a:t>
            </a:r>
            <a:r>
              <a:rPr lang="en-US" dirty="0" err="1" smtClean="0"/>
              <a:t>im</a:t>
            </a:r>
            <a:r>
              <a:rPr lang="en-US" dirty="0" smtClean="0"/>
              <a:t> has shown to decrease markers of inflammation.                                               MOA is thought be that the irradiation triggers apoptosis in the WBCs in the blood and in turn induces tolerance or </a:t>
            </a:r>
            <a:r>
              <a:rPr lang="en-US" dirty="0" err="1" smtClean="0"/>
              <a:t>anergy</a:t>
            </a:r>
            <a:r>
              <a:rPr lang="en-US" dirty="0" smtClean="0"/>
              <a:t> in activated immune cell clones in the host.</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pPr>
              <a:buNone/>
            </a:pPr>
            <a:r>
              <a:rPr lang="en-US" dirty="0" smtClean="0"/>
              <a:t>     An RCT of 75 heart failure patients in functional Class III or IV  received either immune modulation therapy or placebo on top of standard therapy for 6 months.                                                                                        At the end of the follow-up period, there was no difference in the primary endpoint of 6-minute walk distance, but surprisingly there was a significant reduction in the risk of death (</a:t>
            </a:r>
            <a:r>
              <a:rPr lang="en-US" i="1" dirty="0" smtClean="0"/>
              <a:t>P</a:t>
            </a:r>
            <a:r>
              <a:rPr lang="en-US" dirty="0" smtClean="0"/>
              <a:t> = 0.022) and hospitalization (</a:t>
            </a:r>
            <a:r>
              <a:rPr lang="en-US" i="1" dirty="0" smtClean="0"/>
              <a:t>P</a:t>
            </a:r>
            <a:r>
              <a:rPr lang="en-US" dirty="0" smtClean="0"/>
              <a:t> = 0.008) in the immune modulation group</a:t>
            </a:r>
            <a:r>
              <a:rPr lang="en-US" sz="1400" dirty="0" smtClean="0"/>
              <a:t>. </a:t>
            </a:r>
            <a:r>
              <a:rPr lang="en-US" sz="1400" dirty="0" err="1" smtClean="0"/>
              <a:t>Staudt</a:t>
            </a:r>
            <a:r>
              <a:rPr lang="en-US" sz="1400" dirty="0" smtClean="0"/>
              <a:t> A, </a:t>
            </a:r>
            <a:r>
              <a:rPr lang="en-US" sz="1400" dirty="0" err="1" smtClean="0"/>
              <a:t>Schaper</a:t>
            </a:r>
            <a:r>
              <a:rPr lang="en-US" sz="1400" dirty="0" smtClean="0"/>
              <a:t> F, </a:t>
            </a:r>
            <a:r>
              <a:rPr lang="en-US" sz="1400" dirty="0" err="1" smtClean="0"/>
              <a:t>Stangl</a:t>
            </a:r>
            <a:r>
              <a:rPr lang="en-US" sz="1400" dirty="0" smtClean="0"/>
              <a:t> V, et </a:t>
            </a:r>
            <a:r>
              <a:rPr lang="en-US" sz="1400" dirty="0" err="1" smtClean="0"/>
              <a:t>al:</a:t>
            </a:r>
            <a:r>
              <a:rPr lang="en-US" sz="1400" i="1" dirty="0" err="1" smtClean="0"/>
              <a:t>Circulation</a:t>
            </a:r>
            <a:r>
              <a:rPr lang="en-US" sz="1400" dirty="0" smtClean="0"/>
              <a:t>  2001; 103:2681</a:t>
            </a:r>
            <a:r>
              <a:rPr lang="en-US" dirty="0" smtClean="0"/>
              <a:t>.                                                                                                                                                                    The failure of </a:t>
            </a:r>
            <a:r>
              <a:rPr lang="en-US" dirty="0" err="1" smtClean="0"/>
              <a:t>immunomodulation</a:t>
            </a:r>
            <a:r>
              <a:rPr lang="en-US" dirty="0" smtClean="0"/>
              <a:t> therapy to improve left ventricular compromise relates to redundancy of the immune system and alternative effects of TNFR1 and TNFR2 on NF-</a:t>
            </a:r>
            <a:r>
              <a:rPr lang="en-US" dirty="0" err="1" smtClean="0"/>
              <a:t>κB</a:t>
            </a:r>
            <a:r>
              <a:rPr lang="en-US" dirty="0" smtClean="0"/>
              <a:t>, inflammation, apoptosis, and hypertrophy</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VAD therapy</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Patients with </a:t>
            </a:r>
            <a:r>
              <a:rPr lang="en-US" dirty="0" err="1" smtClean="0"/>
              <a:t>myocarditis</a:t>
            </a:r>
            <a:r>
              <a:rPr lang="en-US" dirty="0" smtClean="0"/>
              <a:t> presenting with profound hemodynamic compromise secondary to </a:t>
            </a:r>
            <a:r>
              <a:rPr lang="en-US" dirty="0" err="1" smtClean="0"/>
              <a:t>fulminant</a:t>
            </a:r>
            <a:r>
              <a:rPr lang="en-US" dirty="0" smtClean="0"/>
              <a:t> </a:t>
            </a:r>
            <a:r>
              <a:rPr lang="en-US" dirty="0" err="1" smtClean="0"/>
              <a:t>myocarditis</a:t>
            </a:r>
            <a:r>
              <a:rPr lang="en-US" dirty="0" smtClean="0"/>
              <a:t> or </a:t>
            </a:r>
            <a:r>
              <a:rPr lang="en-US" dirty="0" err="1" smtClean="0"/>
              <a:t>cardiogenic</a:t>
            </a:r>
            <a:r>
              <a:rPr lang="en-US" dirty="0" smtClean="0"/>
              <a:t> shock can be supported effectively with devices ranging from intra-aortic balloon pumps to full ventricular assist devices (VAD). </a:t>
            </a:r>
          </a:p>
          <a:p>
            <a:pPr>
              <a:buNone/>
            </a:pPr>
            <a:r>
              <a:rPr lang="en-US" dirty="0" smtClean="0"/>
              <a:t>                                                                                                 Simon and colleagues reported a single-center series of 154 patients receiving VAD therapy, of whom 10 had successful recovery without transplantation.</a:t>
            </a:r>
            <a:r>
              <a:rPr lang="en-US" baseline="30000" dirty="0" smtClean="0"/>
              <a:t> </a:t>
            </a:r>
            <a:r>
              <a:rPr lang="en-US" dirty="0" smtClean="0"/>
              <a:t>                                                                                      The majority of cases were </a:t>
            </a:r>
            <a:r>
              <a:rPr lang="en-US" dirty="0" err="1" smtClean="0"/>
              <a:t>nonischemic</a:t>
            </a:r>
            <a:r>
              <a:rPr lang="en-US" dirty="0" smtClean="0"/>
              <a:t> </a:t>
            </a:r>
            <a:r>
              <a:rPr lang="en-US" dirty="0" err="1" smtClean="0"/>
              <a:t>cardiomyopathy</a:t>
            </a:r>
            <a:r>
              <a:rPr lang="en-US" dirty="0" smtClean="0"/>
              <a:t>, including </a:t>
            </a:r>
            <a:r>
              <a:rPr lang="en-US" dirty="0" err="1" smtClean="0"/>
              <a:t>myocarditis</a:t>
            </a:r>
            <a:r>
              <a:rPr lang="en-US" dirty="0" smtClean="0"/>
              <a:t> in three patients and </a:t>
            </a:r>
            <a:r>
              <a:rPr lang="en-US" dirty="0" err="1" smtClean="0"/>
              <a:t>peripartum</a:t>
            </a:r>
            <a:r>
              <a:rPr lang="en-US" dirty="0" smtClean="0"/>
              <a:t> </a:t>
            </a:r>
            <a:r>
              <a:rPr lang="en-US" dirty="0" err="1" smtClean="0"/>
              <a:t>cardiomyopathy</a:t>
            </a:r>
            <a:r>
              <a:rPr lang="en-US" dirty="0" smtClean="0"/>
              <a:t> in four patients</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a:t>
            </a:r>
            <a:endParaRPr lang="en-US" dirty="0"/>
          </a:p>
        </p:txBody>
      </p:sp>
      <p:sp>
        <p:nvSpPr>
          <p:cNvPr id="3" name="Content Placeholder 2"/>
          <p:cNvSpPr>
            <a:spLocks noGrp="1"/>
          </p:cNvSpPr>
          <p:nvPr>
            <p:ph idx="1"/>
          </p:nvPr>
        </p:nvSpPr>
        <p:spPr/>
        <p:txBody>
          <a:bodyPr/>
          <a:lstStyle/>
          <a:p>
            <a:r>
              <a:rPr lang="en-US" dirty="0" smtClean="0"/>
              <a:t>Patients who may be genetically susceptible to </a:t>
            </a:r>
            <a:r>
              <a:rPr lang="en-US" dirty="0" err="1" smtClean="0"/>
              <a:t>myocarditis</a:t>
            </a:r>
            <a:r>
              <a:rPr lang="en-US" dirty="0" smtClean="0"/>
              <a:t> may receive vaccination against the most common causative agents, thus obviating the risk for development of the </a:t>
            </a:r>
            <a:r>
              <a:rPr lang="en-US" smtClean="0"/>
              <a:t>disease.                                                                       </a:t>
            </a:r>
            <a:r>
              <a:rPr lang="en-US" dirty="0" smtClean="0"/>
              <a:t>One example is the disappearance of </a:t>
            </a:r>
            <a:r>
              <a:rPr lang="en-US" dirty="0" err="1" smtClean="0"/>
              <a:t>endocardial</a:t>
            </a:r>
            <a:r>
              <a:rPr lang="en-US" dirty="0" smtClean="0"/>
              <a:t> </a:t>
            </a:r>
            <a:r>
              <a:rPr lang="en-US" dirty="0" err="1" smtClean="0"/>
              <a:t>fibroelastosis</a:t>
            </a:r>
            <a:r>
              <a:rPr lang="en-US" dirty="0" smtClean="0"/>
              <a:t> causing dilated </a:t>
            </a:r>
            <a:r>
              <a:rPr lang="en-US" dirty="0" err="1" smtClean="0"/>
              <a:t>cardiomyopathy</a:t>
            </a:r>
            <a:r>
              <a:rPr lang="en-US" dirty="0" smtClean="0"/>
              <a:t> in children associated with the mumps vaccination program</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Acute </a:t>
            </a:r>
            <a:r>
              <a:rPr lang="en-US" dirty="0" err="1" smtClean="0"/>
              <a:t>myocarditis</a:t>
            </a:r>
            <a:r>
              <a:rPr lang="en-US" dirty="0" smtClean="0"/>
              <a:t> and mild cardiac involvement generally will recover in the majority of cases without long-term </a:t>
            </a:r>
            <a:r>
              <a:rPr lang="en-US" dirty="0" err="1" smtClean="0"/>
              <a:t>sequelae</a:t>
            </a:r>
            <a:r>
              <a:rPr lang="en-US" dirty="0" smtClean="0"/>
              <a:t>                                                                                                 </a:t>
            </a:r>
            <a:r>
              <a:rPr lang="en-US" dirty="0" err="1" smtClean="0"/>
              <a:t>Granulomatous</a:t>
            </a:r>
            <a:r>
              <a:rPr lang="en-US" dirty="0" smtClean="0"/>
              <a:t> necrotizing </a:t>
            </a:r>
            <a:r>
              <a:rPr lang="en-US" dirty="0" err="1" smtClean="0"/>
              <a:t>myocarditis</a:t>
            </a:r>
            <a:r>
              <a:rPr lang="en-US" dirty="0" smtClean="0"/>
              <a:t> is lethal if overlooked and untreated.                                                                                                                  </a:t>
            </a:r>
            <a:r>
              <a:rPr lang="en-US" dirty="0" err="1" smtClean="0"/>
              <a:t>Nonfulminant</a:t>
            </a:r>
            <a:r>
              <a:rPr lang="en-US" dirty="0" smtClean="0"/>
              <a:t> active </a:t>
            </a:r>
            <a:r>
              <a:rPr lang="en-US" dirty="0" err="1" smtClean="0"/>
              <a:t>myocarditis</a:t>
            </a:r>
            <a:r>
              <a:rPr lang="en-US" dirty="0" smtClean="0"/>
              <a:t> has a mortality rate of 25% to 56% within 3 to 10 years.                                                                                                     On the other hand, patients with chronic active </a:t>
            </a:r>
            <a:r>
              <a:rPr lang="en-US" dirty="0" err="1" smtClean="0"/>
              <a:t>myocarditis</a:t>
            </a:r>
            <a:r>
              <a:rPr lang="en-US" dirty="0" smtClean="0"/>
              <a:t> with dilated </a:t>
            </a:r>
            <a:r>
              <a:rPr lang="en-US" dirty="0" err="1" smtClean="0"/>
              <a:t>cardiomyopathy</a:t>
            </a:r>
            <a:r>
              <a:rPr lang="en-US" dirty="0" smtClean="0"/>
              <a:t>, like those recruited into the NIH </a:t>
            </a:r>
            <a:r>
              <a:rPr lang="en-US" dirty="0" err="1" smtClean="0"/>
              <a:t>Myocarditis</a:t>
            </a:r>
            <a:r>
              <a:rPr lang="en-US" dirty="0" smtClean="0"/>
              <a:t> Treatment Trial, still have a relatively poor prognosis.                                                                                                      These patients all had the diagnosis of </a:t>
            </a:r>
            <a:r>
              <a:rPr lang="en-US" dirty="0" err="1" smtClean="0"/>
              <a:t>myocarditis</a:t>
            </a:r>
            <a:r>
              <a:rPr lang="en-US" dirty="0" smtClean="0"/>
              <a:t> based on the Dallas biopsy criteria and showed a mortality of 20% at 1 year and 56% at 4.3 years, with many cases of chronic heart failure despite OMT.</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609600" y="1371600"/>
            <a:ext cx="3438525" cy="2895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648200" y="3352800"/>
            <a:ext cx="3752850" cy="3162300"/>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PREDICTORS OF POOR PROGNOSIS</a:t>
            </a:r>
            <a:endParaRPr lang="en-US" dirty="0"/>
          </a:p>
        </p:txBody>
      </p:sp>
      <p:sp>
        <p:nvSpPr>
          <p:cNvPr id="3" name="Content Placeholder 2"/>
          <p:cNvSpPr>
            <a:spLocks noGrp="1"/>
          </p:cNvSpPr>
          <p:nvPr>
            <p:ph idx="1"/>
          </p:nvPr>
        </p:nvSpPr>
        <p:spPr/>
        <p:txBody>
          <a:bodyPr>
            <a:normAutofit lnSpcReduction="10000"/>
          </a:bodyPr>
          <a:lstStyle/>
          <a:p>
            <a:r>
              <a:rPr lang="en-US" dirty="0" smtClean="0"/>
              <a:t>Syncope                                                                                                               Bundle branch block on electrocardiography                                                  Ejection fraction of less than 40%.                                                 New York Heart Association Class III or IV                                               Pulmonary capillary wedge pressure &gt; than 15 mm Hg                                                                        </a:t>
            </a:r>
            <a:r>
              <a:rPr lang="en-US" dirty="0" err="1" smtClean="0"/>
              <a:t>Immunopathologic</a:t>
            </a:r>
            <a:r>
              <a:rPr lang="en-US" dirty="0" smtClean="0"/>
              <a:t> evidence of myocardial inflammation                                                                                         Failure to use beta-blocking therapy                                                   Biventricular failure                                                                                                         Giant cell or viral genome on biopsy.</a:t>
            </a:r>
            <a:r>
              <a:rPr lang="en-US" baseline="30000" dirty="0" smtClean="0"/>
              <a:t> </a:t>
            </a:r>
            <a:r>
              <a:rPr lang="en-US" dirty="0" smtClean="0"/>
              <a:t>                                                                           2-D </a:t>
            </a:r>
            <a:r>
              <a:rPr lang="en-US" dirty="0" err="1" smtClean="0"/>
              <a:t>echocardiographic</a:t>
            </a:r>
            <a:r>
              <a:rPr lang="en-US" dirty="0" smtClean="0"/>
              <a:t> evidence of a small left </a:t>
            </a:r>
            <a:r>
              <a:rPr lang="en-US" dirty="0" err="1" smtClean="0"/>
              <a:t>atrial</a:t>
            </a:r>
            <a:r>
              <a:rPr lang="en-US" dirty="0" smtClean="0"/>
              <a:t> and left ventricular size.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In Japan, Hepatitis C virus infection of the heart  	with  HCM phenotype , dominated the etiologic profile  </a:t>
            </a:r>
          </a:p>
          <a:p>
            <a:pPr>
              <a:buNone/>
            </a:pPr>
            <a:r>
              <a:rPr lang="en-US" dirty="0" smtClean="0"/>
              <a:t>                                                                                                Both Hepatitis C virus antibodies and genome have been detected in the serum and myocardial biopsy specimens of patients with </a:t>
            </a:r>
            <a:r>
              <a:rPr lang="en-US" dirty="0" err="1" smtClean="0"/>
              <a:t>myocarditis</a:t>
            </a:r>
            <a:r>
              <a:rPr lang="en-US" dirty="0" smtClean="0"/>
              <a:t>.                                                                       </a:t>
            </a:r>
            <a:r>
              <a:rPr lang="en-US" i="1" dirty="0" smtClean="0"/>
              <a:t> </a:t>
            </a:r>
            <a:r>
              <a:rPr lang="en-US" sz="2100" i="1" dirty="0" smtClean="0"/>
              <a:t>Sato Y, Yamada T, </a:t>
            </a:r>
            <a:r>
              <a:rPr lang="en-US" sz="2100" i="1" dirty="0" err="1" smtClean="0"/>
              <a:t>Matsumori</a:t>
            </a:r>
            <a:r>
              <a:rPr lang="en-US" sz="2100" i="1" dirty="0" smtClean="0"/>
              <a:t> A </a:t>
            </a:r>
            <a:r>
              <a:rPr lang="en-US" sz="2100" i="1" dirty="0" err="1" smtClean="0"/>
              <a:t>Kluwer</a:t>
            </a:r>
            <a:r>
              <a:rPr lang="en-US" sz="2100" i="1" dirty="0" smtClean="0"/>
              <a:t> Academic publishers  2003: 325–339</a:t>
            </a:r>
            <a:endParaRPr lang="en-US" sz="2100" dirty="0" smtClean="0"/>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Fuse and colleagues from Japan found that serum levels of soluble </a:t>
            </a:r>
            <a:r>
              <a:rPr lang="en-US" dirty="0" err="1" smtClean="0"/>
              <a:t>Fas</a:t>
            </a:r>
            <a:r>
              <a:rPr lang="en-US" dirty="0" smtClean="0"/>
              <a:t> and </a:t>
            </a:r>
            <a:r>
              <a:rPr lang="en-US" dirty="0" err="1" smtClean="0"/>
              <a:t>Fas</a:t>
            </a:r>
            <a:r>
              <a:rPr lang="en-US" dirty="0" smtClean="0"/>
              <a:t> </a:t>
            </a:r>
            <a:r>
              <a:rPr lang="en-US" dirty="0" err="1" smtClean="0"/>
              <a:t>ligand</a:t>
            </a:r>
            <a:r>
              <a:rPr lang="en-US" dirty="0" smtClean="0"/>
              <a:t> were significantly higher in patients with fatal </a:t>
            </a:r>
            <a:r>
              <a:rPr lang="en-US" dirty="0" err="1" smtClean="0"/>
              <a:t>myocarditis</a:t>
            </a:r>
            <a:r>
              <a:rPr lang="en-US" dirty="0" smtClean="0"/>
              <a:t> than in survivors. </a:t>
            </a:r>
          </a:p>
          <a:p>
            <a:pPr>
              <a:buNone/>
            </a:pPr>
            <a:r>
              <a:rPr lang="en-US" dirty="0" smtClean="0"/>
              <a:t>     Sheppard more recently examined the patients who participated in the Intervention in </a:t>
            </a:r>
            <a:r>
              <a:rPr lang="en-US" dirty="0" err="1" smtClean="0"/>
              <a:t>Myocarditis</a:t>
            </a:r>
            <a:r>
              <a:rPr lang="en-US" dirty="0" smtClean="0"/>
              <a:t> and Acute </a:t>
            </a:r>
            <a:r>
              <a:rPr lang="en-US" dirty="0" err="1" smtClean="0"/>
              <a:t>Cardiomyopathy</a:t>
            </a:r>
            <a:r>
              <a:rPr lang="en-US" dirty="0" smtClean="0"/>
              <a:t> (IMAC II) trial. Patients with myocardial expression of </a:t>
            </a:r>
            <a:r>
              <a:rPr lang="en-US" dirty="0" err="1" smtClean="0"/>
              <a:t>Fas</a:t>
            </a:r>
            <a:r>
              <a:rPr lang="en-US" dirty="0" smtClean="0"/>
              <a:t> </a:t>
            </a:r>
            <a:r>
              <a:rPr lang="en-US" dirty="0" err="1" smtClean="0"/>
              <a:t>ligand</a:t>
            </a:r>
            <a:r>
              <a:rPr lang="en-US" dirty="0" smtClean="0"/>
              <a:t> or tumor necrosis factor receptor 1 (TNFR1) showed minimal recovery, suggesting again that excessive apoptosis is a poor prognosticator in patients with acute </a:t>
            </a:r>
            <a:r>
              <a:rPr lang="en-US" dirty="0" err="1" smtClean="0"/>
              <a:t>myocarditis</a:t>
            </a:r>
            <a:r>
              <a:rPr lang="en-US" dirty="0" smtClean="0"/>
              <a:t>.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Viruses- etiology </a:t>
            </a:r>
            <a:endParaRPr lang="en-US" dirty="0"/>
          </a:p>
        </p:txBody>
      </p:sp>
      <p:pic>
        <p:nvPicPr>
          <p:cNvPr id="3" name="Content Placeholder 2"/>
          <p:cNvPicPr>
            <a:picLocks noGrp="1" noChangeAspect="1" noChangeArrowheads="1"/>
          </p:cNvPicPr>
          <p:nvPr>
            <p:ph idx="1"/>
          </p:nvPr>
        </p:nvPicPr>
        <p:blipFill>
          <a:blip r:embed="rId2"/>
          <a:srcRect/>
          <a:stretch>
            <a:fillRect/>
          </a:stretch>
        </p:blipFill>
        <p:spPr bwMode="auto">
          <a:xfrm>
            <a:off x="1828800" y="1905000"/>
            <a:ext cx="5791200" cy="4679907"/>
          </a:xfrm>
          <a:prstGeom prst="rect">
            <a:avLst/>
          </a:prstGeom>
          <a:noFill/>
          <a:ln w="9525">
            <a:noFill/>
            <a:miter lim="800000"/>
            <a:headEnd/>
            <a:tailEnd/>
          </a:ln>
          <a:effectLst/>
        </p:spPr>
      </p:pic>
      <p:sp>
        <p:nvSpPr>
          <p:cNvPr id="10" name="Rectangle 9"/>
          <p:cNvSpPr/>
          <p:nvPr/>
        </p:nvSpPr>
        <p:spPr>
          <a:xfrm>
            <a:off x="1905000" y="1828800"/>
            <a:ext cx="3657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Viruses </a:t>
            </a:r>
            <a:endParaRPr lang="en-US" dirty="0"/>
          </a:p>
        </p:txBody>
      </p:sp>
      <p:sp>
        <p:nvSpPr>
          <p:cNvPr id="3" name="Content Placeholder 2"/>
          <p:cNvSpPr>
            <a:spLocks noGrp="1"/>
          </p:cNvSpPr>
          <p:nvPr>
            <p:ph idx="1"/>
          </p:nvPr>
        </p:nvSpPr>
        <p:spPr/>
        <p:txBody>
          <a:bodyPr>
            <a:normAutofit/>
          </a:bodyPr>
          <a:lstStyle/>
          <a:p>
            <a:r>
              <a:rPr lang="en-US" dirty="0" smtClean="0"/>
              <a:t>Coxsackie virus enter the system via CAR receptor</a:t>
            </a:r>
          </a:p>
          <a:p>
            <a:r>
              <a:rPr lang="en-US" dirty="0" smtClean="0"/>
              <a:t>Adenovirus also uses the CAR receptor and </a:t>
            </a:r>
            <a:r>
              <a:rPr lang="en-US" dirty="0" err="1" smtClean="0"/>
              <a:t>Integrin</a:t>
            </a:r>
            <a:r>
              <a:rPr lang="en-US" dirty="0" smtClean="0"/>
              <a:t> receptor</a:t>
            </a:r>
          </a:p>
          <a:p>
            <a:pPr>
              <a:buNone/>
            </a:pPr>
            <a:endParaRPr lang="en-US" dirty="0" smtClean="0"/>
          </a:p>
          <a:p>
            <a:r>
              <a:rPr lang="en-US" dirty="0" err="1" smtClean="0"/>
              <a:t>Parvo</a:t>
            </a:r>
            <a:r>
              <a:rPr lang="en-US" dirty="0" smtClean="0"/>
              <a:t> virus  causes endothelial dysfunction  contributing to local inflammation and vasospasm.</a:t>
            </a:r>
            <a:r>
              <a:rPr lang="en-US" baseline="30000" dirty="0" smtClean="0"/>
              <a:t>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1430</TotalTime>
  <Words>3350</Words>
  <Application>Microsoft Office PowerPoint</Application>
  <PresentationFormat>Prezentácia na obrazovke (4:3)</PresentationFormat>
  <Paragraphs>225</Paragraphs>
  <Slides>70</Slides>
  <Notes>1</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70</vt:i4>
      </vt:variant>
    </vt:vector>
  </HeadingPairs>
  <TitlesOfParts>
    <vt:vector size="76" baseType="lpstr">
      <vt:lpstr>Calibri</vt:lpstr>
      <vt:lpstr>Constantia</vt:lpstr>
      <vt:lpstr>HelveticaNeue-LightCond</vt:lpstr>
      <vt:lpstr>Times New Roman</vt:lpstr>
      <vt:lpstr>Wingdings 2</vt:lpstr>
      <vt:lpstr>Flow</vt:lpstr>
      <vt:lpstr>MYOCARDITIS</vt:lpstr>
      <vt:lpstr>INTRODUCTION</vt:lpstr>
      <vt:lpstr>Prezentácia programu PowerPoint</vt:lpstr>
      <vt:lpstr>Epidemiology </vt:lpstr>
      <vt:lpstr>Kuhl and colleagues’ series</vt:lpstr>
      <vt:lpstr>Bowles and coworkers series</vt:lpstr>
      <vt:lpstr>Prezentácia programu PowerPoint</vt:lpstr>
      <vt:lpstr>Viruses- etiology </vt:lpstr>
      <vt:lpstr>Viruses </vt:lpstr>
      <vt:lpstr>Prezentácia programu PowerPoint</vt:lpstr>
      <vt:lpstr>Prezentácia programu PowerPoint</vt:lpstr>
      <vt:lpstr>Prezentácia programu PowerPoint</vt:lpstr>
      <vt:lpstr>Pathophysiology of myocarditis </vt:lpstr>
      <vt:lpstr>Stage of recovery</vt:lpstr>
      <vt:lpstr>Viral entry</vt:lpstr>
      <vt:lpstr>Immune activation and persistence</vt:lpstr>
      <vt:lpstr>Innate immunity activation</vt:lpstr>
      <vt:lpstr>Prezentácia programu PowerPoint</vt:lpstr>
      <vt:lpstr>Cardiac remodelling</vt:lpstr>
      <vt:lpstr>Pathology </vt:lpstr>
      <vt:lpstr>Prezentácia programu PowerPoint</vt:lpstr>
      <vt:lpstr>Clinical presentation </vt:lpstr>
      <vt:lpstr>Acute myocarditis</vt:lpstr>
      <vt:lpstr>Fulminant myocarditis</vt:lpstr>
      <vt:lpstr>Giant cell myocarditis</vt:lpstr>
      <vt:lpstr>Prezentácia programu PowerPoint</vt:lpstr>
      <vt:lpstr>Chronic active myocarditis</vt:lpstr>
      <vt:lpstr>Diagnostic approaches</vt:lpstr>
      <vt:lpstr>Prezentácia programu PowerPoint</vt:lpstr>
      <vt:lpstr>Prezentácia programu PowerPoint</vt:lpstr>
      <vt:lpstr>Lab investigations </vt:lpstr>
      <vt:lpstr>ECG</vt:lpstr>
      <vt:lpstr>ECHO</vt:lpstr>
      <vt:lpstr>Prezentácia programu PowerPoint</vt:lpstr>
      <vt:lpstr> Speckle tracking echocardiography: Potential diagnostic and prognostic tool in myocarditis </vt:lpstr>
      <vt:lpstr>MRI</vt:lpstr>
      <vt:lpstr>Prezentácia programu PowerPoint</vt:lpstr>
      <vt:lpstr>Prezentácia programu PowerPoint</vt:lpstr>
      <vt:lpstr>Prezentácia programu PowerPoint</vt:lpstr>
      <vt:lpstr>Prezentácia programu PowerPoint</vt:lpstr>
      <vt:lpstr>The generally agreed  CMR criteria of myocarditis include at least two</vt:lpstr>
      <vt:lpstr>MYOCARDIAL BIOPSY</vt:lpstr>
      <vt:lpstr>Prezentácia programu PowerPoint</vt:lpstr>
      <vt:lpstr>Indication for biopsy </vt:lpstr>
      <vt:lpstr>Prezentácia programu PowerPoint</vt:lpstr>
      <vt:lpstr> Molecular diagnostic techniques </vt:lpstr>
      <vt:lpstr>Prezentácia programu PowerPoint</vt:lpstr>
      <vt:lpstr>Prezentácia programu PowerPoint</vt:lpstr>
      <vt:lpstr>Therapeutic approach</vt:lpstr>
      <vt:lpstr>General algorithm</vt:lpstr>
      <vt:lpstr>Supportive therapy</vt:lpstr>
      <vt:lpstr>Controversy on immunosuppression</vt:lpstr>
      <vt:lpstr>Prezentácia programu PowerPoint</vt:lpstr>
      <vt:lpstr>Immunosuppression</vt:lpstr>
      <vt:lpstr>Prezentácia programu PowerPoint</vt:lpstr>
      <vt:lpstr>Recommendations for steroids </vt:lpstr>
      <vt:lpstr>Prezentácia programu PowerPoint</vt:lpstr>
      <vt:lpstr>c/c inflammatory cardiomyopathy</vt:lpstr>
      <vt:lpstr>Interferons </vt:lpstr>
      <vt:lpstr>Intravenous immunoglobulin</vt:lpstr>
      <vt:lpstr>Prezentácia programu PowerPoint</vt:lpstr>
      <vt:lpstr>Immune adsorption therapy</vt:lpstr>
      <vt:lpstr>IMMUNE MODULATION</vt:lpstr>
      <vt:lpstr>Prezentácia programu PowerPoint</vt:lpstr>
      <vt:lpstr>VAD therapy</vt:lpstr>
      <vt:lpstr>VACCINES</vt:lpstr>
      <vt:lpstr>Prognosis </vt:lpstr>
      <vt:lpstr>Prezentácia programu PowerPoint</vt:lpstr>
      <vt:lpstr>PREDICTORS OF POOR PROGNOSIS</vt:lpstr>
      <vt:lpstr>Prezentácia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MYOCARDITIS</dc:title>
  <dc:creator>ASUS</dc:creator>
  <cp:lastModifiedBy>Dell</cp:lastModifiedBy>
  <cp:revision>45</cp:revision>
  <dcterms:created xsi:type="dcterms:W3CDTF">2013-06-09T03:11:59Z</dcterms:created>
  <dcterms:modified xsi:type="dcterms:W3CDTF">2020-04-05T09:56:28Z</dcterms:modified>
</cp:coreProperties>
</file>