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65" r:id="rId3"/>
  </p:sldMasterIdLst>
  <p:notesMasterIdLst>
    <p:notesMasterId r:id="rId28"/>
  </p:notesMasterIdLst>
  <p:handoutMasterIdLst>
    <p:handoutMasterId r:id="rId29"/>
  </p:handoutMasterIdLst>
  <p:sldIdLst>
    <p:sldId id="28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2" r:id="rId17"/>
    <p:sldId id="263" r:id="rId18"/>
    <p:sldId id="264" r:id="rId19"/>
    <p:sldId id="265" r:id="rId20"/>
    <p:sldId id="266" r:id="rId21"/>
    <p:sldId id="283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D9D1E-DDA0-4865-B020-1923611FFAA8}" type="datetimeFigureOut">
              <a:rPr lang="sk-SK" smtClean="0"/>
              <a:t>14. 11. 2018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A5F17-57A1-44E8-A769-8AD82F2DD11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8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A6E9C-8FBE-4AFE-865C-78E2BFD138E7}" type="datetimeFigureOut">
              <a:rPr lang="sk-SK" smtClean="0"/>
              <a:t>14. 11. 2018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038F6-A38D-48B0-B80F-9E5ED3029A2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7594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BFA6C3-6D6D-3642-B1C6-E4064568DDEE}" type="slidenum">
              <a:rPr lang="en-US" sz="1200">
                <a:latin typeface="Calibri" charset="0"/>
              </a:rPr>
              <a:pPr/>
              <a:t>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4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727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05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9841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014D-24CA-4F52-B98B-4C3851A8771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EC9EF46-2CE2-4EFF-8180-CACF20E324EE}" type="slidenum">
              <a:rPr lang="en-US" altLang="en-US" sz="1200">
                <a:solidFill>
                  <a:prstClr val="black"/>
                </a:solidFill>
              </a:rPr>
              <a:pPr algn="r"/>
              <a:t>15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97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EC9EF46-2CE2-4EFF-8180-CACF20E324EE}" type="slidenum">
              <a:rPr lang="en-US" altLang="en-US" sz="1200">
                <a:solidFill>
                  <a:prstClr val="black"/>
                </a:solidFill>
              </a:rPr>
              <a:pPr algn="r"/>
              <a:t>16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EC9EF46-2CE2-4EFF-8180-CACF20E324EE}" type="slidenum">
              <a:rPr lang="en-US" altLang="en-US" sz="1200">
                <a:solidFill>
                  <a:prstClr val="black"/>
                </a:solidFill>
              </a:rPr>
              <a:pPr algn="r"/>
              <a:t>17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EC9EF46-2CE2-4EFF-8180-CACF20E324EE}" type="slidenum">
              <a:rPr lang="en-US" altLang="en-US" sz="1200">
                <a:solidFill>
                  <a:prstClr val="black"/>
                </a:solidFill>
              </a:rPr>
              <a:pPr algn="r"/>
              <a:t>18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09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EEE-383B-4AA2-BFB0-1F82398017F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05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EEE-383B-4AA2-BFB0-1F82398017FA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48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6F024-2195-411E-A6DE-CB78648E3E04}" type="slidenum">
              <a:rPr lang="en-US"/>
              <a:pPr/>
              <a:t>3</a:t>
            </a:fld>
            <a:endParaRPr lang="en-US"/>
          </a:p>
        </p:txBody>
      </p:sp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344988"/>
            <a:ext cx="5462587" cy="4114800"/>
          </a:xfrm>
        </p:spPr>
        <p:txBody>
          <a:bodyPr lIns="87702" tIns="43851" rIns="87702" bIns="43851"/>
          <a:lstStyle/>
          <a:p>
            <a:r>
              <a:rPr lang="en-US"/>
              <a:t>Both males and females may become infected and transmit HPV</a:t>
            </a:r>
            <a:r>
              <a:rPr lang="en-US" baseline="30000"/>
              <a:t>1,2</a:t>
            </a:r>
            <a:endParaRPr lang="en-US"/>
          </a:p>
          <a:p>
            <a:r>
              <a:rPr lang="en-US"/>
              <a:t>Certain HPV-related cancers occur more frequently in females than males; however, </a:t>
            </a:r>
            <a:br>
              <a:rPr lang="en-US"/>
            </a:br>
            <a:r>
              <a:rPr lang="en-US"/>
              <a:t>both sexes can have potentially serious consequences of HPV infection.</a:t>
            </a:r>
            <a:r>
              <a:rPr lang="en-US" baseline="30000"/>
              <a:t>1,3</a:t>
            </a:r>
          </a:p>
          <a:p>
            <a:pPr>
              <a:buFontTx/>
              <a:buChar char="•"/>
            </a:pPr>
            <a:endParaRPr lang="en-US" baseline="30000"/>
          </a:p>
          <a:p>
            <a:endParaRPr lang="en-US" baseline="30000"/>
          </a:p>
          <a:p>
            <a:r>
              <a:rPr lang="en-US" sz="1000" b="1"/>
              <a:t>1.</a:t>
            </a:r>
            <a:r>
              <a:rPr lang="en-US" sz="1000"/>
              <a:t> Centers for Disease Control and Prevention (CDC). </a:t>
            </a:r>
            <a:r>
              <a:rPr lang="en-US" sz="1000" i="1"/>
              <a:t>Epidemiology and Prevention of Vaccine-Preventable Disease. </a:t>
            </a:r>
            <a:r>
              <a:rPr lang="en-US" sz="1000"/>
              <a:t>11th revised edition. Public Health Foundation; 2009.</a:t>
            </a:r>
          </a:p>
          <a:p>
            <a:r>
              <a:rPr lang="en-US" sz="1000" b="1"/>
              <a:t>2.</a:t>
            </a:r>
            <a:r>
              <a:rPr lang="en-US" sz="1000"/>
              <a:t> Hernandez BY et al. </a:t>
            </a:r>
            <a:r>
              <a:rPr lang="en-US" sz="1000" i="1"/>
              <a:t>Emerg Infect Dis. </a:t>
            </a:r>
            <a:r>
              <a:rPr lang="en-US" sz="1000"/>
              <a:t>2008;14:888–894.</a:t>
            </a:r>
            <a:r>
              <a:rPr lang="en-US" sz="1000" baseline="30000"/>
              <a:t>. </a:t>
            </a:r>
            <a:endParaRPr lang="en-US" sz="1000" b="1" baseline="30000"/>
          </a:p>
          <a:p>
            <a:r>
              <a:rPr lang="en-US" sz="1000" b="1"/>
              <a:t>3. </a:t>
            </a:r>
            <a:r>
              <a:rPr lang="en-US" sz="1000"/>
              <a:t>WHO/ICO Information Centre on HPV and Cervical Cancer (HPV Information Centre). Human Papillomavirus and Related Cancers in World Summary Report 2010. hpv2010.org/main/images/stories/docs/HPVInformationCentre_SummaryReportWorld_Feb2010.pdf. Accessed March 10, 2011.</a:t>
            </a:r>
          </a:p>
        </p:txBody>
      </p:sp>
    </p:spTree>
    <p:extLst>
      <p:ext uri="{BB962C8B-B14F-4D97-AF65-F5344CB8AC3E}">
        <p14:creationId xmlns:p14="http://schemas.microsoft.com/office/powerpoint/2010/main" val="258429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EEE-383B-4AA2-BFB0-1F82398017FA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8097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EEE-383B-4AA2-BFB0-1F82398017FA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201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0EEE-383B-4AA2-BFB0-1F82398017FA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457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38F6-A38D-48B0-B80F-9E5ED3029A22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16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E4384-9BCA-4BDA-92E0-F2C4F56C42B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5350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11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408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07B5E-EBE6-4681-84F4-E0360F84C7A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7620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7903" y="4343704"/>
            <a:ext cx="5334000" cy="4494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2747426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944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21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5904-3AC2-49DD-996B-32135671E64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51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95C60-7237-49E6-816D-25CDF27CF23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8957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8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89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49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0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4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13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95C60-7237-49E6-816D-25CDF27CF23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7963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95C60-7237-49E6-816D-25CDF27CF23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1394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95C60-7237-49E6-816D-25CDF27CF23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371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457200" y="253999"/>
            <a:ext cx="8229600" cy="995363"/>
          </a:xfrm>
          <a:prstGeom prst="rect">
            <a:avLst/>
          </a:prstGeo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8313" y="6124574"/>
            <a:ext cx="8228012" cy="720726"/>
          </a:xfrm>
          <a:noFill/>
          <a:ln>
            <a:noFill/>
          </a:ln>
        </p:spPr>
        <p:txBody>
          <a:bodyPr anchor="b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schemeClr val="tx1">
                  <a:lumMod val="85000"/>
                  <a:lumOff val="15000"/>
                </a:schemeClr>
              </a:buClr>
              <a:buSzPct val="100000"/>
              <a:buFont typeface="+mj-lt"/>
              <a:buNone/>
              <a:defRPr lang="en-US" sz="1200" b="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0F97-29C4-4FCA-8F7B-7D067310F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8"/>
          <a:srcRect t="35965" r="4443" b="30409"/>
          <a:stretch>
            <a:fillRect/>
          </a:stretch>
        </p:blipFill>
        <p:spPr bwMode="auto">
          <a:xfrm>
            <a:off x="-4763" y="0"/>
            <a:ext cx="9148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77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07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2338" y="6500813"/>
            <a:ext cx="59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tx1"/>
                </a:solidFill>
                <a:ea typeface="ＭＳ Ｐゴシック" panose="020B0600070205080204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95C60-7237-49E6-816D-25CDF27CF23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9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  <p:sldLayoutId id="2147483678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6130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61300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61300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61300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261300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261300"/>
          </a:solidFill>
          <a:latin typeface="Arial" charset="0"/>
          <a:ea typeface="ＭＳ Ｐゴシック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261300"/>
          </a:solidFill>
          <a:latin typeface="Arial" charset="0"/>
          <a:ea typeface="ＭＳ Ｐゴシック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261300"/>
          </a:solidFill>
          <a:latin typeface="Arial" charset="0"/>
          <a:ea typeface="ＭＳ Ｐゴシック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261300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»"/>
        <a:defRPr sz="2000">
          <a:solidFill>
            <a:srgbClr val="2613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F8AFF"/>
        </a:buClr>
        <a:buFont typeface="Arial" panose="020B0604020202020204" pitchFamily="34" charset="0"/>
        <a:buChar char="»"/>
        <a:defRPr sz="1600">
          <a:solidFill>
            <a:srgbClr val="261300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869"/>
        </a:buClr>
        <a:buFont typeface="Arial" panose="020B0604020202020204" pitchFamily="34" charset="0"/>
        <a:buChar char="»"/>
        <a:defRPr sz="1600">
          <a:solidFill>
            <a:srgbClr val="2613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panose="020B0604020202020204" pitchFamily="34" charset="0"/>
        <a:buChar char="»"/>
        <a:defRPr sz="1600">
          <a:solidFill>
            <a:srgbClr val="2613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F8AFF"/>
        </a:buClr>
        <a:buFont typeface="Arial" panose="020B0604020202020204" pitchFamily="34" charset="0"/>
        <a:buChar char="»"/>
        <a:defRPr sz="1600">
          <a:solidFill>
            <a:srgbClr val="2613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F8AFF"/>
        </a:buClr>
        <a:buFont typeface="Arial" charset="0"/>
        <a:buChar char="»"/>
        <a:defRPr sz="1600">
          <a:solidFill>
            <a:srgbClr val="2613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F8AFF"/>
        </a:buClr>
        <a:buFont typeface="Arial" charset="0"/>
        <a:buChar char="»"/>
        <a:defRPr sz="1600">
          <a:solidFill>
            <a:srgbClr val="2613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F8AFF"/>
        </a:buClr>
        <a:buFont typeface="Arial" charset="0"/>
        <a:buChar char="»"/>
        <a:defRPr sz="1600">
          <a:solidFill>
            <a:srgbClr val="2613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F8AFF"/>
        </a:buClr>
        <a:buFont typeface="Arial" charset="0"/>
        <a:buChar char="»"/>
        <a:defRPr sz="1600">
          <a:solidFill>
            <a:srgbClr val="2613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0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H_rok_programu_Microsoft_Excel_97-20034.xls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H_rok_programu_Microsoft_Excel_97-20032.xls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H_rok_programu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H_rok_programu_Microsoft_Excel_97-20033.xls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495C60-7237-49E6-816D-25CDF27CF235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6916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Epidemiol</a:t>
            </a:r>
            <a:r>
              <a:rPr lang="sk-SK" sz="3600" b="1" dirty="0" smtClean="0"/>
              <a:t>ógia</a:t>
            </a:r>
            <a:r>
              <a:rPr lang="en-US" sz="3600" b="1" dirty="0" smtClean="0"/>
              <a:t> </a:t>
            </a:r>
            <a:r>
              <a:rPr lang="sk-SK" sz="3600" b="1" dirty="0" smtClean="0"/>
              <a:t/>
            </a:r>
            <a:br>
              <a:rPr lang="sk-SK" sz="3600" b="1" dirty="0" smtClean="0"/>
            </a:br>
            <a:r>
              <a:rPr lang="sk-SK" sz="3600" b="1" dirty="0" smtClean="0"/>
              <a:t>Análneho karcinómu</a:t>
            </a:r>
            <a:endParaRPr lang="sk-SK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fontScale="92500" lnSpcReduction="10000"/>
          </a:bodyPr>
          <a:lstStyle/>
          <a:p>
            <a:r>
              <a:rPr lang="sk-SK" sz="2000" dirty="0" smtClean="0"/>
              <a:t>Približne</a:t>
            </a:r>
            <a:r>
              <a:rPr lang="en-US" sz="2000" dirty="0" smtClean="0"/>
              <a:t> ~</a:t>
            </a:r>
            <a:r>
              <a:rPr lang="sk-SK" sz="2000" dirty="0" smtClean="0"/>
              <a:t> </a:t>
            </a:r>
            <a:r>
              <a:rPr lang="en-US" sz="2000" dirty="0" smtClean="0"/>
              <a:t>5,800 </a:t>
            </a:r>
            <a:r>
              <a:rPr lang="sk-SK" sz="2000" dirty="0" smtClean="0"/>
              <a:t>nových</a:t>
            </a:r>
            <a:r>
              <a:rPr lang="en-US" sz="2000" dirty="0" smtClean="0"/>
              <a:t> </a:t>
            </a:r>
            <a:r>
              <a:rPr lang="sk-SK" sz="2000" dirty="0" smtClean="0"/>
              <a:t>prípadov v </a:t>
            </a:r>
            <a:r>
              <a:rPr lang="en-US" sz="2000" dirty="0" smtClean="0"/>
              <a:t>US</a:t>
            </a:r>
            <a:r>
              <a:rPr lang="sk-SK" sz="2000" dirty="0" smtClean="0"/>
              <a:t>A</a:t>
            </a:r>
            <a:r>
              <a:rPr lang="en-US" sz="2000" dirty="0" smtClean="0"/>
              <a:t> (2011)</a:t>
            </a:r>
            <a:r>
              <a:rPr lang="sk-SK" sz="2000" dirty="0" smtClean="0"/>
              <a:t> ¹</a:t>
            </a:r>
            <a:endParaRPr lang="en-US" sz="2000" baseline="30000" dirty="0" smtClean="0"/>
          </a:p>
          <a:p>
            <a:r>
              <a:rPr lang="sk-SK" sz="2000" dirty="0" err="1" smtClean="0"/>
              <a:t>Incidencia</a:t>
            </a:r>
            <a:r>
              <a:rPr lang="sk-SK" sz="2000" dirty="0" smtClean="0"/>
              <a:t> stúpa</a:t>
            </a:r>
            <a:r>
              <a:rPr lang="en-US" sz="2000" dirty="0" smtClean="0"/>
              <a:t> </a:t>
            </a:r>
            <a:r>
              <a:rPr lang="sk-SK" sz="2000" dirty="0" smtClean="0"/>
              <a:t>o</a:t>
            </a:r>
            <a:r>
              <a:rPr lang="en-US" sz="2000" dirty="0" smtClean="0"/>
              <a:t> 2% </a:t>
            </a:r>
            <a:r>
              <a:rPr lang="sk-SK" sz="2000" dirty="0" smtClean="0"/>
              <a:t>ročne²</a:t>
            </a:r>
            <a:endParaRPr lang="en-US" sz="2000" baseline="30000" dirty="0" smtClean="0"/>
          </a:p>
          <a:p>
            <a:r>
              <a:rPr lang="sk-SK" sz="2000" dirty="0" smtClean="0"/>
              <a:t>Celoživotné riziko v USA</a:t>
            </a:r>
            <a:r>
              <a:rPr lang="en-US" sz="2000" dirty="0" smtClean="0"/>
              <a:t> </a:t>
            </a:r>
            <a:r>
              <a:rPr lang="sk-SK" sz="2000" dirty="0" smtClean="0"/>
              <a:t>dnes je </a:t>
            </a:r>
            <a:r>
              <a:rPr lang="en-US" sz="2000" dirty="0" smtClean="0"/>
              <a:t> ~</a:t>
            </a:r>
            <a:r>
              <a:rPr lang="sk-SK" sz="2000" dirty="0" smtClean="0"/>
              <a:t> </a:t>
            </a:r>
            <a:r>
              <a:rPr lang="en-US" sz="2000" dirty="0" smtClean="0"/>
              <a:t>1 </a:t>
            </a:r>
            <a:r>
              <a:rPr lang="sk-SK" sz="2000" dirty="0" smtClean="0"/>
              <a:t>na </a:t>
            </a:r>
            <a:r>
              <a:rPr lang="en-US" sz="2000" dirty="0" smtClean="0"/>
              <a:t>600 </a:t>
            </a:r>
            <a:r>
              <a:rPr lang="sk-SK" sz="2000" dirty="0" smtClean="0"/>
              <a:t>mužov a žien²</a:t>
            </a:r>
          </a:p>
          <a:p>
            <a:pPr>
              <a:buNone/>
            </a:pPr>
            <a:r>
              <a:rPr lang="sk-SK" sz="2000" dirty="0" smtClean="0"/>
              <a:t>            </a:t>
            </a:r>
            <a:r>
              <a:rPr lang="sk-SK" sz="2000" dirty="0" err="1" smtClean="0"/>
              <a:t>Low</a:t>
            </a:r>
            <a:r>
              <a:rPr lang="sk-SK" sz="2000" dirty="0" smtClean="0"/>
              <a:t> </a:t>
            </a:r>
            <a:r>
              <a:rPr lang="sk-SK" sz="2000" dirty="0" err="1" smtClean="0"/>
              <a:t>grade</a:t>
            </a:r>
            <a:r>
              <a:rPr lang="sk-SK" sz="2000" dirty="0" smtClean="0"/>
              <a:t>  AIN                                              </a:t>
            </a:r>
            <a:r>
              <a:rPr lang="sk-SK" sz="2000" dirty="0" err="1" smtClean="0"/>
              <a:t>High</a:t>
            </a:r>
            <a:r>
              <a:rPr lang="sk-SK" sz="2000" dirty="0" smtClean="0"/>
              <a:t> </a:t>
            </a:r>
            <a:r>
              <a:rPr lang="sk-SK" sz="2000" dirty="0" err="1" smtClean="0"/>
              <a:t>grade</a:t>
            </a:r>
            <a:r>
              <a:rPr lang="sk-SK" sz="2000" dirty="0" smtClean="0"/>
              <a:t> AIN</a:t>
            </a:r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sk-SK" sz="2000" baseline="30000" dirty="0" smtClean="0"/>
          </a:p>
          <a:p>
            <a:endParaRPr lang="en-US" sz="2000" baseline="30000" dirty="0" smtClean="0"/>
          </a:p>
          <a:p>
            <a:r>
              <a:rPr lang="en-US" sz="1000" baseline="30000" dirty="0" err="1" smtClean="0">
                <a:latin typeface="Arial Narrow" pitchFamily="34" charset="0"/>
              </a:rPr>
              <a:t>a</a:t>
            </a:r>
            <a:r>
              <a:rPr lang="en-US" sz="1000" dirty="0" err="1" smtClean="0">
                <a:latin typeface="Arial Narrow" pitchFamily="34" charset="0"/>
              </a:rPr>
              <a:t>Rates</a:t>
            </a:r>
            <a:r>
              <a:rPr lang="en-US" sz="1000" dirty="0" smtClean="0">
                <a:latin typeface="Arial Narrow" pitchFamily="34" charset="0"/>
              </a:rPr>
              <a:t> per 100,000 and are age-adjusted to the 2000 US Std population.</a:t>
            </a:r>
          </a:p>
          <a:p>
            <a:r>
              <a:rPr lang="en-US" sz="1000" b="1" dirty="0" smtClean="0">
                <a:latin typeface="Arial Narrow" pitchFamily="34" charset="0"/>
              </a:rPr>
              <a:t>1. </a:t>
            </a:r>
            <a:r>
              <a:rPr lang="en-US" sz="1000" dirty="0" smtClean="0">
                <a:latin typeface="Arial Narrow" pitchFamily="34" charset="0"/>
              </a:rPr>
              <a:t>American </a:t>
            </a:r>
            <a:r>
              <a:rPr lang="en-US" sz="1000" baseline="30000" dirty="0" err="1" smtClean="0">
                <a:latin typeface="Arial Narrow" pitchFamily="34" charset="0"/>
              </a:rPr>
              <a:t>a</a:t>
            </a:r>
            <a:r>
              <a:rPr lang="en-US" sz="1000" dirty="0" err="1" smtClean="0">
                <a:latin typeface="Arial Narrow" pitchFamily="34" charset="0"/>
              </a:rPr>
              <a:t>Rates</a:t>
            </a:r>
            <a:r>
              <a:rPr lang="en-US" sz="1000" dirty="0" smtClean="0">
                <a:latin typeface="Arial Narrow" pitchFamily="34" charset="0"/>
              </a:rPr>
              <a:t> per 100,000 and are age-adjusted to the 2000 US Std population.</a:t>
            </a:r>
          </a:p>
          <a:p>
            <a:r>
              <a:rPr lang="en-US" sz="1000" b="1" dirty="0" smtClean="0">
                <a:latin typeface="Arial Narrow" pitchFamily="34" charset="0"/>
              </a:rPr>
              <a:t>1. </a:t>
            </a:r>
            <a:r>
              <a:rPr lang="en-US" sz="1000" dirty="0" smtClean="0">
                <a:latin typeface="Arial Narrow" pitchFamily="34" charset="0"/>
              </a:rPr>
              <a:t>American Cancer Society (ACS). Cancer Facts &amp; Figures 2011. cancer.org/downloads/STT/Cancer_Facts_and_Figures_2011.pdf. Accessed November 8, 2011. </a:t>
            </a:r>
            <a:r>
              <a:rPr lang="en-US" sz="1000" b="1" dirty="0" smtClean="0">
                <a:latin typeface="Arial Narrow" pitchFamily="34" charset="0"/>
              </a:rPr>
              <a:t>2. </a:t>
            </a:r>
            <a:r>
              <a:rPr lang="en-US" sz="1000" dirty="0" smtClean="0">
                <a:latin typeface="Arial Narrow" pitchFamily="34" charset="0"/>
              </a:rPr>
              <a:t>SEER Stat Fact Sheets: Anal Cancer. seer.cancer.gov/</a:t>
            </a:r>
            <a:r>
              <a:rPr lang="en-US" sz="1000" dirty="0" err="1" smtClean="0">
                <a:latin typeface="Arial Narrow" pitchFamily="34" charset="0"/>
              </a:rPr>
              <a:t>statfacts</a:t>
            </a:r>
            <a:r>
              <a:rPr lang="en-US" sz="1000" dirty="0" smtClean="0">
                <a:latin typeface="Arial Narrow" pitchFamily="34" charset="0"/>
              </a:rPr>
              <a:t>/html/anus.html. Accessed November 13, 2011. </a:t>
            </a:r>
            <a:r>
              <a:rPr lang="en-US" sz="1000" b="1" dirty="0" smtClean="0">
                <a:latin typeface="Arial Narrow" pitchFamily="34" charset="0"/>
              </a:rPr>
              <a:t>3. </a:t>
            </a:r>
            <a:r>
              <a:rPr lang="en-US" sz="1000" dirty="0" smtClean="0">
                <a:latin typeface="Arial Narrow" pitchFamily="34" charset="0"/>
              </a:rPr>
              <a:t>SEER Fast Stats. seer.cancer.gov/</a:t>
            </a:r>
            <a:r>
              <a:rPr lang="en-US" sz="1000" dirty="0" err="1" smtClean="0">
                <a:latin typeface="Arial Narrow" pitchFamily="34" charset="0"/>
              </a:rPr>
              <a:t>faststats</a:t>
            </a:r>
            <a:r>
              <a:rPr lang="en-US" sz="1000" dirty="0" smtClean="0">
                <a:latin typeface="Arial Narrow" pitchFamily="34" charset="0"/>
              </a:rPr>
              <a:t>/selections.php?#Output. Accessed November 13, 2011.</a:t>
            </a:r>
          </a:p>
          <a:p>
            <a:r>
              <a:rPr lang="en-US" sz="1000" dirty="0" smtClean="0">
                <a:latin typeface="Arial Narrow" pitchFamily="34" charset="0"/>
              </a:rPr>
              <a:t>Cancer Society (ACS). Cancer Facts &amp; Figures 2011. cancer.org/downloads/STT/Cancer_Facts_and_Figures_2011.pdf. Accessed November 8, 2011. </a:t>
            </a:r>
            <a:r>
              <a:rPr lang="en-US" sz="1000" b="1" dirty="0" smtClean="0">
                <a:latin typeface="Arial Narrow" pitchFamily="34" charset="0"/>
              </a:rPr>
              <a:t>2. </a:t>
            </a:r>
            <a:r>
              <a:rPr lang="en-US" sz="1000" dirty="0" smtClean="0">
                <a:latin typeface="Arial Narrow" pitchFamily="34" charset="0"/>
              </a:rPr>
              <a:t>SEER Stat Fact Sheets: Anal Cancer. seer.cancer.gov/</a:t>
            </a:r>
            <a:r>
              <a:rPr lang="en-US" sz="1000" dirty="0" err="1" smtClean="0">
                <a:latin typeface="Arial Narrow" pitchFamily="34" charset="0"/>
              </a:rPr>
              <a:t>statfacts</a:t>
            </a:r>
            <a:r>
              <a:rPr lang="en-US" sz="1000" dirty="0" smtClean="0">
                <a:latin typeface="Arial Narrow" pitchFamily="34" charset="0"/>
              </a:rPr>
              <a:t>/html/anus.html. Accessed November 13, 2011. </a:t>
            </a:r>
            <a:r>
              <a:rPr lang="en-US" sz="1000" b="1" dirty="0" smtClean="0">
                <a:latin typeface="Arial Narrow" pitchFamily="34" charset="0"/>
              </a:rPr>
              <a:t>3. </a:t>
            </a:r>
            <a:r>
              <a:rPr lang="en-US" sz="1000" dirty="0" smtClean="0">
                <a:latin typeface="Arial Narrow" pitchFamily="34" charset="0"/>
              </a:rPr>
              <a:t>SEER Fast Stats. seer.cancer.gov/</a:t>
            </a:r>
            <a:r>
              <a:rPr lang="en-US" sz="1000" dirty="0" err="1" smtClean="0">
                <a:latin typeface="Arial Narrow" pitchFamily="34" charset="0"/>
              </a:rPr>
              <a:t>faststats</a:t>
            </a:r>
            <a:r>
              <a:rPr lang="en-US" sz="1000" dirty="0" smtClean="0">
                <a:latin typeface="Arial Narrow" pitchFamily="34" charset="0"/>
              </a:rPr>
              <a:t>/selections.php?#Output. Accessed November 13, 2011.</a:t>
            </a:r>
          </a:p>
          <a:p>
            <a:endParaRPr lang="sk-SK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1453" t="22646" r="18597" b="581"/>
          <a:stretch>
            <a:fillRect/>
          </a:stretch>
        </p:blipFill>
        <p:spPr bwMode="auto">
          <a:xfrm>
            <a:off x="428596" y="2500306"/>
            <a:ext cx="3130550" cy="2286000"/>
          </a:xfrm>
          <a:prstGeom prst="rect">
            <a:avLst/>
          </a:prstGeom>
          <a:noFill/>
          <a:ln w="28575" algn="in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l="12262" t="10895" r="105" b="5992"/>
          <a:stretch>
            <a:fillRect/>
          </a:stretch>
        </p:blipFill>
        <p:spPr bwMode="auto">
          <a:xfrm>
            <a:off x="4429124" y="2500306"/>
            <a:ext cx="2925762" cy="2286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75095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155679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  <a:latin typeface="Solomon Sans Bold" pitchFamily="50" charset="-18"/>
              </a:rPr>
              <a:t>KARCINÓM V OBLASTI HLAVY            A KRKU</a:t>
            </a:r>
            <a:endParaRPr lang="cs-CZ" sz="3600" b="1" dirty="0">
              <a:solidFill>
                <a:schemeClr val="tx1"/>
              </a:solidFill>
              <a:latin typeface="Solomon Sans Bold" pitchFamily="50" charset="-18"/>
            </a:endParaRPr>
          </a:p>
        </p:txBody>
      </p:sp>
      <p:graphicFrame>
        <p:nvGraphicFramePr>
          <p:cNvPr id="6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557883"/>
              </p:ext>
            </p:extLst>
          </p:nvPr>
        </p:nvGraphicFramePr>
        <p:xfrm>
          <a:off x="762000" y="2514600"/>
          <a:ext cx="6842125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5" imgW="6838849" imgH="4010053" progId="Excel.Sheet.8">
                  <p:embed/>
                </p:oleObj>
              </mc:Choice>
              <mc:Fallback>
                <p:oleObj name="Worksheet" r:id="rId5" imgW="6838849" imgH="401005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6842125" cy="401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47664" y="1916832"/>
            <a:ext cx="4633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  <a:spcAft>
                <a:spcPct val="25000"/>
              </a:spcAft>
              <a:buClr>
                <a:srgbClr val="FFFF00"/>
              </a:buClr>
            </a:pPr>
            <a:r>
              <a:rPr lang="sk-SK" b="1" dirty="0" err="1" smtClean="0"/>
              <a:t>Prevalencia</a:t>
            </a:r>
            <a:r>
              <a:rPr lang="sk-SK" b="1" dirty="0" smtClean="0"/>
              <a:t> </a:t>
            </a:r>
            <a:r>
              <a:rPr lang="en-US" b="1" dirty="0" smtClean="0"/>
              <a:t>HPV</a:t>
            </a:r>
            <a:r>
              <a:rPr lang="sk-SK" b="1" dirty="0" smtClean="0"/>
              <a:t> pri karcinómoch hlavy a krku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35388" y="6553200"/>
            <a:ext cx="685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1. </a:t>
            </a:r>
            <a:r>
              <a:rPr lang="en-US" sz="800" dirty="0"/>
              <a:t>Health Protection Agency. </a:t>
            </a:r>
            <a:r>
              <a:rPr lang="en-US" sz="800" i="1" dirty="0"/>
              <a:t>Health Protection Report</a:t>
            </a:r>
            <a:r>
              <a:rPr lang="en-US" sz="800" dirty="0"/>
              <a:t>. 2009;31:30. www.hpa.org.uk/hpr/archives/2009/hpr3009.pdf. Accessed December 10, 2010</a:t>
            </a:r>
            <a:endParaRPr lang="sk-SK" sz="800" dirty="0"/>
          </a:p>
        </p:txBody>
      </p:sp>
    </p:spTree>
    <p:extLst>
      <p:ext uri="{BB962C8B-B14F-4D97-AF65-F5344CB8AC3E}">
        <p14:creationId xmlns:p14="http://schemas.microsoft.com/office/powerpoint/2010/main" val="106881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Autofit/>
          </a:bodyPr>
          <a:lstStyle/>
          <a:p>
            <a:r>
              <a:rPr lang="sk-SK" sz="3200" dirty="0" smtClean="0"/>
              <a:t>Trendy v rakovine hlavy a hrdla</a:t>
            </a:r>
            <a:br>
              <a:rPr lang="sk-SK" sz="3200" dirty="0" smtClean="0"/>
            </a:br>
            <a:r>
              <a:rPr lang="sk-SK" sz="3200" dirty="0" smtClean="0"/>
              <a:t>súvisiacej s HPV</a:t>
            </a:r>
            <a:endParaRPr lang="sk-SK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819" y="1981452"/>
            <a:ext cx="4704762" cy="403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3946" y="1484784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Incidencia</a:t>
            </a:r>
            <a:r>
              <a:rPr lang="sk-SK" dirty="0" smtClean="0"/>
              <a:t> rakoviny tonzíl a bázy jazyka, Švédsko (1970 – 2006)</a:t>
            </a:r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5817218" y="6608385"/>
            <a:ext cx="3291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Ramqvist</a:t>
            </a:r>
            <a:r>
              <a:rPr lang="en-US" sz="1200" dirty="0"/>
              <a:t> &amp; Dalianis, </a:t>
            </a:r>
            <a:r>
              <a:rPr lang="en-US" sz="1200" dirty="0" err="1"/>
              <a:t>Emert</a:t>
            </a:r>
            <a:r>
              <a:rPr lang="en-US" sz="1200" dirty="0"/>
              <a:t> </a:t>
            </a:r>
            <a:r>
              <a:rPr lang="en-US" sz="1200" dirty="0" err="1"/>
              <a:t>Inf</a:t>
            </a:r>
            <a:r>
              <a:rPr lang="en-US" sz="1200" dirty="0"/>
              <a:t> Disease, 2010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153060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40466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smtClean="0"/>
              <a:t>Trendy v rakovine hlavy a hrdla</a:t>
            </a:r>
            <a:br>
              <a:rPr lang="sk-SK" sz="3200" smtClean="0"/>
            </a:br>
            <a:r>
              <a:rPr lang="sk-SK" sz="3200" smtClean="0"/>
              <a:t>súvisiacej s HPV</a:t>
            </a:r>
            <a:endParaRPr lang="sk-SK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247" y="1919547"/>
            <a:ext cx="6361905" cy="41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1484784"/>
            <a:ext cx="836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Incidencia</a:t>
            </a:r>
            <a:r>
              <a:rPr lang="sk-SK" dirty="0" smtClean="0"/>
              <a:t> </a:t>
            </a:r>
            <a:r>
              <a:rPr lang="sk-SK" dirty="0" err="1" smtClean="0"/>
              <a:t>skvamózneho</a:t>
            </a:r>
            <a:r>
              <a:rPr lang="sk-SK" dirty="0" smtClean="0"/>
              <a:t> karcinómu tonzíl a bázy jazyka, Švédsko (1970 – 2006)</a:t>
            </a:r>
            <a:endParaRPr lang="sk-SK" dirty="0"/>
          </a:p>
        </p:txBody>
      </p:sp>
      <p:sp>
        <p:nvSpPr>
          <p:cNvPr id="4" name="TextBox 3"/>
          <p:cNvSpPr txBox="1"/>
          <p:nvPr/>
        </p:nvSpPr>
        <p:spPr>
          <a:xfrm>
            <a:off x="4082769" y="6536377"/>
            <a:ext cx="5025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Näsman</a:t>
            </a:r>
            <a:r>
              <a:rPr lang="en-US" sz="1200" dirty="0"/>
              <a:t> et al., IJC 2009; </a:t>
            </a:r>
            <a:r>
              <a:rPr lang="en-US" sz="1200" dirty="0" err="1"/>
              <a:t>Ramqvist</a:t>
            </a:r>
            <a:r>
              <a:rPr lang="en-US" sz="1200" dirty="0"/>
              <a:t> &amp; Dalianis, </a:t>
            </a:r>
            <a:r>
              <a:rPr lang="en-US" sz="1200" dirty="0" err="1"/>
              <a:t>Emert</a:t>
            </a:r>
            <a:r>
              <a:rPr lang="en-US" sz="1200" dirty="0"/>
              <a:t> </a:t>
            </a:r>
            <a:r>
              <a:rPr lang="en-US" sz="1200" dirty="0" err="1"/>
              <a:t>Inf</a:t>
            </a:r>
            <a:r>
              <a:rPr lang="en-US" sz="1200" dirty="0"/>
              <a:t> Disease, </a:t>
            </a:r>
            <a:r>
              <a:rPr lang="en-US" sz="1200" dirty="0" smtClean="0"/>
              <a:t>2010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7364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HPV vakcinácia v Európe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514118"/>
              </p:ext>
            </p:extLst>
          </p:nvPr>
        </p:nvGraphicFramePr>
        <p:xfrm>
          <a:off x="76200" y="685800"/>
          <a:ext cx="9067800" cy="6153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762"/>
                <a:gridCol w="1312945"/>
                <a:gridCol w="1219031"/>
                <a:gridCol w="975226"/>
                <a:gridCol w="1867381"/>
                <a:gridCol w="1708455"/>
              </a:tblGrid>
              <a:tr h="533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50" dirty="0" smtClean="0">
                          <a:effectLst/>
                        </a:rPr>
                        <a:t>Krajina</a:t>
                      </a:r>
                      <a:endParaRPr lang="en-US" sz="1050" dirty="0">
                        <a:effectLst/>
                      </a:endParaRPr>
                    </a:p>
                  </a:txBody>
                  <a:tcPr marL="16360" marR="163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baseline="0" dirty="0" smtClean="0">
                          <a:effectLst/>
                        </a:rPr>
                        <a:t>Rok zavedeni</a:t>
                      </a:r>
                      <a:r>
                        <a:rPr lang="en-US" sz="1050" b="1" baseline="30000" dirty="0" smtClean="0">
                          <a:effectLst/>
                        </a:rPr>
                        <a:t>1</a:t>
                      </a:r>
                      <a:endParaRPr lang="en-US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dirty="0" smtClean="0">
                          <a:effectLst/>
                        </a:rPr>
                        <a:t>Cieľová</a:t>
                      </a:r>
                      <a:r>
                        <a:rPr lang="sk-SK" sz="1050" b="1" baseline="0" dirty="0" smtClean="0">
                          <a:effectLst/>
                        </a:rPr>
                        <a:t> kohorta</a:t>
                      </a:r>
                      <a:r>
                        <a:rPr lang="en-US" sz="1050" b="1" dirty="0" smtClean="0">
                          <a:effectLst/>
                        </a:rPr>
                        <a:t> </a:t>
                      </a:r>
                      <a:r>
                        <a:rPr lang="en-US" sz="1050" b="1" baseline="30000" dirty="0">
                          <a:effectLst/>
                        </a:rPr>
                        <a:t>b 1</a:t>
                      </a:r>
                      <a:endParaRPr lang="en-US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Catch-up</a:t>
                      </a:r>
                      <a:r>
                        <a:rPr lang="en-US" sz="1050" b="1" baseline="30000" dirty="0" smtClean="0">
                          <a:effectLst/>
                        </a:rPr>
                        <a:t>2</a:t>
                      </a:r>
                      <a:endParaRPr lang="en-US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dirty="0" smtClean="0">
                          <a:effectLst/>
                        </a:rPr>
                        <a:t>Vakcinačný</a:t>
                      </a:r>
                      <a:r>
                        <a:rPr lang="sk-SK" sz="1050" b="1" baseline="0" dirty="0" smtClean="0">
                          <a:effectLst/>
                        </a:rPr>
                        <a:t> program</a:t>
                      </a:r>
                      <a:endParaRPr lang="en-US" sz="1050" b="1" dirty="0">
                        <a:effectLst/>
                      </a:endParaRPr>
                    </a:p>
                  </a:txBody>
                  <a:tcPr marL="16360" marR="163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50" b="1" baseline="0" dirty="0" smtClean="0">
                          <a:effectLst/>
                        </a:rPr>
                        <a:t>% vakcinovaných</a:t>
                      </a:r>
                      <a:r>
                        <a:rPr lang="en-US" sz="1050" b="1" baseline="30000" dirty="0" smtClean="0">
                          <a:effectLst/>
                        </a:rPr>
                        <a:t>c </a:t>
                      </a:r>
                      <a:endParaRPr lang="en-US" sz="105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(</a:t>
                      </a:r>
                      <a:r>
                        <a:rPr lang="sk-SK" sz="1050" b="1" dirty="0" smtClean="0">
                          <a:effectLst/>
                        </a:rPr>
                        <a:t>rok</a:t>
                      </a:r>
                      <a:r>
                        <a:rPr lang="en-US" sz="1050" b="1" dirty="0" smtClean="0">
                          <a:effectLst/>
                        </a:rPr>
                        <a:t>)</a:t>
                      </a:r>
                      <a:endParaRPr lang="en-US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 anchor="ctr"/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Austria </a:t>
                      </a:r>
                      <a:r>
                        <a:rPr lang="en-US" sz="1050" baseline="30000" dirty="0">
                          <a:effectLst/>
                        </a:rPr>
                        <a:t>4,5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9-14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Schools/PC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62% for boys &amp; girls (2015)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303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Belgium </a:t>
                      </a:r>
                      <a:r>
                        <a:rPr lang="en-US" sz="1050" baseline="30000" dirty="0">
                          <a:effectLst/>
                        </a:rPr>
                        <a:t>d, 6-8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2007</a:t>
                      </a:r>
                      <a:endParaRPr lang="en-US" sz="105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12-13</a:t>
                      </a:r>
                      <a:endParaRPr lang="en-US" sz="105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</a:rPr>
                        <a:t>13–18</a:t>
                      </a:r>
                      <a:endParaRPr lang="en-US" sz="105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Varies by region</a:t>
                      </a:r>
                      <a:endParaRPr lang="en-US" sz="105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Varies by region: 30%-83% </a:t>
                      </a:r>
                      <a:br>
                        <a:rPr lang="en-US" sz="1050" b="0">
                          <a:effectLst/>
                        </a:rPr>
                      </a:br>
                      <a:r>
                        <a:rPr lang="en-US" sz="1050" b="0">
                          <a:effectLst/>
                        </a:rPr>
                        <a:t>(2012-2013)</a:t>
                      </a:r>
                      <a:endParaRPr lang="en-US" sz="1050" b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Czech Republic </a:t>
                      </a:r>
                      <a:r>
                        <a:rPr lang="en-US" sz="1050" baseline="30000" dirty="0">
                          <a:effectLst/>
                        </a:rPr>
                        <a:t>13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PC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65% 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k-SK" sz="1050" b="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300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Denmark </a:t>
                      </a:r>
                      <a:r>
                        <a:rPr lang="en-US" sz="1050" baseline="3000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2009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13–15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PC/Health centers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82% (2015)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Finland </a:t>
                      </a:r>
                      <a:r>
                        <a:rPr lang="en-US" sz="1050" baseline="30000">
                          <a:effectLst/>
                        </a:rPr>
                        <a:t>15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2013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11-12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Schools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68% (2015)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300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France </a:t>
                      </a:r>
                      <a:r>
                        <a:rPr lang="en-US" sz="1050" baseline="30000">
                          <a:effectLst/>
                        </a:rPr>
                        <a:t>16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2007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11-14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15–23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17% for 16 year olds (2014) 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286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Germany </a:t>
                      </a:r>
                      <a:r>
                        <a:rPr lang="en-US" sz="1050" baseline="30000" dirty="0">
                          <a:effectLst/>
                        </a:rPr>
                        <a:t>17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2007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9-14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16- 56% (2012)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300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Greece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11-18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Varies by source: 5%-27% (2011)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Greenland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13–15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Mixed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Hungary </a:t>
                      </a:r>
                      <a:r>
                        <a:rPr lang="en-US" sz="1050" baseline="30000" dirty="0">
                          <a:effectLst/>
                        </a:rPr>
                        <a:t>18, 19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Schools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80% (2015) for 2-dose schedule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Iceland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2011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Schools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88%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286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Ireland </a:t>
                      </a:r>
                      <a:r>
                        <a:rPr lang="en-US" sz="1050" baseline="30000">
                          <a:effectLst/>
                        </a:rPr>
                        <a:t>20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2010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12–13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85% for 12-13 yo, 45% for 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>
                          <a:effectLst/>
                        </a:rPr>
                        <a:t>18-19 yo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Italy </a:t>
                      </a:r>
                      <a:r>
                        <a:rPr lang="en-US" sz="1050" baseline="30000" dirty="0">
                          <a:effectLst/>
                        </a:rPr>
                        <a:t>22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2007–2008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Varies by region 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11-71%%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Latvia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2010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Mixed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61% (2011)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Luxembourg</a:t>
                      </a:r>
                      <a:r>
                        <a:rPr lang="en-US" sz="1050" baseline="30000" dirty="0">
                          <a:effectLst/>
                        </a:rPr>
                        <a:t> 8,24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12-18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29% (2008)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Republic of </a:t>
                      </a:r>
                      <a:r>
                        <a:rPr lang="en-US" sz="1050" dirty="0" smtClean="0">
                          <a:effectLst/>
                        </a:rPr>
                        <a:t>Macedonia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2010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13–26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Schools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65% (2012)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Netherlands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2010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13–16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Mixed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61%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Norway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2009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Schools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79%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Portugal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2009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17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PC/health centers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87% (2015)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Romania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2010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12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Mixed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&lt;5%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San Marino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2009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Slovenia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2009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Schools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49% (2012)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Spain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11–14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Varies by region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73%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Sweden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2770" algn="l"/>
                        </a:tabLst>
                      </a:pPr>
                      <a:r>
                        <a:rPr lang="en-US" sz="1050">
                          <a:effectLst/>
                        </a:rPr>
                        <a:t>2012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10–12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13-18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Schools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80% (2014)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Switzerland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11-14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15-19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Mixed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51% (2013)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  <a:tr h="17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United Kingdom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2008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12–13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13–17</a:t>
                      </a:r>
                      <a:endParaRPr lang="en-US" sz="10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Schools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86% (2014)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360" marR="163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9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2971800" y="6477000"/>
            <a:ext cx="5969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1931185" y="76200"/>
            <a:ext cx="70985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Dopad a účinnosť 4vHPV vakcíny: 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Systematický prehľad 10 rokov skúseností z reálneho sveta</a:t>
            </a:r>
            <a:endParaRPr lang="en-US" altLang="en-US" sz="1400" b="1" dirty="0">
              <a:solidFill>
                <a:prstClr val="black"/>
              </a:solidFill>
              <a:latin typeface="Helvetica" pitchFamily="126" charset="0"/>
            </a:endParaRPr>
          </a:p>
        </p:txBody>
      </p:sp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86667" y="1019175"/>
            <a:ext cx="9029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sk-SK" altLang="en-US" sz="2400" b="1" dirty="0" smtClean="0">
                <a:solidFill>
                  <a:prstClr val="black"/>
                </a:solidFill>
                <a:latin typeface="Helvetica" pitchFamily="126" charset="0"/>
              </a:rPr>
              <a:t>Vakcinovaní 4vHPV vs </a:t>
            </a:r>
            <a:r>
              <a:rPr lang="sk-SK" altLang="en-US" sz="2400" b="1" dirty="0">
                <a:solidFill>
                  <a:prstClr val="black"/>
                </a:solidFill>
                <a:latin typeface="Helvetica" pitchFamily="126" charset="0"/>
              </a:rPr>
              <a:t>N</a:t>
            </a:r>
            <a:r>
              <a:rPr lang="sk-SK" altLang="en-US" sz="2400" b="1" dirty="0" smtClean="0">
                <a:solidFill>
                  <a:prstClr val="black"/>
                </a:solidFill>
                <a:latin typeface="Helvetica" pitchFamily="126" charset="0"/>
              </a:rPr>
              <a:t>evakcinovaní</a:t>
            </a:r>
            <a:endParaRPr lang="sk-SK" altLang="en-US" sz="2400" b="1" dirty="0" smtClean="0">
              <a:solidFill>
                <a:srgbClr val="FF0000"/>
              </a:solidFill>
              <a:latin typeface="Helvetica" pitchFamily="126" charset="0"/>
            </a:endParaRPr>
          </a:p>
          <a:p>
            <a:pPr>
              <a:buFontTx/>
              <a:buNone/>
            </a:pPr>
            <a:endParaRPr lang="sk-SK" altLang="en-US" sz="1200" dirty="0" smtClean="0">
              <a:solidFill>
                <a:prstClr val="black"/>
              </a:solidFill>
              <a:latin typeface="Helvetica" pitchFamily="12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  <a:latin typeface="Helvetica" pitchFamily="126" charset="0"/>
              </a:rPr>
              <a:t>
</a:t>
            </a: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62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5"/>
          <p:cNvCxnSpPr>
            <a:cxnSpLocks noChangeShapeType="1"/>
          </p:cNvCxnSpPr>
          <p:nvPr/>
        </p:nvCxnSpPr>
        <p:spPr bwMode="auto">
          <a:xfrm>
            <a:off x="0" y="882650"/>
            <a:ext cx="9144000" cy="0"/>
          </a:xfrm>
          <a:prstGeom prst="line">
            <a:avLst/>
          </a:prstGeom>
          <a:noFill/>
          <a:ln w="127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2006602" y="687388"/>
            <a:ext cx="69341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0" rIns="2286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Clin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 Infect Dis. 2016;63(4):519-527. doi:10.1093/</a:t>
            </a:r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cid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/ciw354</a:t>
            </a: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527524"/>
            <a:ext cx="4291012" cy="41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2743200"/>
            <a:ext cx="2409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916668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Austrália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595" y="3436596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USA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678" y="5029200"/>
            <a:ext cx="8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Európa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87109" y="1828800"/>
            <a:ext cx="798879" cy="27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3"/>
          </p:cNvCxnSpPr>
          <p:nvPr/>
        </p:nvCxnSpPr>
        <p:spPr>
          <a:xfrm>
            <a:off x="1387109" y="2101334"/>
            <a:ext cx="798879" cy="26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19200" y="2990850"/>
            <a:ext cx="966788" cy="63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026" idx="1"/>
          </p:cNvCxnSpPr>
          <p:nvPr/>
        </p:nvCxnSpPr>
        <p:spPr>
          <a:xfrm>
            <a:off x="1219200" y="3621262"/>
            <a:ext cx="966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3621262"/>
            <a:ext cx="966788" cy="493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9200" y="3621262"/>
            <a:ext cx="966788" cy="1026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87109" y="5213866"/>
            <a:ext cx="7988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29432" y="5715000"/>
            <a:ext cx="629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solidFill>
                  <a:prstClr val="black"/>
                </a:solidFill>
              </a:rPr>
              <a:t>Percento redukcie prevalencie HPV 6/11 infekcií u vakcinovaných </a:t>
            </a:r>
          </a:p>
          <a:p>
            <a:pPr algn="ctr"/>
            <a:r>
              <a:rPr lang="sk-SK" dirty="0" smtClean="0">
                <a:solidFill>
                  <a:prstClr val="black"/>
                </a:solidFill>
              </a:rPr>
              <a:t>v porovnaní s predvakcinačnou érou.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304002"/>
            <a:ext cx="9029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 smtClean="0">
                <a:solidFill>
                  <a:prstClr val="black"/>
                </a:solidFill>
              </a:rPr>
              <a:t>Tabrizi SN, Brotherton JM, Kaldor JM, et al. </a:t>
            </a:r>
            <a:r>
              <a:rPr lang="en-US" sz="600" dirty="0" smtClean="0">
                <a:solidFill>
                  <a:prstClr val="black"/>
                </a:solidFill>
              </a:rPr>
              <a:t>Assessment of herd immunity and cross-protection after a human papillomavirus vaccination </a:t>
            </a:r>
            <a:r>
              <a:rPr lang="en-US" sz="600" dirty="0" err="1" smtClean="0">
                <a:solidFill>
                  <a:prstClr val="black"/>
                </a:solidFill>
              </a:rPr>
              <a:t>programme</a:t>
            </a:r>
            <a:r>
              <a:rPr lang="en-US" sz="600" dirty="0" smtClean="0">
                <a:solidFill>
                  <a:prstClr val="black"/>
                </a:solidFill>
              </a:rPr>
              <a:t> in Australia: a repeat cross-sectional study. Lancet Infect Dis 2014; 14: 958-966.</a:t>
            </a:r>
            <a:r>
              <a:rPr lang="sk-SK" sz="600" dirty="0" smtClean="0">
                <a:solidFill>
                  <a:prstClr val="black"/>
                </a:solidFill>
              </a:rPr>
              <a:t> Chow EP, Read TR, Wigan R, et al. Ongoing decline in genital warts among young heterosexuals 7 years after the Australian human papillomavirus (HPV) vaccination programme. Sex Transm Infect 2015; 91: 214-219.  Markowitz LE, Liu G, Hariri S, Steinau M, Dunne EF, Unger ER. Prevalence of HPV after introduction of the vaccination program in the United States. Pediatrics 2016; 137: 1-9. </a:t>
            </a:r>
            <a:r>
              <a:rPr lang="en-US" sz="600" dirty="0" err="1">
                <a:solidFill>
                  <a:prstClr val="black"/>
                </a:solidFill>
              </a:rPr>
              <a:t>Schlecht</a:t>
            </a:r>
            <a:r>
              <a:rPr lang="en-US" sz="600" dirty="0">
                <a:solidFill>
                  <a:prstClr val="black"/>
                </a:solidFill>
              </a:rPr>
              <a:t> NF, Burk RD, </a:t>
            </a:r>
            <a:r>
              <a:rPr lang="en-US" sz="600" dirty="0" err="1">
                <a:solidFill>
                  <a:prstClr val="black"/>
                </a:solidFill>
              </a:rPr>
              <a:t>Nucci</a:t>
            </a:r>
            <a:r>
              <a:rPr lang="en-US" sz="600" dirty="0">
                <a:solidFill>
                  <a:prstClr val="black"/>
                </a:solidFill>
              </a:rPr>
              <a:t>-Sack A, et al. Cervical, anal and oral HPV in an adolescent inner-city health clinic providing free vaccinations. </a:t>
            </a:r>
            <a:r>
              <a:rPr lang="en-US" sz="600" dirty="0" err="1">
                <a:solidFill>
                  <a:prstClr val="black"/>
                </a:solidFill>
              </a:rPr>
              <a:t>PLoS</a:t>
            </a:r>
            <a:r>
              <a:rPr lang="en-US" sz="600" dirty="0">
                <a:solidFill>
                  <a:prstClr val="black"/>
                </a:solidFill>
              </a:rPr>
              <a:t> One 2012; 7: e37419</a:t>
            </a:r>
            <a:r>
              <a:rPr lang="en-US" sz="600" dirty="0" smtClean="0">
                <a:solidFill>
                  <a:prstClr val="black"/>
                </a:solidFill>
              </a:rPr>
              <a:t>.</a:t>
            </a:r>
            <a:r>
              <a:rPr lang="sk-SK" sz="600" dirty="0" smtClean="0">
                <a:solidFill>
                  <a:prstClr val="black"/>
                </a:solidFill>
              </a:rPr>
              <a:t> </a:t>
            </a:r>
            <a:r>
              <a:rPr lang="da-DK" sz="600" dirty="0">
                <a:solidFill>
                  <a:prstClr val="black"/>
                </a:solidFill>
              </a:rPr>
              <a:t>Dunne EF, Naleway A, Smith N, et al. </a:t>
            </a:r>
            <a:r>
              <a:rPr lang="en-US" sz="600" dirty="0">
                <a:solidFill>
                  <a:prstClr val="black"/>
                </a:solidFill>
              </a:rPr>
              <a:t>Reduction in human papillomavirus vaccine type prevalence among young women screened for cervical cancer in an integrated US healthcare delivery system in 2007 and 2012-2013. J Infect Dis </a:t>
            </a:r>
            <a:r>
              <a:rPr lang="en-US" sz="600" dirty="0" smtClean="0">
                <a:solidFill>
                  <a:prstClr val="black"/>
                </a:solidFill>
              </a:rPr>
              <a:t>2015</a:t>
            </a:r>
            <a:r>
              <a:rPr lang="sk-SK" sz="600" dirty="0" smtClean="0">
                <a:solidFill>
                  <a:prstClr val="black"/>
                </a:solidFill>
              </a:rPr>
              <a:t> </a:t>
            </a:r>
            <a:r>
              <a:rPr lang="en-US" sz="600" dirty="0" err="1">
                <a:solidFill>
                  <a:prstClr val="black"/>
                </a:solidFill>
              </a:rPr>
              <a:t>Soderlund</a:t>
            </a:r>
            <a:r>
              <a:rPr lang="en-US" sz="600" dirty="0">
                <a:solidFill>
                  <a:prstClr val="black"/>
                </a:solidFill>
              </a:rPr>
              <a:t>-Strand A, </a:t>
            </a:r>
            <a:r>
              <a:rPr lang="en-US" sz="600" dirty="0" err="1">
                <a:solidFill>
                  <a:prstClr val="black"/>
                </a:solidFill>
              </a:rPr>
              <a:t>Uhnoo</a:t>
            </a:r>
            <a:r>
              <a:rPr lang="en-US" sz="600" dirty="0">
                <a:solidFill>
                  <a:prstClr val="black"/>
                </a:solidFill>
              </a:rPr>
              <a:t> I, </a:t>
            </a:r>
            <a:r>
              <a:rPr lang="en-US" sz="600" dirty="0" err="1">
                <a:solidFill>
                  <a:prstClr val="black"/>
                </a:solidFill>
              </a:rPr>
              <a:t>Dillner</a:t>
            </a:r>
            <a:r>
              <a:rPr lang="en-US" sz="600" dirty="0">
                <a:solidFill>
                  <a:prstClr val="black"/>
                </a:solidFill>
              </a:rPr>
              <a:t> J. Change in population prevalence of human papillomavirus after initiation of vaccination: the high-throughput HPV monitoring study.  Cancer </a:t>
            </a:r>
            <a:r>
              <a:rPr lang="en-US" sz="600" dirty="0" err="1">
                <a:solidFill>
                  <a:prstClr val="black"/>
                </a:solidFill>
              </a:rPr>
              <a:t>Epidemiol</a:t>
            </a:r>
            <a:r>
              <a:rPr lang="en-US" sz="600" dirty="0">
                <a:solidFill>
                  <a:prstClr val="black"/>
                </a:solidFill>
              </a:rPr>
              <a:t> Biomarkers </a:t>
            </a:r>
            <a:r>
              <a:rPr lang="en-US" sz="600" dirty="0" err="1">
                <a:solidFill>
                  <a:prstClr val="black"/>
                </a:solidFill>
              </a:rPr>
              <a:t>Prev</a:t>
            </a:r>
            <a:r>
              <a:rPr lang="en-US" sz="600" dirty="0">
                <a:solidFill>
                  <a:prstClr val="black"/>
                </a:solidFill>
              </a:rPr>
              <a:t> 2014; 23; 2757</a:t>
            </a:r>
            <a:r>
              <a:rPr lang="en-US" sz="600" dirty="0" smtClean="0">
                <a:solidFill>
                  <a:prstClr val="black"/>
                </a:solidFill>
              </a:rPr>
              <a:t>.</a:t>
            </a:r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8570" y="1808036"/>
            <a:ext cx="1092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k-SK" b="1" dirty="0" smtClean="0">
                <a:solidFill>
                  <a:prstClr val="black"/>
                </a:solidFill>
              </a:rPr>
              <a:t>HPV 6/11</a:t>
            </a:r>
          </a:p>
          <a:p>
            <a:pPr algn="just"/>
            <a:r>
              <a:rPr lang="sk-SK" b="1" dirty="0" smtClean="0">
                <a:solidFill>
                  <a:prstClr val="black"/>
                </a:solidFill>
              </a:rPr>
              <a:t>genotypy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2971800" y="6477000"/>
            <a:ext cx="5969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1931185" y="76200"/>
            <a:ext cx="70985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Dopad a účinnosť 4vHPV vakcíny: 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Systematický prehľad 10 rokov skúseností z reálneho sveta</a:t>
            </a:r>
            <a:endParaRPr lang="en-US" altLang="en-US" sz="1400" b="1" dirty="0">
              <a:solidFill>
                <a:prstClr val="black"/>
              </a:solidFill>
              <a:latin typeface="Helvetica" pitchFamily="126" charset="0"/>
            </a:endParaRPr>
          </a:p>
        </p:txBody>
      </p:sp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114300" y="1066800"/>
            <a:ext cx="9029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en-US" sz="1200" dirty="0">
                <a:solidFill>
                  <a:prstClr val="black"/>
                </a:solidFill>
                <a:latin typeface="Helvetica" pitchFamily="126" charset="0"/>
              </a:rPr>
              <a:t> </a:t>
            </a:r>
            <a:r>
              <a:rPr lang="sk-SK" altLang="en-US" sz="2400" b="1" dirty="0">
                <a:solidFill>
                  <a:prstClr val="black"/>
                </a:solidFill>
                <a:latin typeface="Helvetica" pitchFamily="126" charset="0"/>
              </a:rPr>
              <a:t>Vakcinovaní 4vHPV vs N</a:t>
            </a:r>
            <a:r>
              <a:rPr lang="sk-SK" altLang="en-US" sz="2400" b="1" dirty="0" smtClean="0">
                <a:solidFill>
                  <a:prstClr val="black"/>
                </a:solidFill>
                <a:latin typeface="Helvetica" pitchFamily="126" charset="0"/>
              </a:rPr>
              <a:t>evakcinovaní  </a:t>
            </a:r>
            <a:endParaRPr lang="sk-SK" altLang="en-US" sz="2400" b="1" dirty="0" smtClean="0">
              <a:solidFill>
                <a:srgbClr val="FF0000"/>
              </a:solidFill>
              <a:latin typeface="Helvetica" pitchFamily="126" charset="0"/>
            </a:endParaRPr>
          </a:p>
          <a:p>
            <a:pPr>
              <a:buFontTx/>
              <a:buNone/>
            </a:pPr>
            <a:endParaRPr lang="sk-SK" altLang="en-US" sz="1200" dirty="0" smtClean="0">
              <a:solidFill>
                <a:prstClr val="black"/>
              </a:solidFill>
              <a:latin typeface="Helvetica" pitchFamily="126" charset="0"/>
            </a:endParaRPr>
          </a:p>
          <a:p>
            <a:pPr>
              <a:buFontTx/>
              <a:buNone/>
            </a:pPr>
            <a:r>
              <a:rPr lang="en-US" altLang="en-US" sz="1200" dirty="0">
                <a:solidFill>
                  <a:prstClr val="black"/>
                </a:solidFill>
                <a:latin typeface="Helvetica" pitchFamily="126" charset="0"/>
              </a:rPr>
              <a:t>
</a:t>
            </a: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62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5"/>
          <p:cNvCxnSpPr>
            <a:cxnSpLocks noChangeShapeType="1"/>
          </p:cNvCxnSpPr>
          <p:nvPr/>
        </p:nvCxnSpPr>
        <p:spPr bwMode="auto">
          <a:xfrm>
            <a:off x="0" y="882650"/>
            <a:ext cx="9144000" cy="0"/>
          </a:xfrm>
          <a:prstGeom prst="line">
            <a:avLst/>
          </a:prstGeom>
          <a:noFill/>
          <a:ln w="127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2006602" y="687388"/>
            <a:ext cx="69341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0" rIns="2286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Clin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 Infect Dis. 2016;63(4):519-527. doi:10.1093/</a:t>
            </a:r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cid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/ciw354</a:t>
            </a: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604" y="1806833"/>
            <a:ext cx="100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Austrália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8468" y="2939534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USA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245" y="4568088"/>
            <a:ext cx="84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</a:rPr>
              <a:t>Európa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6400" y="1724799"/>
            <a:ext cx="798879" cy="272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01147" y="1991499"/>
            <a:ext cx="798879" cy="26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47791" y="2491857"/>
            <a:ext cx="966788" cy="63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47791" y="3113017"/>
            <a:ext cx="966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791" y="3124200"/>
            <a:ext cx="966788" cy="493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70076" y="3124200"/>
            <a:ext cx="1042366" cy="951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7645" y="4772882"/>
            <a:ext cx="1076934" cy="57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23358" y="5715000"/>
            <a:ext cx="57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 smtClean="0">
                <a:solidFill>
                  <a:prstClr val="black"/>
                </a:solidFill>
              </a:rPr>
              <a:t>Percento redukcie prevalencie HPV 16/18 infekcií u vakcinovaných </a:t>
            </a:r>
          </a:p>
          <a:p>
            <a:pPr algn="ctr"/>
            <a:r>
              <a:rPr lang="sk-SK" sz="1600" dirty="0" smtClean="0">
                <a:solidFill>
                  <a:prstClr val="black"/>
                </a:solidFill>
              </a:rPr>
              <a:t>v porovnaní s predvakcinačnou érou.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12" y="1600201"/>
            <a:ext cx="4338063" cy="41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1337645" y="4365367"/>
            <a:ext cx="1076934" cy="413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338747" y="4670167"/>
            <a:ext cx="1019265" cy="10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8747" y="4778633"/>
            <a:ext cx="1019265" cy="288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485654"/>
            <a:ext cx="2447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" y="6172200"/>
            <a:ext cx="902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00" dirty="0" smtClean="0">
                <a:solidFill>
                  <a:prstClr val="black"/>
                </a:solidFill>
              </a:rPr>
              <a:t>Tabrizi SN, Brotherton JM, Kaldor JM, et al. </a:t>
            </a:r>
            <a:r>
              <a:rPr lang="en-US" sz="600" dirty="0" smtClean="0">
                <a:solidFill>
                  <a:prstClr val="black"/>
                </a:solidFill>
              </a:rPr>
              <a:t>Assessment of herd immunity and cross-protection after a human papillomavirus vaccination </a:t>
            </a:r>
            <a:r>
              <a:rPr lang="en-US" sz="600" dirty="0" err="1" smtClean="0">
                <a:solidFill>
                  <a:prstClr val="black"/>
                </a:solidFill>
              </a:rPr>
              <a:t>programme</a:t>
            </a:r>
            <a:r>
              <a:rPr lang="en-US" sz="600" dirty="0" smtClean="0">
                <a:solidFill>
                  <a:prstClr val="black"/>
                </a:solidFill>
              </a:rPr>
              <a:t> in Australia: a repeat cross-sectional study. Lancet Infect Dis 2014; 14: 958-966.</a:t>
            </a:r>
            <a:r>
              <a:rPr lang="sk-SK" sz="600" dirty="0" smtClean="0">
                <a:solidFill>
                  <a:prstClr val="black"/>
                </a:solidFill>
              </a:rPr>
              <a:t> Chow EP, Read TR, Wigan R, et al. Ongoing decline in genital warts among young heterosexuals 7 years after the Australian human papillomavirus (HPV) vaccination programme. Sex Transm Infect 2015; 91: 214-219.  Markowitz LE, Liu G, Hariri S, Steinau M, Dunne EF, Unger ER. Prevalence of HPV after introduction of the vaccination program in the United States. Pediatrics 2016; 137: 1-9. </a:t>
            </a:r>
            <a:r>
              <a:rPr lang="en-US" sz="600" dirty="0" smtClean="0">
                <a:solidFill>
                  <a:prstClr val="black"/>
                </a:solidFill>
              </a:rPr>
              <a:t>Cummings T, </a:t>
            </a:r>
            <a:r>
              <a:rPr lang="en-US" sz="600" dirty="0" err="1" smtClean="0">
                <a:solidFill>
                  <a:prstClr val="black"/>
                </a:solidFill>
              </a:rPr>
              <a:t>Zimet</a:t>
            </a:r>
            <a:r>
              <a:rPr lang="en-US" sz="600" dirty="0" smtClean="0">
                <a:solidFill>
                  <a:prstClr val="black"/>
                </a:solidFill>
              </a:rPr>
              <a:t> GD, Brown D, et al. Reduction of HPV infections through vaccination among at-risk urban adolescents. Vaccine 2012; 30: 5496-5499. Kahn JA, Brown DR, Ding L, et al. Vaccine-type human papillomavirus and evidence of herd protection after vaccine introduction. Pediatrics 2012; 130: e249-256.Schlecht NF, Burk RD, </a:t>
            </a:r>
            <a:r>
              <a:rPr lang="en-US" sz="600" dirty="0" err="1" smtClean="0">
                <a:solidFill>
                  <a:prstClr val="black"/>
                </a:solidFill>
              </a:rPr>
              <a:t>Nucci</a:t>
            </a:r>
            <a:r>
              <a:rPr lang="en-US" sz="600" dirty="0" smtClean="0">
                <a:solidFill>
                  <a:prstClr val="black"/>
                </a:solidFill>
              </a:rPr>
              <a:t>-Sack A, et al. Cervical, anal and oral HPV in an adolescent inner-city health clinic providing free vaccinations. </a:t>
            </a:r>
            <a:r>
              <a:rPr lang="en-US" sz="600" dirty="0" err="1" smtClean="0">
                <a:solidFill>
                  <a:prstClr val="black"/>
                </a:solidFill>
              </a:rPr>
              <a:t>PLoS</a:t>
            </a:r>
            <a:r>
              <a:rPr lang="en-US" sz="600" dirty="0" smtClean="0">
                <a:solidFill>
                  <a:prstClr val="black"/>
                </a:solidFill>
              </a:rPr>
              <a:t> One 2012; 7: e37419.</a:t>
            </a:r>
            <a:r>
              <a:rPr lang="sk-SK" sz="600" dirty="0" smtClean="0">
                <a:solidFill>
                  <a:prstClr val="black"/>
                </a:solidFill>
              </a:rPr>
              <a:t> </a:t>
            </a:r>
            <a:r>
              <a:rPr lang="da-DK" sz="600" dirty="0" smtClean="0">
                <a:solidFill>
                  <a:prstClr val="black"/>
                </a:solidFill>
              </a:rPr>
              <a:t>Dunne EF, Naleway A, Smith N, et al. </a:t>
            </a:r>
            <a:r>
              <a:rPr lang="en-US" sz="600" dirty="0" smtClean="0">
                <a:solidFill>
                  <a:prstClr val="black"/>
                </a:solidFill>
              </a:rPr>
              <a:t>Reduction in human papillomavirus vaccine type prevalence among young women screened for cervical cancer in an integrated US healthcare delivery system in 2007 and 2012-2013. J Infect Dis 2015</a:t>
            </a:r>
            <a:r>
              <a:rPr lang="sk-SK" sz="600" dirty="0" smtClean="0">
                <a:solidFill>
                  <a:prstClr val="black"/>
                </a:solidFill>
              </a:rPr>
              <a:t> </a:t>
            </a:r>
            <a:r>
              <a:rPr lang="en-US" sz="600" dirty="0" err="1" smtClean="0">
                <a:solidFill>
                  <a:prstClr val="black"/>
                </a:solidFill>
              </a:rPr>
              <a:t>Soderlund</a:t>
            </a:r>
            <a:r>
              <a:rPr lang="en-US" sz="600" dirty="0" smtClean="0">
                <a:solidFill>
                  <a:prstClr val="black"/>
                </a:solidFill>
              </a:rPr>
              <a:t>-Strand A, </a:t>
            </a:r>
            <a:r>
              <a:rPr lang="en-US" sz="600" dirty="0" err="1" smtClean="0">
                <a:solidFill>
                  <a:prstClr val="black"/>
                </a:solidFill>
              </a:rPr>
              <a:t>Uhnoo</a:t>
            </a:r>
            <a:r>
              <a:rPr lang="en-US" sz="600" dirty="0" smtClean="0">
                <a:solidFill>
                  <a:prstClr val="black"/>
                </a:solidFill>
              </a:rPr>
              <a:t> I, </a:t>
            </a:r>
            <a:r>
              <a:rPr lang="en-US" sz="600" dirty="0" err="1" smtClean="0">
                <a:solidFill>
                  <a:prstClr val="black"/>
                </a:solidFill>
              </a:rPr>
              <a:t>Dillner</a:t>
            </a:r>
            <a:r>
              <a:rPr lang="en-US" sz="600" dirty="0" smtClean="0">
                <a:solidFill>
                  <a:prstClr val="black"/>
                </a:solidFill>
              </a:rPr>
              <a:t> J. Change in population prevalence of human papillomavirus after initiation of vaccination: the high-throughput HPV monitoring study.  Cancer </a:t>
            </a:r>
            <a:r>
              <a:rPr lang="en-US" sz="600" dirty="0" err="1" smtClean="0">
                <a:solidFill>
                  <a:prstClr val="black"/>
                </a:solidFill>
              </a:rPr>
              <a:t>Epidemiol</a:t>
            </a:r>
            <a:r>
              <a:rPr lang="en-US" sz="600" dirty="0" smtClean="0">
                <a:solidFill>
                  <a:prstClr val="black"/>
                </a:solidFill>
              </a:rPr>
              <a:t> Biomarkers </a:t>
            </a:r>
            <a:r>
              <a:rPr lang="en-US" sz="600" dirty="0" err="1" smtClean="0">
                <a:solidFill>
                  <a:prstClr val="black"/>
                </a:solidFill>
              </a:rPr>
              <a:t>Prev</a:t>
            </a:r>
            <a:r>
              <a:rPr lang="en-US" sz="600" dirty="0" smtClean="0">
                <a:solidFill>
                  <a:prstClr val="black"/>
                </a:solidFill>
              </a:rPr>
              <a:t> 2014; 23; 2757.</a:t>
            </a:r>
            <a:r>
              <a:rPr lang="sk-SK" sz="600" dirty="0">
                <a:solidFill>
                  <a:prstClr val="black"/>
                </a:solidFill>
              </a:rPr>
              <a:t> Merckx M, Vanden Broeck D, Benoy I, Depuydt C, Weyers S, Arbyn M. Early effects of human papillomavirus vaccination in Belgium. Eur J Cancer Prev 2014; 24: 340-342</a:t>
            </a:r>
            <a:r>
              <a:rPr lang="sk-SK" sz="600" dirty="0" smtClean="0">
                <a:solidFill>
                  <a:prstClr val="black"/>
                </a:solidFill>
              </a:rPr>
              <a:t>. </a:t>
            </a:r>
            <a:r>
              <a:rPr lang="en-US" sz="600" dirty="0" err="1">
                <a:solidFill>
                  <a:prstClr val="black"/>
                </a:solidFill>
              </a:rPr>
              <a:t>Delere</a:t>
            </a:r>
            <a:r>
              <a:rPr lang="en-US" sz="600" dirty="0">
                <a:solidFill>
                  <a:prstClr val="black"/>
                </a:solidFill>
              </a:rPr>
              <a:t> Y, </a:t>
            </a:r>
            <a:r>
              <a:rPr lang="en-US" sz="600" dirty="0" err="1">
                <a:solidFill>
                  <a:prstClr val="black"/>
                </a:solidFill>
              </a:rPr>
              <a:t>Remschmidt</a:t>
            </a:r>
            <a:r>
              <a:rPr lang="en-US" sz="600" dirty="0">
                <a:solidFill>
                  <a:prstClr val="black"/>
                </a:solidFill>
              </a:rPr>
              <a:t> C, </a:t>
            </a:r>
            <a:r>
              <a:rPr lang="en-US" sz="600" dirty="0" err="1">
                <a:solidFill>
                  <a:prstClr val="black"/>
                </a:solidFill>
              </a:rPr>
              <a:t>Leuschner</a:t>
            </a:r>
            <a:r>
              <a:rPr lang="en-US" sz="600" dirty="0">
                <a:solidFill>
                  <a:prstClr val="black"/>
                </a:solidFill>
              </a:rPr>
              <a:t> J, et al. Human Papillomavirus prevalence and probable first effects of vaccination in 20 to 25 year old women in Germany: a population-based cross-sectional study via home-based self-sampling. BMC Infect Dis 2014; 14: 87.</a:t>
            </a:r>
          </a:p>
          <a:p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9854" y="1447800"/>
            <a:ext cx="1547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HPV 16/18</a:t>
            </a:r>
          </a:p>
          <a:p>
            <a:pPr algn="ctr"/>
            <a:r>
              <a:rPr lang="sk-SK" sz="2400" b="1" dirty="0" smtClean="0">
                <a:solidFill>
                  <a:prstClr val="black"/>
                </a:solidFill>
              </a:rPr>
              <a:t>genotypy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2971800" y="6477000"/>
            <a:ext cx="5969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1931185" y="76200"/>
            <a:ext cx="70985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Dopad a účinnosť 4vHPV vakcíny: 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Systematický prehľad 10 rokov skúseností z reálneho sveta</a:t>
            </a:r>
            <a:endParaRPr lang="en-US" altLang="en-US" sz="1400" b="1" dirty="0">
              <a:solidFill>
                <a:prstClr val="black"/>
              </a:solidFill>
              <a:latin typeface="Helvetica" pitchFamily="126" charset="0"/>
            </a:endParaRPr>
          </a:p>
        </p:txBody>
      </p:sp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86667" y="990600"/>
            <a:ext cx="9029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sk-SK" altLang="en-US" sz="2400" b="1" dirty="0" smtClean="0">
                <a:solidFill>
                  <a:prstClr val="black"/>
                </a:solidFill>
                <a:latin typeface="Helvetica" pitchFamily="126" charset="0"/>
              </a:rPr>
              <a:t>Vakcinovaní 4vHPV vs Nevakcinovaní</a:t>
            </a:r>
          </a:p>
          <a:p>
            <a:pPr>
              <a:buFontTx/>
              <a:buNone/>
            </a:pPr>
            <a:endParaRPr lang="sk-SK" altLang="en-US" sz="1200" dirty="0" smtClean="0">
              <a:solidFill>
                <a:prstClr val="black"/>
              </a:solidFill>
              <a:latin typeface="Helvetica" pitchFamily="126" charset="0"/>
            </a:endParaRPr>
          </a:p>
          <a:p>
            <a:pPr>
              <a:buFontTx/>
              <a:buNone/>
            </a:pPr>
            <a:endParaRPr lang="en-US" altLang="en-US" sz="1200" dirty="0">
              <a:solidFill>
                <a:prstClr val="black"/>
              </a:solidFill>
              <a:latin typeface="Helvetica" pitchFamily="126" charset="0"/>
            </a:endParaRP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62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5"/>
          <p:cNvCxnSpPr>
            <a:cxnSpLocks noChangeShapeType="1"/>
          </p:cNvCxnSpPr>
          <p:nvPr/>
        </p:nvCxnSpPr>
        <p:spPr bwMode="auto">
          <a:xfrm>
            <a:off x="0" y="882650"/>
            <a:ext cx="9144000" cy="0"/>
          </a:xfrm>
          <a:prstGeom prst="line">
            <a:avLst/>
          </a:prstGeom>
          <a:noFill/>
          <a:ln w="127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2006602" y="687388"/>
            <a:ext cx="69341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0" rIns="2286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Clin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 Infect Dis. 2016;63(4):519-527. doi:10.1093/</a:t>
            </a:r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cid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/ciw354</a:t>
            </a: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049" y="4671536"/>
            <a:ext cx="373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Redukcia cervikálnych abnormalít </a:t>
            </a:r>
          </a:p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Viktória, Austrália, 2007 - 2011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16109"/>
            <a:ext cx="4247476" cy="288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1"/>
            <a:ext cx="4476750" cy="304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00600" y="4671536"/>
            <a:ext cx="373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Redukcia cervikálnych abnormalít </a:t>
            </a:r>
          </a:p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Queensland, Austrália, 2007 - 2011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562600"/>
            <a:ext cx="8467383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smtClean="0">
                <a:solidFill>
                  <a:prstClr val="black"/>
                </a:solidFill>
              </a:rPr>
              <a:t>Poznámka:</a:t>
            </a:r>
          </a:p>
          <a:p>
            <a:r>
              <a:rPr lang="sk-SK" sz="1100" dirty="0">
                <a:solidFill>
                  <a:prstClr val="black"/>
                </a:solidFill>
              </a:rPr>
              <a:t>r</a:t>
            </a:r>
            <a:r>
              <a:rPr lang="sk-SK" sz="1100" dirty="0" smtClean="0">
                <a:solidFill>
                  <a:prstClr val="black"/>
                </a:solidFill>
              </a:rPr>
              <a:t>ok 2007 - zavedený celoplošný vakcinačný 4vHPV program (NIP) pre 12 až 26 ročné dievčatá a ženy (kombináciu školského programu a catch up </a:t>
            </a:r>
          </a:p>
          <a:p>
            <a:r>
              <a:rPr lang="sk-SK" sz="1100" dirty="0">
                <a:solidFill>
                  <a:prstClr val="black"/>
                </a:solidFill>
              </a:rPr>
              <a:t> </a:t>
            </a:r>
            <a:r>
              <a:rPr lang="sk-SK" sz="1100" dirty="0" smtClean="0">
                <a:solidFill>
                  <a:prstClr val="black"/>
                </a:solidFill>
              </a:rPr>
              <a:t>                  očkovania u všeobecných lekárov). Program bol aktívny až do konca roku 2009.</a:t>
            </a:r>
          </a:p>
          <a:p>
            <a:r>
              <a:rPr lang="sk-SK" sz="1100" dirty="0">
                <a:solidFill>
                  <a:prstClr val="black"/>
                </a:solidFill>
              </a:rPr>
              <a:t>r</a:t>
            </a:r>
            <a:r>
              <a:rPr lang="sk-SK" sz="1100" dirty="0" smtClean="0">
                <a:solidFill>
                  <a:prstClr val="black"/>
                </a:solidFill>
              </a:rPr>
              <a:t>ok 2010 - NIP pre 12 až 13 ročné dievčatá, školský program</a:t>
            </a:r>
          </a:p>
          <a:p>
            <a:r>
              <a:rPr lang="sk-SK" sz="1100" dirty="0">
                <a:solidFill>
                  <a:prstClr val="black"/>
                </a:solidFill>
              </a:rPr>
              <a:t>r</a:t>
            </a:r>
            <a:r>
              <a:rPr lang="sk-SK" sz="1100" dirty="0" smtClean="0">
                <a:solidFill>
                  <a:prstClr val="black"/>
                </a:solidFill>
              </a:rPr>
              <a:t>ok 2013 - NIP aj pre 12 až 13 ročných chlapcov, catch up očkovanie 14 až 15 ročných chlapcov  bežalo v priebehu rokov 2013 a 2014</a:t>
            </a:r>
          </a:p>
          <a:p>
            <a:r>
              <a:rPr lang="sk-SK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88668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 smtClean="0">
                <a:solidFill>
                  <a:prstClr val="black"/>
                </a:solidFill>
              </a:rPr>
              <a:t>Brotherton</a:t>
            </a:r>
            <a:r>
              <a:rPr lang="en-US" sz="600" dirty="0" smtClean="0">
                <a:solidFill>
                  <a:prstClr val="black"/>
                </a:solidFill>
              </a:rPr>
              <a:t> JML, Malloy M,  Budd AC, </a:t>
            </a:r>
            <a:r>
              <a:rPr lang="en-US" sz="600" dirty="0" err="1" smtClean="0">
                <a:solidFill>
                  <a:prstClr val="black"/>
                </a:solidFill>
              </a:rPr>
              <a:t>Saville</a:t>
            </a:r>
            <a:r>
              <a:rPr lang="en-US" sz="600" dirty="0" smtClean="0">
                <a:solidFill>
                  <a:prstClr val="black"/>
                </a:solidFill>
              </a:rPr>
              <a:t> M, </a:t>
            </a:r>
            <a:r>
              <a:rPr lang="en-US" sz="600" dirty="0" err="1" smtClean="0">
                <a:solidFill>
                  <a:prstClr val="black"/>
                </a:solidFill>
              </a:rPr>
              <a:t>Drennan</a:t>
            </a:r>
            <a:r>
              <a:rPr lang="en-US" sz="600" dirty="0" smtClean="0">
                <a:solidFill>
                  <a:prstClr val="black"/>
                </a:solidFill>
              </a:rPr>
              <a:t> KT, </a:t>
            </a:r>
            <a:r>
              <a:rPr lang="en-US" sz="600" dirty="0" err="1" smtClean="0">
                <a:solidFill>
                  <a:prstClr val="black"/>
                </a:solidFill>
              </a:rPr>
              <a:t>Gertig</a:t>
            </a:r>
            <a:r>
              <a:rPr lang="en-US" sz="600" dirty="0" smtClean="0">
                <a:solidFill>
                  <a:prstClr val="black"/>
                </a:solidFill>
              </a:rPr>
              <a:t> DM. Effectiveness of less than three doses of </a:t>
            </a:r>
            <a:r>
              <a:rPr lang="en-US" sz="600" dirty="0" err="1" smtClean="0">
                <a:solidFill>
                  <a:prstClr val="black"/>
                </a:solidFill>
              </a:rPr>
              <a:t>quadrivalent</a:t>
            </a:r>
            <a:r>
              <a:rPr lang="en-US" sz="600" dirty="0" smtClean="0">
                <a:solidFill>
                  <a:prstClr val="black"/>
                </a:solidFill>
              </a:rPr>
              <a:t> human papillomavirus vaccine against cervical intraepithelial </a:t>
            </a:r>
            <a:r>
              <a:rPr lang="en-US" sz="600" dirty="0" err="1" smtClean="0">
                <a:solidFill>
                  <a:prstClr val="black"/>
                </a:solidFill>
              </a:rPr>
              <a:t>neoplasia</a:t>
            </a:r>
            <a:r>
              <a:rPr lang="en-US" sz="600" dirty="0" smtClean="0">
                <a:solidFill>
                  <a:prstClr val="black"/>
                </a:solidFill>
              </a:rPr>
              <a:t> when administered using a standard dose spacing schedule: Observational cohort of young women in Australia. Papillomavirus Research (PVR) 2015</a:t>
            </a:r>
            <a:r>
              <a:rPr lang="sk-SK" sz="600" dirty="0">
                <a:solidFill>
                  <a:prstClr val="black"/>
                </a:solidFill>
              </a:rPr>
              <a:t>  Crowe E, Pandeya N, Brotherton JM, et al. Effectiveness of quadrivalent human papillomavirus vaccine for the prevention of cervical abnormalities: case-control study nested within a population based screening programme in Australia. BMJ (Clin Res ed) 2014; 348: g1458. Gertig DM, Brotherton JM, Budd AC, Drennan K, Chappell G, Saville AM. Impact of a population-based HPV vaccination program on cervical abnormalities: a data linkage study. BMC Med 2013; 11: 227.</a:t>
            </a:r>
            <a:endParaRPr lang="en-US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2971800" y="6477000"/>
            <a:ext cx="5969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1931185" y="76200"/>
            <a:ext cx="709851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Dopad a účinnosť 4vHPV vakcíny: </a:t>
            </a:r>
          </a:p>
          <a:p>
            <a:pPr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sk-SK" altLang="en-US" sz="1400" b="1" dirty="0" smtClean="0">
                <a:solidFill>
                  <a:prstClr val="black"/>
                </a:solidFill>
                <a:latin typeface="Helvetica" pitchFamily="126" charset="0"/>
              </a:rPr>
              <a:t>Systematický prehľad 10 rokov skúseností z reálneho sveta</a:t>
            </a:r>
            <a:endParaRPr lang="en-US" altLang="en-US" sz="1400" b="1" dirty="0">
              <a:solidFill>
                <a:prstClr val="black"/>
              </a:solidFill>
              <a:latin typeface="Helvetica" pitchFamily="126" charset="0"/>
            </a:endParaRPr>
          </a:p>
        </p:txBody>
      </p:sp>
      <p:sp>
        <p:nvSpPr>
          <p:cNvPr id="16390" name="Text Placeholder 2"/>
          <p:cNvSpPr txBox="1">
            <a:spLocks/>
          </p:cNvSpPr>
          <p:nvPr/>
        </p:nvSpPr>
        <p:spPr bwMode="auto">
          <a:xfrm>
            <a:off x="86667" y="1066800"/>
            <a:ext cx="9029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sk-SK" altLang="en-US" sz="2400" b="1" dirty="0" smtClean="0">
                <a:solidFill>
                  <a:prstClr val="black"/>
                </a:solidFill>
                <a:latin typeface="Helvetica" pitchFamily="126" charset="0"/>
              </a:rPr>
              <a:t>Vakcinovaní 4vHPV vs Nevakcinovaní</a:t>
            </a:r>
          </a:p>
          <a:p>
            <a:pPr>
              <a:buFontTx/>
              <a:buNone/>
            </a:pPr>
            <a:endParaRPr lang="sk-SK" altLang="en-US" sz="1200" dirty="0" smtClean="0">
              <a:solidFill>
                <a:prstClr val="black"/>
              </a:solidFill>
              <a:latin typeface="Helvetica" pitchFamily="126" charset="0"/>
            </a:endParaRPr>
          </a:p>
          <a:p>
            <a:pPr>
              <a:buFontTx/>
              <a:buNone/>
            </a:pPr>
            <a:endParaRPr lang="en-US" altLang="en-US" sz="1200" dirty="0">
              <a:solidFill>
                <a:prstClr val="black"/>
              </a:solidFill>
              <a:latin typeface="Helvetica" pitchFamily="126" charset="0"/>
            </a:endParaRP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621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3" name="Straight Connector 5"/>
          <p:cNvCxnSpPr>
            <a:cxnSpLocks noChangeShapeType="1"/>
          </p:cNvCxnSpPr>
          <p:nvPr/>
        </p:nvCxnSpPr>
        <p:spPr bwMode="auto">
          <a:xfrm>
            <a:off x="0" y="882650"/>
            <a:ext cx="9144000" cy="0"/>
          </a:xfrm>
          <a:prstGeom prst="line">
            <a:avLst/>
          </a:prstGeom>
          <a:noFill/>
          <a:ln w="127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2006602" y="687388"/>
            <a:ext cx="69341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0" rIns="2286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Clin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 Infect Dis. 2016;63(4):519-527. doi:10.1093/</a:t>
            </a:r>
            <a:r>
              <a:rPr lang="en-US" altLang="en-US" sz="1200" dirty="0" err="1">
                <a:solidFill>
                  <a:srgbClr val="7F7F7F"/>
                </a:solidFill>
                <a:latin typeface="Helvetica" pitchFamily="126" charset="0"/>
              </a:rPr>
              <a:t>cid</a:t>
            </a:r>
            <a:r>
              <a:rPr lang="en-US" altLang="en-US" sz="1200" dirty="0">
                <a:solidFill>
                  <a:srgbClr val="7F7F7F"/>
                </a:solidFill>
                <a:latin typeface="Helvetica" pitchFamily="126" charset="0"/>
              </a:rPr>
              <a:t>/ciw354</a:t>
            </a: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049" y="4608493"/>
            <a:ext cx="373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Redukcia cervikálnych abnormalít</a:t>
            </a:r>
          </a:p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Dánsko, 2006 - 2012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0600" y="4608493"/>
            <a:ext cx="373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Redukcia cervikálnych abnormalít </a:t>
            </a:r>
          </a:p>
          <a:p>
            <a:pPr algn="ctr"/>
            <a:r>
              <a:rPr lang="sk-SK" sz="1400" b="1" dirty="0" smtClean="0">
                <a:solidFill>
                  <a:prstClr val="black"/>
                </a:solidFill>
              </a:rPr>
              <a:t>Švédsko, 2006 - 2013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486400"/>
            <a:ext cx="8499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 smtClean="0">
                <a:solidFill>
                  <a:prstClr val="black"/>
                </a:solidFill>
              </a:rPr>
              <a:t>Poznámka:</a:t>
            </a:r>
          </a:p>
          <a:p>
            <a:r>
              <a:rPr lang="sk-SK" sz="1100" dirty="0" smtClean="0">
                <a:solidFill>
                  <a:prstClr val="black"/>
                </a:solidFill>
              </a:rPr>
              <a:t>Dánsko</a:t>
            </a:r>
          </a:p>
          <a:p>
            <a:r>
              <a:rPr lang="sk-SK" sz="1100" dirty="0">
                <a:solidFill>
                  <a:prstClr val="black"/>
                </a:solidFill>
              </a:rPr>
              <a:t>r</a:t>
            </a:r>
            <a:r>
              <a:rPr lang="sk-SK" sz="1100" dirty="0" smtClean="0">
                <a:solidFill>
                  <a:prstClr val="black"/>
                </a:solidFill>
              </a:rPr>
              <a:t>ok 2007 - zavedený celoplošný vakcinačný 4vHPV program (NIP) pre 12 ročné dievčatá (očkovacie centrá)  a catch up pre 13 až 15 ročné dievčatá</a:t>
            </a:r>
          </a:p>
          <a:p>
            <a:r>
              <a:rPr lang="sk-SK" sz="1100" dirty="0" smtClean="0">
                <a:solidFill>
                  <a:prstClr val="black"/>
                </a:solidFill>
              </a:rPr>
              <a:t>rok 2012 – catch up rozšírený pre ženy do 27 rokov</a:t>
            </a:r>
          </a:p>
          <a:p>
            <a:r>
              <a:rPr lang="sk-SK" sz="1100" dirty="0" smtClean="0">
                <a:solidFill>
                  <a:prstClr val="black"/>
                </a:solidFill>
              </a:rPr>
              <a:t>Švédsko</a:t>
            </a:r>
          </a:p>
          <a:p>
            <a:r>
              <a:rPr lang="sk-SK" sz="1100" dirty="0" smtClean="0">
                <a:solidFill>
                  <a:prstClr val="black"/>
                </a:solidFill>
              </a:rPr>
              <a:t>rok 2012 -  NIP 4vHPV pre 10 až 12 ročné dievčatá, catch up očkovanie 13 až 18 ročné dievčatá </a:t>
            </a:r>
          </a:p>
          <a:p>
            <a:r>
              <a:rPr lang="sk-SK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1"/>
            <a:ext cx="3862800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11" y="1651978"/>
            <a:ext cx="3563917" cy="29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6553200"/>
            <a:ext cx="706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" dirty="0">
                <a:solidFill>
                  <a:prstClr val="black"/>
                </a:solidFill>
              </a:rPr>
              <a:t>Baldur-Felskov B, Dehlendorff C, Munk C, Kjaer SK. </a:t>
            </a:r>
            <a:r>
              <a:rPr lang="en-US" sz="600" dirty="0">
                <a:solidFill>
                  <a:prstClr val="black"/>
                </a:solidFill>
              </a:rPr>
              <a:t>Early impact of human papillomavirus vaccination on cervical </a:t>
            </a:r>
            <a:r>
              <a:rPr lang="en-US" sz="600" dirty="0" err="1">
                <a:solidFill>
                  <a:prstClr val="black"/>
                </a:solidFill>
              </a:rPr>
              <a:t>neoplasia</a:t>
            </a:r>
            <a:r>
              <a:rPr lang="en-US" sz="600" dirty="0">
                <a:solidFill>
                  <a:prstClr val="black"/>
                </a:solidFill>
              </a:rPr>
              <a:t>--nationwide follow-up of young Danish women. J </a:t>
            </a:r>
            <a:r>
              <a:rPr lang="en-US" sz="600" dirty="0" err="1">
                <a:solidFill>
                  <a:prstClr val="black"/>
                </a:solidFill>
              </a:rPr>
              <a:t>Natl</a:t>
            </a:r>
            <a:r>
              <a:rPr lang="en-US" sz="600" dirty="0">
                <a:solidFill>
                  <a:prstClr val="black"/>
                </a:solidFill>
              </a:rPr>
              <a:t> Cancer </a:t>
            </a:r>
            <a:r>
              <a:rPr lang="en-US" sz="600" dirty="0" err="1">
                <a:solidFill>
                  <a:prstClr val="black"/>
                </a:solidFill>
              </a:rPr>
              <a:t>Inst</a:t>
            </a:r>
            <a:r>
              <a:rPr lang="en-US" sz="600" dirty="0">
                <a:solidFill>
                  <a:prstClr val="black"/>
                </a:solidFill>
              </a:rPr>
              <a:t> 2014; </a:t>
            </a:r>
            <a:r>
              <a:rPr lang="en-US" sz="600" dirty="0" smtClean="0">
                <a:solidFill>
                  <a:prstClr val="black"/>
                </a:solidFill>
              </a:rPr>
              <a:t>106</a:t>
            </a:r>
            <a:endParaRPr lang="sk-SK" sz="600" dirty="0" smtClean="0">
              <a:solidFill>
                <a:prstClr val="black"/>
              </a:solidFill>
            </a:endParaRPr>
          </a:p>
          <a:p>
            <a:r>
              <a:rPr lang="en-US" sz="600" dirty="0" err="1">
                <a:solidFill>
                  <a:prstClr val="black"/>
                </a:solidFill>
              </a:rPr>
              <a:t>Herweijer</a:t>
            </a:r>
            <a:r>
              <a:rPr lang="en-US" sz="600" dirty="0">
                <a:solidFill>
                  <a:prstClr val="black"/>
                </a:solidFill>
              </a:rPr>
              <a:t> E, </a:t>
            </a:r>
            <a:r>
              <a:rPr lang="en-US" sz="600" dirty="0" err="1">
                <a:solidFill>
                  <a:prstClr val="black"/>
                </a:solidFill>
              </a:rPr>
              <a:t>Sundstrom</a:t>
            </a:r>
            <a:r>
              <a:rPr lang="en-US" sz="600" dirty="0">
                <a:solidFill>
                  <a:prstClr val="black"/>
                </a:solidFill>
              </a:rPr>
              <a:t> K, </a:t>
            </a:r>
            <a:r>
              <a:rPr lang="en-US" sz="600" dirty="0" err="1">
                <a:solidFill>
                  <a:prstClr val="black"/>
                </a:solidFill>
              </a:rPr>
              <a:t>Ploner</a:t>
            </a:r>
            <a:r>
              <a:rPr lang="en-US" sz="600" dirty="0">
                <a:solidFill>
                  <a:prstClr val="black"/>
                </a:solidFill>
              </a:rPr>
              <a:t> A, </a:t>
            </a:r>
            <a:r>
              <a:rPr lang="en-US" sz="600" dirty="0" err="1">
                <a:solidFill>
                  <a:prstClr val="black"/>
                </a:solidFill>
              </a:rPr>
              <a:t>Uhnoo</a:t>
            </a:r>
            <a:r>
              <a:rPr lang="en-US" sz="600" dirty="0">
                <a:solidFill>
                  <a:prstClr val="black"/>
                </a:solidFill>
              </a:rPr>
              <a:t> I, </a:t>
            </a:r>
            <a:r>
              <a:rPr lang="en-US" sz="600" dirty="0" err="1">
                <a:solidFill>
                  <a:prstClr val="black"/>
                </a:solidFill>
              </a:rPr>
              <a:t>Sparen</a:t>
            </a:r>
            <a:r>
              <a:rPr lang="en-US" sz="600" dirty="0">
                <a:solidFill>
                  <a:prstClr val="black"/>
                </a:solidFill>
              </a:rPr>
              <a:t> P, </a:t>
            </a:r>
            <a:r>
              <a:rPr lang="en-US" sz="600" dirty="0" err="1">
                <a:solidFill>
                  <a:prstClr val="black"/>
                </a:solidFill>
              </a:rPr>
              <a:t>Arnheim-Dahlstrom</a:t>
            </a:r>
            <a:r>
              <a:rPr lang="en-US" sz="600" dirty="0">
                <a:solidFill>
                  <a:prstClr val="black"/>
                </a:solidFill>
              </a:rPr>
              <a:t> L. </a:t>
            </a:r>
            <a:r>
              <a:rPr lang="en-US" sz="600" dirty="0" err="1">
                <a:solidFill>
                  <a:prstClr val="black"/>
                </a:solidFill>
              </a:rPr>
              <a:t>Quadrivalent</a:t>
            </a:r>
            <a:r>
              <a:rPr lang="en-US" sz="600" dirty="0">
                <a:solidFill>
                  <a:prstClr val="black"/>
                </a:solidFill>
              </a:rPr>
              <a:t> HPV vaccine effectiveness against high-grade cervical lesions by age at vaccination: A population-based study. </a:t>
            </a:r>
            <a:r>
              <a:rPr lang="en-US" sz="600" dirty="0" err="1">
                <a:solidFill>
                  <a:prstClr val="black"/>
                </a:solidFill>
              </a:rPr>
              <a:t>Int</a:t>
            </a:r>
            <a:r>
              <a:rPr lang="en-US" sz="600" dirty="0">
                <a:solidFill>
                  <a:prstClr val="black"/>
                </a:solidFill>
              </a:rPr>
              <a:t> J Cancer 2016. </a:t>
            </a:r>
          </a:p>
        </p:txBody>
      </p:sp>
    </p:spTree>
    <p:extLst>
      <p:ext uri="{BB962C8B-B14F-4D97-AF65-F5344CB8AC3E}">
        <p14:creationId xmlns:p14="http://schemas.microsoft.com/office/powerpoint/2010/main" val="38598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5988"/>
            <a:ext cx="8991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" y="4987765"/>
            <a:ext cx="8965131" cy="96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431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3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90538" y="115888"/>
            <a:ext cx="8229600" cy="1143000"/>
          </a:xfrm>
        </p:spPr>
        <p:txBody>
          <a:bodyPr/>
          <a:lstStyle/>
          <a:p>
            <a:r>
              <a:rPr lang="sk-SK" sz="4000" b="1" dirty="0">
                <a:solidFill>
                  <a:schemeClr val="tx1"/>
                </a:solidFill>
                <a:latin typeface="Calibri" charset="0"/>
              </a:rPr>
              <a:t>HPV sa týka oboch pohlaví</a:t>
            </a:r>
            <a:endParaRPr lang="en-US" sz="40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/>
          <a:stretch>
            <a:fillRect/>
          </a:stretch>
        </p:blipFill>
        <p:spPr bwMode="auto">
          <a:xfrm>
            <a:off x="228600" y="1108075"/>
            <a:ext cx="78867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226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Cieľ publikácie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Systematická review a meta-analýza,          ktorá vyhodnocuje a zjednocuje výsledky modelovania dopadu vakcinácie proti HPV     na populáciu</a:t>
            </a:r>
          </a:p>
          <a:p>
            <a:endParaRPr lang="sk-SK" dirty="0"/>
          </a:p>
          <a:p>
            <a:r>
              <a:rPr lang="sk-SK" dirty="0" smtClean="0"/>
              <a:t>Vychádza z publikovaných dát v rozmedzí Január 2009 až Apríl 2015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674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Identifikovaných bolo 19 modelov, prevažne    z krajín s vysokým HDP</a:t>
            </a:r>
          </a:p>
          <a:p>
            <a:endParaRPr lang="sk-SK" dirty="0"/>
          </a:p>
          <a:p>
            <a:r>
              <a:rPr lang="sk-SK" dirty="0" smtClean="0"/>
              <a:t>Hodnotil a predikoval sa dopad HPV vakcinácie v nasledovných parametrov:</a:t>
            </a:r>
          </a:p>
          <a:p>
            <a:pPr lvl="3"/>
            <a:r>
              <a:rPr lang="sk-SK" dirty="0" smtClean="0"/>
              <a:t>Účinnosť</a:t>
            </a:r>
          </a:p>
          <a:p>
            <a:pPr lvl="3"/>
            <a:r>
              <a:rPr lang="sk-SK" dirty="0" smtClean="0"/>
              <a:t>Bezpečnosť</a:t>
            </a:r>
          </a:p>
          <a:p>
            <a:pPr lvl="3"/>
            <a:r>
              <a:rPr lang="sk-SK" dirty="0" smtClean="0"/>
              <a:t>Vplyv kolektívnej imunity</a:t>
            </a:r>
          </a:p>
          <a:p>
            <a:pPr lvl="3"/>
            <a:r>
              <a:rPr lang="sk-SK" dirty="0" smtClean="0"/>
              <a:t>Vakcinácia oboch pohlaví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716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Elimináciu HPV môžeme dosiahnuť</a:t>
            </a:r>
            <a:endParaRPr lang="sk-SK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219200"/>
            <a:ext cx="6934200" cy="415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638800"/>
            <a:ext cx="765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Redukcia prevalencie vakcinovaných HPV typov (v modely sa predikoval HPV 16)</a:t>
            </a:r>
          </a:p>
          <a:p>
            <a:r>
              <a:rPr lang="sk-SK" dirty="0"/>
              <a:t>m</a:t>
            </a:r>
            <a:r>
              <a:rPr lang="sk-SK" dirty="0" smtClean="0"/>
              <a:t>ôžeme dosiahnuť pri predpokladanej preočkovanosti 80% chlapcov aj dievčat.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450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Predikcia populačného impaktu vakcinácie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Predpoklady pri vakcinácii dievčat</a:t>
            </a:r>
          </a:p>
          <a:p>
            <a:pPr lvl="2"/>
            <a:r>
              <a:rPr lang="sk-SK" dirty="0" smtClean="0"/>
              <a:t>40% preočkovanosť ------- 53% redukcia HPV typov</a:t>
            </a:r>
          </a:p>
          <a:p>
            <a:pPr lvl="2"/>
            <a:r>
              <a:rPr lang="sk-SK" dirty="0" smtClean="0"/>
              <a:t>80% preočkovanosť ------- 93% redukcia HPV typov</a:t>
            </a:r>
          </a:p>
          <a:p>
            <a:pPr lvl="2"/>
            <a:endParaRPr lang="sk-SK" dirty="0"/>
          </a:p>
          <a:p>
            <a:r>
              <a:rPr lang="sk-SK" dirty="0" smtClean="0"/>
              <a:t>Vakcinácia chlapcov</a:t>
            </a:r>
          </a:p>
          <a:p>
            <a:pPr lvl="2"/>
            <a:r>
              <a:rPr lang="sk-SK" dirty="0" smtClean="0"/>
              <a:t>80% preočkovanosť chlapcov aj dievčat vedie takmer    k 100% redukcii HPV typov</a:t>
            </a:r>
          </a:p>
          <a:p>
            <a:pPr lvl="2"/>
            <a:r>
              <a:rPr lang="sk-SK" dirty="0" smtClean="0"/>
              <a:t>Vysoká preočkovanosť chlapcov urýchľuje proces eliminácie</a:t>
            </a:r>
          </a:p>
          <a:p>
            <a:pPr lvl="2"/>
            <a:r>
              <a:rPr lang="sk-SK" dirty="0" smtClean="0"/>
              <a:t>Najvnímavejší sérotyp na vakcináciu chlapcov je         HPV 16</a:t>
            </a:r>
          </a:p>
          <a:p>
            <a:pPr marL="914400" lvl="2" indent="0">
              <a:buNone/>
            </a:pPr>
            <a:endParaRPr lang="sk-SK" dirty="0" smtClean="0"/>
          </a:p>
          <a:p>
            <a:pPr lvl="2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043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4" y="274638"/>
            <a:ext cx="4352925" cy="1143000"/>
          </a:xfrm>
        </p:spPr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800" i="1" dirty="0" err="1"/>
              <a:t>Rakovina</a:t>
            </a:r>
            <a:r>
              <a:rPr lang="en-US" sz="1800" i="1" dirty="0"/>
              <a:t> </a:t>
            </a:r>
            <a:r>
              <a:rPr lang="en-US" sz="1800" i="1" dirty="0" err="1"/>
              <a:t>krčka</a:t>
            </a:r>
            <a:r>
              <a:rPr lang="en-US" sz="1800" i="1" dirty="0"/>
              <a:t> </a:t>
            </a:r>
            <a:r>
              <a:rPr lang="en-US" sz="1800" i="1" dirty="0" err="1"/>
              <a:t>maternice</a:t>
            </a:r>
            <a:r>
              <a:rPr lang="en-US" sz="1800" i="1" dirty="0"/>
              <a:t> je </a:t>
            </a:r>
            <a:r>
              <a:rPr lang="en-US" sz="1800" i="1" dirty="0" err="1"/>
              <a:t>jednou</a:t>
            </a:r>
            <a:r>
              <a:rPr lang="en-US" sz="1800" i="1" dirty="0"/>
              <a:t> z </a:t>
            </a:r>
            <a:r>
              <a:rPr lang="en-US" sz="1800" i="1" dirty="0" err="1" smtClean="0"/>
              <a:t>naj</a:t>
            </a:r>
            <a:r>
              <a:rPr lang="sk-SK" sz="1800" i="1" dirty="0" smtClean="0"/>
              <a:t>preventabilnejších</a:t>
            </a:r>
            <a:r>
              <a:rPr lang="en-US" sz="1800" i="1" dirty="0" smtClean="0"/>
              <a:t> </a:t>
            </a:r>
            <a:r>
              <a:rPr lang="en-US" sz="1800" i="1" dirty="0"/>
              <a:t>a </a:t>
            </a:r>
            <a:r>
              <a:rPr lang="sk-SK" sz="1800" i="1" dirty="0" smtClean="0"/>
              <a:t>naj</a:t>
            </a:r>
            <a:r>
              <a:rPr lang="en-US" sz="1800" i="1" dirty="0" err="1" smtClean="0"/>
              <a:t>liečenejších</a:t>
            </a:r>
            <a:r>
              <a:rPr lang="en-US" sz="1800" i="1" dirty="0" smtClean="0"/>
              <a:t> </a:t>
            </a:r>
            <a:r>
              <a:rPr lang="en-US" sz="1800" i="1" dirty="0" err="1"/>
              <a:t>foriem</a:t>
            </a:r>
            <a:r>
              <a:rPr lang="en-US" sz="1800" i="1" dirty="0"/>
              <a:t> </a:t>
            </a:r>
            <a:r>
              <a:rPr lang="en-US" sz="1800" i="1" dirty="0" err="1"/>
              <a:t>rakoviny</a:t>
            </a:r>
            <a:r>
              <a:rPr lang="en-US" sz="1800" i="1" dirty="0"/>
              <a:t>, </a:t>
            </a:r>
            <a:r>
              <a:rPr lang="en-US" sz="1800" i="1" dirty="0" err="1"/>
              <a:t>pokiaľ</a:t>
            </a:r>
            <a:r>
              <a:rPr lang="en-US" sz="1800" i="1" dirty="0"/>
              <a:t> </a:t>
            </a:r>
            <a:r>
              <a:rPr lang="en-US" sz="1800" i="1" dirty="0" err="1" smtClean="0"/>
              <a:t>sa</a:t>
            </a:r>
            <a:r>
              <a:rPr lang="sk-SK" sz="1800" i="1" dirty="0" smtClean="0"/>
              <a:t> jej</a:t>
            </a:r>
            <a:r>
              <a:rPr lang="en-US" sz="1800" i="1" dirty="0" smtClean="0"/>
              <a:t> </a:t>
            </a:r>
            <a:r>
              <a:rPr lang="en-US" sz="1800" i="1" dirty="0" err="1"/>
              <a:t>predchádza</a:t>
            </a:r>
            <a:r>
              <a:rPr lang="en-US" sz="1800" i="1" dirty="0"/>
              <a:t> </a:t>
            </a:r>
            <a:r>
              <a:rPr lang="en-US" sz="1800" i="1" dirty="0" err="1" smtClean="0"/>
              <a:t>očkovan</a:t>
            </a:r>
            <a:r>
              <a:rPr lang="sk-SK" sz="1800" i="1" dirty="0" smtClean="0"/>
              <a:t>ím</a:t>
            </a:r>
            <a:r>
              <a:rPr lang="en-US" sz="1800" i="1" dirty="0" smtClean="0"/>
              <a:t> </a:t>
            </a:r>
            <a:r>
              <a:rPr lang="en-US" sz="1800" i="1" dirty="0" err="1"/>
              <a:t>proti</a:t>
            </a:r>
            <a:r>
              <a:rPr lang="en-US" sz="1800" i="1" dirty="0"/>
              <a:t> HPV, </a:t>
            </a:r>
            <a:r>
              <a:rPr lang="en-US" sz="1800" i="1" dirty="0" err="1"/>
              <a:t>zistí</a:t>
            </a:r>
            <a:r>
              <a:rPr lang="en-US" sz="1800" i="1" dirty="0"/>
              <a:t> </a:t>
            </a:r>
            <a:r>
              <a:rPr lang="en-US" sz="1800" i="1" dirty="0" err="1"/>
              <a:t>sa</a:t>
            </a:r>
            <a:r>
              <a:rPr lang="en-US" sz="1800" i="1" dirty="0"/>
              <a:t> </a:t>
            </a:r>
            <a:r>
              <a:rPr lang="en-US" sz="1800" i="1" dirty="0" err="1"/>
              <a:t>včas</a:t>
            </a:r>
            <a:r>
              <a:rPr lang="en-US" sz="1800" i="1" dirty="0"/>
              <a:t> a </a:t>
            </a:r>
            <a:r>
              <a:rPr lang="en-US" sz="1800" i="1" dirty="0" err="1"/>
              <a:t>efektívne</a:t>
            </a:r>
            <a:r>
              <a:rPr lang="en-US" sz="1800" i="1" dirty="0"/>
              <a:t> </a:t>
            </a:r>
            <a:r>
              <a:rPr lang="en-US" sz="1800" i="1" dirty="0" err="1"/>
              <a:t>sa</a:t>
            </a:r>
            <a:r>
              <a:rPr lang="en-US" sz="1800" i="1" dirty="0"/>
              <a:t> </a:t>
            </a:r>
            <a:r>
              <a:rPr lang="en-US" sz="1800" i="1" dirty="0" err="1"/>
              <a:t>zvládne</a:t>
            </a:r>
            <a:r>
              <a:rPr lang="en-US" sz="1800" i="1" dirty="0" smtClean="0"/>
              <a:t>.</a:t>
            </a:r>
            <a:endParaRPr lang="sk-SK" sz="1800" i="1" dirty="0" smtClean="0"/>
          </a:p>
          <a:p>
            <a:pPr marL="0" indent="0" algn="ctr">
              <a:buNone/>
            </a:pPr>
            <a:endParaRPr lang="sk-SK" sz="1800" i="1" dirty="0" smtClean="0"/>
          </a:p>
          <a:p>
            <a:pPr marL="0" indent="0" algn="ctr">
              <a:buNone/>
            </a:pPr>
            <a:r>
              <a:rPr lang="sk-SK" sz="1800" i="1" dirty="0" smtClean="0"/>
              <a:t>Prevencia je vysoko nákladovo efektívna. Avšak celosvetovo stále zostáva rakovina krčka maternice jednou z najväčších hrozieb žien. Globálne, každé dve minúty umiera na rakovinu krčka maternice jedna žena.  Takéto utrpenie nie je prijateľné a nesmie už pokračovať. </a:t>
            </a:r>
          </a:p>
          <a:p>
            <a:pPr marL="0" indent="0" algn="just">
              <a:buNone/>
            </a:pPr>
            <a:r>
              <a:rPr lang="sk-SK" sz="1800" i="1" dirty="0"/>
              <a:t> </a:t>
            </a:r>
            <a:r>
              <a:rPr lang="sk-SK" sz="1800" i="1" dirty="0" smtClean="0"/>
              <a:t>     </a:t>
            </a:r>
          </a:p>
          <a:p>
            <a:pPr marL="0" indent="0" algn="ctr">
              <a:buNone/>
            </a:pPr>
            <a:r>
              <a:rPr lang="sk-SK" sz="1800" i="1" dirty="0" smtClean="0"/>
              <a:t> Dr</a:t>
            </a:r>
            <a:r>
              <a:rPr lang="sk-SK" sz="1800" i="1" dirty="0"/>
              <a:t>. Tedros Adhanom </a:t>
            </a:r>
            <a:r>
              <a:rPr lang="sk-SK" sz="1800" i="1" dirty="0" smtClean="0"/>
              <a:t>Ghebreyesus</a:t>
            </a:r>
          </a:p>
          <a:p>
            <a:pPr marL="0" indent="0" algn="ctr">
              <a:buNone/>
            </a:pPr>
            <a:r>
              <a:rPr lang="sk-SK" sz="1800" i="1" dirty="0" smtClean="0"/>
              <a:t>Generálny riaditeľ WHO</a:t>
            </a:r>
          </a:p>
          <a:p>
            <a:pPr marL="0" indent="0" algn="ctr">
              <a:buNone/>
            </a:pPr>
            <a:r>
              <a:rPr lang="sk-SK" sz="1800" i="1" dirty="0" smtClean="0"/>
              <a:t>19. mája 2015</a:t>
            </a:r>
          </a:p>
          <a:p>
            <a:pPr marL="0" indent="0" algn="ctr">
              <a:buNone/>
            </a:pPr>
            <a:r>
              <a:rPr lang="sk-SK" sz="1800" i="1" dirty="0" smtClean="0"/>
              <a:t>Výzva na prijatie opatrení na elimináciu rakoviny krčka maternice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162"/>
            <a:ext cx="39528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7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3"/>
          <p:cNvSpPr>
            <a:spLocks noGrp="1"/>
          </p:cNvSpPr>
          <p:nvPr>
            <p:ph type="title" idx="4294967295"/>
          </p:nvPr>
        </p:nvSpPr>
        <p:spPr>
          <a:xfrm>
            <a:off x="1" y="22225"/>
            <a:ext cx="7467599" cy="78996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Prevalenc</a:t>
            </a:r>
            <a:r>
              <a:rPr lang="sk-SK" sz="4000" dirty="0" err="1" smtClean="0"/>
              <a:t>ia</a:t>
            </a:r>
            <a:r>
              <a:rPr lang="sk-SK" sz="4000" dirty="0" smtClean="0"/>
              <a:t> </a:t>
            </a:r>
            <a:r>
              <a:rPr lang="en-US" sz="4000" dirty="0" smtClean="0"/>
              <a:t>HPV </a:t>
            </a:r>
            <a:r>
              <a:rPr lang="sk-SK" sz="4000" dirty="0" smtClean="0"/>
              <a:t>infekcie</a:t>
            </a:r>
            <a:endParaRPr lang="en-US" sz="4000" dirty="0"/>
          </a:p>
        </p:txBody>
      </p:sp>
      <p:graphicFrame>
        <p:nvGraphicFramePr>
          <p:cNvPr id="112644" name="Object 4"/>
          <p:cNvGraphicFramePr>
            <a:graphicFrameLocks noGrp="1"/>
          </p:cNvGraphicFramePr>
          <p:nvPr>
            <p:ph sz="half" idx="4294967295"/>
          </p:nvPr>
        </p:nvGraphicFramePr>
        <p:xfrm>
          <a:off x="0" y="735013"/>
          <a:ext cx="397510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5" imgW="3971841" imgH="4962448" progId="Excel.Sheet.8">
                  <p:embed/>
                </p:oleObj>
              </mc:Choice>
              <mc:Fallback>
                <p:oleObj name="Worksheet" r:id="rId5" imgW="3971841" imgH="496244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35013"/>
                        <a:ext cx="3975100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0886" y="5357827"/>
            <a:ext cx="91440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b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50" baseline="30000" dirty="0" err="1">
                <a:latin typeface="Arial Narrow" pitchFamily="34" charset="0"/>
                <a:ea typeface="MS PGothic" pitchFamily="34" charset="-128"/>
              </a:rPr>
              <a:t>a</a:t>
            </a:r>
            <a:r>
              <a:rPr lang="en-US" sz="1050" dirty="0" err="1">
                <a:latin typeface="Arial Narrow" pitchFamily="34" charset="0"/>
                <a:ea typeface="MS PGothic" pitchFamily="34" charset="-128"/>
              </a:rPr>
              <a:t>Prevalence</a:t>
            </a:r>
            <a:r>
              <a:rPr lang="en-US" sz="1050" dirty="0">
                <a:latin typeface="Arial Narrow" pitchFamily="34" charset="0"/>
                <a:ea typeface="MS PGothic" pitchFamily="34" charset="-128"/>
              </a:rPr>
              <a:t> of cervical HPV infection among 2,356 study participants who complete at least 1 clinical visit. High</a:t>
            </a:r>
            <a:r>
              <a:rPr lang="en-GB" sz="1050" dirty="0">
                <a:latin typeface="Arial Narrow" pitchFamily="34" charset="0"/>
                <a:ea typeface="MS PGothic" pitchFamily="34" charset="-128"/>
              </a:rPr>
              <a:t>-risk/oncogenic HPV types included 16, 18, 26, 31, 33, 35, 39, 45, 51, 52, 53, 56, 58, 59, 66, 68, 70, 73, 82.</a:t>
            </a:r>
            <a:r>
              <a:rPr lang="en-GB" sz="1050" baseline="300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1050" dirty="0">
                <a:latin typeface="Arial Narrow" pitchFamily="34" charset="0"/>
                <a:ea typeface="MS PGothic" pitchFamily="34" charset="-128"/>
              </a:rPr>
              <a:t>Low-risk/non-oncogenic HPV types </a:t>
            </a:r>
            <a:br>
              <a:rPr lang="en-US" sz="1050" dirty="0">
                <a:latin typeface="Arial Narrow" pitchFamily="34" charset="0"/>
                <a:ea typeface="MS PGothic" pitchFamily="34" charset="-128"/>
              </a:rPr>
            </a:br>
            <a:r>
              <a:rPr lang="en-US" sz="1050" dirty="0">
                <a:latin typeface="Arial Narrow" pitchFamily="34" charset="0"/>
                <a:ea typeface="MS PGothic" pitchFamily="34" charset="-128"/>
              </a:rPr>
              <a:t>included 6, 11, 40, 42, 54,  61, 72, 81, 89. </a:t>
            </a:r>
          </a:p>
          <a:p>
            <a:pPr>
              <a:spcBef>
                <a:spcPct val="20000"/>
              </a:spcBef>
              <a:defRPr/>
            </a:pPr>
            <a:r>
              <a:rPr lang="en-US" sz="1000" b="1" dirty="0">
                <a:latin typeface="Arial Narrow" pitchFamily="34" charset="0"/>
                <a:ea typeface="MS PGothic" pitchFamily="34" charset="-128"/>
              </a:rPr>
              <a:t>1. 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Goodman MT et al. </a:t>
            </a:r>
            <a:r>
              <a:rPr lang="pt-BR" sz="1000" i="1" dirty="0">
                <a:latin typeface="Arial Narrow" pitchFamily="34" charset="0"/>
                <a:ea typeface="MS PGothic" pitchFamily="34" charset="-128"/>
              </a:rPr>
              <a:t>Cancer Res</a:t>
            </a:r>
            <a:r>
              <a:rPr lang="pt-BR" sz="1000" dirty="0">
                <a:latin typeface="Arial Narrow" pitchFamily="34" charset="0"/>
                <a:ea typeface="MS PGothic" pitchFamily="34" charset="-128"/>
              </a:rPr>
              <a:t>. 2008;68:8813–8824. 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Adapted and reprinted by permission from the American Association for Cancer Research: Goodman MT et al, Prevalence, acquisition, and clearance of cervical human papillomavirus infection among women with normal cytology: Hawaii Human Papillomavirus Cohort Study, </a:t>
            </a:r>
            <a:r>
              <a:rPr lang="en-US" sz="1000" i="1" dirty="0">
                <a:latin typeface="Arial Narrow" pitchFamily="34" charset="0"/>
                <a:ea typeface="MS PGothic" pitchFamily="34" charset="-128"/>
              </a:rPr>
              <a:t>Cancer Res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, 2008, vol. 68, issue 21, 8813–8824. </a:t>
            </a:r>
          </a:p>
          <a:p>
            <a:pPr>
              <a:spcBef>
                <a:spcPct val="20000"/>
              </a:spcBef>
              <a:defRPr/>
            </a:pPr>
            <a:endParaRPr lang="en-US" sz="1000" baseline="30000" dirty="0">
              <a:latin typeface="Arial Narrow" pitchFamily="34" charset="0"/>
              <a:ea typeface="MS PGothic" pitchFamily="34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100" baseline="30000" dirty="0">
                <a:latin typeface="Arial Narrow" pitchFamily="34" charset="0"/>
                <a:ea typeface="MS PGothic" pitchFamily="34" charset="-128"/>
              </a:rPr>
              <a:t/>
            </a:r>
            <a:br>
              <a:rPr lang="en-US" sz="1100" baseline="30000" dirty="0">
                <a:latin typeface="Arial Narrow" pitchFamily="34" charset="0"/>
                <a:ea typeface="MS PGothic" pitchFamily="34" charset="-128"/>
              </a:rPr>
            </a:br>
            <a:r>
              <a:rPr lang="en-US" sz="1050" baseline="30000" dirty="0" err="1">
                <a:latin typeface="Arial Narrow" pitchFamily="34" charset="0"/>
                <a:ea typeface="MS PGothic" pitchFamily="34" charset="-128"/>
              </a:rPr>
              <a:t>b</a:t>
            </a:r>
            <a:r>
              <a:rPr lang="en-US" sz="1050" dirty="0" err="1">
                <a:latin typeface="Arial Narrow" pitchFamily="34" charset="0"/>
                <a:ea typeface="MS PGothic" pitchFamily="34" charset="-128"/>
              </a:rPr>
              <a:t>Prevalence</a:t>
            </a:r>
            <a:r>
              <a:rPr lang="en-US" sz="1050" dirty="0">
                <a:latin typeface="Arial Narrow" pitchFamily="34" charset="0"/>
                <a:ea typeface="MS PGothic" pitchFamily="34" charset="-128"/>
              </a:rPr>
              <a:t> of genital HPV infection among men age 18–44 years in Tucson, Arizona (N=290). </a:t>
            </a:r>
            <a:r>
              <a:rPr lang="en-GB" sz="1050" dirty="0">
                <a:latin typeface="Arial Narrow" pitchFamily="34" charset="0"/>
                <a:ea typeface="MS PGothic" pitchFamily="34" charset="-128"/>
              </a:rPr>
              <a:t>High-risk/oncogenic HPV types included 16, 18, 31, 33, 35, 39, 45, 51, 52, 56, 58, 59, 66.</a:t>
            </a:r>
            <a:r>
              <a:rPr lang="en-GB" sz="1050" baseline="300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sz="1050" dirty="0">
                <a:latin typeface="Arial Narrow" pitchFamily="34" charset="0"/>
                <a:ea typeface="MS PGothic" pitchFamily="34" charset="-128"/>
              </a:rPr>
              <a:t>Low-risk/non-oncogenic HPV types included 6, 11, 26, 40, 42, 53, 54, 55,62, 64, 67</a:t>
            </a:r>
            <a:r>
              <a:rPr lang="en-US" sz="1050" b="1" dirty="0">
                <a:latin typeface="Arial Narrow" pitchFamily="34" charset="0"/>
                <a:ea typeface="MS PGothic" pitchFamily="34" charset="-128"/>
              </a:rPr>
              <a:t>–</a:t>
            </a:r>
            <a:r>
              <a:rPr lang="en-US" sz="1050" dirty="0">
                <a:latin typeface="Arial Narrow" pitchFamily="34" charset="0"/>
                <a:ea typeface="MS PGothic" pitchFamily="34" charset="-128"/>
              </a:rPr>
              <a:t>73, 81</a:t>
            </a:r>
            <a:r>
              <a:rPr lang="en-US" sz="1050" b="1" dirty="0">
                <a:latin typeface="Arial Narrow" pitchFamily="34" charset="0"/>
                <a:ea typeface="MS PGothic" pitchFamily="34" charset="-128"/>
              </a:rPr>
              <a:t>–</a:t>
            </a:r>
            <a:r>
              <a:rPr lang="en-US" sz="1050" dirty="0">
                <a:latin typeface="Arial Narrow" pitchFamily="34" charset="0"/>
                <a:ea typeface="MS PGothic" pitchFamily="34" charset="-128"/>
              </a:rPr>
              <a:t>84, IS39, CP6108. </a:t>
            </a:r>
          </a:p>
          <a:p>
            <a:pPr>
              <a:spcBef>
                <a:spcPct val="20000"/>
              </a:spcBef>
              <a:defRPr/>
            </a:pPr>
            <a:r>
              <a:rPr lang="en-US" sz="1000" b="1" dirty="0">
                <a:latin typeface="Arial Narrow" pitchFamily="34" charset="0"/>
                <a:ea typeface="MS PGothic" pitchFamily="34" charset="-128"/>
              </a:rPr>
              <a:t>2. </a:t>
            </a:r>
            <a:r>
              <a:rPr lang="en-US" sz="1000" dirty="0" err="1">
                <a:latin typeface="Arial Narrow" pitchFamily="34" charset="0"/>
                <a:ea typeface="MS PGothic" pitchFamily="34" charset="-128"/>
              </a:rPr>
              <a:t>Giuliano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 AR et al. </a:t>
            </a:r>
            <a:r>
              <a:rPr lang="en-US" sz="1000" i="1" dirty="0">
                <a:latin typeface="Arial Narrow" pitchFamily="34" charset="0"/>
                <a:ea typeface="MS PGothic" pitchFamily="34" charset="-128"/>
              </a:rPr>
              <a:t>J Infect Dis. 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2008;198:827</a:t>
            </a:r>
            <a:r>
              <a:rPr lang="pt-BR" sz="1000" dirty="0">
                <a:latin typeface="Arial Narrow" pitchFamily="34" charset="0"/>
                <a:ea typeface="MS PGothic" pitchFamily="34" charset="-128"/>
              </a:rPr>
              <a:t>–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835. </a:t>
            </a:r>
            <a:r>
              <a:rPr lang="en-US" sz="1000" dirty="0" err="1">
                <a:latin typeface="Arial Narrow" pitchFamily="34" charset="0"/>
                <a:ea typeface="MS PGothic" pitchFamily="34" charset="-128"/>
              </a:rPr>
              <a:t>Giuliano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 AR et al, Age-specific prevalence, incidence, and duration of HPV infections in a cohort of 290 US men, </a:t>
            </a:r>
            <a:r>
              <a:rPr lang="en-US" sz="1000" i="1" dirty="0">
                <a:latin typeface="Arial Narrow" pitchFamily="34" charset="0"/>
                <a:ea typeface="MS PGothic" pitchFamily="34" charset="-128"/>
              </a:rPr>
              <a:t>J Infect Dis, 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2008, vol. 198</a:t>
            </a:r>
            <a:r>
              <a:rPr lang="en-US" sz="1000" i="1" dirty="0">
                <a:latin typeface="Arial Narrow" pitchFamily="34" charset="0"/>
                <a:ea typeface="MS PGothic" pitchFamily="34" charset="-128"/>
              </a:rPr>
              <a:t>, 827–835, </a:t>
            </a:r>
            <a:r>
              <a:rPr lang="en-US" sz="1000" dirty="0">
                <a:latin typeface="Arial Narrow" pitchFamily="34" charset="0"/>
                <a:ea typeface="MS PGothic" pitchFamily="34" charset="-128"/>
              </a:rPr>
              <a:t>by permission of the Infectious Diseases Society of America. </a:t>
            </a:r>
            <a:endParaRPr lang="pt-BR" sz="1000" dirty="0">
              <a:latin typeface="Arial Narrow" pitchFamily="34" charset="0"/>
              <a:ea typeface="MS PGothic" pitchFamily="34" charset="-128"/>
            </a:endParaRPr>
          </a:p>
        </p:txBody>
      </p:sp>
      <p:graphicFrame>
        <p:nvGraphicFramePr>
          <p:cNvPr id="112645" name="Object 5"/>
          <p:cNvGraphicFramePr>
            <a:graphicFrameLocks/>
          </p:cNvGraphicFramePr>
          <p:nvPr/>
        </p:nvGraphicFramePr>
        <p:xfrm>
          <a:off x="4668838" y="685800"/>
          <a:ext cx="3630612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8" imgW="3629008" imgH="4981631" progId="Excel.Sheet.8">
                  <p:embed/>
                </p:oleObj>
              </mc:Choice>
              <mc:Fallback>
                <p:oleObj name="Worksheet" r:id="rId8" imgW="3629008" imgH="498163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685800"/>
                        <a:ext cx="3630612" cy="498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646" name="Straight Connector 14"/>
          <p:cNvCxnSpPr>
            <a:cxnSpLocks noChangeShapeType="1"/>
          </p:cNvCxnSpPr>
          <p:nvPr/>
        </p:nvCxnSpPr>
        <p:spPr bwMode="auto">
          <a:xfrm flipV="1">
            <a:off x="1254125" y="4779963"/>
            <a:ext cx="7453313" cy="0"/>
          </a:xfrm>
          <a:prstGeom prst="line">
            <a:avLst/>
          </a:prstGeom>
          <a:noFill/>
          <a:ln w="4670" algn="in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3849688" y="5257800"/>
            <a:ext cx="1163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Age (years)</a:t>
            </a:r>
          </a:p>
        </p:txBody>
      </p:sp>
      <p:cxnSp>
        <p:nvCxnSpPr>
          <p:cNvPr id="112648" name="Straight Connector 17"/>
          <p:cNvCxnSpPr>
            <a:cxnSpLocks noChangeShapeType="1"/>
          </p:cNvCxnSpPr>
          <p:nvPr/>
        </p:nvCxnSpPr>
        <p:spPr bwMode="auto">
          <a:xfrm flipH="1">
            <a:off x="4532313" y="2501900"/>
            <a:ext cx="0" cy="2801938"/>
          </a:xfrm>
          <a:prstGeom prst="line">
            <a:avLst/>
          </a:prstGeom>
          <a:noFill/>
          <a:ln w="28575" algn="in">
            <a:solidFill>
              <a:srgbClr val="BD0059"/>
            </a:solidFill>
            <a:prstDash val="dash"/>
            <a:round/>
            <a:headEnd/>
            <a:tailEnd/>
          </a:ln>
        </p:spPr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811908" y="881245"/>
            <a:ext cx="3363912" cy="625475"/>
            <a:chOff x="2854234" y="2015214"/>
            <a:chExt cx="3363686" cy="625738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063770" y="2075564"/>
              <a:ext cx="2719426" cy="523440"/>
              <a:chOff x="3063770" y="2075564"/>
              <a:chExt cx="2719426" cy="523440"/>
            </a:xfrm>
          </p:grpSpPr>
          <p:sp>
            <p:nvSpPr>
              <p:cNvPr id="38" name="TextBox 18"/>
              <p:cNvSpPr txBox="1">
                <a:spLocks noChangeArrowheads="1"/>
              </p:cNvSpPr>
              <p:nvPr/>
            </p:nvSpPr>
            <p:spPr bwMode="auto">
              <a:xfrm>
                <a:off x="3311403" y="2075564"/>
                <a:ext cx="2471793" cy="523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latin typeface="+mn-lt"/>
                  </a:rPr>
                  <a:t>High </a:t>
                </a:r>
                <a:r>
                  <a:rPr lang="en-US" sz="1400" b="1" dirty="0" smtClean="0">
                    <a:latin typeface="+mn-lt"/>
                  </a:rPr>
                  <a:t>risk/on</a:t>
                </a:r>
                <a:r>
                  <a:rPr lang="sk-SK" sz="1400" b="1" dirty="0" err="1" smtClean="0">
                    <a:latin typeface="+mn-lt"/>
                  </a:rPr>
                  <a:t>kogénne</a:t>
                </a:r>
                <a:r>
                  <a:rPr lang="en-US" sz="1400" b="1" dirty="0" smtClean="0">
                    <a:latin typeface="+mn-lt"/>
                  </a:rPr>
                  <a:t> </a:t>
                </a:r>
                <a:r>
                  <a:rPr lang="en-US" sz="1400" b="1" dirty="0">
                    <a:latin typeface="+mn-lt"/>
                  </a:rPr>
                  <a:t>HPV</a:t>
                </a:r>
              </a:p>
              <a:p>
                <a:pPr>
                  <a:defRPr/>
                </a:pPr>
                <a:r>
                  <a:rPr lang="en-US" sz="1400" b="1" dirty="0">
                    <a:latin typeface="+mn-lt"/>
                  </a:rPr>
                  <a:t>Low </a:t>
                </a:r>
                <a:r>
                  <a:rPr lang="en-US" sz="1400" b="1" dirty="0" smtClean="0">
                    <a:latin typeface="+mn-lt"/>
                  </a:rPr>
                  <a:t>risk/non-on</a:t>
                </a:r>
                <a:r>
                  <a:rPr lang="sk-SK" sz="1400" b="1" dirty="0" err="1" smtClean="0">
                    <a:latin typeface="+mn-lt"/>
                  </a:rPr>
                  <a:t>kogénne</a:t>
                </a:r>
                <a:r>
                  <a:rPr lang="en-US" sz="1400" b="1" dirty="0" smtClean="0">
                    <a:latin typeface="+mn-lt"/>
                  </a:rPr>
                  <a:t> </a:t>
                </a:r>
                <a:r>
                  <a:rPr lang="en-US" sz="1400" b="1" dirty="0">
                    <a:latin typeface="+mn-lt"/>
                  </a:rPr>
                  <a:t>HPV</a:t>
                </a: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3063770" y="2075564"/>
                <a:ext cx="247633" cy="230284"/>
              </a:xfrm>
              <a:prstGeom prst="rect">
                <a:avLst/>
              </a:prstGeom>
              <a:solidFill>
                <a:srgbClr val="FFC000"/>
              </a:solidFill>
              <a:ln w="4670" algn="in">
                <a:noFill/>
                <a:round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40" name="Rectangle 20"/>
              <p:cNvSpPr>
                <a:spLocks noChangeArrowheads="1"/>
              </p:cNvSpPr>
              <p:nvPr/>
            </p:nvSpPr>
            <p:spPr bwMode="auto">
              <a:xfrm>
                <a:off x="3063770" y="2342376"/>
                <a:ext cx="247633" cy="230284"/>
              </a:xfrm>
              <a:prstGeom prst="rect">
                <a:avLst/>
              </a:prstGeom>
              <a:solidFill>
                <a:srgbClr val="0070C0"/>
              </a:solidFill>
              <a:ln w="4670" algn="in">
                <a:noFill/>
                <a:round/>
                <a:headEnd/>
                <a:tailEnd/>
              </a:ln>
            </p:spPr>
            <p:txBody>
              <a:bodyPr rot="10800000" wrap="none" lIns="0" tIns="0" rIns="0" bIns="0" anchor="ctr"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</p:grp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2854234" y="2015214"/>
              <a:ext cx="3363686" cy="625738"/>
            </a:xfrm>
            <a:prstGeom prst="rect">
              <a:avLst/>
            </a:prstGeom>
            <a:noFill/>
            <a:ln w="4670" algn="in">
              <a:solidFill>
                <a:schemeClr val="bg1"/>
              </a:solidFill>
              <a:round/>
              <a:headEnd/>
              <a:tailEnd/>
            </a:ln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19500" y="1143000"/>
            <a:ext cx="1841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24100" y="1862138"/>
            <a:ext cx="8861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2000" dirty="0" smtClean="0">
                <a:latin typeface="+mn-lt"/>
              </a:rPr>
              <a:t>Ženy</a:t>
            </a:r>
            <a:r>
              <a:rPr lang="en-US" sz="2000" baseline="30000" dirty="0" smtClean="0">
                <a:latin typeface="+mn-lt"/>
              </a:rPr>
              <a:t>1,a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1725" y="1862138"/>
            <a:ext cx="91082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</a:rPr>
              <a:t>M</a:t>
            </a:r>
            <a:r>
              <a:rPr lang="sk-SK" sz="2000" dirty="0" smtClean="0">
                <a:latin typeface="+mn-lt"/>
              </a:rPr>
              <a:t>uži</a:t>
            </a:r>
            <a:r>
              <a:rPr lang="en-US" sz="2000" baseline="30000" dirty="0" smtClean="0">
                <a:latin typeface="+mn-lt"/>
              </a:rPr>
              <a:t>2,a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112658" name="TextBox 20"/>
          <p:cNvSpPr txBox="1">
            <a:spLocks noChangeArrowheads="1"/>
          </p:cNvSpPr>
          <p:nvPr/>
        </p:nvSpPr>
        <p:spPr bwMode="auto">
          <a:xfrm>
            <a:off x="0" y="5278438"/>
            <a:ext cx="1708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Arial Narrow" pitchFamily="34" charset="0"/>
                <a:ea typeface="ＭＳ Ｐゴシック" pitchFamily="34" charset="-128"/>
              </a:rPr>
              <a:t>HPV=human </a:t>
            </a:r>
            <a:r>
              <a:rPr lang="en-US" sz="1100" dirty="0" err="1">
                <a:latin typeface="Arial Narrow" pitchFamily="34" charset="0"/>
                <a:ea typeface="ＭＳ Ｐゴシック" pitchFamily="34" charset="-128"/>
              </a:rPr>
              <a:t>papillomavirus</a:t>
            </a:r>
            <a:r>
              <a:rPr lang="en-US" sz="1100" dirty="0">
                <a:latin typeface="Arial Narrow" pitchFamily="34" charset="0"/>
                <a:ea typeface="ＭＳ Ｐゴシック" pitchFamily="34" charset="-128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95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Ženy a </a:t>
            </a:r>
            <a:r>
              <a:rPr lang="en-GB" b="1" dirty="0" smtClean="0"/>
              <a:t>HPV </a:t>
            </a:r>
            <a:r>
              <a:rPr lang="en-GB" b="1" dirty="0" err="1" smtClean="0"/>
              <a:t>infe</a:t>
            </a:r>
            <a:r>
              <a:rPr lang="sk-SK" b="1" dirty="0" err="1" smtClean="0"/>
              <a:t>kcia</a:t>
            </a:r>
            <a:endParaRPr lang="en-GB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43063"/>
            <a:ext cx="8229600" cy="44831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k-SK" dirty="0" smtClean="0"/>
              <a:t>t</a:t>
            </a:r>
            <a:r>
              <a:rPr lang="en-US" dirty="0" err="1" smtClean="0"/>
              <a:t>ransforma</a:t>
            </a:r>
            <a:r>
              <a:rPr lang="sk-SK" dirty="0" err="1" smtClean="0"/>
              <a:t>čná</a:t>
            </a:r>
            <a:r>
              <a:rPr lang="sk-SK" dirty="0" smtClean="0"/>
              <a:t> </a:t>
            </a:r>
            <a:r>
              <a:rPr lang="en-US" dirty="0" smtClean="0"/>
              <a:t>z</a:t>
            </a:r>
            <a:r>
              <a:rPr lang="sk-SK" dirty="0" err="1" smtClean="0"/>
              <a:t>óna</a:t>
            </a:r>
            <a:r>
              <a:rPr lang="en-US" dirty="0" smtClean="0"/>
              <a:t> </a:t>
            </a:r>
            <a:r>
              <a:rPr lang="sk-SK" dirty="0" smtClean="0"/>
              <a:t>je plocha </a:t>
            </a:r>
            <a:r>
              <a:rPr lang="en-US" dirty="0" smtClean="0"/>
              <a:t>cervix</a:t>
            </a:r>
            <a:r>
              <a:rPr lang="sk-SK" dirty="0" smtClean="0"/>
              <a:t>u s najväčším rizikom</a:t>
            </a:r>
            <a:r>
              <a:rPr lang="en-US" dirty="0" smtClean="0"/>
              <a:t> </a:t>
            </a:r>
            <a:r>
              <a:rPr lang="sk-SK" dirty="0" smtClean="0"/>
              <a:t>HPV </a:t>
            </a:r>
            <a:r>
              <a:rPr lang="en-US" dirty="0" smtClean="0"/>
              <a:t> </a:t>
            </a:r>
            <a:r>
              <a:rPr lang="en-US" dirty="0" err="1" smtClean="0"/>
              <a:t>infe</a:t>
            </a:r>
            <a:r>
              <a:rPr lang="sk-SK" dirty="0" smtClean="0"/>
              <a:t>k</a:t>
            </a:r>
            <a:r>
              <a:rPr lang="en-US" dirty="0" smtClean="0"/>
              <a:t>c</a:t>
            </a:r>
            <a:r>
              <a:rPr lang="sk-SK" dirty="0" err="1" smtClean="0"/>
              <a:t>ie</a:t>
            </a:r>
            <a:r>
              <a:rPr lang="sk-SK" dirty="0" smtClean="0"/>
              <a:t>, </a:t>
            </a:r>
            <a:r>
              <a:rPr lang="en-US" dirty="0" smtClean="0"/>
              <a:t>pre-</a:t>
            </a:r>
            <a:r>
              <a:rPr lang="sk-SK" dirty="0" smtClean="0"/>
              <a:t>k</a:t>
            </a:r>
            <a:r>
              <a:rPr lang="en-US" dirty="0" err="1" smtClean="0"/>
              <a:t>ancero</a:t>
            </a:r>
            <a:r>
              <a:rPr lang="sk-SK" dirty="0" err="1" smtClean="0"/>
              <a:t>znych</a:t>
            </a:r>
            <a:r>
              <a:rPr lang="en-US" dirty="0" smtClean="0"/>
              <a:t> a </a:t>
            </a:r>
            <a:r>
              <a:rPr lang="sk-SK" dirty="0" smtClean="0"/>
              <a:t>k</a:t>
            </a:r>
            <a:r>
              <a:rPr lang="en-US" dirty="0" err="1" smtClean="0"/>
              <a:t>ancero</a:t>
            </a:r>
            <a:r>
              <a:rPr lang="sk-SK" dirty="0" err="1" smtClean="0"/>
              <a:t>znych</a:t>
            </a:r>
            <a:r>
              <a:rPr lang="en-US" dirty="0" smtClean="0"/>
              <a:t> </a:t>
            </a:r>
            <a:r>
              <a:rPr lang="sk-SK" dirty="0" smtClean="0"/>
              <a:t>bunkových   zmien</a:t>
            </a:r>
            <a:r>
              <a:rPr lang="en-US" baseline="30000" dirty="0" smtClean="0"/>
              <a:t>1-4</a:t>
            </a:r>
            <a:endParaRPr lang="sk-SK" baseline="30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baseline="30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k-SK" dirty="0" smtClean="0"/>
              <a:t>ženy majú vyššie riziko HPV infekcie ako muži, a nesú najväčšiu záťaž chorôb spôsobených HPV - rakovina krčka maternice</a:t>
            </a:r>
            <a:endParaRPr lang="en-US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k-SK" sz="2000" dirty="0" smtClean="0"/>
              <a:t>výskyt rakoviny krčka maternice je preto oveľa vyššia                       ako karcinóm penisu</a:t>
            </a:r>
            <a:r>
              <a:rPr lang="en-US" sz="2000" baseline="30000" dirty="0" smtClean="0"/>
              <a:t>4,5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k-SK" sz="2000" dirty="0" smtClean="0"/>
              <a:t>prevalencia špecifických typov HPV a seroprevalencia špecifických protilátok proti HPV sú vekovo nižšie u mužov               ako u žien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endParaRPr lang="sk-SK" sz="20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k-SK" dirty="0" smtClean="0"/>
              <a:t>u žien, ktoré sú infikované HPV, je veľmi pravdepodobné, že infikujú svojich sexuálnych partnerov (ktorí môžu infekciu ďalej prenášať)</a:t>
            </a:r>
            <a:r>
              <a:rPr lang="en-US" baseline="30000" dirty="0" smtClean="0"/>
              <a:t>6,7</a:t>
            </a:r>
            <a:endParaRPr lang="en-GB" dirty="0" smtClean="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6308725"/>
            <a:ext cx="8642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>
                <a:latin typeface="Calibri" pitchFamily="34" charset="0"/>
              </a:rPr>
              <a:t>1. Lehtinen M </a:t>
            </a:r>
            <a:r>
              <a:rPr lang="en-GB" sz="1000" i="1">
                <a:latin typeface="Calibri" pitchFamily="34" charset="0"/>
              </a:rPr>
              <a:t>et al</a:t>
            </a:r>
            <a:r>
              <a:rPr lang="en-GB" sz="1000">
                <a:latin typeface="Calibri" pitchFamily="34" charset="0"/>
              </a:rPr>
              <a:t>. </a:t>
            </a:r>
            <a:r>
              <a:rPr lang="en-GB" sz="1000" i="1">
                <a:latin typeface="Calibri" pitchFamily="34" charset="0"/>
              </a:rPr>
              <a:t>Int J STD &amp; AIDS</a:t>
            </a:r>
            <a:r>
              <a:rPr lang="en-GB" sz="1000">
                <a:latin typeface="Calibri" pitchFamily="34" charset="0"/>
              </a:rPr>
              <a:t> 2003; 14: 787–792; 2. Schiller JT </a:t>
            </a:r>
            <a:r>
              <a:rPr lang="en-GB" sz="1000" i="1">
                <a:latin typeface="Calibri" pitchFamily="34" charset="0"/>
              </a:rPr>
              <a:t>et al</a:t>
            </a:r>
            <a:r>
              <a:rPr lang="en-GB" sz="1000">
                <a:latin typeface="Calibri" pitchFamily="34" charset="0"/>
              </a:rPr>
              <a:t>. </a:t>
            </a:r>
            <a:r>
              <a:rPr lang="en-GB" sz="1000" i="1">
                <a:latin typeface="Calibri" pitchFamily="34" charset="0"/>
              </a:rPr>
              <a:t>Nature Reviews</a:t>
            </a:r>
            <a:r>
              <a:rPr lang="en-GB" sz="1000">
                <a:latin typeface="Calibri" pitchFamily="34" charset="0"/>
              </a:rPr>
              <a:t> 2004; 2: 343–7; 3. Burd EM </a:t>
            </a:r>
            <a:r>
              <a:rPr lang="en-GB" sz="1000" i="1">
                <a:latin typeface="Calibri" pitchFamily="34" charset="0"/>
              </a:rPr>
              <a:t>Microbiol Rev</a:t>
            </a:r>
            <a:r>
              <a:rPr lang="en-GB" sz="1000">
                <a:latin typeface="Calibri" pitchFamily="34" charset="0"/>
              </a:rPr>
              <a:t> 2003; 16: 1-    17; </a:t>
            </a:r>
            <a:r>
              <a:rPr lang="fr-FR" sz="1000">
                <a:latin typeface="Calibri" pitchFamily="34" charset="0"/>
              </a:rPr>
              <a:t>4. Partridge JM </a:t>
            </a:r>
            <a:r>
              <a:rPr lang="fr-FR" sz="1000" i="1">
                <a:latin typeface="Calibri" pitchFamily="34" charset="0"/>
              </a:rPr>
              <a:t>et al</a:t>
            </a:r>
            <a:r>
              <a:rPr lang="fr-FR" sz="1000">
                <a:latin typeface="Calibri" pitchFamily="34" charset="0"/>
              </a:rPr>
              <a:t>. </a:t>
            </a:r>
            <a:r>
              <a:rPr lang="fr-FR" sz="1000" i="1">
                <a:latin typeface="Calibri" pitchFamily="34" charset="0"/>
              </a:rPr>
              <a:t>Lancet Infectious Diseases</a:t>
            </a:r>
            <a:r>
              <a:rPr lang="fr-FR" sz="1000">
                <a:latin typeface="Calibri" pitchFamily="34" charset="0"/>
              </a:rPr>
              <a:t> 2006; 6: 21–31; 5. Gravitt PE </a:t>
            </a:r>
            <a:r>
              <a:rPr lang="fr-FR" sz="1000" i="1">
                <a:latin typeface="Calibri" pitchFamily="34" charset="0"/>
              </a:rPr>
              <a:t>et al</a:t>
            </a:r>
            <a:r>
              <a:rPr lang="fr-FR" sz="1000">
                <a:latin typeface="Calibri" pitchFamily="34" charset="0"/>
              </a:rPr>
              <a:t>. </a:t>
            </a:r>
            <a:r>
              <a:rPr lang="fr-FR" sz="1000" i="1">
                <a:latin typeface="Calibri" pitchFamily="34" charset="0"/>
              </a:rPr>
              <a:t>Infect Dis Clin N Am</a:t>
            </a:r>
            <a:r>
              <a:rPr lang="fr-FR" sz="1000">
                <a:latin typeface="Calibri" pitchFamily="34" charset="0"/>
              </a:rPr>
              <a:t> 2005; 6. </a:t>
            </a:r>
            <a:r>
              <a:rPr lang="en-GB" sz="1000">
                <a:latin typeface="Calibri" pitchFamily="34" charset="0"/>
              </a:rPr>
              <a:t>Schiffman M </a:t>
            </a:r>
            <a:r>
              <a:rPr lang="en-GB" sz="1000" i="1">
                <a:latin typeface="Calibri" pitchFamily="34" charset="0"/>
              </a:rPr>
              <a:t>et al. J Natl Cancer</a:t>
            </a:r>
            <a:r>
              <a:rPr lang="en-GB" sz="1000">
                <a:latin typeface="Calibri" pitchFamily="34" charset="0"/>
              </a:rPr>
              <a:t> </a:t>
            </a:r>
            <a:r>
              <a:rPr lang="en-GB" sz="1000" i="1">
                <a:latin typeface="Calibri" pitchFamily="34" charset="0"/>
              </a:rPr>
              <a:t>Inst Monogr</a:t>
            </a:r>
            <a:r>
              <a:rPr lang="en-GB" sz="1000">
                <a:latin typeface="Calibri" pitchFamily="34" charset="0"/>
              </a:rPr>
              <a:t> 2003;31:14–19 ; 7. Castellsagu</a:t>
            </a:r>
            <a:r>
              <a:rPr lang="en-US" sz="1000">
                <a:latin typeface="Calibri" pitchFamily="34" charset="0"/>
              </a:rPr>
              <a:t>é X et al. Salud Pub Mex 2001; 45 (S3): S345–53.</a:t>
            </a:r>
          </a:p>
        </p:txBody>
      </p:sp>
    </p:spTree>
    <p:extLst>
      <p:ext uri="{BB962C8B-B14F-4D97-AF65-F5344CB8AC3E}">
        <p14:creationId xmlns:p14="http://schemas.microsoft.com/office/powerpoint/2010/main" val="1586481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HPV mužov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81000" y="1071522"/>
            <a:ext cx="8229600" cy="5786478"/>
          </a:xfrm>
        </p:spPr>
        <p:txBody>
          <a:bodyPr/>
          <a:lstStyle/>
          <a:p>
            <a:r>
              <a:rPr lang="sk-SK" dirty="0" smtClean="0"/>
              <a:t>najčastejšia STD</a:t>
            </a:r>
          </a:p>
          <a:p>
            <a:r>
              <a:rPr lang="sk-SK" dirty="0" smtClean="0"/>
              <a:t>riziko závislé na sexuálnom správaní a neprevedení obriezky</a:t>
            </a:r>
          </a:p>
          <a:p>
            <a:r>
              <a:rPr lang="sk-SK" dirty="0" err="1" smtClean="0"/>
              <a:t>prevalencia</a:t>
            </a:r>
            <a:r>
              <a:rPr lang="sk-SK" dirty="0" smtClean="0"/>
              <a:t> u </a:t>
            </a:r>
            <a:r>
              <a:rPr lang="sk-SK" dirty="0" err="1" smtClean="0"/>
              <a:t>asymptomatických</a:t>
            </a:r>
            <a:r>
              <a:rPr lang="sk-SK" dirty="0" smtClean="0"/>
              <a:t> mužov viac ako 50%</a:t>
            </a:r>
          </a:p>
          <a:p>
            <a:r>
              <a:rPr lang="sk-SK" dirty="0" smtClean="0"/>
              <a:t>kondylomy – </a:t>
            </a:r>
            <a:r>
              <a:rPr lang="sk-SK" dirty="0" smtClean="0">
                <a:solidFill>
                  <a:srgbClr val="FF0000"/>
                </a:solidFill>
              </a:rPr>
              <a:t>HPV 6 a 11 – viac ako v 90%</a:t>
            </a:r>
          </a:p>
          <a:p>
            <a:endParaRPr lang="sk-SK" dirty="0" smtClean="0"/>
          </a:p>
          <a:p>
            <a:r>
              <a:rPr lang="sk-SK" b="1" dirty="0" smtClean="0">
                <a:solidFill>
                  <a:srgbClr val="7030A0"/>
                </a:solidFill>
              </a:rPr>
              <a:t>karcinóm penisu – HPV (77%)</a:t>
            </a:r>
          </a:p>
          <a:p>
            <a:r>
              <a:rPr lang="sk-SK" dirty="0" smtClean="0"/>
              <a:t>- z toho 84% HPV 16 a  11% HPV 18</a:t>
            </a:r>
          </a:p>
          <a:p>
            <a:endParaRPr lang="sk-SK" dirty="0" smtClean="0"/>
          </a:p>
          <a:p>
            <a:r>
              <a:rPr lang="sk-SK" dirty="0" smtClean="0"/>
              <a:t>mužská </a:t>
            </a:r>
            <a:r>
              <a:rPr lang="sk-SK" dirty="0" err="1" smtClean="0"/>
              <a:t>promiskuita</a:t>
            </a:r>
            <a:r>
              <a:rPr lang="sk-SK" dirty="0" smtClean="0"/>
              <a:t> zvyšuje 7x riziko vzniku karcinómu krčka maternice u ich partneriek</a:t>
            </a:r>
          </a:p>
        </p:txBody>
      </p:sp>
    </p:spTree>
    <p:extLst>
      <p:ext uri="{BB962C8B-B14F-4D97-AF65-F5344CB8AC3E}">
        <p14:creationId xmlns:p14="http://schemas.microsoft.com/office/powerpoint/2010/main" val="78364612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155679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  <a:latin typeface="Solomon Sans Bold" pitchFamily="50" charset="-18"/>
              </a:rPr>
              <a:t>GENITÁLNE BRADAVICE – najčastejšie HPV ochorenie</a:t>
            </a:r>
            <a:endParaRPr lang="cs-CZ" sz="3600" b="1" dirty="0">
              <a:solidFill>
                <a:schemeClr val="tx1"/>
              </a:solidFill>
              <a:latin typeface="Solomon Sans Bold" pitchFamily="50" charset="-18"/>
            </a:endParaRP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5256584" cy="4464496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HPV </a:t>
            </a:r>
            <a:r>
              <a:rPr lang="en-US" sz="1800" dirty="0" err="1">
                <a:solidFill>
                  <a:srgbClr val="000000"/>
                </a:solidFill>
              </a:rPr>
              <a:t>typ</a:t>
            </a:r>
            <a:r>
              <a:rPr lang="sk-SK" sz="1800" dirty="0">
                <a:solidFill>
                  <a:srgbClr val="000000"/>
                </a:solidFill>
              </a:rPr>
              <a:t>y</a:t>
            </a:r>
            <a:r>
              <a:rPr lang="en-US" sz="1800" dirty="0">
                <a:solidFill>
                  <a:srgbClr val="000000"/>
                </a:solidFill>
              </a:rPr>
              <a:t> 6 a 11 </a:t>
            </a:r>
            <a:r>
              <a:rPr lang="sk-SK" sz="1800" dirty="0">
                <a:solidFill>
                  <a:srgbClr val="000000"/>
                </a:solidFill>
              </a:rPr>
              <a:t>sú zodpovedné za </a:t>
            </a:r>
            <a:r>
              <a:rPr lang="en-US" sz="1800" dirty="0">
                <a:solidFill>
                  <a:srgbClr val="000000"/>
                </a:solidFill>
              </a:rPr>
              <a:t>&gt;90% </a:t>
            </a:r>
            <a:r>
              <a:rPr lang="sk-SK" sz="1800" dirty="0" smtClean="0">
                <a:solidFill>
                  <a:srgbClr val="000000"/>
                </a:solidFill>
              </a:rPr>
              <a:t>kondylómov</a:t>
            </a:r>
            <a:endParaRPr lang="en-US" sz="1800" baseline="30000" dirty="0">
              <a:solidFill>
                <a:srgbClr val="000000"/>
              </a:solidFill>
            </a:endParaRPr>
          </a:p>
          <a:p>
            <a:pPr algn="l"/>
            <a:r>
              <a:rPr lang="sk-SK" sz="1800" dirty="0">
                <a:solidFill>
                  <a:srgbClr val="000000"/>
                </a:solidFill>
              </a:rPr>
              <a:t>Kondylómy sú časté a vysoko </a:t>
            </a:r>
            <a:r>
              <a:rPr lang="sk-SK" sz="1800" dirty="0" smtClean="0">
                <a:solidFill>
                  <a:srgbClr val="000000"/>
                </a:solidFill>
              </a:rPr>
              <a:t>kontagiózne</a:t>
            </a:r>
            <a:endParaRPr lang="en-US" sz="1800" baseline="30000" dirty="0">
              <a:solidFill>
                <a:srgbClr val="000000"/>
              </a:solidFill>
            </a:endParaRPr>
          </a:p>
          <a:p>
            <a:pPr lvl="1" algn="l"/>
            <a:r>
              <a:rPr lang="sk-SK" sz="1800" dirty="0">
                <a:solidFill>
                  <a:srgbClr val="000000"/>
                </a:solidFill>
              </a:rPr>
              <a:t>Môžu byť zdrojom znepokojenia a úzkosti </a:t>
            </a:r>
            <a:r>
              <a:rPr lang="sk-SK" sz="1800" dirty="0" smtClean="0">
                <a:solidFill>
                  <a:srgbClr val="000000"/>
                </a:solidFill>
              </a:rPr>
              <a:t>pacientov</a:t>
            </a:r>
            <a:endParaRPr lang="en-US" sz="1800" baseline="30000" dirty="0">
              <a:solidFill>
                <a:srgbClr val="000000"/>
              </a:solidFill>
            </a:endParaRPr>
          </a:p>
          <a:p>
            <a:pPr lvl="1" algn="l"/>
            <a:r>
              <a:rPr lang="sk-SK" sz="1800" dirty="0">
                <a:solidFill>
                  <a:srgbClr val="000000"/>
                </a:solidFill>
              </a:rPr>
              <a:t>Subklinické  infekcie môžu byť prenášané bez toho, aby o tom pacient </a:t>
            </a:r>
            <a:r>
              <a:rPr lang="sk-SK" sz="1800" dirty="0" smtClean="0">
                <a:solidFill>
                  <a:srgbClr val="000000"/>
                </a:solidFill>
              </a:rPr>
              <a:t>vedel</a:t>
            </a:r>
            <a:endParaRPr lang="en-US" sz="1800" baseline="30000" dirty="0">
              <a:solidFill>
                <a:srgbClr val="000000"/>
              </a:solidFill>
            </a:endParaRPr>
          </a:p>
          <a:p>
            <a:pPr lvl="1" algn="l"/>
            <a:r>
              <a:rPr lang="sk-SK" sz="1800" dirty="0">
                <a:solidFill>
                  <a:srgbClr val="000000"/>
                </a:solidFill>
              </a:rPr>
              <a:t>Inkubačná doba od </a:t>
            </a:r>
            <a:r>
              <a:rPr lang="en-US" sz="1800" dirty="0">
                <a:solidFill>
                  <a:srgbClr val="000000"/>
                </a:solidFill>
              </a:rPr>
              <a:t>3 </a:t>
            </a:r>
            <a:r>
              <a:rPr lang="sk-SK" sz="1800" dirty="0">
                <a:solidFill>
                  <a:srgbClr val="000000"/>
                </a:solidFill>
              </a:rPr>
              <a:t>týždňov do </a:t>
            </a:r>
            <a:r>
              <a:rPr lang="en-US" sz="1800" dirty="0">
                <a:solidFill>
                  <a:srgbClr val="000000"/>
                </a:solidFill>
              </a:rPr>
              <a:t>8 </a:t>
            </a:r>
            <a:r>
              <a:rPr lang="sk-SK" sz="1800" dirty="0">
                <a:solidFill>
                  <a:srgbClr val="000000"/>
                </a:solidFill>
              </a:rPr>
              <a:t>mesiacov</a:t>
            </a:r>
            <a:r>
              <a:rPr lang="en-US" sz="1800" dirty="0">
                <a:solidFill>
                  <a:srgbClr val="000000"/>
                </a:solidFill>
              </a:rPr>
              <a:t>; </a:t>
            </a:r>
            <a:r>
              <a:rPr lang="sk-SK" sz="1800" dirty="0">
                <a:solidFill>
                  <a:srgbClr val="000000"/>
                </a:solidFill>
              </a:rPr>
              <a:t>väčšinou do 3 mesiacov od </a:t>
            </a:r>
            <a:r>
              <a:rPr lang="sk-SK" sz="1800" dirty="0" smtClean="0">
                <a:solidFill>
                  <a:srgbClr val="000000"/>
                </a:solidFill>
              </a:rPr>
              <a:t>infikovania</a:t>
            </a:r>
            <a:endParaRPr lang="en-US" sz="1800" baseline="30000" dirty="0">
              <a:solidFill>
                <a:srgbClr val="000000"/>
              </a:solidFill>
            </a:endParaRPr>
          </a:p>
          <a:p>
            <a:pPr algn="l"/>
            <a:r>
              <a:rPr lang="sk-SK" sz="1800" dirty="0">
                <a:solidFill>
                  <a:srgbClr val="000000"/>
                </a:solidFill>
              </a:rPr>
              <a:t>Väčšinou recidivujú aj napriek liečbe, lebo eradikácia vírusu nie je </a:t>
            </a:r>
            <a:r>
              <a:rPr lang="sk-SK" sz="1800" dirty="0" smtClean="0">
                <a:solidFill>
                  <a:srgbClr val="000000"/>
                </a:solidFill>
              </a:rPr>
              <a:t>možná</a:t>
            </a:r>
          </a:p>
          <a:p>
            <a:pPr algn="l"/>
            <a:endParaRPr lang="sk-SK" sz="1800" baseline="30000" dirty="0">
              <a:solidFill>
                <a:srgbClr val="000000"/>
              </a:solidFill>
            </a:endParaRPr>
          </a:p>
          <a:p>
            <a:pPr algn="l"/>
            <a:r>
              <a:rPr lang="sk-SK" sz="1800" dirty="0" smtClean="0">
                <a:solidFill>
                  <a:srgbClr val="000000"/>
                </a:solidFill>
              </a:rPr>
              <a:t>V poslednej dekáde 4-násobný nárast!</a:t>
            </a:r>
            <a:endParaRPr lang="en-US" sz="1800" baseline="30000" dirty="0">
              <a:solidFill>
                <a:srgbClr val="000000"/>
              </a:solidFill>
            </a:endParaRPr>
          </a:p>
          <a:p>
            <a:pPr lvl="0" algn="l"/>
            <a:r>
              <a:rPr lang="cs-CZ" sz="2000" b="1" u="sng" dirty="0" smtClean="0">
                <a:solidFill>
                  <a:srgbClr val="000000"/>
                </a:solidFill>
                <a:latin typeface="Solomon Sans Normal" pitchFamily="50" charset="-18"/>
              </a:rPr>
              <a:t> </a:t>
            </a:r>
          </a:p>
          <a:p>
            <a:pPr algn="l"/>
            <a:endParaRPr lang="cs-CZ" sz="2000" dirty="0" smtClean="0">
              <a:solidFill>
                <a:srgbClr val="000000"/>
              </a:solidFill>
              <a:latin typeface="Solomon Sans Normal" pitchFamily="50" charset="-18"/>
            </a:endParaRPr>
          </a:p>
          <a:p>
            <a:pPr algn="l"/>
            <a:endParaRPr lang="cs-CZ" sz="2000" dirty="0">
              <a:solidFill>
                <a:srgbClr val="000000"/>
              </a:solidFill>
              <a:latin typeface="Solomon Sans Normal" pitchFamily="50" charset="-18"/>
            </a:endParaRPr>
          </a:p>
          <a:p>
            <a:pPr algn="l"/>
            <a:endParaRPr lang="cs-CZ" sz="2000" dirty="0" smtClean="0">
              <a:solidFill>
                <a:srgbClr val="000000"/>
              </a:solidFill>
              <a:latin typeface="Solomon Sans Normal" pitchFamily="50" charset="-18"/>
            </a:endParaRPr>
          </a:p>
          <a:p>
            <a:pPr algn="l"/>
            <a:endParaRPr lang="cs-CZ" sz="2000" dirty="0">
              <a:solidFill>
                <a:srgbClr val="000000"/>
              </a:solidFill>
              <a:latin typeface="Solomon Sans Normal" pitchFamily="50" charset="-18"/>
            </a:endParaRPr>
          </a:p>
        </p:txBody>
      </p:sp>
      <p:pic>
        <p:nvPicPr>
          <p:cNvPr id="8" name="Picture 5" descr="021230_156 HP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428868"/>
            <a:ext cx="2880320" cy="2160240"/>
          </a:xfrm>
          <a:prstGeom prst="rect">
            <a:avLst/>
          </a:prstGeom>
          <a:noFill/>
        </p:spPr>
      </p:pic>
      <p:pic>
        <p:nvPicPr>
          <p:cNvPr id="10" name="Picture 7" descr="020731_859 HP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714884"/>
            <a:ext cx="2000264" cy="2000264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786322"/>
            <a:ext cx="1828800" cy="19065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6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54000"/>
            <a:ext cx="9144000" cy="995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sk-SK" sz="4000" dirty="0" smtClean="0"/>
              <a:t>Stúpajúca </a:t>
            </a:r>
            <a:r>
              <a:rPr lang="sk-SK" sz="4000" dirty="0" err="1" smtClean="0"/>
              <a:t>incidencia</a:t>
            </a:r>
            <a:r>
              <a:rPr lang="sk-SK" sz="4000" dirty="0" smtClean="0"/>
              <a:t> </a:t>
            </a:r>
            <a:r>
              <a:rPr lang="sk-SK" sz="4000" dirty="0" err="1" smtClean="0"/>
              <a:t>kondylómov</a:t>
            </a:r>
            <a:r>
              <a:rPr lang="en-US" sz="4000" baseline="30000" dirty="0" smtClean="0"/>
              <a:t>1a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7544" y="5877272"/>
            <a:ext cx="8496175" cy="720725"/>
          </a:xfrm>
        </p:spPr>
        <p:txBody>
          <a:bodyPr/>
          <a:lstStyle/>
          <a:p>
            <a:pPr eaLnBrk="1" hangingPunct="1">
              <a:defRPr/>
            </a:pPr>
            <a:r>
              <a:rPr sz="1000" baseline="30000" dirty="0" smtClean="0"/>
              <a:t>a</a:t>
            </a:r>
            <a:r>
              <a:rPr lang="sk-SK" sz="1000" dirty="0" smtClean="0"/>
              <a:t>Počet </a:t>
            </a:r>
            <a:r>
              <a:rPr lang="sk-SK" sz="1000" dirty="0" err="1" smtClean="0"/>
              <a:t>novodiagnostikovaných</a:t>
            </a:r>
            <a:r>
              <a:rPr lang="sk-SK" sz="1000" dirty="0" smtClean="0"/>
              <a:t> prípadov </a:t>
            </a:r>
            <a:r>
              <a:rPr lang="sk-SK" sz="1000" dirty="0" err="1" smtClean="0"/>
              <a:t>kondylómov</a:t>
            </a:r>
            <a:r>
              <a:rPr lang="sk-SK" sz="1000" dirty="0" smtClean="0"/>
              <a:t> na Klinikách </a:t>
            </a:r>
            <a:r>
              <a:rPr lang="sk-SK" sz="1000" dirty="0" err="1" smtClean="0"/>
              <a:t>genitourinárnej</a:t>
            </a:r>
            <a:r>
              <a:rPr lang="sk-SK" sz="1000" dirty="0" smtClean="0"/>
              <a:t> medicíny (GUM) vo Veľkej Británii podľa pohlavia</a:t>
            </a:r>
            <a:r>
              <a:rPr sz="1000" dirty="0" smtClean="0"/>
              <a:t>, </a:t>
            </a:r>
            <a:r>
              <a:rPr sz="1000" dirty="0"/>
              <a:t>1999–2008. </a:t>
            </a:r>
          </a:p>
          <a:p>
            <a:pPr eaLnBrk="1" hangingPunct="1">
              <a:defRPr/>
            </a:pPr>
            <a:endParaRPr sz="1000" b="1" dirty="0"/>
          </a:p>
          <a:p>
            <a:pPr eaLnBrk="1" hangingPunct="1">
              <a:defRPr/>
            </a:pPr>
            <a:r>
              <a:rPr sz="900" b="1" dirty="0"/>
              <a:t>1. </a:t>
            </a:r>
            <a:r>
              <a:rPr sz="900" dirty="0"/>
              <a:t>Health Protection Agency. </a:t>
            </a:r>
            <a:r>
              <a:rPr sz="900" i="1" dirty="0"/>
              <a:t>Health Protection Report</a:t>
            </a:r>
            <a:r>
              <a:rPr sz="900" dirty="0"/>
              <a:t>. 2009;31:30. www.hpa.org.uk/hpr/archives/2009/hpr3009.pdf. Accessed December 10, 2010.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0D41636B-D285-4427-98E8-19666D3E45E1}" type="slidenum">
              <a:rPr lang="en-US" sz="1100" smtClean="0"/>
              <a:pPr algn="r"/>
              <a:t>7</a:t>
            </a:fld>
            <a:endParaRPr lang="en-US" sz="110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08188" y="1416050"/>
            <a:ext cx="559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Number of </a:t>
            </a:r>
            <a:r>
              <a:rPr lang="en-GB" b="1">
                <a:solidFill>
                  <a:srgbClr val="FFFFFF"/>
                </a:solidFill>
              </a:rPr>
              <a:t>N</a:t>
            </a:r>
            <a:r>
              <a:rPr lang="en-US" b="1">
                <a:solidFill>
                  <a:srgbClr val="FFFFFF"/>
                </a:solidFill>
              </a:rPr>
              <a:t>ew Genital Warts </a:t>
            </a:r>
            <a:r>
              <a:rPr lang="en-GB" b="1">
                <a:solidFill>
                  <a:srgbClr val="FFFFFF"/>
                </a:solidFill>
              </a:rPr>
              <a:t>C</a:t>
            </a:r>
            <a:r>
              <a:rPr lang="en-US" b="1">
                <a:solidFill>
                  <a:srgbClr val="FFFFFF"/>
                </a:solidFill>
              </a:rPr>
              <a:t>ases </a:t>
            </a:r>
            <a:r>
              <a:rPr lang="en-GB" b="1">
                <a:solidFill>
                  <a:srgbClr val="FFFFFF"/>
                </a:solidFill>
              </a:rPr>
              <a:t>D</a:t>
            </a:r>
            <a:r>
              <a:rPr lang="en-US" b="1">
                <a:solidFill>
                  <a:srgbClr val="FFFFFF"/>
                </a:solidFill>
              </a:rPr>
              <a:t>iagnosed in the United Kingdom by </a:t>
            </a:r>
            <a:r>
              <a:rPr lang="en-GB" b="1">
                <a:solidFill>
                  <a:srgbClr val="FFFFFF"/>
                </a:solidFill>
              </a:rPr>
              <a:t>S</a:t>
            </a:r>
            <a:r>
              <a:rPr lang="en-US" b="1">
                <a:solidFill>
                  <a:srgbClr val="FFFFFF"/>
                </a:solidFill>
              </a:rPr>
              <a:t>ex (1999 to 2008)</a:t>
            </a:r>
            <a:r>
              <a:rPr lang="en-US" b="1" baseline="30000">
                <a:solidFill>
                  <a:srgbClr val="FFFFFF"/>
                </a:solidFill>
              </a:rPr>
              <a:t>a</a:t>
            </a:r>
            <a:endParaRPr lang="en-GB" b="1" baseline="30000">
              <a:solidFill>
                <a:srgbClr val="FFFFFF"/>
              </a:solidFill>
            </a:endParaRPr>
          </a:p>
        </p:txBody>
      </p:sp>
      <p:sp>
        <p:nvSpPr>
          <p:cNvPr id="9222" name="Text Box 63"/>
          <p:cNvSpPr txBox="1">
            <a:spLocks noChangeArrowheads="1"/>
          </p:cNvSpPr>
          <p:nvPr/>
        </p:nvSpPr>
        <p:spPr bwMode="auto">
          <a:xfrm>
            <a:off x="4191000" y="5791200"/>
            <a:ext cx="5699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1440" rIns="0" bIns="0" anchor="ctr" anchorCtr="1"/>
          <a:lstStyle/>
          <a:p>
            <a:pPr algn="ctr">
              <a:lnSpc>
                <a:spcPct val="130000"/>
              </a:lnSpc>
            </a:pPr>
            <a:r>
              <a:rPr lang="en-US" sz="2400" b="1" baseline="30000">
                <a:solidFill>
                  <a:srgbClr val="FFFFFF"/>
                </a:solidFill>
              </a:rPr>
              <a:t>Year</a:t>
            </a:r>
          </a:p>
        </p:txBody>
      </p:sp>
      <p:sp>
        <p:nvSpPr>
          <p:cNvPr id="9223" name="Text Box 66"/>
          <p:cNvSpPr txBox="1">
            <a:spLocks noChangeArrowheads="1"/>
          </p:cNvSpPr>
          <p:nvPr/>
        </p:nvSpPr>
        <p:spPr bwMode="auto">
          <a:xfrm>
            <a:off x="8823325" y="66595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k-SK" baseline="30000">
              <a:solidFill>
                <a:srgbClr val="FFFFFF"/>
              </a:solidFill>
            </a:endParaRPr>
          </a:p>
        </p:txBody>
      </p:sp>
      <p:graphicFrame>
        <p:nvGraphicFramePr>
          <p:cNvPr id="9218" name="Chart 38"/>
          <p:cNvGraphicFramePr>
            <a:graphicFrameLocks/>
          </p:cNvGraphicFramePr>
          <p:nvPr/>
        </p:nvGraphicFramePr>
        <p:xfrm>
          <a:off x="533400" y="1828800"/>
          <a:ext cx="8121650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5" imgW="7572257" imgH="3781479" progId="Excel.Sheet.8">
                  <p:embed/>
                </p:oleObj>
              </mc:Choice>
              <mc:Fallback>
                <p:oleObj name="Worksheet" r:id="rId5" imgW="7572257" imgH="378147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8121650" cy="378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66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155679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  <a:latin typeface="Solomon Sans Bold" pitchFamily="50" charset="-18"/>
              </a:rPr>
              <a:t>PAPILOMATÓZA HRTANU</a:t>
            </a:r>
            <a:endParaRPr lang="cs-CZ" sz="3600" b="1" dirty="0">
              <a:solidFill>
                <a:schemeClr val="tx1"/>
              </a:solidFill>
              <a:latin typeface="Solomon Sans Bold" pitchFamily="50" charset="-18"/>
            </a:endParaRPr>
          </a:p>
        </p:txBody>
      </p:sp>
      <p:pic>
        <p:nvPicPr>
          <p:cNvPr id="7" name="Picture 6" descr="multiple_papilloma_resiz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789251" cy="3479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185736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sk-SK" dirty="0"/>
              <a:t>S</a:t>
            </a:r>
            <a:r>
              <a:rPr lang="sk-SK" dirty="0" smtClean="0"/>
              <a:t>pôsobuje </a:t>
            </a:r>
            <a:r>
              <a:rPr lang="sk-SK" dirty="0"/>
              <a:t>ťažké poruchy </a:t>
            </a:r>
            <a:r>
              <a:rPr lang="sk-SK" dirty="0" smtClean="0"/>
              <a:t>hlasu</a:t>
            </a:r>
          </a:p>
          <a:p>
            <a:pPr marL="285750" indent="-285750">
              <a:buFont typeface="Arial"/>
              <a:buChar char="•"/>
            </a:pPr>
            <a:endParaRPr lang="sk-SK" dirty="0" smtClean="0"/>
          </a:p>
          <a:p>
            <a:pPr marL="285750" indent="-285750">
              <a:buFont typeface="Arial"/>
              <a:buChar char="•"/>
            </a:pPr>
            <a:r>
              <a:rPr lang="sk-SK" dirty="0" smtClean="0"/>
              <a:t>Výrastky </a:t>
            </a:r>
            <a:r>
              <a:rPr lang="sk-SK" dirty="0"/>
              <a:t>v oblasti hrtanu a hlasiviek môžu byť príčinou porúch dýchania a pocitov </a:t>
            </a:r>
            <a:r>
              <a:rPr lang="sk-SK" dirty="0" smtClean="0"/>
              <a:t>dusenia</a:t>
            </a:r>
          </a:p>
          <a:p>
            <a:pPr marL="285750" indent="-285750">
              <a:buFont typeface="Arial"/>
              <a:buChar char="•"/>
            </a:pPr>
            <a:endParaRPr lang="sk-SK" dirty="0" smtClean="0"/>
          </a:p>
          <a:p>
            <a:pPr marL="285750" indent="-285750">
              <a:buFont typeface="Arial"/>
              <a:buChar char="•"/>
            </a:pPr>
            <a:r>
              <a:rPr lang="sk-SK" dirty="0" smtClean="0"/>
              <a:t>Zákroky </a:t>
            </a:r>
            <a:r>
              <a:rPr lang="sk-SK" dirty="0"/>
              <a:t>sa musia často vykonávať v celkovej </a:t>
            </a:r>
            <a:r>
              <a:rPr lang="sk-SK" dirty="0" smtClean="0"/>
              <a:t>anestézii</a:t>
            </a:r>
          </a:p>
          <a:p>
            <a:pPr marL="285750" indent="-285750">
              <a:buFont typeface="Arial"/>
              <a:buChar char="•"/>
            </a:pPr>
            <a:endParaRPr lang="sk-SK" dirty="0" smtClean="0"/>
          </a:p>
          <a:p>
            <a:pPr marL="285750" indent="-285750">
              <a:buFont typeface="Arial"/>
              <a:buChar char="•"/>
            </a:pPr>
            <a:r>
              <a:rPr lang="sk-SK" dirty="0" smtClean="0"/>
              <a:t>Liečba </a:t>
            </a:r>
            <a:r>
              <a:rPr lang="sk-SK" dirty="0"/>
              <a:t>týchto ochorení je veľmi nepríjemná a jedna návšteva u lekára väčšinou </a:t>
            </a:r>
            <a:r>
              <a:rPr lang="sk-SK" dirty="0" smtClean="0"/>
              <a:t>nepostačuje </a:t>
            </a:r>
          </a:p>
          <a:p>
            <a:pPr marL="285750" indent="-285750">
              <a:buFont typeface="Arial"/>
              <a:buChar char="•"/>
            </a:pPr>
            <a:endParaRPr lang="sk-SK" dirty="0" smtClean="0"/>
          </a:p>
          <a:p>
            <a:pPr marL="285750" indent="-285750">
              <a:buFont typeface="Arial"/>
              <a:buChar char="•"/>
            </a:pPr>
            <a:r>
              <a:rPr lang="sk-SK" dirty="0" smtClean="0"/>
              <a:t>Tieto </a:t>
            </a:r>
            <a:r>
              <a:rPr lang="sk-SK" dirty="0"/>
              <a:t>ochorenia navyše často </a:t>
            </a:r>
            <a:r>
              <a:rPr lang="sk-SK" dirty="0" smtClean="0"/>
              <a:t>recidivujú, ich </a:t>
            </a:r>
            <a:r>
              <a:rPr lang="sk-SK" dirty="0"/>
              <a:t>výskyt v populácii sa v posledných rokoch výrazne zvýšil</a:t>
            </a:r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155679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/>
                </a:solidFill>
              </a:rPr>
              <a:t>VULVA (</a:t>
            </a:r>
            <a:r>
              <a:rPr lang="cs-CZ" sz="3600" b="1" dirty="0" err="1" smtClean="0">
                <a:solidFill>
                  <a:schemeClr val="tx1"/>
                </a:solidFill>
              </a:rPr>
              <a:t>vonkajšie</a:t>
            </a:r>
            <a:r>
              <a:rPr lang="cs-CZ" sz="3600" b="1" dirty="0" smtClean="0">
                <a:solidFill>
                  <a:schemeClr val="tx1"/>
                </a:solidFill>
              </a:rPr>
              <a:t> </a:t>
            </a:r>
            <a:r>
              <a:rPr lang="cs-CZ" sz="3600" b="1" dirty="0" err="1" smtClean="0">
                <a:solidFill>
                  <a:schemeClr val="tx1"/>
                </a:solidFill>
              </a:rPr>
              <a:t>rodidlá</a:t>
            </a:r>
            <a:r>
              <a:rPr lang="cs-CZ" sz="3600" b="1" dirty="0" smtClean="0">
                <a:solidFill>
                  <a:schemeClr val="tx1"/>
                </a:solidFill>
              </a:rPr>
              <a:t>) </a:t>
            </a:r>
            <a:br>
              <a:rPr lang="cs-CZ" sz="3600" b="1" dirty="0" smtClean="0">
                <a:solidFill>
                  <a:schemeClr val="tx1"/>
                </a:solidFill>
              </a:rPr>
            </a:br>
            <a:r>
              <a:rPr lang="cs-CZ" sz="3600" b="1" dirty="0" smtClean="0">
                <a:solidFill>
                  <a:schemeClr val="tx1"/>
                </a:solidFill>
              </a:rPr>
              <a:t>VAGINA </a:t>
            </a:r>
            <a:r>
              <a:rPr lang="cs-CZ" sz="3600" b="1" dirty="0">
                <a:solidFill>
                  <a:schemeClr val="tx1"/>
                </a:solidFill>
              </a:rPr>
              <a:t>(</a:t>
            </a:r>
            <a:r>
              <a:rPr lang="cs-CZ" sz="3600" b="1" dirty="0" smtClean="0">
                <a:solidFill>
                  <a:schemeClr val="tx1"/>
                </a:solidFill>
              </a:rPr>
              <a:t>pošva</a:t>
            </a:r>
            <a:r>
              <a:rPr lang="cs-CZ" sz="3600" b="1" dirty="0">
                <a:solidFill>
                  <a:schemeClr val="tx1"/>
                </a:solidFill>
              </a:rPr>
              <a:t>)</a:t>
            </a:r>
            <a:endParaRPr lang="cs-CZ" sz="3600" b="1" dirty="0">
              <a:solidFill>
                <a:schemeClr val="tx1"/>
              </a:solidFill>
              <a:latin typeface="Solomon Sans Bold" pitchFamily="50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7544" y="1700808"/>
            <a:ext cx="7992888" cy="164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cs-CZ" sz="2000" b="1" dirty="0" err="1" smtClean="0">
                <a:solidFill>
                  <a:srgbClr val="800080"/>
                </a:solidFill>
              </a:rPr>
              <a:t>Vulválna</a:t>
            </a:r>
            <a:r>
              <a:rPr lang="cs-CZ" sz="2000" b="1" dirty="0" smtClean="0">
                <a:solidFill>
                  <a:srgbClr val="800080"/>
                </a:solidFill>
              </a:rPr>
              <a:t> </a:t>
            </a:r>
            <a:r>
              <a:rPr lang="cs-CZ" sz="2000" b="1" dirty="0">
                <a:solidFill>
                  <a:srgbClr val="800080"/>
                </a:solidFill>
              </a:rPr>
              <a:t>a </a:t>
            </a:r>
            <a:r>
              <a:rPr lang="cs-CZ" sz="2000" b="1" dirty="0" err="1" smtClean="0">
                <a:solidFill>
                  <a:srgbClr val="800080"/>
                </a:solidFill>
              </a:rPr>
              <a:t>vaginálna</a:t>
            </a:r>
            <a:r>
              <a:rPr lang="cs-CZ" sz="2000" b="1" dirty="0" smtClean="0">
                <a:solidFill>
                  <a:srgbClr val="800080"/>
                </a:solidFill>
              </a:rPr>
              <a:t> </a:t>
            </a:r>
            <a:r>
              <a:rPr lang="cs-CZ" sz="2000" b="1" dirty="0" err="1" smtClean="0">
                <a:solidFill>
                  <a:srgbClr val="800080"/>
                </a:solidFill>
              </a:rPr>
              <a:t>lézia</a:t>
            </a:r>
            <a:r>
              <a:rPr lang="cs-CZ" sz="2000" b="1" dirty="0" smtClean="0">
                <a:solidFill>
                  <a:srgbClr val="800080"/>
                </a:solidFill>
              </a:rPr>
              <a:t> </a:t>
            </a:r>
            <a:r>
              <a:rPr lang="cs-CZ" sz="2000" b="1" dirty="0">
                <a:solidFill>
                  <a:srgbClr val="800080"/>
                </a:solidFill>
              </a:rPr>
              <a:t>(VIN, </a:t>
            </a:r>
            <a:r>
              <a:rPr lang="cs-CZ" sz="2000" b="1" dirty="0" err="1">
                <a:solidFill>
                  <a:srgbClr val="800080"/>
                </a:solidFill>
              </a:rPr>
              <a:t>VaIN</a:t>
            </a:r>
            <a:r>
              <a:rPr lang="cs-CZ" sz="2000" b="1" dirty="0">
                <a:solidFill>
                  <a:srgbClr val="800080"/>
                </a:solidFill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cs-CZ" sz="2000" b="1" dirty="0" err="1" smtClean="0">
                <a:solidFill>
                  <a:srgbClr val="800080"/>
                </a:solidFill>
              </a:rPr>
              <a:t>Vulválny</a:t>
            </a:r>
            <a:r>
              <a:rPr lang="cs-CZ" sz="2000" b="1" dirty="0" smtClean="0">
                <a:solidFill>
                  <a:srgbClr val="800080"/>
                </a:solidFill>
              </a:rPr>
              <a:t> </a:t>
            </a:r>
            <a:r>
              <a:rPr lang="cs-CZ" sz="2000" b="1" dirty="0">
                <a:solidFill>
                  <a:srgbClr val="800080"/>
                </a:solidFill>
              </a:rPr>
              <a:t>a </a:t>
            </a:r>
            <a:r>
              <a:rPr lang="cs-CZ" sz="2000" b="1" dirty="0" err="1" smtClean="0">
                <a:solidFill>
                  <a:srgbClr val="800080"/>
                </a:solidFill>
              </a:rPr>
              <a:t>vaginálny</a:t>
            </a:r>
            <a:r>
              <a:rPr lang="cs-CZ" sz="2000" b="1" dirty="0" smtClean="0">
                <a:solidFill>
                  <a:srgbClr val="800080"/>
                </a:solidFill>
              </a:rPr>
              <a:t> </a:t>
            </a:r>
            <a:r>
              <a:rPr lang="cs-CZ" sz="2000" b="1" dirty="0">
                <a:solidFill>
                  <a:srgbClr val="800080"/>
                </a:solidFill>
              </a:rPr>
              <a:t>karcinom</a:t>
            </a:r>
          </a:p>
          <a:p>
            <a:pPr algn="ctr">
              <a:lnSpc>
                <a:spcPct val="90000"/>
              </a:lnSpc>
              <a:defRPr/>
            </a:pPr>
            <a:endParaRPr lang="cs-CZ" dirty="0"/>
          </a:p>
          <a:p>
            <a:pPr algn="ctr">
              <a:lnSpc>
                <a:spcPct val="90000"/>
              </a:lnSpc>
              <a:defRPr/>
            </a:pPr>
            <a:r>
              <a:rPr lang="cs-CZ" dirty="0" err="1" smtClean="0"/>
              <a:t>Obtiažna</a:t>
            </a:r>
            <a:r>
              <a:rPr lang="cs-CZ" dirty="0" smtClean="0"/>
              <a:t> </a:t>
            </a:r>
            <a:r>
              <a:rPr lang="cs-CZ" dirty="0"/>
              <a:t>diagnostika</a:t>
            </a:r>
          </a:p>
          <a:p>
            <a:pPr algn="ctr">
              <a:lnSpc>
                <a:spcPct val="90000"/>
              </a:lnSpc>
              <a:defRPr/>
            </a:pPr>
            <a:r>
              <a:rPr lang="cs-CZ" dirty="0"/>
              <a:t>Neexistuje </a:t>
            </a:r>
            <a:r>
              <a:rPr lang="cs-CZ" dirty="0" err="1" smtClean="0"/>
              <a:t>cielený</a:t>
            </a:r>
            <a:r>
              <a:rPr lang="cs-CZ" dirty="0" smtClean="0"/>
              <a:t> </a:t>
            </a:r>
            <a:r>
              <a:rPr lang="cs-CZ" dirty="0" err="1" smtClean="0"/>
              <a:t>skríning</a:t>
            </a:r>
            <a:endParaRPr lang="cs-CZ" dirty="0"/>
          </a:p>
          <a:p>
            <a:pPr algn="ctr">
              <a:lnSpc>
                <a:spcPct val="90000"/>
              </a:lnSpc>
              <a:defRPr/>
            </a:pPr>
            <a:r>
              <a:rPr lang="cs-CZ" dirty="0"/>
              <a:t>Počet </a:t>
            </a:r>
            <a:r>
              <a:rPr lang="cs-CZ" dirty="0" err="1" smtClean="0"/>
              <a:t>ochorení</a:t>
            </a:r>
            <a:r>
              <a:rPr lang="cs-CZ" dirty="0" smtClean="0"/>
              <a:t> stúpa, vek </a:t>
            </a:r>
            <a:r>
              <a:rPr lang="cs-CZ" dirty="0" err="1" smtClean="0"/>
              <a:t>pacientiek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znižuje</a:t>
            </a:r>
            <a:endParaRPr lang="cs-CZ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357562"/>
            <a:ext cx="2376488" cy="193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1te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5143512"/>
            <a:ext cx="1800225" cy="1460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lide_57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786190"/>
            <a:ext cx="258921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lide_54"/>
          <p:cNvPicPr>
            <a:picLocks noChangeAspect="1" noChangeArrowheads="1"/>
          </p:cNvPicPr>
          <p:nvPr/>
        </p:nvPicPr>
        <p:blipFill>
          <a:blip r:embed="rId6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2" y="5486400"/>
            <a:ext cx="2090738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4282" y="3714752"/>
            <a:ext cx="140539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i="1" dirty="0" err="1" smtClean="0">
                <a:solidFill>
                  <a:srgbClr val="800080"/>
                </a:solidFill>
                <a:cs typeface="Arial" charset="0"/>
              </a:rPr>
              <a:t>Vonkajšie</a:t>
            </a:r>
            <a:r>
              <a:rPr lang="cs-CZ" i="1" dirty="0" smtClean="0">
                <a:solidFill>
                  <a:srgbClr val="800080"/>
                </a:solidFill>
                <a:cs typeface="Arial" charset="0"/>
              </a:rPr>
              <a:t> </a:t>
            </a:r>
            <a:endParaRPr lang="cs-CZ" i="1" dirty="0">
              <a:solidFill>
                <a:srgbClr val="80008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i="1" dirty="0" err="1" smtClean="0">
                <a:solidFill>
                  <a:srgbClr val="800080"/>
                </a:solidFill>
                <a:cs typeface="Arial" charset="0"/>
              </a:rPr>
              <a:t>rodidlá</a:t>
            </a:r>
            <a:endParaRPr lang="cs-CZ" i="1" dirty="0">
              <a:solidFill>
                <a:srgbClr val="800080"/>
              </a:solidFill>
              <a:cs typeface="Arial" charset="0"/>
            </a:endParaRPr>
          </a:p>
        </p:txBody>
      </p:sp>
      <p:pic>
        <p:nvPicPr>
          <p:cNvPr id="14" name="Picture 2" descr="P:\Projects\Merck Commercial\2011 MERCK PROJECTS\MER11097 - GARDASIL-CORE LECTURE deck revisions\PERMISSIONS\images\BSI-07587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643446"/>
            <a:ext cx="1300163" cy="1974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357562"/>
            <a:ext cx="278605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Vulva30029a skvamozny CA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4929198"/>
            <a:ext cx="1995477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4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rgbClr val="2613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BA6BC893-B765-465C-8112-C371F617CFB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2583</Words>
  <Application>Microsoft Office PowerPoint</Application>
  <PresentationFormat>Prezentácia na obrazovke (4:3)</PresentationFormat>
  <Paragraphs>391</Paragraphs>
  <Slides>24</Slides>
  <Notes>23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6" baseType="lpstr">
      <vt:lpstr>MS PGothic</vt:lpstr>
      <vt:lpstr>MS PGothic</vt:lpstr>
      <vt:lpstr>Arial</vt:lpstr>
      <vt:lpstr>Arial Narrow</vt:lpstr>
      <vt:lpstr>Calibri</vt:lpstr>
      <vt:lpstr>Helvetica</vt:lpstr>
      <vt:lpstr>Solomon Sans Bold</vt:lpstr>
      <vt:lpstr>Solomon Sans Normal</vt:lpstr>
      <vt:lpstr>Times New Roman</vt:lpstr>
      <vt:lpstr>3_Custom Design</vt:lpstr>
      <vt:lpstr>1_Office Theme</vt:lpstr>
      <vt:lpstr>Worksheet</vt:lpstr>
      <vt:lpstr>Prezentácia programu PowerPoint</vt:lpstr>
      <vt:lpstr>HPV sa týka oboch pohlaví</vt:lpstr>
      <vt:lpstr>Prevalencia HPV infekcie</vt:lpstr>
      <vt:lpstr>Ženy a HPV infekcia</vt:lpstr>
      <vt:lpstr>HPV mužov</vt:lpstr>
      <vt:lpstr>GENITÁLNE BRADAVICE – najčastejšie HPV ochorenie</vt:lpstr>
      <vt:lpstr>Stúpajúca incidencia kondylómov1a</vt:lpstr>
      <vt:lpstr>PAPILOMATÓZA HRTANU</vt:lpstr>
      <vt:lpstr>VULVA (vonkajšie rodidlá)  VAGINA (pošva)</vt:lpstr>
      <vt:lpstr>Epidemiológia  Análneho karcinómu</vt:lpstr>
      <vt:lpstr>KARCINÓM V OBLASTI HLAVY            A KRKU</vt:lpstr>
      <vt:lpstr>Trendy v rakovine hlavy a hrdla súvisiacej s HPV</vt:lpstr>
      <vt:lpstr>Prezentácia programu PowerPoint</vt:lpstr>
      <vt:lpstr>HPV vakcinácia v Európe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Cieľ publikácie</vt:lpstr>
      <vt:lpstr>Obsah</vt:lpstr>
      <vt:lpstr>Elimináciu HPV môžeme dosiahnuť</vt:lpstr>
      <vt:lpstr>Predikcia populačného impaktu vakcinácie</vt:lpstr>
      <vt:lpstr>Záver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Lukacova, Zita</dc:creator>
  <cp:lastModifiedBy>pavol.jarcuska</cp:lastModifiedBy>
  <cp:revision>6</cp:revision>
  <dcterms:created xsi:type="dcterms:W3CDTF">2006-08-16T00:00:00Z</dcterms:created>
  <dcterms:modified xsi:type="dcterms:W3CDTF">2018-11-14T13:04:53Z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479d1502-3064-4a29-bf9d-799f390347b0</vt:lpwstr>
  </property>
  <property fmtid="{D5CDD505-2E9C-101B-9397-08002B2CF9AE}" pid="3" name="bjSaver">
    <vt:lpwstr>eXzKVCNnxfobK+Svv69u9UZd6eaDl1Al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8" name="_NewReviewCycle">
    <vt:lpwstr/>
  </property>
</Properties>
</file>