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305" r:id="rId2"/>
    <p:sldId id="300" r:id="rId3"/>
    <p:sldId id="293" r:id="rId4"/>
    <p:sldId id="294" r:id="rId5"/>
    <p:sldId id="295" r:id="rId6"/>
    <p:sldId id="296" r:id="rId7"/>
    <p:sldId id="297" r:id="rId8"/>
    <p:sldId id="298" r:id="rId9"/>
    <p:sldId id="301" r:id="rId10"/>
    <p:sldId id="302" r:id="rId11"/>
    <p:sldId id="303" r:id="rId12"/>
    <p:sldId id="304" r:id="rId13"/>
    <p:sldId id="299" r:id="rId14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noProof="0" smtClean="0"/>
              <a:t>Upravte štýl predlohy podnadpisov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69318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55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7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01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85348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900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00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30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91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97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64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sz="1800" noProof="0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k-SK" noProof="0" dirty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k-SK" noProof="0" dirty="0" smtClean="0"/>
              <a:t>Upravte štýl predlohy textu.</a:t>
            </a:r>
          </a:p>
          <a:p>
            <a:pPr lvl="1"/>
            <a:r>
              <a:rPr lang="sk-SK" noProof="0" dirty="0" smtClean="0"/>
              <a:t>Druhá úroveň</a:t>
            </a:r>
          </a:p>
          <a:p>
            <a:pPr lvl="2"/>
            <a:r>
              <a:rPr lang="sk-SK" noProof="0" dirty="0" smtClean="0"/>
              <a:t>Tretia úroveň</a:t>
            </a:r>
          </a:p>
          <a:p>
            <a:pPr lvl="3"/>
            <a:r>
              <a:rPr lang="sk-SK" noProof="0" dirty="0" smtClean="0"/>
              <a:t>Štvrtá úroveň</a:t>
            </a:r>
          </a:p>
          <a:p>
            <a:pPr lvl="4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004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standard/contactUs.url?pageOrigin=foote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800600"/>
            <a:ext cx="7010400" cy="1574800"/>
          </a:xfrm>
        </p:spPr>
        <p:txBody>
          <a:bodyPr>
            <a:normAutofit fontScale="90000"/>
          </a:bodyPr>
          <a:lstStyle/>
          <a:p>
            <a:r>
              <a:rPr lang="sk-SK" sz="3600" dirty="0" smtClean="0"/>
              <a:t>RNDr. Dáša Halamová, PhD.</a:t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/>
              <a:t/>
            </a:r>
            <a:br>
              <a:rPr lang="sk-SK" sz="3600" dirty="0"/>
            </a:br>
            <a:r>
              <a:rPr lang="sk-SK" sz="1800" b="1" dirty="0" smtClean="0">
                <a:solidFill>
                  <a:schemeClr val="bg2">
                    <a:lumMod val="50000"/>
                  </a:schemeClr>
                </a:solidFill>
              </a:rPr>
              <a:t>Týždeň slovenských knižníc 2016, 02.03.2016</a:t>
            </a:r>
            <a:endParaRPr lang="sk-SK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Nastavenie alertov v citačnej databáze SCOPUS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28661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535" y="823175"/>
            <a:ext cx="2784699" cy="1984420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Pri  objavení konkrétnej práce stlačíme ikonu </a:t>
            </a:r>
            <a:br>
              <a:rPr lang="sk-SK" sz="1800" dirty="0" smtClean="0"/>
            </a:br>
            <a:r>
              <a:rPr lang="sk-SK" sz="1800" dirty="0" smtClean="0">
                <a:solidFill>
                  <a:srgbClr val="FF0000"/>
                </a:solidFill>
              </a:rPr>
              <a:t>SET ALERTS  </a:t>
            </a:r>
            <a:r>
              <a:rPr lang="sk-SK" sz="1800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sk-SK" sz="1800" dirty="0" smtClean="0"/>
              <a:t>nastavíme</a:t>
            </a:r>
            <a:r>
              <a:rPr lang="sk-SK" sz="1800" dirty="0" smtClean="0">
                <a:solidFill>
                  <a:srgbClr val="FF0000"/>
                </a:solidFill>
              </a:rPr>
              <a:t>  </a:t>
            </a:r>
            <a:r>
              <a:rPr lang="sk-SK" sz="1800" dirty="0" smtClean="0"/>
              <a:t>upozornenie na prácu</a:t>
            </a:r>
            <a:endParaRPr lang="sk-SK" sz="1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1234" y="1334935"/>
            <a:ext cx="7716591" cy="409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ovná spojovacia šípka 5"/>
          <p:cNvCxnSpPr/>
          <p:nvPr/>
        </p:nvCxnSpPr>
        <p:spPr>
          <a:xfrm flipH="1" flipV="1">
            <a:off x="7365076" y="3599412"/>
            <a:ext cx="1388225" cy="1105591"/>
          </a:xfrm>
          <a:prstGeom prst="straightConnector1">
            <a:avLst/>
          </a:prstGeom>
          <a:ln w="25400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264" y="1389845"/>
            <a:ext cx="3557431" cy="1397000"/>
          </a:xfrm>
        </p:spPr>
        <p:txBody>
          <a:bodyPr>
            <a:noAutofit/>
          </a:bodyPr>
          <a:lstStyle/>
          <a:p>
            <a:r>
              <a:rPr lang="sk-SK" sz="1800" dirty="0" smtClean="0"/>
              <a:t>Nastavenie  dokončíme  klikom na ikonu </a:t>
            </a:r>
            <a:r>
              <a:rPr lang="sk-SK" sz="1800" dirty="0" smtClean="0">
                <a:solidFill>
                  <a:srgbClr val="FF0000"/>
                </a:solidFill>
              </a:rPr>
              <a:t>SET ALERTS.</a:t>
            </a:r>
            <a:br>
              <a:rPr lang="sk-SK" sz="1800" dirty="0" smtClean="0">
                <a:solidFill>
                  <a:srgbClr val="FF0000"/>
                </a:solidFill>
              </a:rPr>
            </a:br>
            <a:r>
              <a:rPr lang="sk-SK" sz="1800" dirty="0" smtClean="0">
                <a:solidFill>
                  <a:srgbClr val="FF0000"/>
                </a:solidFill>
              </a:rPr>
              <a:t/>
            </a:r>
            <a:br>
              <a:rPr lang="sk-SK" sz="1800" dirty="0" smtClean="0">
                <a:solidFill>
                  <a:srgbClr val="FF0000"/>
                </a:solidFill>
              </a:rPr>
            </a:br>
            <a:r>
              <a:rPr lang="sk-SK" sz="1800" dirty="0" smtClean="0">
                <a:solidFill>
                  <a:srgbClr val="FF0000"/>
                </a:solidFill>
              </a:rPr>
              <a:t/>
            </a:r>
            <a:br>
              <a:rPr lang="sk-SK" sz="1800" dirty="0" smtClean="0">
                <a:solidFill>
                  <a:srgbClr val="FF0000"/>
                </a:solidFill>
              </a:rPr>
            </a:br>
            <a:r>
              <a:rPr lang="sk-SK" sz="1800" dirty="0" smtClean="0">
                <a:solidFill>
                  <a:srgbClr val="0070C0"/>
                </a:solidFill>
              </a:rPr>
              <a:t>V nastavení si určíme deň a periodicitu doručovania alertov -   každý týždeň v piatok. </a:t>
            </a:r>
            <a:endParaRPr lang="sk-SK" sz="18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694" y="623455"/>
            <a:ext cx="7703323" cy="584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6205" y="706582"/>
            <a:ext cx="8328416" cy="572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71333" y="1515536"/>
            <a:ext cx="8720667" cy="3005665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solidFill>
                  <a:srgbClr val="0070C0"/>
                </a:solidFill>
              </a:rPr>
              <a:t>ĎAKUJEME   ZA  POZORNOSŤ</a:t>
            </a:r>
            <a:r>
              <a:rPr lang="sk-SK" sz="4800" dirty="0" smtClean="0">
                <a:solidFill>
                  <a:srgbClr val="FF0000"/>
                </a:solidFill>
              </a:rPr>
              <a:t/>
            </a:r>
            <a:br>
              <a:rPr lang="sk-SK" sz="4800" dirty="0" smtClean="0">
                <a:solidFill>
                  <a:srgbClr val="FF0000"/>
                </a:solidFill>
              </a:rPr>
            </a:b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16667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0851" y="1504604"/>
            <a:ext cx="8273621" cy="49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47585" y="308757"/>
            <a:ext cx="9884302" cy="618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Nastavenie alertov   v citačnej  databáze  </a:t>
            </a:r>
            <a:r>
              <a:rPr kumimoji="0" lang="sk-SK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Scopus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sk-SK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28601" y="2305319"/>
            <a:ext cx="7953588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 smtClean="0"/>
              <a:t>Prvým krokom je 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registrácia  autora 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v citačnej </a:t>
            </a:r>
            <a:r>
              <a:rPr lang="sk-SK" dirty="0" smtClean="0">
                <a:solidFill>
                  <a:srgbClr val="FF0000"/>
                </a:solidFill>
              </a:rPr>
              <a:t>databáze </a:t>
            </a:r>
            <a:r>
              <a:rPr lang="sk-SK" dirty="0" err="1" smtClean="0">
                <a:solidFill>
                  <a:srgbClr val="FF0000"/>
                </a:solidFill>
              </a:rPr>
              <a:t>Scopus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0313" y="590204"/>
            <a:ext cx="7290262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510639" y="1775936"/>
            <a:ext cx="38832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Prihlásenie autora na stránke </a:t>
            </a:r>
            <a:r>
              <a:rPr lang="sk-SK" dirty="0" err="1" smtClean="0">
                <a:solidFill>
                  <a:srgbClr val="FF0000"/>
                </a:solidFill>
              </a:rPr>
              <a:t>Scopus</a:t>
            </a:r>
            <a:r>
              <a:rPr lang="sk-SK" dirty="0" smtClean="0"/>
              <a:t> . Autor  zadá </a:t>
            </a:r>
            <a:r>
              <a:rPr lang="sk-SK" i="1" dirty="0" smtClean="0">
                <a:solidFill>
                  <a:srgbClr val="FF0000"/>
                </a:solidFill>
              </a:rPr>
              <a:t>e-mailovú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i="1" dirty="0" smtClean="0">
                <a:solidFill>
                  <a:srgbClr val="FF0000"/>
                </a:solidFill>
              </a:rPr>
              <a:t>adresu</a:t>
            </a:r>
            <a:r>
              <a:rPr lang="sk-SK" dirty="0" smtClean="0"/>
              <a:t> a prístupové </a:t>
            </a:r>
            <a:r>
              <a:rPr lang="sk-SK" dirty="0" smtClean="0">
                <a:solidFill>
                  <a:srgbClr val="FF0000"/>
                </a:solidFill>
              </a:rPr>
              <a:t>heslo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dirty="0" smtClean="0"/>
              <a:t>Systém </a:t>
            </a:r>
            <a:r>
              <a:rPr lang="sk-SK" dirty="0" err="1" smtClean="0"/>
              <a:t>Scopus</a:t>
            </a:r>
            <a:r>
              <a:rPr lang="sk-SK" dirty="0" smtClean="0"/>
              <a:t> autorovi pridelí </a:t>
            </a:r>
            <a:r>
              <a:rPr lang="sk-SK" dirty="0" err="1" smtClean="0">
                <a:solidFill>
                  <a:srgbClr val="0070C0"/>
                </a:solidFill>
              </a:rPr>
              <a:t>Author</a:t>
            </a:r>
            <a:r>
              <a:rPr lang="sk-SK" dirty="0" smtClean="0">
                <a:solidFill>
                  <a:srgbClr val="0070C0"/>
                </a:solidFill>
              </a:rPr>
              <a:t> ID </a:t>
            </a:r>
            <a:r>
              <a:rPr lang="sk-SK" dirty="0" smtClean="0"/>
              <a:t>– jednoznačná identifikácia autora v tejto databáze.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07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055716"/>
            <a:ext cx="8944495" cy="50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62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540411" y="962894"/>
            <a:ext cx="3883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Nastavíme sa na </a:t>
            </a:r>
            <a:r>
              <a:rPr lang="sk-SK" dirty="0" smtClean="0">
                <a:solidFill>
                  <a:srgbClr val="FF0000"/>
                </a:solidFill>
              </a:rPr>
              <a:t>vyhľadávanie </a:t>
            </a:r>
            <a:r>
              <a:rPr lang="sk-SK" dirty="0" smtClean="0"/>
              <a:t>a následne na </a:t>
            </a:r>
            <a:r>
              <a:rPr lang="sk-SK" dirty="0" smtClean="0">
                <a:solidFill>
                  <a:srgbClr val="FF0000"/>
                </a:solidFill>
              </a:rPr>
              <a:t>vyhľadávanie </a:t>
            </a:r>
            <a:r>
              <a:rPr lang="sk-SK" dirty="0" smtClean="0"/>
              <a:t>podľa </a:t>
            </a:r>
            <a:r>
              <a:rPr lang="sk-SK" dirty="0" smtClean="0">
                <a:solidFill>
                  <a:srgbClr val="FF0000"/>
                </a:solidFill>
              </a:rPr>
              <a:t>mena autora </a:t>
            </a: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11" name="Rovná spojovacia šípka 10"/>
          <p:cNvCxnSpPr/>
          <p:nvPr/>
        </p:nvCxnSpPr>
        <p:spPr>
          <a:xfrm>
            <a:off x="4842484" y="1533617"/>
            <a:ext cx="1308265" cy="1979"/>
          </a:xfrm>
          <a:prstGeom prst="straightConnector1">
            <a:avLst/>
          </a:prstGeom>
          <a:ln w="25400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 flipV="1">
            <a:off x="5949537" y="5735782"/>
            <a:ext cx="1104406" cy="11875"/>
          </a:xfrm>
          <a:prstGeom prst="straightConnector1">
            <a:avLst/>
          </a:prstGeom>
          <a:ln w="25400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ĺžnik 15"/>
          <p:cNvSpPr/>
          <p:nvPr/>
        </p:nvSpPr>
        <p:spPr>
          <a:xfrm>
            <a:off x="7182592" y="5395930"/>
            <a:ext cx="3883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V ďalšom kroku zadáme </a:t>
            </a:r>
            <a:r>
              <a:rPr lang="sk-SK" dirty="0" smtClean="0">
                <a:solidFill>
                  <a:srgbClr val="FF0000"/>
                </a:solidFill>
              </a:rPr>
              <a:t>meno</a:t>
            </a:r>
            <a:r>
              <a:rPr lang="sk-SK" dirty="0" smtClean="0"/>
              <a:t> a </a:t>
            </a:r>
            <a:r>
              <a:rPr lang="sk-SK" dirty="0" smtClean="0">
                <a:solidFill>
                  <a:srgbClr val="FF0000"/>
                </a:solidFill>
              </a:rPr>
              <a:t>priezvisko</a:t>
            </a:r>
            <a:r>
              <a:rPr lang="sk-SK" dirty="0" smtClean="0"/>
              <a:t> autora a vyhľadáme práce</a:t>
            </a:r>
            <a:endParaRPr lang="sk-SK" dirty="0"/>
          </a:p>
        </p:txBody>
      </p:sp>
      <p:sp>
        <p:nvSpPr>
          <p:cNvPr id="17" name="Obdĺžnik 16"/>
          <p:cNvSpPr/>
          <p:nvPr/>
        </p:nvSpPr>
        <p:spPr>
          <a:xfrm>
            <a:off x="5853896" y="580737"/>
            <a:ext cx="524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1.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245424" y="1843229"/>
            <a:ext cx="524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2.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218940" y="167426"/>
            <a:ext cx="558999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sz="2400" b="1" dirty="0" smtClean="0"/>
              <a:t>1. NASTAVENIE ALERTOV NA AUTORA</a:t>
            </a:r>
            <a:endParaRPr lang="sk-SK" sz="2400" b="1" dirty="0"/>
          </a:p>
        </p:txBody>
      </p:sp>
      <p:pic>
        <p:nvPicPr>
          <p:cNvPr id="20" name="Obrázo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74" y="610625"/>
            <a:ext cx="5948486" cy="4766956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4" y="2238494"/>
            <a:ext cx="5745831" cy="43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372" y="274320"/>
            <a:ext cx="765364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ovná spojovacia šípka 6"/>
          <p:cNvCxnSpPr/>
          <p:nvPr/>
        </p:nvCxnSpPr>
        <p:spPr>
          <a:xfrm flipH="1" flipV="1">
            <a:off x="7406640" y="3773978"/>
            <a:ext cx="775461" cy="786149"/>
          </a:xfrm>
          <a:prstGeom prst="straightConnector1">
            <a:avLst/>
          </a:prstGeom>
          <a:ln w="25400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ĺžnik 13"/>
          <p:cNvSpPr/>
          <p:nvPr/>
        </p:nvSpPr>
        <p:spPr>
          <a:xfrm>
            <a:off x="463138" y="576527"/>
            <a:ext cx="38832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Problémy môžu nastať pri identifikácii autora (autor má viacej ID - viac autorov s rovnakým menom, zmena mena u žien, zmena pracoviska, výskyt rôznych pracovísk);</a:t>
            </a:r>
          </a:p>
          <a:p>
            <a:r>
              <a:rPr lang="sk-SK" dirty="0" smtClean="0"/>
              <a:t>Autor  požiada </a:t>
            </a:r>
            <a:r>
              <a:rPr lang="sk-SK" dirty="0" err="1" smtClean="0">
                <a:solidFill>
                  <a:srgbClr val="FF0000"/>
                </a:solidFill>
              </a:rPr>
              <a:t>Scopus</a:t>
            </a:r>
            <a:r>
              <a:rPr lang="sk-SK" dirty="0" smtClean="0"/>
              <a:t> o riešenie problému </a:t>
            </a:r>
          </a:p>
          <a:p>
            <a:r>
              <a:rPr lang="sk-SK" dirty="0" smtClean="0"/>
              <a:t>(</a:t>
            </a:r>
            <a:r>
              <a:rPr lang="sk-SK" b="1" dirty="0" err="1" smtClean="0"/>
              <a:t>Customer</a:t>
            </a:r>
            <a:r>
              <a:rPr lang="sk-SK" b="1" dirty="0" smtClean="0"/>
              <a:t> </a:t>
            </a:r>
            <a:r>
              <a:rPr lang="sk-SK" b="1" dirty="0" err="1" smtClean="0"/>
              <a:t>Service</a:t>
            </a:r>
            <a:r>
              <a:rPr lang="sk-SK" b="1" dirty="0" smtClean="0"/>
              <a:t> </a:t>
            </a:r>
            <a:r>
              <a:rPr lang="sk-SK" dirty="0" err="1" smtClean="0">
                <a:hlinkClick r:id="rId3" tooltip="Help files and Contact information (opens in a new window)"/>
              </a:rPr>
              <a:t>Help</a:t>
            </a:r>
            <a:r>
              <a:rPr lang="sk-SK" dirty="0" smtClean="0">
                <a:hlinkClick r:id="rId3" tooltip="Help files and Contact information (opens in a new window)"/>
              </a:rPr>
              <a:t> and </a:t>
            </a:r>
            <a:r>
              <a:rPr lang="sk-SK" dirty="0" err="1" smtClean="0">
                <a:hlinkClick r:id="rId3" tooltip="Help files and Contact information (opens in a new window)"/>
              </a:rPr>
              <a:t>Contact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17" name="Ovál 16"/>
          <p:cNvSpPr/>
          <p:nvPr/>
        </p:nvSpPr>
        <p:spPr>
          <a:xfrm>
            <a:off x="320634" y="736270"/>
            <a:ext cx="47501" cy="4571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7336971" y="4671536"/>
            <a:ext cx="3883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/>
              <a:t>Pri kliknutí na </a:t>
            </a:r>
            <a:r>
              <a:rPr lang="sk-SK" sz="1600" dirty="0" smtClean="0">
                <a:solidFill>
                  <a:srgbClr val="FF0000"/>
                </a:solidFill>
              </a:rPr>
              <a:t>meno autora</a:t>
            </a:r>
            <a:r>
              <a:rPr lang="sk-SK" sz="1600" dirty="0" smtClean="0"/>
              <a:t> sa zobrazia  vedecké práce registrované v databáze </a:t>
            </a:r>
            <a:r>
              <a:rPr lang="sk-SK" sz="1600" dirty="0" err="1" smtClean="0"/>
              <a:t>Scopus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1815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148" y="0"/>
            <a:ext cx="6378048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627413" y="978310"/>
            <a:ext cx="38832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/>
              <a:t>Zobrazia sa potrebné informácie o autorovi . Autor  má pridelené svoje </a:t>
            </a:r>
            <a:r>
              <a:rPr lang="sk-SK" sz="1600" dirty="0" err="1" smtClean="0">
                <a:solidFill>
                  <a:srgbClr val="FF0000"/>
                </a:solidFill>
              </a:rPr>
              <a:t>author</a:t>
            </a:r>
            <a:r>
              <a:rPr lang="sk-SK" sz="1600" dirty="0" smtClean="0">
                <a:solidFill>
                  <a:srgbClr val="FF0000"/>
                </a:solidFill>
              </a:rPr>
              <a:t> ID , </a:t>
            </a:r>
            <a:r>
              <a:rPr lang="sk-SK" sz="1600" dirty="0" err="1" smtClean="0">
                <a:solidFill>
                  <a:srgbClr val="FF0000"/>
                </a:solidFill>
              </a:rPr>
              <a:t>h-index</a:t>
            </a:r>
            <a:r>
              <a:rPr lang="sk-SK" sz="1600" dirty="0" smtClean="0">
                <a:solidFill>
                  <a:srgbClr val="FF0000"/>
                </a:solidFill>
              </a:rPr>
              <a:t>, počet spoluautorov,  počet prác aj počet v citácií...</a:t>
            </a:r>
          </a:p>
          <a:p>
            <a:r>
              <a:rPr lang="sk-SK" sz="1600" dirty="0" smtClean="0">
                <a:solidFill>
                  <a:srgbClr val="0070C0"/>
                </a:solidFill>
              </a:rPr>
              <a:t>Následne klikneme na </a:t>
            </a:r>
            <a:r>
              <a:rPr lang="sk-SK" sz="1600" smtClean="0">
                <a:solidFill>
                  <a:srgbClr val="0070C0"/>
                </a:solidFill>
              </a:rPr>
              <a:t>ikonu </a:t>
            </a:r>
            <a:r>
              <a:rPr lang="sk-SK" sz="1600" i="1" dirty="0">
                <a:solidFill>
                  <a:srgbClr val="FF0000"/>
                </a:solidFill>
              </a:rPr>
              <a:t>S</a:t>
            </a:r>
            <a:r>
              <a:rPr lang="sk-SK" sz="1600" i="1" smtClean="0">
                <a:solidFill>
                  <a:srgbClr val="FF0000"/>
                </a:solidFill>
              </a:rPr>
              <a:t>ET </a:t>
            </a:r>
            <a:r>
              <a:rPr lang="sk-SK" sz="1600" i="1" dirty="0" smtClean="0">
                <a:solidFill>
                  <a:srgbClr val="FF0000"/>
                </a:solidFill>
              </a:rPr>
              <a:t>CITATION ALERTS.</a:t>
            </a:r>
          </a:p>
          <a:p>
            <a:r>
              <a:rPr lang="sk-SK" sz="1600" dirty="0" smtClean="0">
                <a:solidFill>
                  <a:srgbClr val="FF0000"/>
                </a:solidFill>
              </a:rPr>
              <a:t> </a:t>
            </a:r>
            <a:endParaRPr lang="sk-SK" sz="1600" dirty="0">
              <a:solidFill>
                <a:srgbClr val="FF0000"/>
              </a:solidFill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4441371" y="1781299"/>
            <a:ext cx="451262" cy="11874"/>
          </a:xfrm>
          <a:prstGeom prst="straightConnector1">
            <a:avLst/>
          </a:prstGeom>
          <a:ln w="25400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ĺžnik 14"/>
          <p:cNvSpPr/>
          <p:nvPr/>
        </p:nvSpPr>
        <p:spPr>
          <a:xfrm>
            <a:off x="471054" y="3957036"/>
            <a:ext cx="3883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solidFill>
                  <a:srgbClr val="FF0000"/>
                </a:solidFill>
              </a:rPr>
              <a:t> </a:t>
            </a:r>
            <a:endParaRPr lang="sk-SK" sz="1600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53" y="3140817"/>
            <a:ext cx="6138679" cy="365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ĺžnik 16"/>
          <p:cNvSpPr/>
          <p:nvPr/>
        </p:nvSpPr>
        <p:spPr>
          <a:xfrm>
            <a:off x="7014359" y="3873910"/>
            <a:ext cx="4445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solidFill>
                  <a:schemeClr val="accent5">
                    <a:lumMod val="75000"/>
                  </a:schemeClr>
                </a:solidFill>
              </a:rPr>
              <a:t>Zobrazí sa nastavenie alertov na konkrétny mail autora; potvrdíme </a:t>
            </a:r>
            <a:r>
              <a:rPr lang="sk-SK" sz="1600" dirty="0" smtClean="0">
                <a:solidFill>
                  <a:srgbClr val="FF0000"/>
                </a:solidFill>
              </a:rPr>
              <a:t>– SET ALERTS.</a:t>
            </a:r>
          </a:p>
          <a:p>
            <a:endParaRPr lang="sk-SK" sz="1600" dirty="0" smtClean="0">
              <a:solidFill>
                <a:srgbClr val="FF0000"/>
              </a:solidFill>
            </a:endParaRPr>
          </a:p>
          <a:p>
            <a:r>
              <a:rPr lang="sk-SK" sz="1600" dirty="0" smtClean="0">
                <a:solidFill>
                  <a:srgbClr val="FF0000"/>
                </a:solidFill>
              </a:rPr>
              <a:t>Na zadaný mail  </a:t>
            </a:r>
            <a:r>
              <a:rPr lang="sk-SK" sz="1600" dirty="0" smtClean="0">
                <a:solidFill>
                  <a:srgbClr val="002060"/>
                </a:solidFill>
              </a:rPr>
              <a:t>budú chodiť </a:t>
            </a:r>
            <a:r>
              <a:rPr lang="sk-SK" sz="1600" dirty="0" err="1" smtClean="0">
                <a:solidFill>
                  <a:srgbClr val="FF0000"/>
                </a:solidFill>
              </a:rPr>
              <a:t>alerty</a:t>
            </a:r>
            <a:r>
              <a:rPr lang="sk-SK" sz="1600" dirty="0" smtClean="0">
                <a:solidFill>
                  <a:srgbClr val="FF0000"/>
                </a:solidFill>
              </a:rPr>
              <a:t> na citačné ohlasy autora.</a:t>
            </a:r>
            <a:endParaRPr lang="sk-SK" sz="1600" dirty="0">
              <a:solidFill>
                <a:srgbClr val="FF0000"/>
              </a:solidFill>
            </a:endParaRPr>
          </a:p>
        </p:txBody>
      </p:sp>
      <p:cxnSp>
        <p:nvCxnSpPr>
          <p:cNvPr id="21" name="Rovná spojovacia šípka 20"/>
          <p:cNvCxnSpPr/>
          <p:nvPr/>
        </p:nvCxnSpPr>
        <p:spPr>
          <a:xfrm>
            <a:off x="6363194" y="4071258"/>
            <a:ext cx="488868" cy="1978"/>
          </a:xfrm>
          <a:prstGeom prst="straightConnector1">
            <a:avLst/>
          </a:prstGeom>
          <a:ln w="25400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/>
          <p:cNvSpPr/>
          <p:nvPr/>
        </p:nvSpPr>
        <p:spPr>
          <a:xfrm flipH="1">
            <a:off x="565861" y="1062841"/>
            <a:ext cx="45719" cy="4571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ál 28"/>
          <p:cNvSpPr/>
          <p:nvPr/>
        </p:nvSpPr>
        <p:spPr>
          <a:xfrm>
            <a:off x="6974774" y="4029693"/>
            <a:ext cx="45719" cy="4571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bdĺžnik 29"/>
          <p:cNvSpPr/>
          <p:nvPr/>
        </p:nvSpPr>
        <p:spPr>
          <a:xfrm>
            <a:off x="4546271" y="147037"/>
            <a:ext cx="524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1.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1" name="Obdĺžnik 30"/>
          <p:cNvSpPr/>
          <p:nvPr/>
        </p:nvSpPr>
        <p:spPr>
          <a:xfrm>
            <a:off x="188027" y="2771484"/>
            <a:ext cx="524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2.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103" y="300511"/>
            <a:ext cx="7662459" cy="465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1294410" y="5142016"/>
            <a:ext cx="9922909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 smtClean="0"/>
              <a:t>Pri  zobrazení alertov na príslušnú autoritu máme k dispozícii aj  doplnkové informácie 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o nastavení - dátum nastavenia, frekvencia ako často budeme dostávať oznámenia....</a:t>
            </a:r>
          </a:p>
        </p:txBody>
      </p:sp>
    </p:spTree>
    <p:extLst>
      <p:ext uri="{BB962C8B-B14F-4D97-AF65-F5344CB8AC3E}">
        <p14:creationId xmlns:p14="http://schemas.microsoft.com/office/powerpoint/2010/main" val="814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3700" y="977901"/>
            <a:ext cx="3568700" cy="1549400"/>
          </a:xfrm>
        </p:spPr>
        <p:txBody>
          <a:bodyPr>
            <a:normAutofit/>
          </a:bodyPr>
          <a:lstStyle/>
          <a:p>
            <a:r>
              <a:rPr lang="sk-SK" sz="1800" dirty="0" smtClean="0"/>
              <a:t>Ak  si chceme nastaviť </a:t>
            </a:r>
            <a:r>
              <a:rPr lang="sk-SK" sz="1800" dirty="0" err="1" smtClean="0">
                <a:solidFill>
                  <a:srgbClr val="FF0000"/>
                </a:solidFill>
              </a:rPr>
              <a:t>alert</a:t>
            </a:r>
            <a:r>
              <a:rPr lang="sk-SK" sz="1800" dirty="0" smtClean="0"/>
              <a:t> na </a:t>
            </a:r>
            <a:br>
              <a:rPr lang="sk-SK" sz="1800" dirty="0" smtClean="0"/>
            </a:br>
            <a:r>
              <a:rPr lang="sk-SK" sz="1800" dirty="0" smtClean="0">
                <a:solidFill>
                  <a:srgbClr val="0070C0"/>
                </a:solidFill>
              </a:rPr>
              <a:t>konkrétnu prácu, </a:t>
            </a:r>
            <a:br>
              <a:rPr lang="sk-SK" sz="1800" dirty="0" smtClean="0">
                <a:solidFill>
                  <a:srgbClr val="0070C0"/>
                </a:solidFill>
              </a:rPr>
            </a:br>
            <a:r>
              <a:rPr lang="sk-SK" sz="1800" dirty="0" smtClean="0"/>
              <a:t>tú si najprv musíme vyhľadať – napr. cez vyhľadávač zadaním názvu práce </a:t>
            </a:r>
            <a:endParaRPr lang="sk-SK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977900"/>
            <a:ext cx="8115993" cy="533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ovná spojovacia šípka 6"/>
          <p:cNvCxnSpPr/>
          <p:nvPr/>
        </p:nvCxnSpPr>
        <p:spPr>
          <a:xfrm>
            <a:off x="3863662" y="1416676"/>
            <a:ext cx="875763" cy="592428"/>
          </a:xfrm>
          <a:prstGeom prst="straightConnector1">
            <a:avLst/>
          </a:prstGeom>
          <a:ln w="25400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566670" y="206062"/>
            <a:ext cx="853951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sz="2400" b="1" dirty="0" smtClean="0"/>
              <a:t>2. NASTAVENIE ALERTOV NA KONKRÉTNU PRÁCU AUTORA</a:t>
            </a:r>
            <a:endParaRPr lang="sk-SK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Rozloženie nadpisu</Template>
  <TotalTime>800</TotalTime>
  <Words>248</Words>
  <Application>Microsoft Office PowerPoint</Application>
  <PresentationFormat>Širokouhlá</PresentationFormat>
  <Paragraphs>34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Books_16x9</vt:lpstr>
      <vt:lpstr>RNDr. Dáša Halamová, PhD.   Týždeň slovenských knižníc 2016, 02.03.2016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Ak  si chceme nastaviť alert na  konkrétnu prácu,  tú si najprv musíme vyhľadať – napr. cez vyhľadávač zadaním názvu práce </vt:lpstr>
      <vt:lpstr>Pri  objavení konkrétnej práce stlačíme ikonu  SET ALERTS  a nastavíme  upozornenie na prácu</vt:lpstr>
      <vt:lpstr>Nastavenie  dokončíme  klikom na ikonu SET ALERTS.   V nastavení si určíme deň a periodicitu doručovania alertov -   každý týždeň v piatok. </vt:lpstr>
      <vt:lpstr>Prezentácia programu PowerPoint</vt:lpstr>
      <vt:lpstr>ĎAKUJEME   ZA  POZORNOSŤ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Identifikátori autora v citačných databázach a nastavenie alertov</dc:title>
  <dc:creator>Babicová Zuzana</dc:creator>
  <cp:lastModifiedBy>zuzana.babicova</cp:lastModifiedBy>
  <cp:revision>74</cp:revision>
  <cp:lastPrinted>2016-02-26T09:54:40Z</cp:lastPrinted>
  <dcterms:created xsi:type="dcterms:W3CDTF">2016-02-16T07:40:46Z</dcterms:created>
  <dcterms:modified xsi:type="dcterms:W3CDTF">2019-08-08T10:18:27Z</dcterms:modified>
</cp:coreProperties>
</file>