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266" r:id="rId4"/>
    <p:sldId id="267" r:id="rId5"/>
    <p:sldId id="261" r:id="rId6"/>
    <p:sldId id="269" r:id="rId7"/>
    <p:sldId id="268" r:id="rId8"/>
    <p:sldId id="270" r:id="rId9"/>
    <p:sldId id="262" r:id="rId10"/>
    <p:sldId id="271" r:id="rId11"/>
    <p:sldId id="263" r:id="rId12"/>
    <p:sldId id="272" r:id="rId13"/>
    <p:sldId id="26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a Černohlávková" initials="PČ" lastIdx="1" clrIdx="0">
    <p:extLst>
      <p:ext uri="{19B8F6BF-5375-455C-9EA6-DF929625EA0E}">
        <p15:presenceInfo xmlns:p15="http://schemas.microsoft.com/office/powerpoint/2012/main" userId="S-1-5-21-1015203311-753015318-831944688-15434" providerId="AD"/>
      </p:ext>
    </p:extLst>
  </p:cmAuthor>
  <p:cmAuthor id="2" name="Hana Vyčítalová" initials="HV" lastIdx="5" clrIdx="1">
    <p:extLst>
      <p:ext uri="{19B8F6BF-5375-455C-9EA6-DF929625EA0E}">
        <p15:presenceInfo xmlns:p15="http://schemas.microsoft.com/office/powerpoint/2012/main" userId="Hana Vyčítalov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CE3736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1141" autoAdjust="0"/>
  </p:normalViewPr>
  <p:slideViewPr>
    <p:cSldViewPr>
      <p:cViewPr varScale="1">
        <p:scale>
          <a:sx n="63" d="100"/>
          <a:sy n="63" d="100"/>
        </p:scale>
        <p:origin x="672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1BEB4F-1883-450E-9921-59411891EBA1}" type="doc">
      <dgm:prSet loTypeId="urn:microsoft.com/office/officeart/2005/8/layout/chevron1" loCatId="process" qsTypeId="urn:microsoft.com/office/officeart/2005/8/quickstyle/simple1" qsCatId="simple" csTypeId="urn:microsoft.com/office/officeart/2005/8/colors/accent1_4" csCatId="accent1" phldr="1"/>
      <dgm:spPr/>
    </dgm:pt>
    <dgm:pt modelId="{433B18C9-D538-44C0-BACB-1BA531452E29}">
      <dgm:prSet phldrT="[Text]"/>
      <dgm:spPr/>
      <dgm:t>
        <a:bodyPr/>
        <a:lstStyle/>
        <a:p>
          <a:r>
            <a:rPr lang="cs-CZ" dirty="0" smtClean="0"/>
            <a:t>Webový formulář</a:t>
          </a:r>
          <a:endParaRPr lang="cs-CZ" dirty="0"/>
        </a:p>
      </dgm:t>
    </dgm:pt>
    <dgm:pt modelId="{FEF0A9DA-1F98-4B2B-B684-A2CFBD674466}" type="parTrans" cxnId="{97405381-4214-4C97-B678-6F2649A0753A}">
      <dgm:prSet/>
      <dgm:spPr/>
      <dgm:t>
        <a:bodyPr/>
        <a:lstStyle/>
        <a:p>
          <a:endParaRPr lang="cs-CZ"/>
        </a:p>
      </dgm:t>
    </dgm:pt>
    <dgm:pt modelId="{271624AB-714D-4196-BA48-6D2C2E806E16}" type="sibTrans" cxnId="{97405381-4214-4C97-B678-6F2649A0753A}">
      <dgm:prSet/>
      <dgm:spPr/>
      <dgm:t>
        <a:bodyPr/>
        <a:lstStyle/>
        <a:p>
          <a:endParaRPr lang="cs-CZ"/>
        </a:p>
      </dgm:t>
    </dgm:pt>
    <dgm:pt modelId="{1E83BB4F-E1C3-4175-A414-849E53A4423D}">
      <dgm:prSet phldrT="[Text]"/>
      <dgm:spPr/>
      <dgm:t>
        <a:bodyPr/>
        <a:lstStyle/>
        <a:p>
          <a:r>
            <a:rPr lang="cs-CZ" dirty="0" smtClean="0"/>
            <a:t>E-mail</a:t>
          </a:r>
          <a:endParaRPr lang="cs-CZ" dirty="0"/>
        </a:p>
      </dgm:t>
    </dgm:pt>
    <dgm:pt modelId="{3D7BC968-5613-45DD-B6CD-B4930DC1DE52}" type="parTrans" cxnId="{957D08AB-6446-427A-9B95-A57FECB22C95}">
      <dgm:prSet/>
      <dgm:spPr/>
      <dgm:t>
        <a:bodyPr/>
        <a:lstStyle/>
        <a:p>
          <a:endParaRPr lang="cs-CZ"/>
        </a:p>
      </dgm:t>
    </dgm:pt>
    <dgm:pt modelId="{91F4ABBC-2DF0-415A-820A-CA53C31D0F27}" type="sibTrans" cxnId="{957D08AB-6446-427A-9B95-A57FECB22C95}">
      <dgm:prSet/>
      <dgm:spPr/>
      <dgm:t>
        <a:bodyPr/>
        <a:lstStyle/>
        <a:p>
          <a:endParaRPr lang="cs-CZ"/>
        </a:p>
      </dgm:t>
    </dgm:pt>
    <dgm:pt modelId="{EC533B59-A0E4-46B1-9EBC-6AE8CDA41FE1}">
      <dgm:prSet phldrT="[Text]"/>
      <dgm:spPr/>
      <dgm:t>
        <a:bodyPr/>
        <a:lstStyle/>
        <a:p>
          <a:r>
            <a:rPr lang="cs-CZ" dirty="0" smtClean="0"/>
            <a:t>Formulář IDR </a:t>
          </a:r>
          <a:endParaRPr lang="cs-CZ" dirty="0"/>
        </a:p>
      </dgm:t>
    </dgm:pt>
    <dgm:pt modelId="{9084A79E-8169-487B-B543-881BDEB01B20}" type="parTrans" cxnId="{130769FC-4E57-4EB4-9382-ADC327190C71}">
      <dgm:prSet/>
      <dgm:spPr/>
      <dgm:t>
        <a:bodyPr/>
        <a:lstStyle/>
        <a:p>
          <a:endParaRPr lang="cs-CZ"/>
        </a:p>
      </dgm:t>
    </dgm:pt>
    <dgm:pt modelId="{40412E5F-224F-49E8-91B7-1D6450C9662A}" type="sibTrans" cxnId="{130769FC-4E57-4EB4-9382-ADC327190C71}">
      <dgm:prSet/>
      <dgm:spPr/>
      <dgm:t>
        <a:bodyPr/>
        <a:lstStyle/>
        <a:p>
          <a:endParaRPr lang="cs-CZ"/>
        </a:p>
      </dgm:t>
    </dgm:pt>
    <dgm:pt modelId="{8B1B79DB-B33B-4DE1-A939-9D9354238CFF}" type="pres">
      <dgm:prSet presAssocID="{561BEB4F-1883-450E-9921-59411891EBA1}" presName="Name0" presStyleCnt="0">
        <dgm:presLayoutVars>
          <dgm:dir/>
          <dgm:animLvl val="lvl"/>
          <dgm:resizeHandles val="exact"/>
        </dgm:presLayoutVars>
      </dgm:prSet>
      <dgm:spPr/>
    </dgm:pt>
    <dgm:pt modelId="{399EAC81-90A4-4F24-8F96-AB57F5831440}" type="pres">
      <dgm:prSet presAssocID="{433B18C9-D538-44C0-BACB-1BA531452E29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221D6A4-D5B9-4396-A490-5FE5EE409012}" type="pres">
      <dgm:prSet presAssocID="{271624AB-714D-4196-BA48-6D2C2E806E16}" presName="parTxOnlySpace" presStyleCnt="0"/>
      <dgm:spPr/>
    </dgm:pt>
    <dgm:pt modelId="{247AFF25-4ECB-4E22-B38D-624870972C90}" type="pres">
      <dgm:prSet presAssocID="{1E83BB4F-E1C3-4175-A414-849E53A4423D}" presName="parTxOnly" presStyleLbl="node1" presStyleIdx="1" presStyleCnt="3" custLinFactNeighborY="-1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C56EE1-9334-433E-AB9E-99827A9B9ACF}" type="pres">
      <dgm:prSet presAssocID="{91F4ABBC-2DF0-415A-820A-CA53C31D0F27}" presName="parTxOnlySpace" presStyleCnt="0"/>
      <dgm:spPr/>
    </dgm:pt>
    <dgm:pt modelId="{B373BAF5-2743-49B4-8F0D-99C6AB5D5AD5}" type="pres">
      <dgm:prSet presAssocID="{EC533B59-A0E4-46B1-9EBC-6AE8CDA41FE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4258181-85A5-4525-AB98-A4D04DDF5EB3}" type="presOf" srcId="{EC533B59-A0E4-46B1-9EBC-6AE8CDA41FE1}" destId="{B373BAF5-2743-49B4-8F0D-99C6AB5D5AD5}" srcOrd="0" destOrd="0" presId="urn:microsoft.com/office/officeart/2005/8/layout/chevron1"/>
    <dgm:cxn modelId="{957D08AB-6446-427A-9B95-A57FECB22C95}" srcId="{561BEB4F-1883-450E-9921-59411891EBA1}" destId="{1E83BB4F-E1C3-4175-A414-849E53A4423D}" srcOrd="1" destOrd="0" parTransId="{3D7BC968-5613-45DD-B6CD-B4930DC1DE52}" sibTransId="{91F4ABBC-2DF0-415A-820A-CA53C31D0F27}"/>
    <dgm:cxn modelId="{97405381-4214-4C97-B678-6F2649A0753A}" srcId="{561BEB4F-1883-450E-9921-59411891EBA1}" destId="{433B18C9-D538-44C0-BACB-1BA531452E29}" srcOrd="0" destOrd="0" parTransId="{FEF0A9DA-1F98-4B2B-B684-A2CFBD674466}" sibTransId="{271624AB-714D-4196-BA48-6D2C2E806E16}"/>
    <dgm:cxn modelId="{F4C1B711-BA0D-4D79-A261-6CD0A6D97B48}" type="presOf" srcId="{1E83BB4F-E1C3-4175-A414-849E53A4423D}" destId="{247AFF25-4ECB-4E22-B38D-624870972C90}" srcOrd="0" destOrd="0" presId="urn:microsoft.com/office/officeart/2005/8/layout/chevron1"/>
    <dgm:cxn modelId="{130769FC-4E57-4EB4-9382-ADC327190C71}" srcId="{561BEB4F-1883-450E-9921-59411891EBA1}" destId="{EC533B59-A0E4-46B1-9EBC-6AE8CDA41FE1}" srcOrd="2" destOrd="0" parTransId="{9084A79E-8169-487B-B543-881BDEB01B20}" sibTransId="{40412E5F-224F-49E8-91B7-1D6450C9662A}"/>
    <dgm:cxn modelId="{60A3F957-4E6F-46BD-BC5E-91F6227F3E41}" type="presOf" srcId="{433B18C9-D538-44C0-BACB-1BA531452E29}" destId="{399EAC81-90A4-4F24-8F96-AB57F5831440}" srcOrd="0" destOrd="0" presId="urn:microsoft.com/office/officeart/2005/8/layout/chevron1"/>
    <dgm:cxn modelId="{FC7C700C-6891-4CFA-8CED-3D90AF939DED}" type="presOf" srcId="{561BEB4F-1883-450E-9921-59411891EBA1}" destId="{8B1B79DB-B33B-4DE1-A939-9D9354238CFF}" srcOrd="0" destOrd="0" presId="urn:microsoft.com/office/officeart/2005/8/layout/chevron1"/>
    <dgm:cxn modelId="{C38DE2BF-1940-45FE-B20B-C716B4D3AD2E}" type="presParOf" srcId="{8B1B79DB-B33B-4DE1-A939-9D9354238CFF}" destId="{399EAC81-90A4-4F24-8F96-AB57F5831440}" srcOrd="0" destOrd="0" presId="urn:microsoft.com/office/officeart/2005/8/layout/chevron1"/>
    <dgm:cxn modelId="{7C9609B1-FC80-4E5B-BCF0-0657DF2465F3}" type="presParOf" srcId="{8B1B79DB-B33B-4DE1-A939-9D9354238CFF}" destId="{0221D6A4-D5B9-4396-A490-5FE5EE409012}" srcOrd="1" destOrd="0" presId="urn:microsoft.com/office/officeart/2005/8/layout/chevron1"/>
    <dgm:cxn modelId="{EC2087B6-EB32-41F9-A142-F4A07B049038}" type="presParOf" srcId="{8B1B79DB-B33B-4DE1-A939-9D9354238CFF}" destId="{247AFF25-4ECB-4E22-B38D-624870972C90}" srcOrd="2" destOrd="0" presId="urn:microsoft.com/office/officeart/2005/8/layout/chevron1"/>
    <dgm:cxn modelId="{33C325AD-AA6A-43DC-95FE-5E910779E812}" type="presParOf" srcId="{8B1B79DB-B33B-4DE1-A939-9D9354238CFF}" destId="{CDC56EE1-9334-433E-AB9E-99827A9B9ACF}" srcOrd="3" destOrd="0" presId="urn:microsoft.com/office/officeart/2005/8/layout/chevron1"/>
    <dgm:cxn modelId="{2029420E-D02F-45E1-8C3E-8522BB14AD26}" type="presParOf" srcId="{8B1B79DB-B33B-4DE1-A939-9D9354238CFF}" destId="{B373BAF5-2743-49B4-8F0D-99C6AB5D5AD5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9EAC81-90A4-4F24-8F96-AB57F5831440}">
      <dsp:nvSpPr>
        <dsp:cNvPr id="0" name=""/>
        <dsp:cNvSpPr/>
      </dsp:nvSpPr>
      <dsp:spPr>
        <a:xfrm>
          <a:off x="1785" y="1167283"/>
          <a:ext cx="2175867" cy="870346"/>
        </a:xfrm>
        <a:prstGeom prst="chevron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Webový formulář</a:t>
          </a:r>
          <a:endParaRPr lang="cs-CZ" sz="2100" kern="1200" dirty="0"/>
        </a:p>
      </dsp:txBody>
      <dsp:txXfrm>
        <a:off x="436958" y="1167283"/>
        <a:ext cx="1305521" cy="870346"/>
      </dsp:txXfrm>
    </dsp:sp>
    <dsp:sp modelId="{247AFF25-4ECB-4E22-B38D-624870972C90}">
      <dsp:nvSpPr>
        <dsp:cNvPr id="0" name=""/>
        <dsp:cNvSpPr/>
      </dsp:nvSpPr>
      <dsp:spPr>
        <a:xfrm>
          <a:off x="1960066" y="1166291"/>
          <a:ext cx="2175867" cy="870346"/>
        </a:xfrm>
        <a:prstGeom prst="chevron">
          <a:avLst/>
        </a:prstGeom>
        <a:solidFill>
          <a:schemeClr val="accent1">
            <a:shade val="50000"/>
            <a:hueOff val="-9257"/>
            <a:satOff val="-8169"/>
            <a:lumOff val="293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E-mail</a:t>
          </a:r>
          <a:endParaRPr lang="cs-CZ" sz="2100" kern="1200" dirty="0"/>
        </a:p>
      </dsp:txBody>
      <dsp:txXfrm>
        <a:off x="2395239" y="1166291"/>
        <a:ext cx="1305521" cy="870346"/>
      </dsp:txXfrm>
    </dsp:sp>
    <dsp:sp modelId="{B373BAF5-2743-49B4-8F0D-99C6AB5D5AD5}">
      <dsp:nvSpPr>
        <dsp:cNvPr id="0" name=""/>
        <dsp:cNvSpPr/>
      </dsp:nvSpPr>
      <dsp:spPr>
        <a:xfrm>
          <a:off x="3918346" y="1167283"/>
          <a:ext cx="2175867" cy="870346"/>
        </a:xfrm>
        <a:prstGeom prst="chevron">
          <a:avLst/>
        </a:prstGeom>
        <a:solidFill>
          <a:schemeClr val="accent1">
            <a:shade val="50000"/>
            <a:hueOff val="-9257"/>
            <a:satOff val="-8169"/>
            <a:lumOff val="293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Formulář IDR </a:t>
          </a:r>
          <a:endParaRPr lang="cs-CZ" sz="2100" kern="1200" dirty="0"/>
        </a:p>
      </dsp:txBody>
      <dsp:txXfrm>
        <a:off x="4353519" y="1167283"/>
        <a:ext cx="1305521" cy="8703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4B5A9-4661-411F-A2D3-58FED42E93A7}" type="datetime1">
              <a:rPr lang="cs-CZ" smtClean="0"/>
              <a:t>05.11.2019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15646-F3DE-4327-AADA-C91C84FF61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35570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4C83E-BCE7-4DD8-A4C4-E91DDBE64A11}" type="datetime1">
              <a:rPr lang="cs-CZ" smtClean="0"/>
              <a:t>05.11.2019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E4C72-D706-4AB6-8EC4-DE83AD662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3948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243AA822-4741-4E2E-A09B-C0D59623FFA0}" type="datetime1">
              <a:rPr lang="cs-CZ" smtClean="0"/>
              <a:t>05.11.2019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237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ADAC3F55-2F1F-42BA-BC0E-543404C96CA4}" type="datetime1">
              <a:rPr lang="cs-CZ" smtClean="0"/>
              <a:t>05.11.2019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3542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C8EC477E-31D8-4796-BCB0-560AFA53C95D}" type="datetime1">
              <a:rPr lang="cs-CZ" smtClean="0"/>
              <a:t>05.11.2019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7998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87F8209D-461E-411D-93B5-0C5A5615B85A}" type="datetime1">
              <a:rPr lang="cs-CZ" smtClean="0"/>
              <a:t>05.11.2019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237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4794C96F-008D-46FC-85EF-35B0D307D6FD}" type="datetime1">
              <a:rPr lang="cs-CZ" smtClean="0"/>
              <a:t>05.11.2019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891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05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A214AB14-7F2A-4E25-978D-DAF8AD8F89C8}" type="datetime1">
              <a:rPr lang="cs-CZ" smtClean="0"/>
              <a:t>05.11.2019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22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CC51DC62-541F-4D88-8C0F-AEADE6C49C9E}" type="datetime1">
              <a:rPr lang="cs-CZ" smtClean="0"/>
              <a:t>05.11.2019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985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06C9406C-CC0E-4BBF-B410-BAA3F506A861}" type="datetime1">
              <a:rPr lang="cs-CZ" smtClean="0"/>
              <a:t>05.11.2019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695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7F921218-AF4C-4FCE-86B2-8E864ADF803A}" type="datetime1">
              <a:rPr lang="cs-CZ" smtClean="0"/>
              <a:t>05.11.2019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20350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Proces vkládání: Výhody a nevýhody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 smtClean="0"/>
              <a:t>Ukázat vyhledávání, vkládací formulář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E1A666EB-5A42-4F6C-BE46-D6A5202C5F07}" type="datetime1">
              <a:rPr lang="cs-CZ" smtClean="0"/>
              <a:t>05.11.2019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441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 smtClean="0"/>
              <a:t>Ukázat vyhledávání, vkládací formulář</a:t>
            </a:r>
          </a:p>
          <a:p>
            <a:r>
              <a:rPr lang="cs-CZ" dirty="0" err="1" smtClean="0"/>
              <a:t>Organic</a:t>
            </a:r>
            <a:r>
              <a:rPr lang="cs-CZ" dirty="0" smtClean="0"/>
              <a:t> </a:t>
            </a:r>
            <a:r>
              <a:rPr lang="cs-CZ" dirty="0" err="1" smtClean="0"/>
              <a:t>search</a:t>
            </a:r>
            <a:r>
              <a:rPr lang="cs-CZ" dirty="0" smtClean="0"/>
              <a:t>… 58,74% uživatelů</a:t>
            </a:r>
          </a:p>
          <a:p>
            <a:r>
              <a:rPr lang="cs-CZ" dirty="0" smtClean="0"/>
              <a:t>Zobrazení</a:t>
            </a:r>
            <a:r>
              <a:rPr lang="cs-CZ" baseline="0" dirty="0" smtClean="0"/>
              <a:t> záznamu… 35,96% z celkového počtu zobrazených stránek – jedná se o přibližné číslo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80887A37-80F9-4381-9602-12EF32ED7D8B}" type="datetime1">
              <a:rPr lang="cs-CZ" smtClean="0"/>
              <a:t>05.11.2019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941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9C729800-7AEC-4147-8225-84108199B311}" type="datetime1">
              <a:rPr lang="cs-CZ" smtClean="0"/>
              <a:t>05.11.2019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563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B38A-9B2A-4008-8AA1-9D909F67B4F3}" type="datetime1">
              <a:rPr lang="cs-CZ" smtClean="0"/>
              <a:t>05.11.2019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6. 11. 2019, Košice – Nové kompetencie akademickej knižnice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5C3E-3A23-4563-862F-0852F52E0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65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8E8B3-4AFE-485F-B287-488A1783CFDC}" type="datetime1">
              <a:rPr lang="cs-CZ" smtClean="0"/>
              <a:t>05.11.2019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6. 11. 2019, Košice – Nové kompetencie akademickej knižnice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5C3E-3A23-4563-862F-0852F52E0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2506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0C9A-1DA9-4109-AA55-F20E0BDE71F1}" type="datetime1">
              <a:rPr lang="cs-CZ" smtClean="0"/>
              <a:t>05.11.2019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6. 11. 2019, Košice – Nové kompetencie akademickej knižnice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5C3E-3A23-4563-862F-0852F52E0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661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6597-81D8-4CF2-801D-33ECF7F6CEE7}" type="datetime1">
              <a:rPr lang="cs-CZ" smtClean="0"/>
              <a:t>05.11.2019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6. 11. 2019, Košice – Nové kompetencie akademickej knižnice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5C3E-3A23-4563-862F-0852F52E0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030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7DF75-5ACE-4FEA-950F-47F99BA7ABB5}" type="datetime1">
              <a:rPr lang="cs-CZ" smtClean="0"/>
              <a:t>05.11.2019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6. 11. 2019, Košice – Nové kompetencie akademickej knižnice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5C3E-3A23-4563-862F-0852F52E0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59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6959B-BA5C-478D-957C-1F86C1FAED49}" type="datetime1">
              <a:rPr lang="cs-CZ" smtClean="0"/>
              <a:t>05.11.2019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6. 11. 2019, Košice – Nové kompetencie akademickej knižnice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5C3E-3A23-4563-862F-0852F52E0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666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7901A-7BC4-463C-B5CA-55CA4899C965}" type="datetime1">
              <a:rPr lang="cs-CZ" smtClean="0"/>
              <a:t>05.11.2019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6. 11. 2019, Košice – Nové kompetencie akademickej knižnice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5C3E-3A23-4563-862F-0852F52E0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829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058E-A482-4553-B750-D67217C0D0EC}" type="datetime1">
              <a:rPr lang="cs-CZ" smtClean="0"/>
              <a:t>05.11.2019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6. 11. 2019, Košice – Nové kompetencie akademickej knižnice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5C3E-3A23-4563-862F-0852F52E0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566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118C-FF4B-4B15-A3EC-7550FBD0E3FD}" type="datetime1">
              <a:rPr lang="cs-CZ" smtClean="0"/>
              <a:t>05.11.2019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6. 11. 2019, Košice – Nové kompetencie akademickej knižnice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5C3E-3A23-4563-862F-0852F52E0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488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BEA86-0698-4822-B326-30652F9C20BA}" type="datetime1">
              <a:rPr lang="cs-CZ" smtClean="0"/>
              <a:t>05.11.2019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6. 11. 2019, Košice – Nové kompetencie akademickej knižnice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5C3E-3A23-4563-862F-0852F52E0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675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99AC0-FEDB-47CD-A879-2E0E46907CA5}" type="datetime1">
              <a:rPr lang="cs-CZ" smtClean="0"/>
              <a:t>05.11.2019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6. 11. 2019, Košice – Nové kompetencie akademickej knižnice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5C3E-3A23-4563-862F-0852F52E0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523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0D1F8-0771-4CF9-A2C2-061A92697FC7}" type="datetime1">
              <a:rPr lang="cs-CZ" smtClean="0"/>
              <a:t>05.11.2019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6. 11. 2019, Košice – Nové kompetencie akademickej knižnice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B5C3E-3A23-4563-862F-0852F52E0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898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.emf"/><Relationship Id="rId7" Type="http://schemas.openxmlformats.org/officeDocument/2006/relationships/hyperlink" Target="https://www.facebook.com/nusl.cz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twitter.com/nusl_cz" TargetMode="External"/><Relationship Id="rId11" Type="http://schemas.openxmlformats.org/officeDocument/2006/relationships/image" Target="../media/image12.png"/><Relationship Id="rId5" Type="http://schemas.openxmlformats.org/officeDocument/2006/relationships/hyperlink" Target="mailto:Hana.vycitalova@techlib.cz" TargetMode="External"/><Relationship Id="rId10" Type="http://schemas.openxmlformats.org/officeDocument/2006/relationships/image" Target="../media/image11.png"/><Relationship Id="rId4" Type="http://schemas.openxmlformats.org/officeDocument/2006/relationships/hyperlink" Target="mailto:Petra.cernohlavkova@techlib.cz" TargetMode="External"/><Relationship Id="rId9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://repozitar.techlib.cz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lum bright="8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31" y="1268760"/>
            <a:ext cx="8421855" cy="4425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lIns="0" tIns="0" rIns="0" bIns="0" anchor="t">
            <a:normAutofit/>
          </a:bodyPr>
          <a:lstStyle/>
          <a:p>
            <a:r>
              <a:rPr lang="cs-CZ" sz="4000" dirty="0" smtClean="0">
                <a:solidFill>
                  <a:srgbClr val="CE3736"/>
                </a:solidFill>
              </a:rPr>
              <a:t>Koncepce institucionálního </a:t>
            </a:r>
            <a:r>
              <a:rPr lang="cs-CZ" sz="4000" dirty="0" err="1" smtClean="0">
                <a:solidFill>
                  <a:srgbClr val="CE3736"/>
                </a:solidFill>
              </a:rPr>
              <a:t>repozitáře</a:t>
            </a:r>
            <a:r>
              <a:rPr lang="cs-CZ" sz="4000" dirty="0" smtClean="0">
                <a:solidFill>
                  <a:srgbClr val="CE3736"/>
                </a:solidFill>
              </a:rPr>
              <a:t> NTK a jeho vývoj</a:t>
            </a:r>
            <a:endParaRPr lang="cs-CZ" sz="4000" dirty="0">
              <a:solidFill>
                <a:srgbClr val="CE3736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11719"/>
            <a:ext cx="7774632" cy="1752600"/>
          </a:xfrm>
        </p:spPr>
        <p:txBody>
          <a:bodyPr lIns="0" tIns="0" rIns="0" bIns="0">
            <a:normAutofit/>
          </a:bodyPr>
          <a:lstStyle/>
          <a:p>
            <a:r>
              <a:rPr lang="cs-CZ" sz="2800" dirty="0" smtClean="0">
                <a:solidFill>
                  <a:schemeClr val="tx1"/>
                </a:solidFill>
                <a:latin typeface="+mj-lt"/>
              </a:rPr>
              <a:t>Petra Černohlávková</a:t>
            </a:r>
          </a:p>
          <a:p>
            <a:r>
              <a:rPr lang="cs-CZ" sz="2800" dirty="0" smtClean="0">
                <a:solidFill>
                  <a:schemeClr val="tx1"/>
                </a:solidFill>
                <a:latin typeface="+mj-lt"/>
              </a:rPr>
              <a:t>Hana Vyčítalová</a:t>
            </a:r>
            <a:endParaRPr lang="cs-CZ" sz="28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4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54857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111" y="857250"/>
            <a:ext cx="1440000" cy="925714"/>
          </a:xfrm>
          <a:prstGeom prst="rect">
            <a:avLst/>
          </a:prstGeom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115616" y="6205165"/>
            <a:ext cx="7056784" cy="516310"/>
          </a:xfrm>
        </p:spPr>
        <p:txBody>
          <a:bodyPr/>
          <a:lstStyle/>
          <a:p>
            <a:r>
              <a:rPr lang="cs-CZ" sz="1600" b="1" dirty="0" smtClean="0">
                <a:solidFill>
                  <a:schemeClr val="tx2"/>
                </a:solidFill>
              </a:rPr>
              <a:t>6. 11. 2019, Košice – Nové </a:t>
            </a:r>
            <a:r>
              <a:rPr lang="cs-CZ" sz="1600" b="1" dirty="0" err="1" smtClean="0">
                <a:solidFill>
                  <a:schemeClr val="tx2"/>
                </a:solidFill>
              </a:rPr>
              <a:t>kompetencie</a:t>
            </a:r>
            <a:r>
              <a:rPr lang="cs-CZ" sz="1600" b="1" dirty="0" smtClean="0">
                <a:solidFill>
                  <a:schemeClr val="tx2"/>
                </a:solidFill>
              </a:rPr>
              <a:t> </a:t>
            </a:r>
            <a:r>
              <a:rPr lang="cs-CZ" sz="1600" b="1" dirty="0" err="1" smtClean="0">
                <a:solidFill>
                  <a:schemeClr val="tx2"/>
                </a:solidFill>
              </a:rPr>
              <a:t>akademickej</a:t>
            </a:r>
            <a:r>
              <a:rPr lang="cs-CZ" sz="1600" b="1" dirty="0" smtClean="0">
                <a:solidFill>
                  <a:schemeClr val="tx2"/>
                </a:solidFill>
              </a:rPr>
              <a:t> knižnice</a:t>
            </a:r>
            <a:endParaRPr lang="cs-CZ" sz="1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32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900" dirty="0" smtClean="0">
                <a:solidFill>
                  <a:srgbClr val="CE3736"/>
                </a:solidFill>
              </a:rPr>
              <a:t>Co zvážit?</a:t>
            </a:r>
            <a:endParaRPr lang="cs-CZ" sz="2900" dirty="0">
              <a:solidFill>
                <a:srgbClr val="CE373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dirty="0" smtClean="0"/>
              <a:t>Cíle – archivace, dostupnost </a:t>
            </a:r>
            <a:r>
              <a:rPr lang="cs-CZ" dirty="0" smtClean="0"/>
              <a:t>zaměstnancům/veřejnosti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dirty="0" smtClean="0"/>
              <a:t>Komu </a:t>
            </a:r>
            <a:r>
              <a:rPr lang="cs-CZ" dirty="0" smtClean="0"/>
              <a:t>bude </a:t>
            </a:r>
            <a:r>
              <a:rPr lang="cs-CZ" dirty="0" smtClean="0"/>
              <a:t>sloužit</a:t>
            </a:r>
            <a:endParaRPr lang="cs-CZ" dirty="0" smtClean="0"/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dirty="0" smtClean="0"/>
              <a:t>Co chceme </a:t>
            </a:r>
            <a:r>
              <a:rPr lang="cs-CZ" dirty="0" smtClean="0"/>
              <a:t>ukládat</a:t>
            </a:r>
          </a:p>
          <a:p>
            <a:pPr lvl="1">
              <a:lnSpc>
                <a:spcPct val="130000"/>
              </a:lnSpc>
              <a:buClr>
                <a:srgbClr val="CE3736"/>
              </a:buClr>
            </a:pPr>
            <a:r>
              <a:rPr lang="cs-CZ" dirty="0" smtClean="0"/>
              <a:t>Typologie</a:t>
            </a:r>
          </a:p>
          <a:p>
            <a:pPr lvl="1">
              <a:lnSpc>
                <a:spcPct val="130000"/>
              </a:lnSpc>
              <a:buClr>
                <a:srgbClr val="CE3736"/>
              </a:buClr>
            </a:pPr>
            <a:r>
              <a:rPr lang="cs-CZ" dirty="0"/>
              <a:t>Metadatový formát, formáty </a:t>
            </a:r>
            <a:r>
              <a:rPr lang="cs-CZ" dirty="0" smtClean="0"/>
              <a:t>souborů</a:t>
            </a:r>
            <a:endParaRPr lang="cs-CZ" dirty="0" smtClean="0"/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dirty="0" smtClean="0"/>
              <a:t>Jak to </a:t>
            </a:r>
            <a:r>
              <a:rPr lang="cs-CZ" dirty="0" smtClean="0"/>
              <a:t>získáme</a:t>
            </a:r>
          </a:p>
          <a:p>
            <a:pPr lvl="1">
              <a:lnSpc>
                <a:spcPct val="130000"/>
              </a:lnSpc>
              <a:buClr>
                <a:srgbClr val="CE3736"/>
              </a:buClr>
            </a:pPr>
            <a:r>
              <a:rPr lang="cs-CZ" dirty="0" smtClean="0"/>
              <a:t>Politika </a:t>
            </a:r>
            <a:r>
              <a:rPr lang="cs-CZ" dirty="0" smtClean="0"/>
              <a:t>instituce, právní rámec, licenční </a:t>
            </a:r>
            <a:r>
              <a:rPr lang="cs-CZ" dirty="0" smtClean="0"/>
              <a:t>podmínky</a:t>
            </a:r>
            <a:endParaRPr lang="cs-CZ" dirty="0" smtClean="0"/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dirty="0" smtClean="0"/>
              <a:t>HW a SW, </a:t>
            </a:r>
            <a:r>
              <a:rPr lang="cs-CZ" dirty="0" smtClean="0"/>
              <a:t>vlastní </a:t>
            </a:r>
            <a:r>
              <a:rPr lang="cs-CZ" dirty="0" smtClean="0"/>
              <a:t>správa/outsourcing</a:t>
            </a:r>
            <a:endParaRPr lang="cs-CZ" dirty="0" smtClean="0"/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dirty="0" smtClean="0"/>
              <a:t>Začlenění do stávající infrastruktury instituce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dirty="0"/>
              <a:t>Lidské </a:t>
            </a:r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6" name="Zástupný symbol pro zápatí 5"/>
          <p:cNvSpPr txBox="1">
            <a:spLocks/>
          </p:cNvSpPr>
          <p:nvPr/>
        </p:nvSpPr>
        <p:spPr>
          <a:xfrm>
            <a:off x="683568" y="6308725"/>
            <a:ext cx="4463727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cs-CZ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900" dirty="0" smtClean="0">
                <a:solidFill>
                  <a:srgbClr val="CE3736"/>
                </a:solidFill>
                <a:latin typeface="Univers Com 65 Bold"/>
              </a:rPr>
              <a:t>6. 11. 2019, Košice – Nové </a:t>
            </a:r>
            <a:r>
              <a:rPr lang="cs-CZ" sz="900" dirty="0" err="1" smtClean="0">
                <a:solidFill>
                  <a:srgbClr val="CE3736"/>
                </a:solidFill>
                <a:latin typeface="Univers Com 65 Bold"/>
              </a:rPr>
              <a:t>kompetencie</a:t>
            </a:r>
            <a:r>
              <a:rPr lang="cs-CZ" sz="900" dirty="0" smtClean="0">
                <a:solidFill>
                  <a:srgbClr val="CE3736"/>
                </a:solidFill>
                <a:latin typeface="Univers Com 65 Bold"/>
              </a:rPr>
              <a:t> </a:t>
            </a:r>
            <a:r>
              <a:rPr lang="cs-CZ" sz="900" dirty="0" err="1" smtClean="0">
                <a:solidFill>
                  <a:srgbClr val="CE3736"/>
                </a:solidFill>
                <a:latin typeface="Univers Com 65 Bold"/>
              </a:rPr>
              <a:t>akademickej</a:t>
            </a:r>
            <a:r>
              <a:rPr lang="cs-CZ" sz="900" dirty="0" smtClean="0">
                <a:solidFill>
                  <a:srgbClr val="CE3736"/>
                </a:solidFill>
                <a:latin typeface="Univers Com 65 Bold"/>
              </a:rPr>
              <a:t> knižnice</a:t>
            </a:r>
            <a:endParaRPr lang="cs-CZ" sz="900" dirty="0">
              <a:solidFill>
                <a:srgbClr val="CE3736"/>
              </a:solidFill>
              <a:latin typeface="Univers Com 65 Bold"/>
            </a:endParaRPr>
          </a:p>
        </p:txBody>
      </p:sp>
      <p:sp>
        <p:nvSpPr>
          <p:cNvPr id="7" name="Zástupný symbol pro číslo snímku 6"/>
          <p:cNvSpPr txBox="1">
            <a:spLocks/>
          </p:cNvSpPr>
          <p:nvPr/>
        </p:nvSpPr>
        <p:spPr>
          <a:xfrm>
            <a:off x="107504" y="6281717"/>
            <a:ext cx="429764" cy="365125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900" dirty="0" smtClean="0">
                <a:solidFill>
                  <a:srgbClr val="CE3736"/>
                </a:solidFill>
              </a:rPr>
              <a:t>10</a:t>
            </a:r>
            <a:endParaRPr lang="cs-CZ" sz="900" dirty="0">
              <a:solidFill>
                <a:srgbClr val="CE37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54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200" dirty="0" smtClean="0">
                <a:solidFill>
                  <a:srgbClr val="CE3736"/>
                </a:solidFill>
              </a:rPr>
              <a:t/>
            </a:r>
            <a:br>
              <a:rPr lang="cs-CZ" sz="3200" dirty="0" smtClean="0">
                <a:solidFill>
                  <a:srgbClr val="CE3736"/>
                </a:solidFill>
              </a:rPr>
            </a:br>
            <a:r>
              <a:rPr lang="cs-CZ" sz="3200" dirty="0" smtClean="0">
                <a:solidFill>
                  <a:srgbClr val="CE3736"/>
                </a:solidFill>
              </a:rPr>
              <a:t>Závěr – Proč (ne)mít vlastní repozitář?</a:t>
            </a:r>
            <a:endParaRPr lang="cs-CZ" sz="3200" dirty="0">
              <a:solidFill>
                <a:srgbClr val="CE3736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29600" cy="3951288"/>
          </a:xfrm>
        </p:spPr>
        <p:txBody>
          <a:bodyPr lIns="0" tIns="0" rIns="0" bIns="0">
            <a:normAutofit fontScale="85000" lnSpcReduction="10000"/>
          </a:bodyPr>
          <a:lstStyle/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000" dirty="0" smtClean="0"/>
              <a:t>Přehled - vše na jednom místě</a:t>
            </a:r>
          </a:p>
          <a:p>
            <a:pPr lvl="1">
              <a:lnSpc>
                <a:spcPct val="130000"/>
              </a:lnSpc>
              <a:buClr>
                <a:srgbClr val="CE3736"/>
              </a:buClr>
            </a:pPr>
            <a:r>
              <a:rPr lang="cs-CZ" sz="1600" dirty="0" smtClean="0"/>
              <a:t>O publikační činnosti</a:t>
            </a:r>
          </a:p>
          <a:p>
            <a:pPr lvl="1">
              <a:lnSpc>
                <a:spcPct val="130000"/>
              </a:lnSpc>
              <a:buClr>
                <a:srgbClr val="CE3736"/>
              </a:buClr>
            </a:pPr>
            <a:r>
              <a:rPr lang="cs-CZ" sz="1600" dirty="0" smtClean="0"/>
              <a:t>O výdajích za OA</a:t>
            </a:r>
          </a:p>
          <a:p>
            <a:pPr lvl="1">
              <a:lnSpc>
                <a:spcPct val="130000"/>
              </a:lnSpc>
              <a:buClr>
                <a:srgbClr val="CE3736"/>
              </a:buClr>
            </a:pPr>
            <a:r>
              <a:rPr lang="cs-CZ" sz="1600" dirty="0" smtClean="0"/>
              <a:t>O datech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000" dirty="0" smtClean="0"/>
              <a:t>Strukturované, </a:t>
            </a:r>
            <a:r>
              <a:rPr lang="cs-CZ" sz="2000" dirty="0"/>
              <a:t>přehledné, není problém překlopit data do něčeho jiného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000" dirty="0"/>
              <a:t>LTP, vyhledávání</a:t>
            </a:r>
            <a:r>
              <a:rPr lang="cs-CZ" sz="2000" dirty="0" smtClean="0"/>
              <a:t>, transparentnost a viditelnost</a:t>
            </a:r>
            <a:endParaRPr lang="cs-CZ" sz="2000" dirty="0"/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000" dirty="0" smtClean="0"/>
              <a:t>Repozitáře příští generace – při dobrém nastavení nepotřebujete OBD / CRIS systémy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000" dirty="0" smtClean="0"/>
              <a:t>Nenáročné na lidské zdroje, pokud…</a:t>
            </a:r>
          </a:p>
          <a:p>
            <a:pPr lvl="1">
              <a:lnSpc>
                <a:spcPct val="130000"/>
              </a:lnSpc>
              <a:buClr>
                <a:srgbClr val="CE3736"/>
              </a:buClr>
            </a:pPr>
            <a:r>
              <a:rPr lang="cs-CZ" sz="1600" dirty="0" smtClean="0"/>
              <a:t>Vkládají studenti / importy z jiných systémů (i externích)</a:t>
            </a:r>
          </a:p>
          <a:p>
            <a:pPr lvl="1">
              <a:lnSpc>
                <a:spcPct val="130000"/>
              </a:lnSpc>
              <a:buClr>
                <a:srgbClr val="CE3736"/>
              </a:buClr>
            </a:pPr>
            <a:r>
              <a:rPr lang="cs-CZ" sz="1600" dirty="0" smtClean="0"/>
              <a:t>Ukončíme nahrávání do katalogu a knihovníci kontrolují stejné množství v jiném systému</a:t>
            </a:r>
          </a:p>
          <a:p>
            <a:pPr lvl="1">
              <a:lnSpc>
                <a:spcPct val="130000"/>
              </a:lnSpc>
              <a:buClr>
                <a:srgbClr val="CE3736"/>
              </a:buClr>
            </a:pPr>
            <a:r>
              <a:rPr lang="cs-CZ" sz="1600" dirty="0" smtClean="0"/>
              <a:t>Potřebujete 2 nové úvazky – programátor a kurátor/manažer politiky</a:t>
            </a:r>
            <a:endParaRPr lang="cs-CZ" sz="1600" dirty="0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683568" y="6348814"/>
            <a:ext cx="5562600" cy="365125"/>
          </a:xfrm>
        </p:spPr>
        <p:txBody>
          <a:bodyPr lIns="0" tIns="0" rIns="0" bIns="0" anchor="b" anchorCtr="0"/>
          <a:lstStyle/>
          <a:p>
            <a:pPr lvl="0" algn="l"/>
            <a:r>
              <a:rPr lang="cs-CZ" sz="900" dirty="0">
                <a:solidFill>
                  <a:srgbClr val="CE3736"/>
                </a:solidFill>
                <a:latin typeface="Univers Com 65 Bold"/>
              </a:rPr>
              <a:t>6. 11. 2019, Košice – Nové </a:t>
            </a:r>
            <a:r>
              <a:rPr lang="cs-CZ" sz="900" dirty="0" err="1">
                <a:solidFill>
                  <a:srgbClr val="CE3736"/>
                </a:solidFill>
                <a:latin typeface="Univers Com 65 Bold"/>
              </a:rPr>
              <a:t>kompetencie</a:t>
            </a:r>
            <a:r>
              <a:rPr lang="cs-CZ" sz="900" dirty="0">
                <a:solidFill>
                  <a:srgbClr val="CE3736"/>
                </a:solidFill>
                <a:latin typeface="Univers Com 65 Bold"/>
              </a:rPr>
              <a:t> </a:t>
            </a:r>
            <a:r>
              <a:rPr lang="cs-CZ" sz="900" dirty="0" err="1">
                <a:solidFill>
                  <a:srgbClr val="CE3736"/>
                </a:solidFill>
                <a:latin typeface="Univers Com 65 Bold"/>
              </a:rPr>
              <a:t>akademickej</a:t>
            </a:r>
            <a:r>
              <a:rPr lang="cs-CZ" sz="900" dirty="0">
                <a:solidFill>
                  <a:srgbClr val="CE3736"/>
                </a:solidFill>
                <a:latin typeface="Univers Com 65 Bold"/>
              </a:rPr>
              <a:t> knižnice</a:t>
            </a:r>
          </a:p>
        </p:txBody>
      </p:sp>
      <p:sp>
        <p:nvSpPr>
          <p:cNvPr id="11" name="Zástupný symbol pro číslo snímku 6"/>
          <p:cNvSpPr txBox="1">
            <a:spLocks/>
          </p:cNvSpPr>
          <p:nvPr/>
        </p:nvSpPr>
        <p:spPr>
          <a:xfrm>
            <a:off x="27436" y="6350550"/>
            <a:ext cx="429764" cy="365125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900" dirty="0" smtClean="0">
                <a:solidFill>
                  <a:srgbClr val="CE3736"/>
                </a:solidFill>
              </a:rPr>
              <a:t>11</a:t>
            </a:r>
            <a:endParaRPr lang="cs-CZ" sz="900" dirty="0">
              <a:solidFill>
                <a:srgbClr val="CE37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33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200" dirty="0" smtClean="0">
                <a:solidFill>
                  <a:srgbClr val="CE3736"/>
                </a:solidFill>
              </a:rPr>
              <a:t/>
            </a:r>
            <a:br>
              <a:rPr lang="cs-CZ" sz="3200" dirty="0" smtClean="0">
                <a:solidFill>
                  <a:srgbClr val="CE3736"/>
                </a:solidFill>
              </a:rPr>
            </a:br>
            <a:r>
              <a:rPr lang="cs-CZ" sz="3200" dirty="0" smtClean="0">
                <a:solidFill>
                  <a:srgbClr val="CE3736"/>
                </a:solidFill>
              </a:rPr>
              <a:t>Závěr – Proč (ne)mít vlastní repozitář?</a:t>
            </a:r>
            <a:endParaRPr lang="cs-CZ" sz="3200" dirty="0">
              <a:solidFill>
                <a:srgbClr val="CE3736"/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276554"/>
            <a:ext cx="5562600" cy="365125"/>
          </a:xfrm>
        </p:spPr>
        <p:txBody>
          <a:bodyPr lIns="0" tIns="0" rIns="0" bIns="0" anchor="b" anchorCtr="0"/>
          <a:lstStyle/>
          <a:p>
            <a:pPr lvl="0" algn="l"/>
            <a:r>
              <a:rPr lang="cs-CZ" sz="900" dirty="0">
                <a:solidFill>
                  <a:srgbClr val="CE3736"/>
                </a:solidFill>
                <a:latin typeface="Univers Com 65 Bold"/>
              </a:rPr>
              <a:t>6. 11. 2019, Košice – Nové </a:t>
            </a:r>
            <a:r>
              <a:rPr lang="cs-CZ" sz="900" dirty="0" err="1">
                <a:solidFill>
                  <a:srgbClr val="CE3736"/>
                </a:solidFill>
                <a:latin typeface="Univers Com 65 Bold"/>
              </a:rPr>
              <a:t>kompetencie</a:t>
            </a:r>
            <a:r>
              <a:rPr lang="cs-CZ" sz="900" dirty="0">
                <a:solidFill>
                  <a:srgbClr val="CE3736"/>
                </a:solidFill>
                <a:latin typeface="Univers Com 65 Bold"/>
              </a:rPr>
              <a:t> </a:t>
            </a:r>
            <a:r>
              <a:rPr lang="cs-CZ" sz="900" dirty="0" err="1">
                <a:solidFill>
                  <a:srgbClr val="CE3736"/>
                </a:solidFill>
                <a:latin typeface="Univers Com 65 Bold"/>
              </a:rPr>
              <a:t>akademickej</a:t>
            </a:r>
            <a:r>
              <a:rPr lang="cs-CZ" sz="900" dirty="0">
                <a:solidFill>
                  <a:srgbClr val="CE3736"/>
                </a:solidFill>
                <a:latin typeface="Univers Com 65 Bold"/>
              </a:rPr>
              <a:t> knižnice</a:t>
            </a:r>
          </a:p>
        </p:txBody>
      </p:sp>
      <p:sp>
        <p:nvSpPr>
          <p:cNvPr id="11" name="Zástupný symbol pro číslo snímku 6"/>
          <p:cNvSpPr txBox="1">
            <a:spLocks/>
          </p:cNvSpPr>
          <p:nvPr/>
        </p:nvSpPr>
        <p:spPr>
          <a:xfrm>
            <a:off x="4" y="6276554"/>
            <a:ext cx="429764" cy="365125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900" dirty="0" smtClean="0">
                <a:solidFill>
                  <a:srgbClr val="CE3736"/>
                </a:solidFill>
              </a:rPr>
              <a:t>12</a:t>
            </a:r>
            <a:endParaRPr lang="cs-CZ" sz="900" dirty="0">
              <a:solidFill>
                <a:srgbClr val="CE3736"/>
              </a:solidFill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Slabé stránky, rizika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6923112" cy="3951288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000" dirty="0"/>
              <a:t>Informovanost zaměstnanců</a:t>
            </a:r>
          </a:p>
          <a:p>
            <a:pPr lvl="1">
              <a:lnSpc>
                <a:spcPct val="130000"/>
              </a:lnSpc>
              <a:buClr>
                <a:srgbClr val="CE3736"/>
              </a:buClr>
            </a:pPr>
            <a:r>
              <a:rPr lang="cs-CZ" sz="1600" dirty="0"/>
              <a:t>pravidelná školení </a:t>
            </a:r>
          </a:p>
          <a:p>
            <a:pPr lvl="1">
              <a:lnSpc>
                <a:spcPct val="130000"/>
              </a:lnSpc>
              <a:buClr>
                <a:srgbClr val="CE3736"/>
              </a:buClr>
            </a:pPr>
            <a:r>
              <a:rPr lang="cs-CZ" sz="1600" dirty="0"/>
              <a:t>a kanál o novinkách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000" dirty="0"/>
              <a:t>Chybovost v </a:t>
            </a:r>
            <a:r>
              <a:rPr lang="cs-CZ" sz="2000" dirty="0" err="1"/>
              <a:t>metadatech</a:t>
            </a:r>
            <a:r>
              <a:rPr lang="cs-CZ" sz="2000" dirty="0"/>
              <a:t> – kurátor nutný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000" dirty="0"/>
              <a:t>Nutné stanovit politiku/ zakomponovat do politiky – co, kam, kdo a proč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000" dirty="0"/>
              <a:t>Zastarávání systému – nutné </a:t>
            </a:r>
            <a:r>
              <a:rPr lang="cs-CZ" sz="2000" dirty="0" smtClean="0"/>
              <a:t>upgrady, vývoj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7590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>
            <a:lum bright="40000" contrast="-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885" y="922367"/>
            <a:ext cx="8421855" cy="4425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381000" y="2636912"/>
            <a:ext cx="8229600" cy="1143000"/>
          </a:xfrm>
        </p:spPr>
        <p:txBody>
          <a:bodyPr lIns="0" tIns="0" rIns="0" bIns="0" anchor="t" anchorCtr="0">
            <a:normAutofit/>
          </a:bodyPr>
          <a:lstStyle/>
          <a:p>
            <a:r>
              <a:rPr lang="cs-CZ" sz="4800" b="0" cap="none" dirty="0" smtClean="0"/>
              <a:t>Děkujeme za pozornost</a:t>
            </a:r>
            <a:endParaRPr lang="cs-CZ" sz="4800" b="0" cap="none" dirty="0"/>
          </a:p>
        </p:txBody>
      </p:sp>
      <p:sp>
        <p:nvSpPr>
          <p:cNvPr id="10" name="Zástupný symbol pro text 9"/>
          <p:cNvSpPr>
            <a:spLocks noGrp="1"/>
          </p:cNvSpPr>
          <p:nvPr>
            <p:ph sz="half" idx="1"/>
          </p:nvPr>
        </p:nvSpPr>
        <p:spPr>
          <a:xfrm>
            <a:off x="323528" y="5420980"/>
            <a:ext cx="4038600" cy="1353255"/>
          </a:xfrm>
        </p:spPr>
        <p:txBody>
          <a:bodyPr lIns="0" tIns="0" rIns="0" bIns="0" anchor="t" anchorCtr="0">
            <a:normAutofit/>
          </a:bodyPr>
          <a:lstStyle/>
          <a:p>
            <a:pPr marL="0" indent="0">
              <a:buNone/>
            </a:pP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kontakty:</a:t>
            </a:r>
            <a:endParaRPr lang="cs-CZ" sz="2400" dirty="0" smtClean="0">
              <a:solidFill>
                <a:schemeClr val="tx1"/>
              </a:solidFill>
              <a:latin typeface="+mj-lt"/>
              <a:hlinkClick r:id="rId4"/>
            </a:endParaRPr>
          </a:p>
          <a:p>
            <a:pPr marL="0" indent="0">
              <a:buNone/>
            </a:pPr>
            <a:r>
              <a:rPr lang="cs-CZ" sz="1700" dirty="0" smtClean="0">
                <a:solidFill>
                  <a:schemeClr val="tx1"/>
                </a:solidFill>
                <a:latin typeface="+mj-lt"/>
                <a:hlinkClick r:id="rId4"/>
              </a:rPr>
              <a:t>nusl@techlib.cz</a:t>
            </a:r>
          </a:p>
          <a:p>
            <a:pPr marL="0" indent="0">
              <a:buNone/>
            </a:pPr>
            <a:r>
              <a:rPr lang="cs-CZ" sz="1700" dirty="0" smtClean="0">
                <a:solidFill>
                  <a:schemeClr val="tx1"/>
                </a:solidFill>
                <a:latin typeface="+mj-lt"/>
                <a:hlinkClick r:id="rId4"/>
              </a:rPr>
              <a:t>Petra.cernohlavkova@techlib.cz</a:t>
            </a:r>
            <a:endParaRPr lang="cs-CZ" sz="1700" dirty="0" smtClean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cs-CZ" sz="1700" dirty="0" smtClean="0">
                <a:solidFill>
                  <a:schemeClr val="tx1"/>
                </a:solidFill>
                <a:latin typeface="+mj-lt"/>
                <a:hlinkClick r:id="rId5"/>
              </a:rPr>
              <a:t>Hana.vycitalova@techlib.cz</a:t>
            </a:r>
            <a:endParaRPr lang="cs-CZ" sz="1700" dirty="0" smtClean="0">
              <a:solidFill>
                <a:schemeClr val="tx1"/>
              </a:solidFill>
              <a:latin typeface="+mj-lt"/>
            </a:endParaRPr>
          </a:p>
          <a:p>
            <a:endParaRPr lang="cs-CZ" sz="2400" dirty="0">
              <a:solidFill>
                <a:schemeClr val="tx1"/>
              </a:solidFill>
              <a:latin typeface="+mj-lt"/>
            </a:endParaRPr>
          </a:p>
          <a:p>
            <a:endParaRPr lang="cs-CZ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>
          <a:xfrm>
            <a:off x="4865140" y="5733256"/>
            <a:ext cx="4038600" cy="1364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700" dirty="0">
                <a:hlinkClick r:id="rId6"/>
              </a:rPr>
              <a:t>https://</a:t>
            </a:r>
            <a:r>
              <a:rPr lang="cs-CZ" sz="1700" dirty="0" smtClean="0">
                <a:hlinkClick r:id="rId6"/>
              </a:rPr>
              <a:t>twitter.com/nusl_cz</a:t>
            </a:r>
            <a:endParaRPr lang="cs-CZ" sz="1700" dirty="0" smtClean="0"/>
          </a:p>
          <a:p>
            <a:pPr marL="0" indent="0">
              <a:buNone/>
            </a:pPr>
            <a:endParaRPr lang="cs-CZ" sz="1100" dirty="0"/>
          </a:p>
          <a:p>
            <a:pPr marL="0" indent="0">
              <a:buNone/>
            </a:pPr>
            <a:r>
              <a:rPr lang="cs-CZ" sz="1700" dirty="0">
                <a:hlinkClick r:id="rId7"/>
              </a:rPr>
              <a:t>https://www.facebook.com/nusl.cz/</a:t>
            </a:r>
            <a:r>
              <a:rPr lang="cs-CZ" sz="1700" dirty="0"/>
              <a:t> 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54857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2546" y="5750523"/>
            <a:ext cx="347084" cy="347084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2546" y="6232767"/>
            <a:ext cx="362894" cy="365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90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4856"/>
            <a:ext cx="8229600" cy="962781"/>
          </a:xfrm>
        </p:spPr>
        <p:txBody>
          <a:bodyPr lIns="0" tIns="0" rIns="0" bIns="0" anchor="t" anchorCtr="0">
            <a:normAutofit fontScale="90000"/>
          </a:bodyPr>
          <a:lstStyle/>
          <a:p>
            <a:pPr algn="l"/>
            <a:r>
              <a:rPr lang="cs-CZ" sz="3200" dirty="0" smtClean="0">
                <a:solidFill>
                  <a:srgbClr val="CE3736"/>
                </a:solidFill>
              </a:rPr>
              <a:t/>
            </a:r>
            <a:br>
              <a:rPr lang="cs-CZ" sz="3200" dirty="0" smtClean="0">
                <a:solidFill>
                  <a:srgbClr val="CE3736"/>
                </a:solidFill>
              </a:rPr>
            </a:br>
            <a:r>
              <a:rPr lang="cs-CZ" sz="3200" dirty="0" smtClean="0">
                <a:solidFill>
                  <a:srgbClr val="CE3736"/>
                </a:solidFill>
              </a:rPr>
              <a:t>Obsah</a:t>
            </a:r>
            <a:endParaRPr lang="cs-CZ" sz="3200" dirty="0">
              <a:solidFill>
                <a:srgbClr val="CE373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lIns="0" tIns="0" rIns="0" bIns="0">
            <a:normAutofit/>
          </a:bodyPr>
          <a:lstStyle/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dirty="0" smtClean="0"/>
              <a:t>Národní technická knihovna v Praze (NTK)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dirty="0" smtClean="0"/>
              <a:t>Repozitáře v NTK</a:t>
            </a:r>
          </a:p>
          <a:p>
            <a:pPr lvl="1">
              <a:lnSpc>
                <a:spcPct val="130000"/>
              </a:lnSpc>
              <a:buClr>
                <a:srgbClr val="CE3736"/>
              </a:buClr>
            </a:pPr>
            <a:r>
              <a:rPr lang="cs-CZ" sz="2000" dirty="0" smtClean="0"/>
              <a:t>Národní </a:t>
            </a:r>
            <a:r>
              <a:rPr lang="cs-CZ" sz="2000" dirty="0"/>
              <a:t>úložiště šedé literatury (NUŠL</a:t>
            </a:r>
            <a:r>
              <a:rPr lang="cs-CZ" sz="2000" dirty="0" smtClean="0"/>
              <a:t>)</a:t>
            </a:r>
          </a:p>
          <a:p>
            <a:pPr lvl="1">
              <a:lnSpc>
                <a:spcPct val="130000"/>
              </a:lnSpc>
              <a:buClr>
                <a:srgbClr val="CE3736"/>
              </a:buClr>
            </a:pPr>
            <a:r>
              <a:rPr lang="cs-CZ" sz="2000" dirty="0"/>
              <a:t>Institucionální digitální repozitář NTK (IDR)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dirty="0" smtClean="0"/>
              <a:t>Koncepce IDR</a:t>
            </a:r>
            <a:r>
              <a:rPr lang="cs-CZ" sz="2400" dirty="0"/>
              <a:t> </a:t>
            </a:r>
            <a:r>
              <a:rPr lang="cs-CZ" sz="2400" dirty="0" smtClean="0"/>
              <a:t>+ ukázka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dirty="0" smtClean="0"/>
              <a:t>Upgrade </a:t>
            </a:r>
            <a:r>
              <a:rPr lang="cs-CZ" sz="2400" dirty="0"/>
              <a:t>a vývoj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dirty="0" smtClean="0"/>
              <a:t>Výhody a nevýhody vlastního </a:t>
            </a:r>
            <a:r>
              <a:rPr lang="cs-CZ" sz="2400" dirty="0" err="1" smtClean="0"/>
              <a:t>instit</a:t>
            </a:r>
            <a:r>
              <a:rPr lang="cs-CZ" sz="2400" dirty="0" smtClean="0"/>
              <a:t>. repozitáře</a:t>
            </a:r>
          </a:p>
          <a:p>
            <a:pPr lvl="1">
              <a:lnSpc>
                <a:spcPct val="130000"/>
              </a:lnSpc>
              <a:buClr>
                <a:srgbClr val="CE3736"/>
              </a:buClr>
            </a:pPr>
            <a:endParaRPr lang="cs-CZ" sz="200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67544" y="6276554"/>
            <a:ext cx="4392488" cy="365125"/>
          </a:xfrm>
        </p:spPr>
        <p:txBody>
          <a:bodyPr lIns="0" tIns="0" rIns="0" bIns="0" anchor="b" anchorCtr="0"/>
          <a:lstStyle/>
          <a:p>
            <a:pPr algn="l"/>
            <a:r>
              <a:rPr lang="cs-CZ" sz="900" dirty="0">
                <a:solidFill>
                  <a:srgbClr val="CE3736"/>
                </a:solidFill>
                <a:latin typeface="+mj-lt"/>
              </a:rPr>
              <a:t>6. 11. 2019, Košice – Nové </a:t>
            </a:r>
            <a:r>
              <a:rPr lang="cs-CZ" sz="900" dirty="0" err="1">
                <a:solidFill>
                  <a:srgbClr val="CE3736"/>
                </a:solidFill>
                <a:latin typeface="+mj-lt"/>
              </a:rPr>
              <a:t>kompetencie</a:t>
            </a:r>
            <a:r>
              <a:rPr lang="cs-CZ" sz="900" dirty="0">
                <a:solidFill>
                  <a:srgbClr val="CE3736"/>
                </a:solidFill>
                <a:latin typeface="+mj-lt"/>
              </a:rPr>
              <a:t> </a:t>
            </a:r>
            <a:r>
              <a:rPr lang="cs-CZ" sz="900" dirty="0" err="1">
                <a:solidFill>
                  <a:srgbClr val="CE3736"/>
                </a:solidFill>
                <a:latin typeface="+mj-lt"/>
              </a:rPr>
              <a:t>akademickej</a:t>
            </a:r>
            <a:r>
              <a:rPr lang="cs-CZ" sz="900" dirty="0">
                <a:solidFill>
                  <a:srgbClr val="CE3736"/>
                </a:solidFill>
                <a:latin typeface="+mj-lt"/>
              </a:rPr>
              <a:t> </a:t>
            </a:r>
            <a:r>
              <a:rPr lang="cs-CZ" sz="900" dirty="0" smtClean="0">
                <a:solidFill>
                  <a:srgbClr val="CE3736"/>
                </a:solidFill>
                <a:latin typeface="+mj-lt"/>
              </a:rPr>
              <a:t>knižnice</a:t>
            </a:r>
            <a:endParaRPr lang="cs-CZ" sz="900" dirty="0">
              <a:solidFill>
                <a:srgbClr val="CE3736"/>
              </a:solidFill>
              <a:latin typeface="+mj-lt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4" y="6276554"/>
            <a:ext cx="429764" cy="365125"/>
          </a:xfrm>
        </p:spPr>
        <p:txBody>
          <a:bodyPr wrap="none" lIns="0" tIns="0" rIns="0" bIns="0" anchor="b" anchorCtr="0"/>
          <a:lstStyle/>
          <a:p>
            <a:pPr algn="ctr"/>
            <a:fld id="{726B5C3E-3A23-4563-862F-0852F52E0127}" type="slidenum">
              <a:rPr lang="cs-CZ" sz="900" smtClean="0">
                <a:solidFill>
                  <a:srgbClr val="CE3736"/>
                </a:solidFill>
              </a:rPr>
              <a:pPr algn="ctr"/>
              <a:t>2</a:t>
            </a:fld>
            <a:endParaRPr lang="cs-CZ" sz="900" dirty="0">
              <a:solidFill>
                <a:srgbClr val="CE37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66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4856"/>
            <a:ext cx="8229600" cy="962781"/>
          </a:xfrm>
        </p:spPr>
        <p:txBody>
          <a:bodyPr lIns="0" tIns="0" rIns="0" bIns="0" anchor="t" anchorCtr="0">
            <a:normAutofit fontScale="90000"/>
          </a:bodyPr>
          <a:lstStyle/>
          <a:p>
            <a:pPr algn="l"/>
            <a:r>
              <a:rPr lang="cs-CZ" sz="3200" dirty="0" smtClean="0">
                <a:solidFill>
                  <a:srgbClr val="CE3736"/>
                </a:solidFill>
              </a:rPr>
              <a:t/>
            </a:r>
            <a:br>
              <a:rPr lang="cs-CZ" sz="3200" dirty="0" smtClean="0">
                <a:solidFill>
                  <a:srgbClr val="CE3736"/>
                </a:solidFill>
              </a:rPr>
            </a:br>
            <a:r>
              <a:rPr lang="cs-CZ" sz="3200" dirty="0" smtClean="0">
                <a:solidFill>
                  <a:srgbClr val="CE3736"/>
                </a:solidFill>
              </a:rPr>
              <a:t>NTK </a:t>
            </a:r>
            <a:r>
              <a:rPr lang="cs-CZ" sz="3200" dirty="0">
                <a:solidFill>
                  <a:srgbClr val="CE3736"/>
                </a:solidFill>
              </a:rPr>
              <a:t>a </a:t>
            </a:r>
            <a:r>
              <a:rPr lang="cs-CZ" sz="3200" dirty="0" smtClean="0">
                <a:solidFill>
                  <a:srgbClr val="CE3736"/>
                </a:solidFill>
              </a:rPr>
              <a:t>její </a:t>
            </a:r>
            <a:r>
              <a:rPr lang="cs-CZ" sz="3200" dirty="0">
                <a:solidFill>
                  <a:srgbClr val="CE3736"/>
                </a:solidFill>
              </a:rPr>
              <a:t>repozitáře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lIns="0" tIns="0" rIns="0" bIns="0">
            <a:normAutofit/>
          </a:bodyPr>
          <a:lstStyle/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200" dirty="0" smtClean="0"/>
              <a:t>Národní, ale přesto akademická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200" dirty="0" smtClean="0"/>
              <a:t>V nové budově uprostřed kampusu od r. 2009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200" dirty="0" smtClean="0"/>
              <a:t>Otevřená 24/7</a:t>
            </a:r>
            <a:endParaRPr lang="cs-CZ" sz="2200" dirty="0"/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200" dirty="0" smtClean="0"/>
              <a:t>Projekt od 2008 na národní úložiště ŠL</a:t>
            </a:r>
            <a:endParaRPr lang="cs-CZ" sz="2200" dirty="0"/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200" dirty="0" smtClean="0"/>
              <a:t>2009 repozitář NUŠL na software </a:t>
            </a:r>
            <a:r>
              <a:rPr lang="cs-CZ" sz="2200" dirty="0" err="1" smtClean="0"/>
              <a:t>Invenio</a:t>
            </a:r>
            <a:endParaRPr lang="cs-CZ" sz="2200" dirty="0" smtClean="0"/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200" dirty="0" smtClean="0"/>
              <a:t>2011 </a:t>
            </a:r>
            <a:r>
              <a:rPr lang="cs-CZ" sz="2200" dirty="0" smtClean="0"/>
              <a:t>institucionální </a:t>
            </a:r>
            <a:r>
              <a:rPr lang="cs-CZ" sz="2200" dirty="0" err="1" smtClean="0"/>
              <a:t>repozitář</a:t>
            </a:r>
            <a:endParaRPr lang="cs-CZ" sz="2200" dirty="0" smtClean="0"/>
          </a:p>
          <a:p>
            <a:pPr>
              <a:lnSpc>
                <a:spcPct val="130000"/>
              </a:lnSpc>
              <a:buClr>
                <a:srgbClr val="CE3736"/>
              </a:buClr>
            </a:pPr>
            <a:endParaRPr lang="cs-CZ" sz="2400" dirty="0"/>
          </a:p>
          <a:p>
            <a:pPr>
              <a:lnSpc>
                <a:spcPct val="130000"/>
              </a:lnSpc>
              <a:buClr>
                <a:srgbClr val="CE3736"/>
              </a:buClr>
            </a:pPr>
            <a:endParaRPr lang="cs-CZ" sz="2400" dirty="0" smtClean="0"/>
          </a:p>
          <a:p>
            <a:pPr>
              <a:lnSpc>
                <a:spcPct val="130000"/>
              </a:lnSpc>
              <a:buClr>
                <a:srgbClr val="CE3736"/>
              </a:buClr>
            </a:pPr>
            <a:endParaRPr lang="cs-CZ" sz="2400" dirty="0"/>
          </a:p>
          <a:p>
            <a:pPr>
              <a:lnSpc>
                <a:spcPct val="130000"/>
              </a:lnSpc>
              <a:buClr>
                <a:srgbClr val="CE3736"/>
              </a:buClr>
            </a:pPr>
            <a:endParaRPr lang="cs-CZ" sz="240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67544" y="6276554"/>
            <a:ext cx="4392488" cy="365125"/>
          </a:xfrm>
        </p:spPr>
        <p:txBody>
          <a:bodyPr lIns="0" tIns="0" rIns="0" bIns="0" anchor="b" anchorCtr="0"/>
          <a:lstStyle/>
          <a:p>
            <a:pPr algn="l"/>
            <a:r>
              <a:rPr lang="cs-CZ" sz="900" dirty="0">
                <a:solidFill>
                  <a:srgbClr val="CE3736"/>
                </a:solidFill>
                <a:latin typeface="+mj-lt"/>
              </a:rPr>
              <a:t>6. 11. 2019, Košice – Nové </a:t>
            </a:r>
            <a:r>
              <a:rPr lang="cs-CZ" sz="900" dirty="0" err="1">
                <a:solidFill>
                  <a:srgbClr val="CE3736"/>
                </a:solidFill>
                <a:latin typeface="+mj-lt"/>
              </a:rPr>
              <a:t>kompetencie</a:t>
            </a:r>
            <a:r>
              <a:rPr lang="cs-CZ" sz="900" dirty="0">
                <a:solidFill>
                  <a:srgbClr val="CE3736"/>
                </a:solidFill>
                <a:latin typeface="+mj-lt"/>
              </a:rPr>
              <a:t> </a:t>
            </a:r>
            <a:r>
              <a:rPr lang="cs-CZ" sz="900" dirty="0" err="1">
                <a:solidFill>
                  <a:srgbClr val="CE3736"/>
                </a:solidFill>
                <a:latin typeface="+mj-lt"/>
              </a:rPr>
              <a:t>akademickej</a:t>
            </a:r>
            <a:r>
              <a:rPr lang="cs-CZ" sz="900" dirty="0">
                <a:solidFill>
                  <a:srgbClr val="CE3736"/>
                </a:solidFill>
                <a:latin typeface="+mj-lt"/>
              </a:rPr>
              <a:t> </a:t>
            </a:r>
            <a:r>
              <a:rPr lang="cs-CZ" sz="900" dirty="0" smtClean="0">
                <a:solidFill>
                  <a:srgbClr val="CE3736"/>
                </a:solidFill>
                <a:latin typeface="+mj-lt"/>
              </a:rPr>
              <a:t>knižnice</a:t>
            </a:r>
            <a:endParaRPr lang="cs-CZ" sz="900" dirty="0">
              <a:solidFill>
                <a:srgbClr val="CE3736"/>
              </a:solidFill>
              <a:latin typeface="+mj-lt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4" y="6276554"/>
            <a:ext cx="429764" cy="365125"/>
          </a:xfrm>
        </p:spPr>
        <p:txBody>
          <a:bodyPr wrap="none" lIns="0" tIns="0" rIns="0" bIns="0" anchor="b" anchorCtr="0"/>
          <a:lstStyle/>
          <a:p>
            <a:pPr algn="ctr"/>
            <a:fld id="{726B5C3E-3A23-4563-862F-0852F52E0127}" type="slidenum">
              <a:rPr lang="cs-CZ" sz="900" smtClean="0">
                <a:solidFill>
                  <a:srgbClr val="CE3736"/>
                </a:solidFill>
              </a:rPr>
              <a:pPr algn="ctr"/>
              <a:t>3</a:t>
            </a:fld>
            <a:endParaRPr lang="cs-CZ" sz="900" dirty="0">
              <a:solidFill>
                <a:srgbClr val="CE3736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214610"/>
            <a:ext cx="3995936" cy="2663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33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4856"/>
            <a:ext cx="8229600" cy="962781"/>
          </a:xfrm>
        </p:spPr>
        <p:txBody>
          <a:bodyPr lIns="0" tIns="0" rIns="0" bIns="0" anchor="t" anchorCtr="0">
            <a:normAutofit fontScale="90000"/>
          </a:bodyPr>
          <a:lstStyle/>
          <a:p>
            <a:pPr algn="l"/>
            <a:r>
              <a:rPr lang="cs-CZ" sz="3200" dirty="0" smtClean="0">
                <a:solidFill>
                  <a:srgbClr val="CE3736"/>
                </a:solidFill>
              </a:rPr>
              <a:t/>
            </a:r>
            <a:br>
              <a:rPr lang="cs-CZ" sz="3200" dirty="0" smtClean="0">
                <a:solidFill>
                  <a:srgbClr val="CE3736"/>
                </a:solidFill>
              </a:rPr>
            </a:br>
            <a:r>
              <a:rPr lang="cs-CZ" sz="3200" dirty="0" smtClean="0">
                <a:solidFill>
                  <a:srgbClr val="CE3736"/>
                </a:solidFill>
              </a:rPr>
              <a:t>NUŠL</a:t>
            </a:r>
            <a:endParaRPr lang="cs-CZ" sz="3200" dirty="0">
              <a:solidFill>
                <a:srgbClr val="CE373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lIns="0" tIns="0" rIns="0" bIns="0">
            <a:normAutofit fontScale="92500" lnSpcReduction="10000"/>
          </a:bodyPr>
          <a:lstStyle/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dirty="0" smtClean="0"/>
              <a:t>Národní služba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dirty="0" smtClean="0"/>
              <a:t>Šedá literatura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dirty="0" smtClean="0"/>
              <a:t>Partnerské instituce – harvest / manuální</a:t>
            </a:r>
          </a:p>
          <a:p>
            <a:pPr lvl="1">
              <a:lnSpc>
                <a:spcPct val="130000"/>
              </a:lnSpc>
              <a:buClr>
                <a:srgbClr val="CE3736"/>
              </a:buClr>
            </a:pPr>
            <a:r>
              <a:rPr lang="cs-CZ" sz="2000" dirty="0" smtClean="0"/>
              <a:t>Včetně IDR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dirty="0" smtClean="0"/>
              <a:t>Mezinárodní spolupráce</a:t>
            </a:r>
          </a:p>
          <a:p>
            <a:pPr lvl="1">
              <a:lnSpc>
                <a:spcPct val="130000"/>
              </a:lnSpc>
              <a:buClr>
                <a:srgbClr val="CE3736"/>
              </a:buClr>
            </a:pPr>
            <a:r>
              <a:rPr lang="cs-CZ" sz="2000" dirty="0" smtClean="0"/>
              <a:t>metadata</a:t>
            </a:r>
          </a:p>
          <a:p>
            <a:pPr lvl="1">
              <a:lnSpc>
                <a:spcPct val="130000"/>
              </a:lnSpc>
              <a:buClr>
                <a:srgbClr val="CE3736"/>
              </a:buClr>
            </a:pPr>
            <a:r>
              <a:rPr lang="cs-CZ" sz="2000" dirty="0" smtClean="0"/>
              <a:t>GreyNet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dirty="0" smtClean="0"/>
              <a:t>Mezinárodní konference o ŠL a repozitářích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dirty="0" smtClean="0"/>
              <a:t>Pouze Open Access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dirty="0" smtClean="0"/>
              <a:t>Metadatový standard </a:t>
            </a:r>
            <a:r>
              <a:rPr lang="cs-CZ" sz="2400" dirty="0" err="1" smtClean="0"/>
              <a:t>nusl</a:t>
            </a:r>
            <a:r>
              <a:rPr lang="cs-CZ" sz="2400" dirty="0" smtClean="0"/>
              <a:t> pro ŠL</a:t>
            </a:r>
            <a:endParaRPr lang="cs-CZ" sz="2400" dirty="0"/>
          </a:p>
          <a:p>
            <a:pPr lvl="1">
              <a:lnSpc>
                <a:spcPct val="130000"/>
              </a:lnSpc>
              <a:buClr>
                <a:srgbClr val="CE3736"/>
              </a:buClr>
            </a:pPr>
            <a:endParaRPr lang="cs-CZ" sz="200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67544" y="6276554"/>
            <a:ext cx="4392488" cy="365125"/>
          </a:xfrm>
        </p:spPr>
        <p:txBody>
          <a:bodyPr lIns="0" tIns="0" rIns="0" bIns="0" anchor="b" anchorCtr="0"/>
          <a:lstStyle/>
          <a:p>
            <a:pPr algn="l"/>
            <a:r>
              <a:rPr lang="cs-CZ" sz="900" dirty="0">
                <a:solidFill>
                  <a:srgbClr val="CE3736"/>
                </a:solidFill>
                <a:latin typeface="+mj-lt"/>
              </a:rPr>
              <a:t>6. 11. 2019, Košice – Nové </a:t>
            </a:r>
            <a:r>
              <a:rPr lang="cs-CZ" sz="900" dirty="0" err="1">
                <a:solidFill>
                  <a:srgbClr val="CE3736"/>
                </a:solidFill>
                <a:latin typeface="+mj-lt"/>
              </a:rPr>
              <a:t>kompetencie</a:t>
            </a:r>
            <a:r>
              <a:rPr lang="cs-CZ" sz="900" dirty="0">
                <a:solidFill>
                  <a:srgbClr val="CE3736"/>
                </a:solidFill>
                <a:latin typeface="+mj-lt"/>
              </a:rPr>
              <a:t> </a:t>
            </a:r>
            <a:r>
              <a:rPr lang="cs-CZ" sz="900" dirty="0" err="1">
                <a:solidFill>
                  <a:srgbClr val="CE3736"/>
                </a:solidFill>
                <a:latin typeface="+mj-lt"/>
              </a:rPr>
              <a:t>akademickej</a:t>
            </a:r>
            <a:r>
              <a:rPr lang="cs-CZ" sz="900" dirty="0">
                <a:solidFill>
                  <a:srgbClr val="CE3736"/>
                </a:solidFill>
                <a:latin typeface="+mj-lt"/>
              </a:rPr>
              <a:t> </a:t>
            </a:r>
            <a:r>
              <a:rPr lang="cs-CZ" sz="900" dirty="0" smtClean="0">
                <a:solidFill>
                  <a:srgbClr val="CE3736"/>
                </a:solidFill>
                <a:latin typeface="+mj-lt"/>
              </a:rPr>
              <a:t>knižnice</a:t>
            </a:r>
            <a:endParaRPr lang="cs-CZ" sz="900" dirty="0">
              <a:solidFill>
                <a:srgbClr val="CE3736"/>
              </a:solidFill>
              <a:latin typeface="+mj-lt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4" y="6276554"/>
            <a:ext cx="429764" cy="365125"/>
          </a:xfrm>
        </p:spPr>
        <p:txBody>
          <a:bodyPr wrap="none" lIns="0" tIns="0" rIns="0" bIns="0" anchor="b" anchorCtr="0"/>
          <a:lstStyle/>
          <a:p>
            <a:pPr algn="ctr"/>
            <a:fld id="{726B5C3E-3A23-4563-862F-0852F52E0127}" type="slidenum">
              <a:rPr lang="cs-CZ" sz="900" smtClean="0">
                <a:solidFill>
                  <a:srgbClr val="CE3736"/>
                </a:solidFill>
              </a:rPr>
              <a:pPr algn="ctr"/>
              <a:t>4</a:t>
            </a:fld>
            <a:endParaRPr lang="cs-CZ" sz="900" dirty="0">
              <a:solidFill>
                <a:srgbClr val="CE3736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637420"/>
            <a:ext cx="2280303" cy="136818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778170"/>
            <a:ext cx="2569471" cy="1399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77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4856"/>
            <a:ext cx="8229600" cy="962781"/>
          </a:xfrm>
        </p:spPr>
        <p:txBody>
          <a:bodyPr lIns="0" tIns="0" rIns="0" bIns="0" anchor="t" anchorCtr="0">
            <a:normAutofit fontScale="90000"/>
          </a:bodyPr>
          <a:lstStyle/>
          <a:p>
            <a:pPr algn="l"/>
            <a:r>
              <a:rPr lang="cs-CZ" sz="3200" dirty="0" smtClean="0">
                <a:solidFill>
                  <a:srgbClr val="CE3736"/>
                </a:solidFill>
              </a:rPr>
              <a:t/>
            </a:r>
            <a:br>
              <a:rPr lang="cs-CZ" sz="3200" dirty="0" smtClean="0">
                <a:solidFill>
                  <a:srgbClr val="CE3736"/>
                </a:solidFill>
              </a:rPr>
            </a:br>
            <a:r>
              <a:rPr lang="cs-CZ" sz="3200" dirty="0" smtClean="0">
                <a:solidFill>
                  <a:srgbClr val="CE3736"/>
                </a:solidFill>
              </a:rPr>
              <a:t>Koncepce IDR – 1. část</a:t>
            </a:r>
            <a:endParaRPr lang="cs-CZ" sz="3200" dirty="0">
              <a:solidFill>
                <a:srgbClr val="CE373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65103"/>
          </a:xfrm>
        </p:spPr>
        <p:txBody>
          <a:bodyPr lIns="0" tIns="0" rIns="0" bIns="0">
            <a:normAutofit/>
          </a:bodyPr>
          <a:lstStyle/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1800" dirty="0" smtClean="0"/>
              <a:t>Od </a:t>
            </a:r>
            <a:r>
              <a:rPr lang="cs-CZ" sz="1800" dirty="0" smtClean="0"/>
              <a:t>2011</a:t>
            </a:r>
            <a:endParaRPr lang="cs-CZ" sz="1800" dirty="0" smtClean="0"/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1800" dirty="0"/>
              <a:t>Podnětem dobrá zkušenost s NUŠL (stejný software)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1800" dirty="0" smtClean="0"/>
              <a:t>Založen </a:t>
            </a:r>
            <a:r>
              <a:rPr lang="cs-CZ" sz="1800" dirty="0" smtClean="0"/>
              <a:t>pro monitoring a archivaci výstupů z NTK </a:t>
            </a:r>
            <a:br>
              <a:rPr lang="cs-CZ" sz="1800" dirty="0" smtClean="0"/>
            </a:br>
            <a:r>
              <a:rPr lang="cs-CZ" sz="1800" dirty="0" smtClean="0"/>
              <a:t>a jako studijní knihovna pro výzkum vývoje NTK</a:t>
            </a:r>
            <a:endParaRPr lang="cs-CZ" sz="1800" dirty="0"/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1800" dirty="0" smtClean="0"/>
              <a:t>Směrnice </a:t>
            </a:r>
            <a:r>
              <a:rPr lang="cs-CZ" sz="1800" dirty="0"/>
              <a:t>č. 2/2017 ředitele NTK o publikační činnosti zaměstnanců </a:t>
            </a:r>
            <a:r>
              <a:rPr lang="cs-CZ" sz="1800" dirty="0" smtClean="0"/>
              <a:t>NTK</a:t>
            </a:r>
          </a:p>
          <a:p>
            <a:pPr lvl="1">
              <a:lnSpc>
                <a:spcPct val="130000"/>
              </a:lnSpc>
              <a:buClr>
                <a:srgbClr val="CE3736"/>
              </a:buClr>
            </a:pPr>
            <a:r>
              <a:rPr lang="cs-CZ" sz="1600" dirty="0" smtClean="0"/>
              <a:t>30 dní od zveřejnění</a:t>
            </a:r>
          </a:p>
          <a:p>
            <a:pPr lvl="1">
              <a:lnSpc>
                <a:spcPct val="130000"/>
              </a:lnSpc>
              <a:buClr>
                <a:srgbClr val="CE3736"/>
              </a:buClr>
            </a:pPr>
            <a:r>
              <a:rPr lang="cs-CZ" sz="1600" dirty="0" smtClean="0"/>
              <a:t>Nejen zaměstnanců</a:t>
            </a:r>
          </a:p>
          <a:p>
            <a:pPr lvl="1">
              <a:lnSpc>
                <a:spcPct val="130000"/>
              </a:lnSpc>
              <a:buClr>
                <a:srgbClr val="CE3736"/>
              </a:buClr>
            </a:pPr>
            <a:r>
              <a:rPr lang="cs-CZ" sz="1600" dirty="0" smtClean="0"/>
              <a:t>Open x </a:t>
            </a:r>
            <a:r>
              <a:rPr lang="cs-CZ" sz="1600" dirty="0" err="1" smtClean="0"/>
              <a:t>closed</a:t>
            </a:r>
            <a:r>
              <a:rPr lang="cs-CZ" sz="1600" dirty="0" smtClean="0"/>
              <a:t> </a:t>
            </a:r>
            <a:r>
              <a:rPr lang="cs-CZ" sz="1600" dirty="0" err="1" smtClean="0"/>
              <a:t>access</a:t>
            </a:r>
            <a:endParaRPr lang="cs-CZ" sz="1600" dirty="0" smtClean="0"/>
          </a:p>
          <a:p>
            <a:pPr lvl="2">
              <a:lnSpc>
                <a:spcPct val="130000"/>
              </a:lnSpc>
              <a:buClr>
                <a:srgbClr val="CE3736"/>
              </a:buClr>
            </a:pPr>
            <a:r>
              <a:rPr lang="cs-CZ" sz="1400" dirty="0"/>
              <a:t>V</a:t>
            </a:r>
            <a:r>
              <a:rPr lang="cs-CZ" sz="1400" dirty="0" smtClean="0"/>
              <a:t>eřejné </a:t>
            </a:r>
            <a:r>
              <a:rPr lang="cs-CZ" sz="1400" dirty="0" smtClean="0"/>
              <a:t>dokumenty pod </a:t>
            </a:r>
            <a:r>
              <a:rPr lang="cs-CZ" sz="1400" dirty="0" err="1" smtClean="0"/>
              <a:t>Creative</a:t>
            </a:r>
            <a:r>
              <a:rPr lang="cs-CZ" sz="1400" dirty="0" smtClean="0"/>
              <a:t> </a:t>
            </a:r>
            <a:r>
              <a:rPr lang="cs-CZ" sz="1400" dirty="0" err="1" smtClean="0"/>
              <a:t>Commons</a:t>
            </a:r>
            <a:endParaRPr lang="cs-CZ" sz="1400" dirty="0" smtClean="0"/>
          </a:p>
          <a:p>
            <a:pPr lvl="2">
              <a:lnSpc>
                <a:spcPct val="130000"/>
              </a:lnSpc>
              <a:buClr>
                <a:srgbClr val="CE3736"/>
              </a:buClr>
            </a:pPr>
            <a:r>
              <a:rPr lang="cs-CZ" sz="1400" dirty="0" smtClean="0"/>
              <a:t>Doporučení podle typu dokumentů</a:t>
            </a:r>
          </a:p>
          <a:p>
            <a:pPr lvl="1">
              <a:lnSpc>
                <a:spcPct val="130000"/>
              </a:lnSpc>
              <a:buClr>
                <a:srgbClr val="CE3736"/>
              </a:buClr>
            </a:pPr>
            <a:endParaRPr lang="cs-CZ" sz="200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67544" y="6276554"/>
            <a:ext cx="5904656" cy="365125"/>
          </a:xfrm>
        </p:spPr>
        <p:txBody>
          <a:bodyPr lIns="0" tIns="0" rIns="0" bIns="0" anchor="b" anchorCtr="0"/>
          <a:lstStyle/>
          <a:p>
            <a:pPr lvl="0" algn="l"/>
            <a:r>
              <a:rPr lang="cs-CZ" sz="900" dirty="0">
                <a:solidFill>
                  <a:srgbClr val="CE3736"/>
                </a:solidFill>
                <a:latin typeface="Univers Com 65 Bold"/>
              </a:rPr>
              <a:t>6. 11. 2019, Košice – Nové </a:t>
            </a:r>
            <a:r>
              <a:rPr lang="cs-CZ" sz="900" dirty="0" err="1">
                <a:solidFill>
                  <a:srgbClr val="CE3736"/>
                </a:solidFill>
                <a:latin typeface="Univers Com 65 Bold"/>
              </a:rPr>
              <a:t>kompetencie</a:t>
            </a:r>
            <a:r>
              <a:rPr lang="cs-CZ" sz="900" dirty="0">
                <a:solidFill>
                  <a:srgbClr val="CE3736"/>
                </a:solidFill>
                <a:latin typeface="Univers Com 65 Bold"/>
              </a:rPr>
              <a:t> </a:t>
            </a:r>
            <a:r>
              <a:rPr lang="cs-CZ" sz="900" dirty="0" err="1">
                <a:solidFill>
                  <a:srgbClr val="CE3736"/>
                </a:solidFill>
                <a:latin typeface="Univers Com 65 Bold"/>
              </a:rPr>
              <a:t>akademickej</a:t>
            </a:r>
            <a:r>
              <a:rPr lang="cs-CZ" sz="900" dirty="0">
                <a:solidFill>
                  <a:srgbClr val="CE3736"/>
                </a:solidFill>
                <a:latin typeface="Univers Com 65 Bold"/>
              </a:rPr>
              <a:t> knižnice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4" y="6276554"/>
            <a:ext cx="429764" cy="365125"/>
          </a:xfrm>
        </p:spPr>
        <p:txBody>
          <a:bodyPr wrap="none" lIns="0" tIns="0" rIns="0" bIns="0" anchor="b" anchorCtr="0"/>
          <a:lstStyle/>
          <a:p>
            <a:pPr algn="ctr"/>
            <a:fld id="{726B5C3E-3A23-4563-862F-0852F52E0127}" type="slidenum">
              <a:rPr lang="cs-CZ" sz="900" smtClean="0">
                <a:solidFill>
                  <a:srgbClr val="CE3736"/>
                </a:solidFill>
              </a:rPr>
              <a:pPr algn="ctr"/>
              <a:t>5</a:t>
            </a:fld>
            <a:endParaRPr lang="cs-CZ" sz="900" dirty="0">
              <a:solidFill>
                <a:srgbClr val="CE37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38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4856"/>
            <a:ext cx="8229600" cy="962781"/>
          </a:xfrm>
        </p:spPr>
        <p:txBody>
          <a:bodyPr lIns="0" tIns="0" rIns="0" bIns="0" anchor="t" anchorCtr="0">
            <a:normAutofit fontScale="90000"/>
          </a:bodyPr>
          <a:lstStyle/>
          <a:p>
            <a:pPr algn="l"/>
            <a:r>
              <a:rPr lang="cs-CZ" sz="3200" dirty="0" smtClean="0">
                <a:solidFill>
                  <a:srgbClr val="CE3736"/>
                </a:solidFill>
              </a:rPr>
              <a:t/>
            </a:r>
            <a:br>
              <a:rPr lang="cs-CZ" sz="3200" dirty="0" smtClean="0">
                <a:solidFill>
                  <a:srgbClr val="CE3736"/>
                </a:solidFill>
              </a:rPr>
            </a:br>
            <a:r>
              <a:rPr lang="cs-CZ" sz="3200" dirty="0" smtClean="0">
                <a:solidFill>
                  <a:srgbClr val="CE3736"/>
                </a:solidFill>
              </a:rPr>
              <a:t>Typologie IDR</a:t>
            </a:r>
            <a:endParaRPr lang="cs-CZ" sz="3200" dirty="0">
              <a:solidFill>
                <a:srgbClr val="CE3736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67544" y="6276554"/>
            <a:ext cx="5904656" cy="365125"/>
          </a:xfrm>
        </p:spPr>
        <p:txBody>
          <a:bodyPr lIns="0" tIns="0" rIns="0" bIns="0" anchor="b" anchorCtr="0"/>
          <a:lstStyle/>
          <a:p>
            <a:pPr lvl="0" algn="l"/>
            <a:r>
              <a:rPr lang="cs-CZ" sz="900" dirty="0">
                <a:solidFill>
                  <a:srgbClr val="CE3736"/>
                </a:solidFill>
                <a:latin typeface="Univers Com 65 Bold"/>
              </a:rPr>
              <a:t>6. 11. 2019, Košice – Nové </a:t>
            </a:r>
            <a:r>
              <a:rPr lang="cs-CZ" sz="900" dirty="0" err="1">
                <a:solidFill>
                  <a:srgbClr val="CE3736"/>
                </a:solidFill>
                <a:latin typeface="Univers Com 65 Bold"/>
              </a:rPr>
              <a:t>kompetencie</a:t>
            </a:r>
            <a:r>
              <a:rPr lang="cs-CZ" sz="900" dirty="0">
                <a:solidFill>
                  <a:srgbClr val="CE3736"/>
                </a:solidFill>
                <a:latin typeface="Univers Com 65 Bold"/>
              </a:rPr>
              <a:t> </a:t>
            </a:r>
            <a:r>
              <a:rPr lang="cs-CZ" sz="900" dirty="0" err="1">
                <a:solidFill>
                  <a:srgbClr val="CE3736"/>
                </a:solidFill>
                <a:latin typeface="Univers Com 65 Bold"/>
              </a:rPr>
              <a:t>akademickej</a:t>
            </a:r>
            <a:r>
              <a:rPr lang="cs-CZ" sz="900" dirty="0">
                <a:solidFill>
                  <a:srgbClr val="CE3736"/>
                </a:solidFill>
                <a:latin typeface="Univers Com 65 Bold"/>
              </a:rPr>
              <a:t> knižnice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4" y="6276554"/>
            <a:ext cx="429764" cy="365125"/>
          </a:xfrm>
        </p:spPr>
        <p:txBody>
          <a:bodyPr wrap="none" lIns="0" tIns="0" rIns="0" bIns="0" anchor="b" anchorCtr="0"/>
          <a:lstStyle/>
          <a:p>
            <a:pPr algn="ctr"/>
            <a:fld id="{726B5C3E-3A23-4563-862F-0852F52E0127}" type="slidenum">
              <a:rPr lang="cs-CZ" sz="900" smtClean="0">
                <a:solidFill>
                  <a:srgbClr val="CE3736"/>
                </a:solidFill>
              </a:rPr>
              <a:pPr algn="ctr"/>
              <a:t>6</a:t>
            </a:fld>
            <a:endParaRPr lang="cs-CZ" sz="900" dirty="0">
              <a:solidFill>
                <a:srgbClr val="CE3736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00" y="1844824"/>
            <a:ext cx="8427600" cy="3973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76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4856"/>
            <a:ext cx="8229600" cy="962781"/>
          </a:xfrm>
        </p:spPr>
        <p:txBody>
          <a:bodyPr lIns="0" tIns="0" rIns="0" bIns="0" anchor="t" anchorCtr="0">
            <a:normAutofit fontScale="90000"/>
          </a:bodyPr>
          <a:lstStyle/>
          <a:p>
            <a:pPr algn="l"/>
            <a:r>
              <a:rPr lang="cs-CZ" sz="3200" dirty="0" smtClean="0">
                <a:solidFill>
                  <a:srgbClr val="CE3736"/>
                </a:solidFill>
              </a:rPr>
              <a:t/>
            </a:r>
            <a:br>
              <a:rPr lang="cs-CZ" sz="3200" dirty="0" smtClean="0">
                <a:solidFill>
                  <a:srgbClr val="CE3736"/>
                </a:solidFill>
              </a:rPr>
            </a:br>
            <a:r>
              <a:rPr lang="cs-CZ" sz="3200" dirty="0" smtClean="0">
                <a:solidFill>
                  <a:srgbClr val="CE3736"/>
                </a:solidFill>
              </a:rPr>
              <a:t>Koncepce IDR – 2. část</a:t>
            </a:r>
            <a:endParaRPr lang="cs-CZ" sz="3200" dirty="0">
              <a:solidFill>
                <a:srgbClr val="CE373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6856" y="1600200"/>
            <a:ext cx="8229600" cy="4525963"/>
          </a:xfrm>
        </p:spPr>
        <p:txBody>
          <a:bodyPr lIns="0" tIns="0" rIns="0" bIns="0">
            <a:normAutofit/>
          </a:bodyPr>
          <a:lstStyle/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1800" dirty="0" smtClean="0"/>
              <a:t>Standardní proces vkládání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endParaRPr lang="cs-CZ" sz="1800" dirty="0" smtClean="0"/>
          </a:p>
          <a:p>
            <a:pPr>
              <a:lnSpc>
                <a:spcPct val="130000"/>
              </a:lnSpc>
              <a:buClr>
                <a:srgbClr val="CE3736"/>
              </a:buClr>
            </a:pPr>
            <a:endParaRPr lang="cs-CZ" sz="1800" dirty="0" smtClean="0"/>
          </a:p>
          <a:p>
            <a:pPr>
              <a:lnSpc>
                <a:spcPct val="130000"/>
              </a:lnSpc>
              <a:buClr>
                <a:srgbClr val="CE3736"/>
              </a:buClr>
            </a:pPr>
            <a:endParaRPr lang="cs-CZ" sz="1800" dirty="0" smtClean="0"/>
          </a:p>
          <a:p>
            <a:pPr marL="0" indent="0">
              <a:lnSpc>
                <a:spcPct val="130000"/>
              </a:lnSpc>
              <a:spcBef>
                <a:spcPts val="1200"/>
              </a:spcBef>
              <a:buClr>
                <a:srgbClr val="CE3736"/>
              </a:buClr>
              <a:buNone/>
            </a:pPr>
            <a:r>
              <a:rPr lang="cs-CZ" sz="1800" dirty="0" smtClean="0"/>
              <a:t>	     zaměstnanec                                           kurátor IDR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endParaRPr lang="cs-CZ" sz="1800" dirty="0" smtClean="0"/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1800" dirty="0" smtClean="0"/>
              <a:t>Hromadná vkládání 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1800" dirty="0" smtClean="0"/>
              <a:t>Školení nových zaměstnanců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1800" dirty="0" smtClean="0"/>
              <a:t>Právní záležitosti</a:t>
            </a:r>
          </a:p>
          <a:p>
            <a:pPr lvl="1">
              <a:lnSpc>
                <a:spcPct val="130000"/>
              </a:lnSpc>
              <a:buClr>
                <a:srgbClr val="CE3736"/>
              </a:buClr>
            </a:pPr>
            <a:r>
              <a:rPr lang="cs-CZ" sz="1400" dirty="0" smtClean="0"/>
              <a:t>Zaměstnanecká díla, díla odjinud, veřejné licence </a:t>
            </a:r>
            <a:r>
              <a:rPr lang="cs-CZ" sz="1400" dirty="0" err="1" smtClean="0"/>
              <a:t>Creative</a:t>
            </a:r>
            <a:r>
              <a:rPr lang="cs-CZ" sz="1400" dirty="0" smtClean="0"/>
              <a:t> </a:t>
            </a:r>
            <a:r>
              <a:rPr lang="cs-CZ" sz="1400" dirty="0" err="1" smtClean="0"/>
              <a:t>Commons</a:t>
            </a:r>
            <a:endParaRPr lang="cs-CZ" sz="1400" dirty="0" smtClean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67544" y="6276554"/>
            <a:ext cx="5904656" cy="365125"/>
          </a:xfrm>
        </p:spPr>
        <p:txBody>
          <a:bodyPr lIns="0" tIns="0" rIns="0" bIns="0" anchor="b" anchorCtr="0"/>
          <a:lstStyle/>
          <a:p>
            <a:pPr lvl="0" algn="l"/>
            <a:r>
              <a:rPr lang="cs-CZ" sz="900" dirty="0">
                <a:solidFill>
                  <a:srgbClr val="CE3736"/>
                </a:solidFill>
                <a:latin typeface="Univers Com 65 Bold"/>
              </a:rPr>
              <a:t>6. 11. 2019, Košice – Nové </a:t>
            </a:r>
            <a:r>
              <a:rPr lang="cs-CZ" sz="900" dirty="0" err="1">
                <a:solidFill>
                  <a:srgbClr val="CE3736"/>
                </a:solidFill>
                <a:latin typeface="Univers Com 65 Bold"/>
              </a:rPr>
              <a:t>kompetencie</a:t>
            </a:r>
            <a:r>
              <a:rPr lang="cs-CZ" sz="900" dirty="0">
                <a:solidFill>
                  <a:srgbClr val="CE3736"/>
                </a:solidFill>
                <a:latin typeface="Univers Com 65 Bold"/>
              </a:rPr>
              <a:t> </a:t>
            </a:r>
            <a:r>
              <a:rPr lang="cs-CZ" sz="900" dirty="0" err="1">
                <a:solidFill>
                  <a:srgbClr val="CE3736"/>
                </a:solidFill>
                <a:latin typeface="Univers Com 65 Bold"/>
              </a:rPr>
              <a:t>akademickej</a:t>
            </a:r>
            <a:r>
              <a:rPr lang="cs-CZ" sz="900" dirty="0">
                <a:solidFill>
                  <a:srgbClr val="CE3736"/>
                </a:solidFill>
                <a:latin typeface="Univers Com 65 Bold"/>
              </a:rPr>
              <a:t> knižnice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4" y="6276554"/>
            <a:ext cx="429764" cy="365125"/>
          </a:xfrm>
        </p:spPr>
        <p:txBody>
          <a:bodyPr wrap="none" lIns="0" tIns="0" rIns="0" bIns="0" anchor="b" anchorCtr="0"/>
          <a:lstStyle/>
          <a:p>
            <a:pPr algn="ctr"/>
            <a:fld id="{726B5C3E-3A23-4563-862F-0852F52E0127}" type="slidenum">
              <a:rPr lang="cs-CZ" sz="900" smtClean="0">
                <a:solidFill>
                  <a:srgbClr val="CE3736"/>
                </a:solidFill>
              </a:rPr>
              <a:pPr algn="ctr"/>
              <a:t>7</a:t>
            </a:fld>
            <a:endParaRPr lang="cs-CZ" sz="900" dirty="0">
              <a:solidFill>
                <a:srgbClr val="CE3736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87877329"/>
              </p:ext>
            </p:extLst>
          </p:nvPr>
        </p:nvGraphicFramePr>
        <p:xfrm>
          <a:off x="1524000" y="1340768"/>
          <a:ext cx="6096000" cy="3204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26129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4856"/>
            <a:ext cx="8229600" cy="962781"/>
          </a:xfrm>
        </p:spPr>
        <p:txBody>
          <a:bodyPr lIns="0" tIns="0" rIns="0" bIns="0" anchor="t" anchorCtr="0">
            <a:normAutofit fontScale="90000"/>
          </a:bodyPr>
          <a:lstStyle/>
          <a:p>
            <a:pPr algn="l"/>
            <a:r>
              <a:rPr lang="cs-CZ" sz="3200" dirty="0" smtClean="0">
                <a:solidFill>
                  <a:srgbClr val="CE3736"/>
                </a:solidFill>
              </a:rPr>
              <a:t/>
            </a:r>
            <a:br>
              <a:rPr lang="cs-CZ" sz="3200" dirty="0" smtClean="0">
                <a:solidFill>
                  <a:srgbClr val="CE3736"/>
                </a:solidFill>
              </a:rPr>
            </a:br>
            <a:r>
              <a:rPr lang="cs-CZ" sz="3200" dirty="0" smtClean="0">
                <a:solidFill>
                  <a:srgbClr val="CE3736"/>
                </a:solidFill>
              </a:rPr>
              <a:t>IDR - statistiky</a:t>
            </a:r>
            <a:endParaRPr lang="cs-CZ" sz="3200" dirty="0">
              <a:solidFill>
                <a:srgbClr val="CE373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6856" y="1600200"/>
            <a:ext cx="8229600" cy="4781128"/>
          </a:xfrm>
        </p:spPr>
        <p:txBody>
          <a:bodyPr lIns="0" tIns="0" rIns="0" bIns="0">
            <a:normAutofit lnSpcReduction="10000"/>
          </a:bodyPr>
          <a:lstStyle/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1800" dirty="0" smtClean="0"/>
              <a:t>1364 záznamů k 4. 11. 2019</a:t>
            </a:r>
          </a:p>
          <a:p>
            <a:pPr lvl="1">
              <a:lnSpc>
                <a:spcPct val="130000"/>
              </a:lnSpc>
              <a:buClr>
                <a:srgbClr val="CE3736"/>
              </a:buClr>
            </a:pPr>
            <a:r>
              <a:rPr lang="cs-CZ" sz="1400" dirty="0" smtClean="0"/>
              <a:t>z toho 71 vytvořeno letos</a:t>
            </a:r>
          </a:p>
          <a:p>
            <a:pPr lvl="1">
              <a:lnSpc>
                <a:spcPct val="130000"/>
              </a:lnSpc>
              <a:buClr>
                <a:srgbClr val="CE3736"/>
              </a:buClr>
            </a:pPr>
            <a:r>
              <a:rPr lang="cs-CZ" sz="1400" dirty="0" smtClean="0"/>
              <a:t>z toho 7 bez souboru </a:t>
            </a:r>
            <a:r>
              <a:rPr lang="cs-CZ" sz="1400" dirty="0" smtClean="0">
                <a:sym typeface="Wingdings" panose="05000000000000000000" pitchFamily="2" charset="2"/>
              </a:rPr>
              <a:t> 99,49 % s full-texty a jinými přílohami</a:t>
            </a:r>
            <a:endParaRPr lang="cs-CZ" sz="1400" dirty="0" smtClean="0"/>
          </a:p>
          <a:p>
            <a:pPr lvl="1">
              <a:lnSpc>
                <a:spcPct val="130000"/>
              </a:lnSpc>
              <a:buClr>
                <a:srgbClr val="CE3736"/>
              </a:buClr>
            </a:pPr>
            <a:r>
              <a:rPr lang="cs-CZ" sz="1400" dirty="0" smtClean="0"/>
              <a:t>z toho 242 </a:t>
            </a:r>
            <a:r>
              <a:rPr lang="cs-CZ" sz="1400" dirty="0" err="1" smtClean="0"/>
              <a:t>domain</a:t>
            </a:r>
            <a:r>
              <a:rPr lang="cs-CZ" sz="1400" dirty="0" smtClean="0"/>
              <a:t> </a:t>
            </a:r>
            <a:r>
              <a:rPr lang="cs-CZ" sz="1400" dirty="0" smtClean="0">
                <a:sym typeface="Wingdings" panose="05000000000000000000" pitchFamily="2" charset="2"/>
              </a:rPr>
              <a:t> 82,26 % OA</a:t>
            </a:r>
            <a:endParaRPr lang="cs-CZ" sz="1400" dirty="0" smtClean="0"/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1800" dirty="0" smtClean="0"/>
              <a:t>Statistiky </a:t>
            </a:r>
            <a:r>
              <a:rPr lang="cs-CZ" sz="1800" dirty="0"/>
              <a:t>– počty a </a:t>
            </a:r>
            <a:r>
              <a:rPr lang="cs-CZ" sz="1800" dirty="0" smtClean="0"/>
              <a:t>návštěvnost za 2018</a:t>
            </a:r>
            <a:endParaRPr lang="cs-CZ" sz="1800" dirty="0"/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1800" dirty="0" smtClean="0"/>
              <a:t>1438 uživatelů provedlo 2111 návštěv během nichž zobrazilo 13 533 stránek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endParaRPr lang="cs-CZ" sz="1800" dirty="0" smtClean="0"/>
          </a:p>
          <a:p>
            <a:pPr>
              <a:lnSpc>
                <a:spcPct val="130000"/>
              </a:lnSpc>
              <a:buClr>
                <a:srgbClr val="CE3736"/>
              </a:buClr>
            </a:pPr>
            <a:endParaRPr lang="cs-CZ" sz="1800" dirty="0"/>
          </a:p>
          <a:p>
            <a:pPr>
              <a:lnSpc>
                <a:spcPct val="130000"/>
              </a:lnSpc>
              <a:buClr>
                <a:srgbClr val="CE3736"/>
              </a:buClr>
            </a:pPr>
            <a:endParaRPr lang="cs-CZ" sz="1800" dirty="0" smtClean="0"/>
          </a:p>
          <a:p>
            <a:pPr>
              <a:lnSpc>
                <a:spcPct val="130000"/>
              </a:lnSpc>
              <a:buClr>
                <a:srgbClr val="CE3736"/>
              </a:buClr>
            </a:pPr>
            <a:endParaRPr lang="cs-CZ" sz="1800" dirty="0"/>
          </a:p>
          <a:p>
            <a:pPr>
              <a:lnSpc>
                <a:spcPct val="130000"/>
              </a:lnSpc>
              <a:buClr>
                <a:srgbClr val="CE3736"/>
              </a:buClr>
            </a:pPr>
            <a:endParaRPr lang="cs-CZ" sz="1800" dirty="0" smtClean="0"/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1800" dirty="0" smtClean="0"/>
              <a:t>Ukázka</a:t>
            </a:r>
            <a:r>
              <a:rPr lang="cs-CZ" sz="1800" dirty="0"/>
              <a:t>: </a:t>
            </a:r>
            <a:r>
              <a:rPr lang="cs-CZ" sz="1800" dirty="0">
                <a:hlinkClick r:id="rId4"/>
              </a:rPr>
              <a:t>http://repozitar.techlib.cz</a:t>
            </a:r>
            <a:r>
              <a:rPr lang="cs-CZ" sz="1800" dirty="0" smtClean="0">
                <a:hlinkClick r:id="rId4"/>
              </a:rPr>
              <a:t>/</a:t>
            </a:r>
            <a:endParaRPr lang="cs-CZ" sz="200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67544" y="6276554"/>
            <a:ext cx="5904656" cy="365125"/>
          </a:xfrm>
        </p:spPr>
        <p:txBody>
          <a:bodyPr lIns="0" tIns="0" rIns="0" bIns="0" anchor="b" anchorCtr="0"/>
          <a:lstStyle/>
          <a:p>
            <a:pPr lvl="0" algn="l"/>
            <a:r>
              <a:rPr lang="cs-CZ" sz="900" dirty="0">
                <a:solidFill>
                  <a:srgbClr val="CE3736"/>
                </a:solidFill>
                <a:latin typeface="Univers Com 65 Bold"/>
              </a:rPr>
              <a:t>6. 11. 2019, Košice – Nové </a:t>
            </a:r>
            <a:r>
              <a:rPr lang="cs-CZ" sz="900" dirty="0" err="1">
                <a:solidFill>
                  <a:srgbClr val="CE3736"/>
                </a:solidFill>
                <a:latin typeface="Univers Com 65 Bold"/>
              </a:rPr>
              <a:t>kompetencie</a:t>
            </a:r>
            <a:r>
              <a:rPr lang="cs-CZ" sz="900" dirty="0">
                <a:solidFill>
                  <a:srgbClr val="CE3736"/>
                </a:solidFill>
                <a:latin typeface="Univers Com 65 Bold"/>
              </a:rPr>
              <a:t> </a:t>
            </a:r>
            <a:r>
              <a:rPr lang="cs-CZ" sz="900" dirty="0" err="1">
                <a:solidFill>
                  <a:srgbClr val="CE3736"/>
                </a:solidFill>
                <a:latin typeface="Univers Com 65 Bold"/>
              </a:rPr>
              <a:t>akademickej</a:t>
            </a:r>
            <a:r>
              <a:rPr lang="cs-CZ" sz="900" dirty="0">
                <a:solidFill>
                  <a:srgbClr val="CE3736"/>
                </a:solidFill>
                <a:latin typeface="Univers Com 65 Bold"/>
              </a:rPr>
              <a:t> knižnice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4" y="6276554"/>
            <a:ext cx="429764" cy="365125"/>
          </a:xfrm>
        </p:spPr>
        <p:txBody>
          <a:bodyPr wrap="none" lIns="0" tIns="0" rIns="0" bIns="0" anchor="b" anchorCtr="0"/>
          <a:lstStyle/>
          <a:p>
            <a:pPr algn="ctr"/>
            <a:fld id="{726B5C3E-3A23-4563-862F-0852F52E0127}" type="slidenum">
              <a:rPr lang="cs-CZ" sz="900" smtClean="0">
                <a:solidFill>
                  <a:srgbClr val="CE3736"/>
                </a:solidFill>
              </a:rPr>
              <a:pPr algn="ctr"/>
              <a:t>8</a:t>
            </a:fld>
            <a:endParaRPr lang="cs-CZ" sz="900" dirty="0">
              <a:solidFill>
                <a:srgbClr val="CE3736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67944" y="936246"/>
            <a:ext cx="4438650" cy="1200150"/>
          </a:xfrm>
          <a:prstGeom prst="rect">
            <a:avLst/>
          </a:prstGeom>
        </p:spPr>
      </p:pic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750976"/>
              </p:ext>
            </p:extLst>
          </p:nvPr>
        </p:nvGraphicFramePr>
        <p:xfrm>
          <a:off x="681638" y="4074435"/>
          <a:ext cx="3190469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50822">
                  <a:extLst>
                    <a:ext uri="{9D8B030D-6E8A-4147-A177-3AD203B41FA5}">
                      <a16:colId xmlns:a16="http://schemas.microsoft.com/office/drawing/2014/main" val="4236736334"/>
                    </a:ext>
                  </a:extLst>
                </a:gridCol>
                <a:gridCol w="1039647">
                  <a:extLst>
                    <a:ext uri="{9D8B030D-6E8A-4147-A177-3AD203B41FA5}">
                      <a16:colId xmlns:a16="http://schemas.microsoft.com/office/drawing/2014/main" val="30016134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Organic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search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58,74 %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3942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Direct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36,88 %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03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Refferal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4,24 %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899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Social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1,74 %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623843"/>
                  </a:ext>
                </a:extLst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731254"/>
              </p:ext>
            </p:extLst>
          </p:nvPr>
        </p:nvGraphicFramePr>
        <p:xfrm>
          <a:off x="5004048" y="4074435"/>
          <a:ext cx="3052906" cy="22250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86730">
                  <a:extLst>
                    <a:ext uri="{9D8B030D-6E8A-4147-A177-3AD203B41FA5}">
                      <a16:colId xmlns:a16="http://schemas.microsoft.com/office/drawing/2014/main" val="2406711730"/>
                    </a:ext>
                  </a:extLst>
                </a:gridCol>
                <a:gridCol w="966176">
                  <a:extLst>
                    <a:ext uri="{9D8B030D-6E8A-4147-A177-3AD203B41FA5}">
                      <a16:colId xmlns:a16="http://schemas.microsoft.com/office/drawing/2014/main" val="27604901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Zobrazení záznamu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35,96 %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555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Vyhledávání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24,46 %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8111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Přístup</a:t>
                      </a:r>
                      <a:r>
                        <a:rPr lang="cs-CZ" sz="1400" baseline="0" dirty="0" smtClean="0"/>
                        <a:t> na hlavní str.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14,93 %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014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Prohlížení (</a:t>
                      </a:r>
                      <a:r>
                        <a:rPr lang="cs-CZ" sz="1400" dirty="0" err="1" smtClean="0"/>
                        <a:t>browse</a:t>
                      </a:r>
                      <a:r>
                        <a:rPr lang="cs-CZ" sz="1400" dirty="0" smtClean="0"/>
                        <a:t>)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12,</a:t>
                      </a:r>
                      <a:r>
                        <a:rPr lang="cs-CZ" sz="1400" baseline="0" dirty="0" smtClean="0"/>
                        <a:t>75 %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9758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Vkládání záznamů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7,09</a:t>
                      </a:r>
                      <a:r>
                        <a:rPr lang="cs-CZ" sz="1400" baseline="0" dirty="0" smtClean="0"/>
                        <a:t> %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8058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Editace záznamů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2,67 %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314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19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4856"/>
            <a:ext cx="8229600" cy="962781"/>
          </a:xfrm>
        </p:spPr>
        <p:txBody>
          <a:bodyPr lIns="0" tIns="0" rIns="0" bIns="0" anchor="t" anchorCtr="0">
            <a:normAutofit fontScale="90000"/>
          </a:bodyPr>
          <a:lstStyle/>
          <a:p>
            <a:pPr algn="l"/>
            <a:r>
              <a:rPr lang="cs-CZ" sz="3200" dirty="0" smtClean="0">
                <a:solidFill>
                  <a:srgbClr val="CE3736"/>
                </a:solidFill>
              </a:rPr>
              <a:t/>
            </a:r>
            <a:br>
              <a:rPr lang="cs-CZ" sz="3200" dirty="0" smtClean="0">
                <a:solidFill>
                  <a:srgbClr val="CE3736"/>
                </a:solidFill>
              </a:rPr>
            </a:br>
            <a:r>
              <a:rPr lang="cs-CZ" sz="3200" dirty="0" smtClean="0">
                <a:solidFill>
                  <a:srgbClr val="CE3736"/>
                </a:solidFill>
              </a:rPr>
              <a:t>Upgrade a další možný vývoj</a:t>
            </a:r>
            <a:endParaRPr lang="cs-CZ" sz="3200" dirty="0">
              <a:solidFill>
                <a:srgbClr val="CE373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lIns="0" tIns="0" rIns="0" bIns="0">
            <a:normAutofit fontScale="92500"/>
          </a:bodyPr>
          <a:lstStyle/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dirty="0" err="1" smtClean="0"/>
              <a:t>Invenio</a:t>
            </a:r>
            <a:r>
              <a:rPr lang="cs-CZ" sz="2400" dirty="0" smtClean="0"/>
              <a:t> v1 </a:t>
            </a:r>
            <a:r>
              <a:rPr lang="cs-CZ" sz="2400" dirty="0" smtClean="0">
                <a:sym typeface="Wingdings" panose="05000000000000000000" pitchFamily="2" charset="2"/>
              </a:rPr>
              <a:t> </a:t>
            </a:r>
            <a:r>
              <a:rPr lang="cs-CZ" sz="2400" dirty="0" err="1" smtClean="0">
                <a:sym typeface="Wingdings" panose="05000000000000000000" pitchFamily="2" charset="2"/>
              </a:rPr>
              <a:t>Invenio</a:t>
            </a:r>
            <a:r>
              <a:rPr lang="cs-CZ" sz="2400" dirty="0" smtClean="0">
                <a:sym typeface="Wingdings" panose="05000000000000000000" pitchFamily="2" charset="2"/>
              </a:rPr>
              <a:t> v3      =     </a:t>
            </a:r>
            <a:r>
              <a:rPr lang="cs-CZ" sz="2400" dirty="0">
                <a:sym typeface="Wingdings" panose="05000000000000000000" pitchFamily="2" charset="2"/>
              </a:rPr>
              <a:t>s</a:t>
            </a:r>
            <a:r>
              <a:rPr lang="cs-CZ" sz="2400" dirty="0" smtClean="0">
                <a:sym typeface="Wingdings" panose="05000000000000000000" pitchFamily="2" charset="2"/>
              </a:rPr>
              <a:t>oftware  </a:t>
            </a:r>
            <a:r>
              <a:rPr lang="cs-CZ" sz="2400" dirty="0" err="1" smtClean="0">
                <a:sym typeface="Wingdings" panose="05000000000000000000" pitchFamily="2" charset="2"/>
              </a:rPr>
              <a:t>framework</a:t>
            </a:r>
            <a:endParaRPr lang="cs-CZ" sz="2400" dirty="0" smtClean="0"/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dirty="0" smtClean="0"/>
              <a:t>Částečná </a:t>
            </a:r>
            <a:r>
              <a:rPr lang="cs-CZ" sz="2400" dirty="0" err="1" smtClean="0"/>
              <a:t>autoarchivace</a:t>
            </a:r>
            <a:endParaRPr lang="cs-CZ" sz="2400" dirty="0" smtClean="0"/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dirty="0" smtClean="0"/>
              <a:t>Snazší přístup k uzavřeným souborům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dirty="0" smtClean="0"/>
              <a:t>Nový vizuální styl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dirty="0" smtClean="0"/>
              <a:t>Zaškolení zaměstnanců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dirty="0" smtClean="0"/>
              <a:t>Informativní maily s výzvou pro vkládání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dirty="0" err="1" smtClean="0"/>
              <a:t>Citacepro</a:t>
            </a:r>
            <a:endParaRPr lang="cs-CZ" sz="2400" dirty="0"/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dirty="0" err="1" smtClean="0"/>
              <a:t>Altmetrics</a:t>
            </a:r>
            <a:endParaRPr lang="cs-CZ" sz="2400" dirty="0" smtClean="0"/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dirty="0" smtClean="0"/>
              <a:t>ORCID</a:t>
            </a:r>
            <a:r>
              <a:rPr lang="cs-CZ" sz="2400" dirty="0" smtClean="0"/>
              <a:t>?</a:t>
            </a:r>
            <a:endParaRPr lang="cs-CZ" sz="2400" dirty="0" smtClean="0"/>
          </a:p>
          <a:p>
            <a:pPr lvl="1">
              <a:lnSpc>
                <a:spcPct val="130000"/>
              </a:lnSpc>
              <a:buClr>
                <a:srgbClr val="CE3736"/>
              </a:buClr>
            </a:pPr>
            <a:endParaRPr lang="cs-CZ" sz="200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4" y="6276554"/>
            <a:ext cx="429764" cy="365125"/>
          </a:xfrm>
        </p:spPr>
        <p:txBody>
          <a:bodyPr wrap="none" lIns="0" tIns="0" rIns="0" bIns="0" anchor="b" anchorCtr="0"/>
          <a:lstStyle/>
          <a:p>
            <a:pPr algn="ctr"/>
            <a:fld id="{726B5C3E-3A23-4563-862F-0852F52E0127}" type="slidenum">
              <a:rPr lang="cs-CZ" sz="900" smtClean="0">
                <a:solidFill>
                  <a:srgbClr val="CE3736"/>
                </a:solidFill>
              </a:rPr>
              <a:pPr algn="ctr"/>
              <a:t>9</a:t>
            </a:fld>
            <a:endParaRPr lang="cs-CZ" sz="900" dirty="0">
              <a:solidFill>
                <a:srgbClr val="CE3736"/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68312" y="6276975"/>
            <a:ext cx="4463727" cy="365125"/>
          </a:xfrm>
        </p:spPr>
        <p:txBody>
          <a:bodyPr lIns="0" tIns="0" rIns="0" bIns="0" anchor="b" anchorCtr="0"/>
          <a:lstStyle/>
          <a:p>
            <a:pPr lvl="0" algn="l"/>
            <a:r>
              <a:rPr lang="cs-CZ" sz="900" dirty="0">
                <a:solidFill>
                  <a:srgbClr val="CE3736"/>
                </a:solidFill>
                <a:latin typeface="Univers Com 65 Bold"/>
              </a:rPr>
              <a:t>6. 11. 2019, Košice – Nové </a:t>
            </a:r>
            <a:r>
              <a:rPr lang="cs-CZ" sz="900" dirty="0" err="1">
                <a:solidFill>
                  <a:srgbClr val="CE3736"/>
                </a:solidFill>
                <a:latin typeface="Univers Com 65 Bold"/>
              </a:rPr>
              <a:t>kompetencie</a:t>
            </a:r>
            <a:r>
              <a:rPr lang="cs-CZ" sz="900" dirty="0">
                <a:solidFill>
                  <a:srgbClr val="CE3736"/>
                </a:solidFill>
                <a:latin typeface="Univers Com 65 Bold"/>
              </a:rPr>
              <a:t> </a:t>
            </a:r>
            <a:r>
              <a:rPr lang="cs-CZ" sz="900" dirty="0" err="1">
                <a:solidFill>
                  <a:srgbClr val="CE3736"/>
                </a:solidFill>
                <a:latin typeface="Univers Com 65 Bold"/>
              </a:rPr>
              <a:t>akademickej</a:t>
            </a:r>
            <a:r>
              <a:rPr lang="cs-CZ" sz="900" dirty="0">
                <a:solidFill>
                  <a:srgbClr val="CE3736"/>
                </a:solidFill>
                <a:latin typeface="Univers Com 65 Bold"/>
              </a:rPr>
              <a:t> knižnice</a:t>
            </a:r>
          </a:p>
        </p:txBody>
      </p:sp>
    </p:spTree>
    <p:extLst>
      <p:ext uri="{BB962C8B-B14F-4D97-AF65-F5344CB8AC3E}">
        <p14:creationId xmlns:p14="http://schemas.microsoft.com/office/powerpoint/2010/main" val="371219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ategie_NTK_MSOFF_2010">
  <a:themeElements>
    <a:clrScheme name="NTK">
      <a:dk1>
        <a:sysClr val="windowText" lastClr="000000"/>
      </a:dk1>
      <a:lt1>
        <a:sysClr val="window" lastClr="FFFFFF"/>
      </a:lt1>
      <a:dk2>
        <a:srgbClr val="CE3736"/>
      </a:dk2>
      <a:lt2>
        <a:srgbClr val="E8E8E8"/>
      </a:lt2>
      <a:accent1>
        <a:srgbClr val="CE3736"/>
      </a:accent1>
      <a:accent2>
        <a:srgbClr val="000000"/>
      </a:accent2>
      <a:accent3>
        <a:srgbClr val="7F7F7F"/>
      </a:accent3>
      <a:accent4>
        <a:srgbClr val="F2F2F2"/>
      </a:accent4>
      <a:accent5>
        <a:srgbClr val="595959"/>
      </a:accent5>
      <a:accent6>
        <a:srgbClr val="BFBFBF"/>
      </a:accent6>
      <a:hlink>
        <a:srgbClr val="CE3736"/>
      </a:hlink>
      <a:folHlink>
        <a:srgbClr val="595959"/>
      </a:folHlink>
    </a:clrScheme>
    <a:fontScheme name="NTK">
      <a:majorFont>
        <a:latin typeface="Univers Com 65 Bold"/>
        <a:ea typeface=""/>
        <a:cs typeface=""/>
      </a:majorFont>
      <a:minorFont>
        <a:latin typeface="Univers Com 55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strategie_NTK_MSOFF_2010_NEW_LOGO</Template>
  <TotalTime>385</TotalTime>
  <Words>659</Words>
  <Application>Microsoft Office PowerPoint</Application>
  <PresentationFormat>Předvádění na obrazovce (4:3)</PresentationFormat>
  <Paragraphs>179</Paragraphs>
  <Slides>13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Univers Com 55</vt:lpstr>
      <vt:lpstr>Univers Com 65 Bold</vt:lpstr>
      <vt:lpstr>Wingdings</vt:lpstr>
      <vt:lpstr>strategie_NTK_MSOFF_2010</vt:lpstr>
      <vt:lpstr>Koncepce institucionálního repozitáře NTK a jeho vývoj</vt:lpstr>
      <vt:lpstr> Obsah</vt:lpstr>
      <vt:lpstr> NTK a její repozitáře</vt:lpstr>
      <vt:lpstr> NUŠL</vt:lpstr>
      <vt:lpstr> Koncepce IDR – 1. část</vt:lpstr>
      <vt:lpstr> Typologie IDR</vt:lpstr>
      <vt:lpstr> Koncepce IDR – 2. část</vt:lpstr>
      <vt:lpstr> IDR - statistiky</vt:lpstr>
      <vt:lpstr> Upgrade a další možný vývoj</vt:lpstr>
      <vt:lpstr>Co zvážit?</vt:lpstr>
      <vt:lpstr> Závěr – Proč (ne)mít vlastní repozitář?</vt:lpstr>
      <vt:lpstr> Závěr – Proč (ne)mít vlastní repozitář?</vt:lpstr>
      <vt:lpstr>Děkujeme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Hana Vyčítalová</dc:creator>
  <cp:lastModifiedBy>Hana Vyčítalová</cp:lastModifiedBy>
  <cp:revision>38</cp:revision>
  <dcterms:created xsi:type="dcterms:W3CDTF">2019-10-31T14:30:31Z</dcterms:created>
  <dcterms:modified xsi:type="dcterms:W3CDTF">2019-11-05T09:55:14Z</dcterms:modified>
</cp:coreProperties>
</file>