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87" r:id="rId4"/>
    <p:sldId id="288" r:id="rId5"/>
    <p:sldId id="290" r:id="rId6"/>
    <p:sldId id="293" r:id="rId7"/>
    <p:sldId id="292" r:id="rId8"/>
    <p:sldId id="294" r:id="rId9"/>
    <p:sldId id="295" r:id="rId10"/>
    <p:sldId id="281" r:id="rId11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79654" autoAdjust="0"/>
  </p:normalViewPr>
  <p:slideViewPr>
    <p:cSldViewPr snapToGrid="0">
      <p:cViewPr varScale="1">
        <p:scale>
          <a:sx n="65" d="100"/>
          <a:sy n="65" d="100"/>
        </p:scale>
        <p:origin x="1339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97C64-D3FD-4E43-8EB0-BF21AA66C4B9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12D4B-148B-4FF3-9DC5-521C1C664A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08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D738-6DBF-4EC5-9648-44AB2277303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080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4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altLang="zh-CN" dirty="0" smtClean="0"/>
              <a:t>RFID bezpečnostná brána (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Zariadenie </a:t>
            </a:r>
            <a:r>
              <a:rPr lang="sk-SK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detekuje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RFID čipy 13,56 MHz podľa štandardu ISO 18000-3 a ISO 15693+ u novších aj obojsmerné počítadlo vstupov, Možnosť prepojenia brány s blokovaním elektricky ovládaných dverí,...)</a:t>
            </a:r>
            <a:r>
              <a:rPr lang="sk-SK" altLang="zh-CN" dirty="0" smtClean="0"/>
              <a:t>, RFID pracovná stanica (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Zariadenie pozostávajúce z RFID čítačky a antény pripojenej k počítaču, ktoré možno využívať ako výpožičnú stanicu aj programovaciu stanicu pre prácu s RFID etiketami,</a:t>
            </a:r>
            <a:r>
              <a:rPr lang="sk-SK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Pracovná frekvencia 13,56 MHz</a:t>
            </a:r>
            <a:r>
              <a:rPr lang="sk-SK" altLang="zh-CN" dirty="0" smtClean="0"/>
              <a:t>, podpora viacerých relevantných </a:t>
            </a:r>
            <a:r>
              <a:rPr lang="sk-SK" altLang="zh-CN" dirty="0" err="1" smtClean="0"/>
              <a:t>štandadov</a:t>
            </a:r>
            <a:r>
              <a:rPr lang="sk-SK" altLang="zh-CN" dirty="0" smtClean="0"/>
              <a:t>, integrácia s KIS </a:t>
            </a:r>
            <a:r>
              <a:rPr lang="sk-SK" altLang="zh-CN" dirty="0" err="1" smtClean="0"/>
              <a:t>Aleph</a:t>
            </a:r>
            <a:r>
              <a:rPr lang="sk-SK" altLang="zh-CN" dirty="0" smtClean="0"/>
              <a:t> ), RFID etikety (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Pracovná frekvencia 13,56 MHz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sk-S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67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Jednotný identifikačný predmet pre účely AIO je vizualizovaný a personifikovaný do formy PIK tak, aby mohol slúžiť aj ako preukaz študenta (denného alebo externého štúdia), zamestnanca</a:t>
            </a:r>
            <a:endParaRPr lang="sk-SK" dirty="0" smtClean="0">
              <a:effectLst/>
            </a:endParaRPr>
          </a:p>
          <a:p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(učiteľa, nepedagogického zamestnanca) UPJŠ, dôchodcu a externého používateľa niektorej zo služieb AIO.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Začiatok platnosti preukazu študenta v príslušnom akademickom roku je 1.septembra.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Koniec platnosti preukazu študenta v príslušnom akademickom roku je 30.septembra kalendárneho roku, v ktorom končí príslušný akademický rok</a:t>
            </a:r>
          </a:p>
          <a:p>
            <a:endParaRPr lang="sk-S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Dátový záznam v pamäti preukazu je dlhý 480 bajtov a skladá sa z týchto častí: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hlavička záznamu (16 bajtov),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dátový blok č. 0, ktorý obsahuje verejné údaje o preukaze (nešifrované),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dátový blok č. 1, ktorý obsahuje potvrdenie o štúdiu na vysokej škole (šifrované kľúčom K1),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dátový blok č. 2, ktorý obsahuje osobné údaje držiteľa preukazu (šifrované kľúčom K2),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elektronický podpis vydavateľa preukazu (48 bajtov).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Časť záznamu, ktorá nie je vyplnená údajmi podľa odseku 1, sa vyplní binárnymi znakmi 0x00.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Dátový blok je zostavený z položiek vo formáte CSV s oddeľovacím znakom „|“.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Kódovanie údajov v položkách závisí od typu ich hodnoty,</a:t>
            </a:r>
            <a:r>
              <a:rPr lang="sk-SK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či ide o číslo alebo dátum alebo znaky(norma ASCII) alebo text (UTF8).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6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zh-CN" dirty="0" smtClean="0"/>
              <a:t>Proces digitalizácie: </a:t>
            </a:r>
          </a:p>
          <a:p>
            <a:r>
              <a:rPr lang="sk-SK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Digitalizačne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boli spracované najmä odborne a študijne zaujímavé tituly kníh, ktorých časté fyzické používanie mohlo prispieť k ich poškodeniu. Počas roka sme začali aj s postupnou digitalizáciou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archívu publikačnej činnosti zamestnancov UPJŠ. Pomocou skenera TREVENTUS SCAN ROBOT 2.0 a listového skenera Canon DRG - 1100 sa ukladajú jednotlivé </a:t>
            </a:r>
            <a:r>
              <a:rPr lang="sk-SK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skeny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JPG formáte ako aj celý súbor </a:t>
            </a:r>
            <a:r>
              <a:rPr lang="sk-SK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skenov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PDF formáte, ktorý ešte finálne skontroluje a spracuje OCR programom. Súbory ukladáme na úložisko servera QNAP. Po presune správca J.K.</a:t>
            </a:r>
            <a:r>
              <a:rPr lang="sk-SK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doplní údaje o metadáta a pripraví balíček súborov na prevzatie pre CVTI SR  do zdieľaného adresára. CVTI SR súbory prevezme, doplní ich identifikátory, z metadát </a:t>
            </a:r>
            <a:r>
              <a:rPr lang="sk-SK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naimportuje</a:t>
            </a:r>
            <a:r>
              <a:rPr lang="sk-SK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popisné údaje, zindexuje a sprístupní jednotlivé stránky daných titulov.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druhom „</a:t>
            </a:r>
            <a:r>
              <a:rPr lang="sk-SK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covidovom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 roku síce nestúpol počet nových používateľov tak skokovo ako v roku 2020, ale mierne zvýšený záujem sme opäť zaznamenali. Počet unikátnych používateľov z 10 domén UPJŠ bol v roku 2021: 2340 (rok 2020: 2123, rok 2019: 165). Používatelia využívajú službu </a:t>
            </a:r>
            <a:r>
              <a:rPr lang="sk-SK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Virtuálnej študovne UPJŠ </a:t>
            </a:r>
            <a:r>
              <a:rPr lang="sk-S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hlavne začiatkom semestrov, teda na prelome februára/marca a začiatkom októbra. </a:t>
            </a:r>
            <a:r>
              <a:rPr lang="sk-SK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Pribudli aj 2 nové domény z UPJŠ, z ktorých sa používatelia preklikávajú: aleph.upjs.sk a upjs-my.sharepoint.com.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952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zh-CN" dirty="0" smtClean="0"/>
              <a:t>Začiatok </a:t>
            </a:r>
            <a:r>
              <a:rPr lang="sk-SK" altLang="zh-CN" dirty="0" err="1" smtClean="0"/>
              <a:t>prokektu</a:t>
            </a:r>
            <a:r>
              <a:rPr lang="sk-SK" altLang="zh-CN" dirty="0" smtClean="0"/>
              <a:t> súvisí s rekonštrukciou LK v roku 2019. Prístupový systém : databáza, sieťové pripojenie, snímač kariet, </a:t>
            </a:r>
            <a:r>
              <a:rPr lang="sk-SK" altLang="zh-CN" dirty="0" err="1" smtClean="0"/>
              <a:t>ridenie</a:t>
            </a:r>
            <a:r>
              <a:rPr lang="sk-SK" altLang="zh-CN" dirty="0" smtClean="0"/>
              <a:t> prístupu s prepojením aj na blokovanie vstupných dverí do LK, aplikácia pre manažment prístupu používateľov UK, importy termínov platnosti PIK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1525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600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zh-CN" dirty="0" smtClean="0"/>
              <a:t>Od</a:t>
            </a:r>
            <a:r>
              <a:rPr lang="sk-SK" altLang="zh-CN" baseline="0" dirty="0" smtClean="0"/>
              <a:t> 1.4.2018 platili nové metodické pokyny pre vykazovacie obdobie 2018, súvisiace s prechodom na CREPČ2 ... Zmeny v štruktúre záznamov doplnením polí a </a:t>
            </a:r>
            <a:r>
              <a:rPr lang="sk-SK" altLang="zh-CN" baseline="0" dirty="0" err="1" smtClean="0"/>
              <a:t>podpolí</a:t>
            </a:r>
            <a:r>
              <a:rPr lang="sk-SK" altLang="zh-CN" baseline="0" dirty="0" smtClean="0"/>
              <a:t> pre budúce importy údajov z CREPČ2 do </a:t>
            </a:r>
            <a:r>
              <a:rPr lang="sk-SK" altLang="zh-CN" baseline="0" dirty="0" err="1" smtClean="0"/>
              <a:t>Aleph</a:t>
            </a:r>
            <a:r>
              <a:rPr lang="sk-SK" altLang="zh-CN" baseline="0" dirty="0" smtClean="0"/>
              <a:t>, pravidelná údržba databázy, aktualizácia </a:t>
            </a:r>
            <a:r>
              <a:rPr lang="sk-SK" altLang="zh-CN" baseline="0" dirty="0" err="1" smtClean="0"/>
              <a:t>kódovníkov</a:t>
            </a:r>
            <a:r>
              <a:rPr lang="sk-SK" altLang="zh-CN" baseline="0" dirty="0" smtClean="0"/>
              <a:t>, duplicitné/pomocné záznamy...</a:t>
            </a:r>
          </a:p>
          <a:p>
            <a:r>
              <a:rPr lang="sk-SK" altLang="zh-CN" baseline="0" dirty="0" smtClean="0"/>
              <a:t>Od 2019 aplikované zmeny z dôvodu evidovania a vykazovania štátnej dotácie </a:t>
            </a:r>
            <a:r>
              <a:rPr lang="sk-SK" altLang="zh-CN" baseline="0" dirty="0" err="1" smtClean="0"/>
              <a:t>ext.doktorandov</a:t>
            </a:r>
            <a:r>
              <a:rPr lang="sk-SK" altLang="zh-CN" baseline="0" dirty="0" smtClean="0"/>
              <a:t>, štatistické výstupy a exporty </a:t>
            </a:r>
            <a:r>
              <a:rPr lang="sk-SK" altLang="zh-CN" baseline="0" dirty="0" err="1" smtClean="0"/>
              <a:t>údajo</a:t>
            </a:r>
            <a:r>
              <a:rPr lang="sk-SK" altLang="zh-CN" baseline="0" dirty="0" smtClean="0"/>
              <a:t> podľa potrieb UPJŠ,, rozšírenie vyhľadávacieho formulára o pole vedné odbory a projekty.</a:t>
            </a:r>
          </a:p>
          <a:p>
            <a:r>
              <a:rPr lang="sk-SK" altLang="zh-CN" baseline="0" dirty="0" smtClean="0"/>
              <a:t>2020 – úpravy štruktúry MARC záznamov podľa realizovaných zmien v štruktúre XML-CREPČ</a:t>
            </a:r>
          </a:p>
          <a:p>
            <a:r>
              <a:rPr lang="sk-SK" altLang="zh-CN" baseline="0" dirty="0" smtClean="0"/>
              <a:t>2021 – úpravy v štruktúre záznamov podľa novej metodiky, ktorá prišla do </a:t>
            </a:r>
            <a:r>
              <a:rPr lang="sk-SK" altLang="zh-CN" baseline="0" dirty="0" err="1" smtClean="0"/>
              <a:t>platnoszi</a:t>
            </a:r>
            <a:r>
              <a:rPr lang="sk-SK" altLang="zh-CN" baseline="0" smtClean="0"/>
              <a:t> od 1.2.2022</a:t>
            </a:r>
            <a:endParaRPr lang="sk-SK" altLang="zh-CN" baseline="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569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sk-SK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Október 2018 – </a:t>
            </a:r>
            <a:r>
              <a:rPr lang="sk-SK" sz="1200" dirty="0" smtClean="0"/>
              <a:t>pravidelný automatický zber, sťahovanie, konverziu a import údajov publikačnej činnosti UPJŠ z nového systému CREPČ2 do KIS </a:t>
            </a:r>
            <a:r>
              <a:rPr lang="sk-SK" sz="1200" dirty="0" err="1" smtClean="0"/>
              <a:t>Aleph</a:t>
            </a:r>
            <a:r>
              <a:rPr lang="sk-SK" sz="1200" dirty="0" smtClean="0"/>
              <a:t>. </a:t>
            </a:r>
          </a:p>
          <a:p>
            <a:pPr>
              <a:lnSpc>
                <a:spcPct val="130000"/>
              </a:lnSpc>
            </a:pPr>
            <a:r>
              <a:rPr lang="sk-SK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2019 – vývoj </a:t>
            </a:r>
            <a:r>
              <a:rPr lang="sk-SK" sz="1200" dirty="0" smtClean="0"/>
              <a:t>vlastného riešenia pre pravidelný automatický zber, sťahovanie, konverziu a import ohlasov publikačnej činnosti UPJŠ zo systému CREPČ2 do KIS </a:t>
            </a:r>
            <a:r>
              <a:rPr lang="sk-SK" sz="1200" dirty="0" err="1" smtClean="0"/>
              <a:t>Aleph</a:t>
            </a:r>
            <a:r>
              <a:rPr lang="sk-SK" sz="1200" dirty="0" smtClean="0"/>
              <a:t>. </a:t>
            </a:r>
          </a:p>
          <a:p>
            <a:pPr>
              <a:lnSpc>
                <a:spcPct val="130000"/>
              </a:lnSpc>
            </a:pPr>
            <a:r>
              <a:rPr lang="sk-SK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Jún 2020 – import ohlasov z CREPČ2 do </a:t>
            </a:r>
            <a:r>
              <a:rPr lang="sk-SK" altLang="zh-CN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Alephu</a:t>
            </a:r>
            <a:endParaRPr lang="sk-SK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sk-SK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2021 – príprava na úpravy podľa novej vyhlášky o spracovaní EPČ (nové </a:t>
            </a:r>
            <a:r>
              <a:rPr lang="sk-SK" altLang="zh-CN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podpolia</a:t>
            </a:r>
            <a:r>
              <a:rPr lang="sk-SK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976 t vyhláška a 976 4 </a:t>
            </a:r>
            <a:r>
              <a:rPr lang="sk-SK" altLang="zh-CN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kategoria</a:t>
            </a:r>
            <a:r>
              <a:rPr lang="sk-SK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ohlasu, 985 t kategória záznamu a 985 t </a:t>
            </a:r>
            <a:r>
              <a:rPr lang="sk-SK" altLang="zh-CN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štud.odbor</a:t>
            </a:r>
            <a:r>
              <a:rPr lang="sk-SK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, nový index,</a:t>
            </a:r>
            <a:r>
              <a:rPr lang="sk-SK" altLang="zh-CN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zberné formuláre, </a:t>
            </a:r>
            <a:r>
              <a:rPr lang="sk-SK" altLang="zh-CN" sz="12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vástpné</a:t>
            </a:r>
            <a:r>
              <a:rPr lang="sk-SK" altLang="zh-CN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zobrazovacie formuláre, vyhľadávací </a:t>
            </a:r>
            <a:r>
              <a:rPr lang="sk-SK" altLang="zh-CN" sz="12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formuílá</a:t>
            </a:r>
            <a:r>
              <a:rPr lang="sk-SK" altLang="zh-CN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)</a:t>
            </a:r>
            <a:endParaRPr lang="en-US" altLang="zh-CN" sz="9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769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zh-CN" dirty="0" smtClean="0"/>
              <a:t>Úložisko QNAP, Stále ide o archív monografií</a:t>
            </a:r>
            <a:r>
              <a:rPr lang="sk-SK" altLang="zh-CN" baseline="0" dirty="0" smtClean="0"/>
              <a:t> evidovaných vo FK, digitalizujeme už tretí rok a to ide len monografie....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2D4B-148B-4FF3-9DC5-521C1C664A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6641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0283D1-D221-40E5-9E58-AAEE22C68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2A50581-029C-49BB-8888-73D45955C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802AAB-B99A-4E54-AA06-3AD0891D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B53766-E02F-4B0E-8651-D1D0B5B49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EBFE9E-728F-41C0-B127-8095A2E8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57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23B833-7405-49AC-A27C-2DB8860D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66F4C7-16D9-48FF-893B-460F8FA33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E9147D5-727A-40A5-89F8-04AE51000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297F158-05AF-43AC-9305-17325ACD8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4B990CE-C9F6-4D1A-8522-124B1E99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352321-DCDE-434E-BE51-A8BA85B2C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716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CC7B3D-9760-4147-BF09-CFCE07D64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5B0F0A-1234-4758-97E5-09A90F84CB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3F94F97-7A96-4D54-9FBE-782AA9637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328E7D2-FFE9-4DCA-8D9A-9DAD2B487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D047949-1C3E-447B-ACAA-9002B9CFB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8D1EC13-6D72-4D7E-B14D-6B1D8668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7217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740F47-2991-4C09-AE0C-63367332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73B7736-D660-44BB-9B63-B896AE964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29E95C-FE65-4696-B639-E61BAA91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6AB70B-440D-48A1-A314-4D1224F2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F7C5FD-463B-4895-8086-71DCE481A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92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BF5B699-FE94-4AA2-A416-E994D2260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1D907D3-6B1D-41CD-8746-D249EDD54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061BB0-FE07-466C-A17D-033F07C1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164299-991A-49D9-B306-0D65CEC1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AAABB2-B4EA-40BC-811A-8034CB6A1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81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77F684-2436-45B0-8B56-FC367FA7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1A25B1-942B-4779-80F6-4B21AED0D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9DD878-8ED1-43F2-8B7A-96D94E12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605BC9-720D-451D-B308-3D293181A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A7E53F-3D66-4C2C-B7A5-3060C65E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99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86FF9F-72F1-4B8C-B219-42670190C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669BB91-5D82-48BE-8F8C-87EADF9C9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2B5CBD-B4BC-46B3-A85D-FA4CE3310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CE1D87-6F91-496B-900B-1EFF54868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AD9787-DE80-4B1E-A62E-4C98841E8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64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A3FB15-1322-4F26-9CE9-9354980AD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F2CA28-3CDE-4C18-8C2A-842D31EF3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4C8F109-AA96-4E47-85AD-85E088B56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38D91A1-2DD5-4023-B700-9E9C5F17F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44A27B-DBE8-42FF-BB72-954D168DE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1C2BB8-3BFE-49DF-AD89-59E507BA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25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6DB3FD-97ED-4BB9-8F5E-CF34D46B8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5B2B9F0-E284-47E1-9294-0E85A0A08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11D8628-BD5A-4834-9BAD-F7F181796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1B1847C-6AF2-4229-8942-3FD3110668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9DBEF1D-1C9D-412D-8EB8-E37CD3166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20A3B2A-2BC4-4140-A139-912259BB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A4CBA78-A90D-43BE-8C9B-CACC266D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4AB256A-8D36-4C6F-A7E6-C238663DF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679538" y="6417089"/>
            <a:ext cx="9662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976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1D5999-5B4C-4F61-A4E0-F661ECEA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CEEE6FF-F44B-47A5-932F-2909D12C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E17FCE7-3CF6-45ED-946D-F923059E4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A0C49F3-54CF-4905-BFD4-9E3D7EA6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84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5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27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6F2147C-8FF8-4836-A743-24688FB9B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95D0378-9575-4013-BAAF-1224554F1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90CF72-4357-42E0-AA2E-DA133FF67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025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519039B-3390-43DF-BEDE-5264730E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D05A941-F4F7-492A-B4B9-FD9CB660C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8280C4-E751-4473-A9E6-CF4199F88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07FCC-64BD-4951-AF5D-79ABDFF88F25}" type="datetimeFigureOut">
              <a:rPr lang="zh-CN" altLang="en-US" smtClean="0"/>
              <a:t>2022/4/28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57E2D4-CB64-4B27-9D3A-55BC55AA7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435D7E-957E-4972-9AD0-B00E2617B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3267C-67BA-4A9C-91EC-EFE160850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80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pppt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椭圆 23"/>
          <p:cNvSpPr/>
          <p:nvPr/>
        </p:nvSpPr>
        <p:spPr>
          <a:xfrm>
            <a:off x="5355131" y="1182258"/>
            <a:ext cx="1473868" cy="147386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8" name="TextBox 7"/>
          <p:cNvSpPr>
            <a:spLocks noChangeArrowheads="1"/>
          </p:cNvSpPr>
          <p:nvPr/>
        </p:nvSpPr>
        <p:spPr bwMode="auto">
          <a:xfrm>
            <a:off x="1823887" y="2962121"/>
            <a:ext cx="87633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kumimoji="0" lang="sk-SK" altLang="zh-CN" sz="3600" b="1" i="0" u="none" strike="noStrike" kern="0" cap="none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sym typeface="微软雅黑" pitchFamily="34" charset="-122"/>
              </a:rPr>
              <a:t>Dlhodobý zámer UK na roky 2018-2021</a:t>
            </a:r>
          </a:p>
        </p:txBody>
      </p:sp>
      <p:cxnSp>
        <p:nvCxnSpPr>
          <p:cNvPr id="99" name="直接连接符 98"/>
          <p:cNvCxnSpPr/>
          <p:nvPr/>
        </p:nvCxnSpPr>
        <p:spPr>
          <a:xfrm>
            <a:off x="2893169" y="3810898"/>
            <a:ext cx="6624736" cy="0"/>
          </a:xfrm>
          <a:prstGeom prst="line">
            <a:avLst/>
          </a:prstGeom>
          <a:noFill/>
          <a:ln w="19050" cap="flat" cmpd="sng" algn="ctr">
            <a:solidFill>
              <a:srgbClr val="202A36"/>
            </a:solidFill>
            <a:prstDash val="sysDash"/>
            <a:headEnd type="diamond" w="med" len="med"/>
            <a:tailEnd type="diamond" w="med" len="med"/>
          </a:ln>
          <a:effectLst/>
        </p:spPr>
      </p:cxnSp>
      <p:sp>
        <p:nvSpPr>
          <p:cNvPr id="100" name="TextBox 7"/>
          <p:cNvSpPr>
            <a:spLocks noChangeArrowheads="1"/>
          </p:cNvSpPr>
          <p:nvPr/>
        </p:nvSpPr>
        <p:spPr bwMode="auto">
          <a:xfrm>
            <a:off x="2893169" y="3899886"/>
            <a:ext cx="67687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sk-SK" altLang="zh-CN" sz="2000" kern="0" spc="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Vyhodnotenie za OKST</a:t>
            </a:r>
            <a:endParaRPr lang="en-US" altLang="zh-CN" sz="2000" kern="0" spc="3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1" name="直接连接符 100"/>
          <p:cNvCxnSpPr/>
          <p:nvPr/>
        </p:nvCxnSpPr>
        <p:spPr>
          <a:xfrm>
            <a:off x="2893169" y="4274668"/>
            <a:ext cx="6624736" cy="0"/>
          </a:xfrm>
          <a:prstGeom prst="line">
            <a:avLst/>
          </a:prstGeom>
          <a:noFill/>
          <a:ln w="19050" cap="flat" cmpd="sng" algn="ctr">
            <a:solidFill>
              <a:srgbClr val="202A36"/>
            </a:solidFill>
            <a:prstDash val="sysDash"/>
            <a:headEnd type="diamond" w="med" len="med"/>
            <a:tailEnd type="diamond" w="med" len="med"/>
          </a:ln>
          <a:effectLst/>
        </p:spPr>
      </p:cxnSp>
      <p:sp>
        <p:nvSpPr>
          <p:cNvPr id="102" name="矩形 3"/>
          <p:cNvSpPr>
            <a:spLocks noChangeArrowheads="1"/>
          </p:cNvSpPr>
          <p:nvPr/>
        </p:nvSpPr>
        <p:spPr bwMode="auto">
          <a:xfrm>
            <a:off x="3515949" y="4517910"/>
            <a:ext cx="4886580" cy="34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3" tIns="34287" rIns="68573" bIns="34287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altLang="zh-CN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Iveta </a:t>
            </a:r>
            <a:r>
              <a:rPr lang="sk-SK" altLang="zh-CN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</a:t>
            </a:r>
            <a:r>
              <a:rPr lang="sk-SK" altLang="zh-CN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rjaková</a:t>
            </a:r>
            <a:r>
              <a:rPr lang="en-US" altLang="zh-CN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</a:t>
            </a:r>
            <a:r>
              <a:rPr kumimoji="0" lang="en-US" altLang="zh-CN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  </a:t>
            </a:r>
            <a:r>
              <a:rPr kumimoji="0" lang="sk-SK" altLang="zh-CN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		29.4.2022</a:t>
            </a:r>
            <a:endParaRPr kumimoji="0" lang="zh-CN" altLang="en-US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grpSp>
        <p:nvGrpSpPr>
          <p:cNvPr id="103" name="组合 102"/>
          <p:cNvGrpSpPr/>
          <p:nvPr/>
        </p:nvGrpSpPr>
        <p:grpSpPr>
          <a:xfrm>
            <a:off x="3973289" y="5134662"/>
            <a:ext cx="571870" cy="574400"/>
            <a:chOff x="9096726" y="250316"/>
            <a:chExt cx="626458" cy="629230"/>
          </a:xfrm>
        </p:grpSpPr>
        <p:sp>
          <p:nvSpPr>
            <p:cNvPr id="104" name="Oval 4"/>
            <p:cNvSpPr/>
            <p:nvPr/>
          </p:nvSpPr>
          <p:spPr>
            <a:xfrm>
              <a:off x="9096726" y="250316"/>
              <a:ext cx="626458" cy="62923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05" name="Group 4"/>
            <p:cNvGrpSpPr>
              <a:grpSpLocks noChangeAspect="1"/>
            </p:cNvGrpSpPr>
            <p:nvPr/>
          </p:nvGrpSpPr>
          <p:grpSpPr bwMode="auto">
            <a:xfrm>
              <a:off x="9304846" y="396473"/>
              <a:ext cx="210218" cy="336915"/>
              <a:chOff x="4638" y="-33"/>
              <a:chExt cx="667" cy="1069"/>
            </a:xfrm>
            <a:solidFill>
              <a:sysClr val="window" lastClr="FFFFFF"/>
            </a:solidFill>
          </p:grpSpPr>
          <p:sp>
            <p:nvSpPr>
              <p:cNvPr id="106" name="Freeform 5"/>
              <p:cNvSpPr>
                <a:spLocks/>
              </p:cNvSpPr>
              <p:nvPr/>
            </p:nvSpPr>
            <p:spPr bwMode="auto">
              <a:xfrm>
                <a:off x="4638" y="556"/>
                <a:ext cx="667" cy="480"/>
              </a:xfrm>
              <a:custGeom>
                <a:avLst/>
                <a:gdLst>
                  <a:gd name="T0" fmla="*/ 67 w 67"/>
                  <a:gd name="T1" fmla="*/ 15 h 49"/>
                  <a:gd name="T2" fmla="*/ 52 w 67"/>
                  <a:gd name="T3" fmla="*/ 0 h 49"/>
                  <a:gd name="T4" fmla="*/ 38 w 67"/>
                  <a:gd name="T5" fmla="*/ 24 h 49"/>
                  <a:gd name="T6" fmla="*/ 36 w 67"/>
                  <a:gd name="T7" fmla="*/ 13 h 49"/>
                  <a:gd name="T8" fmla="*/ 38 w 67"/>
                  <a:gd name="T9" fmla="*/ 9 h 49"/>
                  <a:gd name="T10" fmla="*/ 34 w 67"/>
                  <a:gd name="T11" fmla="*/ 5 h 49"/>
                  <a:gd name="T12" fmla="*/ 30 w 67"/>
                  <a:gd name="T13" fmla="*/ 9 h 49"/>
                  <a:gd name="T14" fmla="*/ 31 w 67"/>
                  <a:gd name="T15" fmla="*/ 13 h 49"/>
                  <a:gd name="T16" fmla="*/ 30 w 67"/>
                  <a:gd name="T17" fmla="*/ 24 h 49"/>
                  <a:gd name="T18" fmla="*/ 16 w 67"/>
                  <a:gd name="T19" fmla="*/ 0 h 49"/>
                  <a:gd name="T20" fmla="*/ 1 w 67"/>
                  <a:gd name="T21" fmla="*/ 15 h 49"/>
                  <a:gd name="T22" fmla="*/ 0 w 67"/>
                  <a:gd name="T23" fmla="*/ 15 h 49"/>
                  <a:gd name="T24" fmla="*/ 0 w 67"/>
                  <a:gd name="T25" fmla="*/ 45 h 49"/>
                  <a:gd name="T26" fmla="*/ 1 w 67"/>
                  <a:gd name="T27" fmla="*/ 45 h 49"/>
                  <a:gd name="T28" fmla="*/ 34 w 67"/>
                  <a:gd name="T29" fmla="*/ 49 h 49"/>
                  <a:gd name="T30" fmla="*/ 66 w 67"/>
                  <a:gd name="T31" fmla="*/ 45 h 49"/>
                  <a:gd name="T32" fmla="*/ 67 w 67"/>
                  <a:gd name="T33" fmla="*/ 45 h 49"/>
                  <a:gd name="T34" fmla="*/ 67 w 67"/>
                  <a:gd name="T35" fmla="*/ 15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7" h="49">
                    <a:moveTo>
                      <a:pt x="67" y="15"/>
                    </a:moveTo>
                    <a:cubicBezTo>
                      <a:pt x="66" y="9"/>
                      <a:pt x="60" y="3"/>
                      <a:pt x="52" y="0"/>
                    </a:cubicBezTo>
                    <a:cubicBezTo>
                      <a:pt x="38" y="24"/>
                      <a:pt x="38" y="24"/>
                      <a:pt x="38" y="24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7" y="12"/>
                      <a:pt x="38" y="11"/>
                      <a:pt x="38" y="9"/>
                    </a:cubicBezTo>
                    <a:cubicBezTo>
                      <a:pt x="38" y="7"/>
                      <a:pt x="36" y="5"/>
                      <a:pt x="34" y="5"/>
                    </a:cubicBezTo>
                    <a:cubicBezTo>
                      <a:pt x="31" y="5"/>
                      <a:pt x="30" y="7"/>
                      <a:pt x="30" y="9"/>
                    </a:cubicBezTo>
                    <a:cubicBezTo>
                      <a:pt x="30" y="11"/>
                      <a:pt x="30" y="12"/>
                      <a:pt x="31" y="13"/>
                    </a:cubicBezTo>
                    <a:cubicBezTo>
                      <a:pt x="30" y="24"/>
                      <a:pt x="30" y="24"/>
                      <a:pt x="30" y="24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8" y="3"/>
                      <a:pt x="2" y="9"/>
                      <a:pt x="1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1" y="45"/>
                      <a:pt x="1" y="45"/>
                      <a:pt x="1" y="45"/>
                    </a:cubicBezTo>
                    <a:cubicBezTo>
                      <a:pt x="4" y="47"/>
                      <a:pt x="18" y="49"/>
                      <a:pt x="34" y="49"/>
                    </a:cubicBezTo>
                    <a:cubicBezTo>
                      <a:pt x="50" y="49"/>
                      <a:pt x="63" y="47"/>
                      <a:pt x="66" y="45"/>
                    </a:cubicBezTo>
                    <a:cubicBezTo>
                      <a:pt x="67" y="45"/>
                      <a:pt x="67" y="45"/>
                      <a:pt x="67" y="45"/>
                    </a:cubicBezTo>
                    <a:cubicBezTo>
                      <a:pt x="67" y="15"/>
                      <a:pt x="67" y="15"/>
                      <a:pt x="67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107" name="Freeform 6"/>
              <p:cNvSpPr>
                <a:spLocks noEditPoints="1"/>
              </p:cNvSpPr>
              <p:nvPr/>
            </p:nvSpPr>
            <p:spPr bwMode="auto">
              <a:xfrm>
                <a:off x="4737" y="-33"/>
                <a:ext cx="449" cy="589"/>
              </a:xfrm>
              <a:custGeom>
                <a:avLst/>
                <a:gdLst>
                  <a:gd name="T0" fmla="*/ 3 w 45"/>
                  <a:gd name="T1" fmla="*/ 38 h 60"/>
                  <a:gd name="T2" fmla="*/ 7 w 45"/>
                  <a:gd name="T3" fmla="*/ 43 h 60"/>
                  <a:gd name="T4" fmla="*/ 23 w 45"/>
                  <a:gd name="T5" fmla="*/ 60 h 60"/>
                  <a:gd name="T6" fmla="*/ 40 w 45"/>
                  <a:gd name="T7" fmla="*/ 43 h 60"/>
                  <a:gd name="T8" fmla="*/ 40 w 45"/>
                  <a:gd name="T9" fmla="*/ 43 h 60"/>
                  <a:gd name="T10" fmla="*/ 44 w 45"/>
                  <a:gd name="T11" fmla="*/ 38 h 60"/>
                  <a:gd name="T12" fmla="*/ 41 w 45"/>
                  <a:gd name="T13" fmla="*/ 33 h 60"/>
                  <a:gd name="T14" fmla="*/ 41 w 45"/>
                  <a:gd name="T15" fmla="*/ 33 h 60"/>
                  <a:gd name="T16" fmla="*/ 36 w 45"/>
                  <a:gd name="T17" fmla="*/ 13 h 60"/>
                  <a:gd name="T18" fmla="*/ 12 w 45"/>
                  <a:gd name="T19" fmla="*/ 10 h 60"/>
                  <a:gd name="T20" fmla="*/ 6 w 45"/>
                  <a:gd name="T21" fmla="*/ 33 h 60"/>
                  <a:gd name="T22" fmla="*/ 6 w 45"/>
                  <a:gd name="T23" fmla="*/ 33 h 60"/>
                  <a:gd name="T24" fmla="*/ 3 w 45"/>
                  <a:gd name="T25" fmla="*/ 38 h 60"/>
                  <a:gd name="T26" fmla="*/ 8 w 45"/>
                  <a:gd name="T27" fmla="*/ 34 h 60"/>
                  <a:gd name="T28" fmla="*/ 8 w 45"/>
                  <a:gd name="T29" fmla="*/ 34 h 60"/>
                  <a:gd name="T30" fmla="*/ 8 w 45"/>
                  <a:gd name="T31" fmla="*/ 34 h 60"/>
                  <a:gd name="T32" fmla="*/ 8 w 45"/>
                  <a:gd name="T33" fmla="*/ 32 h 60"/>
                  <a:gd name="T34" fmla="*/ 9 w 45"/>
                  <a:gd name="T35" fmla="*/ 25 h 60"/>
                  <a:gd name="T36" fmla="*/ 11 w 45"/>
                  <a:gd name="T37" fmla="*/ 23 h 60"/>
                  <a:gd name="T38" fmla="*/ 29 w 45"/>
                  <a:gd name="T39" fmla="*/ 19 h 60"/>
                  <a:gd name="T40" fmla="*/ 38 w 45"/>
                  <a:gd name="T41" fmla="*/ 34 h 60"/>
                  <a:gd name="T42" fmla="*/ 38 w 45"/>
                  <a:gd name="T43" fmla="*/ 34 h 60"/>
                  <a:gd name="T44" fmla="*/ 39 w 45"/>
                  <a:gd name="T45" fmla="*/ 34 h 60"/>
                  <a:gd name="T46" fmla="*/ 40 w 45"/>
                  <a:gd name="T47" fmla="*/ 34 h 60"/>
                  <a:gd name="T48" fmla="*/ 42 w 45"/>
                  <a:gd name="T49" fmla="*/ 35 h 60"/>
                  <a:gd name="T50" fmla="*/ 43 w 45"/>
                  <a:gd name="T51" fmla="*/ 38 h 60"/>
                  <a:gd name="T52" fmla="*/ 42 w 45"/>
                  <a:gd name="T53" fmla="*/ 41 h 60"/>
                  <a:gd name="T54" fmla="*/ 40 w 45"/>
                  <a:gd name="T55" fmla="*/ 42 h 60"/>
                  <a:gd name="T56" fmla="*/ 40 w 45"/>
                  <a:gd name="T57" fmla="*/ 42 h 60"/>
                  <a:gd name="T58" fmla="*/ 39 w 45"/>
                  <a:gd name="T59" fmla="*/ 42 h 60"/>
                  <a:gd name="T60" fmla="*/ 38 w 45"/>
                  <a:gd name="T61" fmla="*/ 43 h 60"/>
                  <a:gd name="T62" fmla="*/ 33 w 45"/>
                  <a:gd name="T63" fmla="*/ 54 h 60"/>
                  <a:gd name="T64" fmla="*/ 29 w 45"/>
                  <a:gd name="T65" fmla="*/ 58 h 60"/>
                  <a:gd name="T66" fmla="*/ 23 w 45"/>
                  <a:gd name="T67" fmla="*/ 59 h 60"/>
                  <a:gd name="T68" fmla="*/ 18 w 45"/>
                  <a:gd name="T69" fmla="*/ 58 h 60"/>
                  <a:gd name="T70" fmla="*/ 14 w 45"/>
                  <a:gd name="T71" fmla="*/ 54 h 60"/>
                  <a:gd name="T72" fmla="*/ 8 w 45"/>
                  <a:gd name="T73" fmla="*/ 43 h 60"/>
                  <a:gd name="T74" fmla="*/ 8 w 45"/>
                  <a:gd name="T75" fmla="*/ 42 h 60"/>
                  <a:gd name="T76" fmla="*/ 7 w 45"/>
                  <a:gd name="T77" fmla="*/ 42 h 60"/>
                  <a:gd name="T78" fmla="*/ 5 w 45"/>
                  <a:gd name="T79" fmla="*/ 38 h 60"/>
                  <a:gd name="T80" fmla="*/ 5 w 45"/>
                  <a:gd name="T81" fmla="*/ 35 h 60"/>
                  <a:gd name="T82" fmla="*/ 8 w 45"/>
                  <a:gd name="T83" fmla="*/ 3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5" h="60">
                    <a:moveTo>
                      <a:pt x="3" y="38"/>
                    </a:moveTo>
                    <a:cubicBezTo>
                      <a:pt x="3" y="40"/>
                      <a:pt x="5" y="43"/>
                      <a:pt x="7" y="43"/>
                    </a:cubicBezTo>
                    <a:cubicBezTo>
                      <a:pt x="9" y="53"/>
                      <a:pt x="16" y="60"/>
                      <a:pt x="23" y="60"/>
                    </a:cubicBezTo>
                    <a:cubicBezTo>
                      <a:pt x="31" y="60"/>
                      <a:pt x="38" y="53"/>
                      <a:pt x="40" y="43"/>
                    </a:cubicBezTo>
                    <a:cubicBezTo>
                      <a:pt x="40" y="43"/>
                      <a:pt x="40" y="43"/>
                      <a:pt x="40" y="43"/>
                    </a:cubicBezTo>
                    <a:cubicBezTo>
                      <a:pt x="42" y="43"/>
                      <a:pt x="44" y="41"/>
                      <a:pt x="44" y="38"/>
                    </a:cubicBezTo>
                    <a:cubicBezTo>
                      <a:pt x="44" y="35"/>
                      <a:pt x="43" y="33"/>
                      <a:pt x="41" y="33"/>
                    </a:cubicBezTo>
                    <a:cubicBezTo>
                      <a:pt x="41" y="33"/>
                      <a:pt x="41" y="33"/>
                      <a:pt x="41" y="33"/>
                    </a:cubicBezTo>
                    <a:cubicBezTo>
                      <a:pt x="41" y="33"/>
                      <a:pt x="45" y="18"/>
                      <a:pt x="36" y="13"/>
                    </a:cubicBezTo>
                    <a:cubicBezTo>
                      <a:pt x="35" y="0"/>
                      <a:pt x="12" y="10"/>
                      <a:pt x="12" y="10"/>
                    </a:cubicBezTo>
                    <a:cubicBezTo>
                      <a:pt x="0" y="17"/>
                      <a:pt x="6" y="33"/>
                      <a:pt x="6" y="33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4" y="34"/>
                      <a:pt x="3" y="36"/>
                      <a:pt x="3" y="38"/>
                    </a:cubicBezTo>
                    <a:close/>
                    <a:moveTo>
                      <a:pt x="8" y="34"/>
                    </a:moveTo>
                    <a:cubicBezTo>
                      <a:pt x="8" y="34"/>
                      <a:pt x="8" y="34"/>
                      <a:pt x="8" y="34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9" y="25"/>
                      <a:pt x="9" y="25"/>
                      <a:pt x="9" y="25"/>
                    </a:cubicBezTo>
                    <a:cubicBezTo>
                      <a:pt x="10" y="24"/>
                      <a:pt x="11" y="23"/>
                      <a:pt x="11" y="23"/>
                    </a:cubicBezTo>
                    <a:cubicBezTo>
                      <a:pt x="21" y="24"/>
                      <a:pt x="29" y="19"/>
                      <a:pt x="29" y="19"/>
                    </a:cubicBezTo>
                    <a:cubicBezTo>
                      <a:pt x="36" y="13"/>
                      <a:pt x="38" y="34"/>
                      <a:pt x="38" y="34"/>
                    </a:cubicBezTo>
                    <a:cubicBezTo>
                      <a:pt x="38" y="34"/>
                      <a:pt x="38" y="34"/>
                      <a:pt x="38" y="34"/>
                    </a:cubicBezTo>
                    <a:cubicBezTo>
                      <a:pt x="39" y="34"/>
                      <a:pt x="39" y="34"/>
                      <a:pt x="39" y="34"/>
                    </a:cubicBezTo>
                    <a:cubicBezTo>
                      <a:pt x="40" y="34"/>
                      <a:pt x="40" y="34"/>
                      <a:pt x="40" y="34"/>
                    </a:cubicBezTo>
                    <a:cubicBezTo>
                      <a:pt x="41" y="34"/>
                      <a:pt x="41" y="34"/>
                      <a:pt x="42" y="35"/>
                    </a:cubicBezTo>
                    <a:cubicBezTo>
                      <a:pt x="43" y="35"/>
                      <a:pt x="43" y="37"/>
                      <a:pt x="43" y="38"/>
                    </a:cubicBezTo>
                    <a:cubicBezTo>
                      <a:pt x="43" y="39"/>
                      <a:pt x="43" y="40"/>
                      <a:pt x="42" y="41"/>
                    </a:cubicBezTo>
                    <a:cubicBezTo>
                      <a:pt x="41" y="41"/>
                      <a:pt x="41" y="42"/>
                      <a:pt x="40" y="42"/>
                    </a:cubicBezTo>
                    <a:cubicBezTo>
                      <a:pt x="40" y="42"/>
                      <a:pt x="40" y="42"/>
                      <a:pt x="40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8" y="43"/>
                      <a:pt x="38" y="43"/>
                      <a:pt x="38" y="43"/>
                    </a:cubicBezTo>
                    <a:cubicBezTo>
                      <a:pt x="38" y="47"/>
                      <a:pt x="36" y="51"/>
                      <a:pt x="33" y="54"/>
                    </a:cubicBezTo>
                    <a:cubicBezTo>
                      <a:pt x="32" y="56"/>
                      <a:pt x="30" y="57"/>
                      <a:pt x="29" y="58"/>
                    </a:cubicBezTo>
                    <a:cubicBezTo>
                      <a:pt x="27" y="58"/>
                      <a:pt x="25" y="59"/>
                      <a:pt x="23" y="59"/>
                    </a:cubicBezTo>
                    <a:cubicBezTo>
                      <a:pt x="22" y="59"/>
                      <a:pt x="20" y="58"/>
                      <a:pt x="18" y="58"/>
                    </a:cubicBezTo>
                    <a:cubicBezTo>
                      <a:pt x="17" y="57"/>
                      <a:pt x="15" y="56"/>
                      <a:pt x="14" y="54"/>
                    </a:cubicBezTo>
                    <a:cubicBezTo>
                      <a:pt x="11" y="51"/>
                      <a:pt x="9" y="47"/>
                      <a:pt x="8" y="43"/>
                    </a:cubicBezTo>
                    <a:cubicBezTo>
                      <a:pt x="8" y="42"/>
                      <a:pt x="8" y="42"/>
                      <a:pt x="8" y="42"/>
                    </a:cubicBezTo>
                    <a:cubicBezTo>
                      <a:pt x="7" y="42"/>
                      <a:pt x="7" y="42"/>
                      <a:pt x="7" y="42"/>
                    </a:cubicBezTo>
                    <a:cubicBezTo>
                      <a:pt x="6" y="42"/>
                      <a:pt x="5" y="40"/>
                      <a:pt x="5" y="38"/>
                    </a:cubicBezTo>
                    <a:cubicBezTo>
                      <a:pt x="5" y="37"/>
                      <a:pt x="5" y="35"/>
                      <a:pt x="5" y="35"/>
                    </a:cubicBezTo>
                    <a:cubicBezTo>
                      <a:pt x="6" y="34"/>
                      <a:pt x="7" y="34"/>
                      <a:pt x="8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108" name="组合 107"/>
          <p:cNvGrpSpPr/>
          <p:nvPr/>
        </p:nvGrpSpPr>
        <p:grpSpPr>
          <a:xfrm>
            <a:off x="5156624" y="5134662"/>
            <a:ext cx="571870" cy="574400"/>
            <a:chOff x="10596810" y="-683024"/>
            <a:chExt cx="626458" cy="629230"/>
          </a:xfrm>
        </p:grpSpPr>
        <p:sp>
          <p:nvSpPr>
            <p:cNvPr id="109" name="Oval 4"/>
            <p:cNvSpPr/>
            <p:nvPr/>
          </p:nvSpPr>
          <p:spPr>
            <a:xfrm>
              <a:off x="10596810" y="-683024"/>
              <a:ext cx="626458" cy="62923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" name="Freeform 9"/>
            <p:cNvSpPr>
              <a:spLocks noEditPoints="1"/>
            </p:cNvSpPr>
            <p:nvPr/>
          </p:nvSpPr>
          <p:spPr bwMode="auto">
            <a:xfrm rot="19469485">
              <a:off x="10713085" y="-577124"/>
              <a:ext cx="358763" cy="382284"/>
            </a:xfrm>
            <a:custGeom>
              <a:avLst/>
              <a:gdLst>
                <a:gd name="T0" fmla="*/ 147 w 243"/>
                <a:gd name="T1" fmla="*/ 240 h 269"/>
                <a:gd name="T2" fmla="*/ 90 w 243"/>
                <a:gd name="T3" fmla="*/ 234 h 269"/>
                <a:gd name="T4" fmla="*/ 147 w 243"/>
                <a:gd name="T5" fmla="*/ 227 h 269"/>
                <a:gd name="T6" fmla="*/ 147 w 243"/>
                <a:gd name="T7" fmla="*/ 243 h 269"/>
                <a:gd name="T8" fmla="*/ 90 w 243"/>
                <a:gd name="T9" fmla="*/ 252 h 269"/>
                <a:gd name="T10" fmla="*/ 96 w 243"/>
                <a:gd name="T11" fmla="*/ 256 h 269"/>
                <a:gd name="T12" fmla="*/ 105 w 243"/>
                <a:gd name="T13" fmla="*/ 262 h 269"/>
                <a:gd name="T14" fmla="*/ 126 w 243"/>
                <a:gd name="T15" fmla="*/ 269 h 269"/>
                <a:gd name="T16" fmla="*/ 138 w 243"/>
                <a:gd name="T17" fmla="*/ 261 h 269"/>
                <a:gd name="T18" fmla="*/ 147 w 243"/>
                <a:gd name="T19" fmla="*/ 256 h 269"/>
                <a:gd name="T20" fmla="*/ 147 w 243"/>
                <a:gd name="T21" fmla="*/ 243 h 269"/>
                <a:gd name="T22" fmla="*/ 128 w 243"/>
                <a:gd name="T23" fmla="*/ 32 h 269"/>
                <a:gd name="T24" fmla="*/ 122 w 243"/>
                <a:gd name="T25" fmla="*/ 0 h 269"/>
                <a:gd name="T26" fmla="*/ 115 w 243"/>
                <a:gd name="T27" fmla="*/ 32 h 269"/>
                <a:gd name="T28" fmla="*/ 54 w 243"/>
                <a:gd name="T29" fmla="*/ 63 h 269"/>
                <a:gd name="T30" fmla="*/ 63 w 243"/>
                <a:gd name="T31" fmla="*/ 63 h 269"/>
                <a:gd name="T32" fmla="*/ 45 w 243"/>
                <a:gd name="T33" fmla="*/ 36 h 269"/>
                <a:gd name="T34" fmla="*/ 36 w 243"/>
                <a:gd name="T35" fmla="*/ 45 h 269"/>
                <a:gd name="T36" fmla="*/ 38 w 243"/>
                <a:gd name="T37" fmla="*/ 122 h 269"/>
                <a:gd name="T38" fmla="*/ 6 w 243"/>
                <a:gd name="T39" fmla="*/ 115 h 269"/>
                <a:gd name="T40" fmla="*/ 6 w 243"/>
                <a:gd name="T41" fmla="*/ 128 h 269"/>
                <a:gd name="T42" fmla="*/ 38 w 243"/>
                <a:gd name="T43" fmla="*/ 122 h 269"/>
                <a:gd name="T44" fmla="*/ 36 w 243"/>
                <a:gd name="T45" fmla="*/ 199 h 269"/>
                <a:gd name="T46" fmla="*/ 40 w 243"/>
                <a:gd name="T47" fmla="*/ 209 h 269"/>
                <a:gd name="T48" fmla="*/ 63 w 243"/>
                <a:gd name="T49" fmla="*/ 189 h 269"/>
                <a:gd name="T50" fmla="*/ 54 w 243"/>
                <a:gd name="T51" fmla="*/ 180 h 269"/>
                <a:gd name="T52" fmla="*/ 180 w 243"/>
                <a:gd name="T53" fmla="*/ 180 h 269"/>
                <a:gd name="T54" fmla="*/ 199 w 243"/>
                <a:gd name="T55" fmla="*/ 208 h 269"/>
                <a:gd name="T56" fmla="*/ 208 w 243"/>
                <a:gd name="T57" fmla="*/ 208 h 269"/>
                <a:gd name="T58" fmla="*/ 189 w 243"/>
                <a:gd name="T59" fmla="*/ 180 h 269"/>
                <a:gd name="T60" fmla="*/ 211 w 243"/>
                <a:gd name="T61" fmla="*/ 115 h 269"/>
                <a:gd name="T62" fmla="*/ 211 w 243"/>
                <a:gd name="T63" fmla="*/ 128 h 269"/>
                <a:gd name="T64" fmla="*/ 243 w 243"/>
                <a:gd name="T65" fmla="*/ 122 h 269"/>
                <a:gd name="T66" fmla="*/ 185 w 243"/>
                <a:gd name="T67" fmla="*/ 65 h 269"/>
                <a:gd name="T68" fmla="*/ 208 w 243"/>
                <a:gd name="T69" fmla="*/ 45 h 269"/>
                <a:gd name="T70" fmla="*/ 199 w 243"/>
                <a:gd name="T71" fmla="*/ 36 h 269"/>
                <a:gd name="T72" fmla="*/ 180 w 243"/>
                <a:gd name="T73" fmla="*/ 63 h 269"/>
                <a:gd name="T74" fmla="*/ 154 w 243"/>
                <a:gd name="T75" fmla="*/ 218 h 269"/>
                <a:gd name="T76" fmla="*/ 96 w 243"/>
                <a:gd name="T77" fmla="*/ 224 h 269"/>
                <a:gd name="T78" fmla="*/ 96 w 243"/>
                <a:gd name="T79" fmla="*/ 211 h 269"/>
                <a:gd name="T80" fmla="*/ 122 w 243"/>
                <a:gd name="T81" fmla="*/ 58 h 269"/>
                <a:gd name="T82" fmla="*/ 148 w 243"/>
                <a:gd name="T83" fmla="*/ 211 h 269"/>
                <a:gd name="T84" fmla="*/ 107 w 243"/>
                <a:gd name="T85" fmla="*/ 76 h 269"/>
                <a:gd name="T86" fmla="*/ 67 w 243"/>
                <a:gd name="T87" fmla="*/ 111 h 269"/>
                <a:gd name="T88" fmla="*/ 72 w 243"/>
                <a:gd name="T89" fmla="*/ 117 h 269"/>
                <a:gd name="T90" fmla="*/ 104 w 243"/>
                <a:gd name="T91" fmla="*/ 82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43" h="269">
                  <a:moveTo>
                    <a:pt x="154" y="234"/>
                  </a:moveTo>
                  <a:cubicBezTo>
                    <a:pt x="154" y="237"/>
                    <a:pt x="151" y="240"/>
                    <a:pt x="147" y="240"/>
                  </a:cubicBezTo>
                  <a:cubicBezTo>
                    <a:pt x="96" y="240"/>
                    <a:pt x="96" y="240"/>
                    <a:pt x="96" y="240"/>
                  </a:cubicBezTo>
                  <a:cubicBezTo>
                    <a:pt x="92" y="240"/>
                    <a:pt x="90" y="237"/>
                    <a:pt x="90" y="234"/>
                  </a:cubicBezTo>
                  <a:cubicBezTo>
                    <a:pt x="90" y="230"/>
                    <a:pt x="92" y="227"/>
                    <a:pt x="96" y="227"/>
                  </a:cubicBezTo>
                  <a:cubicBezTo>
                    <a:pt x="147" y="227"/>
                    <a:pt x="147" y="227"/>
                    <a:pt x="147" y="227"/>
                  </a:cubicBezTo>
                  <a:cubicBezTo>
                    <a:pt x="151" y="227"/>
                    <a:pt x="154" y="230"/>
                    <a:pt x="154" y="234"/>
                  </a:cubicBezTo>
                  <a:close/>
                  <a:moveTo>
                    <a:pt x="147" y="243"/>
                  </a:moveTo>
                  <a:cubicBezTo>
                    <a:pt x="96" y="243"/>
                    <a:pt x="96" y="243"/>
                    <a:pt x="96" y="243"/>
                  </a:cubicBezTo>
                  <a:cubicBezTo>
                    <a:pt x="92" y="243"/>
                    <a:pt x="89" y="247"/>
                    <a:pt x="90" y="252"/>
                  </a:cubicBezTo>
                  <a:cubicBezTo>
                    <a:pt x="91" y="254"/>
                    <a:pt x="93" y="256"/>
                    <a:pt x="96" y="256"/>
                  </a:cubicBezTo>
                  <a:cubicBezTo>
                    <a:pt x="96" y="256"/>
                    <a:pt x="96" y="256"/>
                    <a:pt x="96" y="256"/>
                  </a:cubicBezTo>
                  <a:cubicBezTo>
                    <a:pt x="100" y="256"/>
                    <a:pt x="103" y="258"/>
                    <a:pt x="105" y="261"/>
                  </a:cubicBezTo>
                  <a:cubicBezTo>
                    <a:pt x="105" y="262"/>
                    <a:pt x="105" y="262"/>
                    <a:pt x="105" y="262"/>
                  </a:cubicBezTo>
                  <a:cubicBezTo>
                    <a:pt x="107" y="266"/>
                    <a:pt x="112" y="269"/>
                    <a:pt x="117" y="269"/>
                  </a:cubicBezTo>
                  <a:cubicBezTo>
                    <a:pt x="126" y="269"/>
                    <a:pt x="126" y="269"/>
                    <a:pt x="126" y="269"/>
                  </a:cubicBezTo>
                  <a:cubicBezTo>
                    <a:pt x="131" y="269"/>
                    <a:pt x="136" y="266"/>
                    <a:pt x="138" y="262"/>
                  </a:cubicBezTo>
                  <a:cubicBezTo>
                    <a:pt x="138" y="261"/>
                    <a:pt x="138" y="261"/>
                    <a:pt x="138" y="261"/>
                  </a:cubicBezTo>
                  <a:cubicBezTo>
                    <a:pt x="140" y="258"/>
                    <a:pt x="143" y="256"/>
                    <a:pt x="147" y="256"/>
                  </a:cubicBezTo>
                  <a:cubicBezTo>
                    <a:pt x="147" y="256"/>
                    <a:pt x="147" y="256"/>
                    <a:pt x="147" y="256"/>
                  </a:cubicBezTo>
                  <a:cubicBezTo>
                    <a:pt x="150" y="256"/>
                    <a:pt x="152" y="254"/>
                    <a:pt x="153" y="252"/>
                  </a:cubicBezTo>
                  <a:cubicBezTo>
                    <a:pt x="155" y="247"/>
                    <a:pt x="151" y="243"/>
                    <a:pt x="147" y="243"/>
                  </a:cubicBezTo>
                  <a:close/>
                  <a:moveTo>
                    <a:pt x="122" y="38"/>
                  </a:moveTo>
                  <a:cubicBezTo>
                    <a:pt x="125" y="38"/>
                    <a:pt x="128" y="36"/>
                    <a:pt x="128" y="32"/>
                  </a:cubicBezTo>
                  <a:cubicBezTo>
                    <a:pt x="128" y="6"/>
                    <a:pt x="128" y="6"/>
                    <a:pt x="128" y="6"/>
                  </a:cubicBezTo>
                  <a:cubicBezTo>
                    <a:pt x="128" y="3"/>
                    <a:pt x="125" y="0"/>
                    <a:pt x="122" y="0"/>
                  </a:cubicBezTo>
                  <a:cubicBezTo>
                    <a:pt x="118" y="0"/>
                    <a:pt x="115" y="3"/>
                    <a:pt x="115" y="6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115" y="36"/>
                    <a:pt x="118" y="38"/>
                    <a:pt x="122" y="38"/>
                  </a:cubicBezTo>
                  <a:close/>
                  <a:moveTo>
                    <a:pt x="54" y="63"/>
                  </a:moveTo>
                  <a:cubicBezTo>
                    <a:pt x="55" y="64"/>
                    <a:pt x="57" y="65"/>
                    <a:pt x="58" y="65"/>
                  </a:cubicBezTo>
                  <a:cubicBezTo>
                    <a:pt x="60" y="65"/>
                    <a:pt x="62" y="64"/>
                    <a:pt x="63" y="63"/>
                  </a:cubicBezTo>
                  <a:cubicBezTo>
                    <a:pt x="65" y="60"/>
                    <a:pt x="65" y="56"/>
                    <a:pt x="63" y="54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2" y="33"/>
                    <a:pt x="38" y="33"/>
                    <a:pt x="36" y="36"/>
                  </a:cubicBezTo>
                  <a:cubicBezTo>
                    <a:pt x="33" y="38"/>
                    <a:pt x="33" y="42"/>
                    <a:pt x="36" y="45"/>
                  </a:cubicBezTo>
                  <a:lnTo>
                    <a:pt x="54" y="63"/>
                  </a:lnTo>
                  <a:close/>
                  <a:moveTo>
                    <a:pt x="38" y="122"/>
                  </a:moveTo>
                  <a:cubicBezTo>
                    <a:pt x="38" y="118"/>
                    <a:pt x="36" y="115"/>
                    <a:pt x="32" y="115"/>
                  </a:cubicBezTo>
                  <a:cubicBezTo>
                    <a:pt x="6" y="115"/>
                    <a:pt x="6" y="115"/>
                    <a:pt x="6" y="115"/>
                  </a:cubicBezTo>
                  <a:cubicBezTo>
                    <a:pt x="3" y="115"/>
                    <a:pt x="0" y="118"/>
                    <a:pt x="0" y="122"/>
                  </a:cubicBezTo>
                  <a:cubicBezTo>
                    <a:pt x="0" y="125"/>
                    <a:pt x="3" y="128"/>
                    <a:pt x="6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6" y="128"/>
                    <a:pt x="38" y="125"/>
                    <a:pt x="38" y="122"/>
                  </a:cubicBezTo>
                  <a:close/>
                  <a:moveTo>
                    <a:pt x="54" y="180"/>
                  </a:moveTo>
                  <a:cubicBezTo>
                    <a:pt x="36" y="199"/>
                    <a:pt x="36" y="199"/>
                    <a:pt x="36" y="199"/>
                  </a:cubicBezTo>
                  <a:cubicBezTo>
                    <a:pt x="33" y="201"/>
                    <a:pt x="33" y="205"/>
                    <a:pt x="36" y="208"/>
                  </a:cubicBezTo>
                  <a:cubicBezTo>
                    <a:pt x="37" y="209"/>
                    <a:pt x="39" y="209"/>
                    <a:pt x="40" y="209"/>
                  </a:cubicBezTo>
                  <a:cubicBezTo>
                    <a:pt x="42" y="209"/>
                    <a:pt x="43" y="209"/>
                    <a:pt x="45" y="208"/>
                  </a:cubicBezTo>
                  <a:cubicBezTo>
                    <a:pt x="63" y="189"/>
                    <a:pt x="63" y="189"/>
                    <a:pt x="63" y="189"/>
                  </a:cubicBezTo>
                  <a:cubicBezTo>
                    <a:pt x="65" y="187"/>
                    <a:pt x="65" y="183"/>
                    <a:pt x="63" y="180"/>
                  </a:cubicBezTo>
                  <a:cubicBezTo>
                    <a:pt x="60" y="178"/>
                    <a:pt x="56" y="178"/>
                    <a:pt x="54" y="180"/>
                  </a:cubicBezTo>
                  <a:close/>
                  <a:moveTo>
                    <a:pt x="189" y="180"/>
                  </a:moveTo>
                  <a:cubicBezTo>
                    <a:pt x="187" y="178"/>
                    <a:pt x="183" y="178"/>
                    <a:pt x="180" y="180"/>
                  </a:cubicBezTo>
                  <a:cubicBezTo>
                    <a:pt x="178" y="183"/>
                    <a:pt x="178" y="187"/>
                    <a:pt x="180" y="189"/>
                  </a:cubicBezTo>
                  <a:cubicBezTo>
                    <a:pt x="199" y="208"/>
                    <a:pt x="199" y="208"/>
                    <a:pt x="199" y="208"/>
                  </a:cubicBezTo>
                  <a:cubicBezTo>
                    <a:pt x="200" y="209"/>
                    <a:pt x="201" y="209"/>
                    <a:pt x="203" y="209"/>
                  </a:cubicBezTo>
                  <a:cubicBezTo>
                    <a:pt x="205" y="209"/>
                    <a:pt x="206" y="209"/>
                    <a:pt x="208" y="208"/>
                  </a:cubicBezTo>
                  <a:cubicBezTo>
                    <a:pt x="210" y="205"/>
                    <a:pt x="210" y="201"/>
                    <a:pt x="208" y="199"/>
                  </a:cubicBezTo>
                  <a:lnTo>
                    <a:pt x="189" y="180"/>
                  </a:lnTo>
                  <a:close/>
                  <a:moveTo>
                    <a:pt x="237" y="115"/>
                  </a:moveTo>
                  <a:cubicBezTo>
                    <a:pt x="211" y="115"/>
                    <a:pt x="211" y="115"/>
                    <a:pt x="211" y="115"/>
                  </a:cubicBezTo>
                  <a:cubicBezTo>
                    <a:pt x="208" y="115"/>
                    <a:pt x="205" y="118"/>
                    <a:pt x="205" y="122"/>
                  </a:cubicBezTo>
                  <a:cubicBezTo>
                    <a:pt x="205" y="125"/>
                    <a:pt x="208" y="128"/>
                    <a:pt x="211" y="128"/>
                  </a:cubicBezTo>
                  <a:cubicBezTo>
                    <a:pt x="237" y="128"/>
                    <a:pt x="237" y="128"/>
                    <a:pt x="237" y="128"/>
                  </a:cubicBezTo>
                  <a:cubicBezTo>
                    <a:pt x="240" y="128"/>
                    <a:pt x="243" y="125"/>
                    <a:pt x="243" y="122"/>
                  </a:cubicBezTo>
                  <a:cubicBezTo>
                    <a:pt x="243" y="118"/>
                    <a:pt x="240" y="115"/>
                    <a:pt x="237" y="115"/>
                  </a:cubicBezTo>
                  <a:close/>
                  <a:moveTo>
                    <a:pt x="185" y="65"/>
                  </a:moveTo>
                  <a:cubicBezTo>
                    <a:pt x="187" y="65"/>
                    <a:pt x="188" y="64"/>
                    <a:pt x="189" y="63"/>
                  </a:cubicBezTo>
                  <a:cubicBezTo>
                    <a:pt x="208" y="45"/>
                    <a:pt x="208" y="45"/>
                    <a:pt x="208" y="45"/>
                  </a:cubicBezTo>
                  <a:cubicBezTo>
                    <a:pt x="210" y="42"/>
                    <a:pt x="210" y="38"/>
                    <a:pt x="208" y="36"/>
                  </a:cubicBezTo>
                  <a:cubicBezTo>
                    <a:pt x="205" y="33"/>
                    <a:pt x="201" y="33"/>
                    <a:pt x="199" y="36"/>
                  </a:cubicBezTo>
                  <a:cubicBezTo>
                    <a:pt x="180" y="54"/>
                    <a:pt x="180" y="54"/>
                    <a:pt x="180" y="54"/>
                  </a:cubicBezTo>
                  <a:cubicBezTo>
                    <a:pt x="178" y="56"/>
                    <a:pt x="178" y="60"/>
                    <a:pt x="180" y="63"/>
                  </a:cubicBezTo>
                  <a:cubicBezTo>
                    <a:pt x="182" y="64"/>
                    <a:pt x="183" y="65"/>
                    <a:pt x="185" y="65"/>
                  </a:cubicBezTo>
                  <a:close/>
                  <a:moveTo>
                    <a:pt x="154" y="218"/>
                  </a:moveTo>
                  <a:cubicBezTo>
                    <a:pt x="154" y="221"/>
                    <a:pt x="151" y="224"/>
                    <a:pt x="147" y="224"/>
                  </a:cubicBezTo>
                  <a:cubicBezTo>
                    <a:pt x="96" y="224"/>
                    <a:pt x="96" y="224"/>
                    <a:pt x="96" y="224"/>
                  </a:cubicBezTo>
                  <a:cubicBezTo>
                    <a:pt x="92" y="224"/>
                    <a:pt x="90" y="221"/>
                    <a:pt x="90" y="218"/>
                  </a:cubicBezTo>
                  <a:cubicBezTo>
                    <a:pt x="90" y="214"/>
                    <a:pt x="92" y="211"/>
                    <a:pt x="96" y="211"/>
                  </a:cubicBezTo>
                  <a:cubicBezTo>
                    <a:pt x="92" y="175"/>
                    <a:pt x="54" y="167"/>
                    <a:pt x="54" y="125"/>
                  </a:cubicBezTo>
                  <a:cubicBezTo>
                    <a:pt x="54" y="88"/>
                    <a:pt x="84" y="58"/>
                    <a:pt x="122" y="58"/>
                  </a:cubicBezTo>
                  <a:cubicBezTo>
                    <a:pt x="159" y="58"/>
                    <a:pt x="189" y="88"/>
                    <a:pt x="189" y="125"/>
                  </a:cubicBezTo>
                  <a:cubicBezTo>
                    <a:pt x="189" y="167"/>
                    <a:pt x="152" y="175"/>
                    <a:pt x="148" y="211"/>
                  </a:cubicBezTo>
                  <a:cubicBezTo>
                    <a:pt x="151" y="211"/>
                    <a:pt x="154" y="214"/>
                    <a:pt x="154" y="218"/>
                  </a:cubicBezTo>
                  <a:close/>
                  <a:moveTo>
                    <a:pt x="107" y="76"/>
                  </a:moveTo>
                  <a:cubicBezTo>
                    <a:pt x="106" y="73"/>
                    <a:pt x="103" y="72"/>
                    <a:pt x="101" y="73"/>
                  </a:cubicBezTo>
                  <a:cubicBezTo>
                    <a:pt x="84" y="80"/>
                    <a:pt x="72" y="94"/>
                    <a:pt x="67" y="111"/>
                  </a:cubicBezTo>
                  <a:cubicBezTo>
                    <a:pt x="67" y="113"/>
                    <a:pt x="68" y="116"/>
                    <a:pt x="71" y="117"/>
                  </a:cubicBezTo>
                  <a:cubicBezTo>
                    <a:pt x="71" y="117"/>
                    <a:pt x="72" y="117"/>
                    <a:pt x="72" y="117"/>
                  </a:cubicBezTo>
                  <a:cubicBezTo>
                    <a:pt x="74" y="117"/>
                    <a:pt x="76" y="115"/>
                    <a:pt x="77" y="113"/>
                  </a:cubicBezTo>
                  <a:cubicBezTo>
                    <a:pt x="80" y="99"/>
                    <a:pt x="91" y="87"/>
                    <a:pt x="104" y="82"/>
                  </a:cubicBezTo>
                  <a:cubicBezTo>
                    <a:pt x="107" y="81"/>
                    <a:pt x="108" y="78"/>
                    <a:pt x="107" y="76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6339959" y="5134662"/>
            <a:ext cx="571870" cy="574400"/>
            <a:chOff x="10596810" y="503370"/>
            <a:chExt cx="626458" cy="629230"/>
          </a:xfrm>
        </p:grpSpPr>
        <p:sp>
          <p:nvSpPr>
            <p:cNvPr id="112" name="Oval 4"/>
            <p:cNvSpPr/>
            <p:nvPr/>
          </p:nvSpPr>
          <p:spPr>
            <a:xfrm>
              <a:off x="10596810" y="503370"/>
              <a:ext cx="626458" cy="62923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" name="Freeform 145"/>
            <p:cNvSpPr>
              <a:spLocks noEditPoints="1"/>
            </p:cNvSpPr>
            <p:nvPr/>
          </p:nvSpPr>
          <p:spPr bwMode="auto">
            <a:xfrm>
              <a:off x="10817663" y="652160"/>
              <a:ext cx="219899" cy="331652"/>
            </a:xfrm>
            <a:custGeom>
              <a:avLst/>
              <a:gdLst>
                <a:gd name="T0" fmla="*/ 92 w 122"/>
                <a:gd name="T1" fmla="*/ 98 h 184"/>
                <a:gd name="T2" fmla="*/ 80 w 122"/>
                <a:gd name="T3" fmla="*/ 55 h 184"/>
                <a:gd name="T4" fmla="*/ 111 w 122"/>
                <a:gd name="T5" fmla="*/ 73 h 184"/>
                <a:gd name="T6" fmla="*/ 122 w 122"/>
                <a:gd name="T7" fmla="*/ 117 h 184"/>
                <a:gd name="T8" fmla="*/ 92 w 122"/>
                <a:gd name="T9" fmla="*/ 98 h 184"/>
                <a:gd name="T10" fmla="*/ 31 w 122"/>
                <a:gd name="T11" fmla="*/ 36 h 184"/>
                <a:gd name="T12" fmla="*/ 18 w 122"/>
                <a:gd name="T13" fmla="*/ 0 h 184"/>
                <a:gd name="T14" fmla="*/ 80 w 122"/>
                <a:gd name="T15" fmla="*/ 0 h 184"/>
                <a:gd name="T16" fmla="*/ 67 w 122"/>
                <a:gd name="T17" fmla="*/ 36 h 184"/>
                <a:gd name="T18" fmla="*/ 31 w 122"/>
                <a:gd name="T19" fmla="*/ 36 h 184"/>
                <a:gd name="T20" fmla="*/ 67 w 122"/>
                <a:gd name="T21" fmla="*/ 43 h 184"/>
                <a:gd name="T22" fmla="*/ 89 w 122"/>
                <a:gd name="T23" fmla="*/ 112 h 184"/>
                <a:gd name="T24" fmla="*/ 90 w 122"/>
                <a:gd name="T25" fmla="*/ 112 h 184"/>
                <a:gd name="T26" fmla="*/ 89 w 122"/>
                <a:gd name="T27" fmla="*/ 113 h 184"/>
                <a:gd name="T28" fmla="*/ 98 w 122"/>
                <a:gd name="T29" fmla="*/ 141 h 184"/>
                <a:gd name="T30" fmla="*/ 49 w 122"/>
                <a:gd name="T31" fmla="*/ 184 h 184"/>
                <a:gd name="T32" fmla="*/ 0 w 122"/>
                <a:gd name="T33" fmla="*/ 141 h 184"/>
                <a:gd name="T34" fmla="*/ 31 w 122"/>
                <a:gd name="T35" fmla="*/ 43 h 184"/>
                <a:gd name="T36" fmla="*/ 67 w 122"/>
                <a:gd name="T37" fmla="*/ 43 h 184"/>
                <a:gd name="T38" fmla="*/ 55 w 122"/>
                <a:gd name="T39" fmla="*/ 55 h 184"/>
                <a:gd name="T40" fmla="*/ 43 w 122"/>
                <a:gd name="T41" fmla="*/ 55 h 184"/>
                <a:gd name="T42" fmla="*/ 35 w 122"/>
                <a:gd name="T43" fmla="*/ 81 h 184"/>
                <a:gd name="T44" fmla="*/ 56 w 122"/>
                <a:gd name="T45" fmla="*/ 60 h 184"/>
                <a:gd name="T46" fmla="*/ 55 w 122"/>
                <a:gd name="T47" fmla="*/ 55 h 184"/>
                <a:gd name="T48" fmla="*/ 49 w 122"/>
                <a:gd name="T49" fmla="*/ 166 h 184"/>
                <a:gd name="T50" fmla="*/ 80 w 122"/>
                <a:gd name="T51" fmla="*/ 135 h 184"/>
                <a:gd name="T52" fmla="*/ 77 w 122"/>
                <a:gd name="T53" fmla="*/ 125 h 184"/>
                <a:gd name="T54" fmla="*/ 43 w 122"/>
                <a:gd name="T55" fmla="*/ 160 h 184"/>
                <a:gd name="T56" fmla="*/ 49 w 122"/>
                <a:gd name="T57" fmla="*/ 166 h 184"/>
                <a:gd name="T58" fmla="*/ 33 w 122"/>
                <a:gd name="T59" fmla="*/ 149 h 184"/>
                <a:gd name="T60" fmla="*/ 72 w 122"/>
                <a:gd name="T61" fmla="*/ 110 h 184"/>
                <a:gd name="T62" fmla="*/ 68 w 122"/>
                <a:gd name="T63" fmla="*/ 98 h 184"/>
                <a:gd name="T64" fmla="*/ 25 w 122"/>
                <a:gd name="T65" fmla="*/ 141 h 184"/>
                <a:gd name="T66" fmla="*/ 33 w 122"/>
                <a:gd name="T67" fmla="*/ 149 h 184"/>
                <a:gd name="T68" fmla="*/ 21 w 122"/>
                <a:gd name="T69" fmla="*/ 128 h 184"/>
                <a:gd name="T70" fmla="*/ 64 w 122"/>
                <a:gd name="T71" fmla="*/ 84 h 184"/>
                <a:gd name="T72" fmla="*/ 61 w 122"/>
                <a:gd name="T73" fmla="*/ 73 h 184"/>
                <a:gd name="T74" fmla="*/ 27 w 122"/>
                <a:gd name="T75" fmla="*/ 106 h 184"/>
                <a:gd name="T76" fmla="*/ 21 w 122"/>
                <a:gd name="T77" fmla="*/ 128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2" h="184">
                  <a:moveTo>
                    <a:pt x="92" y="98"/>
                  </a:moveTo>
                  <a:lnTo>
                    <a:pt x="80" y="55"/>
                  </a:lnTo>
                  <a:lnTo>
                    <a:pt x="111" y="73"/>
                  </a:lnTo>
                  <a:lnTo>
                    <a:pt x="122" y="117"/>
                  </a:lnTo>
                  <a:lnTo>
                    <a:pt x="92" y="98"/>
                  </a:lnTo>
                  <a:close/>
                  <a:moveTo>
                    <a:pt x="31" y="36"/>
                  </a:moveTo>
                  <a:lnTo>
                    <a:pt x="18" y="0"/>
                  </a:lnTo>
                  <a:lnTo>
                    <a:pt x="80" y="0"/>
                  </a:lnTo>
                  <a:lnTo>
                    <a:pt x="67" y="36"/>
                  </a:lnTo>
                  <a:lnTo>
                    <a:pt x="31" y="36"/>
                  </a:lnTo>
                  <a:close/>
                  <a:moveTo>
                    <a:pt x="67" y="43"/>
                  </a:moveTo>
                  <a:lnTo>
                    <a:pt x="89" y="112"/>
                  </a:lnTo>
                  <a:lnTo>
                    <a:pt x="90" y="112"/>
                  </a:lnTo>
                  <a:lnTo>
                    <a:pt x="89" y="113"/>
                  </a:lnTo>
                  <a:lnTo>
                    <a:pt x="98" y="141"/>
                  </a:lnTo>
                  <a:lnTo>
                    <a:pt x="49" y="184"/>
                  </a:lnTo>
                  <a:lnTo>
                    <a:pt x="0" y="141"/>
                  </a:lnTo>
                  <a:lnTo>
                    <a:pt x="31" y="43"/>
                  </a:lnTo>
                  <a:lnTo>
                    <a:pt x="67" y="43"/>
                  </a:lnTo>
                  <a:close/>
                  <a:moveTo>
                    <a:pt x="55" y="55"/>
                  </a:moveTo>
                  <a:lnTo>
                    <a:pt x="43" y="55"/>
                  </a:lnTo>
                  <a:lnTo>
                    <a:pt x="35" y="81"/>
                  </a:lnTo>
                  <a:lnTo>
                    <a:pt x="56" y="60"/>
                  </a:lnTo>
                  <a:lnTo>
                    <a:pt x="55" y="55"/>
                  </a:lnTo>
                  <a:close/>
                  <a:moveTo>
                    <a:pt x="49" y="166"/>
                  </a:moveTo>
                  <a:lnTo>
                    <a:pt x="80" y="135"/>
                  </a:lnTo>
                  <a:lnTo>
                    <a:pt x="77" y="125"/>
                  </a:lnTo>
                  <a:lnTo>
                    <a:pt x="43" y="160"/>
                  </a:lnTo>
                  <a:lnTo>
                    <a:pt x="49" y="166"/>
                  </a:lnTo>
                  <a:close/>
                  <a:moveTo>
                    <a:pt x="33" y="149"/>
                  </a:moveTo>
                  <a:lnTo>
                    <a:pt x="72" y="110"/>
                  </a:lnTo>
                  <a:lnTo>
                    <a:pt x="68" y="98"/>
                  </a:lnTo>
                  <a:lnTo>
                    <a:pt x="25" y="141"/>
                  </a:lnTo>
                  <a:lnTo>
                    <a:pt x="33" y="149"/>
                  </a:lnTo>
                  <a:close/>
                  <a:moveTo>
                    <a:pt x="21" y="128"/>
                  </a:moveTo>
                  <a:lnTo>
                    <a:pt x="64" y="84"/>
                  </a:lnTo>
                  <a:lnTo>
                    <a:pt x="61" y="73"/>
                  </a:lnTo>
                  <a:lnTo>
                    <a:pt x="27" y="106"/>
                  </a:lnTo>
                  <a:lnTo>
                    <a:pt x="21" y="128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7523295" y="5134662"/>
            <a:ext cx="571870" cy="574400"/>
            <a:chOff x="10596810" y="1655498"/>
            <a:chExt cx="626458" cy="629230"/>
          </a:xfrm>
        </p:grpSpPr>
        <p:sp>
          <p:nvSpPr>
            <p:cNvPr id="115" name="Oval 4"/>
            <p:cNvSpPr/>
            <p:nvPr/>
          </p:nvSpPr>
          <p:spPr>
            <a:xfrm>
              <a:off x="10596810" y="1655498"/>
              <a:ext cx="626458" cy="62923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" name="Freeform 206"/>
            <p:cNvSpPr>
              <a:spLocks noChangeAspect="1" noEditPoints="1"/>
            </p:cNvSpPr>
            <p:nvPr/>
          </p:nvSpPr>
          <p:spPr bwMode="auto">
            <a:xfrm>
              <a:off x="10795680" y="1793062"/>
              <a:ext cx="263864" cy="318957"/>
            </a:xfrm>
            <a:custGeom>
              <a:avLst/>
              <a:gdLst>
                <a:gd name="T0" fmla="*/ 0 w 77"/>
                <a:gd name="T1" fmla="*/ 85 h 93"/>
                <a:gd name="T2" fmla="*/ 30 w 77"/>
                <a:gd name="T3" fmla="*/ 20 h 93"/>
                <a:gd name="T4" fmla="*/ 38 w 77"/>
                <a:gd name="T5" fmla="*/ 26 h 93"/>
                <a:gd name="T6" fmla="*/ 39 w 77"/>
                <a:gd name="T7" fmla="*/ 27 h 93"/>
                <a:gd name="T8" fmla="*/ 39 w 77"/>
                <a:gd name="T9" fmla="*/ 27 h 93"/>
                <a:gd name="T10" fmla="*/ 40 w 77"/>
                <a:gd name="T11" fmla="*/ 27 h 93"/>
                <a:gd name="T12" fmla="*/ 40 w 77"/>
                <a:gd name="T13" fmla="*/ 28 h 93"/>
                <a:gd name="T14" fmla="*/ 40 w 77"/>
                <a:gd name="T15" fmla="*/ 28 h 93"/>
                <a:gd name="T16" fmla="*/ 41 w 77"/>
                <a:gd name="T17" fmla="*/ 28 h 93"/>
                <a:gd name="T18" fmla="*/ 41 w 77"/>
                <a:gd name="T19" fmla="*/ 29 h 93"/>
                <a:gd name="T20" fmla="*/ 42 w 77"/>
                <a:gd name="T21" fmla="*/ 29 h 93"/>
                <a:gd name="T22" fmla="*/ 42 w 77"/>
                <a:gd name="T23" fmla="*/ 29 h 93"/>
                <a:gd name="T24" fmla="*/ 43 w 77"/>
                <a:gd name="T25" fmla="*/ 29 h 93"/>
                <a:gd name="T26" fmla="*/ 43 w 77"/>
                <a:gd name="T27" fmla="*/ 30 h 93"/>
                <a:gd name="T28" fmla="*/ 43 w 77"/>
                <a:gd name="T29" fmla="*/ 30 h 93"/>
                <a:gd name="T30" fmla="*/ 48 w 77"/>
                <a:gd name="T31" fmla="*/ 33 h 93"/>
                <a:gd name="T32" fmla="*/ 48 w 77"/>
                <a:gd name="T33" fmla="*/ 33 h 93"/>
                <a:gd name="T34" fmla="*/ 49 w 77"/>
                <a:gd name="T35" fmla="*/ 34 h 93"/>
                <a:gd name="T36" fmla="*/ 49 w 77"/>
                <a:gd name="T37" fmla="*/ 34 h 93"/>
                <a:gd name="T38" fmla="*/ 50 w 77"/>
                <a:gd name="T39" fmla="*/ 34 h 93"/>
                <a:gd name="T40" fmla="*/ 50 w 77"/>
                <a:gd name="T41" fmla="*/ 35 h 93"/>
                <a:gd name="T42" fmla="*/ 50 w 77"/>
                <a:gd name="T43" fmla="*/ 35 h 93"/>
                <a:gd name="T44" fmla="*/ 51 w 77"/>
                <a:gd name="T45" fmla="*/ 35 h 93"/>
                <a:gd name="T46" fmla="*/ 51 w 77"/>
                <a:gd name="T47" fmla="*/ 36 h 93"/>
                <a:gd name="T48" fmla="*/ 52 w 77"/>
                <a:gd name="T49" fmla="*/ 36 h 93"/>
                <a:gd name="T50" fmla="*/ 52 w 77"/>
                <a:gd name="T51" fmla="*/ 36 h 93"/>
                <a:gd name="T52" fmla="*/ 53 w 77"/>
                <a:gd name="T53" fmla="*/ 37 h 93"/>
                <a:gd name="T54" fmla="*/ 53 w 77"/>
                <a:gd name="T55" fmla="*/ 37 h 93"/>
                <a:gd name="T56" fmla="*/ 48 w 77"/>
                <a:gd name="T57" fmla="*/ 79 h 93"/>
                <a:gd name="T58" fmla="*/ 7 w 77"/>
                <a:gd name="T59" fmla="*/ 91 h 93"/>
                <a:gd name="T60" fmla="*/ 35 w 77"/>
                <a:gd name="T61" fmla="*/ 64 h 93"/>
                <a:gd name="T62" fmla="*/ 19 w 77"/>
                <a:gd name="T63" fmla="*/ 53 h 93"/>
                <a:gd name="T64" fmla="*/ 3 w 77"/>
                <a:gd name="T65" fmla="*/ 88 h 93"/>
                <a:gd name="T66" fmla="*/ 73 w 77"/>
                <a:gd name="T67" fmla="*/ 93 h 93"/>
                <a:gd name="T68" fmla="*/ 54 w 77"/>
                <a:gd name="T69" fmla="*/ 83 h 93"/>
                <a:gd name="T70" fmla="*/ 69 w 77"/>
                <a:gd name="T71" fmla="*/ 42 h 93"/>
                <a:gd name="T72" fmla="*/ 34 w 77"/>
                <a:gd name="T73" fmla="*/ 0 h 93"/>
                <a:gd name="T74" fmla="*/ 69 w 77"/>
                <a:gd name="T75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宋体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8264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344D9AB-8F0C-46C2-8E8C-253912D72B14}"/>
              </a:ext>
            </a:extLst>
          </p:cNvPr>
          <p:cNvSpPr txBox="1"/>
          <p:nvPr/>
        </p:nvSpPr>
        <p:spPr>
          <a:xfrm>
            <a:off x="3726791" y="3198167"/>
            <a:ext cx="271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2400" kern="2000" spc="100"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cs typeface="+mn-ea"/>
                <a:sym typeface="+mn-lt"/>
              </a:rPr>
              <a:t>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8A23D7C-6294-48A8-9073-1126B926B7BB}"/>
              </a:ext>
            </a:extLst>
          </p:cNvPr>
          <p:cNvSpPr txBox="1"/>
          <p:nvPr/>
        </p:nvSpPr>
        <p:spPr>
          <a:xfrm>
            <a:off x="3793463" y="3198167"/>
            <a:ext cx="271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2400" kern="2000" spc="100"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cs typeface="+mn-ea"/>
                <a:sym typeface="+mn-lt"/>
              </a:rPr>
              <a:t>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A553692-393C-4C26-A6B3-9A54F7F6CB1A}"/>
              </a:ext>
            </a:extLst>
          </p:cNvPr>
          <p:cNvSpPr txBox="1"/>
          <p:nvPr/>
        </p:nvSpPr>
        <p:spPr>
          <a:xfrm>
            <a:off x="3872046" y="3198167"/>
            <a:ext cx="271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2400" kern="2000" spc="100"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cs typeface="+mn-ea"/>
                <a:sym typeface="+mn-lt"/>
              </a:rPr>
              <a:t>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BE1158F-94EA-4943-8D46-8BF9354F0335}"/>
              </a:ext>
            </a:extLst>
          </p:cNvPr>
          <p:cNvSpPr/>
          <p:nvPr/>
        </p:nvSpPr>
        <p:spPr>
          <a:xfrm>
            <a:off x="-153162" y="2188750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EAAA7044-9076-4457-8B85-3D800B81A499}"/>
              </a:ext>
            </a:extLst>
          </p:cNvPr>
          <p:cNvSpPr/>
          <p:nvPr/>
        </p:nvSpPr>
        <p:spPr>
          <a:xfrm>
            <a:off x="-284226" y="2514886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CB75486A-EBC8-45DA-8A84-1F24C9926EF2}"/>
              </a:ext>
            </a:extLst>
          </p:cNvPr>
          <p:cNvSpPr/>
          <p:nvPr/>
        </p:nvSpPr>
        <p:spPr>
          <a:xfrm>
            <a:off x="-195326" y="2651411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6C89B4FB-8D7A-42B2-8D99-03220A6D52AC}"/>
              </a:ext>
            </a:extLst>
          </p:cNvPr>
          <p:cNvSpPr/>
          <p:nvPr/>
        </p:nvSpPr>
        <p:spPr>
          <a:xfrm>
            <a:off x="-210321" y="1822031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731B0A80-6ADF-4C17-B1EE-82B00A1D3681}"/>
              </a:ext>
            </a:extLst>
          </p:cNvPr>
          <p:cNvSpPr/>
          <p:nvPr/>
        </p:nvSpPr>
        <p:spPr>
          <a:xfrm>
            <a:off x="-419871" y="2079206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A72561E1-C612-4E75-9277-E8602A17750F}"/>
              </a:ext>
            </a:extLst>
          </p:cNvPr>
          <p:cNvSpPr/>
          <p:nvPr/>
        </p:nvSpPr>
        <p:spPr>
          <a:xfrm>
            <a:off x="-281051" y="2975261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00596609-E74A-4550-B2EC-452745A115BA}"/>
              </a:ext>
            </a:extLst>
          </p:cNvPr>
          <p:cNvSpPr/>
          <p:nvPr/>
        </p:nvSpPr>
        <p:spPr>
          <a:xfrm>
            <a:off x="-408051" y="2667286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EF2E986C-8318-4FD7-970D-D4F9C84AB6A1}"/>
              </a:ext>
            </a:extLst>
          </p:cNvPr>
          <p:cNvSpPr/>
          <p:nvPr/>
        </p:nvSpPr>
        <p:spPr>
          <a:xfrm>
            <a:off x="-338201" y="2864136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F25C5E52-5DEB-461E-B0E7-6A02692F308B}"/>
              </a:ext>
            </a:extLst>
          </p:cNvPr>
          <p:cNvSpPr/>
          <p:nvPr/>
        </p:nvSpPr>
        <p:spPr>
          <a:xfrm>
            <a:off x="-153162" y="218875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9A36AC6E-A5DE-4BA9-9004-B239CC85C1F6}"/>
              </a:ext>
            </a:extLst>
          </p:cNvPr>
          <p:cNvSpPr/>
          <p:nvPr/>
        </p:nvSpPr>
        <p:spPr>
          <a:xfrm>
            <a:off x="-446151" y="3133444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glow rad="25400">
              <a:schemeClr val="tx1">
                <a:alpha val="8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5C5D2D7A-F391-4DB1-B16D-C168450A34B3}"/>
              </a:ext>
            </a:extLst>
          </p:cNvPr>
          <p:cNvSpPr/>
          <p:nvPr/>
        </p:nvSpPr>
        <p:spPr>
          <a:xfrm>
            <a:off x="-300101" y="1813211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3B7165B1-61EC-472F-B9F1-94F7B5EDEEFE}"/>
              </a:ext>
            </a:extLst>
          </p:cNvPr>
          <p:cNvSpPr/>
          <p:nvPr/>
        </p:nvSpPr>
        <p:spPr>
          <a:xfrm>
            <a:off x="-281759" y="18806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5F35D353-98E3-4DA0-AA47-8FF781CE58FB}"/>
              </a:ext>
            </a:extLst>
          </p:cNvPr>
          <p:cNvSpPr/>
          <p:nvPr/>
        </p:nvSpPr>
        <p:spPr>
          <a:xfrm>
            <a:off x="-530996" y="2653881"/>
            <a:ext cx="126000" cy="126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2EC20628-6C61-44F9-B7A9-488F9AD9F198}"/>
              </a:ext>
            </a:extLst>
          </p:cNvPr>
          <p:cNvSpPr/>
          <p:nvPr/>
        </p:nvSpPr>
        <p:spPr>
          <a:xfrm>
            <a:off x="-231045" y="3189574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3E20576B-705A-4622-A9E6-44B825F42AA5}"/>
              </a:ext>
            </a:extLst>
          </p:cNvPr>
          <p:cNvSpPr/>
          <p:nvPr/>
        </p:nvSpPr>
        <p:spPr>
          <a:xfrm>
            <a:off x="-174689" y="2507742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glow rad="12700">
              <a:schemeClr val="tx1">
                <a:alpha val="8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1A5D4BC6-5218-4149-A520-BAD6A3B78FC3}"/>
              </a:ext>
            </a:extLst>
          </p:cNvPr>
          <p:cNvSpPr/>
          <p:nvPr/>
        </p:nvSpPr>
        <p:spPr>
          <a:xfrm>
            <a:off x="-285813" y="2999868"/>
            <a:ext cx="43200" cy="43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C9D30914-FD85-43C4-A92F-D1A7ABB8ED70}"/>
              </a:ext>
            </a:extLst>
          </p:cNvPr>
          <p:cNvSpPr/>
          <p:nvPr/>
        </p:nvSpPr>
        <p:spPr>
          <a:xfrm>
            <a:off x="10076325" y="231013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42ECEA92-A4D3-4B13-8ED3-6EFC44C14E36}"/>
              </a:ext>
            </a:extLst>
          </p:cNvPr>
          <p:cNvSpPr/>
          <p:nvPr/>
        </p:nvSpPr>
        <p:spPr>
          <a:xfrm>
            <a:off x="10066499" y="1762190"/>
            <a:ext cx="50400" cy="50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99CD65BD-CCFC-4849-86CE-E9D162CBB323}"/>
              </a:ext>
            </a:extLst>
          </p:cNvPr>
          <p:cNvSpPr/>
          <p:nvPr/>
        </p:nvSpPr>
        <p:spPr>
          <a:xfrm>
            <a:off x="10164016" y="2397968"/>
            <a:ext cx="108000" cy="10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2078AB91-6743-4A1A-8CCD-0A7CDE035825}"/>
              </a:ext>
            </a:extLst>
          </p:cNvPr>
          <p:cNvSpPr/>
          <p:nvPr/>
        </p:nvSpPr>
        <p:spPr>
          <a:xfrm>
            <a:off x="765637" y="2073923"/>
            <a:ext cx="180000" cy="180000"/>
          </a:xfrm>
          <a:prstGeom prst="ellipse">
            <a:avLst/>
          </a:prstGeom>
          <a:solidFill>
            <a:schemeClr val="tx1">
              <a:lumMod val="85000"/>
              <a:lumOff val="15000"/>
              <a:alpha val="9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FDECB641-1757-4598-B227-5FED030F704B}"/>
              </a:ext>
            </a:extLst>
          </p:cNvPr>
          <p:cNvSpPr/>
          <p:nvPr/>
        </p:nvSpPr>
        <p:spPr>
          <a:xfrm>
            <a:off x="9986735" y="2164703"/>
            <a:ext cx="144000" cy="144000"/>
          </a:xfrm>
          <a:prstGeom prst="ellipse">
            <a:avLst/>
          </a:prstGeom>
          <a:solidFill>
            <a:schemeClr val="tx1">
              <a:lumMod val="85000"/>
              <a:lumOff val="15000"/>
              <a:alpha val="61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9FD2F61F-327E-4BFA-A9EF-63ADA5049E47}"/>
              </a:ext>
            </a:extLst>
          </p:cNvPr>
          <p:cNvSpPr/>
          <p:nvPr/>
        </p:nvSpPr>
        <p:spPr>
          <a:xfrm>
            <a:off x="10145355" y="3013789"/>
            <a:ext cx="108000" cy="108000"/>
          </a:xfrm>
          <a:prstGeom prst="ellipse">
            <a:avLst/>
          </a:prstGeom>
          <a:solidFill>
            <a:schemeClr val="tx1">
              <a:lumMod val="85000"/>
              <a:lumOff val="15000"/>
              <a:alpha val="61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D1CB6111-8D54-4E37-A6C2-4D3685FC626B}"/>
              </a:ext>
            </a:extLst>
          </p:cNvPr>
          <p:cNvSpPr/>
          <p:nvPr/>
        </p:nvSpPr>
        <p:spPr>
          <a:xfrm>
            <a:off x="10061380" y="4124131"/>
            <a:ext cx="72000" cy="72000"/>
          </a:xfrm>
          <a:prstGeom prst="ellipse">
            <a:avLst/>
          </a:prstGeom>
          <a:solidFill>
            <a:schemeClr val="tx1">
              <a:lumMod val="85000"/>
              <a:lumOff val="15000"/>
              <a:alpha val="61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75A75089-A340-4624-8927-027B6B24BA27}"/>
              </a:ext>
            </a:extLst>
          </p:cNvPr>
          <p:cNvSpPr/>
          <p:nvPr/>
        </p:nvSpPr>
        <p:spPr>
          <a:xfrm>
            <a:off x="11349005" y="4534678"/>
            <a:ext cx="72000" cy="72000"/>
          </a:xfrm>
          <a:prstGeom prst="ellipse">
            <a:avLst/>
          </a:prstGeom>
          <a:solidFill>
            <a:schemeClr val="tx1">
              <a:lumMod val="85000"/>
              <a:lumOff val="15000"/>
              <a:alpha val="61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0CD27EE8-D69E-43C9-A2D9-27E937E75776}"/>
              </a:ext>
            </a:extLst>
          </p:cNvPr>
          <p:cNvSpPr/>
          <p:nvPr/>
        </p:nvSpPr>
        <p:spPr>
          <a:xfrm>
            <a:off x="2839865" y="1266190"/>
            <a:ext cx="162000" cy="162000"/>
          </a:xfrm>
          <a:prstGeom prst="ellipse">
            <a:avLst/>
          </a:prstGeom>
          <a:solidFill>
            <a:schemeClr val="tx1">
              <a:lumMod val="85000"/>
              <a:lumOff val="15000"/>
              <a:alpha val="79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25162DA2-1B8A-431D-9FBC-FAFD93BD283F}"/>
              </a:ext>
            </a:extLst>
          </p:cNvPr>
          <p:cNvSpPr/>
          <p:nvPr/>
        </p:nvSpPr>
        <p:spPr>
          <a:xfrm>
            <a:off x="2864368" y="1072087"/>
            <a:ext cx="180000" cy="180000"/>
          </a:xfrm>
          <a:prstGeom prst="ellipse">
            <a:avLst/>
          </a:prstGeom>
          <a:solidFill>
            <a:schemeClr val="tx1">
              <a:lumMod val="85000"/>
              <a:lumOff val="15000"/>
              <a:alpha val="27000"/>
            </a:scheme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902E7A1A-121D-425E-80BC-30EA466A3CB7}"/>
              </a:ext>
            </a:extLst>
          </p:cNvPr>
          <p:cNvSpPr/>
          <p:nvPr/>
        </p:nvSpPr>
        <p:spPr>
          <a:xfrm>
            <a:off x="2619633" y="930340"/>
            <a:ext cx="144000" cy="144000"/>
          </a:xfrm>
          <a:prstGeom prst="ellipse">
            <a:avLst/>
          </a:prstGeom>
          <a:solidFill>
            <a:schemeClr val="tx1">
              <a:lumMod val="85000"/>
              <a:lumOff val="15000"/>
              <a:alpha val="28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60184CB0-F79A-4BBC-8F8B-378138C458A3}"/>
              </a:ext>
            </a:extLst>
          </p:cNvPr>
          <p:cNvSpPr/>
          <p:nvPr/>
        </p:nvSpPr>
        <p:spPr>
          <a:xfrm>
            <a:off x="637462" y="3804870"/>
            <a:ext cx="126000" cy="126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EA9A17F3-7C82-4DD8-9881-3B33D212ABCF}"/>
              </a:ext>
            </a:extLst>
          </p:cNvPr>
          <p:cNvSpPr/>
          <p:nvPr/>
        </p:nvSpPr>
        <p:spPr>
          <a:xfrm>
            <a:off x="4695335" y="3152040"/>
            <a:ext cx="216000" cy="216000"/>
          </a:xfrm>
          <a:prstGeom prst="ellipse">
            <a:avLst/>
          </a:prstGeom>
          <a:solidFill>
            <a:schemeClr val="tx1">
              <a:lumMod val="85000"/>
              <a:lumOff val="15000"/>
              <a:alpha val="5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D310FB96-DA1C-4B4B-9ABA-73C7006C2859}"/>
              </a:ext>
            </a:extLst>
          </p:cNvPr>
          <p:cNvSpPr/>
          <p:nvPr/>
        </p:nvSpPr>
        <p:spPr>
          <a:xfrm>
            <a:off x="1063248" y="643399"/>
            <a:ext cx="144000" cy="144000"/>
          </a:xfrm>
          <a:prstGeom prst="ellipse">
            <a:avLst/>
          </a:prstGeom>
          <a:solidFill>
            <a:schemeClr val="tx1">
              <a:lumMod val="85000"/>
              <a:lumOff val="15000"/>
              <a:alpha val="4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5CFE5C1A-1726-41FD-939D-9A9EFC69ECF0}"/>
              </a:ext>
            </a:extLst>
          </p:cNvPr>
          <p:cNvSpPr/>
          <p:nvPr/>
        </p:nvSpPr>
        <p:spPr>
          <a:xfrm>
            <a:off x="2266173" y="501781"/>
            <a:ext cx="108000" cy="108000"/>
          </a:xfrm>
          <a:prstGeom prst="ellipse">
            <a:avLst/>
          </a:prstGeom>
          <a:solidFill>
            <a:schemeClr val="tx1">
              <a:lumMod val="85000"/>
              <a:lumOff val="15000"/>
              <a:alpha val="66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F030DBDF-8C8C-4CA8-89D4-D881E217DABB}"/>
              </a:ext>
            </a:extLst>
          </p:cNvPr>
          <p:cNvSpPr/>
          <p:nvPr/>
        </p:nvSpPr>
        <p:spPr>
          <a:xfrm>
            <a:off x="3438719" y="4283841"/>
            <a:ext cx="108000" cy="10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5211E9A4-4611-474E-AAE7-32163ABF7011}"/>
              </a:ext>
            </a:extLst>
          </p:cNvPr>
          <p:cNvSpPr/>
          <p:nvPr/>
        </p:nvSpPr>
        <p:spPr>
          <a:xfrm>
            <a:off x="10229694" y="2044130"/>
            <a:ext cx="43200" cy="432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B91E99D0-19EC-4F64-9ABC-4AAFFDF4AA3B}"/>
              </a:ext>
            </a:extLst>
          </p:cNvPr>
          <p:cNvSpPr/>
          <p:nvPr/>
        </p:nvSpPr>
        <p:spPr>
          <a:xfrm>
            <a:off x="2210253" y="2998561"/>
            <a:ext cx="730250" cy="730250"/>
          </a:xfrm>
          <a:prstGeom prst="ellipse">
            <a:avLst/>
          </a:prstGeom>
          <a:solidFill>
            <a:schemeClr val="bg1">
              <a:lumMod val="50000"/>
              <a:alpha val="87000"/>
            </a:schemeClr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椭圆 38">
            <a:extLst>
              <a:ext uri="{FF2B5EF4-FFF2-40B4-BE49-F238E27FC236}">
                <a16:creationId xmlns:a16="http://schemas.microsoft.com/office/drawing/2014/main" id="{B9C42576-27C3-43C5-BB3C-2E93F5E9CB37}"/>
              </a:ext>
            </a:extLst>
          </p:cNvPr>
          <p:cNvSpPr/>
          <p:nvPr/>
        </p:nvSpPr>
        <p:spPr>
          <a:xfrm>
            <a:off x="221083" y="4851400"/>
            <a:ext cx="2006600" cy="2006600"/>
          </a:xfrm>
          <a:prstGeom prst="ellipse">
            <a:avLst/>
          </a:prstGeom>
          <a:solidFill>
            <a:schemeClr val="bg1">
              <a:lumMod val="65000"/>
              <a:alpha val="87000"/>
            </a:schemeClr>
          </a:solidFill>
          <a:ln>
            <a:noFill/>
          </a:ln>
          <a:effectLst>
            <a:softEdge rad="304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椭圆 39">
            <a:extLst>
              <a:ext uri="{FF2B5EF4-FFF2-40B4-BE49-F238E27FC236}">
                <a16:creationId xmlns:a16="http://schemas.microsoft.com/office/drawing/2014/main" id="{96A20B27-73F4-4899-B45B-67FBD2933A3C}"/>
              </a:ext>
            </a:extLst>
          </p:cNvPr>
          <p:cNvSpPr/>
          <p:nvPr/>
        </p:nvSpPr>
        <p:spPr>
          <a:xfrm>
            <a:off x="9083675" y="224064"/>
            <a:ext cx="939800" cy="939800"/>
          </a:xfrm>
          <a:prstGeom prst="ellipse">
            <a:avLst/>
          </a:prstGeom>
          <a:solidFill>
            <a:schemeClr val="bg1">
              <a:lumMod val="50000"/>
              <a:alpha val="87000"/>
            </a:schemeClr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椭圆 40">
            <a:extLst>
              <a:ext uri="{FF2B5EF4-FFF2-40B4-BE49-F238E27FC236}">
                <a16:creationId xmlns:a16="http://schemas.microsoft.com/office/drawing/2014/main" id="{738C1BCF-93F6-467C-A8D0-12DB8B74475B}"/>
              </a:ext>
            </a:extLst>
          </p:cNvPr>
          <p:cNvSpPr/>
          <p:nvPr/>
        </p:nvSpPr>
        <p:spPr>
          <a:xfrm>
            <a:off x="10167906" y="4233636"/>
            <a:ext cx="939800" cy="939800"/>
          </a:xfrm>
          <a:prstGeom prst="ellipse">
            <a:avLst/>
          </a:prstGeom>
          <a:solidFill>
            <a:srgbClr val="999999"/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id="{D20F784D-AEFC-4B39-8A37-C97F8CA5B9F1}"/>
              </a:ext>
            </a:extLst>
          </p:cNvPr>
          <p:cNvSpPr/>
          <p:nvPr/>
        </p:nvSpPr>
        <p:spPr>
          <a:xfrm>
            <a:off x="1186958" y="2041641"/>
            <a:ext cx="1107440" cy="1107440"/>
          </a:xfrm>
          <a:prstGeom prst="ellipse">
            <a:avLst/>
          </a:prstGeom>
          <a:solidFill>
            <a:schemeClr val="bg1">
              <a:lumMod val="65000"/>
              <a:alpha val="73000"/>
            </a:schemeClr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文本框 42" descr="e7d195523061f1c011414db08df74492ac20befa3fb15586EED641F7DA837B3633596E05B8AE62E50B5E5456BD3C648DCE2D234CC482E88EB223CB95B207F69907A09C8021443F850886F0462B4D95DAE7E52E05A390C4CE625F38A433E56E1506C378848893C4809CC188E12B64E27FF9994B107CB3C3C2C94CAA84DC1D73C7FCCF51DAA75E7A6B">
            <a:extLst>
              <a:ext uri="{FF2B5EF4-FFF2-40B4-BE49-F238E27FC236}">
                <a16:creationId xmlns:a16="http://schemas.microsoft.com/office/drawing/2014/main" id="{E10D487B-5B88-44B9-BE22-40D24BF91D43}"/>
              </a:ext>
            </a:extLst>
          </p:cNvPr>
          <p:cNvSpPr txBox="1"/>
          <p:nvPr/>
        </p:nvSpPr>
        <p:spPr>
          <a:xfrm>
            <a:off x="2067623" y="2640411"/>
            <a:ext cx="83231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2400" kern="2000" spc="100">
                <a:cs typeface="Arial" panose="020B0604020202020204" pitchFamily="34" charset="0"/>
              </a:defRPr>
            </a:lvl1pPr>
          </a:lstStyle>
          <a:p>
            <a:r>
              <a:rPr lang="sk-SK" altLang="zh-CN" sz="5400" b="1" dirty="0" smtClean="0">
                <a:cs typeface="+mn-ea"/>
                <a:sym typeface="+mn-lt"/>
              </a:rPr>
              <a:t>Ďakujem za pozornosť</a:t>
            </a:r>
            <a:endParaRPr lang="zh-CN" altLang="en-US" sz="5400" b="1" dirty="0">
              <a:cs typeface="+mn-ea"/>
              <a:sym typeface="+mn-lt"/>
            </a:endParaRPr>
          </a:p>
        </p:txBody>
      </p:sp>
      <p:sp>
        <p:nvSpPr>
          <p:cNvPr id="46" name="TextBox 3">
            <a:hlinkClick r:id="rId3"/>
            <a:extLst>
              <a:ext uri="{FF2B5EF4-FFF2-40B4-BE49-F238E27FC236}">
                <a16:creationId xmlns:a16="http://schemas.microsoft.com/office/drawing/2014/main" id="{E92A12CE-20B5-4FBC-9A58-16380B6C12F2}"/>
              </a:ext>
            </a:extLst>
          </p:cNvPr>
          <p:cNvSpPr txBox="1"/>
          <p:nvPr/>
        </p:nvSpPr>
        <p:spPr>
          <a:xfrm>
            <a:off x="6801304" y="659922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https://www.jpppt.com.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6BB649AD-B436-4D12-ADCD-93DF9B4E3491}"/>
              </a:ext>
            </a:extLst>
          </p:cNvPr>
          <p:cNvSpPr/>
          <p:nvPr/>
        </p:nvSpPr>
        <p:spPr>
          <a:xfrm>
            <a:off x="5536532" y="755755"/>
            <a:ext cx="1473868" cy="147386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590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801057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 smtClean="0">
                <a:latin typeface="Agency FB" panose="020B0503020202020204" pitchFamily="34" charset="0"/>
                <a:cs typeface="+mn-ea"/>
                <a:sym typeface="+mn-lt"/>
              </a:rPr>
              <a:t>2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4005905" y="3985005"/>
            <a:ext cx="69177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RFID LK – 2019</a:t>
            </a:r>
          </a:p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RFID FK - 2020</a:t>
            </a:r>
          </a:p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RFID PK - 2021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855883B-9AB2-4D03-8A14-BCDF50134D64}"/>
              </a:ext>
            </a:extLst>
          </p:cNvPr>
          <p:cNvSpPr/>
          <p:nvPr/>
        </p:nvSpPr>
        <p:spPr>
          <a:xfrm>
            <a:off x="3951983" y="1370618"/>
            <a:ext cx="804773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sk-SK" dirty="0"/>
              <a:t>Strategický </a:t>
            </a:r>
            <a:r>
              <a:rPr lang="sk-SK" dirty="0" smtClean="0"/>
              <a:t>zámer 2 </a:t>
            </a:r>
            <a:endParaRPr lang="sk-SK" dirty="0"/>
          </a:p>
          <a:p>
            <a:pPr>
              <a:lnSpc>
                <a:spcPct val="130000"/>
              </a:lnSpc>
            </a:pPr>
            <a:r>
              <a:rPr lang="sk-SK" b="1" dirty="0" err="1" smtClean="0"/>
              <a:t>Knižnično</a:t>
            </a:r>
            <a:r>
              <a:rPr lang="sk-SK" b="1" dirty="0" smtClean="0"/>
              <a:t>–informačné služby</a:t>
            </a: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dirty="0" smtClean="0"/>
              <a:t>Strategický </a:t>
            </a:r>
            <a:r>
              <a:rPr lang="sk-SK" dirty="0"/>
              <a:t>cieľ 1. </a:t>
            </a: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b="1" dirty="0" smtClean="0"/>
              <a:t>Implementácia </a:t>
            </a:r>
            <a:r>
              <a:rPr lang="sk-SK" b="1" dirty="0"/>
              <a:t>inovatívnych foriem </a:t>
            </a:r>
            <a:r>
              <a:rPr lang="sk-SK" b="1" dirty="0" smtClean="0"/>
              <a:t>knižnično-informačných služieb</a:t>
            </a:r>
          </a:p>
          <a:p>
            <a:pPr>
              <a:lnSpc>
                <a:spcPct val="130000"/>
              </a:lnSpc>
            </a:pPr>
            <a:endParaRPr lang="sk-SK" sz="1600" b="1" dirty="0"/>
          </a:p>
          <a:p>
            <a:pPr>
              <a:lnSpc>
                <a:spcPct val="130000"/>
              </a:lnSpc>
            </a:pPr>
            <a:r>
              <a:rPr lang="sk-SK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1.1 Zjednodušenie </a:t>
            </a:r>
            <a:r>
              <a:rPr lang="sk-SK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výpožičného procesu prostredníctvom systému RFID...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sk-SK" sz="1600" b="1" dirty="0" smtClean="0"/>
              <a:t> </a:t>
            </a:r>
            <a:endParaRPr lang="sk-SK" sz="1600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4159045" y="3985005"/>
            <a:ext cx="7242380" cy="2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87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771560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 smtClean="0">
                <a:latin typeface="Agency FB" panose="020B0503020202020204" pitchFamily="34" charset="0"/>
                <a:cs typeface="+mn-ea"/>
                <a:sym typeface="+mn-lt"/>
              </a:rPr>
              <a:t>2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4581831" y="3985005"/>
            <a:ext cx="634180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Technické štandardy PIK – karty s bezkontaktným čipom, ktorý je kompatibilný so štandardom </a:t>
            </a:r>
            <a:r>
              <a:rPr lang="sk-SK" altLang="zh-CN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Mifare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</a:t>
            </a:r>
            <a:r>
              <a:rPr lang="sk-SK" altLang="zh-CN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DESFire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EV1 8 </a:t>
            </a:r>
            <a:r>
              <a:rPr lang="sk-SK" altLang="zh-CN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kB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/4kB/2kB, MF3 IC D81/D41/D21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855883B-9AB2-4D03-8A14-BCDF50134D64}"/>
              </a:ext>
            </a:extLst>
          </p:cNvPr>
          <p:cNvSpPr/>
          <p:nvPr/>
        </p:nvSpPr>
        <p:spPr>
          <a:xfrm>
            <a:off x="4206545" y="642673"/>
            <a:ext cx="7249481" cy="361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sk-SK" dirty="0"/>
              <a:t>Strategický zámer 2 </a:t>
            </a:r>
          </a:p>
          <a:p>
            <a:pPr>
              <a:lnSpc>
                <a:spcPct val="130000"/>
              </a:lnSpc>
            </a:pPr>
            <a:r>
              <a:rPr lang="sk-SK" b="1" dirty="0" err="1"/>
              <a:t>Knižnično</a:t>
            </a:r>
            <a:r>
              <a:rPr lang="sk-SK" b="1" dirty="0"/>
              <a:t>–informačné služby</a:t>
            </a:r>
            <a:endParaRPr lang="sk-SK" dirty="0"/>
          </a:p>
          <a:p>
            <a:pPr>
              <a:lnSpc>
                <a:spcPct val="130000"/>
              </a:lnSpc>
            </a:pP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dirty="0" smtClean="0"/>
              <a:t>Strategický </a:t>
            </a:r>
            <a:r>
              <a:rPr lang="sk-SK" dirty="0"/>
              <a:t>cieľ 1. </a:t>
            </a: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b="1" dirty="0" smtClean="0"/>
              <a:t>Implementácia </a:t>
            </a:r>
            <a:r>
              <a:rPr lang="sk-SK" b="1" dirty="0"/>
              <a:t>inovatívnych foriem </a:t>
            </a:r>
            <a:r>
              <a:rPr lang="sk-SK" b="1" dirty="0" smtClean="0"/>
              <a:t>knižnično-informačných služieb</a:t>
            </a:r>
          </a:p>
          <a:p>
            <a:pPr>
              <a:lnSpc>
                <a:spcPct val="130000"/>
              </a:lnSpc>
            </a:pPr>
            <a:endParaRPr lang="sk-SK" sz="1600" b="1" dirty="0"/>
          </a:p>
          <a:p>
            <a:pPr marL="452438" indent="-452438">
              <a:lnSpc>
                <a:spcPct val="130000"/>
              </a:lnSpc>
            </a:pPr>
            <a:r>
              <a:rPr lang="sk-SK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1.2 Akceptovanie </a:t>
            </a:r>
            <a:r>
              <a:rPr lang="sk-SK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identifikačných kariet ISIC, ITIC vydaných aj  mimo UPJŠ ako preukazu používateľa </a:t>
            </a:r>
            <a:r>
              <a:rPr lang="sk-SK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UK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sk-SK" sz="1600" b="1" dirty="0" smtClean="0"/>
              <a:t> </a:t>
            </a:r>
            <a:endParaRPr lang="sk-SK" sz="1600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4277032" y="3984077"/>
            <a:ext cx="7124393" cy="2154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97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801057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 smtClean="0">
                <a:latin typeface="Agency FB" panose="020B0503020202020204" pitchFamily="34" charset="0"/>
                <a:cs typeface="+mn-ea"/>
                <a:sym typeface="+mn-lt"/>
              </a:rPr>
              <a:t>2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4532670" y="4145978"/>
            <a:ext cx="73163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zh-CN" sz="2000" dirty="0"/>
              <a:t>Od 2016 – </a:t>
            </a:r>
            <a:r>
              <a:rPr lang="sk-SK" altLang="zh-CN" sz="2000" dirty="0" err="1" smtClean="0"/>
              <a:t>eŠtudovňa</a:t>
            </a:r>
            <a:r>
              <a:rPr lang="sk-SK" altLang="zh-CN" sz="2000" dirty="0" smtClean="0"/>
              <a:t> </a:t>
            </a:r>
            <a:r>
              <a:rPr lang="sk-SK" altLang="zh-CN" sz="2000" dirty="0"/>
              <a:t>v rámci dotácie FPU </a:t>
            </a:r>
            <a:r>
              <a:rPr lang="sk-SK" altLang="zh-CN" sz="2000" dirty="0" smtClean="0"/>
              <a:t>(26 titulov)</a:t>
            </a:r>
            <a:endParaRPr lang="sk-SK" altLang="zh-CN" sz="2000" dirty="0"/>
          </a:p>
          <a:p>
            <a:endParaRPr lang="sk-SK" altLang="zh-CN" sz="1000" dirty="0" smtClean="0"/>
          </a:p>
          <a:p>
            <a:r>
              <a:rPr lang="sk-SK" altLang="zh-CN" sz="2000" dirty="0" smtClean="0"/>
              <a:t>Od mája 2019 </a:t>
            </a:r>
            <a:r>
              <a:rPr lang="sk-SK" altLang="zh-CN" sz="2000" dirty="0"/>
              <a:t>– </a:t>
            </a:r>
            <a:r>
              <a:rPr lang="sk-SK" altLang="zh-CN" sz="2000" dirty="0" smtClean="0"/>
              <a:t>bezplatná služba Virtuálna </a:t>
            </a:r>
            <a:r>
              <a:rPr lang="sk-SK" altLang="zh-CN" sz="2000" dirty="0"/>
              <a:t>študovňa UPJŠ v rámci </a:t>
            </a:r>
            <a:r>
              <a:rPr lang="sk-SK" altLang="zh-CN" sz="2000" dirty="0" smtClean="0"/>
              <a:t>Dohody o spolupráci s </a:t>
            </a:r>
            <a:r>
              <a:rPr lang="sk-SK" altLang="zh-CN" sz="2000" dirty="0"/>
              <a:t>CVTI SR na túto </a:t>
            </a:r>
            <a:r>
              <a:rPr lang="sk-SK" altLang="zh-CN" sz="2000" dirty="0" smtClean="0"/>
              <a:t>službu (765 tit.-965tit.)</a:t>
            </a:r>
          </a:p>
          <a:p>
            <a:endParaRPr lang="sk-SK" altLang="zh-CN" sz="1000" dirty="0" smtClean="0"/>
          </a:p>
          <a:p>
            <a:r>
              <a:rPr lang="sk-SK" altLang="zh-CN" sz="2000" dirty="0" smtClean="0"/>
              <a:t>Od 2021 – platená služba Virtuálna </a:t>
            </a:r>
            <a:r>
              <a:rPr lang="sk-SK" altLang="zh-CN" sz="2000" dirty="0"/>
              <a:t>študovňa UPJŠ v rámci </a:t>
            </a:r>
            <a:r>
              <a:rPr lang="sk-SK" altLang="zh-CN" sz="2000" dirty="0" smtClean="0"/>
              <a:t>Zmluvy o poskytovaní služby.. </a:t>
            </a:r>
            <a:r>
              <a:rPr lang="sk-SK" altLang="zh-CN" sz="2000" dirty="0"/>
              <a:t>s CVTI </a:t>
            </a:r>
            <a:r>
              <a:rPr lang="sk-SK" altLang="zh-CN" sz="2000" dirty="0" smtClean="0"/>
              <a:t>SR (1110 titulov)</a:t>
            </a:r>
            <a:endParaRPr lang="sk-SK" altLang="zh-CN" sz="20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855883B-9AB2-4D03-8A14-BCDF50134D64}"/>
              </a:ext>
            </a:extLst>
          </p:cNvPr>
          <p:cNvSpPr/>
          <p:nvPr/>
        </p:nvSpPr>
        <p:spPr>
          <a:xfrm>
            <a:off x="4269007" y="681659"/>
            <a:ext cx="7105992" cy="361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sk-SK" dirty="0"/>
              <a:t>Strategický zámer 2 </a:t>
            </a:r>
          </a:p>
          <a:p>
            <a:pPr>
              <a:lnSpc>
                <a:spcPct val="130000"/>
              </a:lnSpc>
            </a:pPr>
            <a:r>
              <a:rPr lang="sk-SK" b="1" dirty="0" err="1"/>
              <a:t>Knižnično</a:t>
            </a:r>
            <a:r>
              <a:rPr lang="sk-SK" b="1" dirty="0"/>
              <a:t>–informačné služby</a:t>
            </a:r>
            <a:endParaRPr lang="sk-SK" dirty="0"/>
          </a:p>
          <a:p>
            <a:pPr>
              <a:lnSpc>
                <a:spcPct val="130000"/>
              </a:lnSpc>
            </a:pP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dirty="0" smtClean="0"/>
              <a:t>Strategický </a:t>
            </a:r>
            <a:r>
              <a:rPr lang="sk-SK" dirty="0"/>
              <a:t>cieľ 1. </a:t>
            </a: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b="1" dirty="0" smtClean="0"/>
              <a:t>Implementácia </a:t>
            </a:r>
            <a:r>
              <a:rPr lang="sk-SK" b="1" dirty="0"/>
              <a:t>inovatívnych foriem </a:t>
            </a:r>
            <a:r>
              <a:rPr lang="sk-SK" b="1" dirty="0" smtClean="0"/>
              <a:t>knižnično-informačných služieb</a:t>
            </a:r>
          </a:p>
          <a:p>
            <a:pPr>
              <a:lnSpc>
                <a:spcPct val="130000"/>
              </a:lnSpc>
            </a:pPr>
            <a:endParaRPr lang="sk-SK" sz="1600" b="1" dirty="0"/>
          </a:p>
          <a:p>
            <a:pPr marL="354013" indent="-354013">
              <a:lnSpc>
                <a:spcPct val="130000"/>
              </a:lnSpc>
            </a:pPr>
            <a:r>
              <a:rPr lang="sk-SK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1.3 Digitalizácia </a:t>
            </a:r>
            <a:r>
              <a:rPr lang="sk-SK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študijnej a odbornej literatúry potrebnej pre štúdium a jej sprístupňovanie  v rámci </a:t>
            </a:r>
            <a:r>
              <a:rPr lang="sk-SK" altLang="zh-CN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eŠtudovne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sk-SK" sz="1600" b="1" dirty="0" smtClean="0"/>
              <a:t> </a:t>
            </a:r>
            <a:endParaRPr lang="sk-SK" sz="1600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4269007" y="3954939"/>
            <a:ext cx="7132418" cy="50686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9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801057" y="867554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 smtClean="0">
                <a:latin typeface="Agency FB" panose="020B0503020202020204" pitchFamily="34" charset="0"/>
                <a:cs typeface="+mn-ea"/>
                <a:sym typeface="+mn-lt"/>
              </a:rPr>
              <a:t>2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4424515" y="4760412"/>
            <a:ext cx="6420465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Prístupový systém LK – plne funkčný od </a:t>
            </a:r>
            <a:r>
              <a:rPr lang="sk-SK" altLang="zh-CN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sep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2021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855883B-9AB2-4D03-8A14-BCDF50134D64}"/>
              </a:ext>
            </a:extLst>
          </p:cNvPr>
          <p:cNvSpPr/>
          <p:nvPr/>
        </p:nvSpPr>
        <p:spPr>
          <a:xfrm>
            <a:off x="4150805" y="746078"/>
            <a:ext cx="7635215" cy="401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sk-SK" dirty="0"/>
              <a:t>Strategický zámer 2 </a:t>
            </a:r>
          </a:p>
          <a:p>
            <a:pPr>
              <a:lnSpc>
                <a:spcPct val="130000"/>
              </a:lnSpc>
            </a:pPr>
            <a:r>
              <a:rPr lang="sk-SK" b="1" dirty="0" err="1"/>
              <a:t>Knižnično</a:t>
            </a:r>
            <a:r>
              <a:rPr lang="sk-SK" b="1" dirty="0"/>
              <a:t>–informačné služby</a:t>
            </a:r>
            <a:endParaRPr lang="sk-SK" dirty="0"/>
          </a:p>
          <a:p>
            <a:pPr>
              <a:lnSpc>
                <a:spcPct val="130000"/>
              </a:lnSpc>
            </a:pP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dirty="0" smtClean="0"/>
              <a:t>Strategický </a:t>
            </a:r>
            <a:r>
              <a:rPr lang="sk-SK" dirty="0"/>
              <a:t>cieľ </a:t>
            </a:r>
            <a:r>
              <a:rPr lang="sk-SK" dirty="0" smtClean="0"/>
              <a:t>2. </a:t>
            </a:r>
          </a:p>
          <a:p>
            <a:pPr>
              <a:lnSpc>
                <a:spcPct val="130000"/>
              </a:lnSpc>
            </a:pPr>
            <a:r>
              <a:rPr lang="sk-SK" b="1" dirty="0"/>
              <a:t>Zavádzanie centralizovaných služieb v rámci </a:t>
            </a:r>
            <a:r>
              <a:rPr lang="sk-SK" b="1" dirty="0" smtClean="0"/>
              <a:t>UPJŠ</a:t>
            </a:r>
          </a:p>
          <a:p>
            <a:pPr>
              <a:lnSpc>
                <a:spcPct val="130000"/>
              </a:lnSpc>
            </a:pPr>
            <a:endParaRPr lang="sk-SK" sz="1600" b="1" dirty="0"/>
          </a:p>
          <a:p>
            <a:pPr marL="354013" indent="-354013">
              <a:lnSpc>
                <a:spcPct val="130000"/>
              </a:lnSpc>
            </a:pPr>
            <a:r>
              <a:rPr lang="sk-SK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2.1 Spolupráca s Centrom informačných a komunikačných technológií pri implementácii jednotnej autentifikácie a autorizácie pre jednotný prístup zamestnancov a študentov UPJŠ k rôznym informačným systémom a informačným zdrojom na  UPJŠ</a:t>
            </a:r>
            <a:r>
              <a:rPr lang="sk-SK" sz="1600" b="1" dirty="0" smtClean="0"/>
              <a:t> </a:t>
            </a:r>
            <a:endParaRPr lang="sk-SK" sz="1600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4424515" y="4740536"/>
            <a:ext cx="6898252" cy="2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355257" y="828225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 smtClean="0">
                <a:latin typeface="Agency FB" panose="020B0503020202020204" pitchFamily="34" charset="0"/>
                <a:cs typeface="+mn-ea"/>
                <a:sym typeface="+mn-lt"/>
              </a:rPr>
              <a:t>2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4424515" y="4760412"/>
            <a:ext cx="6420465" cy="1253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Zámer 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sa </a:t>
            </a:r>
            <a:r>
              <a:rPr lang="sk-SK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stal súčasťou novej Koncepcie informatizácie UPJŠ v Košiciach na obdobie 2021- 2025.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855883B-9AB2-4D03-8A14-BCDF50134D64}"/>
              </a:ext>
            </a:extLst>
          </p:cNvPr>
          <p:cNvSpPr/>
          <p:nvPr/>
        </p:nvSpPr>
        <p:spPr>
          <a:xfrm>
            <a:off x="4150805" y="746078"/>
            <a:ext cx="7635215" cy="365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sk-SK" dirty="0"/>
              <a:t>Strategický zámer 2 </a:t>
            </a:r>
          </a:p>
          <a:p>
            <a:pPr>
              <a:lnSpc>
                <a:spcPct val="130000"/>
              </a:lnSpc>
            </a:pPr>
            <a:r>
              <a:rPr lang="sk-SK" b="1" dirty="0" err="1"/>
              <a:t>Knižnično</a:t>
            </a:r>
            <a:r>
              <a:rPr lang="sk-SK" b="1" dirty="0"/>
              <a:t>–informačné služby</a:t>
            </a:r>
            <a:endParaRPr lang="sk-SK" dirty="0"/>
          </a:p>
          <a:p>
            <a:pPr>
              <a:lnSpc>
                <a:spcPct val="130000"/>
              </a:lnSpc>
            </a:pP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dirty="0" smtClean="0"/>
              <a:t>Strategický </a:t>
            </a:r>
            <a:r>
              <a:rPr lang="sk-SK" dirty="0"/>
              <a:t>cieľ </a:t>
            </a:r>
            <a:r>
              <a:rPr lang="sk-SK" dirty="0" smtClean="0"/>
              <a:t>2. </a:t>
            </a:r>
          </a:p>
          <a:p>
            <a:pPr>
              <a:lnSpc>
                <a:spcPct val="130000"/>
              </a:lnSpc>
            </a:pPr>
            <a:r>
              <a:rPr lang="sk-SK" b="1" dirty="0"/>
              <a:t>Zavádzanie centralizovaných služieb v rámci </a:t>
            </a:r>
            <a:r>
              <a:rPr lang="sk-SK" b="1" dirty="0" smtClean="0"/>
              <a:t>UPJŠ</a:t>
            </a:r>
          </a:p>
          <a:p>
            <a:pPr>
              <a:lnSpc>
                <a:spcPct val="130000"/>
              </a:lnSpc>
            </a:pPr>
            <a:endParaRPr lang="sk-SK" sz="1600" b="1" dirty="0"/>
          </a:p>
          <a:p>
            <a:pPr marL="354013" indent="-354013">
              <a:lnSpc>
                <a:spcPct val="130000"/>
              </a:lnSpc>
            </a:pPr>
            <a:r>
              <a:rPr lang="sk-SK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2.2 </a:t>
            </a:r>
            <a:r>
              <a:rPr lang="sk-SK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Presadzovanie centrálnych tlačových služieb na pracoviskách UK v spolupráci s Centrom informačných a komunikačných technológií a zavedenie platieb za služby prostredníctvom elektronickej peňaženky</a:t>
            </a:r>
            <a:endParaRPr lang="sk-SK" sz="1600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4424515" y="4740536"/>
            <a:ext cx="6898252" cy="2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43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230142" y="847890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 smtClean="0">
                <a:latin typeface="Agency FB" panose="020B0503020202020204" pitchFamily="34" charset="0"/>
                <a:cs typeface="+mn-ea"/>
                <a:sym typeface="+mn-lt"/>
              </a:rPr>
              <a:t>3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855883B-9AB2-4D03-8A14-BCDF50134D64}"/>
              </a:ext>
            </a:extLst>
          </p:cNvPr>
          <p:cNvSpPr/>
          <p:nvPr/>
        </p:nvSpPr>
        <p:spPr>
          <a:xfrm>
            <a:off x="3619863" y="645889"/>
            <a:ext cx="763521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sk-SK" dirty="0"/>
              <a:t>Strategický </a:t>
            </a:r>
            <a:r>
              <a:rPr lang="sk-SK" dirty="0" smtClean="0"/>
              <a:t>zámer 3. </a:t>
            </a:r>
          </a:p>
          <a:p>
            <a:pPr>
              <a:lnSpc>
                <a:spcPct val="130000"/>
              </a:lnSpc>
            </a:pPr>
            <a:r>
              <a:rPr lang="sk-SK" b="1" dirty="0" smtClean="0"/>
              <a:t>Podpora vedy a výskumu</a:t>
            </a:r>
          </a:p>
          <a:p>
            <a:pPr>
              <a:lnSpc>
                <a:spcPct val="130000"/>
              </a:lnSpc>
            </a:pP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dirty="0" smtClean="0"/>
              <a:t>Strategický </a:t>
            </a:r>
            <a:r>
              <a:rPr lang="sk-SK" dirty="0"/>
              <a:t>cieľ </a:t>
            </a:r>
            <a:r>
              <a:rPr lang="sk-SK" dirty="0" smtClean="0"/>
              <a:t>1. </a:t>
            </a:r>
            <a:endParaRPr lang="sk-SK" dirty="0"/>
          </a:p>
          <a:p>
            <a:pPr>
              <a:lnSpc>
                <a:spcPct val="130000"/>
              </a:lnSpc>
            </a:pPr>
            <a:r>
              <a:rPr lang="sk-SK" b="1" dirty="0"/>
              <a:t>Knižnica - garant registrácie publikačných a umeleckých výstupov zamestnancov </a:t>
            </a:r>
            <a:r>
              <a:rPr lang="sk-SK" b="1" dirty="0" smtClean="0"/>
              <a:t>UPJŠ </a:t>
            </a:r>
          </a:p>
          <a:p>
            <a:pPr>
              <a:lnSpc>
                <a:spcPct val="130000"/>
              </a:lnSpc>
            </a:pPr>
            <a:endParaRPr lang="sk-SK" sz="1600" b="1" dirty="0"/>
          </a:p>
          <a:p>
            <a:pPr marL="354013" indent="-354013">
              <a:lnSpc>
                <a:spcPct val="130000"/>
              </a:lnSpc>
            </a:pPr>
            <a:r>
              <a:rPr lang="sk-SK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1.1 Budovanie a správa lokálnej databázy evidencie publikačnej činnosti zamestnancov univerzity</a:t>
            </a:r>
            <a:endParaRPr lang="sk-SK" sz="1600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473518" y="396997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978602" y="4191942"/>
            <a:ext cx="7276475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Databázy: </a:t>
            </a:r>
          </a:p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EPC01 bibliografická: 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86 998 záznamov</a:t>
            </a:r>
            <a:endParaRPr lang="sk-SK" altLang="zh-CN" sz="20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EPC10 </a:t>
            </a:r>
            <a:r>
              <a:rPr lang="sk-SK" altLang="zh-CN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autoritná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 : 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28 275 záznamov</a:t>
            </a:r>
            <a:endParaRPr lang="sk-SK" altLang="zh-CN" sz="2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881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230142" y="847890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 smtClean="0">
                <a:latin typeface="Agency FB" panose="020B0503020202020204" pitchFamily="34" charset="0"/>
                <a:cs typeface="+mn-ea"/>
                <a:sym typeface="+mn-lt"/>
              </a:rPr>
              <a:t>3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978603" y="3969974"/>
            <a:ext cx="6917734" cy="2053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október 2018 – import záznamov z CREPČ do </a:t>
            </a:r>
            <a:r>
              <a:rPr lang="sk-SK" altLang="zh-CN" sz="2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Alephu</a:t>
            </a:r>
            <a:endParaRPr lang="sk-SK" altLang="zh-CN" sz="2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sk-SK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2019 – vývoj riešenia pre import ohlasov</a:t>
            </a:r>
          </a:p>
          <a:p>
            <a:pPr>
              <a:lnSpc>
                <a:spcPct val="130000"/>
              </a:lnSpc>
            </a:pPr>
            <a:r>
              <a:rPr lang="sk-SK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Jún 2020 – import ohlasov z CREPČ2 do </a:t>
            </a:r>
            <a:r>
              <a:rPr lang="sk-SK" altLang="zh-CN" sz="2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Alephu</a:t>
            </a:r>
            <a:endParaRPr lang="sk-SK" altLang="zh-CN" sz="2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sk-SK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2021 – príprava na úpravy podľa novej vyhlášky o spracovaní 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EPČ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855883B-9AB2-4D03-8A14-BCDF50134D64}"/>
              </a:ext>
            </a:extLst>
          </p:cNvPr>
          <p:cNvSpPr/>
          <p:nvPr/>
        </p:nvSpPr>
        <p:spPr>
          <a:xfrm>
            <a:off x="3619863" y="645889"/>
            <a:ext cx="763521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sk-SK" dirty="0"/>
              <a:t>Strategický </a:t>
            </a:r>
            <a:r>
              <a:rPr lang="sk-SK" dirty="0" smtClean="0"/>
              <a:t>zámer 3. </a:t>
            </a:r>
          </a:p>
          <a:p>
            <a:pPr>
              <a:lnSpc>
                <a:spcPct val="130000"/>
              </a:lnSpc>
            </a:pPr>
            <a:r>
              <a:rPr lang="sk-SK" b="1" dirty="0" smtClean="0"/>
              <a:t>Podpora vedy a výskumu</a:t>
            </a:r>
          </a:p>
          <a:p>
            <a:pPr>
              <a:lnSpc>
                <a:spcPct val="130000"/>
              </a:lnSpc>
            </a:pP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dirty="0" smtClean="0"/>
              <a:t>Strategický </a:t>
            </a:r>
            <a:r>
              <a:rPr lang="sk-SK" dirty="0"/>
              <a:t>cieľ </a:t>
            </a:r>
            <a:r>
              <a:rPr lang="sk-SK" dirty="0" smtClean="0"/>
              <a:t>1. </a:t>
            </a:r>
            <a:endParaRPr lang="sk-SK" dirty="0"/>
          </a:p>
          <a:p>
            <a:pPr>
              <a:lnSpc>
                <a:spcPct val="130000"/>
              </a:lnSpc>
            </a:pPr>
            <a:r>
              <a:rPr lang="sk-SK" b="1" dirty="0"/>
              <a:t>Knižnica - garant registrácie publikačných a umeleckých výstupov zamestnancov </a:t>
            </a:r>
            <a:r>
              <a:rPr lang="sk-SK" b="1" dirty="0" smtClean="0"/>
              <a:t>UPJŠ </a:t>
            </a:r>
          </a:p>
          <a:p>
            <a:pPr>
              <a:lnSpc>
                <a:spcPct val="130000"/>
              </a:lnSpc>
            </a:pPr>
            <a:endParaRPr lang="sk-SK" sz="1600" b="1" dirty="0"/>
          </a:p>
          <a:p>
            <a:pPr marL="354013" indent="-354013">
              <a:lnSpc>
                <a:spcPct val="130000"/>
              </a:lnSpc>
            </a:pPr>
            <a:r>
              <a:rPr lang="sk-SK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1.2 </a:t>
            </a:r>
            <a:r>
              <a:rPr lang="sk-SK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Spolupráca s Centrálnym registrom evidencie publikačnej činnosti a Centrálnym registrom evidencie umeleckej činnosti.</a:t>
            </a:r>
            <a:endParaRPr lang="sk-SK" sz="1600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473518" y="396997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3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2">
            <a:extLst>
              <a:ext uri="{FF2B5EF4-FFF2-40B4-BE49-F238E27FC236}">
                <a16:creationId xmlns:a16="http://schemas.microsoft.com/office/drawing/2014/main" id="{07F9E556-F228-4703-B298-F2F3C0E57B0E}"/>
              </a:ext>
            </a:extLst>
          </p:cNvPr>
          <p:cNvSpPr/>
          <p:nvPr/>
        </p:nvSpPr>
        <p:spPr bwMode="auto">
          <a:xfrm>
            <a:off x="5653175" y="5244562"/>
            <a:ext cx="132789" cy="117467"/>
          </a:xfrm>
          <a:custGeom>
            <a:avLst/>
            <a:gdLst>
              <a:gd name="T0" fmla="*/ 61 w 121"/>
              <a:gd name="T1" fmla="*/ 0 h 107"/>
              <a:gd name="T2" fmla="*/ 36 w 121"/>
              <a:gd name="T3" fmla="*/ 7 h 107"/>
              <a:gd name="T4" fmla="*/ 14 w 121"/>
              <a:gd name="T5" fmla="*/ 78 h 107"/>
              <a:gd name="T6" fmla="*/ 61 w 121"/>
              <a:gd name="T7" fmla="*/ 107 h 107"/>
              <a:gd name="T8" fmla="*/ 86 w 121"/>
              <a:gd name="T9" fmla="*/ 101 h 107"/>
              <a:gd name="T10" fmla="*/ 108 w 121"/>
              <a:gd name="T11" fmla="*/ 29 h 107"/>
              <a:gd name="T12" fmla="*/ 61 w 121"/>
              <a:gd name="T13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1" h="107">
                <a:moveTo>
                  <a:pt x="61" y="0"/>
                </a:moveTo>
                <a:cubicBezTo>
                  <a:pt x="52" y="0"/>
                  <a:pt x="44" y="2"/>
                  <a:pt x="36" y="7"/>
                </a:cubicBezTo>
                <a:cubicBezTo>
                  <a:pt x="10" y="20"/>
                  <a:pt x="0" y="52"/>
                  <a:pt x="14" y="78"/>
                </a:cubicBezTo>
                <a:cubicBezTo>
                  <a:pt x="23" y="96"/>
                  <a:pt x="42" y="107"/>
                  <a:pt x="61" y="107"/>
                </a:cubicBezTo>
                <a:cubicBezTo>
                  <a:pt x="69" y="107"/>
                  <a:pt x="78" y="105"/>
                  <a:pt x="86" y="101"/>
                </a:cubicBezTo>
                <a:cubicBezTo>
                  <a:pt x="111" y="87"/>
                  <a:pt x="121" y="55"/>
                  <a:pt x="108" y="29"/>
                </a:cubicBezTo>
                <a:cubicBezTo>
                  <a:pt x="98" y="11"/>
                  <a:pt x="80" y="0"/>
                  <a:pt x="61" y="0"/>
                </a:cubicBezTo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226">
            <a:extLst>
              <a:ext uri="{FF2B5EF4-FFF2-40B4-BE49-F238E27FC236}">
                <a16:creationId xmlns:a16="http://schemas.microsoft.com/office/drawing/2014/main" id="{0AEEBF23-9E32-4A54-8EC7-9BE8A896CBAA}"/>
              </a:ext>
            </a:extLst>
          </p:cNvPr>
          <p:cNvSpPr/>
          <p:nvPr/>
        </p:nvSpPr>
        <p:spPr bwMode="auto">
          <a:xfrm>
            <a:off x="6191760" y="5380601"/>
            <a:ext cx="65002" cy="57109"/>
          </a:xfrm>
          <a:custGeom>
            <a:avLst/>
            <a:gdLst>
              <a:gd name="T0" fmla="*/ 29 w 59"/>
              <a:gd name="T1" fmla="*/ 0 h 52"/>
              <a:gd name="T2" fmla="*/ 18 w 59"/>
              <a:gd name="T3" fmla="*/ 3 h 52"/>
              <a:gd name="T4" fmla="*/ 7 w 59"/>
              <a:gd name="T5" fmla="*/ 38 h 52"/>
              <a:gd name="T6" fmla="*/ 29 w 59"/>
              <a:gd name="T7" fmla="*/ 52 h 52"/>
              <a:gd name="T8" fmla="*/ 41 w 59"/>
              <a:gd name="T9" fmla="*/ 49 h 52"/>
              <a:gd name="T10" fmla="*/ 52 w 59"/>
              <a:gd name="T11" fmla="*/ 14 h 52"/>
              <a:gd name="T12" fmla="*/ 29 w 59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52">
                <a:moveTo>
                  <a:pt x="29" y="0"/>
                </a:moveTo>
                <a:cubicBezTo>
                  <a:pt x="25" y="0"/>
                  <a:pt x="21" y="1"/>
                  <a:pt x="18" y="3"/>
                </a:cubicBezTo>
                <a:cubicBezTo>
                  <a:pt x="5" y="10"/>
                  <a:pt x="0" y="25"/>
                  <a:pt x="7" y="38"/>
                </a:cubicBezTo>
                <a:cubicBezTo>
                  <a:pt x="11" y="47"/>
                  <a:pt x="20" y="52"/>
                  <a:pt x="29" y="52"/>
                </a:cubicBezTo>
                <a:cubicBezTo>
                  <a:pt x="33" y="52"/>
                  <a:pt x="38" y="51"/>
                  <a:pt x="41" y="49"/>
                </a:cubicBezTo>
                <a:cubicBezTo>
                  <a:pt x="54" y="42"/>
                  <a:pt x="59" y="27"/>
                  <a:pt x="52" y="14"/>
                </a:cubicBezTo>
                <a:cubicBezTo>
                  <a:pt x="48" y="5"/>
                  <a:pt x="39" y="0"/>
                  <a:pt x="29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228">
            <a:extLst>
              <a:ext uri="{FF2B5EF4-FFF2-40B4-BE49-F238E27FC236}">
                <a16:creationId xmlns:a16="http://schemas.microsoft.com/office/drawing/2014/main" id="{4F396B9B-9424-49B4-AB8C-54F11F83A699}"/>
              </a:ext>
            </a:extLst>
          </p:cNvPr>
          <p:cNvSpPr>
            <a:spLocks noEditPoints="1"/>
          </p:cNvSpPr>
          <p:nvPr/>
        </p:nvSpPr>
        <p:spPr bwMode="auto">
          <a:xfrm>
            <a:off x="6674629" y="5220418"/>
            <a:ext cx="102145" cy="91002"/>
          </a:xfrm>
          <a:custGeom>
            <a:avLst/>
            <a:gdLst>
              <a:gd name="T0" fmla="*/ 63 w 93"/>
              <a:gd name="T1" fmla="*/ 79 h 83"/>
              <a:gd name="T2" fmla="*/ 41 w 93"/>
              <a:gd name="T3" fmla="*/ 82 h 83"/>
              <a:gd name="T4" fmla="*/ 47 w 93"/>
              <a:gd name="T5" fmla="*/ 83 h 83"/>
              <a:gd name="T6" fmla="*/ 63 w 93"/>
              <a:gd name="T7" fmla="*/ 79 h 83"/>
              <a:gd name="T8" fmla="*/ 47 w 93"/>
              <a:gd name="T9" fmla="*/ 0 h 83"/>
              <a:gd name="T10" fmla="*/ 28 w 93"/>
              <a:gd name="T11" fmla="*/ 5 h 83"/>
              <a:gd name="T12" fmla="*/ 10 w 93"/>
              <a:gd name="T13" fmla="*/ 60 h 83"/>
              <a:gd name="T14" fmla="*/ 29 w 93"/>
              <a:gd name="T15" fmla="*/ 78 h 83"/>
              <a:gd name="T16" fmla="*/ 73 w 93"/>
              <a:gd name="T17" fmla="*/ 73 h 83"/>
              <a:gd name="T18" fmla="*/ 84 w 93"/>
              <a:gd name="T19" fmla="*/ 22 h 83"/>
              <a:gd name="T20" fmla="*/ 47 w 93"/>
              <a:gd name="T2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" h="83">
                <a:moveTo>
                  <a:pt x="63" y="79"/>
                </a:moveTo>
                <a:cubicBezTo>
                  <a:pt x="41" y="82"/>
                  <a:pt x="41" y="82"/>
                  <a:pt x="41" y="82"/>
                </a:cubicBezTo>
                <a:cubicBezTo>
                  <a:pt x="43" y="82"/>
                  <a:pt x="45" y="83"/>
                  <a:pt x="47" y="83"/>
                </a:cubicBezTo>
                <a:cubicBezTo>
                  <a:pt x="52" y="83"/>
                  <a:pt x="58" y="82"/>
                  <a:pt x="63" y="79"/>
                </a:cubicBezTo>
                <a:moveTo>
                  <a:pt x="47" y="0"/>
                </a:moveTo>
                <a:cubicBezTo>
                  <a:pt x="40" y="0"/>
                  <a:pt x="34" y="1"/>
                  <a:pt x="28" y="5"/>
                </a:cubicBezTo>
                <a:cubicBezTo>
                  <a:pt x="8" y="15"/>
                  <a:pt x="0" y="40"/>
                  <a:pt x="10" y="60"/>
                </a:cubicBezTo>
                <a:cubicBezTo>
                  <a:pt x="15" y="69"/>
                  <a:pt x="21" y="75"/>
                  <a:pt x="29" y="78"/>
                </a:cubicBezTo>
                <a:cubicBezTo>
                  <a:pt x="73" y="73"/>
                  <a:pt x="73" y="73"/>
                  <a:pt x="73" y="73"/>
                </a:cubicBezTo>
                <a:cubicBezTo>
                  <a:pt x="88" y="61"/>
                  <a:pt x="93" y="40"/>
                  <a:pt x="84" y="22"/>
                </a:cubicBezTo>
                <a:cubicBezTo>
                  <a:pt x="76" y="8"/>
                  <a:pt x="62" y="0"/>
                  <a:pt x="47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229">
            <a:extLst>
              <a:ext uri="{FF2B5EF4-FFF2-40B4-BE49-F238E27FC236}">
                <a16:creationId xmlns:a16="http://schemas.microsoft.com/office/drawing/2014/main" id="{7C3B6B9B-E0C3-445F-8165-AAF4B2376DC2}"/>
              </a:ext>
            </a:extLst>
          </p:cNvPr>
          <p:cNvSpPr/>
          <p:nvPr/>
        </p:nvSpPr>
        <p:spPr bwMode="auto">
          <a:xfrm>
            <a:off x="6706665" y="5300277"/>
            <a:ext cx="48287" cy="10215"/>
          </a:xfrm>
          <a:custGeom>
            <a:avLst/>
            <a:gdLst>
              <a:gd name="T0" fmla="*/ 44 w 44"/>
              <a:gd name="T1" fmla="*/ 0 h 9"/>
              <a:gd name="T2" fmla="*/ 0 w 44"/>
              <a:gd name="T3" fmla="*/ 5 h 9"/>
              <a:gd name="T4" fmla="*/ 12 w 44"/>
              <a:gd name="T5" fmla="*/ 9 h 9"/>
              <a:gd name="T6" fmla="*/ 34 w 44"/>
              <a:gd name="T7" fmla="*/ 6 h 9"/>
              <a:gd name="T8" fmla="*/ 37 w 44"/>
              <a:gd name="T9" fmla="*/ 5 h 9"/>
              <a:gd name="T10" fmla="*/ 44 w 44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9">
                <a:moveTo>
                  <a:pt x="44" y="0"/>
                </a:moveTo>
                <a:cubicBezTo>
                  <a:pt x="0" y="5"/>
                  <a:pt x="0" y="5"/>
                  <a:pt x="0" y="5"/>
                </a:cubicBezTo>
                <a:cubicBezTo>
                  <a:pt x="4" y="7"/>
                  <a:pt x="8" y="8"/>
                  <a:pt x="12" y="9"/>
                </a:cubicBezTo>
                <a:cubicBezTo>
                  <a:pt x="34" y="6"/>
                  <a:pt x="34" y="6"/>
                  <a:pt x="34" y="6"/>
                </a:cubicBezTo>
                <a:cubicBezTo>
                  <a:pt x="35" y="6"/>
                  <a:pt x="36" y="5"/>
                  <a:pt x="37" y="5"/>
                </a:cubicBezTo>
                <a:cubicBezTo>
                  <a:pt x="40" y="3"/>
                  <a:pt x="42" y="2"/>
                  <a:pt x="44" y="0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A970F42-26B7-4BC5-87A4-2515471B713C}"/>
              </a:ext>
            </a:extLst>
          </p:cNvPr>
          <p:cNvSpPr txBox="1"/>
          <p:nvPr/>
        </p:nvSpPr>
        <p:spPr>
          <a:xfrm>
            <a:off x="230142" y="847890"/>
            <a:ext cx="4502332" cy="5106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zh-CN" sz="25000" dirty="0" smtClean="0">
                <a:latin typeface="Agency FB" panose="020B0503020202020204" pitchFamily="34" charset="0"/>
                <a:cs typeface="+mn-ea"/>
                <a:sym typeface="+mn-lt"/>
              </a:rPr>
              <a:t>3</a:t>
            </a:r>
            <a:endParaRPr lang="en-US" altLang="zh-CN" sz="25000"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6D06B8-2EC7-44D7-B021-E2E2716336B0}"/>
              </a:ext>
            </a:extLst>
          </p:cNvPr>
          <p:cNvSpPr/>
          <p:nvPr/>
        </p:nvSpPr>
        <p:spPr>
          <a:xfrm>
            <a:off x="3794961" y="3012882"/>
            <a:ext cx="3031888" cy="56890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zh-CN" alt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6200000">
                  <a:prstClr val="black">
                    <a:alpha val="3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F2C955C-9754-4C84-A895-F52FA4558371}"/>
              </a:ext>
            </a:extLst>
          </p:cNvPr>
          <p:cNvSpPr txBox="1"/>
          <p:nvPr/>
        </p:nvSpPr>
        <p:spPr>
          <a:xfrm>
            <a:off x="3878085" y="4634667"/>
            <a:ext cx="691773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2019 - digitalizácia monografií evidovanej </a:t>
            </a:r>
            <a:r>
              <a:rPr lang="sk-SK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publikačnej 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činnosti </a:t>
            </a:r>
            <a:r>
              <a:rPr lang="sk-SK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pre archívne </a:t>
            </a: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účely (41 titulov)</a:t>
            </a:r>
          </a:p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2020 – 141 titulov</a:t>
            </a:r>
          </a:p>
          <a:p>
            <a:pPr>
              <a:lnSpc>
                <a:spcPct val="130000"/>
              </a:lnSpc>
            </a:pPr>
            <a:r>
              <a:rPr lang="sk-SK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2021 – 140 titulov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855883B-9AB2-4D03-8A14-BCDF50134D64}"/>
              </a:ext>
            </a:extLst>
          </p:cNvPr>
          <p:cNvSpPr/>
          <p:nvPr/>
        </p:nvSpPr>
        <p:spPr>
          <a:xfrm>
            <a:off x="3619863" y="645889"/>
            <a:ext cx="7635215" cy="365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sk-SK" dirty="0"/>
              <a:t>Strategický </a:t>
            </a:r>
            <a:r>
              <a:rPr lang="sk-SK" dirty="0" smtClean="0"/>
              <a:t>zámer 3. </a:t>
            </a:r>
          </a:p>
          <a:p>
            <a:pPr>
              <a:lnSpc>
                <a:spcPct val="130000"/>
              </a:lnSpc>
            </a:pPr>
            <a:r>
              <a:rPr lang="sk-SK" b="1" dirty="0" smtClean="0"/>
              <a:t>Podpora vedy a výskumu</a:t>
            </a:r>
          </a:p>
          <a:p>
            <a:pPr>
              <a:lnSpc>
                <a:spcPct val="130000"/>
              </a:lnSpc>
            </a:pPr>
            <a:endParaRPr lang="sk-SK" dirty="0" smtClean="0"/>
          </a:p>
          <a:p>
            <a:pPr>
              <a:lnSpc>
                <a:spcPct val="130000"/>
              </a:lnSpc>
            </a:pPr>
            <a:r>
              <a:rPr lang="sk-SK" dirty="0" smtClean="0"/>
              <a:t>Strategický </a:t>
            </a:r>
            <a:r>
              <a:rPr lang="sk-SK" dirty="0"/>
              <a:t>cieľ </a:t>
            </a:r>
            <a:r>
              <a:rPr lang="sk-SK" dirty="0" smtClean="0"/>
              <a:t>1. </a:t>
            </a:r>
            <a:endParaRPr lang="sk-SK" dirty="0"/>
          </a:p>
          <a:p>
            <a:pPr>
              <a:lnSpc>
                <a:spcPct val="130000"/>
              </a:lnSpc>
            </a:pPr>
            <a:r>
              <a:rPr lang="sk-SK" b="1" dirty="0"/>
              <a:t>Knižnica - garant registrácie publikačných a umeleckých výstupov zamestnancov </a:t>
            </a:r>
            <a:r>
              <a:rPr lang="sk-SK" b="1" dirty="0" smtClean="0"/>
              <a:t>UPJŠ </a:t>
            </a:r>
          </a:p>
          <a:p>
            <a:pPr>
              <a:lnSpc>
                <a:spcPct val="130000"/>
              </a:lnSpc>
            </a:pPr>
            <a:endParaRPr lang="sk-SK" sz="1600" b="1" dirty="0"/>
          </a:p>
          <a:p>
            <a:pPr marL="354013" indent="-354013">
              <a:lnSpc>
                <a:spcPct val="130000"/>
              </a:lnSpc>
            </a:pPr>
            <a:r>
              <a:rPr lang="sk-SK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1.3 </a:t>
            </a:r>
            <a:r>
              <a:rPr lang="sk-SK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Budovanie inštitucionálneho repozitára publikačných  výstupov zamestnancov univerzity  vrátane zabezpečenia jeho správy a  dlhodobej archivácie. </a:t>
            </a:r>
            <a:endParaRPr lang="sk-SK" sz="1600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9FF39D9-D768-4F77-B0C9-3E2E3CE71495}"/>
              </a:ext>
            </a:extLst>
          </p:cNvPr>
          <p:cNvCxnSpPr/>
          <p:nvPr/>
        </p:nvCxnSpPr>
        <p:spPr>
          <a:xfrm>
            <a:off x="3727727" y="4407324"/>
            <a:ext cx="7927907" cy="35651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56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LAYERS_CUSTOMIZATION" val="UEsDBBQAAgAIAFF6b0w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FF6b0z+fS/3ZAAAAGUAAAAcAAAAdW5pdmVyc2FsL2xvY2FsX3NldHRpbmdzLnhtbLOxr8jNUShLLSrOzM+zVTLUM1BSSM1Lzk/JzEu3VQoNcdO1UFIoLknMS0nMyc9LtVXKy1dSsLfjssnJT07MCU4tKQEqLFYoyEmsTC0KSc0FMkpS/RJzgSqftq542bxCSd+OCwB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UXpvTLd+K21kAQAA7wIAACkAAAB1bml2ZXJzYWwvc2tpbl9jdXN0b21pemF0aW9uX3NldHRpbmdzLnhtbI1Sy2ocMRC8+yuEf2AltV4DkwU9zYIPATv4POwoZrCtCSOZmKCPj8bxst54TaI+dVV3Nd2qPj9MyT7nMj9Nv4YyzekmljKl+7y9QKjfz4/z8nWJOZa8OSJ3Uxrnn7v0fV6xhuYypHFYRruyeYtReH1ISa2cahkzjCLJPPUKOc9t4zpwHdjGOUpsv/lL4o/uEvcxlfOq/eaE/diwSzkuZZfG+LKF0+r31OkGV8swTq0ubwVbox6mVsfWQIxwyX2lGgAEstwRh6uUndQEecw4hmoUBQqIcE46UYmkHFoWOtFUmO8EYpIx6ir1tHUjrY2jtkroCNFtmledrSEYiTEihABzlQsIBqNWDU1Dg1oPCA4MiKqNJgpQsMEEVr3zwnKkqBcYV2YMYHw87nG79+c6ov+9zuGc/xA8+wVn2dVbmzPm6vfPy9KKb+PTj8ehRDSNXy7Dt+vryzc/vnr3wK4mbdt+6unfUEsDBBQAAgAIACt6b0x5SuoCZSoAAD5IAAAXAAAAdW5pdmVyc2FsL3VuaXZlcnNhbC5wbmftfHlckmnfL6ZjNfmM9dpM+UxmWcE4uUw0o7mBU5Y5qZRmhmuNEpkihamhLM5M0zKVmhhkLrRbrokK7jhbiKRUJi4oNAmSIjKBgojAAWuqeZ55zjmf9z3vOe97Pv3hB29+9/W7fsv3+i3Xdd+c3R3s/7f3//4+AAD4W8BOvxAAwMIcAFhwZpGl8Zv3bDdbGz/MUkL8twKquleNGS8skF8GfQkA1OQsmTv4nvF68dGd8BQA4IOfTX9mLPSdeADAvyfA78u9J2Jkw/LqpPBo6FE9UA8wAPIgjyw+HrHpQd7P9x/ce+aTrVl+zlf+fvOrrJuO7/8bKmDNySNBS3+oMWtde7j++5Vr1pD3JTnWfcRVayGt5RXNWo/MroKUbplnJlPA3og8pMoZ2Iw8NAyXF3iog0DRhNkeaknLnIIDcm2denzX3jDDMgrX/sWTUVWBBNkmlNSD1ywpv2AGAGRJXZV6cg/46aXwGMdwC+Nd9HVKg/HaoJcbOj80XmfJAqx/B8aaVM/S7bT+/TZ1TgQSbzVeHsh8bN5yN8L4HyCJAj6wVVNt3zbzqyuZ0w9hEgGAp2WO5sB4cAOaYDDOHdacD36q18qZv0ogag9SwZIGO9KPrvixXdVKnZzIjEpf0p2iLTnx7GzPNPPFBXQ+p3pQNqOTYGfvwvBlUWQON8ItTxej0pHjxlgUQQ1rIN4e/URuCwAIdlJCLFs0XWgIVssX6geXTDFaZShQ+nBq390jeN5wNvupveGFPZXsVjA1KmFB9S96OMlDDXuqDDtm+lmQtASb+iH6NtW0DE3UHh+upJhhu+/T1rA1UYSJFHd+jKpGjWiPFCjIPXGJEtcIy6hfXywAtKceTUC0K95LBX6IxksjYaArOvH54SrwAY+BoGW5i08QBz4ee7h4bu0Hw+G8gE0hzs3RyeG2uRIJBlysRP00HEu4U14SxXC4GpFmhTBaLzMVgfCNpz2KaShdPtNI1Tb2pK6zyabHkMW4SB5sN2T2UU5bGlZkswgF71b38QXOD8YC/y5Qt6mLq0jSLgTqeo9LIn91ZlK4+MKn5hgIRXJc+0s7VT9GLYkhY0AU8XGSGMV3SpSOIgUH0RwMdZpfD7OPL8y3loUu1tEIhWlFiVr46kQX+bSWPQYjzvZUy0B9BqFBJ6xuxsPd+XW6+7JPds2rwMM8Fpa468TY4HoWsQQk8yDHPcjAljB0YqSXaq6NRtD6IIbp1MPcW0egjS1504PTakXCzSPCY89XPpavY4X4ZBtxs7FKlLjg4gpewaK6xfuBT3SiGtf3aRWtJ9D2od1LppIKe1CtTlLQC1RrUXbasEdxwLZIdy07VYLzOhUVWzhln5KEGi4/2tyZhXOHqINIizHNlaivi85GkcV0ZEhRQApZgiQzEB7FVLiq2jBbXSpJ8eSr5XVIOB/WnB1FRniUGG1B10mm1moTWIO8sWlt59gQbxWazrWA9hUj4KXUnYfgPBTDi4PBozRhDdEI36obxOxR5Gp5ozeXGkXuwULqZBh7JJ/uVBq6um4Epe3S5csG2/gaOlWFeyC/OsiFl4HXaCep/AF/fnoVVLv6wtoB/4+tv4afMS4FXtQR29wVD7HX7LDuVUEf8C0cXJsK6clkyfYTMScYK54HxbQjW/W0Itij3B4UFQXnoV1na5n0mPhmcRtNVsNKu2R0xb18dlqmP9RGQPi6hI0hIzG98Qt6gZ0DEFKNygtN86ao+QimLGcKYY8y+iMNUlqrX6sdy6l/LC+H2uX4qPoTbeaiBNmOpdoFDhGLH8WmDSQjjf5FZYIgUGU/V8w5e7Swzp/ehZAdL9lm9AQXopwbs1+CdRlV0HMOj/jVU2tFDWSEr0vidl/Ss7VayHGrhO+38mIhp8wAB86ZHIx9JGQu6Y+ZkGzXhpCRj3uBS1HgiytEOlEbW0MfVmRop2uDmTIFLmWixlmdUmDU6SHsDIVsM+32WzeiNfBmrfeGrcCJAXThTYmigpTeR+EjnjFasjtUurG083C5txY+rq5vkQ1AMJ4UBn66tDCKZz8S1lCM8AU+kjVeoTZCU7CZc5KakrMpmdkij/weOK/EC0W9qByAGc5e6aBX7pciio9AkWw3juSYS6QgFtV6O5ashJf0NAroqOwNrBIOpoLzrTFI0kWd+kO+MXsZ6SLwjx2euvWepXw3GbK5ojVuZQGOgXLQJlGcqxnE35hFn8dvrcWd/oyj/NZwOS5RGvO9LSdLxc4iFA+BHM0U2QR+uAtH7qXlji23qPzsMC2IXFxqtUVOIM/indFaOMJXxZz72EwT366gcdK8OFlpntzvArNSIBQGG2NwyRDpu2dRrWlNCdoL3uGDuigfg2ILW2HUAQ6pXqeN0es360W0bazcVf5evFXhPPYLNd8M0E6OghvxxmtsaW0mn91huN5CXSXang7dc1j+KR1ft2IWe7EklZ9qBMrXD8nFYZbx9vCS6UGNm8ZjtH9QU/5ZnG1uwAF6gjr2/SzcgjWkkcArtRV4NbOyMJVG4HE84WSqB3Gn7UPIwaMPjHrw+dTs2s6sjl+YPqdSVjn6DTaFi9OMQbVFckzwVVWUoDPLSUr92KMYlcJEthYlc75uFNKpQ6U6pSs0BaJON8JqL6IdI5ThsjdpuW18eV002ut+WkujTHZiEDI4Y4yWkccdEb4xVxkrnrW2tHefXFNa24K3cJ9dnEYWf59ujJcQ8DLOuSl6ResdNL8eMQDp6yMjDbqmiwF+fBgPzcJN1ERf4m+yfYDvAfIuDU2KvV7ItIqCQMbZjEhyDwpep3UDY5MpSMxwFaMpW5/OA2oq47dwTao1G9HWZod2kasvKR0Bg9PZVRLwULaQaCjqSnGS8P22UBgS32CGMTAmyjyKRzg0twH0rO4QuERZGQjP1BtRTh7H2iFlXrz7ufoTtXJ6ME+uNuIrMsURAaBI0wItCyhCKABwtDffzAZsO+T+F2k01DKwI/6ocE5vBsgqv21lysrFe0zlSXv3J+ampIzMN3IE3NvcacrL/bam/AKYOA82faSNBsVqB/uC51P57v/dQTtsTR9eN/4Xc10eCoX5pComarklLb//tATk4GC7BAyMT7pz//w2090Hvo41zPbBYjLGbhWGApZdpG6I23b/zJGJlSaO7b8QZn62F+AGXB0Us/Hn79zPXmaSITDQLz7/9S1+fjvuviP8FyVU+ZcQ9RrSaXvCjEiQKfdJlRSnlwwdY9mFsjfVj3BqRi8jPn5z9ygM2JsuxKd7mFHh2fC19y7sjWOdMcENCFRK2rSTG0H8vi+zo6uIZTVxfib82ZA0m0fCF3xwKQ4KzIHMPu8KBW97ixYaRKsmKYHb2zfx2b23/u61wwTMzzYVQDns6dSUkjqHpy1Gwu23CLpfmijMfuLI/QuFia3HsLNjpbCcW573t3yOX3a0RCYaD71gt24e1pcfUAnfDhU69266vxb+kdnpZBAD1Nu/6bpxOWSdZc/Bg/MKB0Ls4s6HfGh2OgnEcH2LdhfYuSmyLO58fVGYxckHpNeGi9fvtRFfNnGEwzcu2Doa8EXa+ZdLBEwsO4t5QB5feaPzzqJFBaC/YIb4wPFfDOFe2+7b4f22kb/Yk22Sra6o9F8wE7X8iyGrQv9a4pj/q9/ex6uHw2MgDsqbb3mu18/j0K7U8xdXhS76F9oyluZiQ97y35Hrq2qNvn2eUrLV968sF1ewbYnZX9rn09PLF4BhfwJafhx9L2slErH3r2evQFT+9ewrxRV/PftI7t7vs/6kvROI3fWzNRSXcsEdYgT7Yez5Y4fJ/3DPlI1I+tx77B/kHgPx+h5he97/87eN2snmWPcf21wwE6z1/8DHe+rhNrGf1rOjhjMNe0u4+dXcPNlUXpTEdWIVxVGk1NejRBnrSePpTO2w+GbmDo9929vT3uh7puOT1zOfPXP+/wsCWyzOFGoF7Asfu8cgrbF6jQSGTiTsS+CQtvWR3vJ1VMzqjOfXSF6TDSOpk03SKlIplTA7GpGygYWzZa/Xd3vJvbEzv51Gx2ASMT5qY5QcGxsCIYNmUrBkTtQbLLm4Vlo9JwVggD8WfMK9zCk6ITSGSpDxT92VwgB+33EjB5KRkSEjmXVmeYS+Nbmx5cDOvWDBXLml5oqwbwN/SDG2DvJcCbLbHV69wUaS1EN2Bj3W0Vo2C13R2iOclFZnD+rIEen6RNZFKRt1mENm0yaqhUA2RAuObxQSqLK2I2wUG3WEE3nt4WMh/bC6NCr5zVrg7ALeCLPNXZzkwvX7QuFi7E/NC+boAVPm1t5Hm3LoLUHjymRts1A32YOQhVqi4MBOD6qxHCutTd6l+ngglsdW7FtUN9LFDSzzN87frZmbqL4By/6Cr2KDLGlccpR/YZ1k/6CbzLO2ZUNfDxkJhfPafsgdOcK6LJapJGkd4jfhvLElfusgsK81cDefJdm8uNtT5zVSEMUQO6O+LYzXua2FYbAqEocmJ1wv1h3SuQ0ks3ryUlPwznAB2DPbiXsS5+wIoQXt8rqvV6lYfRSbAOCs7PIgvteVq68NUjW3OAdkp2ILorzfQsQGm0eBMZttZWKFWwHaZgiCKqzoiw8p4eTNPbDYIs9DgluGwoG/6uhwdyjJCW0jX09h6IC6mlWYVSgm8laQnt+s9BDoZ/PSAisb9t+OJks7x/QnMJF8Ve+LverqP011KyimLyRoXwpE3qAmCTr8mm4FldUmC7BcwmAbmb+dvAEuCAbBebBubZytHWstwvcx0XkNf4qxLoH1JJtYkAavKseDDzpu/xb8VHXrbZt97XnlzD5Sb+AJis0o7nMIeCw6+ITReqUWg15Snf/vJNyTttbNVPFpspkRIasiLEVNfCOyUgrSAjXLf1TM8FFfYZx04R/kJZHiOrjLP+BUO+/ld/z6NiSznc1p0YZHs3MToAdwniABpnikc3PkWvhIamPy2Ed5aAmfEEEbplntxD4EDiDt/DGHbXPrqldMsYYfyzeTNB3T/nSOYr0kxVt3Erphp5d+Yh2H3xayfkp9wYj3t6H4TOfX/BWwv9ezoP3Qv60qeKqSP0QWtvCHyWrScODlzV8mc2gxhQ9AjVV6nIoPe7j5UbenbNhQP9KRptPUxxMH5IrQJQHEQM5IrOA0vPpDi4uIgdsb+kgjD2hDqjJc7rnS14ZbdnHP65ltltneekd4R5gnZP72/YrktqEVy7B48I7XBa3qSSisuEXRudE9VnXuzJyT7cdvEdUiEqykZebZOfdY/bkzRUXZi20/Lts0svQ/0If9T4ZlJT79WDhzn53C9UlX/LTEtSgvUqnguDLThCLCbI5hJkdB8M5xJWo4INMeL2ySadCToDPfQbc0Skoy3TYyqtmoblT1pA19m4kniSPa10017S2DYD7Te7HUbJxonb0jqCvzRXZ6y8gU5M7kx/Qv5y2jVTGY+JQjG1miy1vXUC3uADsy82GL96qX9VHnzUBmV0Q5ad7/sY+pn1boo2cfnobsDf5BPbGZqgnExh5rdZwvSjAe7HDnMi1D/fxGDpn0Wysn3LJMe04a9CoGcEgwCFzA6uIZdj7d7j33+89i/P3pW3+EayLxWlPOOqIP84qFsgyHv94kbGj7IxCKmHYVkyP9WsPqo2eqceKNYjxr+uargaMV1e+3SKPln4La585Xv590bl7gtKQ2dau8eKjh2MjeYPV8ReBKNPYQ6BjFETJFguT7b5AypPAYfyqdwFHgOHBpGK8K7cz1Vj6QTo7EGY4+XQj5/ZueHC5TWSz3fq44YSwv0pucaAI451N4CX4f54rek6LlaPSz3RuJoQexwmP4lzaQBAlaW5XdXjBjjZEd6f17u7l734nUvGLOZKtaUEhpuSIWawbkcY5SqLGuKy1VKivqpiMHNYE/aYvqYxCyWV6e4dBRrD3yelQQwT8iQfGLDSyfotZ2jSGpeNWUAtKod/vGMCeBEpWPPeEluopb0UigXqjpTk+Oma3FPbOhnpBdzr7IrLzXYmgombdfjXL9dl9gp6M5GJ4c4fEQKDSmCzhTNlLVPOkZnWYsWlrT4IJiLjeqhIrcwLlxq5h7TNzznjOysq+qmhLn42bEzhNn9TG9tOXIM6/HRNp16owrJwu34Kp4SezMT2M3IYPxrZcWw5nOidoObhqc7J/39bVoQaJcz3h2LbpEujMG9+LXJfita4iR15jyVz6t2UY6iy2cgupnRtxd8V94UDmbr8E+cDafrYMtdgL9VnBZopjz3ghf7SzDTVH3b0ls5QQbwr5Z/knvTfVSvG3uWZ1Csc+yLoD4QxY92JjU2Vha0VXkAqoIScRuNMfY6cStbZ89d+XKutI41aAifz19a7O8QfBq6h7Ihw+Bc5y6dNVm26JbVodZT9oMRF5GY/etczcNZe06tTA2OMP6EVAni55RLZtrs3oO/XB36zqhoIYouuif3Ijba3nzQMdYTKFIkriwMv4wdU2H4hzO4SoFdn4qZ08VaL5InHhYF4D94iJslo3bKy1JxWI+RPhqf9na3FbLK4/6XFPmqy9vOULLvOM2Blucy06PdxBQzB6FyEYqAgx3rO7kSVHSWysbfmDaLvU4NV7TOf2y1LC7It1vuV5OUDfDYIyvr0ZU26XIr7PD33NRfPjNc5AOi4Syw82S/W3vqdhZ4lnN1JexViKaOENyyeFWRgsG/7J1OH076DaFmO/K1qjUFoNE+8s9m/PNZGi7umqronoBQlIK1Y2NES+FBx237oXNprQFNfD7LDFYiOPDkKCf+BCIqiZnGKO5Y7TKe/fyU2nDGKrjp3liA+Ho+eWOvSOXpPOxx8YLNnjSk/iCCeuWKAh5QuAgCnylbrrsrC7sklkAn3W4ldONoeFiOOCrQU8iB8Uy+YKbTocNFw6I1mkDtBlfNnu7hFiK0uqntChqTMdIWaxhpWMIOSesasVL63qzLWrwC55ONsshxe3GAto4yTMhUH2xR6cZj5u5Ab6ah8pLa0NgIQkseGV4grZtp8vsBxqa1RnVZOZjF+7JFsMTX7qUuKJXPeOPaIcnSKujhdt35Y5yYvUYzWVxxu75Pqq7EPe3q9R+xlmlotycjXGgLsaGWazXuAJqqYSQApErR6L4Sos252vIYs36vkxexiU9c723G9a/7YpodZkOn6Vvni2YYbDVCq85/J7c+OsxeC40ZGm8Pef6GilDFz4465GtOnuSvNyCEmbxiz9EcVGxiTN99WVk6x0Fg1iZyqr01nLcA4zPS+dh6hvPQ28zkJr4ndMNCMKrMg5PJrbk/CxGr9ybEzla+mq4xFX/zLXzrEuc/ATLq5PlrAx92RuOk6AtRud6PEBClAWKGs7Qqyjrg5VnCiODj9sqw76RBryM2XzSHIPY60f52Rh0Yx3tmQ92vf6eauhdT/l5PoyPULCvEoBWASIqQGI/So1WzmTi5sCuLzum5FjTySHmOucgLuxpxh+7U2SsMSEHMwcVxgx8aeT+2j8ydq3i8S7XYpxOGuvKerOv5Qyd+82a859QFkRyjCkWpxhK4RZ7aydqQQYN1bA4KbCEj82WNLaRX3fVPEWsYToWBJ19lBM8v0tKOdNBzpOklYxgq6pfs66pFxVvWzZA2MGdfjPyutXSAX8T+d7mxD2WZybm6+/+gvpPzP1U8wpOPIjIN3PQzhcdaYecOwEX8fPCedV+hMjqmNOwYQQMZuT+BdL86Z9mSAJJVxhLE0FU3KpXw13KrWa609uUV9zBjfrAIj96nkkPD81zf2iGot3cOl+vcDUoRq9I50XqrhA7IHyBw7GzjynBoPUFFfEheVTsQuWFncAgD/Lc8oGtilUc5ac5UpDRceTrG3OUOM81nNWZEzWFlBK7P6YMsYx/TGXvpAbuB3tg10HW/t6FJijrzi8d+GpQOVbBJsR+dL4k5ZWqUTetOtRkJTsLgcEaokcDQ8B3z4rTi5SThyI/0p0EcmgEfpszx+KT7b9giB5UKWG0ANmpOxvFMO1/lL4XbjibhVCshIp6zP7gN0UyKzgpksBJl/LfK3hYx8byuPGtG+RHdpDrUyNpwsCjYNvO9VCxLxBiTC98veJs1nppfKxsFgPxq0pUzEBEm3AdGW+E2znLtL3n9B44gEvTe83Bmfj6NfJxV+ah3LO4THeojb4IzUcKG0vcNDBajmrspFNiKUmVfbcj9YLJZVsGI1wiLNfL4rQFDZJijaqbaHDBkxbvgiawT7bGlgQEbTSn4Q1fZBV1I8JCVsbz9aELB4Rw6bmo06IXhazpwT6LiDHeioNhryDiQbfq8Gsmspi38CehbItb+CJmH1NJZQe7cE7exsvWsEVIj8Wds8igEzT8D6chjnY7bNZfLCBJdmSuDmMrb3xoiV+2b/tL+JDjOFmBEDA2FmhDcjsGJ9yE2lACk0Mc9pLUTonUv+88mCvTxsN5CWwCBs6XY37Kj5uojhV53g5S8eNaN5AM3qdpTrQYJs72lc+NDSP4RXe8j/0w9xefQS+trNgw55Pl9uXZtk86mgbaWgsLqAP0IJX266sb5ArGgmsfmqGInOtXZdXUVeL95XgVH6Gr2JxBCROlbchhe1MGbxK7ItbOR7xiOKfGCMlVlUufgxw4sAVTpMuEx8XxWroTSbHcQtZjCWcYMs0CCu8wUDS52wv22L6t6z2y9y2vi6dyODSm/nJtDuLgGvA2xZauuFp2nAf3ot5jJfLDBa9cvCrS8kzHKnbp/tmtVw2/BNm/WXV90MqlW8oX7fz3r0/I9ZcKnAP7xtv/sb4GkFQfzaMcwnFl0ZmkTf8US4x1PRVn0Aqh+L6l/be9Wcqo2F2vt/ccHG682XB3AH/1X4/g1nnOte2Ewp2odAcRVUhimiKTqc4EmXJNVqILV+xdqhzqTsHlv6Xxg83cImOQ9THtlLnf2/NPFnn6nTWZtPBApOJtSyS+uAvoP+3d1/d6F68/oizA/F5Q4uv9uCTn3pNm/bfrX8tGJx/5aSnUoIRy74cx0+ko59d7NZW3rnzmBzwHnfnRuv+O/2rszbnWWtSfORmzEP+2VX/pP7DrzEKFWk70RLzJGru+OLgI0U53NFcl/HmCk+AD/Hwzbd1buoUErdxqew/VmYWPeEu1u0Cra1b9boh2SOVb6WOvzandlkmF4ANU3ts6L972iTk9yPYe7J2478T97yiuzAHR/p015ERZxP2hv6D2g5+GUmefjI2MmjYVGosa/5kvfxOi3bSsqThppNBTd9eqoeQvGF0GP9XJiYYx7nKzzizpX+jnonA3zzfr6/uP2YMCt5xToQ10zNMr+//JLvRz+WbWkJmnd9MgxP2/C/UyYTL8tMdfaLS9E1BV/Q5d78R9J+7/C3EdzfurYud+jXUiypP4bwnN8VEPhQb/PQvFTsG/JbX4x4X2TqAP2umiP1cuxspm5jggKeofOsE9bdOV6OK5R/a6PR5nAVUMb4Zylf1/xi53TZwinahOTyra+eYMODvgrTpHNIqOEPW+1j0tcN4cuYjX3LyA857rAL9W1s5m3mvxBW84np33GC3wtWtYfiZvAeC33why3eSpLKfXZ0z9m/aYvORLfu2OicvzHlrDeSfOO3H+PeKYMvz8cb/pnF3xcJt1cYZpZ9/lovPNP/Gix3VmNU82SeusGo6N3E+wPSpvVQuiHCJ3/lkGibN5CGDI1JNwW6+YHg0YdRzY+mflmp8LrTpAFjjwgch/EMUB4avf59sGfoq2TNr4Z/3tIi1FNmY/ZKFu/5NUy83SBVjJmOHTNfxdfyGMyNoSMvf7z6XEwHsJHAVzScd08D/ftcB4l8sGTaevl3Of+59njhZZL+p0eweyd+L8/ydOgG17mm4Eqh/pEtZ1lL97sPMd4R3hHeG/NyHmxG/fF7qqt/vFUM8vex0yfaafhIKqWxSdXRSdgwN01/1Tb4hsH42IBHJtm3nWRTE4OIBK47beP3XkwZaT/6eeRHkzrGXM9EreYtMg+//QUy8FNzqzJCWZk6Jaqm6CvdDYm5DUbepWkHoohXscE+XRtgqZzWiyM71A8pjbW4Z9nHpxJIc5W8707MO5SA8V0vH1cqkDi3hJOZBCMRPqJtNhAk13OnmhV/kqdHZzk49ppOkEKmXQPdHVQdk4RB93U9O6UwvLVzswe7YlG7DFzVYzMyxozOqnE5ihXlnjHRh+PLS0DLELTdTyYW0vLqBbJhWuhBfnQGoh0XA3hzB1ozqyu7fRWD4mqnUSiLoxkjzNpFT0uUrF6TyeVq9mEjm0NM01Zl/t6nWUY3Y3pk1v/VUKus+NR45zZvzH+2GGLR8ADpxTjEoQLbcv986f8aapacH1so9E6ZkD6KPUZquGqqBdJgVWXAzoLRTOjfYs3lePG6tqnswYRjj+GwYLLHlBZrSIpyQYn6odk9p8QCNXqKIzWvctiv9pmLDiBY/RNv3AAcQXI+ldGSj46hUFB5Bwr2F05N15oRKlYvohA9YJiWUOIxrHYcsRwtNW2dnmgP7rLcuOCvHqS9VL6DebZK1HCp3Z8hmwcMoj3Xa33ZPUPcMlcQhFfgCccAgTVtnD8aNduSMufkpYQMbb0aAuLupMaE138zNHACbD42DwC5IwLLi0PYFZuw9YN604cZi6nC1qIq4wSAiTks6t1zykmzATqSK3uh6jQG4MljLskhljxGb7adws65jRdfkwy33VC+m35wWpZMubmmSs3Zar7uKLZh+yM4Ek3clJJ4jtUa0onTY3jHhcROXkAUv5zaqCewz2CWAvqvhwzunAOopcIZkblKsqWB01fRd7sEXZvMRbvsQBRHNn+o+FUf6pwz4sM0BSUNuumNaP+q+Pq9RlKDqw+oWLVL7wE3OXO0EPyhCtLcpB5uZItkVdq/ZBbzkhvdJqf/D5lAyPa9l0Qo8KXgm9kkSdXtn4PHVVk+D5jMv1DEjM9+NNmb1u4deaJmPqu8LuVH0M6M/GxeM4RNCBu03WGb1ukfnVS/YyDC35ZiueAA/10gQYMI9j8RnnQzNG+HRz5jpO1hHDNastUanDRvXLd0enVw+OVpge6PmkD+qXOgxoT0vSWI+GlWmvhqNqwzRym3LtU+8/mAHtdZDE4uVmmqq06ehjVfsg48IVn+mMTYtYVg54ZOjKiuGh7WtzVHh9FE/VW6HryqpndWyvHnk4LXgOfhpnr+1n97Wp6uefh36++OhbMtzu3P5D1rw6p1j2xJY5NZFTpr1mFAERqxsP52h/243eb3vvwTWOy3UjgFN32uae1cMNiEjgZZk14wtOwN/D16lTgL/K0knC7YW/I2nFwl2dV/b112HWQPk3G4VA7RhooCBLzXcCiVofxYkuSztGFN4sxY5LZvYz7QuD25TF8iEcnXmFS9QrxU3relON/trR7Um+2eRdJp0M4zulTOAflhvla9BXzRKBV8JSY6eMHnXK+ebcnHVIZ9aSzl/KgmjdtLkzaT1tq+99PmhPAalTIafsUQohGbFAQBYPz6RhDQstIvc85EmJ6ahnJRxlCup6sTAzFbsq024AuXHlBx7k+q3PrpdJ4uIBmaoBJBrSAwuGhVOtTogu+gdTxIp64sy8MEUb+khxAWViZPTqeUHJ2Be/roCdyzsyvC2s72+AKOIKDdpCeernEMi1AbLki4NMp+qfIVPXrFsnUwOYwa7VfYOQMpjHoVg4mcpBrOvFPyqn27JrRG4qSn3cA1mHZii7qDoeO8ksmpSzOggp2JhwFd/JLiX28xUarVkn4GlnGJd1mCRbb36wPlgkNce/fOgiKjod3aiHg9cgwYLHrokSPvereQeTh+jkVT9HaDaFRLsDjraKm5/1MrWnPTeithb1fYncUM3eoWVLm53Q1bfI1YhB0Fa+n9a7THsjHLX58WNYh7KpjllB7GoKJEtSEx4z03Ztyq3TxjknVn9nfWxCaL3bEhBelQG5fRDFtmiIKPXYyPmm1rg2mJOPI8jSaejGefvk8UrU6iD9j970pSaINbTpxbH6W3PuBu88ty8v5AN0iEqr57FIxDMBpGsA+CKASb2lsvQ3VGXSgxSzt2PVu3vxj40mSmDLEinFYZZ14kv0oOT0mOZ6cDw8o06bLmvz2rH64148zZikohrHNf0CGbe92W0AVXlklyXPih5WOG8bAtoZhZ2uDTHh/ZBmU9PnDxorj030vVcmtQRUVXNmhOZ5Yr+61khqT5jt0tiZn1YEu6JtRPGorXyBsxykrzyxv23SY28q1Qi8HbN1fFyg7VIZIUnqKv+5oQy8JufCOARuTI9VUdO4JDbUqVdx29CPo/HWh/cNl9MTeI/J4a/M8anGf6rfYc3LaceFWuVXioxPSY8Pk+ZazC6KdfFfkAb2V/WoQm9RAQyYTV3fZhQNF0bNqKDbBmAiU5Ia8difxyrABwrEJ9s+XBNgCPhOYAyxe4ZBiflmG/U6oUEn+mbh6i143ykMnBzGB1SH+9hHlt2vo4hlObS6vdLt86g49MYWo7ttvyvjGGUzB/SFT8t12OJLKpZ8ML4+SEQKzFPe7dan7mz2Jg3GGKqIG5cpNvOBN6pPV92dJBlD4M68kWSGF0NZAb7KLK7BhZYbMnzJas7fEe0GxqtocSlwSnmgVTvZDBMY9Grq3G/2+t+cBcoSddHceLV+fMzzK7OV5SU5zpwvp5xk9qSbES8X1ZX6OnHvKwhvE9lz58xr5+ra4dTVLyEk0ArUZMMo1f8xEXw16EShGxyF7q87+0LxRST4ykN6eqdy9hZ++wHNCjX3RhPMGJjXBTTbyWzuelDrtLeL5YzyqdjvgmaZlId1WjWNk+XtVqaNvwA+8JupYGGbXlenBs8ofX04p6Fzv/Wk0pLpd1XvtZRlQOhfTlfk7Hauz7kkRta/jE2fJ8Kr+gwVe01+tk0wHF2PX5tL9WBGQV96mLU6s2Ie6/Vnn5ueTPNM0jAXrwJfk0EPHn0ubavdqw4w4nF9AuMGEQn1gNk+1AOO82S7csWFbuFhlqKal55dgpUYTKfwnAVX81Jrg+pdn4b1KmsM5zQ6qNsl776IslP1d6uaw1GhCX87sYtZUYx+BbYPHgmRGtYGCR+6v3d23sV8k4oKoW7bhkSbR2VWh+1fwAYtPNjS3InEu6gVMhsz9jXqIp9dqUQTzvP0l7V9xRyjdy8EAbWNREysXzCyMK2Zgo6P3m6by/JLJRrbek/35KEtuhkidAD6i6tB4Uqdm441TLOhuh7osS6cgkT11nkuQnIA4T6x3TcyIDuEy6lhi0QePGCLplG1EPkqqJqnNguOaOAU/5c+n/7el3pkeLzJLEsqa5SUeM1a/74deC2RpGhRcTyxXY9iS9goF3T1AGbWSZdWsIrB4ftp9vfq5oPpMWd5Di56DYWRPl3bMnzqVgVJu76Ugo6o14mmk5orhpkrnHdc8f5IcfnOZM4yhC+IuPIz4rqr1Of+hEaiQU0kflpK4RDV6US1KJ0gSe9kA5XlwPahsoy2Iv9p3HmrU6ifim96dKVUJAibj7CVlYOw0PmgEmTZZ8Xrpf2RtIr8JwsRZdPzMGDOURW9TF1k+PAKU92jHQ9nRghWnD7xc2eW+9bUzAymKpGZNpt8APoI1lxb5D1KIxTjnEYohDFKDGN137YvNOJ9vUqxtzE5kU414K1lFTc/O2zfEzE/7+in89jzeELzTbjLq5zP4lyCqlbMNETuG7Y2FXxaUz0ssD4dYnnc9EZUJFCzJ2h1XKPAde4n13zpJuYRBaeyTMLB7uWyYgTfwNg8ImoNW4M7Of4wJz/MxLzx/ZdwOrZvWe5eabgxzSWxTG8Ftln2l41Dnofxk8L06qw45uqHRjh0ZuHLgMw/7NXycmjV1j/qDXfAPTtTYe86pTavKnw5utedqelSQLZYI3xLZ6/4thU2zxvBLtamQVDGdmWUlbhKjnnpL3amGnVNWQVo54m8RnoTv3EuSyYaLX9uNXHuhUJFpYCvkgwO92bNvyVqGUTt4C+bjJ5ULrRQxlqpbAKrcv7QU6QN7E1RgO0UxY6mOvGR7ARq03fjdFOVOAqOHTF2EA128sPR328TbNAqKEyc5wt4sMqfIA4niEVcwxyXcxaYoj1NnDndF4Rr7EXP3UfncynKhvGcewhhY7axSDTV3WW4iMaM6HsfarJxqc2Z8NLBtI0Kr6pkdU13tGVUH2/soaWYQZAygk3BMJ+k/4rX5dbblkVlq69UPbO/O6H0FhZgjJp+FD1d+Dd03bbRlEj9yV/CWgZSJsFPPSEd3SksvJYvhOj4ZvKMvuZONlH5mzVx5nhxRSGqDG/syYZcsNsOnPu+/ZqysfIjh8ag8BeHuI2crIay9LqqnzbJ8xAYKtM+N8dfIqEtmjEljp4cGLLAwbQD92vqlXK7Zy3KxlahXrmlzKr/nDGMTUwZ3LlEj34OAr4PZWr9akP/qg9Ez7JhhBAXUzdIB/m0F8YQNGLMWhPJZ8xMMNVD1ddFLTL9WA0sI8u9eM4wc3z+p2tiRw3sBNvcOblBj240CXFUhxAIFRG2uaa3Nky/oBPSuGz+6/gSqkbPxWAUBsApYG9oagOUa+IQsD3Yr2rrgW//B1BLAwQUAAIACAArem9MFQUy+E0AAABqAAAAGwAAAHVuaXZlcnNhbC91bml2ZXJzYWwucG5nLnhtbLOxr8jNUShLLSrOzM+zVTLUM1Cyt+PlsikoSi3LTC1XqACKAQUhQEmh0lbJxAjBLc9MKcmwVTI3MkWIZaRmpmeU2CqZmpjABfWBRgIAUEsBAgAAFAACAAgAUXpvTD08L9HBAAAA5QEAABoAAAAAAAAAAQAAAAAAAAAAAHVuaXZlcnNhbC9pMThuX3ByZXNldHMueG1sUEsBAgAAFAACAAgAUXpvTP59L/dkAAAAZQAAABwAAAAAAAAAAQAAAAAA+QAAAHVuaXZlcnNhbC9sb2NhbF9zZXR0aW5ncy54bWxQSwECAAAUAAIACABElFdHI7RO+/sCAACwCAAAFAAAAAAAAAABAAAAAACXAQAAdW5pdmVyc2FsL3BsYXllci54bWxQSwECAAAUAAIACABRem9Mt34rbWQBAADvAgAAKQAAAAAAAAABAAAAAADEBAAAdW5pdmVyc2FsL3NraW5fY3VzdG9taXphdGlvbl9zZXR0aW5ncy54bWxQSwECAAAUAAIACAArem9MeUrqAmUqAAA+SAAAFwAAAAAAAAAAAAAAAABvBgAAdW5pdmVyc2FsL3VuaXZlcnNhbC5wbmdQSwECAAAUAAIACAArem9MFQUy+E0AAABqAAAAGwAAAAAAAAABAAAAAAAJMQAAdW5pdmVyc2FsL3VuaXZlcnNhbC5wbmcueG1sUEsFBgAAAAAGAAYAuQEAAI8xAAAAAA=="/>
  <p:tag name="ISPRING_PRESENTATION_TITLE" val="演示文稿1"/>
  <p:tag name="ISPRING_ULTRA_SCORM_COURSE_ID" val="4C932017-8D67-43A0-9751-2BEC31E52CC7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内容列表"/>
  <p:tag name="ISPRINGCLOUDFOLDERID" val="0"/>
  <p:tag name="ISPRINGCLOUDFOLDERPATH" val="资源库"/>
</p:tagLst>
</file>

<file path=ppt/theme/theme1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hnbwxet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1329</Words>
  <Application>Microsoft Office PowerPoint</Application>
  <PresentationFormat>Širokouhlá</PresentationFormat>
  <Paragraphs>127</Paragraphs>
  <Slides>10</Slides>
  <Notes>10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7" baseType="lpstr">
      <vt:lpstr>微软雅黑</vt:lpstr>
      <vt:lpstr>宋体</vt:lpstr>
      <vt:lpstr>Agency FB</vt:lpstr>
      <vt:lpstr>Arial</vt:lpstr>
      <vt:lpstr>Calibri</vt:lpstr>
      <vt:lpstr>等线</vt:lpstr>
      <vt:lpstr>www.jpppt.com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wow;wowTemplates</dc:creator>
  <cp:keywords>wow;wowtemplates</cp:keywords>
  <dc:description>www.jpppt.com</dc:description>
  <cp:lastModifiedBy>iveta.krjakova</cp:lastModifiedBy>
  <cp:revision>105</cp:revision>
  <dcterms:created xsi:type="dcterms:W3CDTF">2018-03-15T15:36:21Z</dcterms:created>
  <dcterms:modified xsi:type="dcterms:W3CDTF">2022-04-28T06:45:05Z</dcterms:modified>
  <cp:contentStatus>https:/shop410307923.taobao.com;</cp:contentStatus>
</cp:coreProperties>
</file>