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9" r:id="rId3"/>
    <p:sldId id="467" r:id="rId4"/>
    <p:sldId id="462" r:id="rId5"/>
    <p:sldId id="463" r:id="rId6"/>
    <p:sldId id="464" r:id="rId7"/>
    <p:sldId id="465" r:id="rId8"/>
    <p:sldId id="466" r:id="rId9"/>
    <p:sldId id="475" r:id="rId10"/>
    <p:sldId id="468" r:id="rId11"/>
    <p:sldId id="478" r:id="rId12"/>
    <p:sldId id="476" r:id="rId13"/>
    <p:sldId id="477" r:id="rId14"/>
    <p:sldId id="474" r:id="rId15"/>
    <p:sldId id="469" r:id="rId16"/>
    <p:sldId id="470" r:id="rId17"/>
    <p:sldId id="431" r:id="rId18"/>
    <p:sldId id="473" r:id="rId19"/>
    <p:sldId id="289" r:id="rId20"/>
  </p:sldIdLst>
  <p:sldSz cx="9144000" cy="6858000" type="screen4x3"/>
  <p:notesSz cx="6858000" cy="99472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3" autoAdjust="0"/>
    <p:restoredTop sz="96433" autoAdjust="0"/>
  </p:normalViewPr>
  <p:slideViewPr>
    <p:cSldViewPr>
      <p:cViewPr varScale="1">
        <p:scale>
          <a:sx n="68" d="100"/>
          <a:sy n="68" d="100"/>
        </p:scale>
        <p:origin x="9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18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48B5B0-7818-4470-AF91-C7B5CF94C640}" type="datetimeFigureOut">
              <a:rPr lang="sk-SK"/>
              <a:pPr>
                <a:defRPr/>
              </a:pPr>
              <a:t>20. 12. 2015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EF04C5-0E78-4BD9-A0AC-9E1DC8D5C79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6151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D54994-6947-4130-A377-8E0FDC6B1D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358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A6D73-4528-42C4-A515-A118BC1DF0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59B4E-D37A-4717-B311-97046824C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EC133-667B-4CBD-BD74-7AB43D7B58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E9C8F-2CF8-4AE0-9B69-BD17CFDAB5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D1DE1-E157-4BAB-8888-DA89A00E74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B76B9-E848-4F1A-AF51-B5B1EB8F4F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72EA-554D-4AD7-B2D0-FCD3D4A40F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9D47-9E4B-4E62-9909-DB58B65073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F1E1E-2B0C-493B-A989-670C935580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A4A2-AA32-4E9E-8245-F4A3668EB1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884DB-B7A1-407F-865C-6DE44B51B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cs-CZ"/>
              <a:t>JUDr. Kristián Csach, Ph.D., LL.M.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1AE199-D26C-40BC-9671-111B5DA083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334" y="2060848"/>
            <a:ext cx="7772400" cy="1143000"/>
          </a:xfrm>
        </p:spPr>
        <p:txBody>
          <a:bodyPr/>
          <a:lstStyle/>
          <a:p>
            <a:pPr eaLnBrk="1" hangingPunct="1"/>
            <a:r>
              <a:rPr lang="sk-SK" sz="4000" b="1" dirty="0" smtClean="0"/>
              <a:t>Europeizácia obchodného a hospodárskeho práva</a:t>
            </a:r>
            <a:br>
              <a:rPr lang="sk-SK" sz="4000" b="1" dirty="0" smtClean="0"/>
            </a:br>
            <a:r>
              <a:rPr lang="sk-SK" sz="4000" b="1" dirty="0" smtClean="0"/>
              <a:t> </a:t>
            </a:r>
            <a:br>
              <a:rPr lang="sk-SK" sz="4000" b="1" dirty="0" smtClean="0"/>
            </a:br>
            <a:r>
              <a:rPr lang="sk-SK" sz="4000" b="1" dirty="0" smtClean="0"/>
              <a:t>(niektoré problémy)</a:t>
            </a:r>
            <a:r>
              <a:rPr lang="sk-SK" sz="1800" dirty="0" smtClean="0"/>
              <a:t/>
            </a:r>
            <a:br>
              <a:rPr lang="sk-SK" sz="1800" dirty="0" smtClean="0"/>
            </a:br>
            <a:endParaRPr lang="sk-SK" sz="2400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4334" y="4221088"/>
            <a:ext cx="7848600" cy="1752600"/>
          </a:xfrm>
        </p:spPr>
        <p:txBody>
          <a:bodyPr/>
          <a:lstStyle/>
          <a:p>
            <a:pPr eaLnBrk="1" hangingPunct="1">
              <a:defRPr/>
            </a:pPr>
            <a:endParaRPr lang="sk-SK" sz="1800" i="1" dirty="0" smtClean="0"/>
          </a:p>
          <a:p>
            <a:pPr eaLnBrk="1" hangingPunct="1">
              <a:defRPr/>
            </a:pPr>
            <a:r>
              <a:rPr lang="sk-SK" dirty="0" smtClean="0"/>
              <a:t>Kristián </a:t>
            </a:r>
            <a:r>
              <a:rPr lang="sk-SK" dirty="0" err="1"/>
              <a:t>Csach</a:t>
            </a:r>
            <a:r>
              <a:rPr lang="sk-SK" dirty="0"/>
              <a:t/>
            </a:r>
            <a:br>
              <a:rPr lang="sk-SK" dirty="0"/>
            </a:br>
            <a:endParaRPr lang="sk-SK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996" y="-99392"/>
            <a:ext cx="8825448" cy="1143000"/>
          </a:xfrm>
        </p:spPr>
        <p:txBody>
          <a:bodyPr/>
          <a:lstStyle/>
          <a:p>
            <a:r>
              <a:rPr lang="sk-SK" b="1" dirty="0" smtClean="0"/>
              <a:t>Vybrané otázky súťažného práva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4114800"/>
          </a:xfrm>
        </p:spPr>
        <p:txBody>
          <a:bodyPr/>
          <a:lstStyle/>
          <a:p>
            <a:r>
              <a:rPr lang="sk-SK" dirty="0" smtClean="0"/>
              <a:t>Čl. 101 ZFEÚ kartely</a:t>
            </a:r>
          </a:p>
          <a:p>
            <a:pPr lvl="1"/>
            <a:r>
              <a:rPr lang="sk-SK" dirty="0" smtClean="0"/>
              <a:t>Generálna klauzula (cieľ a efekt) a </a:t>
            </a:r>
            <a:r>
              <a:rPr lang="sk-SK" i="1" dirty="0" err="1" smtClean="0"/>
              <a:t>hard</a:t>
            </a:r>
            <a:r>
              <a:rPr lang="sk-SK" i="1" dirty="0" smtClean="0"/>
              <a:t> </a:t>
            </a:r>
            <a:r>
              <a:rPr lang="sk-SK" i="1" dirty="0" err="1" smtClean="0"/>
              <a:t>core</a:t>
            </a:r>
            <a:r>
              <a:rPr lang="sk-SK" i="1" dirty="0" smtClean="0"/>
              <a:t> </a:t>
            </a:r>
            <a:r>
              <a:rPr lang="sk-SK" dirty="0" smtClean="0"/>
              <a:t>kartely: určenie cien, reštrikčné kartely (obmedzenie výroby), rozdelenie trhu, </a:t>
            </a:r>
            <a:r>
              <a:rPr lang="sk-SK" dirty="0" err="1" smtClean="0"/>
              <a:t>bid</a:t>
            </a:r>
            <a:r>
              <a:rPr lang="sk-SK" dirty="0" smtClean="0"/>
              <a:t> </a:t>
            </a:r>
            <a:r>
              <a:rPr lang="sk-SK" dirty="0" err="1" smtClean="0"/>
              <a:t>rigging</a:t>
            </a:r>
            <a:r>
              <a:rPr lang="sk-SK" dirty="0" smtClean="0"/>
              <a:t>: spravidla nie sú prípustné výnimky, ani výnimka </a:t>
            </a:r>
            <a:r>
              <a:rPr lang="sk-SK" i="1" dirty="0" smtClean="0"/>
              <a:t>de </a:t>
            </a:r>
            <a:r>
              <a:rPr lang="sk-SK" i="1" dirty="0" err="1" smtClean="0"/>
              <a:t>minimis</a:t>
            </a:r>
            <a:r>
              <a:rPr lang="sk-SK" dirty="0" smtClean="0"/>
              <a:t> </a:t>
            </a:r>
          </a:p>
          <a:p>
            <a:pPr lvl="1"/>
            <a:r>
              <a:rPr lang="sk-SK" dirty="0" err="1" smtClean="0"/>
              <a:t>Bid</a:t>
            </a:r>
            <a:r>
              <a:rPr lang="sk-SK" dirty="0" smtClean="0"/>
              <a:t> </a:t>
            </a:r>
            <a:r>
              <a:rPr lang="sk-SK" dirty="0" err="1" smtClean="0"/>
              <a:t>rigging</a:t>
            </a:r>
            <a:r>
              <a:rPr lang="sk-SK" dirty="0" smtClean="0"/>
              <a:t>: ponukový kartel: § 4 ods. 4 f) ZOHS</a:t>
            </a:r>
          </a:p>
          <a:p>
            <a:r>
              <a:rPr lang="sk-SK" dirty="0" smtClean="0"/>
              <a:t>Výnimky:</a:t>
            </a:r>
          </a:p>
          <a:p>
            <a:pPr lvl="1"/>
            <a:r>
              <a:rPr lang="sk-SK" dirty="0" smtClean="0"/>
              <a:t>Legálne výnimky, ZFEÚ, § 4 ods. 5 ZOHS</a:t>
            </a:r>
          </a:p>
          <a:p>
            <a:pPr lvl="1"/>
            <a:r>
              <a:rPr lang="sk-SK" dirty="0" smtClean="0"/>
              <a:t>de </a:t>
            </a:r>
            <a:r>
              <a:rPr lang="sk-SK" dirty="0" err="1" smtClean="0"/>
              <a:t>minimis</a:t>
            </a:r>
            <a:r>
              <a:rPr lang="sk-SK" dirty="0" smtClean="0"/>
              <a:t> (de </a:t>
            </a:r>
            <a:r>
              <a:rPr lang="sk-SK" dirty="0" err="1" smtClean="0"/>
              <a:t>minimis</a:t>
            </a:r>
            <a:r>
              <a:rPr lang="sk-SK" dirty="0"/>
              <a:t> oznámenie Komisie (2001/C 368/07</a:t>
            </a:r>
            <a:r>
              <a:rPr lang="sk-SK" dirty="0" smtClean="0"/>
              <a:t>), </a:t>
            </a:r>
            <a:r>
              <a:rPr lang="sk-SK" dirty="0"/>
              <a:t>C-226/11</a:t>
            </a:r>
            <a:r>
              <a:rPr lang="sk-SK" dirty="0" smtClean="0"/>
              <a:t>, § 4 ods. 2 ZOHS + smernica PMÚ)</a:t>
            </a:r>
          </a:p>
          <a:p>
            <a:pPr lvl="1"/>
            <a:r>
              <a:rPr lang="sk-SK" dirty="0" smtClean="0"/>
              <a:t>blokové výnimky: nariadenia, § 5 ZOHS</a:t>
            </a:r>
          </a:p>
        </p:txBody>
      </p:sp>
    </p:spTree>
    <p:extLst>
      <p:ext uri="{BB962C8B-B14F-4D97-AF65-F5344CB8AC3E}">
        <p14:creationId xmlns:p14="http://schemas.microsoft.com/office/powerpoint/2010/main" val="351368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r>
              <a:rPr lang="sk-SK" b="1" dirty="0" smtClean="0"/>
              <a:t>Vybrané otázky súťažného práva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124744"/>
            <a:ext cx="8206680" cy="4114800"/>
          </a:xfrm>
        </p:spPr>
        <p:txBody>
          <a:bodyPr/>
          <a:lstStyle/>
          <a:p>
            <a:r>
              <a:rPr lang="sk-SK" dirty="0" smtClean="0"/>
              <a:t>ČL. </a:t>
            </a:r>
            <a:r>
              <a:rPr lang="sk-SK" dirty="0"/>
              <a:t>102 </a:t>
            </a:r>
            <a:r>
              <a:rPr lang="sk-SK" dirty="0" smtClean="0"/>
              <a:t>ZFEÚ: zneužitie dominantného postavenia</a:t>
            </a:r>
          </a:p>
          <a:p>
            <a:r>
              <a:rPr lang="sk-SK" dirty="0" smtClean="0"/>
              <a:t>Nariadenie 139/2004 o kontrole koncentrácií</a:t>
            </a:r>
          </a:p>
          <a:p>
            <a:r>
              <a:rPr lang="sk-SK" dirty="0" smtClean="0"/>
              <a:t>Čl</a:t>
            </a:r>
            <a:r>
              <a:rPr lang="sk-SK" dirty="0"/>
              <a:t>. 107 </a:t>
            </a:r>
            <a:r>
              <a:rPr lang="sk-SK" dirty="0" smtClean="0"/>
              <a:t>ZFEÚ a N 659/1999: </a:t>
            </a:r>
            <a:r>
              <a:rPr lang="sk-SK" dirty="0"/>
              <a:t>štátna </a:t>
            </a:r>
            <a:r>
              <a:rPr lang="sk-SK" dirty="0" smtClean="0"/>
              <a:t>pomoc</a:t>
            </a:r>
          </a:p>
          <a:p>
            <a:pPr lvl="1"/>
            <a:r>
              <a:rPr lang="sk-SK" dirty="0" smtClean="0"/>
              <a:t>Prísny centralizovaný výkon (iba Komisia sme povoliť), ČŠ nemajú spravidla podobnú úpravu</a:t>
            </a:r>
          </a:p>
          <a:p>
            <a:pPr lvl="1"/>
            <a:r>
              <a:rPr lang="sk-SK" dirty="0" smtClean="0"/>
              <a:t>Povinnosť neposkytnúť pomoc pred pozitívnym povolením Komisie: </a:t>
            </a:r>
            <a:r>
              <a:rPr lang="sk-SK" i="1" dirty="0" err="1" smtClean="0"/>
              <a:t>stand</a:t>
            </a:r>
            <a:r>
              <a:rPr lang="sk-SK" i="1" dirty="0" smtClean="0"/>
              <a:t> </a:t>
            </a:r>
            <a:r>
              <a:rPr lang="sk-SK" i="1" dirty="0" err="1" smtClean="0"/>
              <a:t>still</a:t>
            </a:r>
            <a:r>
              <a:rPr lang="sk-SK" dirty="0" smtClean="0"/>
              <a:t> povinnosť, priamo účinné</a:t>
            </a:r>
          </a:p>
          <a:p>
            <a:pPr lvl="1"/>
            <a:r>
              <a:rPr lang="sk-SK" dirty="0" smtClean="0"/>
              <a:t>Povinnosť členského štátu vrátiť protiprávnu štátnu pomoc (</a:t>
            </a:r>
            <a:r>
              <a:rPr lang="sk-SK" dirty="0" err="1" smtClean="0"/>
              <a:t>Frucona</a:t>
            </a:r>
            <a:r>
              <a:rPr lang="sk-SK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8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143000"/>
          </a:xfrm>
        </p:spPr>
        <p:txBody>
          <a:bodyPr/>
          <a:lstStyle/>
          <a:p>
            <a:r>
              <a:rPr lang="sk-SK" b="1" dirty="0" smtClean="0"/>
              <a:t>Konkurenčné doložky pri prevodoch podnikov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sk-SK" i="1" dirty="0"/>
              <a:t>Oznámenie Komisie o obmedzeniach, ktoré s koncentráciami priamo súvisia a sú nevyhnutné</a:t>
            </a:r>
            <a:r>
              <a:rPr lang="sk-SK" dirty="0"/>
              <a:t> (2005/C 56/03)</a:t>
            </a:r>
          </a:p>
          <a:p>
            <a:r>
              <a:rPr lang="pl-PL" dirty="0" smtClean="0"/>
              <a:t>Doložka o nesúťažení môže byť nevyhnutná pre fúziu a preto sa pripúšťa, ale podmieňuje primeranosťou (idea ako pri obchodných zástupcoch či zamestnancoch)</a:t>
            </a:r>
          </a:p>
          <a:p>
            <a:r>
              <a:rPr lang="pl-PL" i="1" dirty="0" smtClean="0"/>
              <a:t>Pro</a:t>
            </a:r>
            <a:r>
              <a:rPr lang="pl-PL" dirty="0" smtClean="0"/>
              <a:t> kupujúci: na obmedzenia</a:t>
            </a:r>
            <a:r>
              <a:rPr lang="pl-PL" dirty="0"/>
              <a:t>, z ktorých má prospech </a:t>
            </a:r>
            <a:r>
              <a:rPr lang="pl-PL" dirty="0" smtClean="0"/>
              <a:t>predávajúci</a:t>
            </a:r>
            <a:r>
              <a:rPr lang="pl-PL" dirty="0"/>
              <a:t> </a:t>
            </a:r>
            <a:r>
              <a:rPr lang="pl-PL" dirty="0" smtClean="0"/>
              <a:t>sa hľadí prísnejšie ako na </a:t>
            </a:r>
            <a:r>
              <a:rPr lang="sk-SK" dirty="0" smtClean="0"/>
              <a:t>doložky prospešné pre kupujúceho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43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sk-SK" b="1" dirty="0" smtClean="0"/>
              <a:t>Konkurenčné doložky....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01386" y="1124744"/>
            <a:ext cx="7772400" cy="4114800"/>
          </a:xfrm>
        </p:spPr>
        <p:txBody>
          <a:bodyPr/>
          <a:lstStyle/>
          <a:p>
            <a:r>
              <a:rPr lang="sk-SK" sz="2000" dirty="0" smtClean="0"/>
              <a:t>trvanie</a:t>
            </a:r>
            <a:r>
              <a:rPr lang="sk-SK" sz="2000" dirty="0"/>
              <a:t>, geografické pole uplatňovania, ich subjekt a osoby, ktorých sa týkajú, </a:t>
            </a:r>
            <a:r>
              <a:rPr lang="sk-SK" sz="2000" dirty="0" smtClean="0"/>
              <a:t>nesmú presahovať </a:t>
            </a:r>
            <a:r>
              <a:rPr lang="sk-SK" sz="2000" b="1" dirty="0" smtClean="0"/>
              <a:t>nevyhnutný</a:t>
            </a:r>
            <a:r>
              <a:rPr lang="sk-SK" sz="2000" dirty="0" smtClean="0"/>
              <a:t> rozsah,</a:t>
            </a:r>
          </a:p>
          <a:p>
            <a:r>
              <a:rPr lang="sk-SK" sz="2000" dirty="0"/>
              <a:t>Spravidla </a:t>
            </a:r>
            <a:r>
              <a:rPr lang="sk-SK" sz="2000" b="1" dirty="0"/>
              <a:t>neprípustné</a:t>
            </a:r>
            <a:r>
              <a:rPr lang="sk-SK" sz="2000" dirty="0"/>
              <a:t>, ak sa prevádzajú </a:t>
            </a:r>
            <a:r>
              <a:rPr lang="sk-SK" sz="2000" b="1" dirty="0"/>
              <a:t>iba</a:t>
            </a:r>
            <a:r>
              <a:rPr lang="sk-SK" sz="2000" dirty="0"/>
              <a:t> </a:t>
            </a:r>
            <a:r>
              <a:rPr lang="sk-SK" sz="2000" b="1" dirty="0"/>
              <a:t>materiálne</a:t>
            </a:r>
            <a:r>
              <a:rPr lang="sk-SK" sz="2000" dirty="0"/>
              <a:t> </a:t>
            </a:r>
            <a:r>
              <a:rPr lang="sk-SK" sz="2000" b="1" dirty="0"/>
              <a:t>aktíva</a:t>
            </a:r>
            <a:r>
              <a:rPr lang="sk-SK" sz="2000" dirty="0"/>
              <a:t> (napr. pozemok, budovy, stroje) alebo výlučné práva priemyselného alebo obchodného vlastníctva</a:t>
            </a:r>
          </a:p>
          <a:p>
            <a:r>
              <a:rPr lang="sk-SK" sz="2000" b="1" dirty="0" smtClean="0"/>
              <a:t>Max 3 roky</a:t>
            </a:r>
            <a:r>
              <a:rPr lang="sk-SK" sz="2000" dirty="0" smtClean="0"/>
              <a:t>, ak prevod </a:t>
            </a:r>
            <a:r>
              <a:rPr lang="sk-SK" sz="2000" dirty="0"/>
              <a:t>podniku zahŕňa prevod zákazníckej vernosti </a:t>
            </a:r>
            <a:r>
              <a:rPr lang="sk-SK" sz="2000" dirty="0" smtClean="0"/>
              <a:t>(dobrého </a:t>
            </a:r>
            <a:r>
              <a:rPr lang="sk-SK" sz="2000" dirty="0"/>
              <a:t>mena a </a:t>
            </a:r>
            <a:r>
              <a:rPr lang="sk-SK" sz="2000" dirty="0" smtClean="0"/>
              <a:t>know-how), ak iba dobré meno</a:t>
            </a:r>
            <a:r>
              <a:rPr lang="sk-SK" sz="2000" b="1" dirty="0" smtClean="0"/>
              <a:t>, max 2 roky</a:t>
            </a:r>
          </a:p>
          <a:p>
            <a:r>
              <a:rPr lang="sk-SK" sz="2000" b="1" dirty="0" smtClean="0"/>
              <a:t>Obmedzenie na segment trhu</a:t>
            </a:r>
            <a:r>
              <a:rPr lang="sk-SK" sz="2000" dirty="0" smtClean="0"/>
              <a:t>, kde bol predávajúci aktívny</a:t>
            </a:r>
          </a:p>
          <a:p>
            <a:pPr lvl="1"/>
            <a:r>
              <a:rPr lang="sk-SK" sz="1600" dirty="0" smtClean="0"/>
              <a:t>Geografický </a:t>
            </a:r>
            <a:r>
              <a:rPr lang="sk-SK" sz="1600" dirty="0"/>
              <a:t>rozsah doložky </a:t>
            </a:r>
            <a:r>
              <a:rPr lang="sk-SK" sz="1600" dirty="0" smtClean="0"/>
              <a:t>obmedzený </a:t>
            </a:r>
            <a:r>
              <a:rPr lang="sk-SK" sz="1600" dirty="0"/>
              <a:t>na oblasť, v ktorej predávajúci ponúka </a:t>
            </a:r>
            <a:r>
              <a:rPr lang="sk-SK" sz="1600" dirty="0" smtClean="0"/>
              <a:t>relevantné </a:t>
            </a:r>
            <a:r>
              <a:rPr lang="sk-SK" sz="1600" dirty="0"/>
              <a:t>produkty alebo služby pred prevodom</a:t>
            </a:r>
            <a:r>
              <a:rPr lang="sk-SK" sz="1600" dirty="0" smtClean="0"/>
              <a:t>, alebo čoskoro chcel ponúkať</a:t>
            </a:r>
          </a:p>
          <a:p>
            <a:pPr lvl="1"/>
            <a:r>
              <a:rPr lang="sk-SK" sz="1600" dirty="0" smtClean="0"/>
              <a:t>Druhy produktov, ktoré už ponúkal alebo chcel ponúkať</a:t>
            </a:r>
          </a:p>
          <a:p>
            <a:r>
              <a:rPr lang="sk-SK" sz="2000" dirty="0"/>
              <a:t> </a:t>
            </a:r>
            <a:r>
              <a:rPr lang="sk-SK" sz="2000" b="1" dirty="0" smtClean="0"/>
              <a:t>Viazané subjekty</a:t>
            </a:r>
            <a:r>
              <a:rPr lang="sk-SK" sz="2000" dirty="0" smtClean="0"/>
              <a:t>: predávajúci </a:t>
            </a:r>
            <a:r>
              <a:rPr lang="sk-SK" sz="2000" dirty="0"/>
              <a:t>môže zaviazať seba, svoje dcérske firmy a obchodných </a:t>
            </a:r>
            <a:r>
              <a:rPr lang="sk-SK" sz="2000" dirty="0" smtClean="0"/>
              <a:t>zástupcov.</a:t>
            </a:r>
          </a:p>
          <a:p>
            <a:endParaRPr lang="sk-SK" sz="2000" dirty="0" smtClean="0"/>
          </a:p>
          <a:p>
            <a:r>
              <a:rPr lang="sk-SK" sz="2000" dirty="0" smtClean="0"/>
              <a:t>Rovnako sa posudzujú aj d</a:t>
            </a:r>
            <a:r>
              <a:rPr lang="pt-BR" sz="2000" dirty="0" smtClean="0"/>
              <a:t>oložky </a:t>
            </a:r>
            <a:r>
              <a:rPr lang="pt-BR" sz="2000" dirty="0"/>
              <a:t>o </a:t>
            </a:r>
            <a:r>
              <a:rPr lang="pt-BR" sz="2000" dirty="0" smtClean="0"/>
              <a:t>riešení </a:t>
            </a:r>
            <a:r>
              <a:rPr lang="pt-BR" sz="2000" dirty="0"/>
              <a:t>sporov </a:t>
            </a:r>
            <a:r>
              <a:rPr lang="sk-SK" sz="2000" dirty="0" smtClean="0"/>
              <a:t>mimo</a:t>
            </a:r>
            <a:r>
              <a:rPr lang="pt-BR" sz="2000" dirty="0" smtClean="0"/>
              <a:t>súdn</a:t>
            </a:r>
            <a:r>
              <a:rPr lang="sk-SK" sz="2000" dirty="0" smtClean="0"/>
              <a:t>e</a:t>
            </a:r>
            <a:r>
              <a:rPr lang="pt-BR" sz="2000" dirty="0" smtClean="0"/>
              <a:t> a</a:t>
            </a:r>
            <a:r>
              <a:rPr lang="pt-BR" sz="2000" dirty="0"/>
              <a:t> o dôvernosti </a:t>
            </a:r>
            <a:endParaRPr lang="sk-SK" sz="2000" dirty="0" smtClean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62002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Verejnoprávne</a:t>
            </a:r>
            <a:r>
              <a:rPr lang="sk-SK" dirty="0"/>
              <a:t> </a:t>
            </a:r>
            <a:r>
              <a:rPr lang="sk-SK" b="1" dirty="0"/>
              <a:t>presadzovanie súťažného práva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Komisia</a:t>
            </a:r>
            <a:r>
              <a:rPr lang="sk-SK" dirty="0"/>
              <a:t>, Protimonopolný úrad sankcionujú protisúťažné konanie (pokuta za kartel</a:t>
            </a:r>
            <a:r>
              <a:rPr lang="sk-SK" dirty="0" smtClean="0"/>
              <a:t>).</a:t>
            </a:r>
          </a:p>
          <a:p>
            <a:r>
              <a:rPr lang="sk-SK" dirty="0" smtClean="0"/>
              <a:t>Prípustný </a:t>
            </a:r>
            <a:r>
              <a:rPr lang="sk-SK" dirty="0"/>
              <a:t>aj trestnoprávny postih (nesankcionuje však Komisia, ale súdy členských štátov</a:t>
            </a:r>
            <a:r>
              <a:rPr lang="sk-SK" dirty="0" smtClean="0"/>
              <a:t>).</a:t>
            </a:r>
          </a:p>
          <a:p>
            <a:r>
              <a:rPr lang="sk-SK" dirty="0" smtClean="0"/>
              <a:t>Čl. 101 a </a:t>
            </a:r>
            <a:r>
              <a:rPr lang="sk-SK" dirty="0" err="1" smtClean="0"/>
              <a:t>nasl</a:t>
            </a:r>
            <a:r>
              <a:rPr lang="sk-SK" dirty="0" smtClean="0"/>
              <a:t>. ZFEÚ a „Vykonávacie“ Nariadenie 1/2003</a:t>
            </a:r>
          </a:p>
          <a:p>
            <a:r>
              <a:rPr lang="sk-SK" dirty="0" err="1" smtClean="0"/>
              <a:t>Whistleblower</a:t>
            </a:r>
            <a:r>
              <a:rPr lang="sk-SK" dirty="0" smtClean="0"/>
              <a:t>, </a:t>
            </a:r>
            <a:r>
              <a:rPr lang="sk-SK" dirty="0" err="1" smtClean="0"/>
              <a:t>leniency</a:t>
            </a:r>
            <a:r>
              <a:rPr lang="sk-SK" dirty="0" smtClean="0"/>
              <a:t>: Program zhovievavosti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96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1143000"/>
          </a:xfrm>
        </p:spPr>
        <p:txBody>
          <a:bodyPr anchor="t"/>
          <a:lstStyle/>
          <a:p>
            <a:r>
              <a:rPr lang="sk-SK" sz="3600" b="1" dirty="0" smtClean="0"/>
              <a:t>Kontrolné oprávnenia Komisie (PMÚ)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/>
              <a:t>Čl. 20 a 21 n</a:t>
            </a:r>
            <a:r>
              <a:rPr lang="sk-SK" sz="2400" dirty="0" smtClean="0"/>
              <a:t>ariadenia </a:t>
            </a:r>
            <a:r>
              <a:rPr lang="sk-SK" sz="2400" dirty="0"/>
              <a:t>1/2003, § 22a ZOHS</a:t>
            </a:r>
          </a:p>
          <a:p>
            <a:pPr marL="0" indent="0">
              <a:buNone/>
            </a:pPr>
            <a:r>
              <a:rPr lang="sk-SK" sz="2400" dirty="0" smtClean="0"/>
              <a:t>a</a:t>
            </a:r>
            <a:r>
              <a:rPr lang="sk-SK" sz="2400" dirty="0"/>
              <a:t>) </a:t>
            </a:r>
            <a:r>
              <a:rPr lang="sk-SK" sz="2400" b="1" dirty="0"/>
              <a:t>vstúpiť</a:t>
            </a:r>
            <a:r>
              <a:rPr lang="sk-SK" sz="2400" dirty="0"/>
              <a:t> </a:t>
            </a:r>
            <a:r>
              <a:rPr lang="sk-SK" sz="2400" b="1" dirty="0"/>
              <a:t>do všetkých priestorov, na pozemky a do dopravných prostriedkov podniku a združení podnikov</a:t>
            </a:r>
            <a:r>
              <a:rPr lang="sk-SK" sz="2400" dirty="0" smtClean="0"/>
              <a:t>; ZOHS vyžaduje pre vstup do iných priestorov súhlas súdu</a:t>
            </a:r>
            <a:endParaRPr lang="sk-SK" sz="2400" dirty="0"/>
          </a:p>
          <a:p>
            <a:pPr marL="0" indent="0">
              <a:buNone/>
            </a:pPr>
            <a:r>
              <a:rPr lang="sk-SK" sz="2400" dirty="0"/>
              <a:t>b) </a:t>
            </a:r>
            <a:r>
              <a:rPr lang="sk-SK" sz="2400" b="1" dirty="0"/>
              <a:t>prekontrolovať</a:t>
            </a:r>
            <a:r>
              <a:rPr lang="sk-SK" sz="2400" dirty="0"/>
              <a:t> všetky obchodné knihy a záznamy bez ohľadu na formu v akej sú uchovávané;</a:t>
            </a:r>
          </a:p>
          <a:p>
            <a:pPr marL="0" indent="0">
              <a:buNone/>
            </a:pPr>
            <a:r>
              <a:rPr lang="sk-SK" sz="2400" dirty="0"/>
              <a:t>c) vyhotoviť alebo získať akékoľvek </a:t>
            </a:r>
            <a:r>
              <a:rPr lang="sk-SK" sz="2400" b="1" dirty="0"/>
              <a:t>kópie</a:t>
            </a:r>
            <a:r>
              <a:rPr lang="sk-SK" sz="2400" dirty="0"/>
              <a:t> formulárov alebo výťahov z obchodných kníh a záznamov;</a:t>
            </a:r>
          </a:p>
          <a:p>
            <a:pPr marL="0" indent="0">
              <a:buNone/>
            </a:pPr>
            <a:r>
              <a:rPr lang="sk-SK" sz="2400" dirty="0"/>
              <a:t>d) </a:t>
            </a:r>
            <a:r>
              <a:rPr lang="sk-SK" sz="2400" b="1" dirty="0"/>
              <a:t>zapečatiť</a:t>
            </a:r>
            <a:r>
              <a:rPr lang="sk-SK" sz="2400" dirty="0"/>
              <a:t> prevádzkové priestory a obchodné knihy alebo záznamy na takú dobu trvania a v takom rozsahu, v akom sú potrebné pre inšpekciu;</a:t>
            </a:r>
          </a:p>
          <a:p>
            <a:pPr marL="0" indent="0">
              <a:buNone/>
            </a:pPr>
            <a:r>
              <a:rPr lang="sk-SK" sz="2400" dirty="0"/>
              <a:t>e) </a:t>
            </a:r>
            <a:r>
              <a:rPr lang="sk-SK" sz="2400" b="1" dirty="0"/>
              <a:t>vyžadovať</a:t>
            </a:r>
            <a:r>
              <a:rPr lang="sk-SK" sz="2400" dirty="0"/>
              <a:t> od každého zástupcu alebo člena personálu podniku alebo združenia podnikov </a:t>
            </a:r>
            <a:r>
              <a:rPr lang="sk-SK" sz="2400" b="1" dirty="0"/>
              <a:t>vysvetlenie</a:t>
            </a:r>
            <a:r>
              <a:rPr lang="sk-SK" sz="2400" dirty="0"/>
              <a:t> k skutočnostiam alebo dokumentom vzťahujúcim sa k predmetu a účelu inšpekcie a zaznamenať odpovede.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81027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914" y="116632"/>
            <a:ext cx="9036496" cy="1143000"/>
          </a:xfrm>
        </p:spPr>
        <p:txBody>
          <a:bodyPr anchor="t"/>
          <a:lstStyle/>
          <a:p>
            <a:r>
              <a:rPr lang="sk-SK" sz="3600" b="1" dirty="0" smtClean="0"/>
              <a:t>Ochrana práv pri „</a:t>
            </a:r>
            <a:r>
              <a:rPr lang="sk-SK" sz="3600" b="1" dirty="0" err="1" smtClean="0"/>
              <a:t>dawn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raids</a:t>
            </a:r>
            <a:r>
              <a:rPr lang="sk-SK" sz="3600" b="1" dirty="0" smtClean="0"/>
              <a:t>“ (Inšpekcie)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5828" y="698934"/>
            <a:ext cx="8920668" cy="4114800"/>
          </a:xfrm>
        </p:spPr>
        <p:txBody>
          <a:bodyPr/>
          <a:lstStyle/>
          <a:p>
            <a:r>
              <a:rPr lang="en-US" sz="2800" b="1" dirty="0"/>
              <a:t>Explanatory note </a:t>
            </a:r>
            <a:r>
              <a:rPr lang="sk-SK" sz="2800" b="1" dirty="0" smtClean="0"/>
              <a:t>to </a:t>
            </a:r>
            <a:r>
              <a:rPr lang="sk-SK" sz="2800" b="1" dirty="0" err="1" smtClean="0"/>
              <a:t>an</a:t>
            </a:r>
            <a:r>
              <a:rPr lang="sk-SK" sz="2800" b="1" dirty="0" smtClean="0"/>
              <a:t> .. </a:t>
            </a:r>
            <a:r>
              <a:rPr lang="sk-SK" sz="2800" b="1" dirty="0" err="1" smtClean="0"/>
              <a:t>inspection</a:t>
            </a:r>
            <a:r>
              <a:rPr lang="sk-SK" sz="2800" b="1" dirty="0" smtClean="0"/>
              <a:t>... (rev. 18.3.2013) </a:t>
            </a:r>
          </a:p>
          <a:p>
            <a:pPr lvl="1"/>
            <a:r>
              <a:rPr lang="sk-SK" sz="2200" dirty="0" smtClean="0"/>
              <a:t>právo na prítomnosť advokáta, </a:t>
            </a:r>
          </a:p>
          <a:p>
            <a:pPr lvl="1"/>
            <a:r>
              <a:rPr lang="sk-SK" sz="2200" dirty="0"/>
              <a:t>aj elektronické dáta, </a:t>
            </a:r>
            <a:r>
              <a:rPr lang="sk-SK" sz="2200" dirty="0" smtClean="0"/>
              <a:t>náhrada nákladov za kópie</a:t>
            </a:r>
          </a:p>
          <a:p>
            <a:pPr lvl="1"/>
            <a:r>
              <a:rPr lang="sk-SK" sz="2200" dirty="0" err="1" smtClean="0"/>
              <a:t>fishing</a:t>
            </a:r>
            <a:r>
              <a:rPr lang="sk-SK" sz="2200" dirty="0" smtClean="0"/>
              <a:t> </a:t>
            </a:r>
            <a:r>
              <a:rPr lang="sk-SK" sz="2200" dirty="0" err="1" smtClean="0"/>
              <a:t>expedition</a:t>
            </a:r>
            <a:r>
              <a:rPr lang="sk-SK" sz="2200" dirty="0" smtClean="0"/>
              <a:t>?</a:t>
            </a:r>
            <a:endParaRPr lang="en-US" sz="2200" dirty="0"/>
          </a:p>
          <a:p>
            <a:r>
              <a:rPr lang="sk-SK" sz="2800" b="1" dirty="0" smtClean="0"/>
              <a:t>Právo na súdnu ochranu</a:t>
            </a:r>
            <a:r>
              <a:rPr lang="sk-SK" b="1" dirty="0" smtClean="0"/>
              <a:t>:</a:t>
            </a:r>
          </a:p>
          <a:p>
            <a:pPr lvl="1"/>
            <a:r>
              <a:rPr lang="sk-SK" sz="2200" dirty="0" smtClean="0"/>
              <a:t>Právo na prítomnosť advokáta – počkať? Prax PMÚ a stanovisko SAK</a:t>
            </a:r>
          </a:p>
          <a:p>
            <a:pPr lvl="1"/>
            <a:r>
              <a:rPr lang="sk-SK" sz="2200" dirty="0" err="1" smtClean="0"/>
              <a:t>legal</a:t>
            </a:r>
            <a:r>
              <a:rPr lang="sk-SK" sz="2200" dirty="0" smtClean="0"/>
              <a:t> </a:t>
            </a:r>
            <a:r>
              <a:rPr lang="sk-SK" sz="2200" dirty="0" err="1" smtClean="0"/>
              <a:t>privilege</a:t>
            </a:r>
            <a:r>
              <a:rPr lang="sk-SK" sz="2200" dirty="0" smtClean="0"/>
              <a:t>: „</a:t>
            </a:r>
            <a:r>
              <a:rPr lang="sk-SK" sz="2200" dirty="0" err="1" smtClean="0"/>
              <a:t>confidential</a:t>
            </a:r>
            <a:r>
              <a:rPr lang="sk-SK" sz="2200" dirty="0" smtClean="0"/>
              <a:t> &amp; </a:t>
            </a:r>
            <a:r>
              <a:rPr lang="sk-SK" sz="2200" dirty="0" err="1" smtClean="0"/>
              <a:t>privileged</a:t>
            </a:r>
            <a:r>
              <a:rPr lang="sk-SK" sz="2200" dirty="0" smtClean="0"/>
              <a:t>“ komunikácia, nie in-</a:t>
            </a:r>
            <a:r>
              <a:rPr lang="sk-SK" sz="2200" dirty="0" err="1" smtClean="0"/>
              <a:t>house</a:t>
            </a:r>
            <a:r>
              <a:rPr lang="sk-SK" sz="2200" dirty="0" smtClean="0"/>
              <a:t> právnici! (</a:t>
            </a:r>
            <a:r>
              <a:rPr lang="it-IT" sz="2200" dirty="0" smtClean="0"/>
              <a:t>C-550/07P Akzo </a:t>
            </a:r>
            <a:r>
              <a:rPr lang="it-IT" sz="2200" dirty="0"/>
              <a:t>Nobel </a:t>
            </a:r>
            <a:r>
              <a:rPr lang="sk-SK" sz="2200" dirty="0" smtClean="0"/>
              <a:t>C</a:t>
            </a:r>
            <a:r>
              <a:rPr lang="it-IT" sz="2200" dirty="0" smtClean="0"/>
              <a:t>hemicals</a:t>
            </a:r>
            <a:r>
              <a:rPr lang="sk-SK" sz="2200" dirty="0" smtClean="0"/>
              <a:t>), § 40 ods. 4 a </a:t>
            </a:r>
            <a:r>
              <a:rPr lang="sk-SK" sz="2200" dirty="0" err="1" smtClean="0"/>
              <a:t>nasl</a:t>
            </a:r>
            <a:r>
              <a:rPr lang="sk-SK" sz="2200" dirty="0" smtClean="0"/>
              <a:t>. ZOHS: dôverné informácie</a:t>
            </a:r>
          </a:p>
          <a:p>
            <a:pPr lvl="1"/>
            <a:r>
              <a:rPr lang="sk-SK" sz="2200" dirty="0" smtClean="0"/>
              <a:t>Zákaz </a:t>
            </a:r>
            <a:r>
              <a:rPr lang="sk-SK" sz="2200" dirty="0" err="1" smtClean="0"/>
              <a:t>sebaobviňovania</a:t>
            </a:r>
            <a:r>
              <a:rPr lang="sk-SK" sz="2200" dirty="0" smtClean="0"/>
              <a:t> (</a:t>
            </a:r>
            <a:r>
              <a:rPr lang="sk-SK" sz="2200" i="1" dirty="0" err="1" smtClean="0"/>
              <a:t>Self</a:t>
            </a:r>
            <a:r>
              <a:rPr lang="sk-SK" sz="2200" i="1" dirty="0" smtClean="0"/>
              <a:t> </a:t>
            </a:r>
            <a:r>
              <a:rPr lang="sk-SK" sz="2200" i="1" dirty="0" err="1" smtClean="0"/>
              <a:t>incrimination</a:t>
            </a:r>
            <a:r>
              <a:rPr lang="sk-SK" sz="2600" i="1" dirty="0" smtClean="0"/>
              <a:t>)</a:t>
            </a:r>
            <a:endParaRPr lang="sk-SK" sz="2600" dirty="0" smtClean="0"/>
          </a:p>
          <a:p>
            <a:r>
              <a:rPr lang="sk-SK" sz="2800" b="1" dirty="0" smtClean="0"/>
              <a:t>Ochrana nedotknuteľnosti obydlia/priestorov</a:t>
            </a:r>
            <a:endParaRPr lang="sk-SK" sz="2800" b="1" i="1" dirty="0"/>
          </a:p>
          <a:p>
            <a:pPr lvl="1"/>
            <a:r>
              <a:rPr lang="sk-SK" sz="2200" dirty="0" smtClean="0"/>
              <a:t>ESĽP</a:t>
            </a:r>
            <a:r>
              <a:rPr lang="sk-SK" sz="2200" dirty="0"/>
              <a:t>: Delta </a:t>
            </a:r>
            <a:r>
              <a:rPr lang="sk-SK" sz="2200" dirty="0" err="1"/>
              <a:t>pekárny</a:t>
            </a:r>
            <a:r>
              <a:rPr lang="sk-SK" sz="2200" dirty="0"/>
              <a:t> (sťažnosť č. 97/11), 2.11.2014 – porušenie čl. 8 </a:t>
            </a:r>
            <a:r>
              <a:rPr lang="sk-SK" sz="2200" dirty="0" smtClean="0"/>
              <a:t>EDĽP</a:t>
            </a:r>
          </a:p>
          <a:p>
            <a:pPr lvl="1"/>
            <a:r>
              <a:rPr lang="sk-SK" sz="2400" dirty="0" smtClean="0"/>
              <a:t>SD EÚ? Deutsche Bahn C-583/13 </a:t>
            </a:r>
            <a:r>
              <a:rPr lang="sk-SK" sz="2400" dirty="0"/>
              <a:t>P</a:t>
            </a:r>
            <a:r>
              <a:rPr lang="sk-SK" sz="2200" dirty="0" smtClean="0"/>
              <a:t>  </a:t>
            </a:r>
            <a:endParaRPr lang="sk-SK" sz="2200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0417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sk-SK" sz="3600" b="1" dirty="0" smtClean="0"/>
              <a:t>Súkromnoprávne presadzovanie súťažného práva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213284" y="1052736"/>
            <a:ext cx="8712968" cy="4114800"/>
          </a:xfrm>
        </p:spPr>
        <p:txBody>
          <a:bodyPr/>
          <a:lstStyle/>
          <a:p>
            <a:r>
              <a:rPr lang="sk-SK" sz="2400" i="1" dirty="0" smtClean="0"/>
              <a:t>Non plus </a:t>
            </a:r>
            <a:r>
              <a:rPr lang="sk-SK" sz="2400" i="1" dirty="0" err="1" smtClean="0"/>
              <a:t>ultra</a:t>
            </a:r>
            <a:r>
              <a:rPr lang="sk-SK" sz="2400" i="1" dirty="0" smtClean="0"/>
              <a:t> teleologického výkladu, SD EÚ vytvoril nárok na náhradu škody z dôvodu porušenia súťažného práva bez jeho zakotvenia v primárnom EÚ práve </a:t>
            </a:r>
          </a:p>
          <a:p>
            <a:r>
              <a:rPr lang="sk-SK" sz="2400" b="1" dirty="0" smtClean="0"/>
              <a:t>Súkromnoprávne presadzovanie súťažného práva</a:t>
            </a:r>
            <a:r>
              <a:rPr lang="sk-SK" sz="2400" dirty="0" smtClean="0"/>
              <a:t>: priamy nárok konkurentov a poškodených na náhradu škody, spôsobenej napr. kartelom, zneužitím dominantného postavenia. Vytvorené judikatúrou SD EÚ: C-453/99 „</a:t>
            </a:r>
            <a:r>
              <a:rPr lang="sk-SK" sz="2400" dirty="0" err="1" smtClean="0"/>
              <a:t>Courage</a:t>
            </a:r>
            <a:r>
              <a:rPr lang="sk-SK" sz="2400" dirty="0" smtClean="0"/>
              <a:t>/</a:t>
            </a:r>
            <a:r>
              <a:rPr lang="sk-SK" sz="2400" dirty="0" err="1" smtClean="0"/>
              <a:t>Crehan</a:t>
            </a:r>
            <a:r>
              <a:rPr lang="sk-SK" sz="2400" dirty="0" smtClean="0"/>
              <a:t>“, C‑295/04 až C‑298/04 „</a:t>
            </a:r>
            <a:r>
              <a:rPr lang="sk-SK" sz="2400" dirty="0" err="1" smtClean="0"/>
              <a:t>Manfredi</a:t>
            </a:r>
            <a:r>
              <a:rPr lang="sk-SK" sz="2400" dirty="0" smtClean="0"/>
              <a:t>“, C</a:t>
            </a:r>
            <a:r>
              <a:rPr lang="sk-SK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-557/12 </a:t>
            </a:r>
            <a:r>
              <a:rPr lang="sk-SK" sz="2400" dirty="0" smtClean="0"/>
              <a:t> „Kone“ (</a:t>
            </a:r>
            <a:r>
              <a:rPr lang="sk-SK" sz="2400" dirty="0" err="1" smtClean="0"/>
              <a:t>umbrella</a:t>
            </a:r>
            <a:r>
              <a:rPr lang="sk-SK" sz="2400" dirty="0" smtClean="0"/>
              <a:t> </a:t>
            </a:r>
            <a:r>
              <a:rPr lang="sk-SK" sz="2400" dirty="0" err="1" smtClean="0"/>
              <a:t>pricing</a:t>
            </a:r>
            <a:r>
              <a:rPr lang="sk-SK" sz="2400" dirty="0" smtClean="0"/>
              <a:t>). Nárok vyplýva priamo z práva EÚ (podobne ako nárok na náhradu škody podľa doktríny „</a:t>
            </a:r>
            <a:r>
              <a:rPr lang="sk-SK" sz="2400" dirty="0" err="1" smtClean="0"/>
              <a:t>Frankovich</a:t>
            </a:r>
            <a:r>
              <a:rPr lang="sk-SK" sz="2400" dirty="0" smtClean="0"/>
              <a:t>“). Uplatňuje sa na súde členského štátu. Objektívna zodpovednosť</a:t>
            </a:r>
          </a:p>
          <a:p>
            <a:r>
              <a:rPr lang="sk-SK" sz="2400" b="1" dirty="0" smtClean="0">
                <a:solidFill>
                  <a:schemeClr val="accent2"/>
                </a:solidFill>
              </a:rPr>
              <a:t>NEW!: Smernica </a:t>
            </a:r>
            <a:r>
              <a:rPr lang="sk-SK" sz="2400" b="1" dirty="0">
                <a:solidFill>
                  <a:schemeClr val="accent2"/>
                </a:solidFill>
              </a:rPr>
              <a:t>2014/104/EÚ z 26. novembra 2014 </a:t>
            </a:r>
            <a:r>
              <a:rPr lang="sk-SK" sz="2400" dirty="0">
                <a:solidFill>
                  <a:schemeClr val="accent2"/>
                </a:solidFill>
              </a:rPr>
              <a:t>o určitých pravidlách upravujúcich žaloby podľa vnútroštátneho práva o náhradu škody utrpenej v dôsledku porušenia ustanovení práva hospodárskej súťaže členských štátov a Európskej </a:t>
            </a:r>
            <a:r>
              <a:rPr lang="sk-SK" sz="2400" dirty="0" smtClean="0">
                <a:solidFill>
                  <a:schemeClr val="accent2"/>
                </a:solidFill>
              </a:rPr>
              <a:t>únie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421" y="188640"/>
            <a:ext cx="7772400" cy="1143000"/>
          </a:xfrm>
        </p:spPr>
        <p:txBody>
          <a:bodyPr/>
          <a:lstStyle/>
          <a:p>
            <a:r>
              <a:rPr lang="sk-SK" b="1" dirty="0"/>
              <a:t>Smernica 2014/104/EÚ </a:t>
            </a:r>
            <a:r>
              <a:rPr lang="sk-SK" b="1" dirty="0" smtClean="0"/>
              <a:t>o súkromnom vymáhaní...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556792"/>
            <a:ext cx="8489072" cy="4114800"/>
          </a:xfrm>
        </p:spPr>
        <p:txBody>
          <a:bodyPr/>
          <a:lstStyle/>
          <a:p>
            <a:r>
              <a:rPr lang="sk-SK" sz="2800" dirty="0" err="1" smtClean="0"/>
              <a:t>Spill</a:t>
            </a:r>
            <a:r>
              <a:rPr lang="sk-SK" sz="2800" dirty="0" smtClean="0"/>
              <a:t> over efekt – aj na vnútroštátne súťažné právo</a:t>
            </a:r>
          </a:p>
          <a:p>
            <a:r>
              <a:rPr lang="sk-SK" sz="2800" dirty="0" smtClean="0"/>
              <a:t>Účinný nárok na náhradu škody</a:t>
            </a:r>
          </a:p>
          <a:p>
            <a:r>
              <a:rPr lang="sk-SK" sz="2800" dirty="0" smtClean="0"/>
              <a:t>Procesné otázky:</a:t>
            </a:r>
          </a:p>
          <a:p>
            <a:pPr lvl="1"/>
            <a:r>
              <a:rPr lang="sk-SK" sz="2000" dirty="0" err="1" smtClean="0"/>
              <a:t>Follow</a:t>
            </a:r>
            <a:r>
              <a:rPr lang="sk-SK" sz="2000" dirty="0" smtClean="0"/>
              <a:t> on žaloby</a:t>
            </a:r>
          </a:p>
          <a:p>
            <a:pPr lvl="1"/>
            <a:r>
              <a:rPr lang="sk-SK" sz="2000" dirty="0" smtClean="0"/>
              <a:t>Prístup k dôkazom z verejného konania po osvedčení dôvodnosti</a:t>
            </a:r>
          </a:p>
          <a:p>
            <a:pPr lvl="1"/>
            <a:r>
              <a:rPr lang="sk-SK" sz="2000" dirty="0"/>
              <a:t>O</a:t>
            </a:r>
            <a:r>
              <a:rPr lang="sk-SK" sz="2000" dirty="0" smtClean="0"/>
              <a:t>chrana dokumentov získaných cez program zhovievavosti (</a:t>
            </a:r>
            <a:r>
              <a:rPr lang="sk-SK" sz="2000" dirty="0" err="1" smtClean="0"/>
              <a:t>leniency</a:t>
            </a:r>
            <a:r>
              <a:rPr lang="sk-SK" sz="2000" dirty="0" smtClean="0"/>
              <a:t>)</a:t>
            </a:r>
          </a:p>
          <a:p>
            <a:r>
              <a:rPr lang="sk-SK" sz="2800" dirty="0" smtClean="0"/>
              <a:t>Premlčanie + spočívanie premlčania počas konsenzuálneho riešenie sporov</a:t>
            </a:r>
          </a:p>
          <a:p>
            <a:r>
              <a:rPr lang="sk-SK" sz="2800" dirty="0" smtClean="0"/>
              <a:t>Solidárna zodpovednosť škodcov</a:t>
            </a:r>
          </a:p>
          <a:p>
            <a:r>
              <a:rPr lang="sk-SK" sz="2800" dirty="0" err="1" smtClean="0"/>
              <a:t>Passing</a:t>
            </a:r>
            <a:r>
              <a:rPr lang="sk-SK" sz="2800" dirty="0" smtClean="0"/>
              <a:t> on </a:t>
            </a:r>
            <a:r>
              <a:rPr lang="sk-SK" sz="2800" dirty="0" err="1" smtClean="0"/>
              <a:t>defence</a:t>
            </a:r>
            <a:r>
              <a:rPr lang="sk-SK" sz="2800" dirty="0" smtClean="0"/>
              <a:t> (prenesenie škody na nižšie stupne dodávateľského reťazca)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1079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k-SK" dirty="0" smtClean="0"/>
              <a:t>Ďakujem </a:t>
            </a:r>
            <a:r>
              <a:rPr lang="sk-SK" dirty="0" smtClean="0"/>
              <a:t>za pozornosť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i="1" dirty="0" smtClean="0"/>
              <a:t>Kristián Csach</a:t>
            </a:r>
            <a:br>
              <a:rPr lang="sk-SK" i="1" dirty="0" smtClean="0"/>
            </a:br>
            <a:endParaRPr lang="sk-SK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sk-SK" b="1" dirty="0" smtClean="0"/>
              <a:t>Europeizácia obchodného a </a:t>
            </a:r>
            <a:r>
              <a:rPr lang="sk-SK" b="1" i="1" dirty="0" smtClean="0">
                <a:solidFill>
                  <a:schemeClr val="bg2"/>
                </a:solidFill>
              </a:rPr>
              <a:t>hospodárskeho</a:t>
            </a:r>
            <a:r>
              <a:rPr lang="sk-SK" b="1" dirty="0" smtClean="0">
                <a:solidFill>
                  <a:schemeClr val="bg2"/>
                </a:solidFill>
              </a:rPr>
              <a:t> </a:t>
            </a:r>
            <a:r>
              <a:rPr lang="sk-SK" b="1" dirty="0" smtClean="0"/>
              <a:t>práva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31640"/>
            <a:ext cx="9144000" cy="4114800"/>
          </a:xfrm>
        </p:spPr>
        <p:txBody>
          <a:bodyPr/>
          <a:lstStyle/>
          <a:p>
            <a:r>
              <a:rPr lang="sk-SK" sz="2800" b="1" dirty="0" smtClean="0"/>
              <a:t>Právo obchodných spoločností</a:t>
            </a:r>
          </a:p>
          <a:p>
            <a:pPr lvl="1"/>
            <a:r>
              <a:rPr lang="sk-SK" sz="2000" dirty="0" smtClean="0"/>
              <a:t>Nariadenia o nadnárodných formách spoločností (SE, EZHZ, ...)</a:t>
            </a:r>
          </a:p>
          <a:p>
            <a:pPr lvl="1"/>
            <a:r>
              <a:rPr lang="sk-SK" sz="2000" dirty="0" smtClean="0"/>
              <a:t>Smernice práva obchodných spoločností (návrh smernice o SUP)</a:t>
            </a:r>
          </a:p>
          <a:p>
            <a:r>
              <a:rPr lang="sk-SK" sz="2800" b="1" dirty="0" smtClean="0"/>
              <a:t>(Obchodné) záväzkové právo</a:t>
            </a:r>
          </a:p>
          <a:p>
            <a:pPr lvl="1"/>
            <a:r>
              <a:rPr lang="sk-SK" sz="2000" dirty="0" smtClean="0"/>
              <a:t>Boj proti omeškaným platbám (úroky z omeškania, lehoty splatnosti)</a:t>
            </a:r>
          </a:p>
          <a:p>
            <a:pPr lvl="1"/>
            <a:r>
              <a:rPr lang="sk-SK" sz="2000" dirty="0" smtClean="0"/>
              <a:t>Smernica o obchodných zástupcoch (stará smernica, novšia judikatúra)</a:t>
            </a:r>
            <a:endParaRPr lang="sk-SK" sz="2000" b="1" dirty="0" smtClean="0"/>
          </a:p>
          <a:p>
            <a:r>
              <a:rPr lang="sk-SK" sz="2800" b="1" dirty="0" smtClean="0"/>
              <a:t>Súťažné právo</a:t>
            </a:r>
          </a:p>
          <a:p>
            <a:pPr lvl="1"/>
            <a:r>
              <a:rPr lang="sk-SK" sz="2000" dirty="0" smtClean="0"/>
              <a:t>Nekalá súťaž: (klamlivá a porovnávacia reklama, nekalé praktiky, procesné otázky)</a:t>
            </a:r>
          </a:p>
          <a:p>
            <a:pPr lvl="1"/>
            <a:r>
              <a:rPr lang="sk-SK" sz="2000" i="1" dirty="0" smtClean="0">
                <a:solidFill>
                  <a:schemeClr val="bg2"/>
                </a:solidFill>
              </a:rPr>
              <a:t>Ochrana pred obmedzovaním hospodárskej súťaže</a:t>
            </a:r>
          </a:p>
          <a:p>
            <a:pPr lvl="2"/>
            <a:r>
              <a:rPr lang="sk-SK" sz="2000" i="1" dirty="0" smtClean="0">
                <a:solidFill>
                  <a:schemeClr val="bg2"/>
                </a:solidFill>
              </a:rPr>
              <a:t>Súkromnoprávne vymáhanie (plus judikatúra ESĽP k </a:t>
            </a:r>
            <a:r>
              <a:rPr lang="sk-SK" sz="2000" i="1" dirty="0" err="1" smtClean="0">
                <a:solidFill>
                  <a:schemeClr val="bg2"/>
                </a:solidFill>
              </a:rPr>
              <a:t>dawn</a:t>
            </a:r>
            <a:r>
              <a:rPr lang="sk-SK" sz="2000" i="1" dirty="0" smtClean="0">
                <a:solidFill>
                  <a:schemeClr val="bg2"/>
                </a:solidFill>
              </a:rPr>
              <a:t> </a:t>
            </a:r>
            <a:r>
              <a:rPr lang="sk-SK" sz="2000" i="1" dirty="0" err="1" smtClean="0">
                <a:solidFill>
                  <a:schemeClr val="bg2"/>
                </a:solidFill>
              </a:rPr>
              <a:t>raids</a:t>
            </a:r>
            <a:r>
              <a:rPr lang="sk-SK" sz="2000" i="1" dirty="0" smtClean="0">
                <a:solidFill>
                  <a:schemeClr val="bg2"/>
                </a:solidFill>
              </a:rPr>
              <a:t>, nová smernica o súkromnom vymáhaní</a:t>
            </a:r>
          </a:p>
        </p:txBody>
      </p:sp>
    </p:spTree>
    <p:extLst>
      <p:ext uri="{BB962C8B-B14F-4D97-AF65-F5344CB8AC3E}">
        <p14:creationId xmlns:p14="http://schemas.microsoft.com/office/powerpoint/2010/main" val="40316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56984" cy="1143000"/>
          </a:xfrm>
        </p:spPr>
        <p:txBody>
          <a:bodyPr/>
          <a:lstStyle/>
          <a:p>
            <a:r>
              <a:rPr lang="sk-SK" sz="4200" b="1" dirty="0" smtClean="0"/>
              <a:t>Výklad smernice o obch. </a:t>
            </a:r>
            <a:r>
              <a:rPr lang="sk-SK" sz="4200" b="1" dirty="0" smtClean="0"/>
              <a:t>zástupcoch</a:t>
            </a:r>
            <a:br>
              <a:rPr lang="sk-SK" sz="4200" b="1" dirty="0" smtClean="0"/>
            </a:br>
            <a:r>
              <a:rPr lang="sk-SK" sz="4200" b="1" dirty="0" smtClean="0"/>
              <a:t>- príklad a metodológia postupu</a:t>
            </a:r>
            <a:endParaRPr lang="sk-SK" sz="4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/>
              <a:t>Čl. 3 ods. 2 smernice:</a:t>
            </a:r>
          </a:p>
          <a:p>
            <a:pPr marL="0" indent="0">
              <a:buNone/>
            </a:pPr>
            <a:r>
              <a:rPr lang="sk-SK" dirty="0" smtClean="0"/>
              <a:t>2</a:t>
            </a:r>
            <a:r>
              <a:rPr lang="sk-SK" dirty="0"/>
              <a:t>. Obchodný zástupca musí najmä</a:t>
            </a:r>
            <a:r>
              <a:rPr lang="sk-SK" dirty="0" smtClean="0"/>
              <a:t>:</a:t>
            </a:r>
          </a:p>
          <a:p>
            <a:pPr marL="0" indent="0">
              <a:buNone/>
            </a:pPr>
            <a:r>
              <a:rPr lang="sk-SK" dirty="0" smtClean="0"/>
              <a:t>c</a:t>
            </a:r>
            <a:r>
              <a:rPr lang="sk-SK" dirty="0"/>
              <a:t>) dodržiavať </a:t>
            </a:r>
            <a:r>
              <a:rPr lang="sk-SK" b="1" u="sng" dirty="0"/>
              <a:t>príslušné</a:t>
            </a:r>
            <a:r>
              <a:rPr lang="sk-SK" dirty="0"/>
              <a:t> pokyny, ktoré mu dal zastúpený.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AJ: ...</a:t>
            </a:r>
            <a:r>
              <a:rPr lang="sk-SK" dirty="0" err="1" smtClean="0"/>
              <a:t>comply</a:t>
            </a:r>
            <a:r>
              <a:rPr lang="sk-SK" dirty="0" smtClean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b="1" dirty="0" err="1"/>
              <a:t>reasonable</a:t>
            </a:r>
            <a:r>
              <a:rPr lang="sk-SK" b="1" dirty="0"/>
              <a:t> </a:t>
            </a:r>
            <a:r>
              <a:rPr lang="sk-SK" dirty="0" err="1" smtClean="0"/>
              <a:t>instructions</a:t>
            </a:r>
            <a:r>
              <a:rPr lang="sk-SK" dirty="0" smtClean="0"/>
              <a:t>,...</a:t>
            </a:r>
          </a:p>
          <a:p>
            <a:pPr marL="0" indent="0">
              <a:buNone/>
            </a:pPr>
            <a:r>
              <a:rPr lang="sk-SK" dirty="0" smtClean="0"/>
              <a:t>NJ: ...</a:t>
            </a:r>
            <a:r>
              <a:rPr lang="sk-SK" b="1" dirty="0" err="1" smtClean="0"/>
              <a:t>angemessenen</a:t>
            </a:r>
            <a:r>
              <a:rPr lang="sk-SK" dirty="0" smtClean="0"/>
              <a:t> </a:t>
            </a:r>
            <a:r>
              <a:rPr lang="sk-SK" dirty="0" err="1" smtClean="0"/>
              <a:t>Weisungen</a:t>
            </a:r>
            <a:r>
              <a:rPr lang="sk-SK" dirty="0" smtClean="0"/>
              <a:t> ...</a:t>
            </a:r>
          </a:p>
          <a:p>
            <a:pPr marL="0" indent="0">
              <a:buNone/>
            </a:pPr>
            <a:r>
              <a:rPr lang="sk-SK" dirty="0" smtClean="0"/>
              <a:t>Transpozícia </a:t>
            </a:r>
            <a:r>
              <a:rPr lang="sk-SK" dirty="0" err="1" smtClean="0"/>
              <a:t>ObchZ</a:t>
            </a:r>
            <a:r>
              <a:rPr lang="sk-SK" dirty="0" smtClean="0"/>
              <a:t>: ... </a:t>
            </a:r>
            <a:r>
              <a:rPr lang="sk-SK" b="1" u="sng" dirty="0" smtClean="0"/>
              <a:t>rozumné</a:t>
            </a:r>
            <a:r>
              <a:rPr lang="sk-SK" b="1" dirty="0" smtClean="0"/>
              <a:t> </a:t>
            </a:r>
            <a:r>
              <a:rPr lang="sk-SK" dirty="0" smtClean="0"/>
              <a:t>pokyny </a:t>
            </a:r>
            <a:r>
              <a:rPr lang="sk-SK" dirty="0" smtClean="0"/>
              <a:t>– je to to isté ako príslušné?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41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42350" cy="1143000"/>
          </a:xfrm>
        </p:spPr>
        <p:txBody>
          <a:bodyPr/>
          <a:lstStyle/>
          <a:p>
            <a:r>
              <a:rPr lang="sk-SK" sz="3600" b="1" dirty="0" err="1" smtClean="0"/>
              <a:t>Eurokonformný</a:t>
            </a:r>
            <a:r>
              <a:rPr lang="sk-SK" sz="3600" b="1" dirty="0" smtClean="0"/>
              <a:t> výklad – obchodní zástupcovia</a:t>
            </a:r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300" cy="4114800"/>
          </a:xfrm>
        </p:spPr>
        <p:txBody>
          <a:bodyPr/>
          <a:lstStyle/>
          <a:p>
            <a:r>
              <a:rPr lang="sk-SK" sz="2800" dirty="0" smtClean="0"/>
              <a:t>Porovnáva sa výklad smernice a výklad vnútroštátneho práva, ak rozdiel – musí sa vykladať vnútroštátne právo čo najviac tak, aby sa dosiahol účel smernice, nie </a:t>
            </a:r>
            <a:r>
              <a:rPr lang="sk-SK" sz="2800" i="1" dirty="0" err="1" smtClean="0"/>
              <a:t>contra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legem</a:t>
            </a:r>
            <a:endParaRPr lang="sk-SK" sz="2800" i="1" dirty="0" smtClean="0"/>
          </a:p>
          <a:p>
            <a:r>
              <a:rPr lang="sk-SK" sz="2800" dirty="0" smtClean="0"/>
              <a:t>Smernica 86/653/EHS o obchodných zástupcoch a jej transpozícia</a:t>
            </a:r>
          </a:p>
          <a:p>
            <a:r>
              <a:rPr lang="sk-SK" sz="2800" dirty="0" smtClean="0"/>
              <a:t>Judikatúra slovenských súdov – problémy/príklady</a:t>
            </a:r>
          </a:p>
          <a:p>
            <a:pPr lvl="1"/>
            <a:r>
              <a:rPr lang="sk-SK" sz="2400" dirty="0" smtClean="0"/>
              <a:t>Výpovedná doba</a:t>
            </a:r>
          </a:p>
          <a:p>
            <a:pPr lvl="1"/>
            <a:r>
              <a:rPr lang="sk-SK" sz="2400" dirty="0" smtClean="0"/>
              <a:t>Ukončenie zmluvy a kompenzačné platby: 2 M </a:t>
            </a:r>
            <a:r>
              <a:rPr lang="sk-SK" sz="2400" dirty="0" err="1" smtClean="0"/>
              <a:t>Obdo</a:t>
            </a:r>
            <a:r>
              <a:rPr lang="sk-SK" sz="2400" dirty="0" smtClean="0"/>
              <a:t> 5/2008, SD EÚ: C-203/09 „Volvo </a:t>
            </a:r>
            <a:r>
              <a:rPr lang="sk-SK" sz="2400" dirty="0" err="1" smtClean="0"/>
              <a:t>Car</a:t>
            </a:r>
            <a:r>
              <a:rPr lang="sk-SK" sz="2400" dirty="0" smtClean="0"/>
              <a:t>“ </a:t>
            </a:r>
          </a:p>
          <a:p>
            <a:pPr lvl="1"/>
            <a:r>
              <a:rPr lang="sk-SK" sz="2400" dirty="0" smtClean="0"/>
              <a:t>Kogentnosť úpravy: C-465/04 „</a:t>
            </a:r>
            <a:r>
              <a:rPr lang="sk-SK" sz="2400" dirty="0" err="1" smtClean="0"/>
              <a:t>Honyvem</a:t>
            </a:r>
            <a:r>
              <a:rPr lang="sk-SK" sz="2400" dirty="0" smtClean="0"/>
              <a:t>“ </a:t>
            </a:r>
            <a:r>
              <a:rPr lang="sk-SK" sz="2400" dirty="0" err="1" smtClean="0"/>
              <a:t>vs</a:t>
            </a:r>
            <a:r>
              <a:rPr lang="sk-SK" sz="2400" dirty="0" smtClean="0"/>
              <a:t>. § 263 ObchZ</a:t>
            </a:r>
          </a:p>
        </p:txBody>
      </p:sp>
    </p:spTree>
    <p:extLst>
      <p:ext uri="{BB962C8B-B14F-4D97-AF65-F5344CB8AC3E}">
        <p14:creationId xmlns:p14="http://schemas.microsoft.com/office/powerpoint/2010/main" val="123445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obsahu 2"/>
          <p:cNvSpPr>
            <a:spLocks noGrp="1"/>
          </p:cNvSpPr>
          <p:nvPr>
            <p:ph idx="1"/>
          </p:nvPr>
        </p:nvSpPr>
        <p:spPr>
          <a:xfrm>
            <a:off x="323850" y="404813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sk-SK" sz="2800" dirty="0" smtClean="0"/>
              <a:t>Čl. 15 ods. 2 smernice: „</a:t>
            </a:r>
            <a:r>
              <a:rPr lang="sk-SK" sz="2800" i="1" dirty="0" smtClean="0"/>
              <a:t>Výpovedná lehota je jeden mesiac v prvom roku zmluvy, dva mesiace v druhom začatom nasledujúcom roku a </a:t>
            </a:r>
            <a:r>
              <a:rPr lang="sk-SK" sz="2800" b="1" i="1" dirty="0" smtClean="0"/>
              <a:t>tri mesiace v treťom začatom</a:t>
            </a:r>
            <a:r>
              <a:rPr lang="sk-SK" sz="2800" i="1" dirty="0" smtClean="0"/>
              <a:t> nasledujúcom roku. ...</a:t>
            </a:r>
            <a:r>
              <a:rPr lang="sk-SK" sz="2800" dirty="0" smtClean="0"/>
              <a:t>.“</a:t>
            </a:r>
          </a:p>
          <a:p>
            <a:pPr>
              <a:buFontTx/>
              <a:buNone/>
            </a:pPr>
            <a:r>
              <a:rPr lang="sk-SK" sz="2800" dirty="0" smtClean="0"/>
              <a:t>§ 668 (3) ObchZ: „</a:t>
            </a:r>
            <a:r>
              <a:rPr lang="sk-SK" sz="2800" i="1" dirty="0" smtClean="0"/>
              <a:t>Dĺžka výpovednej lehoty pri výpovedi danej v priebehu prvého roka trvania zmluvy je jeden mesiac, pri výpovedi danej v priebehu druhého roka je dva mesiace a </a:t>
            </a:r>
            <a:r>
              <a:rPr lang="sk-SK" sz="2800" b="1" i="1" dirty="0" smtClean="0"/>
              <a:t>ak zmluva trvá tri a viac rokov</a:t>
            </a:r>
            <a:r>
              <a:rPr lang="sk-SK" sz="2800" i="1" dirty="0" smtClean="0"/>
              <a:t>, je výpovedná lehota tri mesiace</a:t>
            </a:r>
            <a:r>
              <a:rPr lang="sk-SK" sz="2800" dirty="0" smtClean="0"/>
              <a:t>...“</a:t>
            </a:r>
          </a:p>
          <a:p>
            <a:pPr>
              <a:buFontTx/>
              <a:buChar char="-"/>
            </a:pPr>
            <a:r>
              <a:rPr lang="sk-SK" sz="2800" dirty="0" smtClean="0">
                <a:solidFill>
                  <a:schemeClr val="accent2"/>
                </a:solidFill>
              </a:rPr>
              <a:t>Koľko mesiacov v treťom roku podľa práva SR?</a:t>
            </a:r>
          </a:p>
          <a:p>
            <a:pPr>
              <a:buFontTx/>
              <a:buChar char="-"/>
            </a:pPr>
            <a:r>
              <a:rPr lang="sk-SK" sz="2800" dirty="0" smtClean="0"/>
              <a:t>Aplikuje sa právo SR! Smernica pôsobí iba nepriamo, keďže ide o horizontálny vzťah!</a:t>
            </a:r>
          </a:p>
        </p:txBody>
      </p:sp>
    </p:spTree>
    <p:extLst>
      <p:ext uri="{BB962C8B-B14F-4D97-AF65-F5344CB8AC3E}">
        <p14:creationId xmlns:p14="http://schemas.microsoft.com/office/powerpoint/2010/main" val="208338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obsahu 2"/>
          <p:cNvSpPr>
            <a:spLocks noGrp="1"/>
          </p:cNvSpPr>
          <p:nvPr>
            <p:ph idx="1"/>
          </p:nvPr>
        </p:nvSpPr>
        <p:spPr>
          <a:xfrm>
            <a:off x="395288" y="188913"/>
            <a:ext cx="8280400" cy="4114800"/>
          </a:xfrm>
        </p:spPr>
        <p:txBody>
          <a:bodyPr/>
          <a:lstStyle/>
          <a:p>
            <a:pPr>
              <a:buFontTx/>
              <a:buNone/>
            </a:pPr>
            <a:r>
              <a:rPr lang="sk-SK" dirty="0" smtClean="0"/>
              <a:t>§ 669a písm. a) </a:t>
            </a:r>
            <a:r>
              <a:rPr lang="sk-SK" dirty="0" err="1" smtClean="0"/>
              <a:t>ObchZ</a:t>
            </a:r>
            <a:r>
              <a:rPr lang="sk-SK" dirty="0" smtClean="0"/>
              <a:t>: „</a:t>
            </a:r>
            <a:r>
              <a:rPr lang="pl-PL" i="1" dirty="0" smtClean="0"/>
              <a:t>Právo na odstupné nevznikne, ak </a:t>
            </a:r>
            <a:r>
              <a:rPr lang="sk-SK" i="1" dirty="0" smtClean="0"/>
              <a:t>zastúpený </a:t>
            </a:r>
            <a:r>
              <a:rPr lang="sk-SK" b="1" i="1" dirty="0" smtClean="0"/>
              <a:t>odstúpil od zmluvy pre porušenie </a:t>
            </a:r>
            <a:r>
              <a:rPr lang="sk-SK" i="1" dirty="0" smtClean="0"/>
              <a:t>zmluvného záväzku obchodným zástupcom, ktoré </a:t>
            </a:r>
            <a:r>
              <a:rPr lang="sk-SK" b="1" i="1" dirty="0" smtClean="0"/>
              <a:t>zakladá právo na odstúpenie </a:t>
            </a:r>
            <a:r>
              <a:rPr lang="sk-SK" i="1" dirty="0" smtClean="0"/>
              <a:t>od zmluvy</a:t>
            </a:r>
            <a:r>
              <a:rPr lang="sk-SK" dirty="0" smtClean="0"/>
              <a:t>...“ </a:t>
            </a:r>
          </a:p>
          <a:p>
            <a:pPr>
              <a:buFontTx/>
              <a:buNone/>
            </a:pPr>
            <a:r>
              <a:rPr lang="sk-SK" dirty="0" smtClean="0"/>
              <a:t>Čl. 18 písm. a) smernice: „</a:t>
            </a:r>
            <a:r>
              <a:rPr lang="sk-SK" i="1" dirty="0" smtClean="0"/>
              <a:t>Náhrada ... sa nevyplatí keď zastúpený </a:t>
            </a:r>
            <a:r>
              <a:rPr lang="sk-SK" b="1" i="1" dirty="0" smtClean="0"/>
              <a:t>ukončil zmluvu o obchodnom zastúpení z dôvodov nedodržania záväzkov</a:t>
            </a:r>
            <a:r>
              <a:rPr lang="sk-SK" i="1" dirty="0" smtClean="0"/>
              <a:t> obchodného zástupcu, </a:t>
            </a:r>
            <a:r>
              <a:rPr lang="sk-SK" b="1" i="1" dirty="0" smtClean="0"/>
              <a:t>ktoré </a:t>
            </a:r>
            <a:r>
              <a:rPr lang="sk-SK" b="1" i="1" u="sng" dirty="0" smtClean="0"/>
              <a:t>je dôvodom </a:t>
            </a:r>
            <a:r>
              <a:rPr lang="sk-SK" b="1" i="1" dirty="0" smtClean="0"/>
              <a:t>na okamžité </a:t>
            </a:r>
            <a:r>
              <a:rPr lang="sk-SK" i="1" dirty="0" smtClean="0"/>
              <a:t>ukončenie zmluvy o obchodnom zastúpení ...</a:t>
            </a:r>
            <a:r>
              <a:rPr lang="sk-SK" dirty="0" smtClean="0"/>
              <a:t>“</a:t>
            </a:r>
          </a:p>
          <a:p>
            <a:pPr>
              <a:buFontTx/>
              <a:buNone/>
            </a:pPr>
            <a:r>
              <a:rPr lang="sk-SK" dirty="0">
                <a:solidFill>
                  <a:schemeClr val="accent2"/>
                </a:solidFill>
              </a:rPr>
              <a:t>– čo ak </a:t>
            </a:r>
            <a:r>
              <a:rPr lang="sk-SK" dirty="0" smtClean="0">
                <a:solidFill>
                  <a:schemeClr val="accent2"/>
                </a:solidFill>
              </a:rPr>
              <a:t>zastúpený vypovedal </a:t>
            </a:r>
            <a:r>
              <a:rPr lang="sk-SK" dirty="0">
                <a:solidFill>
                  <a:schemeClr val="accent2"/>
                </a:solidFill>
              </a:rPr>
              <a:t>zmluvu, hoci mohol odstúpiť</a:t>
            </a:r>
            <a:r>
              <a:rPr lang="sk-SK" dirty="0" smtClean="0">
                <a:solidFill>
                  <a:schemeClr val="accent2"/>
                </a:solidFill>
              </a:rPr>
              <a:t>? Zaniká nárok na odstupné?</a:t>
            </a:r>
          </a:p>
          <a:p>
            <a:pPr>
              <a:buFontTx/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931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obsahu 2"/>
          <p:cNvSpPr>
            <a:spLocks noGrp="1"/>
          </p:cNvSpPr>
          <p:nvPr>
            <p:ph idx="1"/>
          </p:nvPr>
        </p:nvSpPr>
        <p:spPr>
          <a:xfrm>
            <a:off x="395536" y="260648"/>
            <a:ext cx="8280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sk-SK" sz="4000" b="1" dirty="0" smtClean="0"/>
              <a:t>Iné jazykové mutácie smernice</a:t>
            </a:r>
          </a:p>
          <a:p>
            <a:r>
              <a:rPr lang="sk-SK" sz="2800" dirty="0" smtClean="0"/>
              <a:t>Česky: „</a:t>
            </a:r>
            <a:r>
              <a:rPr lang="sk-SK" sz="2800" i="1" dirty="0" err="1" smtClean="0"/>
              <a:t>jestliže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zmocnitel</a:t>
            </a:r>
            <a:r>
              <a:rPr lang="sk-SK" sz="2800" i="1" dirty="0" smtClean="0"/>
              <a:t> </a:t>
            </a:r>
            <a:r>
              <a:rPr lang="sk-SK" sz="2800" b="1" i="1" dirty="0" err="1" smtClean="0"/>
              <a:t>vypoví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smlouvu</a:t>
            </a:r>
            <a:r>
              <a:rPr lang="sk-SK" sz="2800" b="1" i="1" dirty="0" smtClean="0"/>
              <a:t> </a:t>
            </a:r>
            <a:r>
              <a:rPr lang="sk-SK" sz="2800" i="1" dirty="0" smtClean="0"/>
              <a:t>z </a:t>
            </a:r>
            <a:r>
              <a:rPr lang="sk-SK" sz="2800" i="1" dirty="0" err="1" smtClean="0"/>
              <a:t>důvodu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neplnění</a:t>
            </a:r>
            <a:r>
              <a:rPr lang="sk-SK" sz="2800" i="1" dirty="0" smtClean="0"/>
              <a:t> povinností </a:t>
            </a:r>
            <a:r>
              <a:rPr lang="sk-SK" sz="2800" i="1" dirty="0" err="1" smtClean="0"/>
              <a:t>ze</a:t>
            </a:r>
            <a:r>
              <a:rPr lang="sk-SK" sz="2800" i="1" dirty="0" smtClean="0"/>
              <a:t> strany </a:t>
            </a:r>
            <a:r>
              <a:rPr lang="sk-SK" sz="2800" i="1" dirty="0" err="1" smtClean="0"/>
              <a:t>obchodního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zástupce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které</a:t>
            </a:r>
            <a:r>
              <a:rPr lang="sk-SK" sz="2800" i="1" dirty="0" smtClean="0"/>
              <a:t> </a:t>
            </a:r>
            <a:r>
              <a:rPr lang="sk-SK" sz="2800" b="1" i="1" dirty="0" smtClean="0"/>
              <a:t>by </a:t>
            </a:r>
            <a:r>
              <a:rPr lang="sk-SK" sz="2800" i="1" dirty="0" err="1" smtClean="0"/>
              <a:t>podle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vnitrostátních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právních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předpisů</a:t>
            </a:r>
            <a:r>
              <a:rPr lang="sk-SK" sz="2800" i="1" dirty="0" smtClean="0"/>
              <a:t> </a:t>
            </a:r>
            <a:r>
              <a:rPr lang="sk-SK" sz="2800" b="1" i="1" dirty="0" err="1" smtClean="0"/>
              <a:t>opravňovalo</a:t>
            </a:r>
            <a:r>
              <a:rPr lang="sk-SK" sz="2800" b="1" i="1" dirty="0" smtClean="0"/>
              <a:t> k okamžitému zániku </a:t>
            </a:r>
            <a:r>
              <a:rPr lang="sk-SK" sz="2800" i="1" dirty="0" err="1" smtClean="0"/>
              <a:t>smlouvy</a:t>
            </a:r>
            <a:r>
              <a:rPr lang="sk-SK" sz="2800" dirty="0" smtClean="0"/>
              <a:t>..“</a:t>
            </a:r>
          </a:p>
          <a:p>
            <a:r>
              <a:rPr lang="sk-SK" sz="2800" dirty="0" smtClean="0"/>
              <a:t>Anglicky:„</a:t>
            </a:r>
            <a:r>
              <a:rPr lang="en-US" sz="2800" i="1" dirty="0" smtClean="0"/>
              <a:t>where the principal has terminated the agency contract because of default attributable to the commercial agent </a:t>
            </a:r>
            <a:r>
              <a:rPr lang="en-US" sz="2800" b="1" i="1" dirty="0" smtClean="0"/>
              <a:t>which would justify </a:t>
            </a:r>
            <a:r>
              <a:rPr lang="en-US" sz="2800" i="1" dirty="0" smtClean="0"/>
              <a:t>immediate termination of the agency contract under national law</a:t>
            </a:r>
            <a:r>
              <a:rPr lang="sk-SK" sz="2800" i="1" dirty="0" smtClean="0"/>
              <a:t>...</a:t>
            </a:r>
            <a:r>
              <a:rPr lang="sk-SK" sz="2800" dirty="0" smtClean="0"/>
              <a:t>“</a:t>
            </a:r>
          </a:p>
          <a:p>
            <a:r>
              <a:rPr lang="sk-SK" sz="2800" dirty="0" smtClean="0"/>
              <a:t>Nemecky: .. </a:t>
            </a:r>
            <a:r>
              <a:rPr lang="de-DE" sz="2800" i="1" dirty="0" smtClean="0"/>
              <a:t>den Vertrag wegen eines schuldhaften Verhaltens </a:t>
            </a:r>
            <a:r>
              <a:rPr lang="sk-SK" sz="2800" i="1" dirty="0" smtClean="0"/>
              <a:t>... </a:t>
            </a:r>
            <a:r>
              <a:rPr lang="de-DE" sz="2800" i="1" dirty="0" smtClean="0"/>
              <a:t>beendet hat, das </a:t>
            </a:r>
            <a:r>
              <a:rPr lang="sk-SK" sz="2800" i="1" dirty="0" smtClean="0"/>
              <a:t>... </a:t>
            </a:r>
            <a:r>
              <a:rPr lang="de-DE" sz="2800" i="1" dirty="0" smtClean="0"/>
              <a:t>eine fristlose Beendigung des Vertrages </a:t>
            </a:r>
            <a:r>
              <a:rPr lang="de-DE" sz="2800" b="1" i="1" dirty="0" smtClean="0"/>
              <a:t>rechtfertigt</a:t>
            </a:r>
            <a:r>
              <a:rPr lang="sk-SK" sz="2800" b="1" dirty="0" smtClean="0"/>
              <a:t> </a:t>
            </a:r>
          </a:p>
          <a:p>
            <a:pPr>
              <a:buFontTx/>
              <a:buNone/>
            </a:pPr>
            <a:endParaRPr lang="sk-SK" sz="2800" dirty="0" smtClean="0"/>
          </a:p>
        </p:txBody>
      </p:sp>
    </p:spTree>
    <p:extLst>
      <p:ext uri="{BB962C8B-B14F-4D97-AF65-F5344CB8AC3E}">
        <p14:creationId xmlns:p14="http://schemas.microsoft.com/office/powerpoint/2010/main" val="10550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07375" cy="1143000"/>
          </a:xfrm>
        </p:spPr>
        <p:txBody>
          <a:bodyPr/>
          <a:lstStyle/>
          <a:p>
            <a:r>
              <a:rPr lang="sk-SK" sz="2800" b="1" dirty="0" smtClean="0"/>
              <a:t>NS SR </a:t>
            </a:r>
            <a:r>
              <a:rPr lang="sk-SK" sz="2800" b="1" dirty="0" err="1" smtClean="0"/>
              <a:t>sp</a:t>
            </a:r>
            <a:r>
              <a:rPr lang="sk-SK" sz="2800" b="1" dirty="0" smtClean="0"/>
              <a:t>. zn. 2 M </a:t>
            </a:r>
            <a:r>
              <a:rPr lang="sk-SK" sz="2800" b="1" dirty="0" err="1" smtClean="0"/>
              <a:t>Obdo</a:t>
            </a:r>
            <a:r>
              <a:rPr lang="sk-SK" sz="2800" b="1" dirty="0" smtClean="0"/>
              <a:t> 5/2008 z 12. augusta 2009 (zle!)</a:t>
            </a:r>
          </a:p>
        </p:txBody>
      </p:sp>
      <p:sp>
        <p:nvSpPr>
          <p:cNvPr id="13315" name="Zástupný symbol obsahu 2"/>
          <p:cNvSpPr>
            <a:spLocks noGrp="1"/>
          </p:cNvSpPr>
          <p:nvPr>
            <p:ph idx="1"/>
          </p:nvPr>
        </p:nvSpPr>
        <p:spPr>
          <a:xfrm>
            <a:off x="323850" y="908050"/>
            <a:ext cx="8424863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sk-SK" sz="2800" dirty="0" smtClean="0"/>
              <a:t>„</a:t>
            </a:r>
            <a:r>
              <a:rPr lang="sk-SK" sz="2800" i="1" dirty="0" smtClean="0"/>
              <a:t>Smernica Rady č. 86/653/EHS je priamo súčasťou právneho poriadku, Obchodného zákonníka, ktorý ustanovením § 774a Obchod. zák. prebral túto normu priamo a ktorá tvorí jeho prílohu a súčasne články 17 a 18 v danom konkrétnom prípade sú transformované v ustanoveniach §§ 669 a 669a Obchod. zák. Transformáciou ustanovení článkov smernice Rady priamo do ustanovení Obchodného zákonníka členského štátu (Slovenskej republiky) v preklade jazyka členského štátu spôsobuje, že pri jeho aplikovaní platí verzia v jazyku príslušného členského štátu a výklad takéhoto ustanovenia patrí príslušnému národnému súdu členského štátu.</a:t>
            </a:r>
            <a:r>
              <a:rPr lang="sk-SK" sz="2800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605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97" y="11659"/>
            <a:ext cx="9001000" cy="1143000"/>
          </a:xfrm>
        </p:spPr>
        <p:txBody>
          <a:bodyPr/>
          <a:lstStyle/>
          <a:p>
            <a:r>
              <a:rPr lang="sk-SK" b="1" dirty="0" smtClean="0"/>
              <a:t>Aplikácia práva EÚ: Súťažné právo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2229" y="980728"/>
            <a:ext cx="8424935" cy="411480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a) Ochrana pred </a:t>
            </a:r>
            <a:r>
              <a:rPr lang="sk-SK" b="1" dirty="0" smtClean="0"/>
              <a:t>nedovoleným obmedzovaním </a:t>
            </a:r>
            <a:r>
              <a:rPr lang="sk-SK" dirty="0" smtClean="0"/>
              <a:t>hospodárskej súťaže (primárne právo, nariadenia) </a:t>
            </a:r>
          </a:p>
          <a:p>
            <a:pPr lvl="1"/>
            <a:r>
              <a:rPr lang="sk-SK" dirty="0" smtClean="0"/>
              <a:t>výkon: centralizovaný (EÚ) a decentralizovaný (ČŠ) rozhranie: cezhraničný dopad ak áno - EÚ, nie - SK </a:t>
            </a:r>
          </a:p>
          <a:p>
            <a:pPr lvl="1"/>
            <a:r>
              <a:rPr lang="sk-SK" dirty="0"/>
              <a:t>Centrálny pojem: </a:t>
            </a:r>
            <a:r>
              <a:rPr lang="sk-SK" dirty="0" smtClean="0"/>
              <a:t>podnik/podnikateľ (koncern?)</a:t>
            </a:r>
          </a:p>
          <a:p>
            <a:pPr marL="457200" lvl="1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b) </a:t>
            </a:r>
            <a:r>
              <a:rPr lang="sk-SK" b="1" dirty="0" smtClean="0"/>
              <a:t>nekalá súťaž </a:t>
            </a:r>
            <a:r>
              <a:rPr lang="sk-SK" dirty="0" smtClean="0"/>
              <a:t>(smernice o klamlivej a porovnávacej reklame, ochrana duševného vlastníctva, sčasti spotrebiteľské právo – nekalé obchodné praktiky) </a:t>
            </a:r>
          </a:p>
          <a:p>
            <a:pPr lvl="1"/>
            <a:r>
              <a:rPr lang="sk-SK" dirty="0" smtClean="0"/>
              <a:t>výkon: decentralizovaný, súkromné právo</a:t>
            </a:r>
          </a:p>
        </p:txBody>
      </p:sp>
    </p:spTree>
    <p:extLst>
      <p:ext uri="{BB962C8B-B14F-4D97-AF65-F5344CB8AC3E}">
        <p14:creationId xmlns:p14="http://schemas.microsoft.com/office/powerpoint/2010/main" val="14490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6863</TotalTime>
  <Words>1284</Words>
  <Application>Microsoft Office PowerPoint</Application>
  <PresentationFormat>Prezentácia na obrazovke 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1" baseType="lpstr">
      <vt:lpstr>Times New Roman</vt:lpstr>
      <vt:lpstr>Default Design</vt:lpstr>
      <vt:lpstr>Europeizácia obchodného a hospodárskeho práva   (niektoré problémy) </vt:lpstr>
      <vt:lpstr>Europeizácia obchodného a hospodárskeho práva</vt:lpstr>
      <vt:lpstr>Výklad smernice o obch. zástupcoch - príklad a metodológia postupu</vt:lpstr>
      <vt:lpstr>Eurokonformný výklad – obchodní zástupcovia</vt:lpstr>
      <vt:lpstr>Prezentácia programu PowerPoint</vt:lpstr>
      <vt:lpstr>Prezentácia programu PowerPoint</vt:lpstr>
      <vt:lpstr>Prezentácia programu PowerPoint</vt:lpstr>
      <vt:lpstr>NS SR sp. zn. 2 M Obdo 5/2008 z 12. augusta 2009 (zle!)</vt:lpstr>
      <vt:lpstr>Aplikácia práva EÚ: Súťažné právo</vt:lpstr>
      <vt:lpstr>Vybrané otázky súťažného práva</vt:lpstr>
      <vt:lpstr>Vybrané otázky súťažného práva</vt:lpstr>
      <vt:lpstr>Konkurenčné doložky pri prevodoch podnikov</vt:lpstr>
      <vt:lpstr>Konkurenčné doložky....</vt:lpstr>
      <vt:lpstr>Verejnoprávne presadzovanie súťažného práva</vt:lpstr>
      <vt:lpstr>Kontrolné oprávnenia Komisie (PMÚ)</vt:lpstr>
      <vt:lpstr>Ochrana práv pri „dawn raids“ (Inšpekcie)</vt:lpstr>
      <vt:lpstr>Súkromnoprávne presadzovanie súťažného práva </vt:lpstr>
      <vt:lpstr>Smernica 2014/104/EÚ o súkromnom vymáhaní...</vt:lpstr>
      <vt:lpstr>Ďakujem za pozornosť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spotrebiteľa a elektronický obchod</dc:title>
  <dc:creator>Kristian Csach</dc:creator>
  <cp:lastModifiedBy>user</cp:lastModifiedBy>
  <cp:revision>429</cp:revision>
  <cp:lastPrinted>2015-03-20T08:49:19Z</cp:lastPrinted>
  <dcterms:created xsi:type="dcterms:W3CDTF">2007-11-29T21:11:37Z</dcterms:created>
  <dcterms:modified xsi:type="dcterms:W3CDTF">2015-12-20T14:21:51Z</dcterms:modified>
</cp:coreProperties>
</file>