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67" r:id="rId5"/>
    <p:sldId id="259" r:id="rId6"/>
    <p:sldId id="281" r:id="rId7"/>
    <p:sldId id="282" r:id="rId8"/>
    <p:sldId id="283" r:id="rId9"/>
    <p:sldId id="280" r:id="rId10"/>
    <p:sldId id="270" r:id="rId11"/>
    <p:sldId id="277" r:id="rId12"/>
    <p:sldId id="273" r:id="rId13"/>
    <p:sldId id="272" r:id="rId14"/>
    <p:sldId id="274" r:id="rId15"/>
    <p:sldId id="269" r:id="rId16"/>
    <p:sldId id="257" r:id="rId17"/>
    <p:sldId id="264" r:id="rId18"/>
    <p:sldId id="265" r:id="rId19"/>
    <p:sldId id="275" r:id="rId20"/>
    <p:sldId id="261" r:id="rId21"/>
    <p:sldId id="266" r:id="rId22"/>
    <p:sldId id="262" r:id="rId23"/>
    <p:sldId id="278" r:id="rId24"/>
    <p:sldId id="279" r:id="rId2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64" d="100"/>
          <a:sy n="64" d="100"/>
        </p:scale>
        <p:origin x="6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en-GB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5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49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71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83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43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70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03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07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49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06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80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2C175-48B1-43FE-B765-C5FE64C46F44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FC07D-A0F2-4FBC-8154-46E14ABC31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6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ur-lex.europa.eu/legal-content/SK/AUTO/?uri=celex:32001L0086" TargetMode="External"/><Relationship Id="rId2" Type="http://schemas.openxmlformats.org/officeDocument/2006/relationships/hyperlink" Target="http://eur-lex.europa.eu/legal-content/SK/AUTO/?uri=celex:32001R2157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Právo obchodných spoločností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Úvodná p</a:t>
            </a:r>
            <a:r>
              <a:rPr lang="sk-SK" dirty="0" smtClean="0"/>
              <a:t>rednáška </a:t>
            </a:r>
            <a:r>
              <a:rPr lang="sk-SK" dirty="0" smtClean="0"/>
              <a:t>19.9.2017</a:t>
            </a:r>
            <a:endParaRPr lang="sk-SK" dirty="0"/>
          </a:p>
          <a:p>
            <a:endParaRPr lang="sk-SK" dirty="0" smtClean="0"/>
          </a:p>
          <a:p>
            <a:r>
              <a:rPr lang="sk-SK" dirty="0" smtClean="0"/>
              <a:t>Žofia </a:t>
            </a:r>
            <a:r>
              <a:rPr lang="sk-SK" dirty="0" smtClean="0"/>
              <a:t>Mrázová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892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Smernice v oblasti POS – pozor zmena!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90945" y="1690688"/>
            <a:ext cx="11062855" cy="4904076"/>
          </a:xfrm>
        </p:spPr>
        <p:txBody>
          <a:bodyPr>
            <a:normAutofit/>
          </a:bodyPr>
          <a:lstStyle/>
          <a:p>
            <a:r>
              <a:rPr lang="sk-SK"/>
              <a:t>Konsolidácia </a:t>
            </a:r>
            <a:r>
              <a:rPr lang="sk-SK" smtClean="0"/>
              <a:t>európskych </a:t>
            </a:r>
            <a:r>
              <a:rPr lang="sk-SK" dirty="0"/>
              <a:t>smerníc: </a:t>
            </a:r>
          </a:p>
          <a:p>
            <a:r>
              <a:rPr lang="sk-SK" b="1" dirty="0"/>
              <a:t>Smernica Európskeho parlamentu a Rady (EÚ) 2017/1132 zo 14. júna 2017 týkajúca sa niektorých aspektov práva obchodných spoločností</a:t>
            </a:r>
            <a:endParaRPr lang="en-US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647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Zrušené smernicou 2017/1132: 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74255" y="1293091"/>
            <a:ext cx="10679545" cy="5394036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sk-SK" sz="1200" dirty="0"/>
              <a:t> </a:t>
            </a:r>
            <a:r>
              <a:rPr lang="sk-SK" sz="1400" dirty="0" smtClean="0"/>
              <a:t>Smernica </a:t>
            </a:r>
            <a:r>
              <a:rPr lang="sk-SK" sz="1400" dirty="0"/>
              <a:t>Európskeho parlamentu a </a:t>
            </a:r>
            <a:r>
              <a:rPr lang="sk-SK" sz="1400" b="1" dirty="0"/>
              <a:t>Rady 2009/101/ES</a:t>
            </a:r>
            <a:r>
              <a:rPr lang="sk-SK" sz="1400" dirty="0"/>
              <a:t> zo 16. septembra 2009 o koordinácii záruk, ktoré sa od obchodných spoločností v zmysle článku 48 druhého odseku zmluvy vyžadujú v členských štátoch na ochranu záujmov spoločníkov a tretích osôb s cieľom zabezpečiť rovnocennosť týchto záruk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1200" dirty="0"/>
              <a:t> nahrádza tzv. prvú smernicu práva obchodných spoločností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1200" dirty="0"/>
              <a:t> Zverejňovanie informácii, neplatnosť spoločnosti, </a:t>
            </a:r>
            <a:endParaRPr lang="sk-SK" sz="1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sz="1400" dirty="0" smtClean="0"/>
              <a:t>Smernica Európskeho parlamentu a Rady </a:t>
            </a:r>
            <a:r>
              <a:rPr lang="sk-SK" sz="1400" b="1" dirty="0"/>
              <a:t>2012/30/EÚ z</a:t>
            </a:r>
            <a:r>
              <a:rPr lang="sk-SK" sz="1400" dirty="0"/>
              <a:t> 25. októbra 2012 o koordinácii ochranných opatrení, ktoré členské štáty vyžadujú od obchodných spoločností na ochranu záujmov spoločníkov a tretích osôb v zmysle druhého odseku článku 54 Zmluvy o fungovaní Európskej únie, pokiaľ ide o zakladanie akciových spoločností a </a:t>
            </a:r>
            <a:r>
              <a:rPr lang="sk-SK" sz="1400" b="1" dirty="0"/>
              <a:t>udržiavanie a zmenu ich základného imania</a:t>
            </a:r>
            <a:r>
              <a:rPr lang="sk-SK" sz="1400" dirty="0"/>
              <a:t>, s cieľom dosiahnuť rovnocennosť týchto opatrení.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1200" dirty="0"/>
              <a:t> akciové spoločnosti, upravuje pravidlá pre udržanie základného imania, pravidlá pre zvyšovanie a znižovanie základného imania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1200" dirty="0"/>
              <a:t> nahrádza tzv. druhú smernicu práva obchodných </a:t>
            </a:r>
            <a:r>
              <a:rPr lang="sk-SK" sz="1200" dirty="0" smtClean="0"/>
              <a:t>spoločností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1400" dirty="0" smtClean="0"/>
              <a:t>Jedenásta smernica Rady </a:t>
            </a:r>
            <a:r>
              <a:rPr lang="sk-SK" sz="1400" b="1" dirty="0"/>
              <a:t>89/666/EHS</a:t>
            </a:r>
            <a:r>
              <a:rPr lang="sk-SK" sz="1400" dirty="0"/>
              <a:t> z 21. decembra 1989 o požiadavkách na sprístupnenie údajov týkajúcich sa pobočiek zriadených v určitom členskom štáte určitými druhmi obchodných spoločností, ktoré sa spravujú právom iného štátu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1200" dirty="0"/>
              <a:t> zahraničných organizačných </a:t>
            </a:r>
            <a:r>
              <a:rPr lang="sk-SK" sz="1200" dirty="0" smtClean="0"/>
              <a:t>zložiek</a:t>
            </a:r>
            <a:endParaRPr lang="sk-SK" sz="14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1400" dirty="0" smtClean="0"/>
              <a:t>Smernica Európskeho parlamentu a Rady </a:t>
            </a:r>
            <a:r>
              <a:rPr lang="sk-SK" sz="1400" b="1" dirty="0" smtClean="0"/>
              <a:t>2011/35/EÚ</a:t>
            </a:r>
            <a:r>
              <a:rPr lang="sk-SK" sz="1400" dirty="0" smtClean="0"/>
              <a:t> </a:t>
            </a:r>
            <a:r>
              <a:rPr lang="sk-SK" sz="1400" dirty="0"/>
              <a:t>z 5. apríla 2011 o </a:t>
            </a:r>
            <a:r>
              <a:rPr lang="sk-SK" sz="1400" b="1" dirty="0"/>
              <a:t>zlúčení a splynutí akciových spoločností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1200" dirty="0"/>
              <a:t> upravuje ochranu veriteľov, spoločníkov, zamestnancov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1200" dirty="0"/>
              <a:t> nahrádza tzv. tretiu smernicu práva obchodných </a:t>
            </a:r>
            <a:r>
              <a:rPr lang="sk-SK" sz="1200" dirty="0" smtClean="0"/>
              <a:t>spoločností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k-SK" sz="12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1400" dirty="0" smtClean="0"/>
              <a:t>Šiesta smernica Rady </a:t>
            </a:r>
            <a:r>
              <a:rPr lang="sk-SK" sz="1400" b="1" dirty="0"/>
              <a:t>82/891/EHS</a:t>
            </a:r>
            <a:r>
              <a:rPr lang="sk-SK" sz="1400" dirty="0"/>
              <a:t> zo 17. decembra 1982 o rozdelení akciových spoločností, vychádzajúca z článku 54 ods. 3 bod g) zmluvy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1400" dirty="0" smtClean="0"/>
              <a:t>Smernica Európskeho parlamentu a Rady </a:t>
            </a:r>
            <a:r>
              <a:rPr lang="sk-SK" sz="1400" b="1" dirty="0"/>
              <a:t>2005/56/ES</a:t>
            </a:r>
            <a:r>
              <a:rPr lang="sk-SK" sz="1400" dirty="0"/>
              <a:t> z 26. októbra 2005 o cezhraničných zlúčeniach alebo splynutiach kapitálových spoločností</a:t>
            </a:r>
          </a:p>
        </p:txBody>
      </p:sp>
    </p:spTree>
    <p:extLst>
      <p:ext uri="{BB962C8B-B14F-4D97-AF65-F5344CB8AC3E}">
        <p14:creationId xmlns:p14="http://schemas.microsoft.com/office/powerpoint/2010/main" val="11195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Naďalej účinné: 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85454"/>
            <a:ext cx="10515600" cy="5163127"/>
          </a:xfrm>
        </p:spPr>
        <p:txBody>
          <a:bodyPr>
            <a:normAutofit fontScale="62500" lnSpcReduction="20000"/>
          </a:bodyPr>
          <a:lstStyle/>
          <a:p>
            <a:endParaRPr lang="sk-SK" dirty="0" smtClean="0"/>
          </a:p>
          <a:p>
            <a:r>
              <a:rPr lang="sk-SK" dirty="0" smtClean="0"/>
              <a:t>Smernica Európskeho parlamentu a Rady </a:t>
            </a:r>
            <a:r>
              <a:rPr lang="sk-SK" b="1" dirty="0"/>
              <a:t>2009/102/ES</a:t>
            </a:r>
            <a:r>
              <a:rPr lang="sk-SK" dirty="0"/>
              <a:t> zo 16. septembra 2009 v oblasti práva obchodných spoločností o spoločnostiach s ručením obmedzeným s jediným spoločníkom</a:t>
            </a:r>
          </a:p>
          <a:p>
            <a:endParaRPr lang="sk-SK" dirty="0" smtClean="0"/>
          </a:p>
          <a:p>
            <a:r>
              <a:rPr lang="sk-SK" dirty="0" smtClean="0"/>
              <a:t>Smernica Európskeho parlamentu a Rady</a:t>
            </a:r>
            <a:r>
              <a:rPr lang="sk-SK" b="1" dirty="0" smtClean="0"/>
              <a:t> </a:t>
            </a:r>
            <a:r>
              <a:rPr lang="sk-SK" b="1" dirty="0"/>
              <a:t>2012/17/EÚ </a:t>
            </a:r>
            <a:r>
              <a:rPr lang="sk-SK" dirty="0"/>
              <a:t>z 13. júna 2012, ktorou sa mení a dopĺňa smernica Rady 89/666/EHS a smernice Európskeho parlamentu a Rady 2005/56/ES a 2009/101/ES, pokiaľ ide o prepojenie centrálnych registrov, obchodných registrov a registrov </a:t>
            </a:r>
            <a:r>
              <a:rPr lang="sk-SK" dirty="0" smtClean="0"/>
              <a:t>spoločností</a:t>
            </a:r>
          </a:p>
          <a:p>
            <a:endParaRPr lang="sk-SK" dirty="0"/>
          </a:p>
          <a:p>
            <a:r>
              <a:rPr lang="sk-SK" dirty="0" smtClean="0"/>
              <a:t>Smernica Európskeho parlamentu a Rady </a:t>
            </a:r>
            <a:r>
              <a:rPr lang="sk-SK" b="1" dirty="0"/>
              <a:t>2007/36/E</a:t>
            </a:r>
            <a:r>
              <a:rPr lang="sk-SK" dirty="0"/>
              <a:t>S z 11. júla 2007 o výkone určitých práv akcionárov spoločností registrovaných na regulovanom </a:t>
            </a:r>
            <a:r>
              <a:rPr lang="sk-SK" dirty="0" smtClean="0"/>
              <a:t>trhu</a:t>
            </a:r>
          </a:p>
          <a:p>
            <a:endParaRPr lang="sk-SK" dirty="0" smtClean="0"/>
          </a:p>
          <a:p>
            <a:r>
              <a:rPr lang="sk-SK" dirty="0" smtClean="0"/>
              <a:t>Smernica Európskeho parlamentu a Rady </a:t>
            </a:r>
            <a:r>
              <a:rPr lang="sk-SK" b="1" dirty="0"/>
              <a:t>2013/34/EÚ</a:t>
            </a:r>
            <a:r>
              <a:rPr lang="sk-SK" dirty="0"/>
              <a:t> z 26. júna 2013 o ročných účtovných závierkach, konsolidovaných účtovných závierkach a súvisiacich správach určitých druhov podnikov, ktorou sa mení smernica Európskeho parlamentu a Rady 2006/43/ES a zrušujú smernice Rady 78/660/EHS a 83/349/EHS. </a:t>
            </a:r>
            <a:endParaRPr lang="sk-SK" dirty="0" smtClean="0"/>
          </a:p>
          <a:p>
            <a:endParaRPr lang="sk-SK" dirty="0" smtClean="0"/>
          </a:p>
          <a:p>
            <a:r>
              <a:rPr lang="en-US" dirty="0" smtClean="0"/>
              <a:t>S</a:t>
            </a:r>
            <a:r>
              <a:rPr lang="sk-SK" dirty="0" err="1" smtClean="0"/>
              <a:t>mernica</a:t>
            </a:r>
            <a:r>
              <a:rPr lang="sk-SK" dirty="0" smtClean="0"/>
              <a:t> Európskeho parlamentu a Rady</a:t>
            </a:r>
            <a:r>
              <a:rPr lang="en-US" dirty="0" smtClean="0"/>
              <a:t> </a:t>
            </a:r>
            <a:r>
              <a:rPr lang="en-US" dirty="0"/>
              <a:t>(EÚ) </a:t>
            </a:r>
            <a:r>
              <a:rPr lang="en-US" b="1" dirty="0" smtClean="0"/>
              <a:t>2017/828</a:t>
            </a:r>
            <a:r>
              <a:rPr lang="sk-SK" dirty="0" smtClean="0"/>
              <a:t> </a:t>
            </a:r>
            <a:r>
              <a:rPr lang="en-US" dirty="0" smtClean="0"/>
              <a:t>zo </a:t>
            </a:r>
            <a:r>
              <a:rPr lang="en-US" dirty="0"/>
              <a:t>17. </a:t>
            </a:r>
            <a:r>
              <a:rPr lang="en-US" dirty="0" err="1"/>
              <a:t>mája</a:t>
            </a:r>
            <a:r>
              <a:rPr lang="en-US" dirty="0"/>
              <a:t> </a:t>
            </a:r>
            <a:r>
              <a:rPr lang="en-US" dirty="0" smtClean="0"/>
              <a:t>2017,</a:t>
            </a:r>
            <a:r>
              <a:rPr lang="sk-SK" dirty="0" smtClean="0"/>
              <a:t> </a:t>
            </a:r>
            <a:r>
              <a:rPr lang="en-US" dirty="0" err="1" smtClean="0"/>
              <a:t>ktorou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mení</a:t>
            </a:r>
            <a:r>
              <a:rPr lang="en-US" dirty="0"/>
              <a:t> </a:t>
            </a:r>
            <a:r>
              <a:rPr lang="en-US" dirty="0" err="1"/>
              <a:t>smernica</a:t>
            </a:r>
            <a:r>
              <a:rPr lang="en-US" dirty="0"/>
              <a:t> 2007/36/ES, </a:t>
            </a:r>
            <a:r>
              <a:rPr lang="en-US" dirty="0" err="1"/>
              <a:t>pokiaľ</a:t>
            </a:r>
            <a:r>
              <a:rPr lang="en-US" dirty="0"/>
              <a:t> ide o </a:t>
            </a:r>
            <a:r>
              <a:rPr lang="en-US" dirty="0" err="1"/>
              <a:t>podnietenie</a:t>
            </a:r>
            <a:r>
              <a:rPr lang="en-US" dirty="0"/>
              <a:t> </a:t>
            </a:r>
            <a:r>
              <a:rPr lang="en-US" dirty="0" err="1"/>
              <a:t>dlhodobého</a:t>
            </a:r>
            <a:r>
              <a:rPr lang="en-US" dirty="0"/>
              <a:t> </a:t>
            </a:r>
            <a:r>
              <a:rPr lang="en-US" dirty="0" err="1"/>
              <a:t>zapojenia</a:t>
            </a:r>
            <a:r>
              <a:rPr lang="en-US" dirty="0"/>
              <a:t> </a:t>
            </a:r>
            <a:r>
              <a:rPr lang="en-US" dirty="0" err="1"/>
              <a:t>akcionárov</a:t>
            </a:r>
            <a:endParaRPr lang="en-US" dirty="0"/>
          </a:p>
          <a:p>
            <a:endParaRPr lang="sk-SK" dirty="0"/>
          </a:p>
          <a:p>
            <a:r>
              <a:rPr lang="sk-SK" dirty="0" smtClean="0"/>
              <a:t>Centrálny obchodný register – e-</a:t>
            </a:r>
            <a:r>
              <a:rPr lang="sk-SK" dirty="0" err="1" smtClean="0"/>
              <a:t>justice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440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Nariadenie Rady (ES) č. </a:t>
            </a:r>
            <a:r>
              <a:rPr lang="sk-SK" u="sng" dirty="0">
                <a:hlinkClick r:id="rId2"/>
              </a:rPr>
              <a:t>2157/2001</a:t>
            </a:r>
            <a:r>
              <a:rPr lang="sk-SK" dirty="0"/>
              <a:t> z 8. októbra 2001 o stanovách európskej spoločnosti (SE).</a:t>
            </a:r>
            <a:endParaRPr lang="sk-SK" sz="2400" dirty="0"/>
          </a:p>
          <a:p>
            <a:r>
              <a:rPr lang="sk-SK" dirty="0"/>
              <a:t>Smernica Rady </a:t>
            </a:r>
            <a:r>
              <a:rPr lang="sk-SK" u="sng" dirty="0">
                <a:hlinkClick r:id="rId3"/>
              </a:rPr>
              <a:t>2001/86/ES</a:t>
            </a:r>
            <a:r>
              <a:rPr lang="sk-SK" dirty="0"/>
              <a:t> z 8. októbra 2001, ktorou sa dopĺňajú stanovy európskej spoločnosti v súvislosti s účasťou zamestnancov na riadení</a:t>
            </a:r>
            <a:r>
              <a:rPr lang="sk-SK" dirty="0" smtClean="0"/>
              <a:t>.</a:t>
            </a:r>
            <a:endParaRPr lang="sk-SK" dirty="0"/>
          </a:p>
          <a:p>
            <a:r>
              <a:rPr lang="sk-SK" dirty="0"/>
              <a:t>NARIADENIE RADY (ES) č. 1435/2003 z 22. júla 2003 o stanovách Európskeho družstva (SCE)</a:t>
            </a:r>
          </a:p>
          <a:p>
            <a:r>
              <a:rPr lang="sk-SK" dirty="0"/>
              <a:t>NARIADENIE RADY (EHS) č. 2137/85 z 25. júla 1985 o Európskom zoskupení hospodárskych záujmov (EZHZ</a:t>
            </a:r>
            <a:r>
              <a:rPr lang="sk-SK" dirty="0" smtClean="0"/>
              <a:t>)</a:t>
            </a:r>
          </a:p>
          <a:p>
            <a:pPr marL="0" indent="0">
              <a:buNone/>
            </a:pPr>
            <a:endParaRPr lang="sk-SK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03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Návrhy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dirty="0"/>
              <a:t>Návrh </a:t>
            </a:r>
            <a:r>
              <a:rPr lang="sk-SK" dirty="0" smtClean="0"/>
              <a:t>Smernice Európskeho parlamentu a Rady o </a:t>
            </a:r>
            <a:r>
              <a:rPr lang="sk-SK" dirty="0"/>
              <a:t>spoločnostiach s ručením obmedzeným s jediným spoločníkom – SUP </a:t>
            </a:r>
          </a:p>
          <a:p>
            <a:r>
              <a:rPr lang="sk-SK" dirty="0" smtClean="0"/>
              <a:t>Návrh smernice o cezhraničnom premiestnení sídla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56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Nadnárodné formy obchodných spoločností (tzv. paneurópske)</a:t>
            </a:r>
          </a:p>
          <a:p>
            <a:pPr lvl="1"/>
            <a:r>
              <a:rPr lang="sk-SK" dirty="0" smtClean="0"/>
              <a:t>Európske zoskupenie hospodárskych záujmov</a:t>
            </a:r>
          </a:p>
          <a:p>
            <a:pPr lvl="1"/>
            <a:r>
              <a:rPr lang="sk-SK" dirty="0" smtClean="0"/>
              <a:t>Európska spoločnosť (SE) - </a:t>
            </a:r>
          </a:p>
          <a:p>
            <a:pPr lvl="1"/>
            <a:r>
              <a:rPr lang="sk-SK" dirty="0" smtClean="0"/>
              <a:t>SPE – európska </a:t>
            </a:r>
            <a:r>
              <a:rPr lang="sk-SK" dirty="0" err="1" smtClean="0"/>
              <a:t>s.r.o</a:t>
            </a:r>
            <a:r>
              <a:rPr lang="sk-SK" dirty="0" smtClean="0"/>
              <a:t>. – legislatívne práce zastavené</a:t>
            </a:r>
          </a:p>
          <a:p>
            <a:pPr lvl="1"/>
            <a:endParaRPr lang="sk-SK" dirty="0" smtClean="0"/>
          </a:p>
          <a:p>
            <a:pPr lvl="1"/>
            <a:r>
              <a:rPr lang="sk-SK" dirty="0" smtClean="0"/>
              <a:t>SUP – </a:t>
            </a:r>
            <a:r>
              <a:rPr lang="sk-SK" dirty="0" err="1" smtClean="0"/>
              <a:t>jednoosobová</a:t>
            </a:r>
            <a:r>
              <a:rPr lang="sk-SK" dirty="0" smtClean="0"/>
              <a:t> spoločnosť - Návrh smernice – vnútroštátna forma!</a:t>
            </a:r>
          </a:p>
          <a:p>
            <a:pPr marL="457200" lvl="1" indent="0">
              <a:buNone/>
            </a:pPr>
            <a:endParaRPr lang="sk-SK" dirty="0" smtClean="0"/>
          </a:p>
          <a:p>
            <a:pPr marL="457200" lvl="1" indent="0">
              <a:buNone/>
            </a:pPr>
            <a:r>
              <a:rPr lang="sk-SK" dirty="0" smtClean="0"/>
              <a:t>Výhody: Flexibilita z pohľadu premiestnenia sídla, „</a:t>
            </a:r>
            <a:r>
              <a:rPr lang="sk-SK" dirty="0" err="1" smtClean="0"/>
              <a:t>nadnárodný“charakter</a:t>
            </a:r>
            <a:r>
              <a:rPr lang="sk-SK" dirty="0" smtClean="0"/>
              <a:t>, prestíž.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26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Návrh smernice o SUP – </a:t>
            </a:r>
            <a:r>
              <a:rPr lang="sk-SK" dirty="0" err="1" smtClean="0"/>
              <a:t>Societas</a:t>
            </a:r>
            <a:r>
              <a:rPr lang="sk-SK" dirty="0" smtClean="0"/>
              <a:t> </a:t>
            </a:r>
            <a:r>
              <a:rPr lang="sk-SK" dirty="0" err="1" smtClean="0"/>
              <a:t>Unius</a:t>
            </a:r>
            <a:r>
              <a:rPr lang="sk-SK" dirty="0" smtClean="0"/>
              <a:t> </a:t>
            </a:r>
            <a:r>
              <a:rPr lang="sk-SK" dirty="0" err="1" smtClean="0"/>
              <a:t>Personae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KOM (2014) 212 v konečnom znení</a:t>
            </a:r>
            <a:endParaRPr lang="sk-SK" dirty="0" smtClean="0"/>
          </a:p>
          <a:p>
            <a:r>
              <a:rPr lang="sk-SK" dirty="0" smtClean="0"/>
              <a:t>Prechodnejšia alternatíva oproti SPE</a:t>
            </a:r>
          </a:p>
          <a:p>
            <a:r>
              <a:rPr lang="sk-SK" dirty="0" smtClean="0"/>
              <a:t>Vnútroštátna forma obchodnej spoločnosti </a:t>
            </a:r>
          </a:p>
          <a:p>
            <a:r>
              <a:rPr lang="sk-SK" dirty="0" smtClean="0"/>
              <a:t>Jednotné pravidlá zjednodušia expanziu obchodných spoločností</a:t>
            </a:r>
          </a:p>
          <a:p>
            <a:r>
              <a:rPr lang="sk-SK" dirty="0" smtClean="0"/>
              <a:t>Prostriedok odstraňovania bariér </a:t>
            </a:r>
          </a:p>
          <a:p>
            <a:pPr lvl="1"/>
            <a:r>
              <a:rPr lang="sk-SK" dirty="0" smtClean="0"/>
              <a:t>Nemožnosť obmedzovania reťazenia obchodných spoločností (povolenie </a:t>
            </a:r>
            <a:r>
              <a:rPr lang="sk-SK" dirty="0" err="1" smtClean="0"/>
              <a:t>jednoosobových</a:t>
            </a:r>
            <a:r>
              <a:rPr lang="sk-SK" dirty="0" smtClean="0"/>
              <a:t> koncernových štruktúr)</a:t>
            </a:r>
          </a:p>
          <a:p>
            <a:r>
              <a:rPr lang="sk-SK" dirty="0" smtClean="0"/>
              <a:t>Výsledok novodobej éry digitalizácie a elektronizácie</a:t>
            </a:r>
          </a:p>
          <a:p>
            <a:endParaRPr lang="sk-SK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214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Typy obchodných spoločností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9139"/>
          </a:xfrm>
        </p:spPr>
        <p:txBody>
          <a:bodyPr>
            <a:normAutofit/>
          </a:bodyPr>
          <a:lstStyle/>
          <a:p>
            <a:r>
              <a:rPr lang="sk-SK" dirty="0" smtClean="0"/>
              <a:t>Vnútroštátne formy: - kritéria voľby?</a:t>
            </a:r>
          </a:p>
          <a:p>
            <a:pPr lvl="1"/>
            <a:r>
              <a:rPr lang="sk-SK" dirty="0" err="1" smtClean="0"/>
              <a:t>V.o.s</a:t>
            </a:r>
            <a:r>
              <a:rPr lang="sk-SK" dirty="0" smtClean="0"/>
              <a:t>.</a:t>
            </a:r>
          </a:p>
          <a:p>
            <a:pPr lvl="1"/>
            <a:r>
              <a:rPr lang="sk-SK" dirty="0" err="1" smtClean="0"/>
              <a:t>K.s</a:t>
            </a:r>
            <a:r>
              <a:rPr lang="sk-SK" dirty="0" smtClean="0"/>
              <a:t>.</a:t>
            </a:r>
          </a:p>
          <a:p>
            <a:pPr lvl="1"/>
            <a:r>
              <a:rPr lang="sk-SK" dirty="0" err="1" smtClean="0"/>
              <a:t>S.r.o</a:t>
            </a:r>
            <a:r>
              <a:rPr lang="sk-SK" dirty="0" smtClean="0"/>
              <a:t>.</a:t>
            </a:r>
          </a:p>
          <a:p>
            <a:pPr lvl="1"/>
            <a:r>
              <a:rPr lang="sk-SK" dirty="0" err="1" smtClean="0"/>
              <a:t>A.s</a:t>
            </a:r>
            <a:r>
              <a:rPr lang="sk-SK" dirty="0" smtClean="0"/>
              <a:t>. </a:t>
            </a:r>
          </a:p>
          <a:p>
            <a:pPr lvl="1"/>
            <a:r>
              <a:rPr lang="sk-SK" dirty="0" err="1" smtClean="0"/>
              <a:t>J.s.a</a:t>
            </a:r>
            <a:r>
              <a:rPr lang="sk-SK" dirty="0" smtClean="0"/>
              <a:t>. (účinnosť od 1.1.2017)</a:t>
            </a:r>
          </a:p>
          <a:p>
            <a:pPr lvl="1"/>
            <a:r>
              <a:rPr lang="sk-SK" dirty="0" smtClean="0"/>
              <a:t>Viac? </a:t>
            </a:r>
          </a:p>
          <a:p>
            <a:pPr lvl="1"/>
            <a:r>
              <a:rPr lang="sk-SK" dirty="0" smtClean="0"/>
              <a:t>Modifikácie a „Hybridy“/atypické formy obchodných spoločností</a:t>
            </a:r>
          </a:p>
          <a:p>
            <a:pPr lvl="1"/>
            <a:r>
              <a:rPr lang="sk-SK" dirty="0"/>
              <a:t>(akciová spoločnosť s premenlivým základným </a:t>
            </a:r>
            <a:r>
              <a:rPr lang="sk-SK" dirty="0" smtClean="0"/>
              <a:t>imaním (účinnosť </a:t>
            </a:r>
            <a:r>
              <a:rPr lang="sk-SK" dirty="0"/>
              <a:t>od 18. </a:t>
            </a:r>
            <a:r>
              <a:rPr lang="sk-SK" dirty="0" smtClean="0"/>
              <a:t>3.2016), Komanditná spoločnosť na investičné listy (CZ), anglická LLP, francúzska SAS </a:t>
            </a:r>
          </a:p>
          <a:p>
            <a:pPr lvl="1"/>
            <a:r>
              <a:rPr lang="sk-SK" dirty="0" smtClean="0"/>
              <a:t>Prepájanie </a:t>
            </a:r>
            <a:r>
              <a:rPr lang="sk-SK" dirty="0" smtClean="0"/>
              <a:t>foriem (</a:t>
            </a:r>
            <a:r>
              <a:rPr lang="sk-SK" dirty="0" err="1" smtClean="0"/>
              <a:t>s.r.o</a:t>
            </a:r>
            <a:r>
              <a:rPr lang="sk-SK" dirty="0" smtClean="0"/>
              <a:t>. spoločníkom </a:t>
            </a:r>
            <a:r>
              <a:rPr lang="sk-SK" dirty="0" err="1" smtClean="0"/>
              <a:t>k.s</a:t>
            </a:r>
            <a:r>
              <a:rPr lang="sk-SK" dirty="0" smtClean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46387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Význam a účel korporačného práva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Znižovanie transakčných nákladov – základné formy obch. spoločností</a:t>
            </a:r>
          </a:p>
          <a:p>
            <a:r>
              <a:rPr lang="sk-SK" dirty="0" smtClean="0"/>
              <a:t>Východiskové pravidlá (tzv. </a:t>
            </a:r>
            <a:r>
              <a:rPr lang="sk-SK" dirty="0" smtClean="0"/>
              <a:t>default </a:t>
            </a:r>
            <a:r>
              <a:rPr lang="sk-SK" dirty="0" err="1" smtClean="0"/>
              <a:t>rules</a:t>
            </a:r>
            <a:r>
              <a:rPr lang="sk-SK" dirty="0" smtClean="0"/>
              <a:t> – dispozitívne)</a:t>
            </a:r>
          </a:p>
          <a:p>
            <a:r>
              <a:rPr lang="sk-SK" dirty="0" smtClean="0"/>
              <a:t>Riešenia pre konfliktné situácie</a:t>
            </a:r>
          </a:p>
          <a:p>
            <a:r>
              <a:rPr lang="sk-SK" dirty="0" smtClean="0"/>
              <a:t> </a:t>
            </a:r>
            <a:r>
              <a:rPr lang="sk-SK" dirty="0" smtClean="0"/>
              <a:t>Ochranné mechanizmy (veritelia, spoločníci, zamestnanci)</a:t>
            </a:r>
          </a:p>
          <a:p>
            <a:r>
              <a:rPr lang="sk-SK" dirty="0" smtClean="0"/>
              <a:t>Korporačné </a:t>
            </a:r>
            <a:r>
              <a:rPr lang="sk-SK" dirty="0" smtClean="0"/>
              <a:t>následky (iné oproti zmluvným, napr. </a:t>
            </a:r>
            <a:r>
              <a:rPr lang="sk-SK" dirty="0" smtClean="0"/>
              <a:t>vylúčenie spoločníka zo spoločnosti</a:t>
            </a:r>
            <a:r>
              <a:rPr lang="sk-SK" dirty="0" smtClean="0"/>
              <a:t>)</a:t>
            </a:r>
            <a:endParaRPr lang="sk-SK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06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Typizácia obchodných spoločností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Súkromné/verejné obchodné spoločnosti</a:t>
            </a:r>
          </a:p>
          <a:p>
            <a:r>
              <a:rPr lang="sk-SK" dirty="0" smtClean="0"/>
              <a:t>Otvorené/uzavreté obchodné spoločnosti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 smtClean="0"/>
              <a:t>Outsider </a:t>
            </a:r>
            <a:r>
              <a:rPr lang="sk-SK" dirty="0" err="1" smtClean="0"/>
              <a:t>system</a:t>
            </a:r>
            <a:r>
              <a:rPr lang="sk-SK" dirty="0" smtClean="0"/>
              <a:t> (USA, UK) / </a:t>
            </a:r>
            <a:r>
              <a:rPr lang="sk-SK" dirty="0" err="1" smtClean="0"/>
              <a:t>Insider</a:t>
            </a:r>
            <a:r>
              <a:rPr lang="sk-SK" dirty="0" smtClean="0"/>
              <a:t> </a:t>
            </a:r>
            <a:r>
              <a:rPr lang="sk-SK" dirty="0" err="1" smtClean="0"/>
              <a:t>system</a:t>
            </a:r>
            <a:r>
              <a:rPr lang="sk-SK" dirty="0" smtClean="0"/>
              <a:t> (SR, ČR, </a:t>
            </a:r>
            <a:r>
              <a:rPr lang="sk-SK" dirty="0" err="1" smtClean="0"/>
              <a:t>Fr</a:t>
            </a:r>
            <a:r>
              <a:rPr lang="sk-SK" dirty="0" smtClean="0"/>
              <a:t>, </a:t>
            </a:r>
            <a:r>
              <a:rPr lang="sk-SK" dirty="0" err="1" smtClean="0"/>
              <a:t>Ne</a:t>
            </a:r>
            <a:r>
              <a:rPr lang="sk-SK" dirty="0" smtClean="0"/>
              <a:t>)– </a:t>
            </a:r>
            <a:r>
              <a:rPr lang="sk-SK" dirty="0" smtClean="0"/>
              <a:t>rozptýlené </a:t>
            </a:r>
            <a:r>
              <a:rPr lang="sk-SK" dirty="0" err="1" smtClean="0"/>
              <a:t>vs</a:t>
            </a:r>
            <a:r>
              <a:rPr lang="sk-SK" dirty="0" smtClean="0"/>
              <a:t>.</a:t>
            </a:r>
            <a:r>
              <a:rPr lang="sk-SK" dirty="0" smtClean="0"/>
              <a:t> </a:t>
            </a:r>
            <a:r>
              <a:rPr lang="sk-SK" dirty="0" smtClean="0"/>
              <a:t>koncentrované vlastníctvo</a:t>
            </a:r>
          </a:p>
          <a:p>
            <a:r>
              <a:rPr lang="sk-SK" dirty="0" smtClean="0"/>
              <a:t>Oddelenie vlastníctva a riadenia </a:t>
            </a:r>
            <a:endParaRPr lang="sk-SK" dirty="0"/>
          </a:p>
          <a:p>
            <a:r>
              <a:rPr lang="sk-SK" dirty="0" err="1" smtClean="0"/>
              <a:t>Agency</a:t>
            </a:r>
            <a:r>
              <a:rPr lang="sk-SK" dirty="0" smtClean="0"/>
              <a:t> problém </a:t>
            </a:r>
            <a:r>
              <a:rPr lang="sk-SK" dirty="0" err="1" smtClean="0"/>
              <a:t>vs</a:t>
            </a:r>
            <a:r>
              <a:rPr lang="sk-SK" dirty="0" smtClean="0"/>
              <a:t>. </a:t>
            </a:r>
            <a:r>
              <a:rPr lang="sk-SK" dirty="0" err="1" smtClean="0"/>
              <a:t>Agency</a:t>
            </a:r>
            <a:r>
              <a:rPr lang="sk-SK" dirty="0" smtClean="0"/>
              <a:t> </a:t>
            </a:r>
            <a:r>
              <a:rPr lang="sk-SK" dirty="0" err="1" smtClean="0"/>
              <a:t>cost</a:t>
            </a:r>
            <a:r>
              <a:rPr lang="sk-SK" dirty="0" smtClean="0"/>
              <a:t> – náklady zastúpenia </a:t>
            </a:r>
          </a:p>
          <a:p>
            <a:r>
              <a:rPr lang="sk-SK" dirty="0" smtClean="0"/>
              <a:t>Konflikt medzi väčšinovým a menšinovým akcionárom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40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Cieľ predmetu, Sylaby</a:t>
            </a:r>
          </a:p>
          <a:p>
            <a:r>
              <a:rPr lang="sk-SK" dirty="0" smtClean="0"/>
              <a:t>Interaktívna prednáška</a:t>
            </a:r>
          </a:p>
          <a:p>
            <a:r>
              <a:rPr lang="sk-SK" dirty="0" smtClean="0"/>
              <a:t>Priebežné hodnotenie: písomné, 18/30 bodov</a:t>
            </a:r>
          </a:p>
          <a:p>
            <a:r>
              <a:rPr lang="sk-SK" dirty="0" smtClean="0"/>
              <a:t>Prípadová štúdia </a:t>
            </a:r>
          </a:p>
          <a:p>
            <a:r>
              <a:rPr lang="sk-SK" dirty="0" smtClean="0"/>
              <a:t>Skúška: ústna</a:t>
            </a:r>
          </a:p>
          <a:p>
            <a:r>
              <a:rPr lang="sk-SK" dirty="0" smtClean="0"/>
              <a:t>Literatúra, Judikatúra</a:t>
            </a:r>
          </a:p>
          <a:p>
            <a:r>
              <a:rPr lang="sk-SK" dirty="0" smtClean="0"/>
              <a:t>Konzultačné hodiny</a:t>
            </a:r>
            <a:endParaRPr lang="sk-SK" dirty="0"/>
          </a:p>
          <a:p>
            <a:r>
              <a:rPr lang="sk-SK" dirty="0" smtClean="0"/>
              <a:t>Sympózium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557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Jednoduchá spoločnosť na akcie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Minimálne základné imanie: 1 Eur </a:t>
            </a:r>
          </a:p>
          <a:p>
            <a:r>
              <a:rPr lang="sk-SK" dirty="0" smtClean="0"/>
              <a:t>Minimálna nominálna hodnota akcie – 1 eurocent</a:t>
            </a:r>
          </a:p>
          <a:p>
            <a:r>
              <a:rPr lang="sk-SK" dirty="0" smtClean="0"/>
              <a:t>Akcie:</a:t>
            </a:r>
          </a:p>
          <a:p>
            <a:pPr lvl="1"/>
            <a:r>
              <a:rPr lang="sk-SK" dirty="0" smtClean="0"/>
              <a:t>Kmeňové akcie</a:t>
            </a:r>
          </a:p>
          <a:p>
            <a:pPr lvl="1"/>
            <a:r>
              <a:rPr lang="sk-SK" dirty="0" smtClean="0"/>
              <a:t>Akcie s ktorými je spojené osobitné právo </a:t>
            </a:r>
          </a:p>
          <a:p>
            <a:pPr lvl="1"/>
            <a:r>
              <a:rPr lang="sk-SK" dirty="0" smtClean="0"/>
              <a:t>Osobitosti – práva a prevody (obmedzenie a vylúčenie prevodu)</a:t>
            </a:r>
          </a:p>
          <a:p>
            <a:r>
              <a:rPr lang="sk-SK" dirty="0" smtClean="0"/>
              <a:t>Zjednodušená štruktúra správy a riadenia</a:t>
            </a:r>
          </a:p>
          <a:p>
            <a:pPr lvl="1"/>
            <a:r>
              <a:rPr lang="sk-SK" dirty="0" smtClean="0"/>
              <a:t>Dozorná rada – fakultatívny orgán</a:t>
            </a:r>
          </a:p>
          <a:p>
            <a:pPr lvl="1"/>
            <a:r>
              <a:rPr lang="sk-SK" dirty="0" smtClean="0"/>
              <a:t>Jednočlenný štatutárny orgán</a:t>
            </a:r>
          </a:p>
          <a:p>
            <a:pPr lvl="1"/>
            <a:r>
              <a:rPr lang="sk-SK" dirty="0" smtClean="0"/>
              <a:t>Rozhodovanie mimo valného zhromaždenia</a:t>
            </a:r>
          </a:p>
          <a:p>
            <a:r>
              <a:rPr lang="sk-SK" dirty="0" smtClean="0"/>
              <a:t>Vedľajšie dojednania – </a:t>
            </a:r>
            <a:r>
              <a:rPr lang="sk-SK" dirty="0" err="1" smtClean="0"/>
              <a:t>tag-along</a:t>
            </a:r>
            <a:r>
              <a:rPr lang="sk-SK" dirty="0" smtClean="0"/>
              <a:t>, </a:t>
            </a:r>
            <a:r>
              <a:rPr lang="sk-SK" dirty="0" err="1" smtClean="0"/>
              <a:t>drag-along</a:t>
            </a:r>
            <a:r>
              <a:rPr lang="sk-SK" dirty="0" smtClean="0"/>
              <a:t>, </a:t>
            </a:r>
            <a:r>
              <a:rPr lang="sk-SK" dirty="0" err="1" smtClean="0"/>
              <a:t>shoot</a:t>
            </a:r>
            <a:r>
              <a:rPr lang="sk-SK" dirty="0" smtClean="0"/>
              <a:t> </a:t>
            </a:r>
            <a:r>
              <a:rPr lang="sk-SK" dirty="0" err="1" smtClean="0"/>
              <a:t>out</a:t>
            </a: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125349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Reflektuje </a:t>
            </a:r>
            <a:r>
              <a:rPr lang="sk-SK" dirty="0" err="1" smtClean="0"/>
              <a:t>j.s.a</a:t>
            </a:r>
            <a:r>
              <a:rPr lang="sk-SK" dirty="0" smtClean="0"/>
              <a:t>. požiadavky investorov? 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Zisk </a:t>
            </a:r>
            <a:r>
              <a:rPr lang="sk-SK" dirty="0" err="1" smtClean="0"/>
              <a:t>versus</a:t>
            </a:r>
            <a:r>
              <a:rPr lang="sk-SK" dirty="0" smtClean="0"/>
              <a:t> celkový výnos?</a:t>
            </a:r>
          </a:p>
          <a:p>
            <a:r>
              <a:rPr lang="sk-SK" dirty="0" err="1" smtClean="0"/>
              <a:t>Exitový</a:t>
            </a:r>
            <a:r>
              <a:rPr lang="sk-SK" dirty="0" smtClean="0"/>
              <a:t> mechanizmus – limitácia oportunizmu</a:t>
            </a:r>
          </a:p>
          <a:p>
            <a:r>
              <a:rPr lang="sk-SK" dirty="0" smtClean="0"/>
              <a:t>Kontrolné práva – znižovanie morálny hazard</a:t>
            </a:r>
          </a:p>
          <a:p>
            <a:endParaRPr lang="sk-SK" dirty="0" smtClean="0"/>
          </a:p>
          <a:p>
            <a:r>
              <a:rPr lang="sk-SK" dirty="0" smtClean="0"/>
              <a:t>Riešenia?</a:t>
            </a:r>
          </a:p>
          <a:p>
            <a:pPr lvl="1"/>
            <a:r>
              <a:rPr lang="sk-SK" dirty="0" smtClean="0"/>
              <a:t>Rôzne druhy akcií</a:t>
            </a:r>
          </a:p>
          <a:p>
            <a:pPr lvl="1"/>
            <a:r>
              <a:rPr lang="sk-SK" dirty="0" smtClean="0"/>
              <a:t>Vylúčenie prevoditeľnosti akcií </a:t>
            </a:r>
          </a:p>
          <a:p>
            <a:pPr lvl="1"/>
            <a:r>
              <a:rPr lang="sk-SK" dirty="0" err="1" smtClean="0"/>
              <a:t>Tag-along</a:t>
            </a:r>
            <a:r>
              <a:rPr lang="sk-SK" dirty="0" smtClean="0"/>
              <a:t>, </a:t>
            </a:r>
            <a:r>
              <a:rPr lang="sk-SK" dirty="0" err="1" smtClean="0"/>
              <a:t>drag-along</a:t>
            </a:r>
            <a:r>
              <a:rPr lang="sk-SK" dirty="0" smtClean="0"/>
              <a:t>, </a:t>
            </a:r>
            <a:r>
              <a:rPr lang="sk-SK" dirty="0" err="1" smtClean="0"/>
              <a:t>shoot-out</a:t>
            </a:r>
            <a:endParaRPr lang="sk-SK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12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 alternatíva potrebná? </a:t>
            </a:r>
            <a:endParaRPr lang="en-GB" dirty="0"/>
          </a:p>
        </p:txBody>
      </p:sp>
      <p:graphicFrame>
        <p:nvGraphicFramePr>
          <p:cNvPr id="4" name="Zástupný objekt pre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056164"/>
              </p:ext>
            </p:extLst>
          </p:nvPr>
        </p:nvGraphicFramePr>
        <p:xfrm>
          <a:off x="838200" y="1825625"/>
          <a:ext cx="1051560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70523310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2917223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902689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Spoločnosť s ručením obmedzeným – </a:t>
                      </a:r>
                      <a:r>
                        <a:rPr lang="sk-SK" dirty="0" err="1" smtClean="0"/>
                        <a:t>s.r.o</a:t>
                      </a:r>
                      <a:r>
                        <a:rPr lang="sk-SK" dirty="0" smtClean="0"/>
                        <a:t>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Akciová</a:t>
                      </a:r>
                      <a:r>
                        <a:rPr lang="sk-SK" baseline="0" dirty="0" smtClean="0"/>
                        <a:t> spoločnosť – </a:t>
                      </a:r>
                      <a:r>
                        <a:rPr lang="sk-SK" baseline="0" dirty="0" err="1" smtClean="0"/>
                        <a:t>a.s</a:t>
                      </a:r>
                      <a:r>
                        <a:rPr lang="sk-SK" baseline="0" dirty="0" smtClean="0"/>
                        <a:t>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181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Minimálne</a:t>
                      </a:r>
                      <a:r>
                        <a:rPr lang="sk-SK" baseline="0" dirty="0" smtClean="0"/>
                        <a:t> základné imanie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5000 Eur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25 000 Eur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137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Minimálny vklad spoločníka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750</a:t>
                      </a:r>
                      <a:r>
                        <a:rPr lang="sk-SK" baseline="0" dirty="0" smtClean="0"/>
                        <a:t> Eur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N/A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79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Maximálny počet spoločníkov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N/A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21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Účasť</a:t>
                      </a:r>
                      <a:r>
                        <a:rPr lang="sk-SK" baseline="0" dirty="0" smtClean="0"/>
                        <a:t> na spoločnosti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Obchodný</a:t>
                      </a:r>
                      <a:r>
                        <a:rPr lang="sk-SK" baseline="0" dirty="0" smtClean="0"/>
                        <a:t> podiel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Akcie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551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Dozorná rada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Fakultatívny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Obligatórny orgán (účasť zamestnancov)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220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Predkupné právo – zákonné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Nie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Áno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1146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k-SK" dirty="0" smtClean="0"/>
                        <a:t>Prevod účasti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Obmedzené,</a:t>
                      </a:r>
                      <a:r>
                        <a:rPr lang="sk-SK" baseline="0" dirty="0" smtClean="0"/>
                        <a:t> vylúčené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Iba obmedzenia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19112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r>
                        <a:rPr lang="sk-SK" dirty="0" smtClean="0"/>
                        <a:t>Informačné</a:t>
                      </a:r>
                      <a:r>
                        <a:rPr lang="sk-SK" baseline="0" dirty="0" smtClean="0"/>
                        <a:t> práva spoločníka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Plné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Limitované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207880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r>
                        <a:rPr lang="sk-SK" dirty="0" smtClean="0"/>
                        <a:t>Zakladateľom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Fyzická a právnická</a:t>
                      </a:r>
                      <a:r>
                        <a:rPr lang="sk-SK" baseline="0" dirty="0" smtClean="0"/>
                        <a:t> osoba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err="1" smtClean="0"/>
                        <a:t>Ab</a:t>
                      </a:r>
                      <a:r>
                        <a:rPr lang="sk-SK" dirty="0" smtClean="0"/>
                        <a:t> </a:t>
                      </a:r>
                      <a:r>
                        <a:rPr lang="sk-SK" dirty="0" err="1" smtClean="0"/>
                        <a:t>initio</a:t>
                      </a:r>
                      <a:r>
                        <a:rPr lang="sk-SK" dirty="0" smtClean="0"/>
                        <a:t>,</a:t>
                      </a:r>
                      <a:r>
                        <a:rPr lang="sk-SK" baseline="0" dirty="0" smtClean="0"/>
                        <a:t> iba právnická osoba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1100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k-SK" dirty="0" smtClean="0"/>
                        <a:t>Forma zakladateľského aktu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Písomná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Notárska zápisnica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690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80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Zmeny za ostatné obdobie (2015-2017)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 smtClean="0"/>
              <a:t>Spoločnosť v kríze (§ 67a </a:t>
            </a:r>
            <a:r>
              <a:rPr lang="sk-SK" dirty="0" err="1" smtClean="0"/>
              <a:t>ObchZ</a:t>
            </a:r>
            <a:r>
              <a:rPr lang="sk-SK" dirty="0" smtClean="0"/>
              <a:t>)</a:t>
            </a:r>
          </a:p>
          <a:p>
            <a:pPr marL="0" indent="0">
              <a:buNone/>
            </a:pPr>
            <a:r>
              <a:rPr lang="sk-SK" dirty="0" smtClean="0"/>
              <a:t>Zákaz vrátenia plnenia nahradzujúce vlastné zdroje (§ 67f </a:t>
            </a:r>
            <a:r>
              <a:rPr lang="sk-SK" dirty="0" err="1" smtClean="0"/>
              <a:t>ObchZ</a:t>
            </a:r>
            <a:r>
              <a:rPr lang="sk-SK" dirty="0" smtClean="0"/>
              <a:t>)</a:t>
            </a:r>
          </a:p>
          <a:p>
            <a:pPr marL="0" indent="0">
              <a:buNone/>
            </a:pPr>
            <a:r>
              <a:rPr lang="sk-SK" dirty="0" smtClean="0"/>
              <a:t>Zákaz vrátenia vkladu (§ 67j </a:t>
            </a:r>
            <a:r>
              <a:rPr lang="sk-SK" dirty="0" err="1" smtClean="0"/>
              <a:t>ObchZ</a:t>
            </a:r>
            <a:r>
              <a:rPr lang="sk-SK" dirty="0" smtClean="0"/>
              <a:t>)</a:t>
            </a:r>
          </a:p>
          <a:p>
            <a:pPr marL="0" indent="0">
              <a:buNone/>
            </a:pPr>
            <a:r>
              <a:rPr lang="sk-SK" dirty="0" smtClean="0"/>
              <a:t>Diskvalifikácia (§ 13a </a:t>
            </a:r>
            <a:r>
              <a:rPr lang="sk-SK" dirty="0" err="1" smtClean="0"/>
              <a:t>ObchZ</a:t>
            </a:r>
            <a:r>
              <a:rPr lang="sk-SK" dirty="0" smtClean="0"/>
              <a:t> -  </a:t>
            </a:r>
            <a:r>
              <a:rPr lang="sk-SK" dirty="0"/>
              <a:t>z</a:t>
            </a:r>
            <a:r>
              <a:rPr lang="sk-SK" dirty="0" smtClean="0"/>
              <a:t>mena po novele 264/2017)</a:t>
            </a:r>
            <a:endParaRPr lang="sk-SK" dirty="0" smtClean="0"/>
          </a:p>
          <a:p>
            <a:pPr marL="0" indent="0">
              <a:buNone/>
            </a:pPr>
            <a:r>
              <a:rPr lang="sk-SK" dirty="0"/>
              <a:t>Akciová spoločnosť s premenlivým základným imaním </a:t>
            </a:r>
            <a:r>
              <a:rPr lang="sk-SK" dirty="0" smtClean="0"/>
              <a:t>(§ 220b </a:t>
            </a:r>
            <a:r>
              <a:rPr lang="sk-SK" dirty="0" err="1" smtClean="0"/>
              <a:t>ObchZ</a:t>
            </a:r>
            <a:r>
              <a:rPr lang="sk-SK" dirty="0" smtClean="0"/>
              <a:t>)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Jednoduchá spoločnosť na akcie (§ 220h a </a:t>
            </a:r>
            <a:r>
              <a:rPr lang="sk-SK" dirty="0" err="1"/>
              <a:t>nasl</a:t>
            </a:r>
            <a:r>
              <a:rPr lang="sk-SK" dirty="0"/>
              <a:t>. </a:t>
            </a:r>
            <a:r>
              <a:rPr lang="sk-SK" dirty="0" err="1"/>
              <a:t>ObchZ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 smtClean="0"/>
              <a:t>Register </a:t>
            </a:r>
            <a:r>
              <a:rPr lang="sk-SK" dirty="0" smtClean="0"/>
              <a:t>partnerov verejného sektora </a:t>
            </a:r>
            <a:r>
              <a:rPr lang="sk-SK" dirty="0" smtClean="0"/>
              <a:t>(zákon č. 315/2016 </a:t>
            </a:r>
            <a:r>
              <a:rPr lang="sk-SK" dirty="0" err="1" smtClean="0"/>
              <a:t>Z.z</a:t>
            </a:r>
            <a:r>
              <a:rPr lang="sk-SK" dirty="0" smtClean="0"/>
              <a:t>.)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175253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Novela </a:t>
            </a:r>
            <a:r>
              <a:rPr lang="sk-SK" dirty="0" err="1" smtClean="0"/>
              <a:t>ObchZ</a:t>
            </a:r>
            <a:r>
              <a:rPr lang="sk-SK" dirty="0" smtClean="0"/>
              <a:t>  č. 264/2017 </a:t>
            </a:r>
            <a:r>
              <a:rPr lang="sk-SK" dirty="0" err="1" smtClean="0"/>
              <a:t>Z.z</a:t>
            </a:r>
            <a:r>
              <a:rPr lang="sk-SK" dirty="0" smtClean="0"/>
              <a:t>.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67139" y="1825625"/>
            <a:ext cx="10886661" cy="486341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sk-SK" dirty="0" smtClean="0"/>
              <a:t>Rozdelená účinnosť novely na viac etáp</a:t>
            </a:r>
          </a:p>
          <a:p>
            <a:pPr>
              <a:buFontTx/>
              <a:buChar char="-"/>
            </a:pPr>
            <a:r>
              <a:rPr lang="sk-SK" dirty="0" smtClean="0"/>
              <a:t>Najdôležitejšie zmeny: </a:t>
            </a:r>
          </a:p>
          <a:p>
            <a:r>
              <a:rPr lang="sk-SK" dirty="0" smtClean="0"/>
              <a:t>Sprísnené podmienky pre fúzie obchodných spoločností § 69 ods.11 a </a:t>
            </a:r>
            <a:r>
              <a:rPr lang="sk-SK" dirty="0" err="1" smtClean="0"/>
              <a:t>nasl</a:t>
            </a:r>
            <a:r>
              <a:rPr lang="sk-SK" dirty="0" smtClean="0"/>
              <a:t>. </a:t>
            </a:r>
            <a:r>
              <a:rPr lang="sk-SK" dirty="0" err="1" smtClean="0"/>
              <a:t>ObchZ</a:t>
            </a:r>
            <a:endParaRPr lang="sk-SK" dirty="0" smtClean="0"/>
          </a:p>
          <a:p>
            <a:r>
              <a:rPr lang="sk-SK" dirty="0" smtClean="0"/>
              <a:t>Zodpovednosť ovládajúcej osoby za úpadok ovládanej osoby §  66aa </a:t>
            </a:r>
            <a:r>
              <a:rPr lang="sk-SK" dirty="0" err="1" smtClean="0"/>
              <a:t>ObchZ</a:t>
            </a:r>
            <a:endParaRPr lang="sk-SK" dirty="0"/>
          </a:p>
          <a:p>
            <a:r>
              <a:rPr lang="sk-SK" dirty="0" smtClean="0"/>
              <a:t>§ </a:t>
            </a:r>
            <a:r>
              <a:rPr lang="sk-SK" dirty="0"/>
              <a:t>66 ods. 3 </a:t>
            </a:r>
            <a:r>
              <a:rPr lang="sk-SK" dirty="0" err="1"/>
              <a:t>ObchZ</a:t>
            </a:r>
            <a:r>
              <a:rPr lang="sk-SK" dirty="0"/>
              <a:t> – povinnosti „bývalého ŠO“, primeraná súčinnosti (ods.5</a:t>
            </a:r>
            <a:r>
              <a:rPr lang="sk-SK" dirty="0" smtClean="0"/>
              <a:t>)</a:t>
            </a:r>
          </a:p>
          <a:p>
            <a:r>
              <a:rPr lang="sk-SK" dirty="0" smtClean="0"/>
              <a:t>§ </a:t>
            </a:r>
            <a:r>
              <a:rPr lang="sk-SK" dirty="0"/>
              <a:t>66 ods. 4 </a:t>
            </a:r>
            <a:r>
              <a:rPr lang="sk-SK" dirty="0" err="1"/>
              <a:t>OBchZ</a:t>
            </a:r>
            <a:r>
              <a:rPr lang="sk-SK" dirty="0"/>
              <a:t> – zánik funkcie ŠO – ak nespĺňa podmienky na výkon funkcie</a:t>
            </a:r>
          </a:p>
          <a:p>
            <a:r>
              <a:rPr lang="sk-SK" dirty="0" smtClean="0"/>
              <a:t>Zodpovednosť tzv. faktických riaditeľov - § 66 ods. 7 </a:t>
            </a:r>
            <a:r>
              <a:rPr lang="sk-SK" dirty="0" err="1" smtClean="0"/>
              <a:t>ObchZ</a:t>
            </a:r>
            <a:endParaRPr lang="sk-SK" dirty="0" smtClean="0"/>
          </a:p>
          <a:p>
            <a:r>
              <a:rPr lang="sk-SK" dirty="0" smtClean="0"/>
              <a:t>Diskvalifikácia na základe rozhodnutia aj iného orgánu ako súdu – 13a </a:t>
            </a:r>
            <a:r>
              <a:rPr lang="sk-SK" dirty="0" err="1" smtClean="0"/>
              <a:t>ObchZ</a:t>
            </a:r>
            <a:endParaRPr lang="sk-SK" dirty="0" smtClean="0"/>
          </a:p>
          <a:p>
            <a:r>
              <a:rPr lang="sk-SK" dirty="0" smtClean="0"/>
              <a:t>Kapitálové fondy z príspevkov -217a </a:t>
            </a:r>
            <a:r>
              <a:rPr lang="sk-SK" dirty="0" err="1" smtClean="0"/>
              <a:t>ObchZ</a:t>
            </a:r>
            <a:endParaRPr lang="sk-SK" dirty="0" smtClean="0"/>
          </a:p>
          <a:p>
            <a:r>
              <a:rPr lang="sk-SK" dirty="0" smtClean="0"/>
              <a:t>Obmedzenia pri prevode obchodného podielu - § 115 (účinnosť od 1.9.2018)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36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Aktuálne otázky a problémy POS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73369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Základné imanie – znižovanie ZI, iné mechanizmy ochrany ? (</a:t>
            </a:r>
            <a:r>
              <a:rPr lang="sk-SK" dirty="0" err="1" smtClean="0"/>
              <a:t>fiduciárne</a:t>
            </a:r>
            <a:r>
              <a:rPr lang="sk-SK" dirty="0" smtClean="0"/>
              <a:t> povinnosti, zmluvná ochrana, test insolventnosti </a:t>
            </a:r>
          </a:p>
          <a:p>
            <a:r>
              <a:rPr lang="sk-SK" dirty="0" smtClean="0"/>
              <a:t>Koncernové právo a reťazenie obchodných spoločností – </a:t>
            </a:r>
            <a:r>
              <a:rPr lang="sk-SK" dirty="0" err="1" smtClean="0"/>
              <a:t>ObchZ</a:t>
            </a:r>
            <a:r>
              <a:rPr lang="sk-SK" dirty="0" smtClean="0"/>
              <a:t>/Návrh SUP</a:t>
            </a:r>
          </a:p>
          <a:p>
            <a:r>
              <a:rPr lang="sk-SK" dirty="0"/>
              <a:t>Problém inštitucionálnych </a:t>
            </a:r>
            <a:r>
              <a:rPr lang="sk-SK" dirty="0" smtClean="0"/>
              <a:t>investorov (</a:t>
            </a:r>
            <a:r>
              <a:rPr lang="sk-SK" dirty="0"/>
              <a:t>banky, </a:t>
            </a:r>
            <a:r>
              <a:rPr lang="sk-SK" dirty="0" smtClean="0"/>
              <a:t>fondy</a:t>
            </a:r>
            <a:r>
              <a:rPr lang="sk-SK" dirty="0"/>
              <a:t>, poisťovne)</a:t>
            </a:r>
          </a:p>
          <a:p>
            <a:r>
              <a:rPr lang="sk-SK" dirty="0" smtClean="0"/>
              <a:t>Zodpovednosť členov orgánov, </a:t>
            </a:r>
            <a:r>
              <a:rPr lang="sk-SK" dirty="0" err="1" smtClean="0"/>
              <a:t>agency</a:t>
            </a:r>
            <a:r>
              <a:rPr lang="sk-SK" dirty="0" smtClean="0"/>
              <a:t> </a:t>
            </a:r>
            <a:r>
              <a:rPr lang="sk-SK" dirty="0" err="1" smtClean="0"/>
              <a:t>problem</a:t>
            </a:r>
            <a:r>
              <a:rPr lang="sk-SK" dirty="0" smtClean="0"/>
              <a:t>, D&amp;O poistenie, pasivita dozornej rady</a:t>
            </a:r>
          </a:p>
          <a:p>
            <a:r>
              <a:rPr lang="sk-SK" dirty="0" smtClean="0"/>
              <a:t>Rodová vyváženosť medzi členmi nevýkonných orgánov (spoločnosti, ktorých akcie sú verejne obchodovateľné)</a:t>
            </a:r>
            <a:endParaRPr lang="sk-SK" dirty="0"/>
          </a:p>
          <a:p>
            <a:r>
              <a:rPr lang="sk-SK" dirty="0" smtClean="0"/>
              <a:t>Apatia </a:t>
            </a:r>
            <a:r>
              <a:rPr lang="sk-SK" dirty="0" smtClean="0"/>
              <a:t>akcionárov (</a:t>
            </a:r>
            <a:r>
              <a:rPr lang="sk-SK" dirty="0" err="1" smtClean="0"/>
              <a:t>e.g</a:t>
            </a:r>
            <a:r>
              <a:rPr lang="sk-SK" dirty="0" smtClean="0"/>
              <a:t>. smernica </a:t>
            </a:r>
            <a:r>
              <a:rPr lang="nl-NL" dirty="0"/>
              <a:t>2017/828 zo 17. mája 2017</a:t>
            </a:r>
            <a:r>
              <a:rPr lang="sk-SK" dirty="0" smtClean="0"/>
              <a:t>)</a:t>
            </a:r>
            <a:endParaRPr lang="sk-SK" dirty="0" smtClean="0"/>
          </a:p>
          <a:p>
            <a:r>
              <a:rPr lang="sk-SK" dirty="0" smtClean="0"/>
              <a:t>Transparentnosť akcionárskych štruktúr</a:t>
            </a:r>
            <a:endParaRPr lang="sk-SK" dirty="0" smtClean="0"/>
          </a:p>
          <a:p>
            <a:r>
              <a:rPr lang="sk-SK" dirty="0" err="1" smtClean="0"/>
              <a:t>Start-upový</a:t>
            </a:r>
            <a:r>
              <a:rPr lang="sk-SK" dirty="0" smtClean="0"/>
              <a:t> ošiaľ</a:t>
            </a:r>
          </a:p>
        </p:txBody>
      </p:sp>
    </p:spTree>
    <p:extLst>
      <p:ext uri="{BB962C8B-B14F-4D97-AF65-F5344CB8AC3E}">
        <p14:creationId xmlns:p14="http://schemas.microsoft.com/office/powerpoint/2010/main" val="240918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Európske tendencie POS</a:t>
            </a: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i="1" dirty="0" smtClean="0"/>
              <a:t>Akčný plán: Európske právo obchodných spoločností a správa a riadenie spoločností – moderný právny rámec pre väčšiu angažovanosť akcionárov a udržateľné spoločnosti. KOM (2012) 740 v konečnom znení. </a:t>
            </a:r>
          </a:p>
          <a:p>
            <a:pPr>
              <a:buFontTx/>
              <a:buChar char="-"/>
            </a:pPr>
            <a:r>
              <a:rPr lang="sk-SK" i="1" dirty="0" smtClean="0"/>
              <a:t>Zjednodušovanie nadnárodnej mobility</a:t>
            </a:r>
          </a:p>
          <a:p>
            <a:pPr>
              <a:buFontTx/>
              <a:buChar char="-"/>
            </a:pPr>
            <a:r>
              <a:rPr lang="sk-SK" i="1" dirty="0" smtClean="0"/>
              <a:t>Snaha o zlepšenie podnikateľského prostredia</a:t>
            </a:r>
          </a:p>
          <a:p>
            <a:pPr>
              <a:buFontTx/>
              <a:buChar char="-"/>
            </a:pPr>
            <a:r>
              <a:rPr lang="sk-SK" i="1" dirty="0" smtClean="0"/>
              <a:t>Transparentnosť a zapojenie akcionárov</a:t>
            </a:r>
          </a:p>
          <a:p>
            <a:pPr>
              <a:buFontTx/>
              <a:buChar char="-"/>
            </a:pPr>
            <a:r>
              <a:rPr lang="sk-SK" i="1" dirty="0" smtClean="0"/>
              <a:t>Vnútroštátne kódexy správy a riadenia – soft </a:t>
            </a:r>
            <a:r>
              <a:rPr lang="sk-SK" i="1" dirty="0" err="1" smtClean="0"/>
              <a:t>law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516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Európske právo obchodných spoločností </a:t>
            </a:r>
            <a:br>
              <a:rPr lang="sk-SK" dirty="0"/>
            </a:b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 smtClean="0"/>
              <a:t>Harmonizácia POS</a:t>
            </a:r>
          </a:p>
          <a:p>
            <a:pPr marL="0" indent="0">
              <a:buNone/>
            </a:pPr>
            <a:r>
              <a:rPr lang="sk-SK" dirty="0" smtClean="0"/>
              <a:t>Smernice</a:t>
            </a:r>
          </a:p>
          <a:p>
            <a:pPr lvl="2"/>
            <a:r>
              <a:rPr lang="sk-SK" dirty="0"/>
              <a:t>Právny </a:t>
            </a:r>
            <a:r>
              <a:rPr lang="sk-SK" dirty="0" smtClean="0"/>
              <a:t>základ  (čl. 49 ZFEU, 56 ZFEU)</a:t>
            </a:r>
            <a:endParaRPr lang="sk-SK" dirty="0"/>
          </a:p>
          <a:p>
            <a:pPr lvl="2"/>
            <a:r>
              <a:rPr lang="sk-SK" dirty="0"/>
              <a:t>Dôvod harmonizácie uvedený v preambulách smerníc: poskytnutie rovnakej ochrany spoločníkom, veriteľom, a i. </a:t>
            </a:r>
          </a:p>
          <a:p>
            <a:pPr lvl="2"/>
            <a:r>
              <a:rPr lang="sk-SK" dirty="0"/>
              <a:t>Cieľ harmonizácie POS – dosiahnutie slobody usadiť sa, právo zakladať obchodné spoločnosti</a:t>
            </a:r>
          </a:p>
          <a:p>
            <a:pPr lvl="2"/>
            <a:endParaRPr lang="sk-SK" dirty="0"/>
          </a:p>
          <a:p>
            <a:r>
              <a:rPr lang="sk-SK" dirty="0" smtClean="0"/>
              <a:t>Obchodné spoločnosti európskeho práva – nariadenia v. </a:t>
            </a:r>
            <a:r>
              <a:rPr lang="sk-SK" dirty="0" smtClean="0"/>
              <a:t>smernice</a:t>
            </a: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99149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k-SK" b="1" dirty="0"/>
              <a:t>čl. 49  </a:t>
            </a:r>
            <a:r>
              <a:rPr lang="sk-SK" b="1" dirty="0" err="1"/>
              <a:t>nasl</a:t>
            </a:r>
            <a:r>
              <a:rPr lang="sk-SK" b="1" dirty="0"/>
              <a:t>. ZFEU </a:t>
            </a:r>
            <a:r>
              <a:rPr lang="sk-SK" dirty="0"/>
              <a:t>– sloboda usadzovania FO a obch. spoločností</a:t>
            </a:r>
          </a:p>
          <a:p>
            <a:pPr marL="0" indent="0">
              <a:buNone/>
            </a:pPr>
            <a:r>
              <a:rPr lang="sk-SK" i="1" dirty="0"/>
              <a:t>- V rámci nasledujúcich ustanovení sa </a:t>
            </a:r>
            <a:r>
              <a:rPr lang="sk-SK" b="1" i="1" dirty="0"/>
              <a:t>zakazujú obmedzenia slobody usadiť sa </a:t>
            </a:r>
            <a:r>
              <a:rPr lang="sk-SK" i="1" u="sng" dirty="0"/>
              <a:t>štátnych príslušníkov </a:t>
            </a:r>
            <a:r>
              <a:rPr lang="sk-SK" i="1" dirty="0"/>
              <a:t>jedného členského štátu na území iného členského štátu. Zakazujú sa aj obmedzenia, ktoré sa týkajú zakladania obchodných zastúpení, </a:t>
            </a:r>
            <a:r>
              <a:rPr lang="sk-SK" i="1" u="sng" dirty="0"/>
              <a:t>organizačných zložiek a dcérskych spoločností </a:t>
            </a:r>
            <a:r>
              <a:rPr lang="sk-SK" i="1" dirty="0"/>
              <a:t>štátnymi prísluš­níkmi jedného členského štátu na území iného členského štátu. </a:t>
            </a:r>
          </a:p>
          <a:p>
            <a:pPr marL="0" indent="0">
              <a:buNone/>
            </a:pPr>
            <a:r>
              <a:rPr lang="sk-SK" i="1" dirty="0"/>
              <a:t>- Sloboda usadiť sa zahŕňa aj právo zahájiť a vykonávať samostatnú zárobkovú činnosť, založiť a viesť podniky, najmä spoločnosti v zmysle druhého </a:t>
            </a:r>
            <a:r>
              <a:rPr lang="sk-SK" i="1" dirty="0" err="1"/>
              <a:t>pododseku</a:t>
            </a:r>
            <a:r>
              <a:rPr lang="sk-SK" i="1" dirty="0"/>
              <a:t> článku 54, za podmienok stanovených pre vlastných štátnych príslušníkov právom štátu, v ktorom dochádza k usadeniu sa, pokiaľ ustanovenia kapitoly o pohybe kapitálu nestanovujú inak.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169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Čl.63 ZFEU  - voľný pohyb kapitálu</a:t>
            </a:r>
          </a:p>
          <a:p>
            <a:pPr marL="0" indent="0">
              <a:buNone/>
            </a:pPr>
            <a:r>
              <a:rPr lang="sk-SK" dirty="0"/>
              <a:t>„</a:t>
            </a:r>
            <a:r>
              <a:rPr lang="en-US" dirty="0"/>
              <a:t>V </a:t>
            </a:r>
            <a:r>
              <a:rPr lang="en-US" dirty="0" err="1"/>
              <a:t>rámci</a:t>
            </a:r>
            <a:r>
              <a:rPr lang="en-US" dirty="0"/>
              <a:t> </a:t>
            </a:r>
            <a:r>
              <a:rPr lang="en-US" dirty="0" err="1"/>
              <a:t>ustanovení</a:t>
            </a:r>
            <a:r>
              <a:rPr lang="en-US" dirty="0"/>
              <a:t> </a:t>
            </a:r>
            <a:r>
              <a:rPr lang="en-US" dirty="0" err="1"/>
              <a:t>tejto</a:t>
            </a:r>
            <a:r>
              <a:rPr lang="en-US" dirty="0"/>
              <a:t> </a:t>
            </a:r>
            <a:r>
              <a:rPr lang="en-US" dirty="0" err="1"/>
              <a:t>kapitoly</a:t>
            </a:r>
            <a:r>
              <a:rPr lang="en-US" dirty="0"/>
              <a:t> </a:t>
            </a:r>
            <a:r>
              <a:rPr lang="en-US" dirty="0" err="1"/>
              <a:t>sú</a:t>
            </a:r>
            <a:r>
              <a:rPr lang="en-US" dirty="0"/>
              <a:t> </a:t>
            </a:r>
            <a:r>
              <a:rPr lang="en-US" dirty="0" err="1"/>
              <a:t>zakázané</a:t>
            </a:r>
            <a:r>
              <a:rPr lang="en-US" dirty="0"/>
              <a:t> </a:t>
            </a:r>
            <a:r>
              <a:rPr lang="en-US" dirty="0" err="1"/>
              <a:t>všetky</a:t>
            </a:r>
            <a:r>
              <a:rPr lang="en-US" dirty="0"/>
              <a:t> </a:t>
            </a:r>
            <a:r>
              <a:rPr lang="en-US" dirty="0" err="1"/>
              <a:t>obmedzenia</a:t>
            </a:r>
            <a:r>
              <a:rPr lang="en-US" dirty="0"/>
              <a:t> </a:t>
            </a:r>
            <a:r>
              <a:rPr lang="en-US" dirty="0" err="1"/>
              <a:t>pohybu</a:t>
            </a:r>
            <a:r>
              <a:rPr lang="en-US" dirty="0"/>
              <a:t> </a:t>
            </a:r>
            <a:r>
              <a:rPr lang="en-US" dirty="0" err="1"/>
              <a:t>kapitálu</a:t>
            </a:r>
            <a:r>
              <a:rPr lang="en-US" dirty="0"/>
              <a:t> </a:t>
            </a:r>
            <a:r>
              <a:rPr lang="en-US" dirty="0" err="1"/>
              <a:t>medzi</a:t>
            </a:r>
            <a:r>
              <a:rPr lang="en-US" dirty="0"/>
              <a:t> </a:t>
            </a:r>
            <a:r>
              <a:rPr lang="en-US" dirty="0" err="1"/>
              <a:t>členskými</a:t>
            </a:r>
            <a:r>
              <a:rPr lang="en-US" dirty="0"/>
              <a:t> </a:t>
            </a:r>
            <a:r>
              <a:rPr lang="en-US" dirty="0" err="1"/>
              <a:t>štátmi</a:t>
            </a:r>
            <a:r>
              <a:rPr lang="en-US" dirty="0"/>
              <a:t> </a:t>
            </a:r>
            <a:r>
              <a:rPr lang="en-US" dirty="0" err="1"/>
              <a:t>navzájom</a:t>
            </a:r>
            <a:r>
              <a:rPr lang="en-US" dirty="0"/>
              <a:t> a </a:t>
            </a:r>
            <a:r>
              <a:rPr lang="en-US" dirty="0" err="1"/>
              <a:t>členskými</a:t>
            </a:r>
            <a:r>
              <a:rPr lang="en-US" dirty="0"/>
              <a:t> </a:t>
            </a:r>
            <a:r>
              <a:rPr lang="en-US" dirty="0" err="1"/>
              <a:t>štátmi</a:t>
            </a:r>
            <a:r>
              <a:rPr lang="en-US" dirty="0"/>
              <a:t> a </a:t>
            </a:r>
            <a:r>
              <a:rPr lang="en-US" dirty="0" err="1"/>
              <a:t>tretími</a:t>
            </a:r>
            <a:r>
              <a:rPr lang="en-US" dirty="0"/>
              <a:t> </a:t>
            </a:r>
            <a:r>
              <a:rPr lang="en-US" dirty="0" err="1"/>
              <a:t>krajinami</a:t>
            </a:r>
            <a:r>
              <a:rPr lang="en-US" dirty="0"/>
              <a:t>.</a:t>
            </a:r>
            <a:r>
              <a:rPr lang="sk-SK" dirty="0"/>
              <a:t>“</a:t>
            </a:r>
          </a:p>
          <a:p>
            <a:r>
              <a:rPr lang="sk-SK" dirty="0"/>
              <a:t>Čl. 64 ZFEU –„</a:t>
            </a:r>
            <a:r>
              <a:rPr lang="sk-SK" i="1" dirty="0"/>
              <a:t>V úsilí dosiahnuť </a:t>
            </a:r>
            <a:r>
              <a:rPr lang="sk-SK" i="1" u="sng" dirty="0"/>
              <a:t>voľný pohyb kapitálu </a:t>
            </a:r>
            <a:r>
              <a:rPr lang="sk-SK" i="1" dirty="0"/>
              <a:t>medzi členskými štátmi a tretími krajinami v čo najväčšom rozsahu a pri rešpektovaní ostatných kapitol zmlúv, prijmú Európsky parlament a Rada v súlade s riadnym legislatívnym postupom opatrenia o pohybe kapitálu do tretích krajín a z tretích krajín v oblasti priamych investícií – vrátane investícií do nehnuteľného majetku, usadenia sa, poskytovania finančných služieb alebo </a:t>
            </a:r>
            <a:r>
              <a:rPr lang="sk-SK" i="1" u="sng" dirty="0"/>
              <a:t>prístupu cenných papierov na kapitálové trhy</a:t>
            </a:r>
            <a:r>
              <a:rPr lang="sk-SK" dirty="0"/>
              <a:t>.“ 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68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Čl. 54 ZFEU </a:t>
            </a:r>
          </a:p>
          <a:p>
            <a:pPr marL="0" indent="0">
              <a:buNone/>
            </a:pPr>
            <a:r>
              <a:rPr lang="sk-SK" i="1" dirty="0"/>
              <a:t>„So spoločnosťami založenými podľa zákonov členského štátu a ktoré majú svoje sídlo, ústredie alebo hlavné miesto podnikateľskej činnosti v Únii, sa pre účel tejto kapitoly zaobchádza rovnako ako s fyzickými osobami, ktoré sú štátnymi príslušníkmi členských štátov.</a:t>
            </a:r>
          </a:p>
          <a:p>
            <a:pPr marL="0" indent="0">
              <a:buNone/>
            </a:pPr>
            <a:r>
              <a:rPr lang="sk-SK" i="1" u="sng" dirty="0"/>
              <a:t>Spoločnosťami </a:t>
            </a:r>
            <a:r>
              <a:rPr lang="sk-SK" i="1" dirty="0"/>
              <a:t>sa rozumejú spoločnosti založené podľa občianskeho alebo obchodného práva vrátane družstiev a iných právnických osôb podľa verejného alebo súkromného práva s výnimkou neziskových spoločností.“ </a:t>
            </a:r>
            <a:endParaRPr lang="en-GB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082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Harmonizácia POS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Cieľ harmonizácie POS – dosiahnutie slobody usadiť sa, právo zakladať obchodné spoločnosti</a:t>
            </a:r>
          </a:p>
          <a:p>
            <a:r>
              <a:rPr lang="sk-SK" dirty="0"/>
              <a:t>Predmet: najmä kapitálové obchodné spoločnosti</a:t>
            </a:r>
          </a:p>
          <a:p>
            <a:r>
              <a:rPr lang="sk-SK" dirty="0"/>
              <a:t>Základný prameň práva: Smernice , Nariadenia (unifikácia)</a:t>
            </a:r>
          </a:p>
          <a:p>
            <a:r>
              <a:rPr lang="sk-SK" dirty="0"/>
              <a:t>Úprava:</a:t>
            </a:r>
          </a:p>
          <a:p>
            <a:pPr lvl="1"/>
            <a:r>
              <a:rPr lang="sk-SK" dirty="0"/>
              <a:t>ochrana záujmov spoločníkov, akcionárov a výkon ich práv a ochrana tretích osôb</a:t>
            </a:r>
          </a:p>
          <a:p>
            <a:pPr lvl="1"/>
            <a:r>
              <a:rPr lang="sk-SK" dirty="0"/>
              <a:t>Tvorba a ochrana základného kapitálu akciových spoločností</a:t>
            </a:r>
          </a:p>
          <a:p>
            <a:pPr lvl="1"/>
            <a:r>
              <a:rPr lang="sk-SK" dirty="0"/>
              <a:t>fúzie, a rozdelenie spoločností</a:t>
            </a:r>
          </a:p>
          <a:p>
            <a:pPr lvl="1"/>
            <a:r>
              <a:rPr lang="sk-SK" dirty="0"/>
              <a:t>Minimálne pravidlá pre spoločnosti s ručením obmedzeným s jediným spoločníkom</a:t>
            </a:r>
          </a:p>
          <a:p>
            <a:pPr lvl="1"/>
            <a:r>
              <a:rPr lang="sk-SK" dirty="0"/>
              <a:t>účtovníctvo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45033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1529</Words>
  <Application>Microsoft Office PowerPoint</Application>
  <PresentationFormat>Širokouhlá</PresentationFormat>
  <Paragraphs>206</Paragraphs>
  <Slides>24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Motív balíka Office</vt:lpstr>
      <vt:lpstr>Právo obchodných spoločností</vt:lpstr>
      <vt:lpstr>Prezentácia programu PowerPoint</vt:lpstr>
      <vt:lpstr>Aktuálne otázky a problémy POS</vt:lpstr>
      <vt:lpstr>Európske tendencie POS</vt:lpstr>
      <vt:lpstr>Európske právo obchodných spoločností  </vt:lpstr>
      <vt:lpstr>Prezentácia programu PowerPoint</vt:lpstr>
      <vt:lpstr>Prezentácia programu PowerPoint</vt:lpstr>
      <vt:lpstr>Prezentácia programu PowerPoint</vt:lpstr>
      <vt:lpstr>Harmonizácia POS</vt:lpstr>
      <vt:lpstr>Smernice v oblasti POS – pozor zmena!</vt:lpstr>
      <vt:lpstr>Zrušené smernicou 2017/1132: </vt:lpstr>
      <vt:lpstr>Naďalej účinné: </vt:lpstr>
      <vt:lpstr>Prezentácia programu PowerPoint</vt:lpstr>
      <vt:lpstr>Návrhy</vt:lpstr>
      <vt:lpstr>Prezentácia programu PowerPoint</vt:lpstr>
      <vt:lpstr>Návrh smernice o SUP – Societas Unius Personae</vt:lpstr>
      <vt:lpstr>Typy obchodných spoločností</vt:lpstr>
      <vt:lpstr>Význam a účel korporačného práva</vt:lpstr>
      <vt:lpstr>Typizácia obchodných spoločností</vt:lpstr>
      <vt:lpstr>Jednoduchá spoločnosť na akcie</vt:lpstr>
      <vt:lpstr>Reflektuje j.s.a. požiadavky investorov? </vt:lpstr>
      <vt:lpstr>Je alternatíva potrebná? </vt:lpstr>
      <vt:lpstr>Zmeny za ostatné obdobie (2015-2017)</vt:lpstr>
      <vt:lpstr>Novela ObchZ  č. 264/2017 Z.z.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Právo obchodných spoločností</dc:title>
  <dc:creator>Zofia Sulekova</dc:creator>
  <cp:lastModifiedBy>Zofia Sulekova</cp:lastModifiedBy>
  <cp:revision>47</cp:revision>
  <dcterms:created xsi:type="dcterms:W3CDTF">2016-09-19T13:43:52Z</dcterms:created>
  <dcterms:modified xsi:type="dcterms:W3CDTF">2017-12-08T14:44:27Z</dcterms:modified>
</cp:coreProperties>
</file>