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34"/>
  </p:handoutMasterIdLst>
  <p:sldIdLst>
    <p:sldId id="256" r:id="rId2"/>
    <p:sldId id="298" r:id="rId3"/>
    <p:sldId id="299" r:id="rId4"/>
    <p:sldId id="301" r:id="rId5"/>
    <p:sldId id="283" r:id="rId6"/>
    <p:sldId id="257" r:id="rId7"/>
    <p:sldId id="259" r:id="rId8"/>
    <p:sldId id="284" r:id="rId9"/>
    <p:sldId id="258" r:id="rId10"/>
    <p:sldId id="302" r:id="rId11"/>
    <p:sldId id="303" r:id="rId12"/>
    <p:sldId id="304" r:id="rId13"/>
    <p:sldId id="316" r:id="rId14"/>
    <p:sldId id="305" r:id="rId15"/>
    <p:sldId id="306" r:id="rId16"/>
    <p:sldId id="312" r:id="rId17"/>
    <p:sldId id="285" r:id="rId18"/>
    <p:sldId id="309" r:id="rId19"/>
    <p:sldId id="311" r:id="rId20"/>
    <p:sldId id="318" r:id="rId21"/>
    <p:sldId id="313" r:id="rId22"/>
    <p:sldId id="314" r:id="rId23"/>
    <p:sldId id="320" r:id="rId24"/>
    <p:sldId id="321" r:id="rId25"/>
    <p:sldId id="322" r:id="rId26"/>
    <p:sldId id="323" r:id="rId27"/>
    <p:sldId id="324" r:id="rId28"/>
    <p:sldId id="325" r:id="rId29"/>
    <p:sldId id="326" r:id="rId30"/>
    <p:sldId id="327" r:id="rId31"/>
    <p:sldId id="328" r:id="rId32"/>
    <p:sldId id="329" r:id="rId33"/>
  </p:sldIdLst>
  <p:sldSz cx="9144000" cy="6858000" type="screen4x3"/>
  <p:notesSz cx="9144000" cy="6858000"/>
  <p:defaultTextStyle>
    <a:defPPr>
      <a:defRPr lang="sk-SK"/>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624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194009F-EE82-4FE0-9DAA-36267199C59B}" type="datetimeFigureOut">
              <a:rPr lang="sk-SK" smtClean="0"/>
              <a:pPr/>
              <a:t>16.02.2017</a:t>
            </a:fld>
            <a:endParaRPr lang="sk-SK"/>
          </a:p>
        </p:txBody>
      </p:sp>
      <p:sp>
        <p:nvSpPr>
          <p:cNvPr id="4" name="Zástupný symbol päty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2678C1E-A10E-4D88-988C-33007CED176B}" type="slidenum">
              <a:rPr lang="sk-SK" smtClean="0"/>
              <a:pPr/>
              <a:t>‹#›</a:t>
            </a:fld>
            <a:endParaRPr lang="sk-SK"/>
          </a:p>
        </p:txBody>
      </p:sp>
    </p:spTree>
    <p:extLst>
      <p:ext uri="{BB962C8B-B14F-4D97-AF65-F5344CB8AC3E}">
        <p14:creationId xmlns:p14="http://schemas.microsoft.com/office/powerpoint/2010/main" val="20400256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Obdĺžnik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k-SK" smtClean="0"/>
              <a:t>Kliknite sem a upravte štýl predlohy podnadpisov.</a:t>
            </a:r>
            <a:endParaRPr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sk-SK" smtClean="0"/>
              <a:t>Kliknite sem a upravte štýl predlohy nadpisov.</a:t>
            </a:r>
            <a:endParaRPr lang="en-US"/>
          </a:p>
        </p:txBody>
      </p:sp>
      <p:sp>
        <p:nvSpPr>
          <p:cNvPr id="11" name="Zástupný symbol dátumu 27"/>
          <p:cNvSpPr>
            <a:spLocks noGrp="1"/>
          </p:cNvSpPr>
          <p:nvPr>
            <p:ph type="dt" sz="half" idx="10"/>
          </p:nvPr>
        </p:nvSpPr>
        <p:spPr/>
        <p:txBody>
          <a:bodyPr/>
          <a:lstStyle>
            <a:lvl1pPr>
              <a:defRPr/>
            </a:lvl1pPr>
          </a:lstStyle>
          <a:p>
            <a:pPr>
              <a:defRPr/>
            </a:pPr>
            <a:endParaRPr lang="sk-SK"/>
          </a:p>
        </p:txBody>
      </p:sp>
      <p:sp>
        <p:nvSpPr>
          <p:cNvPr id="12" name="Zástupný symbol päty 16"/>
          <p:cNvSpPr>
            <a:spLocks noGrp="1"/>
          </p:cNvSpPr>
          <p:nvPr>
            <p:ph type="ftr" sz="quarter" idx="11"/>
          </p:nvPr>
        </p:nvSpPr>
        <p:spPr/>
        <p:txBody>
          <a:bodyPr/>
          <a:lstStyle>
            <a:lvl1pPr>
              <a:defRPr/>
            </a:lvl1pPr>
          </a:lstStyle>
          <a:p>
            <a:pPr>
              <a:defRPr/>
            </a:pPr>
            <a:endParaRPr lang="sk-SK"/>
          </a:p>
        </p:txBody>
      </p:sp>
      <p:sp>
        <p:nvSpPr>
          <p:cNvPr id="13" name="Zástupný symbol čísla snímky 28"/>
          <p:cNvSpPr>
            <a:spLocks noGrp="1"/>
          </p:cNvSpPr>
          <p:nvPr>
            <p:ph type="sldNum" sz="quarter" idx="12"/>
          </p:nvPr>
        </p:nvSpPr>
        <p:spPr/>
        <p:txBody>
          <a:bodyPr/>
          <a:lstStyle>
            <a:lvl1pPr>
              <a:defRPr sz="1400">
                <a:solidFill>
                  <a:srgbClr val="FFFFFF"/>
                </a:solidFill>
              </a:defRPr>
            </a:lvl1pPr>
          </a:lstStyle>
          <a:p>
            <a:pPr>
              <a:defRPr/>
            </a:pPr>
            <a:fld id="{47C19D2F-FEB5-4B08-94EF-00C0BAF07919}"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4F6F7AC1-76AA-4839-BE67-8367A690557C}"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41"/>
            <a:ext cx="2011680" cy="5851525"/>
          </a:xfrm>
        </p:spPr>
        <p:txBody>
          <a:bodyPr vert="eaVer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914400" y="274640"/>
            <a:ext cx="55626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D813A32A-7796-49F4-BD27-485FBD4F887B}"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8" name="Zástupný symbol obsahu 7"/>
          <p:cNvSpPr>
            <a:spLocks noGrp="1"/>
          </p:cNvSpPr>
          <p:nvPr>
            <p:ph sz="quarter" idx="1"/>
          </p:nvPr>
        </p:nvSpPr>
        <p:spPr>
          <a:xfrm>
            <a:off x="914400" y="1447800"/>
            <a:ext cx="777240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1D95DDD9-BE09-48DD-81A0-E90CC5EF4EB0}"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bdĺžnik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722313" y="952500"/>
            <a:ext cx="7772400" cy="1362075"/>
          </a:xfrm>
        </p:spPr>
        <p:txBody>
          <a:bodyPr/>
          <a:lstStyle>
            <a:lvl1pPr algn="l">
              <a:buNone/>
              <a:defRPr sz="4000" b="0" cap="none"/>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smtClean="0"/>
              <a:t>Kliknite sem a upravte štýly predlohy textu.</a:t>
            </a:r>
          </a:p>
        </p:txBody>
      </p:sp>
      <p:sp>
        <p:nvSpPr>
          <p:cNvPr id="9" name="Zástupný symbol dátumu 3"/>
          <p:cNvSpPr>
            <a:spLocks noGrp="1"/>
          </p:cNvSpPr>
          <p:nvPr>
            <p:ph type="dt" sz="half" idx="10"/>
          </p:nvPr>
        </p:nvSpPr>
        <p:spPr/>
        <p:txBody>
          <a:bodyPr/>
          <a:lstStyle>
            <a:lvl1pPr>
              <a:defRPr/>
            </a:lvl1pPr>
          </a:lstStyle>
          <a:p>
            <a:pPr>
              <a:defRPr/>
            </a:pPr>
            <a:endParaRPr lang="sk-SK"/>
          </a:p>
        </p:txBody>
      </p:sp>
      <p:sp>
        <p:nvSpPr>
          <p:cNvPr id="10" name="Zástupný symbol päty 4"/>
          <p:cNvSpPr>
            <a:spLocks noGrp="1"/>
          </p:cNvSpPr>
          <p:nvPr>
            <p:ph type="ftr" sz="quarter" idx="11"/>
          </p:nvPr>
        </p:nvSpPr>
        <p:spPr>
          <a:xfrm>
            <a:off x="800100" y="6172200"/>
            <a:ext cx="4000500" cy="457200"/>
          </a:xfrm>
        </p:spPr>
        <p:txBody>
          <a:bodyPr/>
          <a:lstStyle>
            <a:lvl1pPr>
              <a:defRPr/>
            </a:lvl1pPr>
          </a:lstStyle>
          <a:p>
            <a:pPr>
              <a:defRPr/>
            </a:pPr>
            <a:endParaRPr lang="sk-SK"/>
          </a:p>
        </p:txBody>
      </p:sp>
      <p:sp>
        <p:nvSpPr>
          <p:cNvPr id="11" name="Zástupný symbol čísla snímky 5"/>
          <p:cNvSpPr>
            <a:spLocks noGrp="1"/>
          </p:cNvSpPr>
          <p:nvPr>
            <p:ph type="sldNum" sz="quarter" idx="12"/>
          </p:nvPr>
        </p:nvSpPr>
        <p:spPr>
          <a:xfrm>
            <a:off x="146050" y="6208713"/>
            <a:ext cx="457200" cy="457200"/>
          </a:xfrm>
        </p:spPr>
        <p:txBody>
          <a:bodyPr/>
          <a:lstStyle>
            <a:lvl1pPr>
              <a:defRPr/>
            </a:lvl1pPr>
          </a:lstStyle>
          <a:p>
            <a:pPr>
              <a:defRPr/>
            </a:pPr>
            <a:fld id="{111783C9-5085-46F5-AD5B-AA55A4F79172}"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9" name="Zástupný symbol obsahu 8"/>
          <p:cNvSpPr>
            <a:spLocks noGrp="1"/>
          </p:cNvSpPr>
          <p:nvPr>
            <p:ph sz="quarter" idx="1"/>
          </p:nvPr>
        </p:nvSpPr>
        <p:spPr>
          <a:xfrm>
            <a:off x="91440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1" name="Zástupný symbol obsahu 10"/>
          <p:cNvSpPr>
            <a:spLocks noGrp="1"/>
          </p:cNvSpPr>
          <p:nvPr>
            <p:ph sz="quarter" idx="2"/>
          </p:nvPr>
        </p:nvSpPr>
        <p:spPr>
          <a:xfrm>
            <a:off x="493395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13"/>
          <p:cNvSpPr>
            <a:spLocks noGrp="1"/>
          </p:cNvSpPr>
          <p:nvPr>
            <p:ph type="dt" sz="half" idx="10"/>
          </p:nvPr>
        </p:nvSpPr>
        <p:spPr/>
        <p:txBody>
          <a:bodyPr/>
          <a:lstStyle>
            <a:lvl1pPr>
              <a:defRPr/>
            </a:lvl1pPr>
          </a:lstStyle>
          <a:p>
            <a:pPr>
              <a:defRPr/>
            </a:pPr>
            <a:endParaRPr lang="sk-SK"/>
          </a:p>
        </p:txBody>
      </p:sp>
      <p:sp>
        <p:nvSpPr>
          <p:cNvPr id="6" name="Zástupný symbol päty 2"/>
          <p:cNvSpPr>
            <a:spLocks noGrp="1"/>
          </p:cNvSpPr>
          <p:nvPr>
            <p:ph type="ftr" sz="quarter" idx="11"/>
          </p:nvPr>
        </p:nvSpPr>
        <p:spPr/>
        <p:txBody>
          <a:bodyPr/>
          <a:lstStyle>
            <a:lvl1pPr>
              <a:defRPr/>
            </a:lvl1pPr>
          </a:lstStyle>
          <a:p>
            <a:pPr>
              <a:defRPr/>
            </a:pPr>
            <a:endParaRPr lang="sk-SK"/>
          </a:p>
        </p:txBody>
      </p:sp>
      <p:sp>
        <p:nvSpPr>
          <p:cNvPr id="7" name="Zástupný symbol čísla snímky 22"/>
          <p:cNvSpPr>
            <a:spLocks noGrp="1"/>
          </p:cNvSpPr>
          <p:nvPr>
            <p:ph type="sldNum" sz="quarter" idx="12"/>
          </p:nvPr>
        </p:nvSpPr>
        <p:spPr/>
        <p:txBody>
          <a:bodyPr/>
          <a:lstStyle>
            <a:lvl1pPr>
              <a:defRPr/>
            </a:lvl1pPr>
          </a:lstStyle>
          <a:p>
            <a:pPr>
              <a:defRPr/>
            </a:pPr>
            <a:fld id="{EA2FC510-51C8-452D-9263-5DBDE07D06BA}" type="slidenum">
              <a:rPr lang="sk-SK"/>
              <a:pPr>
                <a:defRPr/>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lstStyle>
            <a:lvl1pPr>
              <a:defRPr/>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4" name="Zástupný symbol textu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11" name="Zástupný symbol obsahu 10"/>
          <p:cNvSpPr>
            <a:spLocks noGrp="1"/>
          </p:cNvSpPr>
          <p:nvPr>
            <p:ph sz="half" idx="2"/>
          </p:nvPr>
        </p:nvSpPr>
        <p:spPr>
          <a:xfrm>
            <a:off x="9144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3" name="Zástupný symbol obsahu 12"/>
          <p:cNvSpPr>
            <a:spLocks noGrp="1"/>
          </p:cNvSpPr>
          <p:nvPr>
            <p:ph sz="half" idx="4"/>
          </p:nvPr>
        </p:nvSpPr>
        <p:spPr>
          <a:xfrm>
            <a:off x="49530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13"/>
          <p:cNvSpPr>
            <a:spLocks noGrp="1"/>
          </p:cNvSpPr>
          <p:nvPr>
            <p:ph type="dt" sz="half" idx="10"/>
          </p:nvPr>
        </p:nvSpPr>
        <p:spPr/>
        <p:txBody>
          <a:bodyPr/>
          <a:lstStyle>
            <a:lvl1pPr>
              <a:defRPr/>
            </a:lvl1pPr>
          </a:lstStyle>
          <a:p>
            <a:pPr>
              <a:defRPr/>
            </a:pPr>
            <a:endParaRPr lang="sk-SK"/>
          </a:p>
        </p:txBody>
      </p:sp>
      <p:sp>
        <p:nvSpPr>
          <p:cNvPr id="8" name="Zástupný symbol päty 2"/>
          <p:cNvSpPr>
            <a:spLocks noGrp="1"/>
          </p:cNvSpPr>
          <p:nvPr>
            <p:ph type="ftr" sz="quarter" idx="11"/>
          </p:nvPr>
        </p:nvSpPr>
        <p:spPr/>
        <p:txBody>
          <a:bodyPr/>
          <a:lstStyle>
            <a:lvl1pPr>
              <a:defRPr/>
            </a:lvl1pPr>
          </a:lstStyle>
          <a:p>
            <a:pPr>
              <a:defRPr/>
            </a:pPr>
            <a:endParaRPr lang="sk-SK"/>
          </a:p>
        </p:txBody>
      </p:sp>
      <p:sp>
        <p:nvSpPr>
          <p:cNvPr id="9" name="Zástupný symbol čísla snímky 22"/>
          <p:cNvSpPr>
            <a:spLocks noGrp="1"/>
          </p:cNvSpPr>
          <p:nvPr>
            <p:ph type="sldNum" sz="quarter" idx="12"/>
          </p:nvPr>
        </p:nvSpPr>
        <p:spPr/>
        <p:txBody>
          <a:bodyPr/>
          <a:lstStyle>
            <a:lvl1pPr>
              <a:defRPr/>
            </a:lvl1pPr>
          </a:lstStyle>
          <a:p>
            <a:pPr>
              <a:defRPr/>
            </a:pPr>
            <a:fld id="{72A01D7C-C0A2-4B5E-91AD-5C2519D00F64}" type="slidenum">
              <a:rPr lang="sk-SK"/>
              <a:pPr>
                <a:defRPr/>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dátumu 13"/>
          <p:cNvSpPr>
            <a:spLocks noGrp="1"/>
          </p:cNvSpPr>
          <p:nvPr>
            <p:ph type="dt" sz="half" idx="10"/>
          </p:nvPr>
        </p:nvSpPr>
        <p:spPr/>
        <p:txBody>
          <a:bodyPr/>
          <a:lstStyle>
            <a:lvl1pPr>
              <a:defRPr/>
            </a:lvl1pPr>
          </a:lstStyle>
          <a:p>
            <a:pPr>
              <a:defRPr/>
            </a:pPr>
            <a:endParaRPr lang="sk-SK"/>
          </a:p>
        </p:txBody>
      </p:sp>
      <p:sp>
        <p:nvSpPr>
          <p:cNvPr id="4" name="Zástupný symbol päty 2"/>
          <p:cNvSpPr>
            <a:spLocks noGrp="1"/>
          </p:cNvSpPr>
          <p:nvPr>
            <p:ph type="ftr" sz="quarter" idx="11"/>
          </p:nvPr>
        </p:nvSpPr>
        <p:spPr/>
        <p:txBody>
          <a:bodyPr/>
          <a:lstStyle>
            <a:lvl1pPr>
              <a:defRPr/>
            </a:lvl1pPr>
          </a:lstStyle>
          <a:p>
            <a:pPr>
              <a:defRPr/>
            </a:pPr>
            <a:endParaRPr lang="sk-SK"/>
          </a:p>
        </p:txBody>
      </p:sp>
      <p:sp>
        <p:nvSpPr>
          <p:cNvPr id="5" name="Zástupný symbol čísla snímky 22"/>
          <p:cNvSpPr>
            <a:spLocks noGrp="1"/>
          </p:cNvSpPr>
          <p:nvPr>
            <p:ph type="sldNum" sz="quarter" idx="12"/>
          </p:nvPr>
        </p:nvSpPr>
        <p:spPr/>
        <p:txBody>
          <a:bodyPr/>
          <a:lstStyle>
            <a:lvl1pPr>
              <a:defRPr/>
            </a:lvl1pPr>
          </a:lstStyle>
          <a:p>
            <a:pPr>
              <a:defRPr/>
            </a:pPr>
            <a:fld id="{7D76B098-ED74-49B1-B76A-AEAA54920B55}" type="slidenum">
              <a:rPr lang="sk-SK"/>
              <a:pPr>
                <a:defRPr/>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3"/>
          <p:cNvSpPr>
            <a:spLocks noGrp="1"/>
          </p:cNvSpPr>
          <p:nvPr>
            <p:ph type="dt" sz="half" idx="10"/>
          </p:nvPr>
        </p:nvSpPr>
        <p:spPr/>
        <p:txBody>
          <a:bodyPr/>
          <a:lstStyle>
            <a:lvl1pPr>
              <a:defRPr/>
            </a:lvl1pPr>
          </a:lstStyle>
          <a:p>
            <a:pPr>
              <a:defRPr/>
            </a:pPr>
            <a:endParaRPr lang="sk-SK"/>
          </a:p>
        </p:txBody>
      </p:sp>
      <p:sp>
        <p:nvSpPr>
          <p:cNvPr id="3" name="Zástupný symbol päty 2"/>
          <p:cNvSpPr>
            <a:spLocks noGrp="1"/>
          </p:cNvSpPr>
          <p:nvPr>
            <p:ph type="ftr" sz="quarter" idx="11"/>
          </p:nvPr>
        </p:nvSpPr>
        <p:spPr/>
        <p:txBody>
          <a:bodyPr/>
          <a:lstStyle>
            <a:lvl1pPr>
              <a:defRPr/>
            </a:lvl1pPr>
          </a:lstStyle>
          <a:p>
            <a:pPr>
              <a:defRPr/>
            </a:pPr>
            <a:endParaRPr lang="sk-SK"/>
          </a:p>
        </p:txBody>
      </p:sp>
      <p:sp>
        <p:nvSpPr>
          <p:cNvPr id="4" name="Zástupný symbol čísla snímky 22"/>
          <p:cNvSpPr>
            <a:spLocks noGrp="1"/>
          </p:cNvSpPr>
          <p:nvPr>
            <p:ph type="sldNum" sz="quarter" idx="12"/>
          </p:nvPr>
        </p:nvSpPr>
        <p:spPr/>
        <p:txBody>
          <a:bodyPr/>
          <a:lstStyle>
            <a:lvl1pPr>
              <a:defRPr/>
            </a:lvl1pPr>
          </a:lstStyle>
          <a:p>
            <a:pPr>
              <a:defRPr/>
            </a:pPr>
            <a:fld id="{AFF14368-D1EF-4C9F-8EFC-26A4A165D813}"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5" name="Obdĺžnik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Zaoblený obdĺžnik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273050"/>
            <a:ext cx="7772400" cy="1143000"/>
          </a:xfrm>
        </p:spPr>
        <p:txBody>
          <a:bodyPr/>
          <a:lstStyle>
            <a:lvl1pPr algn="l">
              <a:buNone/>
              <a:defRPr sz="4000" b="0"/>
            </a:lvl1pPr>
          </a:lstStyle>
          <a:p>
            <a:r>
              <a:rPr lang="sk-SK" smtClean="0"/>
              <a:t>Kliknite sem a upravte štýl predlohy nadpisov.</a:t>
            </a:r>
            <a:endParaRPr lang="en-US"/>
          </a:p>
        </p:txBody>
      </p:sp>
      <p:sp>
        <p:nvSpPr>
          <p:cNvPr id="3" name="Zástupný symbol tex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sk-SK" smtClean="0"/>
              <a:t>Kliknite sem a upravte štýly predlohy textu.</a:t>
            </a:r>
          </a:p>
        </p:txBody>
      </p:sp>
      <p:sp>
        <p:nvSpPr>
          <p:cNvPr id="11" name="Zástupný symbol obsahu 10"/>
          <p:cNvSpPr>
            <a:spLocks noGrp="1"/>
          </p:cNvSpPr>
          <p:nvPr>
            <p:ph sz="quarter" idx="1"/>
          </p:nvPr>
        </p:nvSpPr>
        <p:spPr>
          <a:xfrm>
            <a:off x="2971800" y="1600200"/>
            <a:ext cx="5715000" cy="44958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4"/>
          <p:cNvSpPr>
            <a:spLocks noGrp="1"/>
          </p:cNvSpPr>
          <p:nvPr>
            <p:ph type="dt" sz="half" idx="10"/>
          </p:nvPr>
        </p:nvSpPr>
        <p:spPr/>
        <p:txBody>
          <a:bodyPr/>
          <a:lstStyle>
            <a:lvl1pPr>
              <a:defRPr/>
            </a:lvl1pPr>
          </a:lstStyle>
          <a:p>
            <a:pPr>
              <a:defRPr/>
            </a:pPr>
            <a:endParaRPr lang="sk-SK"/>
          </a:p>
        </p:txBody>
      </p:sp>
      <p:sp>
        <p:nvSpPr>
          <p:cNvPr id="8" name="Zástupný symbol päty 5"/>
          <p:cNvSpPr>
            <a:spLocks noGrp="1"/>
          </p:cNvSpPr>
          <p:nvPr>
            <p:ph type="ftr" sz="quarter" idx="11"/>
          </p:nvPr>
        </p:nvSpPr>
        <p:spPr/>
        <p:txBody>
          <a:bodyPr/>
          <a:lstStyle>
            <a:lvl1pPr>
              <a:defRPr/>
            </a:lvl1pPr>
          </a:lstStyle>
          <a:p>
            <a:pPr>
              <a:defRPr/>
            </a:pPr>
            <a:endParaRPr lang="sk-SK"/>
          </a:p>
        </p:txBody>
      </p:sp>
      <p:sp>
        <p:nvSpPr>
          <p:cNvPr id="9" name="Zástupný symbol čísla snímky 6"/>
          <p:cNvSpPr>
            <a:spLocks noGrp="1"/>
          </p:cNvSpPr>
          <p:nvPr>
            <p:ph type="sldNum" sz="quarter" idx="12"/>
          </p:nvPr>
        </p:nvSpPr>
        <p:spPr/>
        <p:txBody>
          <a:bodyPr/>
          <a:lstStyle>
            <a:lvl1pPr>
              <a:defRPr/>
            </a:lvl1pPr>
          </a:lstStyle>
          <a:p>
            <a:pPr>
              <a:defRPr/>
            </a:pPr>
            <a:fld id="{E8225544-EDDB-4439-8A05-0507F68E3B83}" type="slidenum">
              <a:rPr lang="sk-SK"/>
              <a:pPr>
                <a:defRPr/>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5" name="Obdĺžnik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lang="sk-SK" smtClean="0"/>
              <a:t>Kliknite sem a upravte štýl predlohy nadpisov.</a:t>
            </a:r>
            <a:endParaRPr lang="en-US"/>
          </a:p>
        </p:txBody>
      </p:sp>
      <p:sp>
        <p:nvSpPr>
          <p:cNvPr id="4" name="Zástupný symbol tex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sk-SK" smtClean="0"/>
              <a:t>Kliknite sem a upravte štýly predlohy textu.</a:t>
            </a:r>
          </a:p>
        </p:txBody>
      </p:sp>
      <p:sp>
        <p:nvSpPr>
          <p:cNvPr id="3" name="Zástupný symbol obrázka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sk-SK" noProof="0" smtClean="0"/>
              <a:t>Ak chcete pridať obrázok, kliknite na ikonu</a:t>
            </a:r>
            <a:endParaRPr lang="en-US" noProof="0" dirty="0"/>
          </a:p>
        </p:txBody>
      </p:sp>
      <p:sp>
        <p:nvSpPr>
          <p:cNvPr id="8" name="Zástupný symbol dátumu 4"/>
          <p:cNvSpPr>
            <a:spLocks noGrp="1"/>
          </p:cNvSpPr>
          <p:nvPr>
            <p:ph type="dt" sz="half" idx="10"/>
          </p:nvPr>
        </p:nvSpPr>
        <p:spPr/>
        <p:txBody>
          <a:bodyPr/>
          <a:lstStyle>
            <a:lvl1pPr>
              <a:defRPr/>
            </a:lvl1pPr>
          </a:lstStyle>
          <a:p>
            <a:pPr>
              <a:defRPr/>
            </a:pPr>
            <a:endParaRPr lang="sk-SK"/>
          </a:p>
        </p:txBody>
      </p:sp>
      <p:sp>
        <p:nvSpPr>
          <p:cNvPr id="9" name="Zástupný symbol päty 5"/>
          <p:cNvSpPr>
            <a:spLocks noGrp="1"/>
          </p:cNvSpPr>
          <p:nvPr>
            <p:ph type="ftr" sz="quarter" idx="11"/>
          </p:nvPr>
        </p:nvSpPr>
        <p:spPr>
          <a:xfrm>
            <a:off x="914400" y="6172200"/>
            <a:ext cx="3886200" cy="457200"/>
          </a:xfrm>
        </p:spPr>
        <p:txBody>
          <a:bodyPr/>
          <a:lstStyle>
            <a:lvl1pPr>
              <a:defRPr/>
            </a:lvl1pPr>
          </a:lstStyle>
          <a:p>
            <a:pPr>
              <a:defRPr/>
            </a:pPr>
            <a:endParaRPr lang="sk-SK"/>
          </a:p>
        </p:txBody>
      </p:sp>
      <p:sp>
        <p:nvSpPr>
          <p:cNvPr id="10" name="Zástupný symbol čísla snímky 6"/>
          <p:cNvSpPr>
            <a:spLocks noGrp="1"/>
          </p:cNvSpPr>
          <p:nvPr>
            <p:ph type="sldNum" sz="quarter" idx="12"/>
          </p:nvPr>
        </p:nvSpPr>
        <p:spPr>
          <a:xfrm>
            <a:off x="146050" y="6208713"/>
            <a:ext cx="457200" cy="457200"/>
          </a:xfrm>
        </p:spPr>
        <p:txBody>
          <a:bodyPr/>
          <a:lstStyle>
            <a:lvl1pPr>
              <a:defRPr/>
            </a:lvl1pPr>
          </a:lstStyle>
          <a:p>
            <a:pPr>
              <a:defRPr/>
            </a:pPr>
            <a:fld id="{C0252F46-7E38-4D07-B45C-56B3C179648F}" type="slidenum">
              <a:rPr lang="sk-SK"/>
              <a:pPr>
                <a:defRPr/>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ĺžni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Zaoblený obdĺžnik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Zástupný symbol nadpisu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sk-SK" smtClean="0"/>
              <a:t>Kliknite sem a upravte štýl predlohy nadpisov.</a:t>
            </a:r>
            <a:endParaRPr lang="en-US" smtClean="0"/>
          </a:p>
        </p:txBody>
      </p:sp>
      <p:sp>
        <p:nvSpPr>
          <p:cNvPr id="1029" name="Zástupný symbol textu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smtClean="0"/>
          </a:p>
        </p:txBody>
      </p:sp>
      <p:sp>
        <p:nvSpPr>
          <p:cNvPr id="14" name="Zástupný symbol dátum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defRPr>
            </a:lvl1pPr>
          </a:lstStyle>
          <a:p>
            <a:pPr>
              <a:defRPr/>
            </a:pPr>
            <a:endParaRPr lang="sk-SK"/>
          </a:p>
        </p:txBody>
      </p:sp>
      <p:sp>
        <p:nvSpPr>
          <p:cNvPr id="3" name="Zástupný symbol päty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charset="0"/>
              </a:defRPr>
            </a:lvl1pPr>
          </a:lstStyle>
          <a:p>
            <a:pPr>
              <a:defRPr/>
            </a:pPr>
            <a:endParaRPr lang="sk-SK"/>
          </a:p>
        </p:txBody>
      </p:sp>
      <p:sp>
        <p:nvSpPr>
          <p:cNvPr id="23" name="Zástupný symbol čísla snímky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0721AAE0-6457-40DF-9920-E199E79ADD17}"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758" r:id="rId1"/>
    <p:sldLayoutId id="2147483751" r:id="rId2"/>
    <p:sldLayoutId id="2147483759" r:id="rId3"/>
    <p:sldLayoutId id="2147483752" r:id="rId4"/>
    <p:sldLayoutId id="2147483753" r:id="rId5"/>
    <p:sldLayoutId id="2147483754" r:id="rId6"/>
    <p:sldLayoutId id="2147483755" r:id="rId7"/>
    <p:sldLayoutId id="2147483760" r:id="rId8"/>
    <p:sldLayoutId id="2147483761" r:id="rId9"/>
    <p:sldLayoutId id="2147483756" r:id="rId10"/>
    <p:sldLayoutId id="2147483757"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pi.sk/Main/Default.aspx?Template=~/Main/TArticles.ascx&amp;phContent=~/ZzSR/ShowRule.ascx&amp;RuleId=16991" TargetMode="External"/><Relationship Id="rId2" Type="http://schemas.openxmlformats.org/officeDocument/2006/relationships/hyperlink" Target="http://www.epi.sk/Main/Default.aspx?Template=~/Main/TArticles.ascx&amp;phContent=~/ZzSR/ShowRule.ascx&amp;RuleId=0&amp;FragmentId1=3343687&amp;FragmentId2=3977637" TargetMode="External"/><Relationship Id="rId1" Type="http://schemas.openxmlformats.org/officeDocument/2006/relationships/slideLayout" Target="../slideLayouts/slideLayout2.xml"/><Relationship Id="rId4" Type="http://schemas.openxmlformats.org/officeDocument/2006/relationships/hyperlink" Target="http://www.epi.sk/Main/Default.aspx?Template=~/Main/TArticles.ascx&amp;phContent=~/ZzSR/ShowRule.ascx&amp;RuleId=0&amp;FragmentId1=414244&amp;FragmentId2=41425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1371600" y="3886200"/>
            <a:ext cx="6729413" cy="1752600"/>
          </a:xfrm>
        </p:spPr>
        <p:txBody>
          <a:bodyPr/>
          <a:lstStyle/>
          <a:p>
            <a:pPr eaLnBrk="1" hangingPunct="1"/>
            <a:r>
              <a:rPr lang="sk-SK" dirty="0" smtClean="0"/>
              <a:t>JUDr. Jana </a:t>
            </a:r>
            <a:r>
              <a:rPr lang="sk-SK" dirty="0" err="1" smtClean="0"/>
              <a:t>Žuľová</a:t>
            </a:r>
            <a:r>
              <a:rPr lang="sk-SK" dirty="0" smtClean="0"/>
              <a:t>, PhD.</a:t>
            </a:r>
          </a:p>
        </p:txBody>
      </p:sp>
      <p:sp>
        <p:nvSpPr>
          <p:cNvPr id="6147" name="Rectangle 2"/>
          <p:cNvSpPr>
            <a:spLocks noGrp="1" noChangeArrowheads="1"/>
          </p:cNvSpPr>
          <p:nvPr>
            <p:ph type="ctrTitle"/>
          </p:nvPr>
        </p:nvSpPr>
        <p:spPr>
          <a:xfrm>
            <a:off x="457200" y="1506538"/>
            <a:ext cx="8229600" cy="1470025"/>
          </a:xfrm>
        </p:spPr>
        <p:txBody>
          <a:bodyPr/>
          <a:lstStyle/>
          <a:p>
            <a:pPr eaLnBrk="1" hangingPunct="1"/>
            <a:r>
              <a:rPr lang="sk-SK" dirty="0" smtClean="0"/>
              <a:t>Úvod do pracovného práva</a:t>
            </a:r>
            <a:br>
              <a:rPr lang="sk-SK" dirty="0" smtClean="0"/>
            </a:br>
            <a:r>
              <a:rPr lang="sk-SK" sz="2800" dirty="0" smtClean="0"/>
              <a:t>RIFIV </a:t>
            </a:r>
            <a:r>
              <a:rPr lang="sk-SK" sz="2800" smtClean="0"/>
              <a:t>Pracovné právo</a:t>
            </a:r>
            <a:endParaRPr lang="sk-SK" sz="2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Závislá práca – definičné znaky</a:t>
            </a:r>
            <a:endParaRPr lang="sk-SK" dirty="0"/>
          </a:p>
        </p:txBody>
      </p:sp>
      <p:sp>
        <p:nvSpPr>
          <p:cNvPr id="3" name="Zástupný symbol obsahu 2"/>
          <p:cNvSpPr>
            <a:spLocks noGrp="1"/>
          </p:cNvSpPr>
          <p:nvPr>
            <p:ph sz="quarter" idx="1"/>
          </p:nvPr>
        </p:nvSpPr>
        <p:spPr>
          <a:xfrm>
            <a:off x="914400" y="1447800"/>
            <a:ext cx="7772400" cy="4767282"/>
          </a:xfrm>
        </p:spPr>
        <p:txBody>
          <a:bodyPr/>
          <a:lstStyle/>
          <a:p>
            <a:r>
              <a:rPr lang="sk-SK" sz="2200" b="1" dirty="0" smtClean="0"/>
              <a:t>definícia závislej práce od 1. marca 2015: </a:t>
            </a:r>
          </a:p>
          <a:p>
            <a:pPr>
              <a:buNone/>
            </a:pPr>
            <a:r>
              <a:rPr lang="sk-SK" sz="2200" b="1" i="1" dirty="0" smtClean="0"/>
              <a:t>	</a:t>
            </a:r>
            <a:r>
              <a:rPr lang="sk-SK" sz="2200" i="1" dirty="0" smtClean="0"/>
              <a:t>Závislá práca je práca vykonávaná vo vzťahu nadriadenosti zamestnávateľa a podriadenosti zamestnanca, osobne zamestnancom pre zamestnávateľa, podľa pokynov zamestnávateľa, v jeho mene, v pracovnom čase určenom zamestnávateľom.</a:t>
            </a:r>
          </a:p>
          <a:p>
            <a:r>
              <a:rPr lang="sk-SK" sz="2200" b="1" dirty="0"/>
              <a:t>definícia závislej práce </a:t>
            </a:r>
            <a:r>
              <a:rPr lang="sk-SK" sz="2200" b="1" dirty="0" smtClean="0"/>
              <a:t>v pôvodnom znení ( od 1. 9. 2007)</a:t>
            </a:r>
          </a:p>
          <a:p>
            <a:pPr marL="319088" lvl="1" indent="0">
              <a:buNone/>
            </a:pPr>
            <a:r>
              <a:rPr lang="sk-SK" sz="2200" i="1" dirty="0" smtClean="0"/>
              <a:t>Za </a:t>
            </a:r>
            <a:r>
              <a:rPr lang="sk-SK" sz="2200" i="1" dirty="0"/>
              <a:t>závislú prácu, ktorá je vykonávaná vo vzťahu nadriadenosti zamestnávateľa a podriadenosti zamestnanca, sa považuje výlučne osobný výkon práce zamestnanca pre zamestnávateľa, podľa pokynov zamestnávateľa, v jeho mene, za mzdu alebo odmenu, v pracovnom čase, na náklady zamestnávateľa, jeho výrobnými prostriedkami a na zodpovednosť zamestnávateľa a ide o výkon práce, ktorá pozostáva prevažne z opakovania určených činností</a:t>
            </a:r>
            <a:r>
              <a:rPr lang="sk-SK" sz="2200" i="1" dirty="0" smtClean="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1. Subordinačný princíp</a:t>
            </a:r>
            <a:endParaRPr lang="sk-SK" dirty="0"/>
          </a:p>
        </p:txBody>
      </p:sp>
      <p:sp>
        <p:nvSpPr>
          <p:cNvPr id="3" name="Zástupný symbol obsahu 2"/>
          <p:cNvSpPr>
            <a:spLocks noGrp="1"/>
          </p:cNvSpPr>
          <p:nvPr>
            <p:ph sz="quarter" idx="1"/>
          </p:nvPr>
        </p:nvSpPr>
        <p:spPr/>
        <p:txBody>
          <a:bodyPr/>
          <a:lstStyle/>
          <a:p>
            <a:pPr eaLnBrk="1" hangingPunct="1"/>
            <a:r>
              <a:rPr lang="sk-SK" sz="1800" dirty="0" smtClean="0"/>
              <a:t>najdôležitejší definičný znak závislej práce</a:t>
            </a:r>
          </a:p>
          <a:p>
            <a:pPr eaLnBrk="1" hangingPunct="1"/>
            <a:r>
              <a:rPr lang="sk-SK" sz="1800" dirty="0" smtClean="0"/>
              <a:t>vzťah nadriadenosti zamestnávateľa a podriadenosti zamestnanca, t. z. závislosť, a nesamostatnosť práce</a:t>
            </a:r>
          </a:p>
          <a:p>
            <a:pPr eaLnBrk="1" hangingPunct="1"/>
            <a:r>
              <a:rPr lang="sk-SK" sz="1800" i="1" dirty="0" smtClean="0"/>
              <a:t>osobná závislosť zamestnanca na zamestnávateľovi</a:t>
            </a:r>
          </a:p>
          <a:p>
            <a:pPr lvl="1" eaLnBrk="1" hangingPunct="1"/>
            <a:r>
              <a:rPr lang="sk-SK" sz="1800" dirty="0" smtClean="0"/>
              <a:t>založená na zmluvnom základe (pracovnej zmluve)</a:t>
            </a:r>
          </a:p>
          <a:p>
            <a:pPr lvl="1" eaLnBrk="1" hangingPunct="1"/>
            <a:r>
              <a:rPr lang="sk-SK" sz="1800" dirty="0" smtClean="0"/>
              <a:t>jej obsahový rámec tvorí tzv. dispozičná právomoc zamestnávateľa </a:t>
            </a:r>
            <a:r>
              <a:rPr lang="sk-SK" sz="1800" dirty="0" smtClean="0">
                <a:latin typeface="Times New Roman" pitchFamily="18" charset="0"/>
                <a:cs typeface="Times New Roman" pitchFamily="18" charset="0"/>
              </a:rPr>
              <a:t>→ </a:t>
            </a:r>
            <a:r>
              <a:rPr lang="sk-SK" sz="1800" dirty="0" smtClean="0">
                <a:cs typeface="Times New Roman" pitchFamily="18" charset="0"/>
              </a:rPr>
              <a:t>determinovaná druhom i miestom výkonu práce (nie je neobmedzená), zamestnávateľ určuje čas, dĺžku, miesto, spôsob výkonu práce</a:t>
            </a:r>
            <a:endParaRPr lang="sk-SK" sz="1800" dirty="0" smtClean="0"/>
          </a:p>
          <a:p>
            <a:pPr eaLnBrk="1" hangingPunct="1"/>
            <a:r>
              <a:rPr lang="sk-SK" sz="1800" dirty="0" smtClean="0"/>
              <a:t>ekonomická a hospodárska závislosť zamestnanca na zamestnávateľovi</a:t>
            </a:r>
          </a:p>
          <a:p>
            <a:pPr lvl="1" eaLnBrk="1" hangingPunct="1"/>
            <a:r>
              <a:rPr lang="sk-SK" sz="1800" dirty="0" smtClean="0"/>
              <a:t>zamestnávateľ riadi priebeh pracovného pomeru a znáša hospodárske riziko výkonu práce</a:t>
            </a:r>
          </a:p>
          <a:p>
            <a:pPr lvl="1" eaLnBrk="1" hangingPunct="1"/>
            <a:r>
              <a:rPr lang="sk-SK" sz="1800" dirty="0" smtClean="0"/>
              <a:t>výsledok práce zamestnanca sa stáva vlastníctvom zamestnávateľa</a:t>
            </a:r>
          </a:p>
          <a:p>
            <a:pPr lvl="1" eaLnBrk="1" hangingPunct="1"/>
            <a:r>
              <a:rPr lang="sk-SK" sz="1800" dirty="0" smtClean="0"/>
              <a:t>zamestnanec nevykonáva prácu za účelom zisku (pracuje na zveľaďovaní majetku zamestnávateľa)</a:t>
            </a:r>
          </a:p>
          <a:p>
            <a:endParaRPr lang="sk-S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2. Osobný výkon práce</a:t>
            </a:r>
            <a:endParaRPr lang="sk-SK" dirty="0"/>
          </a:p>
        </p:txBody>
      </p:sp>
      <p:sp>
        <p:nvSpPr>
          <p:cNvPr id="3" name="Zástupný symbol obsahu 2"/>
          <p:cNvSpPr>
            <a:spLocks noGrp="1"/>
          </p:cNvSpPr>
          <p:nvPr>
            <p:ph sz="quarter" idx="1"/>
          </p:nvPr>
        </p:nvSpPr>
        <p:spPr/>
        <p:txBody>
          <a:bodyPr/>
          <a:lstStyle/>
          <a:p>
            <a:pPr eaLnBrk="1" hangingPunct="1"/>
            <a:r>
              <a:rPr lang="sk-SK" dirty="0" smtClean="0"/>
              <a:t>zamestnanec sa vo svojom pracovnoprávnom vzťahu </a:t>
            </a:r>
            <a:r>
              <a:rPr lang="sk-SK" u="sng" dirty="0" smtClean="0"/>
              <a:t>pri výkone práce </a:t>
            </a:r>
            <a:r>
              <a:rPr lang="sk-SK" dirty="0" smtClean="0"/>
              <a:t>nemôže dať zastúpiť (≠ zastúpenie zamestnanca pri právnom úkone napr. pri uzavretí pracovnej zmluvy)</a:t>
            </a:r>
          </a:p>
          <a:p>
            <a:pPr eaLnBrk="1" hangingPunct="1"/>
            <a:r>
              <a:rPr lang="sk-SK" dirty="0" smtClean="0"/>
              <a:t>prácu, ktorú si dohodol so zamestnávateľom musí vykonávať vždy osobne</a:t>
            </a:r>
          </a:p>
          <a:p>
            <a:pPr eaLnBrk="1" hangingPunct="1"/>
            <a:r>
              <a:rPr lang="sk-SK" dirty="0" smtClean="0"/>
              <a:t>neprípustnosť zmeny v osobe zamestnanca (!prípustnosť zmeny v osobe zamestnávateľa!)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t>3. Práca podľa pokynov zamestnávateľa</a:t>
            </a:r>
            <a:endParaRPr lang="sk-SK" sz="3200" dirty="0"/>
          </a:p>
        </p:txBody>
      </p:sp>
      <p:sp>
        <p:nvSpPr>
          <p:cNvPr id="3" name="Zástupný symbol obsahu 2"/>
          <p:cNvSpPr>
            <a:spLocks noGrp="1"/>
          </p:cNvSpPr>
          <p:nvPr>
            <p:ph sz="quarter" idx="1"/>
          </p:nvPr>
        </p:nvSpPr>
        <p:spPr/>
        <p:txBody>
          <a:bodyPr/>
          <a:lstStyle/>
          <a:p>
            <a:r>
              <a:rPr lang="sk-SK" dirty="0" smtClean="0"/>
              <a:t>tento znak sa prelína so subordinačným princípom</a:t>
            </a:r>
          </a:p>
          <a:p>
            <a:r>
              <a:rPr lang="sk-SK" dirty="0" smtClean="0"/>
              <a:t>pre vznik viazanosti zamestnanca pokynom zamestnávateľa sa vyžaduje</a:t>
            </a:r>
          </a:p>
          <a:p>
            <a:pPr lvl="1"/>
            <a:r>
              <a:rPr lang="sk-SK" dirty="0" smtClean="0"/>
              <a:t>súlad pokynu s právnymi predpismi</a:t>
            </a:r>
          </a:p>
          <a:p>
            <a:pPr lvl="1"/>
            <a:r>
              <a:rPr lang="sk-SK" dirty="0" smtClean="0"/>
              <a:t>súlad pokynu s pracovnou zmluvou</a:t>
            </a:r>
          </a:p>
          <a:p>
            <a:pPr lvl="1"/>
            <a:r>
              <a:rPr lang="sk-SK" dirty="0" smtClean="0"/>
              <a:t>vydanie pokynu na to oprávneným subjektom (samotný zamestnávateľ, vedúci zamestnanec)</a:t>
            </a:r>
          </a:p>
          <a:p>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943880" cy="1143000"/>
          </a:xfrm>
        </p:spPr>
        <p:txBody>
          <a:bodyPr/>
          <a:lstStyle/>
          <a:p>
            <a:r>
              <a:rPr lang="sk-SK" sz="3000" b="1" dirty="0" smtClean="0"/>
              <a:t>4. Práca vykonávaná v mene zamestnávateľa</a:t>
            </a:r>
            <a:endParaRPr lang="sk-SK" sz="3000" b="1" dirty="0"/>
          </a:p>
        </p:txBody>
      </p:sp>
      <p:sp>
        <p:nvSpPr>
          <p:cNvPr id="3" name="Zástupný symbol obsahu 2"/>
          <p:cNvSpPr>
            <a:spLocks noGrp="1"/>
          </p:cNvSpPr>
          <p:nvPr>
            <p:ph sz="quarter" idx="1"/>
          </p:nvPr>
        </p:nvSpPr>
        <p:spPr>
          <a:xfrm>
            <a:off x="428596" y="1447800"/>
            <a:ext cx="8501122" cy="4910158"/>
          </a:xfrm>
        </p:spPr>
        <p:txBody>
          <a:bodyPr/>
          <a:lstStyle/>
          <a:p>
            <a:pPr eaLnBrk="1" hangingPunct="1"/>
            <a:r>
              <a:rPr lang="sk-SK" sz="1600" dirty="0" smtClean="0"/>
              <a:t>t.j. práca vykonávaného pre iného, na zodpovednosť zamestnávateľa, zamestnanec pracuje na rozširovaní a zveľaďovaní cudzieho vlastníctva, pracuje pre iného nie pre seba </a:t>
            </a:r>
          </a:p>
          <a:p>
            <a:pPr eaLnBrk="1" hangingPunct="1"/>
            <a:r>
              <a:rPr lang="sk-SK" sz="1600" dirty="0" smtClean="0"/>
              <a:t>podnikanie – zárobková činnosť vykonávaná samostatne, za účelom dosiahnutia zisku, na vlastné náklady a riziko </a:t>
            </a:r>
            <a:r>
              <a:rPr lang="sk-SK" sz="1600" u="sng" dirty="0" smtClean="0"/>
              <a:t>nie je </a:t>
            </a:r>
            <a:r>
              <a:rPr lang="sk-SK" sz="1600" dirty="0" smtClean="0"/>
              <a:t>predmetom pracovného práva (nie je vykonávané pre iného)</a:t>
            </a:r>
          </a:p>
          <a:p>
            <a:pPr lvl="1"/>
            <a:r>
              <a:rPr lang="sk-SK" sz="1600" b="1" dirty="0" smtClean="0"/>
              <a:t>Podnikaním </a:t>
            </a:r>
            <a:r>
              <a:rPr lang="sk-SK" sz="1600" dirty="0" smtClean="0"/>
              <a:t>sa podľa </a:t>
            </a:r>
            <a:r>
              <a:rPr lang="sk-SK" sz="1600" b="1" dirty="0" smtClean="0">
                <a:hlinkClick r:id="rId2"/>
              </a:rPr>
              <a:t>§ 2 OZ</a:t>
            </a:r>
            <a:r>
              <a:rPr lang="sk-SK" sz="1600" b="1" dirty="0" smtClean="0"/>
              <a:t> </a:t>
            </a:r>
            <a:r>
              <a:rPr lang="sk-SK" sz="1600" dirty="0" smtClean="0"/>
              <a:t>rozumie sústavná činnosť vykonávaná samostatne podnikateľom vo vlastnom mene a na vlastnú zodpovednosť za účelom dosiahnutia zisku. Podnikateľom je:</a:t>
            </a:r>
          </a:p>
          <a:p>
            <a:pPr lvl="2"/>
            <a:r>
              <a:rPr lang="sk-SK" sz="1600" dirty="0" smtClean="0"/>
              <a:t>osoba zapísaná v obchodnom registri,</a:t>
            </a:r>
          </a:p>
          <a:p>
            <a:pPr lvl="2"/>
            <a:r>
              <a:rPr lang="sk-SK" sz="1600" dirty="0" smtClean="0"/>
              <a:t>osoba, ktorá podniká na základe živnostenského oprávnenia,</a:t>
            </a:r>
          </a:p>
          <a:p>
            <a:pPr lvl="2"/>
            <a:r>
              <a:rPr lang="sk-SK" sz="1600" dirty="0" smtClean="0"/>
              <a:t>osoba, ktorá podniká na základe iného než živnostenského oprávnenia podľa osobitných predpisov,</a:t>
            </a:r>
          </a:p>
          <a:p>
            <a:pPr lvl="2"/>
            <a:r>
              <a:rPr lang="sk-SK" sz="1600" dirty="0" smtClean="0"/>
              <a:t>fyzická osoba, ktorá vykonáva poľnohospodársku výrobu a je zapísaná do evidencie podľa osobitného predpisu.</a:t>
            </a:r>
          </a:p>
          <a:p>
            <a:pPr lvl="1"/>
            <a:r>
              <a:rPr lang="sk-SK" sz="1600" b="1" dirty="0" smtClean="0"/>
              <a:t>Živnostenské podnikanie </a:t>
            </a:r>
            <a:r>
              <a:rPr lang="sk-SK" sz="1600" dirty="0" smtClean="0"/>
              <a:t>je sústavná činnosť prevádzkovaná samostatne za účelom dosiahnutia zisku a za podmienok ustanovených </a:t>
            </a:r>
            <a:r>
              <a:rPr lang="sk-SK" sz="1600" b="1" dirty="0" smtClean="0">
                <a:hlinkClick r:id="rId3"/>
              </a:rPr>
              <a:t>ZŽP</a:t>
            </a:r>
            <a:r>
              <a:rPr lang="sk-SK" sz="1600" dirty="0" smtClean="0"/>
              <a:t>. Živnosť môže podľa </a:t>
            </a:r>
            <a:r>
              <a:rPr lang="sk-SK" sz="1600" b="1" dirty="0" smtClean="0">
                <a:hlinkClick r:id="rId4"/>
              </a:rPr>
              <a:t>§ 5 ZŽP</a:t>
            </a:r>
            <a:r>
              <a:rPr lang="sk-SK" sz="1600" dirty="0" smtClean="0"/>
              <a:t> prevádzkovať SZČO alebo právnická osoba, ak splní podmienky ustanovené v </a:t>
            </a:r>
            <a:r>
              <a:rPr lang="sk-SK" sz="1600" b="1" dirty="0" smtClean="0">
                <a:hlinkClick r:id="rId3"/>
              </a:rPr>
              <a:t>ZŽP</a:t>
            </a:r>
            <a:r>
              <a:rPr lang="sk-SK" sz="1600" dirty="0" smtClean="0"/>
              <a:t>.</a:t>
            </a:r>
          </a:p>
          <a:p>
            <a:pPr eaLnBrk="1" hangingPunct="1"/>
            <a:r>
              <a:rPr lang="sk-SK" sz="1600" dirty="0" smtClean="0"/>
              <a:t>zamestnanec dáva zamestnávateľovi za odmenu k dispozícií svoju pracovnú silu – prenajíma svoju pracovnú silu a zamestnávateľ ju využíva vo svoj prospech – tzv. </a:t>
            </a:r>
            <a:r>
              <a:rPr lang="sk-SK" sz="1600" dirty="0" err="1" smtClean="0"/>
              <a:t>námedznosť</a:t>
            </a:r>
            <a:r>
              <a:rPr lang="sk-SK" sz="1600" dirty="0" smtClean="0"/>
              <a:t> práce</a:t>
            </a:r>
          </a:p>
          <a:p>
            <a:pPr eaLnBrk="1" hangingPunct="1"/>
            <a:r>
              <a:rPr lang="sk-SK" sz="1600" dirty="0" smtClean="0"/>
              <a:t>práca nie je tovar!</a:t>
            </a:r>
          </a:p>
          <a:p>
            <a:endParaRPr lang="sk-S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600" dirty="0" smtClean="0"/>
              <a:t>5. Práca vykonávaná v pracovnom čase</a:t>
            </a:r>
            <a:endParaRPr lang="sk-SK" sz="3600" dirty="0"/>
          </a:p>
        </p:txBody>
      </p:sp>
      <p:sp>
        <p:nvSpPr>
          <p:cNvPr id="3" name="Zástupný symbol obsahu 2"/>
          <p:cNvSpPr>
            <a:spLocks noGrp="1"/>
          </p:cNvSpPr>
          <p:nvPr>
            <p:ph sz="quarter" idx="1"/>
          </p:nvPr>
        </p:nvSpPr>
        <p:spPr/>
        <p:txBody>
          <a:bodyPr/>
          <a:lstStyle/>
          <a:p>
            <a:r>
              <a:rPr lang="sk-SK" sz="2800" dirty="0" smtClean="0"/>
              <a:t>časové určenie pracovného záväzku zamestnanca</a:t>
            </a:r>
          </a:p>
          <a:p>
            <a:r>
              <a:rPr lang="sk-SK" sz="2800" dirty="0" smtClean="0"/>
              <a:t>kogentná regulácia pracovného času zamestnanca a nadväzujúcich minimálnych dôb odpočinku</a:t>
            </a:r>
          </a:p>
          <a:p>
            <a:r>
              <a:rPr lang="sk-SK" sz="2800" dirty="0" smtClean="0"/>
              <a:t>Pracovný čas je časový úsek, v ktorom je zamestnanec k dispozícii zamestnávateľovi, vykonáva prácu a plní povinnosti v súlade s pracovnou zmluvou.</a:t>
            </a:r>
          </a:p>
          <a:p>
            <a:r>
              <a:rPr lang="sk-SK" dirty="0" smtClean="0"/>
              <a:t>Pracovný čas v priebehu 24 hodín nesmie presiahnuť osem hodín, ak ZP neustanovuje inak – pri rovnomernom rozvrhnutí 9 hod./ pri nerovnomernom 12 hod.</a:t>
            </a:r>
            <a:endParaRPr lang="sk-S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sz="3600" b="1" dirty="0" smtClean="0"/>
              <a:t>Zmluvné pokrytie výkonu závislej práce</a:t>
            </a:r>
            <a:endParaRPr lang="sk-SK" sz="3600" b="1" dirty="0"/>
          </a:p>
        </p:txBody>
      </p:sp>
      <p:sp>
        <p:nvSpPr>
          <p:cNvPr id="3" name="Zástupný symbol obsahu 2"/>
          <p:cNvSpPr>
            <a:spLocks noGrp="1"/>
          </p:cNvSpPr>
          <p:nvPr>
            <p:ph sz="quarter" idx="1"/>
          </p:nvPr>
        </p:nvSpPr>
        <p:spPr>
          <a:xfrm>
            <a:off x="214282" y="1447800"/>
            <a:ext cx="8715436" cy="4981596"/>
          </a:xfrm>
        </p:spPr>
        <p:txBody>
          <a:bodyPr/>
          <a:lstStyle/>
          <a:p>
            <a:r>
              <a:rPr lang="sk-SK" i="1" dirty="0" smtClean="0"/>
              <a:t>§ 1 ods. 3 ZP Závislá práca môže byť vykonávaná výlučne v pracovnom pomere, v obdobnom pracovnom vzťahu (</a:t>
            </a:r>
            <a:r>
              <a:rPr lang="sk-SK" sz="1800" dirty="0" smtClean="0"/>
              <a:t>štátna služba</a:t>
            </a:r>
            <a:r>
              <a:rPr lang="sk-SK" dirty="0" smtClean="0"/>
              <a:t>)</a:t>
            </a:r>
            <a:r>
              <a:rPr lang="sk-SK" i="1" dirty="0" smtClean="0"/>
              <a:t> alebo výnimočne za podmienok ustanovených v tomto zákone aj v inom pracovnoprávnom vzťahu (</a:t>
            </a:r>
            <a:r>
              <a:rPr lang="sk-SK" sz="1800" dirty="0" smtClean="0"/>
              <a:t>dohody o prácach vykonávaných mimo pracovného pomeru</a:t>
            </a:r>
            <a:r>
              <a:rPr lang="sk-SK" i="1" dirty="0" smtClean="0"/>
              <a:t>). Závislá práca nemôže byť vykonávaná v zmluvnom občianskoprávnom vzťahu alebo v zmluvnom obchodnoprávnom vzťahu podľa osobitných predpisov.</a:t>
            </a:r>
          </a:p>
          <a:p>
            <a:pPr lvl="1"/>
            <a:r>
              <a:rPr lang="sk-SK" dirty="0" smtClean="0"/>
              <a:t>možné zmluvné formy výkonu práce: pracovnoprávna, obchodnoprávna, občianskoprávna, autorskoprávna, inominátne</a:t>
            </a:r>
          </a:p>
          <a:p>
            <a:pPr lvl="1"/>
            <a:r>
              <a:rPr lang="sk-SK" dirty="0" smtClean="0"/>
              <a:t>možné zmluvné formy výkonu </a:t>
            </a:r>
            <a:r>
              <a:rPr lang="sk-SK" b="1" dirty="0" smtClean="0"/>
              <a:t>závislej práce</a:t>
            </a:r>
            <a:r>
              <a:rPr lang="sk-SK" dirty="0" smtClean="0"/>
              <a:t>: pracovnoprávna</a:t>
            </a:r>
          </a:p>
          <a:p>
            <a:pPr lvl="1"/>
            <a:r>
              <a:rPr lang="sk-SK" dirty="0" smtClean="0"/>
              <a:t>výber správnej zmluvnej formy závisí od obsahu práce, ktorá sa má vykonávať.</a:t>
            </a:r>
            <a:endParaRPr lang="sk-SK" i="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eaLnBrk="1" hangingPunct="1"/>
            <a:r>
              <a:rPr lang="sk-SK" dirty="0" smtClean="0"/>
              <a:t>Predmet pracovného práva</a:t>
            </a:r>
          </a:p>
        </p:txBody>
      </p:sp>
      <p:sp>
        <p:nvSpPr>
          <p:cNvPr id="18435" name="Zástupný symbol obsahu 2"/>
          <p:cNvSpPr>
            <a:spLocks noGrp="1"/>
          </p:cNvSpPr>
          <p:nvPr>
            <p:ph sz="quarter" idx="1"/>
          </p:nvPr>
        </p:nvSpPr>
        <p:spPr/>
        <p:txBody>
          <a:bodyPr/>
          <a:lstStyle/>
          <a:p>
            <a:pPr eaLnBrk="1" hangingPunct="1"/>
            <a:r>
              <a:rPr lang="sk-SK" b="1" i="1" dirty="0" smtClean="0"/>
              <a:t>individuálne PPV</a:t>
            </a:r>
            <a:r>
              <a:rPr lang="sk-SK" dirty="0" smtClean="0"/>
              <a:t>, t.j. spoločenské vzťahy, ktoré vznikajú pri výkone </a:t>
            </a:r>
            <a:r>
              <a:rPr lang="sk-SK" b="1" u="sng" dirty="0" smtClean="0"/>
              <a:t>závislej práce </a:t>
            </a:r>
            <a:r>
              <a:rPr lang="sk-SK" dirty="0" smtClean="0"/>
              <a:t>fyzických osôb (zamestnancov) pre právnické osoby alebo fyzické osoby (zamestnávateľov) za odplatu na zmluvnom základe (ťažisko pracovného práva)</a:t>
            </a:r>
          </a:p>
          <a:p>
            <a:pPr eaLnBrk="1" hangingPunct="1"/>
            <a:r>
              <a:rPr lang="sk-SK" b="1" i="1" dirty="0" smtClean="0"/>
              <a:t>kolektívne PPV </a:t>
            </a:r>
            <a:r>
              <a:rPr lang="sk-SK" dirty="0" smtClean="0"/>
              <a:t>– zástupcovia zamestnancov (združenia) </a:t>
            </a:r>
            <a:r>
              <a:rPr lang="sk-SK" dirty="0" smtClean="0">
                <a:cs typeface="Times New Roman" pitchFamily="18" charset="0"/>
              </a:rPr>
              <a:t>↔ zamestnávateľ (združenia)</a:t>
            </a:r>
            <a:endParaRPr lang="sk-SK" i="1" dirty="0" smtClean="0"/>
          </a:p>
          <a:p>
            <a:pPr eaLnBrk="1" hangingPunct="1"/>
            <a:r>
              <a:rPr lang="sk-SK" dirty="0" smtClean="0"/>
              <a:t>právne vzťahy vznikajúce pri poskytovaní služieb zamestnanosti podľa zákona č. 5/2004 Z. z. o službách zamestnanosti (vzťahy súvisiace s uskutočňovaním práva FO na zamestnanie)</a:t>
            </a:r>
          </a:p>
          <a:p>
            <a:pPr eaLnBrk="1" hangingPunct="1"/>
            <a:endParaRPr lang="sk-SK"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Príklad č. 1</a:t>
            </a:r>
            <a:endParaRPr lang="sk-SK" dirty="0"/>
          </a:p>
        </p:txBody>
      </p:sp>
      <p:sp>
        <p:nvSpPr>
          <p:cNvPr id="4" name="Zástupný symbol obsahu 3"/>
          <p:cNvSpPr>
            <a:spLocks noGrp="1"/>
          </p:cNvSpPr>
          <p:nvPr>
            <p:ph sz="quarter" idx="1"/>
          </p:nvPr>
        </p:nvSpPr>
        <p:spPr>
          <a:xfrm>
            <a:off x="428596" y="1447800"/>
            <a:ext cx="4234844" cy="4838720"/>
          </a:xfrm>
        </p:spPr>
        <p:txBody>
          <a:bodyPr/>
          <a:lstStyle/>
          <a:p>
            <a:r>
              <a:rPr lang="sk-SK" sz="2000" dirty="0" smtClean="0"/>
              <a:t>Spoločnosť Gama, s.r.o., je výrobcom obuvi. Vo výrobe zamestnáva 15 zamestnancov, s ktorými má uzatvorené príkazné zmluvy, a ktoré sa každých šesť mesiacov obnovujú. Zamestnanci dostanú zaplatené podľa toho, koľko výrobkov sa vyrobí a predá. Zamestnanci pracujú vo vopred určených rozvrhových obdobiach. Keď si zamestnanci chcú čerpať dovolenku, zamestnávateľ im to umožní, ale im za ňu neposkytne náhradu mzdy, pretože to nemajú dohodnuté v uzatvorenej zmluve. Aj odvádzanie daní a odvodov si zamestnanci zabezpečujú sami.</a:t>
            </a:r>
            <a:endParaRPr lang="sk-SK" sz="2000" dirty="0"/>
          </a:p>
        </p:txBody>
      </p:sp>
      <p:sp>
        <p:nvSpPr>
          <p:cNvPr id="5" name="Zástupný symbol obsahu 4"/>
          <p:cNvSpPr>
            <a:spLocks noGrp="1"/>
          </p:cNvSpPr>
          <p:nvPr>
            <p:ph sz="quarter" idx="2"/>
          </p:nvPr>
        </p:nvSpPr>
        <p:spPr>
          <a:xfrm>
            <a:off x="4933950" y="1447800"/>
            <a:ext cx="3995768" cy="4910158"/>
          </a:xfrm>
        </p:spPr>
        <p:txBody>
          <a:bodyPr/>
          <a:lstStyle/>
          <a:p>
            <a:pPr marL="514350" indent="-514350">
              <a:buFont typeface="+mj-lt"/>
              <a:buAutoNum type="arabicPeriod"/>
            </a:pPr>
            <a:r>
              <a:rPr lang="sk-SK" sz="2400" dirty="0" smtClean="0"/>
              <a:t>Je takýto postup zamestnávateľa správny?</a:t>
            </a:r>
          </a:p>
          <a:p>
            <a:pPr marL="514350" indent="-514350">
              <a:buFont typeface="+mj-lt"/>
              <a:buAutoNum type="arabicPeriod"/>
            </a:pPr>
            <a:r>
              <a:rPr lang="sk-SK" sz="2400" dirty="0" smtClean="0"/>
              <a:t>Ide v uvedenom prípade o pracovnoprávny alebo občianskoprávny vzťah?</a:t>
            </a:r>
          </a:p>
          <a:p>
            <a:pPr marL="514350" indent="-514350">
              <a:buFont typeface="+mj-lt"/>
              <a:buAutoNum type="arabicPeriod"/>
            </a:pPr>
            <a:r>
              <a:rPr lang="sk-SK" sz="2400" dirty="0" smtClean="0"/>
              <a:t>Čím sa odlišujú PPV od OPV?</a:t>
            </a:r>
          </a:p>
          <a:p>
            <a:pPr marL="514350" indent="-514350">
              <a:buFont typeface="+mj-lt"/>
              <a:buAutoNum type="arabicPeriod"/>
            </a:pPr>
            <a:r>
              <a:rPr lang="sk-SK" sz="2400" dirty="0" smtClean="0"/>
              <a:t>Aký je význam legálnej definície závislej práce?</a:t>
            </a:r>
          </a:p>
          <a:p>
            <a:pPr marL="514350" indent="-514350">
              <a:buFont typeface="+mj-lt"/>
              <a:buAutoNum type="arabicPeriod"/>
            </a:pPr>
            <a:r>
              <a:rPr lang="sk-SK" sz="2400" dirty="0" smtClean="0"/>
              <a:t>Ako sa zamestnanci spoločnosti Gama, s.r.o. môžu brániť?</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Príklad č. 2</a:t>
            </a:r>
            <a:endParaRPr lang="sk-SK" dirty="0"/>
          </a:p>
        </p:txBody>
      </p:sp>
      <p:sp>
        <p:nvSpPr>
          <p:cNvPr id="3" name="Zástupný symbol obsahu 2"/>
          <p:cNvSpPr>
            <a:spLocks noGrp="1"/>
          </p:cNvSpPr>
          <p:nvPr>
            <p:ph sz="quarter" idx="1"/>
          </p:nvPr>
        </p:nvSpPr>
        <p:spPr>
          <a:xfrm>
            <a:off x="500034" y="1447800"/>
            <a:ext cx="4163406" cy="5053034"/>
          </a:xfrm>
        </p:spPr>
        <p:txBody>
          <a:bodyPr/>
          <a:lstStyle/>
          <a:p>
            <a:r>
              <a:rPr lang="sk-SK" dirty="0" smtClean="0"/>
              <a:t>Stavebná spoločnosť </a:t>
            </a:r>
            <a:r>
              <a:rPr lang="sk-SK" dirty="0" err="1" smtClean="0"/>
              <a:t>Marastav</a:t>
            </a:r>
            <a:r>
              <a:rPr lang="sk-SK" dirty="0" smtClean="0"/>
              <a:t> sa zaoberá výstavbou rodinných domov na kľúč. Realizáciu elektroinštalačných prác na svojich stavbách zabezpečuje externe – prostredníctvom živnostníka p. Jozefa. Objem všetkých zákaziek p. Jozefa tvorí až 90% príjmov z realizácie zákaziek zadaných spoločnosťou </a:t>
            </a:r>
            <a:r>
              <a:rPr lang="sk-SK" dirty="0" err="1" smtClean="0"/>
              <a:t>Marastav</a:t>
            </a:r>
            <a:r>
              <a:rPr lang="sk-SK" dirty="0" smtClean="0"/>
              <a:t>.</a:t>
            </a:r>
            <a:endParaRPr lang="sk-SK" dirty="0"/>
          </a:p>
        </p:txBody>
      </p:sp>
      <p:sp>
        <p:nvSpPr>
          <p:cNvPr id="4" name="Zástupný symbol obsahu 3"/>
          <p:cNvSpPr>
            <a:spLocks noGrp="1"/>
          </p:cNvSpPr>
          <p:nvPr>
            <p:ph sz="quarter" idx="2"/>
          </p:nvPr>
        </p:nvSpPr>
        <p:spPr/>
        <p:txBody>
          <a:bodyPr/>
          <a:lstStyle/>
          <a:p>
            <a:r>
              <a:rPr lang="sk-SK" dirty="0" smtClean="0"/>
              <a:t>Ide v prípade p. Jozefa o tzv. nútenú živnosť (</a:t>
            </a:r>
            <a:r>
              <a:rPr lang="sk-SK" dirty="0" err="1" smtClean="0"/>
              <a:t>švarc-systém</a:t>
            </a:r>
            <a:r>
              <a:rPr lang="sk-SK" dirty="0" smtClean="0"/>
              <a:t>)?</a:t>
            </a:r>
          </a:p>
          <a:p>
            <a:r>
              <a:rPr lang="sk-SK" dirty="0" smtClean="0"/>
              <a:t>Aké sú výhody a nevýhody právneho postavenia zamestnanca v porovnaní so živnostníkmi?</a:t>
            </a:r>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23528" y="2492896"/>
            <a:ext cx="8572560" cy="1440160"/>
          </a:xfrm>
        </p:spPr>
        <p:txBody>
          <a:bodyPr/>
          <a:lstStyle/>
          <a:p>
            <a:pPr algn="ctr"/>
            <a:r>
              <a:rPr lang="sk-SK" dirty="0" smtClean="0">
                <a:solidFill>
                  <a:schemeClr val="tx1"/>
                </a:solidFill>
                <a:latin typeface="+mn-lt"/>
              </a:rPr>
              <a:t>Pracovné právo – samostatné právne odvetvie</a:t>
            </a:r>
            <a:br>
              <a:rPr lang="sk-SK" dirty="0" smtClean="0">
                <a:solidFill>
                  <a:schemeClr val="tx1"/>
                </a:solidFill>
                <a:latin typeface="+mn-lt"/>
              </a:rPr>
            </a:br>
            <a:r>
              <a:rPr lang="sk-SK" dirty="0" smtClean="0">
                <a:solidFill>
                  <a:schemeClr val="tx1"/>
                </a:solidFill>
                <a:latin typeface="+mn-lt"/>
              </a:rPr>
              <a:t>(vznik, funkcie, predmet úpravy)</a:t>
            </a:r>
            <a:r>
              <a:rPr lang="sk-SK" dirty="0" smtClean="0"/>
              <a:t/>
            </a:r>
            <a:br>
              <a:rPr lang="sk-SK" dirty="0" smtClean="0"/>
            </a:br>
            <a:endParaRPr lang="sk-S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sk-SK" dirty="0" smtClean="0"/>
              <a:t>Príklad č. 3</a:t>
            </a:r>
            <a:endParaRPr lang="sk-SK" dirty="0"/>
          </a:p>
        </p:txBody>
      </p:sp>
      <p:sp>
        <p:nvSpPr>
          <p:cNvPr id="8" name="Zástupný symbol obsahu 7"/>
          <p:cNvSpPr>
            <a:spLocks noGrp="1"/>
          </p:cNvSpPr>
          <p:nvPr>
            <p:ph sz="quarter" idx="1"/>
          </p:nvPr>
        </p:nvSpPr>
        <p:spPr>
          <a:xfrm>
            <a:off x="357158" y="1447800"/>
            <a:ext cx="4306282" cy="4572000"/>
          </a:xfrm>
        </p:spPr>
        <p:txBody>
          <a:bodyPr/>
          <a:lstStyle/>
          <a:p>
            <a:r>
              <a:rPr lang="sk-SK" sz="2200" dirty="0" smtClean="0"/>
              <a:t>U zamestnávateľa vykonávajú prácu spolu s krajčírkami v pracovnom pomere aj tri fyzické osoby – krajčírky, ktoré túto prácu vykonávajú na základe živnostenského oprávnenia v rámci obchodnoprávneho vzťahu. Práca živnostníčok sa od práce ostatných krajčírok odlišuje len tým, že nepracujú na náklady zamestnávateľa. Za používanie výrobných prostriedkov, ktoré sú vo vlastníctve zamestnávateľa, im zamestnávateľ účtuje nájomné. </a:t>
            </a:r>
            <a:endParaRPr lang="sk-SK" sz="2200" dirty="0"/>
          </a:p>
        </p:txBody>
      </p:sp>
      <p:sp>
        <p:nvSpPr>
          <p:cNvPr id="9" name="Zástupný symbol obsahu 8"/>
          <p:cNvSpPr>
            <a:spLocks noGrp="1"/>
          </p:cNvSpPr>
          <p:nvPr>
            <p:ph sz="quarter" idx="2"/>
          </p:nvPr>
        </p:nvSpPr>
        <p:spPr/>
        <p:txBody>
          <a:bodyPr/>
          <a:lstStyle/>
          <a:p>
            <a:r>
              <a:rPr lang="sk-SK" dirty="0" smtClean="0"/>
              <a:t>Je zamestnávateľ oprávnený zamestnávať krajčírky takouto formou?</a:t>
            </a:r>
            <a:endParaRPr lang="sk-S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28596" y="274638"/>
            <a:ext cx="8258204" cy="796908"/>
          </a:xfrm>
        </p:spPr>
        <p:txBody>
          <a:bodyPr/>
          <a:lstStyle/>
          <a:p>
            <a:r>
              <a:rPr lang="sk-SK" sz="3200" dirty="0" smtClean="0"/>
              <a:t>Ekonomické hľadisko „nútených živností“</a:t>
            </a:r>
            <a:endParaRPr lang="sk-SK" sz="3200" dirty="0"/>
          </a:p>
        </p:txBody>
      </p:sp>
      <p:sp>
        <p:nvSpPr>
          <p:cNvPr id="6" name="Zástupný symbol obsahu 5"/>
          <p:cNvSpPr>
            <a:spLocks noGrp="1"/>
          </p:cNvSpPr>
          <p:nvPr>
            <p:ph sz="quarter" idx="1"/>
          </p:nvPr>
        </p:nvSpPr>
        <p:spPr>
          <a:xfrm>
            <a:off x="357158" y="1000108"/>
            <a:ext cx="8643998" cy="5572164"/>
          </a:xfrm>
        </p:spPr>
        <p:txBody>
          <a:bodyPr/>
          <a:lstStyle/>
          <a:p>
            <a:r>
              <a:rPr lang="sk-SK" sz="1800" dirty="0" smtClean="0"/>
              <a:t>zamestnávateľovi </a:t>
            </a:r>
            <a:r>
              <a:rPr lang="sk-SK" sz="1800" b="1" dirty="0" smtClean="0"/>
              <a:t>nevznikajú náklady </a:t>
            </a:r>
            <a:r>
              <a:rPr lang="sk-SK" sz="1800" dirty="0" smtClean="0"/>
              <a:t>na plnenie povinností vyplývajúcich z pracovnoprávneho vzťahu, napr.:</a:t>
            </a:r>
          </a:p>
          <a:p>
            <a:pPr lvl="1"/>
            <a:r>
              <a:rPr lang="sk-SK" sz="1800" dirty="0" smtClean="0"/>
              <a:t>vedenie personálnej a mzdovej agendy zamestnanca</a:t>
            </a:r>
          </a:p>
          <a:p>
            <a:pPr lvl="1"/>
            <a:r>
              <a:rPr lang="sk-SK" sz="1800" dirty="0" smtClean="0"/>
              <a:t>plnenie prihlasovacích a odhlasovacích povinností do Sociálnej poisťovne a zdravotnej poisťovne,</a:t>
            </a:r>
          </a:p>
          <a:p>
            <a:pPr lvl="1"/>
            <a:r>
              <a:rPr lang="sk-SK" sz="1800" dirty="0" smtClean="0"/>
              <a:t>vyplácanie náhrady mzdy v prípade, ak zamestnanec nevykonáva prácu pre zamestnávateľa (čerpanie dovolenky, prekážky v práci ....),</a:t>
            </a:r>
          </a:p>
          <a:p>
            <a:pPr lvl="1"/>
            <a:r>
              <a:rPr lang="sk-SK" sz="1800" dirty="0" smtClean="0"/>
              <a:t>realizácia sociálnej politiky zamestnávateľa </a:t>
            </a:r>
          </a:p>
          <a:p>
            <a:pPr lvl="1"/>
            <a:r>
              <a:rPr lang="sk-SK" sz="1800" dirty="0" smtClean="0"/>
              <a:t>poskytovanie cestovných náhrad,</a:t>
            </a:r>
          </a:p>
          <a:p>
            <a:r>
              <a:rPr lang="sk-SK" sz="1800" b="1" dirty="0" smtClean="0"/>
              <a:t>cielene sa znižujú daňové a odvodové povinnosti </a:t>
            </a:r>
            <a:r>
              <a:rPr lang="sk-SK" sz="1800" dirty="0" smtClean="0"/>
              <a:t>zamestnávateľa, ale i príslušnej SZČO:</a:t>
            </a:r>
          </a:p>
          <a:p>
            <a:pPr lvl="1"/>
            <a:r>
              <a:rPr lang="sk-SK" sz="1800" dirty="0" smtClean="0"/>
              <a:t>SZČO si pri výpočte základu dane upletením daňových výdavkov podľa znižuje základ dane, v konečnom dôsledku je zaplatená daň nižšia ako v prípade platenia preddavkov na daň zo závislej činnosti</a:t>
            </a:r>
          </a:p>
          <a:p>
            <a:pPr lvl="1"/>
            <a:r>
              <a:rPr lang="sk-SK" sz="1800" dirty="0" smtClean="0"/>
              <a:t>znížením základu dane SZČO dochádza aj k zníženiu vymeriavacieho základu na účely platenia poistného na sociálne a zdravotné poistenie. SZČO platí poistné z polovice základu dane (odvedené poistné je nižšie oproti poistnému za zamestnanca v pracovnoprávnom vzťahu),</a:t>
            </a:r>
          </a:p>
          <a:p>
            <a:pPr lvl="1"/>
            <a:r>
              <a:rPr lang="sk-SK" sz="1800" dirty="0" smtClean="0"/>
              <a:t>SZČO neplatí povinné poistné na sociálne poistenie v prvom roku podnikania</a:t>
            </a:r>
          </a:p>
          <a:p>
            <a:endParaRPr lang="sk-SK"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textu 7"/>
          <p:cNvSpPr>
            <a:spLocks noGrp="1"/>
          </p:cNvSpPr>
          <p:nvPr>
            <p:ph type="body" idx="1"/>
          </p:nvPr>
        </p:nvSpPr>
        <p:spPr>
          <a:xfrm>
            <a:off x="428596" y="428604"/>
            <a:ext cx="3733800" cy="762000"/>
          </a:xfrm>
        </p:spPr>
        <p:txBody>
          <a:bodyPr/>
          <a:lstStyle/>
          <a:p>
            <a:r>
              <a:rPr lang="sk-SK" sz="2200" dirty="0" smtClean="0"/>
              <a:t>Výkon činnosti  SZČO - výhody</a:t>
            </a:r>
            <a:endParaRPr lang="sk-SK" sz="2200" dirty="0"/>
          </a:p>
        </p:txBody>
      </p:sp>
      <p:sp>
        <p:nvSpPr>
          <p:cNvPr id="10" name="Zástupný symbol textu 9"/>
          <p:cNvSpPr>
            <a:spLocks noGrp="1"/>
          </p:cNvSpPr>
          <p:nvPr>
            <p:ph type="body" sz="half" idx="3"/>
          </p:nvPr>
        </p:nvSpPr>
        <p:spPr>
          <a:xfrm>
            <a:off x="4714876" y="428604"/>
            <a:ext cx="4071966" cy="762000"/>
          </a:xfrm>
        </p:spPr>
        <p:txBody>
          <a:bodyPr/>
          <a:lstStyle/>
          <a:p>
            <a:r>
              <a:rPr lang="sk-SK" sz="2200" dirty="0" smtClean="0"/>
              <a:t>Výkon činnosti  SZČO - nevýhody</a:t>
            </a:r>
          </a:p>
        </p:txBody>
      </p:sp>
      <p:sp>
        <p:nvSpPr>
          <p:cNvPr id="9" name="Zástupný symbol obsahu 8"/>
          <p:cNvSpPr>
            <a:spLocks noGrp="1"/>
          </p:cNvSpPr>
          <p:nvPr>
            <p:ph sz="half" idx="2"/>
          </p:nvPr>
        </p:nvSpPr>
        <p:spPr>
          <a:xfrm>
            <a:off x="357158" y="1285860"/>
            <a:ext cx="4291042" cy="4848240"/>
          </a:xfrm>
        </p:spPr>
        <p:txBody>
          <a:bodyPr/>
          <a:lstStyle/>
          <a:p>
            <a:r>
              <a:rPr lang="sk-SK" sz="1800" dirty="0" smtClean="0"/>
              <a:t>finančná nezávislosť, vykonávanie činnosti v svoj prospech,</a:t>
            </a:r>
          </a:p>
          <a:p>
            <a:r>
              <a:rPr lang="sk-SK" sz="1800" dirty="0" smtClean="0"/>
              <a:t>možnosť výkonu SZČO na základe zmlúv s viacerými obchodnými partnermi</a:t>
            </a:r>
          </a:p>
          <a:p>
            <a:r>
              <a:rPr lang="sk-SK" sz="1800" dirty="0" smtClean="0"/>
              <a:t>možnosť výkonu SZČO a zároveň aj pracovať na pracovnú zmluvu v prípade, že je pracovná zmluva uzatvorená na inú činnosť, ako je predmet podnikania</a:t>
            </a:r>
          </a:p>
          <a:p>
            <a:r>
              <a:rPr lang="sk-SK" sz="1800" dirty="0" smtClean="0"/>
              <a:t>možnosť ovplyvniť odvodové a daňové povinnosti:</a:t>
            </a:r>
          </a:p>
          <a:p>
            <a:r>
              <a:rPr lang="sk-SK" sz="1800" dirty="0" smtClean="0"/>
              <a:t>základ dane je znížený o daňovo uznané výdavky na zabezpečenie a dosiahnutie príjmov skutočné alebo uplatnené paušálne, ak je to pre daňovníka výhodnejšie,</a:t>
            </a:r>
          </a:p>
          <a:p>
            <a:r>
              <a:rPr lang="sk-SK" sz="1800" dirty="0" smtClean="0"/>
              <a:t>prvý rok vykonávania SZČO nevzniká povinnosť platiť poistné na sociálne poistenie</a:t>
            </a:r>
          </a:p>
          <a:p>
            <a:endParaRPr lang="sk-SK" dirty="0"/>
          </a:p>
        </p:txBody>
      </p:sp>
      <p:sp>
        <p:nvSpPr>
          <p:cNvPr id="11" name="Zástupný symbol obsahu 10"/>
          <p:cNvSpPr>
            <a:spLocks noGrp="1"/>
          </p:cNvSpPr>
          <p:nvPr>
            <p:ph sz="half" idx="4"/>
          </p:nvPr>
        </p:nvSpPr>
        <p:spPr>
          <a:xfrm>
            <a:off x="4786314" y="1285860"/>
            <a:ext cx="3900486" cy="4848240"/>
          </a:xfrm>
        </p:spPr>
        <p:txBody>
          <a:bodyPr/>
          <a:lstStyle/>
          <a:p>
            <a:r>
              <a:rPr lang="sk-SK" sz="2000" dirty="0" smtClean="0"/>
              <a:t>možnosť okamžitého skončenia zmluvného vzťahu</a:t>
            </a:r>
          </a:p>
          <a:p>
            <a:r>
              <a:rPr lang="sk-SK" sz="2000" dirty="0" smtClean="0"/>
              <a:t>zodpovednosť za škodu celým svojim majetkom</a:t>
            </a:r>
          </a:p>
          <a:p>
            <a:r>
              <a:rPr lang="sk-SK" sz="2000" dirty="0" smtClean="0"/>
              <a:t>viaceré registračné a oznamovacie povinnosti voči príslušným úradom</a:t>
            </a:r>
          </a:p>
          <a:p>
            <a:r>
              <a:rPr lang="sk-SK" sz="2000" dirty="0" smtClean="0"/>
              <a:t>ochudobnenie o ochranu poskytovanú zamestnancovi podľa ZP</a:t>
            </a:r>
          </a:p>
          <a:p>
            <a:endParaRPr lang="sk-SK" sz="2000" dirty="0" smtClean="0"/>
          </a:p>
          <a:p>
            <a:endParaRPr lang="sk-SK" sz="2000" dirty="0" smtClean="0"/>
          </a:p>
          <a:p>
            <a:r>
              <a:rPr lang="sk-SK" sz="2000" dirty="0" smtClean="0">
                <a:solidFill>
                  <a:srgbClr val="00B0F0"/>
                </a:solidFill>
              </a:rPr>
              <a:t>zdroj: </a:t>
            </a:r>
            <a:r>
              <a:rPr lang="sk-SK" sz="2000" dirty="0" err="1" smtClean="0">
                <a:solidFill>
                  <a:srgbClr val="00B0F0"/>
                </a:solidFill>
              </a:rPr>
              <a:t>epi</a:t>
            </a:r>
            <a:r>
              <a:rPr lang="sk-SK" sz="2000" dirty="0" smtClean="0">
                <a:solidFill>
                  <a:srgbClr val="00B0F0"/>
                </a:solidFill>
              </a:rPr>
              <a:t> 2011</a:t>
            </a:r>
            <a:endParaRPr lang="sk-SK" sz="2000" dirty="0">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Nelegálne zamestnávanie</a:t>
            </a:r>
            <a:endParaRPr lang="sk-SK" dirty="0"/>
          </a:p>
        </p:txBody>
      </p:sp>
      <p:sp>
        <p:nvSpPr>
          <p:cNvPr id="3" name="Zástupný symbol obsahu 2"/>
          <p:cNvSpPr>
            <a:spLocks noGrp="1"/>
          </p:cNvSpPr>
          <p:nvPr>
            <p:ph sz="quarter" idx="1"/>
          </p:nvPr>
        </p:nvSpPr>
        <p:spPr>
          <a:xfrm>
            <a:off x="428596" y="1447800"/>
            <a:ext cx="8501122" cy="4572000"/>
          </a:xfrm>
        </p:spPr>
        <p:txBody>
          <a:bodyPr/>
          <a:lstStyle/>
          <a:p>
            <a:r>
              <a:rPr lang="sk-SK" sz="2400" dirty="0" smtClean="0"/>
              <a:t>zjednodušene chápané ako zamestnávanie, ktoré zamestnávateľ utajuje, v lepších prípadoch je mzda zamestnancovi vyplácaná „na ruku“, z vykonávanej práce zamestnávateľovi odpadá oficiálna daňová a odvodová povinnosť a zamestnávateľ šetrí náklady na pracovnú silu, v  horších prípadoch k vyplateniu mzdy ani nedôjde a z práce zamestnanca sa stáva „bezodplatný výkon práce na skúšku“, v ktorej často neobstojí</a:t>
            </a:r>
          </a:p>
          <a:p>
            <a:r>
              <a:rPr lang="sk-SK" sz="2400" dirty="0" smtClean="0"/>
              <a:t>kontrolnú činnosť na úseku nelegálneho zamestnávania vykonávajú tri kontrolné orgány:</a:t>
            </a:r>
          </a:p>
          <a:p>
            <a:pPr lvl="1"/>
            <a:r>
              <a:rPr lang="sk-SK" dirty="0" smtClean="0"/>
              <a:t>inšpektorát práce</a:t>
            </a:r>
          </a:p>
          <a:p>
            <a:pPr lvl="1"/>
            <a:r>
              <a:rPr lang="sk-SK" dirty="0" smtClean="0"/>
              <a:t>Ústredie práce, sociálnych vecí a rodiny</a:t>
            </a:r>
          </a:p>
          <a:p>
            <a:pPr lvl="1"/>
            <a:r>
              <a:rPr lang="sk-SK" dirty="0" smtClean="0"/>
              <a:t>úrad práce, sociálnych vecí a rodiny</a:t>
            </a:r>
          </a:p>
          <a:p>
            <a:endParaRPr lang="sk-S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Nelegálne zamestnávanie</a:t>
            </a:r>
            <a:endParaRPr lang="sk-SK" dirty="0"/>
          </a:p>
        </p:txBody>
      </p:sp>
      <p:sp>
        <p:nvSpPr>
          <p:cNvPr id="3" name="Zástupný symbol obsahu 2"/>
          <p:cNvSpPr>
            <a:spLocks noGrp="1"/>
          </p:cNvSpPr>
          <p:nvPr>
            <p:ph sz="quarter" idx="1"/>
          </p:nvPr>
        </p:nvSpPr>
        <p:spPr/>
        <p:txBody>
          <a:bodyPr/>
          <a:lstStyle/>
          <a:p>
            <a:r>
              <a:rPr lang="sk-SK" sz="2400" dirty="0" smtClean="0"/>
              <a:t>správny delikt, ktorý je povinne </a:t>
            </a:r>
            <a:r>
              <a:rPr lang="sk-SK" sz="2400" dirty="0" err="1" smtClean="0"/>
              <a:t>pokutovateľný</a:t>
            </a:r>
            <a:r>
              <a:rPr lang="sk-SK" sz="2400" dirty="0" smtClean="0"/>
              <a:t> - ak inšpektorát práce zistí porušenie zákazu nelegálneho zamestnávania, je v zmysle § 19 ods. 2 písm. a) zákona č. 125/2006 Z. z. o inšpekcii práce v z. n. p. povinný uložiť zamestnávateľovi pokutu</a:t>
            </a:r>
          </a:p>
          <a:p>
            <a:r>
              <a:rPr lang="sk-SK" sz="2400" dirty="0" smtClean="0"/>
              <a:t>výška  pokuty je stanovená v rozmedzí od </a:t>
            </a:r>
            <a:r>
              <a:rPr lang="sk-SK" sz="2400" b="1" dirty="0" smtClean="0"/>
              <a:t>2000 € do 200 000 €</a:t>
            </a:r>
          </a:p>
          <a:p>
            <a:r>
              <a:rPr lang="sk-SK" sz="2400" dirty="0" smtClean="0"/>
              <a:t>s účinnosťou od 1. novembra 2013 zákon č. 308/2013 Z. z.  zvýšil dolnú hranicu pokuty až na </a:t>
            </a:r>
            <a:r>
              <a:rPr lang="sk-SK" sz="2400" b="1" dirty="0" smtClean="0"/>
              <a:t>5000 €,</a:t>
            </a:r>
            <a:r>
              <a:rPr lang="sk-SK" sz="2400" dirty="0" smtClean="0"/>
              <a:t> ak inšpekcia práce, Ústredie alebo úrad práce zistia nelegálne zamestnávanie súčasne dvoch a viacerých osôb</a:t>
            </a:r>
          </a:p>
          <a:p>
            <a:r>
              <a:rPr lang="sk-SK" sz="2400" dirty="0" smtClean="0"/>
              <a:t>konkrétnu výšku pokuty v každom jednotlivom prípade určuje vždy kontrolný orgán. </a:t>
            </a:r>
            <a:endParaRPr lang="sk-SK"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Formy nelegálneho zamestnávania</a:t>
            </a:r>
            <a:endParaRPr lang="sk-SK" dirty="0"/>
          </a:p>
        </p:txBody>
      </p:sp>
      <p:sp>
        <p:nvSpPr>
          <p:cNvPr id="3" name="Zástupný symbol obsahu 2"/>
          <p:cNvSpPr>
            <a:spLocks noGrp="1"/>
          </p:cNvSpPr>
          <p:nvPr>
            <p:ph sz="quarter" idx="1"/>
          </p:nvPr>
        </p:nvSpPr>
        <p:spPr/>
        <p:txBody>
          <a:bodyPr/>
          <a:lstStyle/>
          <a:p>
            <a:pPr marL="514350" indent="-514350">
              <a:buAutoNum type="arabicPeriod"/>
            </a:pPr>
            <a:r>
              <a:rPr lang="sk-SK" sz="2800" dirty="0" smtClean="0"/>
              <a:t>Nezaloženie pracovnoprávneho vzťahu alebo štátnozamestnaneckého pomeru</a:t>
            </a:r>
          </a:p>
          <a:p>
            <a:pPr marL="514350" indent="-514350">
              <a:buAutoNum type="arabicPeriod"/>
            </a:pPr>
            <a:r>
              <a:rPr lang="sk-SK" sz="2800" dirty="0" smtClean="0"/>
              <a:t>Nesplnenie prihlasovacích povinností</a:t>
            </a:r>
          </a:p>
          <a:p>
            <a:pPr marL="514350" indent="-514350">
              <a:buAutoNum type="arabicPeriod"/>
            </a:pPr>
            <a:r>
              <a:rPr lang="sk-SK" sz="2800" dirty="0" smtClean="0"/>
              <a:t>Nelegálne zamestnávanie štátnych príslušníkov tretích krajín</a:t>
            </a:r>
            <a:endParaRPr lang="sk-S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Nezaloženie pracovnoprávneho vzťahu alebo štátnozamestnaneckého pomeru</a:t>
            </a:r>
            <a:endParaRPr lang="sk-SK" sz="3200" dirty="0"/>
          </a:p>
        </p:txBody>
      </p:sp>
      <p:sp>
        <p:nvSpPr>
          <p:cNvPr id="3" name="Zástupný symbol obsahu 2"/>
          <p:cNvSpPr>
            <a:spLocks noGrp="1"/>
          </p:cNvSpPr>
          <p:nvPr>
            <p:ph sz="quarter" idx="1"/>
          </p:nvPr>
        </p:nvSpPr>
        <p:spPr/>
        <p:txBody>
          <a:bodyPr/>
          <a:lstStyle/>
          <a:p>
            <a:r>
              <a:rPr lang="sk-SK" dirty="0" smtClean="0"/>
              <a:t>nelegálneho zamestnávania sa dopustí tá právnická osoba alebo fyzická osoba, ktorá:</a:t>
            </a:r>
          </a:p>
          <a:p>
            <a:pPr lvl="1"/>
            <a:r>
              <a:rPr lang="sk-SK" dirty="0" smtClean="0"/>
              <a:t>je podnikateľom, </a:t>
            </a:r>
          </a:p>
          <a:p>
            <a:pPr lvl="1"/>
            <a:r>
              <a:rPr lang="sk-SK" dirty="0" smtClean="0"/>
              <a:t>využíva závislú prácu fyzickej osoby a</a:t>
            </a:r>
          </a:p>
          <a:p>
            <a:pPr lvl="1"/>
            <a:r>
              <a:rPr lang="sk-SK" dirty="0" smtClean="0"/>
              <a:t>nemá s ňou nemá založený pracovnoprávny vzťah (podľa zákona č. 311/2001 Z. z. Zákonník práce, ďalej len Zákonník práce) alebo štátnozamestnanecký pomer podľa zákona č. 400/2009 Z. z. o štátnej službe.</a:t>
            </a:r>
          </a:p>
          <a:p>
            <a:endParaRPr lang="sk-S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2. Nesplnenie prihlasovacích povinností </a:t>
            </a:r>
            <a:r>
              <a:rPr lang="sk-SK" sz="3200" dirty="0" smtClean="0"/>
              <a:t/>
            </a:r>
            <a:br>
              <a:rPr lang="sk-SK" sz="3200" dirty="0" smtClean="0"/>
            </a:br>
            <a:endParaRPr lang="sk-SK" sz="3200" dirty="0"/>
          </a:p>
        </p:txBody>
      </p:sp>
      <p:sp>
        <p:nvSpPr>
          <p:cNvPr id="3" name="Zástupný symbol obsahu 2"/>
          <p:cNvSpPr>
            <a:spLocks noGrp="1"/>
          </p:cNvSpPr>
          <p:nvPr>
            <p:ph sz="quarter" idx="1"/>
          </p:nvPr>
        </p:nvSpPr>
        <p:spPr/>
        <p:txBody>
          <a:bodyPr/>
          <a:lstStyle/>
          <a:p>
            <a:r>
              <a:rPr lang="sk-SK" dirty="0" smtClean="0"/>
              <a:t>nelegálneho zamestnávania sa dopustí tá právnická osoba alebo fyzická osoba, ktorá:</a:t>
            </a:r>
          </a:p>
          <a:p>
            <a:pPr lvl="1"/>
            <a:r>
              <a:rPr lang="sk-SK" dirty="0" smtClean="0"/>
              <a:t>je podnikateľom</a:t>
            </a:r>
          </a:p>
          <a:p>
            <a:pPr lvl="1"/>
            <a:r>
              <a:rPr lang="sk-SK" dirty="0" smtClean="0"/>
              <a:t>má s fyzickou osobou založený pracovnoprávny vzťah alebo štátnozamestnanecký pomer a</a:t>
            </a:r>
          </a:p>
          <a:p>
            <a:pPr lvl="1"/>
            <a:r>
              <a:rPr lang="sk-SK" dirty="0" smtClean="0"/>
              <a:t>nesplnila si povinnosť prihlásiť túto osobu do registra poistencov a sporiteľov starobného dôchodkového sporenia podľa § 231 ods. 1 písm. b) zákona č. 461/2003 Z. z. o sociálnom poistení</a:t>
            </a:r>
          </a:p>
          <a:p>
            <a:endParaRPr lang="sk-S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dirty="0" smtClean="0"/>
              <a:t>3. Nelegálne zamestnávanie cudzincov</a:t>
            </a:r>
            <a:endParaRPr lang="sk-SK" sz="3200" dirty="0"/>
          </a:p>
        </p:txBody>
      </p:sp>
      <p:sp>
        <p:nvSpPr>
          <p:cNvPr id="3" name="Zástupný symbol obsahu 2"/>
          <p:cNvSpPr>
            <a:spLocks noGrp="1"/>
          </p:cNvSpPr>
          <p:nvPr>
            <p:ph sz="quarter" idx="1"/>
          </p:nvPr>
        </p:nvSpPr>
        <p:spPr/>
        <p:txBody>
          <a:bodyPr/>
          <a:lstStyle/>
          <a:p>
            <a:r>
              <a:rPr lang="sk-SK" dirty="0" smtClean="0"/>
              <a:t>nelegálneho zamestnávania štátneho príslušníka tretej krajiny sa dopustí zamestnávateľ, ak:</a:t>
            </a:r>
          </a:p>
          <a:p>
            <a:pPr lvl="1"/>
            <a:r>
              <a:rPr lang="sk-SK" dirty="0" smtClean="0"/>
              <a:t>nie sú splnené podmienky na jeho zamestnávanie podľa § 21 zákona č. 5/2004 Z. z. o službách zamestnanosti</a:t>
            </a:r>
          </a:p>
          <a:p>
            <a:pPr lvl="1"/>
            <a:r>
              <a:rPr lang="sk-SK" dirty="0" smtClean="0"/>
              <a:t>ak zamestná štátneho príslušníka tretej krajiny, ktorý sa zdržiava na území Slovenskej republiky v rozpore so zákonom č. 404/2011 Z. z. o pobyte cudzincov a zákonom č. 480/2002 Z. z. o azyle (podľa štatistík Národného inšpektorátu práce, ktoré vypracúva zverejňuje na svojej webovej stránke od roku 2008 táto forma nelegálneho zamestnávania nebola na území SR doposiaľ zistená).</a:t>
            </a:r>
          </a:p>
          <a:p>
            <a:endParaRPr lang="sk-S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Vypomáhanie v rodinných firmách</a:t>
            </a:r>
            <a:endParaRPr lang="sk-SK" dirty="0"/>
          </a:p>
        </p:txBody>
      </p:sp>
      <p:sp>
        <p:nvSpPr>
          <p:cNvPr id="3" name="Zástupný symbol obsahu 2"/>
          <p:cNvSpPr>
            <a:spLocks noGrp="1"/>
          </p:cNvSpPr>
          <p:nvPr>
            <p:ph sz="quarter" idx="1"/>
          </p:nvPr>
        </p:nvSpPr>
        <p:spPr/>
        <p:txBody>
          <a:bodyPr/>
          <a:lstStyle/>
          <a:p>
            <a:r>
              <a:rPr lang="sk-SK" dirty="0" smtClean="0"/>
              <a:t>Ad 1) </a:t>
            </a:r>
            <a:r>
              <a:rPr lang="sk-SK" b="1" dirty="0" smtClean="0"/>
              <a:t>nelegálne zamestnávanie</a:t>
            </a:r>
            <a:r>
              <a:rPr lang="sk-SK" dirty="0" smtClean="0"/>
              <a:t> nie je, ak pre fyzickú osobu, ktorá je podnikateľom, vykonáva prácu jeho príbuzný v priamom rade, súrodenec alebo manžel, ktorý je dôchodkovo poistený, je poberateľom dôchodku podľa osobitných predpisov alebo je žiakom, alebo študentom do 26 rokov veku</a:t>
            </a:r>
          </a:p>
          <a:p>
            <a:r>
              <a:rPr lang="sk-SK" dirty="0" smtClean="0"/>
              <a:t>Ad 2) </a:t>
            </a:r>
            <a:r>
              <a:rPr lang="sk-SK" b="1" dirty="0" smtClean="0"/>
              <a:t>nelegálna práca</a:t>
            </a:r>
            <a:r>
              <a:rPr lang="sk-SK" dirty="0" smtClean="0"/>
              <a:t> nie je práca, ktorú vykonáva pre fyzickú osobu, ktorá je podnikateľom, príbuzný v priamom rade, súrodenec alebo manžel, ktorý je dôchodkovo poistený, je poberateľom dôchodku podľa osobitných predpisov alebo je žiakom, alebo študentom do 26 rokov veku.</a:t>
            </a:r>
          </a:p>
          <a:p>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smtClean="0"/>
              <a:t>Ochranná funkcia PP</a:t>
            </a:r>
            <a:endParaRPr lang="sk-SK" dirty="0"/>
          </a:p>
        </p:txBody>
      </p:sp>
      <p:sp>
        <p:nvSpPr>
          <p:cNvPr id="4" name="Zástupný symbol obsahu 3"/>
          <p:cNvSpPr>
            <a:spLocks noGrp="1"/>
          </p:cNvSpPr>
          <p:nvPr>
            <p:ph sz="quarter" idx="1"/>
          </p:nvPr>
        </p:nvSpPr>
        <p:spPr>
          <a:xfrm>
            <a:off x="914400" y="1447800"/>
            <a:ext cx="7772400" cy="4981596"/>
          </a:xfrm>
        </p:spPr>
        <p:txBody>
          <a:bodyPr/>
          <a:lstStyle/>
          <a:p>
            <a:pPr eaLnBrk="1" hangingPunct="1">
              <a:lnSpc>
                <a:spcPct val="80000"/>
              </a:lnSpc>
              <a:buFont typeface="Wingdings" pitchFamily="2" charset="2"/>
              <a:buChar char="v"/>
            </a:pPr>
            <a:r>
              <a:rPr lang="sk-SK" sz="2400" dirty="0" smtClean="0"/>
              <a:t> stojí na pozadí samotného vzniku PP</a:t>
            </a:r>
          </a:p>
          <a:p>
            <a:pPr eaLnBrk="1" hangingPunct="1">
              <a:lnSpc>
                <a:spcPct val="80000"/>
              </a:lnSpc>
              <a:buFont typeface="Wingdings" pitchFamily="2" charset="2"/>
              <a:buChar char="v"/>
            </a:pPr>
            <a:r>
              <a:rPr lang="sk-SK" sz="2400" dirty="0" smtClean="0"/>
              <a:t>snaha uľahčiť ťažkú sociálnu situáciu zamestnanca a </a:t>
            </a:r>
            <a:r>
              <a:rPr lang="sk-SK" sz="2400" dirty="0" err="1" smtClean="0"/>
              <a:t>pr</a:t>
            </a:r>
            <a:r>
              <a:rPr lang="sk-SK" sz="2400" dirty="0" smtClean="0"/>
              <a:t>. prostriedkami ho chrániť pred vykorisťovaním, nevýhodami a rizikami jeho právneho postavenia vo vzťahu k zamestnávateľovi (zamestnanec vždy ako slabšia zmluvná strana)</a:t>
            </a:r>
          </a:p>
          <a:p>
            <a:pPr eaLnBrk="1" hangingPunct="1">
              <a:lnSpc>
                <a:spcPct val="80000"/>
              </a:lnSpc>
              <a:buFont typeface="Wingdings" pitchFamily="2" charset="2"/>
              <a:buChar char="v"/>
            </a:pPr>
            <a:r>
              <a:rPr lang="sk-SK" sz="2400" dirty="0" smtClean="0"/>
              <a:t>štát vstupuje do súkromného vzťahu zamestnávateľa a zamestnanca po prvýkrát reguláciou minimálnej úrovne pracovných podmienok (8- hod. pracovný čas, ochrana zdravia a bezpečnosti zamestnanca pri práci, zákaz detskej práce...)</a:t>
            </a:r>
          </a:p>
          <a:p>
            <a:pPr eaLnBrk="1" hangingPunct="1">
              <a:lnSpc>
                <a:spcPct val="80000"/>
              </a:lnSpc>
              <a:buFont typeface="Wingdings" pitchFamily="2" charset="2"/>
              <a:buChar char="v"/>
            </a:pPr>
            <a:r>
              <a:rPr lang="sk-SK" sz="2400" dirty="0" smtClean="0"/>
              <a:t>táto ochranná črta pracovného práva by mala byť charakteristická pre každú vývojovú etapu PP</a:t>
            </a:r>
          </a:p>
          <a:p>
            <a:pPr eaLnBrk="1" hangingPunct="1">
              <a:lnSpc>
                <a:spcPct val="80000"/>
              </a:lnSpc>
              <a:buFont typeface="Wingdings" pitchFamily="2" charset="2"/>
              <a:buChar char="v"/>
            </a:pPr>
            <a:r>
              <a:rPr lang="sk-SK" sz="2400" dirty="0" smtClean="0"/>
              <a:t>konštrukcia PP ako práva minimálnych právnych nárokov zamestnancov, ktoré je každý zamestnávateľ povinný rešpektovať</a:t>
            </a:r>
          </a:p>
          <a:p>
            <a:endParaRPr lang="sk-S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1. Kto môže zamestnávať svojich príbuzných bez pracovnej zmluvy alebo dohody?</a:t>
            </a:r>
            <a:endParaRPr lang="sk-SK" dirty="0"/>
          </a:p>
        </p:txBody>
      </p:sp>
      <p:sp>
        <p:nvSpPr>
          <p:cNvPr id="3" name="Zástupný symbol obsahu 2"/>
          <p:cNvSpPr>
            <a:spLocks noGrp="1"/>
          </p:cNvSpPr>
          <p:nvPr>
            <p:ph sz="quarter" idx="1"/>
          </p:nvPr>
        </p:nvSpPr>
        <p:spPr/>
        <p:txBody>
          <a:bodyPr/>
          <a:lstStyle/>
          <a:p>
            <a:r>
              <a:rPr lang="sk-SK" sz="2000" dirty="0" smtClean="0"/>
              <a:t>výpomoc príbuzného aj bez toho, aby s ním podnikateľ musel uzatvoriť niektorú z foriem pracovnoprávneho vzťahu (či už pracovnú zmluvu, alebo niektorú z dohôd o prácach vykonávaných mimo pracovného pomeru – </a:t>
            </a:r>
            <a:r>
              <a:rPr lang="sk-SK" sz="2000" dirty="0" err="1" smtClean="0"/>
              <a:t>DoBPŠ</a:t>
            </a:r>
            <a:r>
              <a:rPr lang="sk-SK" sz="2000" dirty="0" smtClean="0"/>
              <a:t>, </a:t>
            </a:r>
            <a:r>
              <a:rPr lang="sk-SK" sz="2000" dirty="0" err="1" smtClean="0"/>
              <a:t>DoVP</a:t>
            </a:r>
            <a:r>
              <a:rPr lang="sk-SK" sz="2000" dirty="0" smtClean="0"/>
              <a:t>, </a:t>
            </a:r>
            <a:r>
              <a:rPr lang="sk-SK" sz="2000" dirty="0" err="1" smtClean="0"/>
              <a:t>DoPČ</a:t>
            </a:r>
            <a:r>
              <a:rPr lang="sk-SK" sz="2000" dirty="0" smtClean="0"/>
              <a:t>), sa vzťahuje </a:t>
            </a:r>
            <a:r>
              <a:rPr lang="sk-SK" sz="2000" b="1" dirty="0" smtClean="0"/>
              <a:t>iba na</a:t>
            </a:r>
            <a:r>
              <a:rPr lang="sk-SK" sz="2000" dirty="0" smtClean="0"/>
              <a:t> </a:t>
            </a:r>
            <a:r>
              <a:rPr lang="sk-SK" sz="2000" b="1" dirty="0" smtClean="0"/>
              <a:t>podnikateľov, ktorí sú fyzickými osobami</a:t>
            </a:r>
          </a:p>
          <a:p>
            <a:r>
              <a:rPr lang="sk-SK" sz="2000" b="1" dirty="0" smtClean="0"/>
              <a:t>f</a:t>
            </a:r>
            <a:r>
              <a:rPr lang="sk-SK" sz="2000" dirty="0" smtClean="0"/>
              <a:t>yzické osoby podnikajú najčastejšie na základe </a:t>
            </a:r>
            <a:r>
              <a:rPr lang="sk-SK" sz="2000" i="1" dirty="0" smtClean="0"/>
              <a:t>živnostenského oprávnenia</a:t>
            </a:r>
            <a:r>
              <a:rPr lang="sk-SK" sz="2000" dirty="0" smtClean="0"/>
              <a:t> podľa zákona č. 455/1991 Z. z. o živnostenskom podnikaní</a:t>
            </a:r>
          </a:p>
          <a:p>
            <a:r>
              <a:rPr lang="sk-SK" sz="2000" dirty="0" smtClean="0"/>
              <a:t>okrem živnostníkov sú podnikajúcimi fyzickými osobami aj tzv. </a:t>
            </a:r>
            <a:r>
              <a:rPr lang="sk-SK" sz="2000" i="1" dirty="0" smtClean="0"/>
              <a:t>regulované profesie</a:t>
            </a:r>
            <a:r>
              <a:rPr lang="sk-SK" sz="2000" dirty="0" smtClean="0"/>
              <a:t> (ich výpočet možno nájsť v § 3 ods. 1 písm. d) živnostenského zákona, ale pozor ich postavenie nie je upravené živnostenským zákonom)</a:t>
            </a:r>
          </a:p>
          <a:p>
            <a:r>
              <a:rPr lang="sk-SK" sz="2000" dirty="0" smtClean="0"/>
              <a:t>k regulovaným profesiám (povolaniam) patria napríklad:</a:t>
            </a:r>
          </a:p>
          <a:p>
            <a:pPr lvl="1"/>
            <a:r>
              <a:rPr lang="sk-SK" sz="1800" dirty="0" smtClean="0"/>
              <a:t>psychológovia, </a:t>
            </a:r>
            <a:r>
              <a:rPr lang="sk-SK" sz="2000" dirty="0" smtClean="0"/>
              <a:t>veterinárni lekári, advokáti, notári, súdni exekútori, </a:t>
            </a:r>
            <a:r>
              <a:rPr lang="sk-SK" sz="2000" dirty="0" err="1" smtClean="0"/>
              <a:t>mediátori</a:t>
            </a:r>
            <a:r>
              <a:rPr lang="sk-SK" sz="2000" dirty="0" smtClean="0"/>
              <a:t>, znalci, tlmočníci, audítori, daňoví poradcovia, autorizovaní architekti, geodeti, kartografi a pod.</a:t>
            </a:r>
          </a:p>
          <a:p>
            <a:endParaRPr lang="sk-SK"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2. Kto je príbuzný, ktorého možno zamestnávať bez pracovnej zmluvy alebo dohody?</a:t>
            </a:r>
            <a:endParaRPr lang="sk-SK" sz="2800" dirty="0"/>
          </a:p>
        </p:txBody>
      </p:sp>
      <p:sp>
        <p:nvSpPr>
          <p:cNvPr id="3" name="Zástupný symbol obsahu 2"/>
          <p:cNvSpPr>
            <a:spLocks noGrp="1"/>
          </p:cNvSpPr>
          <p:nvPr>
            <p:ph sz="quarter" idx="1"/>
          </p:nvPr>
        </p:nvSpPr>
        <p:spPr>
          <a:xfrm>
            <a:off x="914400" y="1447800"/>
            <a:ext cx="7772400" cy="4981596"/>
          </a:xfrm>
        </p:spPr>
        <p:txBody>
          <a:bodyPr/>
          <a:lstStyle/>
          <a:p>
            <a:pPr lvl="0"/>
            <a:r>
              <a:rPr lang="sk-SK" sz="2000" b="1" dirty="0" smtClean="0"/>
              <a:t>príbuzný v priamom rade</a:t>
            </a:r>
            <a:endParaRPr lang="sk-SK" sz="2000" dirty="0" smtClean="0"/>
          </a:p>
          <a:p>
            <a:pPr lvl="1"/>
            <a:r>
              <a:rPr lang="sk-SK" sz="2000" dirty="0" smtClean="0"/>
              <a:t>príbuznými v priamom rade (v priamom pokolení) sú priami predkovia (</a:t>
            </a:r>
            <a:r>
              <a:rPr lang="sk-SK" sz="2000" dirty="0" err="1" smtClean="0"/>
              <a:t>ascendenti</a:t>
            </a:r>
            <a:r>
              <a:rPr lang="sk-SK" sz="2000" dirty="0" smtClean="0"/>
              <a:t>) a priami potomkovia (</a:t>
            </a:r>
            <a:r>
              <a:rPr lang="sk-SK" sz="2000" dirty="0" err="1" smtClean="0"/>
              <a:t>descendenti</a:t>
            </a:r>
            <a:r>
              <a:rPr lang="sk-SK" sz="2000" dirty="0" smtClean="0"/>
              <a:t>), teda otec, syn, vnuk, matka, dcéra a vnučka</a:t>
            </a:r>
          </a:p>
          <a:p>
            <a:pPr lvl="1"/>
            <a:r>
              <a:rPr lang="sk-SK" sz="2000" dirty="0" smtClean="0"/>
              <a:t>príbuzenstvo sa zakladá aj osvojením (§ 117 zákona č. 40/1964 Zb. Občiansky zákonník).</a:t>
            </a:r>
          </a:p>
          <a:p>
            <a:pPr lvl="0"/>
            <a:r>
              <a:rPr lang="sk-SK" sz="2000" b="1" dirty="0" smtClean="0"/>
              <a:t>súrodenec</a:t>
            </a:r>
            <a:endParaRPr lang="sk-SK" sz="2000" dirty="0" smtClean="0"/>
          </a:p>
          <a:p>
            <a:pPr lvl="1"/>
            <a:r>
              <a:rPr lang="sk-SK" sz="2000" dirty="0" smtClean="0"/>
              <a:t>bez ohľadu na to, či ide o súrodencov vlastných alebo nevlastných (či majú spoločného len jedného rodiča (polorodí súrodenci) alebo majú spoločných oboch rodičov (plnorodí súrodenci)). Zamestnávanie ďalších príbuzných v pobočnom rade, napríklad bratrancov, strýkov, synovcov bez založenia pracovnoprávneho vzťahu by bolo v rozpore so zákonom o nelegálnej práci.</a:t>
            </a:r>
          </a:p>
          <a:p>
            <a:pPr lvl="0"/>
            <a:r>
              <a:rPr lang="sk-SK" sz="2000" b="1" dirty="0" smtClean="0"/>
              <a:t>manžel/manželka </a:t>
            </a:r>
            <a:endParaRPr lang="sk-SK" sz="2000" dirty="0" smtClean="0"/>
          </a:p>
          <a:p>
            <a:pPr lvl="1"/>
            <a:r>
              <a:rPr lang="sk-SK" sz="2000" dirty="0" smtClean="0"/>
              <a:t>pokiaľ súd právoplatne nerozhodne o rozvode manželstva, manželstvo naďalej trvá, aj keď je rozvrátene.</a:t>
            </a:r>
          </a:p>
          <a:p>
            <a:endParaRPr lang="sk-SK"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Otázky z praxe</a:t>
            </a:r>
            <a:endParaRPr lang="sk-SK" dirty="0"/>
          </a:p>
        </p:txBody>
      </p:sp>
      <p:sp>
        <p:nvSpPr>
          <p:cNvPr id="3" name="Zástupný symbol obsahu 2"/>
          <p:cNvSpPr>
            <a:spLocks noGrp="1"/>
          </p:cNvSpPr>
          <p:nvPr>
            <p:ph sz="quarter" idx="1"/>
          </p:nvPr>
        </p:nvSpPr>
        <p:spPr>
          <a:xfrm>
            <a:off x="914400" y="1447800"/>
            <a:ext cx="7772400" cy="4910158"/>
          </a:xfrm>
        </p:spPr>
        <p:txBody>
          <a:bodyPr/>
          <a:lstStyle/>
          <a:p>
            <a:pPr marL="514350" indent="-514350">
              <a:buFont typeface="+mj-lt"/>
              <a:buAutoNum type="arabicPeriod"/>
            </a:pPr>
            <a:r>
              <a:rPr lang="sk-SK" sz="2400" dirty="0" smtClean="0"/>
              <a:t>Môže podnikateľovi pri jeho rodinnom podnikaní vypomáhať jeho družka, s ktorou trvale žijú v spoločnej domácnosti?</a:t>
            </a:r>
          </a:p>
          <a:p>
            <a:pPr marL="514350" indent="-514350">
              <a:buFont typeface="+mj-lt"/>
              <a:buAutoNum type="arabicPeriod"/>
            </a:pPr>
            <a:r>
              <a:rPr lang="sk-SK" sz="2400" dirty="0" smtClean="0"/>
              <a:t>Od akého veku môžu podnikateľovi vypomáhať pri rodinnom podnikaní jeho deti?</a:t>
            </a:r>
          </a:p>
          <a:p>
            <a:pPr marL="514350" indent="-514350">
              <a:buFont typeface="+mj-lt"/>
              <a:buAutoNum type="arabicPeriod"/>
            </a:pPr>
            <a:r>
              <a:rPr lang="sk-SK" sz="2400" dirty="0" smtClean="0"/>
              <a:t>Môže podnikateľovi bezplatne vypomáhať jeho manželka, ktorá je na materskej dovolenke?</a:t>
            </a:r>
          </a:p>
          <a:p>
            <a:pPr marL="514350" indent="-514350">
              <a:buFont typeface="+mj-lt"/>
              <a:buAutoNum type="arabicPeriod"/>
            </a:pPr>
            <a:r>
              <a:rPr lang="sk-SK" sz="2400" dirty="0" smtClean="0"/>
              <a:t>Môže podnikateľovi vypomáhať jeho matka, ktorá je evidovaná na úrade práce v evidencii uchádzačov o zamestnanie?</a:t>
            </a:r>
          </a:p>
          <a:p>
            <a:pPr marL="514350" indent="-514350">
              <a:buFont typeface="+mj-lt"/>
              <a:buAutoNum type="arabicPeriod"/>
            </a:pPr>
            <a:r>
              <a:rPr lang="sk-SK" sz="2400" dirty="0" smtClean="0"/>
              <a:t>Môže podnikateľovi vypomáhať syn, ktorý je externým študentom VŠ?</a:t>
            </a:r>
            <a:endParaRPr lang="sk-SK" dirty="0" smtClean="0"/>
          </a:p>
          <a:p>
            <a:pPr marL="514350" indent="-514350">
              <a:buNone/>
            </a:pPr>
            <a:r>
              <a:rPr lang="sk-SK" sz="1800" i="1" dirty="0" smtClean="0"/>
              <a:t>Odpovede:  </a:t>
            </a:r>
            <a:r>
              <a:rPr lang="sk-SK" sz="1800" i="1" dirty="0" err="1" smtClean="0"/>
              <a:t>Žuľová</a:t>
            </a:r>
            <a:r>
              <a:rPr lang="sk-SK" sz="1800" i="1" dirty="0" smtClean="0"/>
              <a:t>, J.:  Vypomáhanie v rodinných firmách . In: Práce a Mzdy bez chýb, pokút a penále. </a:t>
            </a:r>
            <a:r>
              <a:rPr lang="sk-SK" sz="1800" i="1" smtClean="0"/>
              <a:t>-ISSN </a:t>
            </a:r>
            <a:r>
              <a:rPr lang="sk-SK" sz="1800" i="1" dirty="0" smtClean="0"/>
              <a:t>1337-060X. - Roč. IX. č. 5 (2014), s. 19-21.</a:t>
            </a:r>
          </a:p>
          <a:p>
            <a:pPr marL="514350" indent="-514350">
              <a:buFont typeface="+mj-lt"/>
              <a:buAutoNum type="arabicPeriod"/>
            </a:pPr>
            <a:endParaRPr lang="sk-SK" dirty="0" smtClean="0"/>
          </a:p>
          <a:p>
            <a:pPr marL="514350" indent="-514350">
              <a:buFont typeface="+mj-lt"/>
              <a:buAutoNum type="arabicPeriod"/>
            </a:pPr>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Vývojové trendy pracovného práva</a:t>
            </a:r>
            <a:endParaRPr lang="sk-SK" dirty="0"/>
          </a:p>
        </p:txBody>
      </p:sp>
      <p:sp>
        <p:nvSpPr>
          <p:cNvPr id="3" name="Zástupný symbol obsahu 2"/>
          <p:cNvSpPr>
            <a:spLocks noGrp="1"/>
          </p:cNvSpPr>
          <p:nvPr>
            <p:ph sz="quarter" idx="1"/>
          </p:nvPr>
        </p:nvSpPr>
        <p:spPr/>
        <p:txBody>
          <a:bodyPr/>
          <a:lstStyle/>
          <a:p>
            <a:r>
              <a:rPr lang="sk-SK" dirty="0" smtClean="0"/>
              <a:t>existencia permanentného strachu o zamestnanie bez ohľadu na to, či sa zamestnávateľovi darí, alebo nie</a:t>
            </a:r>
          </a:p>
          <a:p>
            <a:r>
              <a:rPr lang="sk-SK" dirty="0" smtClean="0"/>
              <a:t>PP postupne stráca vysoký ochranársky štandard, ktorý sa pre zamestnávateľov javí ako neúnosný</a:t>
            </a:r>
          </a:p>
          <a:p>
            <a:r>
              <a:rPr lang="sk-SK" dirty="0" smtClean="0"/>
              <a:t>koncept flexikurity = flexibilné (pružné) PPV umožňujúce </a:t>
            </a:r>
            <a:r>
              <a:rPr lang="sk-SK" dirty="0" err="1" smtClean="0"/>
              <a:t>zľ</a:t>
            </a:r>
            <a:r>
              <a:rPr lang="sk-SK" dirty="0" smtClean="0"/>
              <a:t> reagovať na meniace sa podmienky trhu práce + ochrana sociálnych práv a ľudskej dôstojnosti zamestnanca</a:t>
            </a:r>
          </a:p>
          <a:p>
            <a:endParaRPr lang="sk-SK" dirty="0" smtClean="0"/>
          </a:p>
          <a:p>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obsahu 2"/>
          <p:cNvSpPr>
            <a:spLocks noGrp="1"/>
          </p:cNvSpPr>
          <p:nvPr>
            <p:ph sz="quarter" idx="1"/>
          </p:nvPr>
        </p:nvSpPr>
        <p:spPr/>
        <p:txBody>
          <a:bodyPr/>
          <a:lstStyle/>
          <a:p>
            <a:pPr algn="ctr" eaLnBrk="1" hangingPunct="1">
              <a:buFont typeface="Wingdings 2" pitchFamily="18" charset="2"/>
              <a:buNone/>
            </a:pPr>
            <a:r>
              <a:rPr lang="sk-SK" sz="3600" dirty="0" smtClean="0"/>
              <a:t>Postavenie pracovného práva v systéme práva je dané aj jeho vzťahom k iným právnym odvetviam.</a:t>
            </a:r>
          </a:p>
          <a:p>
            <a:pPr algn="ctr" eaLnBrk="1" hangingPunct="1">
              <a:buFont typeface="Wingdings 2" pitchFamily="18" charset="2"/>
              <a:buNone/>
            </a:pPr>
            <a:r>
              <a:rPr lang="sk-SK" sz="3600"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eaLnBrk="1" fontAlgn="auto" hangingPunct="1">
              <a:spcAft>
                <a:spcPts val="0"/>
              </a:spcAft>
              <a:defRPr/>
            </a:pPr>
            <a:r>
              <a:rPr lang="sk-SK" dirty="0" smtClean="0"/>
              <a:t>Pracovné právo ako súčasť systému práva SR</a:t>
            </a:r>
          </a:p>
        </p:txBody>
      </p:sp>
      <p:sp>
        <p:nvSpPr>
          <p:cNvPr id="8195" name="Rectangle 3"/>
          <p:cNvSpPr>
            <a:spLocks noGrp="1" noChangeArrowheads="1"/>
          </p:cNvSpPr>
          <p:nvPr>
            <p:ph sz="quarter" idx="1"/>
          </p:nvPr>
        </p:nvSpPr>
        <p:spPr/>
        <p:txBody>
          <a:bodyPr/>
          <a:lstStyle/>
          <a:p>
            <a:pPr eaLnBrk="1" hangingPunct="1">
              <a:lnSpc>
                <a:spcPct val="80000"/>
              </a:lnSpc>
            </a:pPr>
            <a:r>
              <a:rPr lang="sk-SK" sz="2800" dirty="0" smtClean="0"/>
              <a:t>Pracovné právo (PP) je:</a:t>
            </a:r>
          </a:p>
          <a:p>
            <a:pPr eaLnBrk="1" hangingPunct="1">
              <a:lnSpc>
                <a:spcPct val="80000"/>
              </a:lnSpc>
              <a:buFont typeface="Wingdings" pitchFamily="2" charset="2"/>
              <a:buChar char="Ø"/>
            </a:pPr>
            <a:r>
              <a:rPr lang="sk-SK" sz="2800" dirty="0" smtClean="0"/>
              <a:t> samostatné právne odvetvie právneho poriadku SR</a:t>
            </a:r>
          </a:p>
          <a:p>
            <a:pPr eaLnBrk="1" hangingPunct="1">
              <a:lnSpc>
                <a:spcPct val="80000"/>
              </a:lnSpc>
              <a:buFont typeface="Wingdings" pitchFamily="2" charset="2"/>
              <a:buChar char="Ø"/>
            </a:pPr>
            <a:r>
              <a:rPr lang="sk-SK" sz="2800" dirty="0" smtClean="0"/>
              <a:t> kodifikované právne odvetvie (zák. č. 311/2001 Z. z. Zákonník práce)</a:t>
            </a:r>
          </a:p>
          <a:p>
            <a:pPr eaLnBrk="1" hangingPunct="1">
              <a:lnSpc>
                <a:spcPct val="80000"/>
              </a:lnSpc>
              <a:buFont typeface="Wingdings" pitchFamily="2" charset="2"/>
              <a:buChar char="Ø"/>
            </a:pPr>
            <a:r>
              <a:rPr lang="sk-SK" sz="2800" dirty="0" smtClean="0"/>
              <a:t>má hybridný charakter t. z.: obsahuje prvky</a:t>
            </a:r>
          </a:p>
          <a:p>
            <a:pPr lvl="1" eaLnBrk="1" hangingPunct="1">
              <a:lnSpc>
                <a:spcPct val="80000"/>
              </a:lnSpc>
              <a:buFont typeface="Wingdings" pitchFamily="2" charset="2"/>
              <a:buChar char="Ø"/>
            </a:pPr>
            <a:r>
              <a:rPr lang="sk-SK" dirty="0" smtClean="0"/>
              <a:t>aj </a:t>
            </a:r>
            <a:r>
              <a:rPr lang="sk-SK" u="sng" dirty="0" smtClean="0"/>
              <a:t>súkromného práva</a:t>
            </a:r>
            <a:r>
              <a:rPr lang="sk-SK" dirty="0" smtClean="0"/>
              <a:t> – dispozitívnosť právnych noriem, rovnosť subjektov, zmluvná autonómia</a:t>
            </a:r>
          </a:p>
          <a:p>
            <a:pPr lvl="1" eaLnBrk="1" hangingPunct="1">
              <a:lnSpc>
                <a:spcPct val="80000"/>
              </a:lnSpc>
              <a:buFont typeface="Wingdings" pitchFamily="2" charset="2"/>
              <a:buChar char="Ø"/>
            </a:pPr>
            <a:r>
              <a:rPr lang="sk-SK" dirty="0" smtClean="0"/>
              <a:t>aj </a:t>
            </a:r>
            <a:r>
              <a:rPr lang="sk-SK" u="sng" dirty="0" smtClean="0"/>
              <a:t>verejného práva</a:t>
            </a:r>
            <a:r>
              <a:rPr lang="sk-SK" dirty="0" smtClean="0"/>
              <a:t> – kogentnosť právnych noriem, nerovnosť subjektov (BOZP, kontrola dodržiavania pracovnoprávnych predpisov)</a:t>
            </a:r>
          </a:p>
          <a:p>
            <a:pPr lvl="1" eaLnBrk="1" hangingPunct="1">
              <a:lnSpc>
                <a:spcPct val="80000"/>
              </a:lnSpc>
              <a:buFont typeface="Wingdings" pitchFamily="2" charset="2"/>
              <a:buChar char="Ø"/>
            </a:pPr>
            <a:r>
              <a:rPr lang="sk-SK" dirty="0" smtClean="0"/>
              <a:t>prevládajú súkromné prvky nad verejnoprávnymi</a:t>
            </a:r>
          </a:p>
          <a:p>
            <a:pPr eaLnBrk="1" hangingPunct="1">
              <a:lnSpc>
                <a:spcPct val="80000"/>
              </a:lnSpc>
            </a:pPr>
            <a:endParaRPr lang="sk-SK"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22337"/>
          </a:xfrm>
        </p:spPr>
        <p:txBody>
          <a:bodyPr/>
          <a:lstStyle/>
          <a:p>
            <a:pPr eaLnBrk="1" hangingPunct="1"/>
            <a:r>
              <a:rPr lang="sk-SK" dirty="0" smtClean="0"/>
              <a:t>Vzťah PP k iným </a:t>
            </a:r>
            <a:r>
              <a:rPr lang="sk-SK" dirty="0" err="1" smtClean="0"/>
              <a:t>pr</a:t>
            </a:r>
            <a:r>
              <a:rPr lang="sk-SK" dirty="0" smtClean="0"/>
              <a:t>. odvetviam</a:t>
            </a:r>
          </a:p>
        </p:txBody>
      </p:sp>
      <p:sp>
        <p:nvSpPr>
          <p:cNvPr id="11267" name="Rectangle 3"/>
          <p:cNvSpPr>
            <a:spLocks noGrp="1" noChangeArrowheads="1"/>
          </p:cNvSpPr>
          <p:nvPr>
            <p:ph sz="quarter" idx="1"/>
          </p:nvPr>
        </p:nvSpPr>
        <p:spPr>
          <a:xfrm>
            <a:off x="457200" y="1268413"/>
            <a:ext cx="8435975" cy="5400675"/>
          </a:xfrm>
        </p:spPr>
        <p:txBody>
          <a:bodyPr/>
          <a:lstStyle/>
          <a:p>
            <a:pPr marL="609600" indent="-609600" eaLnBrk="1" hangingPunct="1">
              <a:lnSpc>
                <a:spcPct val="80000"/>
              </a:lnSpc>
              <a:buFontTx/>
              <a:buAutoNum type="arabicPeriod"/>
            </a:pPr>
            <a:r>
              <a:rPr lang="sk-SK" sz="2000" b="1" dirty="0" smtClean="0"/>
              <a:t>vzťah PP a ústavného práva </a:t>
            </a:r>
            <a:r>
              <a:rPr lang="sk-SK" sz="2000" dirty="0" smtClean="0"/>
              <a:t>– Ústava SR garantuje oprávneným subjektom základné hospodárske a sociálne práva</a:t>
            </a:r>
          </a:p>
          <a:p>
            <a:pPr marL="609600" indent="-609600" eaLnBrk="1" hangingPunct="1">
              <a:lnSpc>
                <a:spcPct val="80000"/>
              </a:lnSpc>
              <a:buFontTx/>
              <a:buAutoNum type="arabicPeriod"/>
            </a:pPr>
            <a:r>
              <a:rPr lang="sk-SK" sz="2000" b="1" dirty="0" smtClean="0"/>
              <a:t>vzťah PP a práva sociálneho zabezpečenia </a:t>
            </a:r>
            <a:r>
              <a:rPr lang="sk-SK" sz="2000" dirty="0" smtClean="0"/>
              <a:t>(PSZ) – PSZ reguluje hmotné zabezpečenie zamestnancov pri prerušení výkonu práce, ak nastanú zákonom predvídané sociálne udalosti</a:t>
            </a:r>
          </a:p>
          <a:p>
            <a:pPr marL="609600" indent="-609600" eaLnBrk="1" hangingPunct="1">
              <a:lnSpc>
                <a:spcPct val="80000"/>
              </a:lnSpc>
              <a:buFontTx/>
              <a:buAutoNum type="arabicPeriod"/>
            </a:pPr>
            <a:r>
              <a:rPr lang="sk-SK" sz="2000" b="1" dirty="0" smtClean="0"/>
              <a:t>vzťah PP a správneho práva </a:t>
            </a:r>
            <a:r>
              <a:rPr lang="sk-SK" sz="2000" dirty="0" smtClean="0"/>
              <a:t>– pôsobnosť správnych orgánov v pracovnoprávnych vzťahoch (</a:t>
            </a:r>
            <a:r>
              <a:rPr lang="sk-SK" sz="2000" dirty="0" err="1" smtClean="0"/>
              <a:t>MPSVaR</a:t>
            </a:r>
            <a:r>
              <a:rPr lang="sk-SK" sz="2000" dirty="0" smtClean="0"/>
              <a:t>, inšpekcia práce, Ústredie práce a úrady práce, orgány verejného zdravotníctva)</a:t>
            </a:r>
          </a:p>
          <a:p>
            <a:pPr marL="609600" indent="-609600" eaLnBrk="1" hangingPunct="1">
              <a:lnSpc>
                <a:spcPct val="80000"/>
              </a:lnSpc>
              <a:buFontTx/>
              <a:buAutoNum type="arabicPeriod"/>
            </a:pPr>
            <a:r>
              <a:rPr lang="sk-SK" sz="2000" b="1" dirty="0" smtClean="0"/>
              <a:t>vzťah PP a daňového práva </a:t>
            </a:r>
            <a:r>
              <a:rPr lang="sk-SK" sz="2000" dirty="0" smtClean="0"/>
              <a:t>– zdaňovanie príjmov zamestnancov</a:t>
            </a:r>
          </a:p>
          <a:p>
            <a:pPr marL="609600" indent="-609600" eaLnBrk="1" hangingPunct="1">
              <a:lnSpc>
                <a:spcPct val="80000"/>
              </a:lnSpc>
              <a:buFontTx/>
              <a:buAutoNum type="arabicPeriod"/>
            </a:pPr>
            <a:r>
              <a:rPr lang="sk-SK" sz="2000" b="1" dirty="0" smtClean="0"/>
              <a:t>vzťah PP a trestného práva </a:t>
            </a:r>
            <a:r>
              <a:rPr lang="sk-SK" sz="2000" dirty="0" smtClean="0"/>
              <a:t>– porušenie povinností z pracovnoprávnych vzťahov môže založiť trestnoprávnu zodpovednosti zamestnanca i zamestnávateľa (TČ nevyplatenia mzdy a odstupného, TČ neoprávneného zamestnávania)</a:t>
            </a:r>
          </a:p>
          <a:p>
            <a:pPr marL="609600" indent="-609600" eaLnBrk="1" hangingPunct="1">
              <a:lnSpc>
                <a:spcPct val="80000"/>
              </a:lnSpc>
              <a:buFontTx/>
              <a:buAutoNum type="arabicPeriod"/>
            </a:pPr>
            <a:r>
              <a:rPr lang="sk-SK" sz="2000" b="1" dirty="0" smtClean="0"/>
              <a:t>vzťah PP a občianskeho práva </a:t>
            </a:r>
            <a:r>
              <a:rPr lang="sk-SK" sz="2000" dirty="0" smtClean="0"/>
              <a:t>– subsidiárne uplatňovanie všeobecných ustanovení Občianskeho zákonníka v pracovnoprávnych vzťahoch, autorskoprávna ochrana zamestnaneckého diela</a:t>
            </a:r>
          </a:p>
          <a:p>
            <a:pPr marL="609600" indent="-609600" eaLnBrk="1" hangingPunct="1">
              <a:lnSpc>
                <a:spcPct val="80000"/>
              </a:lnSpc>
              <a:buFontTx/>
              <a:buAutoNum type="arabicPeriod"/>
            </a:pPr>
            <a:r>
              <a:rPr lang="sk-SK" sz="2000" b="1" dirty="0" smtClean="0"/>
              <a:t>vzťah PP a obchodného práva </a:t>
            </a:r>
            <a:r>
              <a:rPr lang="sk-SK" sz="2000" dirty="0" smtClean="0"/>
              <a:t>– práva a povinnosti zamestnanca – manažéra, práva zamestnancov pri prevode podniku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obsahu 2"/>
          <p:cNvSpPr>
            <a:spLocks noGrp="1"/>
          </p:cNvSpPr>
          <p:nvPr>
            <p:ph sz="quarter" idx="1"/>
          </p:nvPr>
        </p:nvSpPr>
        <p:spPr/>
        <p:txBody>
          <a:bodyPr/>
          <a:lstStyle/>
          <a:p>
            <a:pPr algn="ctr" eaLnBrk="1" hangingPunct="1">
              <a:buFont typeface="Wingdings 2" pitchFamily="18" charset="2"/>
              <a:buNone/>
            </a:pPr>
            <a:endParaRPr lang="sk-SK" sz="4800" dirty="0" smtClean="0"/>
          </a:p>
          <a:p>
            <a:pPr algn="ctr" eaLnBrk="1" hangingPunct="1">
              <a:buFont typeface="Wingdings 2" pitchFamily="18" charset="2"/>
              <a:buNone/>
            </a:pPr>
            <a:r>
              <a:rPr lang="sk-SK" sz="4800" dirty="0" smtClean="0"/>
              <a:t>Čo je predmetom regulácie pracovného práva?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sk-SK" dirty="0" smtClean="0"/>
              <a:t>Pracovné právo ako súčasť systému práva SR</a:t>
            </a:r>
          </a:p>
        </p:txBody>
      </p:sp>
      <p:sp>
        <p:nvSpPr>
          <p:cNvPr id="9219" name="Rectangle 3"/>
          <p:cNvSpPr>
            <a:spLocks noGrp="1" noChangeArrowheads="1"/>
          </p:cNvSpPr>
          <p:nvPr>
            <p:ph sz="quarter" idx="1"/>
          </p:nvPr>
        </p:nvSpPr>
        <p:spPr>
          <a:xfrm>
            <a:off x="457200" y="1600200"/>
            <a:ext cx="8229600" cy="4781550"/>
          </a:xfrm>
        </p:spPr>
        <p:txBody>
          <a:bodyPr/>
          <a:lstStyle/>
          <a:p>
            <a:pPr eaLnBrk="1" hangingPunct="1"/>
            <a:r>
              <a:rPr lang="sk-SK" dirty="0" smtClean="0"/>
              <a:t>PP je súbor právnych noriem, ktoré upravujú vzťahy medzi ľuďmi pri uskutočňovaní ľudskej práce</a:t>
            </a:r>
          </a:p>
          <a:p>
            <a:pPr eaLnBrk="1" hangingPunct="1"/>
            <a:r>
              <a:rPr lang="sk-SK" dirty="0" smtClean="0"/>
              <a:t>nejde však o právnu reguláciu celej oblasti ľudskej práce (prácu možno vykonávať aj bez právnej regulácie, napr. práca v domácnosti), ale PP upravuje spoločenské vzťahy vznikajúce pri výkone </a:t>
            </a:r>
            <a:r>
              <a:rPr lang="sk-SK" u="sng" dirty="0" smtClean="0"/>
              <a:t>závislej práce za odmenu</a:t>
            </a:r>
          </a:p>
          <a:p>
            <a:pPr eaLnBrk="1" hangingPunct="1"/>
            <a:r>
              <a:rPr lang="sk-SK" i="1" dirty="0" smtClean="0"/>
              <a:t>! Nereguluje prácu ako takú, ale vzťahy medzi ľuďmi, ktoré vznikajú pri výkone práce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jetok">
  <a:themeElements>
    <a:clrScheme name="Majeto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ajetok">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ajetok">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1808</TotalTime>
  <Words>1699</Words>
  <Application>Microsoft Office PowerPoint</Application>
  <PresentationFormat>Prezentácia na obrazovke (4:3)</PresentationFormat>
  <Paragraphs>180</Paragraphs>
  <Slides>32</Slides>
  <Notes>0</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32</vt:i4>
      </vt:variant>
    </vt:vector>
  </HeadingPairs>
  <TitlesOfParts>
    <vt:vector size="39" baseType="lpstr">
      <vt:lpstr>Arial</vt:lpstr>
      <vt:lpstr>Franklin Gothic Book</vt:lpstr>
      <vt:lpstr>Perpetua</vt:lpstr>
      <vt:lpstr>Times New Roman</vt:lpstr>
      <vt:lpstr>Wingdings</vt:lpstr>
      <vt:lpstr>Wingdings 2</vt:lpstr>
      <vt:lpstr>Majetok</vt:lpstr>
      <vt:lpstr>Úvod do pracovného práva RIFIV Pracovné právo</vt:lpstr>
      <vt:lpstr>Pracovné právo – samostatné právne odvetvie (vznik, funkcie, predmet úpravy) </vt:lpstr>
      <vt:lpstr>Ochranná funkcia PP</vt:lpstr>
      <vt:lpstr>Vývojové trendy pracovného práva</vt:lpstr>
      <vt:lpstr>Prezentácia programu PowerPoint</vt:lpstr>
      <vt:lpstr>Pracovné právo ako súčasť systému práva SR</vt:lpstr>
      <vt:lpstr>Vzťah PP k iným pr. odvetviam</vt:lpstr>
      <vt:lpstr>Prezentácia programu PowerPoint</vt:lpstr>
      <vt:lpstr>Pracovné právo ako súčasť systému práva SR</vt:lpstr>
      <vt:lpstr>Závislá práca – definičné znaky</vt:lpstr>
      <vt:lpstr>1. Subordinačný princíp</vt:lpstr>
      <vt:lpstr>2. Osobný výkon práce</vt:lpstr>
      <vt:lpstr>3. Práca podľa pokynov zamestnávateľa</vt:lpstr>
      <vt:lpstr>4. Práca vykonávaná v mene zamestnávateľa</vt:lpstr>
      <vt:lpstr>5. Práca vykonávaná v pracovnom čase</vt:lpstr>
      <vt:lpstr>Zmluvné pokrytie výkonu závislej práce</vt:lpstr>
      <vt:lpstr>Predmet pracovného práva</vt:lpstr>
      <vt:lpstr>Príklad č. 1</vt:lpstr>
      <vt:lpstr>Príklad č. 2</vt:lpstr>
      <vt:lpstr>Príklad č. 3</vt:lpstr>
      <vt:lpstr>Ekonomické hľadisko „nútených živností“</vt:lpstr>
      <vt:lpstr>Prezentácia programu PowerPoint</vt:lpstr>
      <vt:lpstr>Nelegálne zamestnávanie</vt:lpstr>
      <vt:lpstr>Nelegálne zamestnávanie</vt:lpstr>
      <vt:lpstr>Formy nelegálneho zamestnávania</vt:lpstr>
      <vt:lpstr>Nezaloženie pracovnoprávneho vzťahu alebo štátnozamestnaneckého pomeru</vt:lpstr>
      <vt:lpstr>2. Nesplnenie prihlasovacích povinností  </vt:lpstr>
      <vt:lpstr>3. Nelegálne zamestnávanie cudzincov</vt:lpstr>
      <vt:lpstr>Vypomáhanie v rodinných firmách</vt:lpstr>
      <vt:lpstr>1. Kto môže zamestnávať svojich príbuzných bez pracovnej zmluvy alebo dohody?</vt:lpstr>
      <vt:lpstr>2. Kto je príbuzný, ktorého možno zamestnávať bez pracovnej zmluvy alebo dohody?</vt:lpstr>
      <vt:lpstr>Otázky z praxe</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pracovného práva</dc:title>
  <dc:creator>Unknown</dc:creator>
  <cp:lastModifiedBy>Seilerova</cp:lastModifiedBy>
  <cp:revision>153</cp:revision>
  <dcterms:created xsi:type="dcterms:W3CDTF">2011-11-03T08:58:36Z</dcterms:created>
  <dcterms:modified xsi:type="dcterms:W3CDTF">2017-02-16T12:00:19Z</dcterms:modified>
</cp:coreProperties>
</file>