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handoutMasterIdLst>
    <p:handoutMasterId r:id="rId42"/>
  </p:handoutMasterIdLst>
  <p:sldIdLst>
    <p:sldId id="256" r:id="rId2"/>
    <p:sldId id="319" r:id="rId3"/>
    <p:sldId id="320" r:id="rId4"/>
    <p:sldId id="321" r:id="rId5"/>
    <p:sldId id="322" r:id="rId6"/>
    <p:sldId id="323" r:id="rId7"/>
    <p:sldId id="324" r:id="rId8"/>
    <p:sldId id="325" r:id="rId9"/>
    <p:sldId id="326" r:id="rId10"/>
    <p:sldId id="327" r:id="rId11"/>
    <p:sldId id="328" r:id="rId12"/>
    <p:sldId id="329" r:id="rId13"/>
    <p:sldId id="330" r:id="rId14"/>
    <p:sldId id="331" r:id="rId15"/>
    <p:sldId id="332" r:id="rId16"/>
    <p:sldId id="333" r:id="rId17"/>
    <p:sldId id="334" r:id="rId18"/>
    <p:sldId id="335" r:id="rId19"/>
    <p:sldId id="336" r:id="rId20"/>
    <p:sldId id="364" r:id="rId21"/>
    <p:sldId id="365" r:id="rId22"/>
    <p:sldId id="356" r:id="rId23"/>
    <p:sldId id="362" r:id="rId24"/>
    <p:sldId id="363" r:id="rId25"/>
    <p:sldId id="338" r:id="rId26"/>
    <p:sldId id="357" r:id="rId27"/>
    <p:sldId id="358" r:id="rId28"/>
    <p:sldId id="359" r:id="rId29"/>
    <p:sldId id="360" r:id="rId30"/>
    <p:sldId id="361" r:id="rId31"/>
    <p:sldId id="339" r:id="rId32"/>
    <p:sldId id="340" r:id="rId33"/>
    <p:sldId id="342" r:id="rId34"/>
    <p:sldId id="343" r:id="rId35"/>
    <p:sldId id="344" r:id="rId36"/>
    <p:sldId id="345" r:id="rId37"/>
    <p:sldId id="346" r:id="rId38"/>
    <p:sldId id="347" r:id="rId39"/>
    <p:sldId id="348" r:id="rId40"/>
    <p:sldId id="351" r:id="rId41"/>
  </p:sldIdLst>
  <p:sldSz cx="9144000" cy="6858000" type="screen4x3"/>
  <p:notesSz cx="9144000" cy="6858000"/>
  <p:defaultTextStyle>
    <a:defPPr>
      <a:defRPr lang="sk-SK"/>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67" autoAdjust="0"/>
  </p:normalViewPr>
  <p:slideViewPr>
    <p:cSldViewPr>
      <p:cViewPr varScale="1">
        <p:scale>
          <a:sx n="69" d="100"/>
          <a:sy n="69" d="100"/>
        </p:scale>
        <p:origin x="1416" y="72"/>
      </p:cViewPr>
      <p:guideLst>
        <p:guide orient="horz" pos="2160"/>
        <p:guide pos="2880"/>
      </p:guideLst>
    </p:cSldViewPr>
  </p:slideViewPr>
  <p:outlineViewPr>
    <p:cViewPr>
      <p:scale>
        <a:sx n="33" d="100"/>
        <a:sy n="33" d="100"/>
      </p:scale>
      <p:origin x="0" y="6245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7194009F-EE82-4FE0-9DAA-36267199C59B}" type="datetimeFigureOut">
              <a:rPr lang="sk-SK" smtClean="0"/>
              <a:pPr/>
              <a:t>16.02.2017</a:t>
            </a:fld>
            <a:endParaRPr lang="sk-SK"/>
          </a:p>
        </p:txBody>
      </p:sp>
      <p:sp>
        <p:nvSpPr>
          <p:cNvPr id="4" name="Zástupný symbol päty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sk-SK"/>
          </a:p>
        </p:txBody>
      </p:sp>
      <p:sp>
        <p:nvSpPr>
          <p:cNvPr id="5" name="Zástupný symbol čísla snímky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22678C1E-A10E-4D88-988C-33007CED176B}" type="slidenum">
              <a:rPr lang="sk-SK" smtClean="0"/>
              <a:pPr/>
              <a:t>‹#›</a:t>
            </a:fld>
            <a:endParaRPr lang="sk-SK"/>
          </a:p>
        </p:txBody>
      </p:sp>
    </p:spTree>
    <p:extLst>
      <p:ext uri="{BB962C8B-B14F-4D97-AF65-F5344CB8AC3E}">
        <p14:creationId xmlns:p14="http://schemas.microsoft.com/office/powerpoint/2010/main" val="385569778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bg>
      <p:bgRef idx="1003">
        <a:schemeClr val="bg1"/>
      </p:bgRef>
    </p:bg>
    <p:spTree>
      <p:nvGrpSpPr>
        <p:cNvPr id="1" name=""/>
        <p:cNvGrpSpPr/>
        <p:nvPr/>
      </p:nvGrpSpPr>
      <p:grpSpPr>
        <a:xfrm>
          <a:off x="0" y="0"/>
          <a:ext cx="0" cy="0"/>
          <a:chOff x="0" y="0"/>
          <a:chExt cx="0" cy="0"/>
        </a:xfrm>
      </p:grpSpPr>
      <p:sp>
        <p:nvSpPr>
          <p:cNvPr id="4" name="Obdĺžnik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useBgFill="1">
        <p:nvSpPr>
          <p:cNvPr id="5" name="Zaoblený obdĺžnik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a:p>
        </p:txBody>
      </p:sp>
      <p:sp>
        <p:nvSpPr>
          <p:cNvPr id="6" name="Obdĺžnik 5"/>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Obdĺžnik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Obdĺžnik 9"/>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Podnadpis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sk-SK" smtClean="0"/>
              <a:t>Kliknite sem a upravte štýl predlohy podnadpisov.</a:t>
            </a:r>
            <a:endParaRPr lang="en-US"/>
          </a:p>
        </p:txBody>
      </p:sp>
      <p:sp>
        <p:nvSpPr>
          <p:cNvPr id="8" name="Nadpis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sk-SK" smtClean="0"/>
              <a:t>Kliknite sem a upravte štýl predlohy nadpisov.</a:t>
            </a:r>
            <a:endParaRPr lang="en-US"/>
          </a:p>
        </p:txBody>
      </p:sp>
      <p:sp>
        <p:nvSpPr>
          <p:cNvPr id="11" name="Zástupný symbol dátumu 27"/>
          <p:cNvSpPr>
            <a:spLocks noGrp="1"/>
          </p:cNvSpPr>
          <p:nvPr>
            <p:ph type="dt" sz="half" idx="10"/>
          </p:nvPr>
        </p:nvSpPr>
        <p:spPr/>
        <p:txBody>
          <a:bodyPr/>
          <a:lstStyle>
            <a:lvl1pPr>
              <a:defRPr/>
            </a:lvl1pPr>
          </a:lstStyle>
          <a:p>
            <a:pPr>
              <a:defRPr/>
            </a:pPr>
            <a:endParaRPr lang="sk-SK"/>
          </a:p>
        </p:txBody>
      </p:sp>
      <p:sp>
        <p:nvSpPr>
          <p:cNvPr id="12" name="Zástupný symbol päty 16"/>
          <p:cNvSpPr>
            <a:spLocks noGrp="1"/>
          </p:cNvSpPr>
          <p:nvPr>
            <p:ph type="ftr" sz="quarter" idx="11"/>
          </p:nvPr>
        </p:nvSpPr>
        <p:spPr/>
        <p:txBody>
          <a:bodyPr/>
          <a:lstStyle>
            <a:lvl1pPr>
              <a:defRPr/>
            </a:lvl1pPr>
          </a:lstStyle>
          <a:p>
            <a:pPr>
              <a:defRPr/>
            </a:pPr>
            <a:endParaRPr lang="sk-SK"/>
          </a:p>
        </p:txBody>
      </p:sp>
      <p:sp>
        <p:nvSpPr>
          <p:cNvPr id="13" name="Zástupný symbol čísla snímky 28"/>
          <p:cNvSpPr>
            <a:spLocks noGrp="1"/>
          </p:cNvSpPr>
          <p:nvPr>
            <p:ph type="sldNum" sz="quarter" idx="12"/>
          </p:nvPr>
        </p:nvSpPr>
        <p:spPr/>
        <p:txBody>
          <a:bodyPr/>
          <a:lstStyle>
            <a:lvl1pPr>
              <a:defRPr sz="1400">
                <a:solidFill>
                  <a:srgbClr val="FFFFFF"/>
                </a:solidFill>
              </a:defRPr>
            </a:lvl1pPr>
          </a:lstStyle>
          <a:p>
            <a:pPr>
              <a:defRPr/>
            </a:pPr>
            <a:fld id="{47C19D2F-FEB5-4B08-94EF-00C0BAF07919}" type="slidenum">
              <a:rPr lang="sk-SK"/>
              <a:pPr>
                <a:defRPr/>
              </a:pPr>
              <a:t>‹#›</a:t>
            </a:fld>
            <a:endParaRPr lang="sk-SK"/>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en-US"/>
          </a:p>
        </p:txBody>
      </p:sp>
      <p:sp>
        <p:nvSpPr>
          <p:cNvPr id="3" name="Zástupný symbol zvislého textu 2"/>
          <p:cNvSpPr>
            <a:spLocks noGrp="1"/>
          </p:cNvSpPr>
          <p:nvPr>
            <p:ph type="body" orient="vert" idx="1"/>
          </p:nvPr>
        </p:nvSpPr>
        <p:spPr/>
        <p:txBody>
          <a:bodyPr vert="eaVert"/>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4" name="Zástupný symbol dátumu 13"/>
          <p:cNvSpPr>
            <a:spLocks noGrp="1"/>
          </p:cNvSpPr>
          <p:nvPr>
            <p:ph type="dt" sz="half" idx="10"/>
          </p:nvPr>
        </p:nvSpPr>
        <p:spPr/>
        <p:txBody>
          <a:bodyPr/>
          <a:lstStyle>
            <a:lvl1pPr>
              <a:defRPr/>
            </a:lvl1pPr>
          </a:lstStyle>
          <a:p>
            <a:pPr>
              <a:defRPr/>
            </a:pPr>
            <a:endParaRPr lang="sk-SK"/>
          </a:p>
        </p:txBody>
      </p:sp>
      <p:sp>
        <p:nvSpPr>
          <p:cNvPr id="5" name="Zástupný symbol päty 2"/>
          <p:cNvSpPr>
            <a:spLocks noGrp="1"/>
          </p:cNvSpPr>
          <p:nvPr>
            <p:ph type="ftr" sz="quarter" idx="11"/>
          </p:nvPr>
        </p:nvSpPr>
        <p:spPr/>
        <p:txBody>
          <a:bodyPr/>
          <a:lstStyle>
            <a:lvl1pPr>
              <a:defRPr/>
            </a:lvl1pPr>
          </a:lstStyle>
          <a:p>
            <a:pPr>
              <a:defRPr/>
            </a:pPr>
            <a:endParaRPr lang="sk-SK"/>
          </a:p>
        </p:txBody>
      </p:sp>
      <p:sp>
        <p:nvSpPr>
          <p:cNvPr id="6" name="Zástupný symbol čísla snímky 22"/>
          <p:cNvSpPr>
            <a:spLocks noGrp="1"/>
          </p:cNvSpPr>
          <p:nvPr>
            <p:ph type="sldNum" sz="quarter" idx="12"/>
          </p:nvPr>
        </p:nvSpPr>
        <p:spPr/>
        <p:txBody>
          <a:bodyPr/>
          <a:lstStyle>
            <a:lvl1pPr>
              <a:defRPr/>
            </a:lvl1pPr>
          </a:lstStyle>
          <a:p>
            <a:pPr>
              <a:defRPr/>
            </a:pPr>
            <a:fld id="{4F6F7AC1-76AA-4839-BE67-8367A690557C}" type="slidenum">
              <a:rPr lang="sk-SK"/>
              <a:pPr>
                <a:defRPr/>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629400" y="274641"/>
            <a:ext cx="2011680" cy="5851525"/>
          </a:xfrm>
        </p:spPr>
        <p:txBody>
          <a:bodyPr vert="eaVert"/>
          <a:lstStyle/>
          <a:p>
            <a:r>
              <a:rPr lang="sk-SK" smtClean="0"/>
              <a:t>Kliknite sem a upravte štýl predlohy nadpisov.</a:t>
            </a:r>
            <a:endParaRPr lang="en-US"/>
          </a:p>
        </p:txBody>
      </p:sp>
      <p:sp>
        <p:nvSpPr>
          <p:cNvPr id="3" name="Zástupný symbol zvislého textu 2"/>
          <p:cNvSpPr>
            <a:spLocks noGrp="1"/>
          </p:cNvSpPr>
          <p:nvPr>
            <p:ph type="body" orient="vert" idx="1"/>
          </p:nvPr>
        </p:nvSpPr>
        <p:spPr>
          <a:xfrm>
            <a:off x="914400" y="274640"/>
            <a:ext cx="5562600" cy="5851525"/>
          </a:xfrm>
        </p:spPr>
        <p:txBody>
          <a:bodyPr vert="eaVert"/>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4" name="Zástupný symbol dátumu 13"/>
          <p:cNvSpPr>
            <a:spLocks noGrp="1"/>
          </p:cNvSpPr>
          <p:nvPr>
            <p:ph type="dt" sz="half" idx="10"/>
          </p:nvPr>
        </p:nvSpPr>
        <p:spPr/>
        <p:txBody>
          <a:bodyPr/>
          <a:lstStyle>
            <a:lvl1pPr>
              <a:defRPr/>
            </a:lvl1pPr>
          </a:lstStyle>
          <a:p>
            <a:pPr>
              <a:defRPr/>
            </a:pPr>
            <a:endParaRPr lang="sk-SK"/>
          </a:p>
        </p:txBody>
      </p:sp>
      <p:sp>
        <p:nvSpPr>
          <p:cNvPr id="5" name="Zástupný symbol päty 2"/>
          <p:cNvSpPr>
            <a:spLocks noGrp="1"/>
          </p:cNvSpPr>
          <p:nvPr>
            <p:ph type="ftr" sz="quarter" idx="11"/>
          </p:nvPr>
        </p:nvSpPr>
        <p:spPr/>
        <p:txBody>
          <a:bodyPr/>
          <a:lstStyle>
            <a:lvl1pPr>
              <a:defRPr/>
            </a:lvl1pPr>
          </a:lstStyle>
          <a:p>
            <a:pPr>
              <a:defRPr/>
            </a:pPr>
            <a:endParaRPr lang="sk-SK"/>
          </a:p>
        </p:txBody>
      </p:sp>
      <p:sp>
        <p:nvSpPr>
          <p:cNvPr id="6" name="Zástupný symbol čísla snímky 22"/>
          <p:cNvSpPr>
            <a:spLocks noGrp="1"/>
          </p:cNvSpPr>
          <p:nvPr>
            <p:ph type="sldNum" sz="quarter" idx="12"/>
          </p:nvPr>
        </p:nvSpPr>
        <p:spPr/>
        <p:txBody>
          <a:bodyPr/>
          <a:lstStyle>
            <a:lvl1pPr>
              <a:defRPr/>
            </a:lvl1pPr>
          </a:lstStyle>
          <a:p>
            <a:pPr>
              <a:defRPr/>
            </a:pPr>
            <a:fld id="{D813A32A-7796-49F4-BD27-485FBD4F887B}" type="slidenum">
              <a:rPr lang="sk-SK"/>
              <a:pPr>
                <a:defRPr/>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en-US"/>
          </a:p>
        </p:txBody>
      </p:sp>
      <p:sp>
        <p:nvSpPr>
          <p:cNvPr id="8" name="Zástupný symbol obsahu 7"/>
          <p:cNvSpPr>
            <a:spLocks noGrp="1"/>
          </p:cNvSpPr>
          <p:nvPr>
            <p:ph sz="quarter" idx="1"/>
          </p:nvPr>
        </p:nvSpPr>
        <p:spPr>
          <a:xfrm>
            <a:off x="914400" y="1447800"/>
            <a:ext cx="7772400" cy="4572000"/>
          </a:xfrm>
        </p:spPr>
        <p:txBody>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4" name="Zástupný symbol dátumu 13"/>
          <p:cNvSpPr>
            <a:spLocks noGrp="1"/>
          </p:cNvSpPr>
          <p:nvPr>
            <p:ph type="dt" sz="half" idx="10"/>
          </p:nvPr>
        </p:nvSpPr>
        <p:spPr/>
        <p:txBody>
          <a:bodyPr/>
          <a:lstStyle>
            <a:lvl1pPr>
              <a:defRPr/>
            </a:lvl1pPr>
          </a:lstStyle>
          <a:p>
            <a:pPr>
              <a:defRPr/>
            </a:pPr>
            <a:endParaRPr lang="sk-SK"/>
          </a:p>
        </p:txBody>
      </p:sp>
      <p:sp>
        <p:nvSpPr>
          <p:cNvPr id="5" name="Zástupný symbol päty 2"/>
          <p:cNvSpPr>
            <a:spLocks noGrp="1"/>
          </p:cNvSpPr>
          <p:nvPr>
            <p:ph type="ftr" sz="quarter" idx="11"/>
          </p:nvPr>
        </p:nvSpPr>
        <p:spPr/>
        <p:txBody>
          <a:bodyPr/>
          <a:lstStyle>
            <a:lvl1pPr>
              <a:defRPr/>
            </a:lvl1pPr>
          </a:lstStyle>
          <a:p>
            <a:pPr>
              <a:defRPr/>
            </a:pPr>
            <a:endParaRPr lang="sk-SK"/>
          </a:p>
        </p:txBody>
      </p:sp>
      <p:sp>
        <p:nvSpPr>
          <p:cNvPr id="6" name="Zástupný symbol čísla snímky 22"/>
          <p:cNvSpPr>
            <a:spLocks noGrp="1"/>
          </p:cNvSpPr>
          <p:nvPr>
            <p:ph type="sldNum" sz="quarter" idx="12"/>
          </p:nvPr>
        </p:nvSpPr>
        <p:spPr/>
        <p:txBody>
          <a:bodyPr/>
          <a:lstStyle>
            <a:lvl1pPr>
              <a:defRPr/>
            </a:lvl1pPr>
          </a:lstStyle>
          <a:p>
            <a:pPr>
              <a:defRPr/>
            </a:pPr>
            <a:fld id="{1D95DDD9-BE09-48DD-81A0-E90CC5EF4EB0}" type="slidenum">
              <a:rPr lang="sk-SK"/>
              <a:pPr>
                <a:defRPr/>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Hlavička sekcie">
    <p:bg>
      <p:bgRef idx="1003">
        <a:schemeClr val="bg1"/>
      </p:bgRef>
    </p:bg>
    <p:spTree>
      <p:nvGrpSpPr>
        <p:cNvPr id="1" name=""/>
        <p:cNvGrpSpPr/>
        <p:nvPr/>
      </p:nvGrpSpPr>
      <p:grpSpPr>
        <a:xfrm>
          <a:off x="0" y="0"/>
          <a:ext cx="0" cy="0"/>
          <a:chOff x="0" y="0"/>
          <a:chExt cx="0" cy="0"/>
        </a:xfrm>
      </p:grpSpPr>
      <p:sp>
        <p:nvSpPr>
          <p:cNvPr id="4" name="Obdĺžnik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useBgFill="1">
        <p:nvSpPr>
          <p:cNvPr id="5" name="Zaoblený obdĺžnik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a:defRPr/>
            </a:pPr>
            <a:endParaRPr lang="en-US"/>
          </a:p>
        </p:txBody>
      </p:sp>
      <p:sp>
        <p:nvSpPr>
          <p:cNvPr id="6" name="Obdĺžnik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Obdĺžnik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Obdĺžnik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Nadpis 1"/>
          <p:cNvSpPr>
            <a:spLocks noGrp="1"/>
          </p:cNvSpPr>
          <p:nvPr>
            <p:ph type="title"/>
          </p:nvPr>
        </p:nvSpPr>
        <p:spPr>
          <a:xfrm>
            <a:off x="722313" y="952500"/>
            <a:ext cx="7772400" cy="1362075"/>
          </a:xfrm>
        </p:spPr>
        <p:txBody>
          <a:bodyPr/>
          <a:lstStyle>
            <a:lvl1pPr algn="l">
              <a:buNone/>
              <a:defRPr sz="4000" b="0" cap="none"/>
            </a:lvl1pPr>
          </a:lstStyle>
          <a:p>
            <a:r>
              <a:rPr lang="sk-SK" smtClean="0"/>
              <a:t>Kliknite sem a upravte štýl predlohy nadpisov.</a:t>
            </a:r>
            <a:endParaRPr lang="en-US"/>
          </a:p>
        </p:txBody>
      </p:sp>
      <p:sp>
        <p:nvSpPr>
          <p:cNvPr id="3" name="Zástupný symbol textu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sk-SK" smtClean="0"/>
              <a:t>Kliknite sem a upravte štýly predlohy textu.</a:t>
            </a:r>
          </a:p>
        </p:txBody>
      </p:sp>
      <p:sp>
        <p:nvSpPr>
          <p:cNvPr id="9" name="Zástupný symbol dátumu 3"/>
          <p:cNvSpPr>
            <a:spLocks noGrp="1"/>
          </p:cNvSpPr>
          <p:nvPr>
            <p:ph type="dt" sz="half" idx="10"/>
          </p:nvPr>
        </p:nvSpPr>
        <p:spPr/>
        <p:txBody>
          <a:bodyPr/>
          <a:lstStyle>
            <a:lvl1pPr>
              <a:defRPr/>
            </a:lvl1pPr>
          </a:lstStyle>
          <a:p>
            <a:pPr>
              <a:defRPr/>
            </a:pPr>
            <a:endParaRPr lang="sk-SK"/>
          </a:p>
        </p:txBody>
      </p:sp>
      <p:sp>
        <p:nvSpPr>
          <p:cNvPr id="10" name="Zástupný symbol päty 4"/>
          <p:cNvSpPr>
            <a:spLocks noGrp="1"/>
          </p:cNvSpPr>
          <p:nvPr>
            <p:ph type="ftr" sz="quarter" idx="11"/>
          </p:nvPr>
        </p:nvSpPr>
        <p:spPr>
          <a:xfrm>
            <a:off x="800100" y="6172200"/>
            <a:ext cx="4000500" cy="457200"/>
          </a:xfrm>
        </p:spPr>
        <p:txBody>
          <a:bodyPr/>
          <a:lstStyle>
            <a:lvl1pPr>
              <a:defRPr/>
            </a:lvl1pPr>
          </a:lstStyle>
          <a:p>
            <a:pPr>
              <a:defRPr/>
            </a:pPr>
            <a:endParaRPr lang="sk-SK"/>
          </a:p>
        </p:txBody>
      </p:sp>
      <p:sp>
        <p:nvSpPr>
          <p:cNvPr id="11" name="Zástupný symbol čísla snímky 5"/>
          <p:cNvSpPr>
            <a:spLocks noGrp="1"/>
          </p:cNvSpPr>
          <p:nvPr>
            <p:ph type="sldNum" sz="quarter" idx="12"/>
          </p:nvPr>
        </p:nvSpPr>
        <p:spPr>
          <a:xfrm>
            <a:off x="146050" y="6208713"/>
            <a:ext cx="457200" cy="457200"/>
          </a:xfrm>
        </p:spPr>
        <p:txBody>
          <a:bodyPr/>
          <a:lstStyle>
            <a:lvl1pPr>
              <a:defRPr/>
            </a:lvl1pPr>
          </a:lstStyle>
          <a:p>
            <a:pPr>
              <a:defRPr/>
            </a:pPr>
            <a:fld id="{111783C9-5085-46F5-AD5B-AA55A4F79172}" type="slidenum">
              <a:rPr lang="sk-SK"/>
              <a:pPr>
                <a:defRPr/>
              </a:pPr>
              <a:t>‹#›</a:t>
            </a:fld>
            <a:endParaRPr lang="sk-SK"/>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en-US"/>
          </a:p>
        </p:txBody>
      </p:sp>
      <p:sp>
        <p:nvSpPr>
          <p:cNvPr id="9" name="Zástupný symbol obsahu 8"/>
          <p:cNvSpPr>
            <a:spLocks noGrp="1"/>
          </p:cNvSpPr>
          <p:nvPr>
            <p:ph sz="quarter" idx="1"/>
          </p:nvPr>
        </p:nvSpPr>
        <p:spPr>
          <a:xfrm>
            <a:off x="914400" y="1447800"/>
            <a:ext cx="3749040" cy="4572000"/>
          </a:xfrm>
        </p:spPr>
        <p:txBody>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11" name="Zástupný symbol obsahu 10"/>
          <p:cNvSpPr>
            <a:spLocks noGrp="1"/>
          </p:cNvSpPr>
          <p:nvPr>
            <p:ph sz="quarter" idx="2"/>
          </p:nvPr>
        </p:nvSpPr>
        <p:spPr>
          <a:xfrm>
            <a:off x="4933950" y="1447800"/>
            <a:ext cx="3749040" cy="4572000"/>
          </a:xfrm>
        </p:spPr>
        <p:txBody>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5" name="Zástupný symbol dátumu 13"/>
          <p:cNvSpPr>
            <a:spLocks noGrp="1"/>
          </p:cNvSpPr>
          <p:nvPr>
            <p:ph type="dt" sz="half" idx="10"/>
          </p:nvPr>
        </p:nvSpPr>
        <p:spPr/>
        <p:txBody>
          <a:bodyPr/>
          <a:lstStyle>
            <a:lvl1pPr>
              <a:defRPr/>
            </a:lvl1pPr>
          </a:lstStyle>
          <a:p>
            <a:pPr>
              <a:defRPr/>
            </a:pPr>
            <a:endParaRPr lang="sk-SK"/>
          </a:p>
        </p:txBody>
      </p:sp>
      <p:sp>
        <p:nvSpPr>
          <p:cNvPr id="6" name="Zástupný symbol päty 2"/>
          <p:cNvSpPr>
            <a:spLocks noGrp="1"/>
          </p:cNvSpPr>
          <p:nvPr>
            <p:ph type="ftr" sz="quarter" idx="11"/>
          </p:nvPr>
        </p:nvSpPr>
        <p:spPr/>
        <p:txBody>
          <a:bodyPr/>
          <a:lstStyle>
            <a:lvl1pPr>
              <a:defRPr/>
            </a:lvl1pPr>
          </a:lstStyle>
          <a:p>
            <a:pPr>
              <a:defRPr/>
            </a:pPr>
            <a:endParaRPr lang="sk-SK"/>
          </a:p>
        </p:txBody>
      </p:sp>
      <p:sp>
        <p:nvSpPr>
          <p:cNvPr id="7" name="Zástupný symbol čísla snímky 22"/>
          <p:cNvSpPr>
            <a:spLocks noGrp="1"/>
          </p:cNvSpPr>
          <p:nvPr>
            <p:ph type="sldNum" sz="quarter" idx="12"/>
          </p:nvPr>
        </p:nvSpPr>
        <p:spPr/>
        <p:txBody>
          <a:bodyPr/>
          <a:lstStyle>
            <a:lvl1pPr>
              <a:defRPr/>
            </a:lvl1pPr>
          </a:lstStyle>
          <a:p>
            <a:pPr>
              <a:defRPr/>
            </a:pPr>
            <a:fld id="{EA2FC510-51C8-452D-9263-5DBDE07D06BA}" type="slidenum">
              <a:rPr lang="sk-SK"/>
              <a:pPr>
                <a:defRPr/>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a:xfrm>
            <a:off x="914400" y="273050"/>
            <a:ext cx="7772400" cy="1143000"/>
          </a:xfrm>
        </p:spPr>
        <p:txBody>
          <a:bodyPr/>
          <a:lstStyle>
            <a:lvl1pPr>
              <a:defRPr/>
            </a:lvl1pPr>
          </a:lstStyle>
          <a:p>
            <a:r>
              <a:rPr lang="sk-SK" smtClean="0"/>
              <a:t>Kliknite sem a upravte štýl predlohy nadpisov.</a:t>
            </a:r>
            <a:endParaRPr lang="en-US"/>
          </a:p>
        </p:txBody>
      </p:sp>
      <p:sp>
        <p:nvSpPr>
          <p:cNvPr id="3" name="Zástupný symbol textu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sk-SK" smtClean="0"/>
              <a:t>Kliknite sem a upravte štýly predlohy textu.</a:t>
            </a:r>
          </a:p>
        </p:txBody>
      </p:sp>
      <p:sp>
        <p:nvSpPr>
          <p:cNvPr id="4" name="Zástupný symbol textu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sk-SK" smtClean="0"/>
              <a:t>Kliknite sem a upravte štýly predlohy textu.</a:t>
            </a:r>
          </a:p>
        </p:txBody>
      </p:sp>
      <p:sp>
        <p:nvSpPr>
          <p:cNvPr id="11" name="Zástupný symbol obsahu 10"/>
          <p:cNvSpPr>
            <a:spLocks noGrp="1"/>
          </p:cNvSpPr>
          <p:nvPr>
            <p:ph sz="half" idx="2"/>
          </p:nvPr>
        </p:nvSpPr>
        <p:spPr>
          <a:xfrm>
            <a:off x="914400" y="2247900"/>
            <a:ext cx="3733800" cy="3886200"/>
          </a:xfrm>
        </p:spPr>
        <p:txBody>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13" name="Zástupný symbol obsahu 12"/>
          <p:cNvSpPr>
            <a:spLocks noGrp="1"/>
          </p:cNvSpPr>
          <p:nvPr>
            <p:ph sz="half" idx="4"/>
          </p:nvPr>
        </p:nvSpPr>
        <p:spPr>
          <a:xfrm>
            <a:off x="4953000" y="2247900"/>
            <a:ext cx="3733800" cy="3886200"/>
          </a:xfrm>
        </p:spPr>
        <p:txBody>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7" name="Zástupný symbol dátumu 13"/>
          <p:cNvSpPr>
            <a:spLocks noGrp="1"/>
          </p:cNvSpPr>
          <p:nvPr>
            <p:ph type="dt" sz="half" idx="10"/>
          </p:nvPr>
        </p:nvSpPr>
        <p:spPr/>
        <p:txBody>
          <a:bodyPr/>
          <a:lstStyle>
            <a:lvl1pPr>
              <a:defRPr/>
            </a:lvl1pPr>
          </a:lstStyle>
          <a:p>
            <a:pPr>
              <a:defRPr/>
            </a:pPr>
            <a:endParaRPr lang="sk-SK"/>
          </a:p>
        </p:txBody>
      </p:sp>
      <p:sp>
        <p:nvSpPr>
          <p:cNvPr id="8" name="Zástupný symbol päty 2"/>
          <p:cNvSpPr>
            <a:spLocks noGrp="1"/>
          </p:cNvSpPr>
          <p:nvPr>
            <p:ph type="ftr" sz="quarter" idx="11"/>
          </p:nvPr>
        </p:nvSpPr>
        <p:spPr/>
        <p:txBody>
          <a:bodyPr/>
          <a:lstStyle>
            <a:lvl1pPr>
              <a:defRPr/>
            </a:lvl1pPr>
          </a:lstStyle>
          <a:p>
            <a:pPr>
              <a:defRPr/>
            </a:pPr>
            <a:endParaRPr lang="sk-SK"/>
          </a:p>
        </p:txBody>
      </p:sp>
      <p:sp>
        <p:nvSpPr>
          <p:cNvPr id="9" name="Zástupný symbol čísla snímky 22"/>
          <p:cNvSpPr>
            <a:spLocks noGrp="1"/>
          </p:cNvSpPr>
          <p:nvPr>
            <p:ph type="sldNum" sz="quarter" idx="12"/>
          </p:nvPr>
        </p:nvSpPr>
        <p:spPr/>
        <p:txBody>
          <a:bodyPr/>
          <a:lstStyle>
            <a:lvl1pPr>
              <a:defRPr/>
            </a:lvl1pPr>
          </a:lstStyle>
          <a:p>
            <a:pPr>
              <a:defRPr/>
            </a:pPr>
            <a:fld id="{72A01D7C-C0A2-4B5E-91AD-5C2519D00F64}" type="slidenum">
              <a:rPr lang="sk-SK"/>
              <a:pPr>
                <a:defRPr/>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en-US"/>
          </a:p>
        </p:txBody>
      </p:sp>
      <p:sp>
        <p:nvSpPr>
          <p:cNvPr id="3" name="Zástupný symbol dátumu 13"/>
          <p:cNvSpPr>
            <a:spLocks noGrp="1"/>
          </p:cNvSpPr>
          <p:nvPr>
            <p:ph type="dt" sz="half" idx="10"/>
          </p:nvPr>
        </p:nvSpPr>
        <p:spPr/>
        <p:txBody>
          <a:bodyPr/>
          <a:lstStyle>
            <a:lvl1pPr>
              <a:defRPr/>
            </a:lvl1pPr>
          </a:lstStyle>
          <a:p>
            <a:pPr>
              <a:defRPr/>
            </a:pPr>
            <a:endParaRPr lang="sk-SK"/>
          </a:p>
        </p:txBody>
      </p:sp>
      <p:sp>
        <p:nvSpPr>
          <p:cNvPr id="4" name="Zástupný symbol päty 2"/>
          <p:cNvSpPr>
            <a:spLocks noGrp="1"/>
          </p:cNvSpPr>
          <p:nvPr>
            <p:ph type="ftr" sz="quarter" idx="11"/>
          </p:nvPr>
        </p:nvSpPr>
        <p:spPr/>
        <p:txBody>
          <a:bodyPr/>
          <a:lstStyle>
            <a:lvl1pPr>
              <a:defRPr/>
            </a:lvl1pPr>
          </a:lstStyle>
          <a:p>
            <a:pPr>
              <a:defRPr/>
            </a:pPr>
            <a:endParaRPr lang="sk-SK"/>
          </a:p>
        </p:txBody>
      </p:sp>
      <p:sp>
        <p:nvSpPr>
          <p:cNvPr id="5" name="Zástupný symbol čísla snímky 22"/>
          <p:cNvSpPr>
            <a:spLocks noGrp="1"/>
          </p:cNvSpPr>
          <p:nvPr>
            <p:ph type="sldNum" sz="quarter" idx="12"/>
          </p:nvPr>
        </p:nvSpPr>
        <p:spPr/>
        <p:txBody>
          <a:bodyPr/>
          <a:lstStyle>
            <a:lvl1pPr>
              <a:defRPr/>
            </a:lvl1pPr>
          </a:lstStyle>
          <a:p>
            <a:pPr>
              <a:defRPr/>
            </a:pPr>
            <a:fld id="{7D76B098-ED74-49B1-B76A-AEAA54920B55}" type="slidenum">
              <a:rPr lang="sk-SK"/>
              <a:pPr>
                <a:defRPr/>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13"/>
          <p:cNvSpPr>
            <a:spLocks noGrp="1"/>
          </p:cNvSpPr>
          <p:nvPr>
            <p:ph type="dt" sz="half" idx="10"/>
          </p:nvPr>
        </p:nvSpPr>
        <p:spPr/>
        <p:txBody>
          <a:bodyPr/>
          <a:lstStyle>
            <a:lvl1pPr>
              <a:defRPr/>
            </a:lvl1pPr>
          </a:lstStyle>
          <a:p>
            <a:pPr>
              <a:defRPr/>
            </a:pPr>
            <a:endParaRPr lang="sk-SK"/>
          </a:p>
        </p:txBody>
      </p:sp>
      <p:sp>
        <p:nvSpPr>
          <p:cNvPr id="3" name="Zástupný symbol päty 2"/>
          <p:cNvSpPr>
            <a:spLocks noGrp="1"/>
          </p:cNvSpPr>
          <p:nvPr>
            <p:ph type="ftr" sz="quarter" idx="11"/>
          </p:nvPr>
        </p:nvSpPr>
        <p:spPr/>
        <p:txBody>
          <a:bodyPr/>
          <a:lstStyle>
            <a:lvl1pPr>
              <a:defRPr/>
            </a:lvl1pPr>
          </a:lstStyle>
          <a:p>
            <a:pPr>
              <a:defRPr/>
            </a:pPr>
            <a:endParaRPr lang="sk-SK"/>
          </a:p>
        </p:txBody>
      </p:sp>
      <p:sp>
        <p:nvSpPr>
          <p:cNvPr id="4" name="Zástupný symbol čísla snímky 22"/>
          <p:cNvSpPr>
            <a:spLocks noGrp="1"/>
          </p:cNvSpPr>
          <p:nvPr>
            <p:ph type="sldNum" sz="quarter" idx="12"/>
          </p:nvPr>
        </p:nvSpPr>
        <p:spPr/>
        <p:txBody>
          <a:bodyPr/>
          <a:lstStyle>
            <a:lvl1pPr>
              <a:defRPr/>
            </a:lvl1pPr>
          </a:lstStyle>
          <a:p>
            <a:pPr>
              <a:defRPr/>
            </a:pPr>
            <a:fld id="{AFF14368-D1EF-4C9F-8EFC-26A4A165D813}" type="slidenum">
              <a:rPr lang="sk-SK"/>
              <a:pPr>
                <a:defRPr/>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5" name="Obdĺžnik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6" name="Zaoblený obdĺžnik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a:p>
        </p:txBody>
      </p:sp>
      <p:sp>
        <p:nvSpPr>
          <p:cNvPr id="2" name="Nadpis 1"/>
          <p:cNvSpPr>
            <a:spLocks noGrp="1"/>
          </p:cNvSpPr>
          <p:nvPr>
            <p:ph type="title"/>
          </p:nvPr>
        </p:nvSpPr>
        <p:spPr>
          <a:xfrm>
            <a:off x="914400" y="273050"/>
            <a:ext cx="7772400" cy="1143000"/>
          </a:xfrm>
        </p:spPr>
        <p:txBody>
          <a:bodyPr/>
          <a:lstStyle>
            <a:lvl1pPr algn="l">
              <a:buNone/>
              <a:defRPr sz="4000" b="0"/>
            </a:lvl1pPr>
          </a:lstStyle>
          <a:p>
            <a:r>
              <a:rPr lang="sk-SK" smtClean="0"/>
              <a:t>Kliknite sem a upravte štýl predlohy nadpisov.</a:t>
            </a:r>
            <a:endParaRPr lang="en-US"/>
          </a:p>
        </p:txBody>
      </p:sp>
      <p:sp>
        <p:nvSpPr>
          <p:cNvPr id="3" name="Zástupný symbol textu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sk-SK" smtClean="0"/>
              <a:t>Kliknite sem a upravte štýly predlohy textu.</a:t>
            </a:r>
          </a:p>
        </p:txBody>
      </p:sp>
      <p:sp>
        <p:nvSpPr>
          <p:cNvPr id="11" name="Zástupný symbol obsahu 10"/>
          <p:cNvSpPr>
            <a:spLocks noGrp="1"/>
          </p:cNvSpPr>
          <p:nvPr>
            <p:ph sz="quarter" idx="1"/>
          </p:nvPr>
        </p:nvSpPr>
        <p:spPr>
          <a:xfrm>
            <a:off x="2971800" y="1600200"/>
            <a:ext cx="5715000" cy="4495800"/>
          </a:xfrm>
        </p:spPr>
        <p:txBody>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7" name="Zástupný symbol dátumu 4"/>
          <p:cNvSpPr>
            <a:spLocks noGrp="1"/>
          </p:cNvSpPr>
          <p:nvPr>
            <p:ph type="dt" sz="half" idx="10"/>
          </p:nvPr>
        </p:nvSpPr>
        <p:spPr/>
        <p:txBody>
          <a:bodyPr/>
          <a:lstStyle>
            <a:lvl1pPr>
              <a:defRPr/>
            </a:lvl1pPr>
          </a:lstStyle>
          <a:p>
            <a:pPr>
              <a:defRPr/>
            </a:pPr>
            <a:endParaRPr lang="sk-SK"/>
          </a:p>
        </p:txBody>
      </p:sp>
      <p:sp>
        <p:nvSpPr>
          <p:cNvPr id="8" name="Zástupný symbol päty 5"/>
          <p:cNvSpPr>
            <a:spLocks noGrp="1"/>
          </p:cNvSpPr>
          <p:nvPr>
            <p:ph type="ftr" sz="quarter" idx="11"/>
          </p:nvPr>
        </p:nvSpPr>
        <p:spPr/>
        <p:txBody>
          <a:bodyPr/>
          <a:lstStyle>
            <a:lvl1pPr>
              <a:defRPr/>
            </a:lvl1pPr>
          </a:lstStyle>
          <a:p>
            <a:pPr>
              <a:defRPr/>
            </a:pPr>
            <a:endParaRPr lang="sk-SK"/>
          </a:p>
        </p:txBody>
      </p:sp>
      <p:sp>
        <p:nvSpPr>
          <p:cNvPr id="9" name="Zástupný symbol čísla snímky 6"/>
          <p:cNvSpPr>
            <a:spLocks noGrp="1"/>
          </p:cNvSpPr>
          <p:nvPr>
            <p:ph type="sldNum" sz="quarter" idx="12"/>
          </p:nvPr>
        </p:nvSpPr>
        <p:spPr/>
        <p:txBody>
          <a:bodyPr/>
          <a:lstStyle>
            <a:lvl1pPr>
              <a:defRPr/>
            </a:lvl1pPr>
          </a:lstStyle>
          <a:p>
            <a:pPr>
              <a:defRPr/>
            </a:pPr>
            <a:fld id="{E8225544-EDDB-4439-8A05-0507F68E3B83}" type="slidenum">
              <a:rPr lang="sk-SK"/>
              <a:pPr>
                <a:defRPr/>
              </a:pPr>
              <a:t>‹#›</a:t>
            </a:fld>
            <a:endParaRPr lang="sk-S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5" name="Obdĺžnik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Obdĺžnik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Obdĺžnik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Nadpis 1"/>
          <p:cNvSpPr>
            <a:spLocks noGrp="1"/>
          </p:cNvSpPr>
          <p:nvPr>
            <p:ph type="title"/>
          </p:nvPr>
        </p:nvSpPr>
        <p:spPr>
          <a:xfrm>
            <a:off x="914400" y="4900550"/>
            <a:ext cx="7315200" cy="522288"/>
          </a:xfrm>
        </p:spPr>
        <p:txBody>
          <a:bodyPr anchor="ctr">
            <a:noAutofit/>
          </a:bodyPr>
          <a:lstStyle>
            <a:lvl1pPr algn="l">
              <a:buNone/>
              <a:defRPr sz="2800" b="0"/>
            </a:lvl1pPr>
          </a:lstStyle>
          <a:p>
            <a:r>
              <a:rPr lang="sk-SK" smtClean="0"/>
              <a:t>Kliknite sem a upravte štýl predlohy nadpisov.</a:t>
            </a:r>
            <a:endParaRPr lang="en-US"/>
          </a:p>
        </p:txBody>
      </p:sp>
      <p:sp>
        <p:nvSpPr>
          <p:cNvPr id="4" name="Zástupný symbol textu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sk-SK" smtClean="0"/>
              <a:t>Kliknite sem a upravte štýly predlohy textu.</a:t>
            </a:r>
          </a:p>
        </p:txBody>
      </p:sp>
      <p:sp>
        <p:nvSpPr>
          <p:cNvPr id="3" name="Zástupný symbol obrázka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sk-SK" noProof="0" smtClean="0"/>
              <a:t>Ak chcete pridať obrázok, kliknite na ikonu</a:t>
            </a:r>
            <a:endParaRPr lang="en-US" noProof="0" dirty="0"/>
          </a:p>
        </p:txBody>
      </p:sp>
      <p:sp>
        <p:nvSpPr>
          <p:cNvPr id="8" name="Zástupný symbol dátumu 4"/>
          <p:cNvSpPr>
            <a:spLocks noGrp="1"/>
          </p:cNvSpPr>
          <p:nvPr>
            <p:ph type="dt" sz="half" idx="10"/>
          </p:nvPr>
        </p:nvSpPr>
        <p:spPr/>
        <p:txBody>
          <a:bodyPr/>
          <a:lstStyle>
            <a:lvl1pPr>
              <a:defRPr/>
            </a:lvl1pPr>
          </a:lstStyle>
          <a:p>
            <a:pPr>
              <a:defRPr/>
            </a:pPr>
            <a:endParaRPr lang="sk-SK"/>
          </a:p>
        </p:txBody>
      </p:sp>
      <p:sp>
        <p:nvSpPr>
          <p:cNvPr id="9" name="Zástupný symbol päty 5"/>
          <p:cNvSpPr>
            <a:spLocks noGrp="1"/>
          </p:cNvSpPr>
          <p:nvPr>
            <p:ph type="ftr" sz="quarter" idx="11"/>
          </p:nvPr>
        </p:nvSpPr>
        <p:spPr>
          <a:xfrm>
            <a:off x="914400" y="6172200"/>
            <a:ext cx="3886200" cy="457200"/>
          </a:xfrm>
        </p:spPr>
        <p:txBody>
          <a:bodyPr/>
          <a:lstStyle>
            <a:lvl1pPr>
              <a:defRPr/>
            </a:lvl1pPr>
          </a:lstStyle>
          <a:p>
            <a:pPr>
              <a:defRPr/>
            </a:pPr>
            <a:endParaRPr lang="sk-SK"/>
          </a:p>
        </p:txBody>
      </p:sp>
      <p:sp>
        <p:nvSpPr>
          <p:cNvPr id="10" name="Zástupný symbol čísla snímky 6"/>
          <p:cNvSpPr>
            <a:spLocks noGrp="1"/>
          </p:cNvSpPr>
          <p:nvPr>
            <p:ph type="sldNum" sz="quarter" idx="12"/>
          </p:nvPr>
        </p:nvSpPr>
        <p:spPr>
          <a:xfrm>
            <a:off x="146050" y="6208713"/>
            <a:ext cx="457200" cy="457200"/>
          </a:xfrm>
        </p:spPr>
        <p:txBody>
          <a:bodyPr/>
          <a:lstStyle>
            <a:lvl1pPr>
              <a:defRPr/>
            </a:lvl1pPr>
          </a:lstStyle>
          <a:p>
            <a:pPr>
              <a:defRPr/>
            </a:pPr>
            <a:fld id="{C0252F46-7E38-4D07-B45C-56B3C179648F}" type="slidenum">
              <a:rPr lang="sk-SK"/>
              <a:pPr>
                <a:defRPr/>
              </a:pPr>
              <a:t>‹#›</a:t>
            </a:fld>
            <a:endParaRPr lang="sk-S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Obdĺžnik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useBgFill="1">
        <p:nvSpPr>
          <p:cNvPr id="8" name="Zaoblený obdĺžnik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a:p>
        </p:txBody>
      </p:sp>
      <p:sp>
        <p:nvSpPr>
          <p:cNvPr id="1028" name="Zástupný symbol nadpisu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sk-SK" smtClean="0"/>
              <a:t>Kliknite sem a upravte štýl predlohy nadpisov.</a:t>
            </a:r>
            <a:endParaRPr lang="en-US" smtClean="0"/>
          </a:p>
        </p:txBody>
      </p:sp>
      <p:sp>
        <p:nvSpPr>
          <p:cNvPr id="1029" name="Zástupný symbol textu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smtClean="0"/>
          </a:p>
        </p:txBody>
      </p:sp>
      <p:sp>
        <p:nvSpPr>
          <p:cNvPr id="14" name="Zástupný symbol dátumu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latin typeface="Arial" charset="0"/>
              </a:defRPr>
            </a:lvl1pPr>
          </a:lstStyle>
          <a:p>
            <a:pPr>
              <a:defRPr/>
            </a:pPr>
            <a:endParaRPr lang="sk-SK"/>
          </a:p>
        </p:txBody>
      </p:sp>
      <p:sp>
        <p:nvSpPr>
          <p:cNvPr id="3" name="Zástupný symbol päty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latin typeface="Arial" charset="0"/>
              </a:defRPr>
            </a:lvl1pPr>
          </a:lstStyle>
          <a:p>
            <a:pPr>
              <a:defRPr/>
            </a:pPr>
            <a:endParaRPr lang="sk-SK"/>
          </a:p>
        </p:txBody>
      </p:sp>
      <p:sp>
        <p:nvSpPr>
          <p:cNvPr id="23" name="Zástupný symbol čísla snímky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a:defRPr/>
            </a:pPr>
            <a:fld id="{0721AAE0-6457-40DF-9920-E199E79ADD17}" type="slidenum">
              <a:rPr lang="sk-SK"/>
              <a:pPr>
                <a:defRPr/>
              </a:pPr>
              <a:t>‹#›</a:t>
            </a:fld>
            <a:endParaRPr lang="sk-SK"/>
          </a:p>
        </p:txBody>
      </p:sp>
    </p:spTree>
  </p:cSld>
  <p:clrMap bg1="lt1" tx1="dk1" bg2="lt2" tx2="dk2" accent1="accent1" accent2="accent2" accent3="accent3" accent4="accent4" accent5="accent5" accent6="accent6" hlink="hlink" folHlink="folHlink"/>
  <p:sldLayoutIdLst>
    <p:sldLayoutId id="2147483758" r:id="rId1"/>
    <p:sldLayoutId id="2147483751" r:id="rId2"/>
    <p:sldLayoutId id="2147483759" r:id="rId3"/>
    <p:sldLayoutId id="2147483752" r:id="rId4"/>
    <p:sldLayoutId id="2147483753" r:id="rId5"/>
    <p:sldLayoutId id="2147483754" r:id="rId6"/>
    <p:sldLayoutId id="2147483755" r:id="rId7"/>
    <p:sldLayoutId id="2147483760" r:id="rId8"/>
    <p:sldLayoutId id="2147483761" r:id="rId9"/>
    <p:sldLayoutId id="2147483756" r:id="rId10"/>
    <p:sldLayoutId id="2147483757" r:id="rId11"/>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a:defRPr>
      </a:lvl2pPr>
      <a:lvl3pPr algn="l" rtl="0" eaLnBrk="0" fontAlgn="base" hangingPunct="0">
        <a:spcBef>
          <a:spcPct val="0"/>
        </a:spcBef>
        <a:spcAft>
          <a:spcPct val="0"/>
        </a:spcAft>
        <a:defRPr sz="4000">
          <a:solidFill>
            <a:schemeClr val="tx2"/>
          </a:solidFill>
          <a:latin typeface="Franklin Gothic Book"/>
        </a:defRPr>
      </a:lvl3pPr>
      <a:lvl4pPr algn="l" rtl="0" eaLnBrk="0" fontAlgn="base" hangingPunct="0">
        <a:spcBef>
          <a:spcPct val="0"/>
        </a:spcBef>
        <a:spcAft>
          <a:spcPct val="0"/>
        </a:spcAft>
        <a:defRPr sz="4000">
          <a:solidFill>
            <a:schemeClr val="tx2"/>
          </a:solidFill>
          <a:latin typeface="Franklin Gothic Book"/>
        </a:defRPr>
      </a:lvl4pPr>
      <a:lvl5pPr algn="l" rtl="0" eaLnBrk="0" fontAlgn="base" hangingPunct="0">
        <a:spcBef>
          <a:spcPct val="0"/>
        </a:spcBef>
        <a:spcAft>
          <a:spcPct val="0"/>
        </a:spcAft>
        <a:defRPr sz="4000">
          <a:solidFill>
            <a:schemeClr val="tx2"/>
          </a:solidFill>
          <a:latin typeface="Franklin Gothic Book"/>
        </a:defRPr>
      </a:lvl5pPr>
      <a:lvl6pPr marL="457200" algn="l" rtl="0" fontAlgn="base">
        <a:spcBef>
          <a:spcPct val="0"/>
        </a:spcBef>
        <a:spcAft>
          <a:spcPct val="0"/>
        </a:spcAft>
        <a:defRPr sz="4000">
          <a:solidFill>
            <a:schemeClr val="tx2"/>
          </a:solidFill>
          <a:latin typeface="Franklin Gothic Book"/>
        </a:defRPr>
      </a:lvl6pPr>
      <a:lvl7pPr marL="914400" algn="l" rtl="0" fontAlgn="base">
        <a:spcBef>
          <a:spcPct val="0"/>
        </a:spcBef>
        <a:spcAft>
          <a:spcPct val="0"/>
        </a:spcAft>
        <a:defRPr sz="4000">
          <a:solidFill>
            <a:schemeClr val="tx2"/>
          </a:solidFill>
          <a:latin typeface="Franklin Gothic Book"/>
        </a:defRPr>
      </a:lvl7pPr>
      <a:lvl8pPr marL="1371600" algn="l" rtl="0" fontAlgn="base">
        <a:spcBef>
          <a:spcPct val="0"/>
        </a:spcBef>
        <a:spcAft>
          <a:spcPct val="0"/>
        </a:spcAft>
        <a:defRPr sz="4000">
          <a:solidFill>
            <a:schemeClr val="tx2"/>
          </a:solidFill>
          <a:latin typeface="Franklin Gothic Book"/>
        </a:defRPr>
      </a:lvl8pPr>
      <a:lvl9pPr marL="1828800" algn="l" rtl="0" fontAlgn="base">
        <a:spcBef>
          <a:spcPct val="0"/>
        </a:spcBef>
        <a:spcAft>
          <a:spcPct val="0"/>
        </a:spcAft>
        <a:defRPr sz="4000">
          <a:solidFill>
            <a:schemeClr val="tx2"/>
          </a:solidFill>
          <a:latin typeface="Franklin Gothic Book"/>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hcTakneBoOw"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subTitle" idx="1"/>
          </p:nvPr>
        </p:nvSpPr>
        <p:spPr>
          <a:xfrm>
            <a:off x="1371600" y="3886200"/>
            <a:ext cx="6729413" cy="1752600"/>
          </a:xfrm>
        </p:spPr>
        <p:txBody>
          <a:bodyPr/>
          <a:lstStyle/>
          <a:p>
            <a:pPr eaLnBrk="1" hangingPunct="1"/>
            <a:r>
              <a:rPr lang="sk-SK" dirty="0" smtClean="0"/>
              <a:t>JUDr. Jana </a:t>
            </a:r>
            <a:r>
              <a:rPr lang="sk-SK" dirty="0" err="1" smtClean="0"/>
              <a:t>Žuľová</a:t>
            </a:r>
            <a:r>
              <a:rPr lang="sk-SK" dirty="0" smtClean="0"/>
              <a:t>, PhD.</a:t>
            </a:r>
          </a:p>
        </p:txBody>
      </p:sp>
      <p:sp>
        <p:nvSpPr>
          <p:cNvPr id="6147" name="Rectangle 2"/>
          <p:cNvSpPr>
            <a:spLocks noGrp="1" noChangeArrowheads="1"/>
          </p:cNvSpPr>
          <p:nvPr>
            <p:ph type="ctrTitle"/>
          </p:nvPr>
        </p:nvSpPr>
        <p:spPr>
          <a:xfrm>
            <a:off x="457200" y="1506538"/>
            <a:ext cx="8229600" cy="1470025"/>
          </a:xfrm>
        </p:spPr>
        <p:txBody>
          <a:bodyPr/>
          <a:lstStyle/>
          <a:p>
            <a:pPr eaLnBrk="1" hangingPunct="1"/>
            <a:r>
              <a:rPr lang="sk-SK" dirty="0" smtClean="0"/>
              <a:t>Pracovnoprávne vzťahy</a:t>
            </a:r>
            <a:br>
              <a:rPr lang="sk-SK" dirty="0" smtClean="0"/>
            </a:br>
            <a:r>
              <a:rPr lang="sk-SK" sz="2800" dirty="0" smtClean="0"/>
              <a:t>RIFIV </a:t>
            </a:r>
            <a:r>
              <a:rPr lang="sk-SK" sz="2800" smtClean="0"/>
              <a:t>Pracovné právo</a:t>
            </a:r>
            <a:endParaRPr lang="sk-SK" sz="2800"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3200" b="1" dirty="0" smtClean="0"/>
              <a:t>Predzmluvné vzťahy – najčastejšie chyby zamestnávateľa</a:t>
            </a:r>
            <a:endParaRPr lang="sk-SK" sz="3200" dirty="0"/>
          </a:p>
        </p:txBody>
      </p:sp>
      <p:sp>
        <p:nvSpPr>
          <p:cNvPr id="3" name="Zástupný symbol obsahu 2"/>
          <p:cNvSpPr>
            <a:spLocks noGrp="1"/>
          </p:cNvSpPr>
          <p:nvPr>
            <p:ph sz="quarter" idx="1"/>
          </p:nvPr>
        </p:nvSpPr>
        <p:spPr/>
        <p:txBody>
          <a:bodyPr/>
          <a:lstStyle/>
          <a:p>
            <a:pPr>
              <a:buNone/>
            </a:pPr>
            <a:r>
              <a:rPr lang="sk-SK" sz="1800" b="1" dirty="0" smtClean="0"/>
              <a:t>3. Rodinné pomery a tehotenstvo</a:t>
            </a:r>
            <a:endParaRPr lang="sk-SK" sz="1800" dirty="0" smtClean="0"/>
          </a:p>
          <a:p>
            <a:pPr>
              <a:buNone/>
            </a:pPr>
            <a:r>
              <a:rPr lang="sk-SK" sz="1800" i="1" dirty="0" smtClean="0"/>
              <a:t>	Príklad č. 3 Zamestnávateľ na pracovnom pohovore uviedol, že už zamestnáva zamestnanca s totožným priezviskom ako uchádzač o zamestnanie a opýtal sa uchádzača, či je k tomuto zamestnancovi v nejakom príbuzenskom pomere. Ide o dovolenú otázku?</a:t>
            </a:r>
            <a:endParaRPr lang="sk-SK" sz="1800" dirty="0" smtClean="0"/>
          </a:p>
          <a:p>
            <a:r>
              <a:rPr lang="sk-SK" sz="1800" dirty="0" smtClean="0"/>
              <a:t>rodinné pomery sú chránené pred otázkami zamestnávateľa na prijímacích pohovoroch ustanovením § 41 ods. 6 písm. d) ZP, z hľadiska obsahového naplnenia zahŕňajú široký okruh príbuzenských vzťahov i vzťahov, ktoré ich napodobňujú. </a:t>
            </a:r>
          </a:p>
          <a:p>
            <a:r>
              <a:rPr lang="sk-SK" sz="1800" dirty="0" smtClean="0"/>
              <a:t>je neprípustné, aby sa zamestnávateľ s možným kontrahentom pracovnej zmluvy oboznamoval otázkami typu, či si plánuje v najbližšom čase založiť rodinu, poprípade, či už rodinu má, koľko má detí, či sa má o ne kto postarať, ak ochorejú, či uchádzač žije v manželskom alebo inom partnerskom zväzku a podobne.</a:t>
            </a:r>
          </a:p>
          <a:p>
            <a:r>
              <a:rPr lang="sk-SK" sz="1800" dirty="0" smtClean="0"/>
              <a:t>v mnohých prípadoch sa tieto otázky týkajú vo väčšej miere uchádzačiek o zamestnanie než uchádzačov, čo je spojené so stále pretrvávajúcim rodovým stereotypom výchovy detí a starostlivosti o domácnosť výlučne ženskou časťou populácie.</a:t>
            </a:r>
          </a:p>
          <a:p>
            <a:r>
              <a:rPr lang="sk-SK" sz="1800" dirty="0" smtClean="0"/>
              <a:t>neprípustné sú otázky na tehotenstvo</a:t>
            </a:r>
          </a:p>
          <a:p>
            <a:endParaRPr lang="sk-SK" sz="1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3200" b="1" dirty="0" smtClean="0"/>
              <a:t>Predzmluvné vzťahy – najčastejšie chyby zamestnávateľa</a:t>
            </a:r>
            <a:endParaRPr lang="sk-SK" sz="3200" dirty="0"/>
          </a:p>
        </p:txBody>
      </p:sp>
      <p:sp>
        <p:nvSpPr>
          <p:cNvPr id="3" name="Zástupný symbol obsahu 2"/>
          <p:cNvSpPr>
            <a:spLocks noGrp="1"/>
          </p:cNvSpPr>
          <p:nvPr>
            <p:ph sz="quarter" idx="1"/>
          </p:nvPr>
        </p:nvSpPr>
        <p:spPr/>
        <p:txBody>
          <a:bodyPr/>
          <a:lstStyle/>
          <a:p>
            <a:pPr>
              <a:buNone/>
            </a:pPr>
            <a:r>
              <a:rPr lang="sk-SK" sz="1800" b="1" dirty="0" smtClean="0"/>
              <a:t>4. Bezúhonnosť</a:t>
            </a:r>
            <a:endParaRPr lang="sk-SK" sz="1800" dirty="0" smtClean="0"/>
          </a:p>
          <a:p>
            <a:pPr>
              <a:buNone/>
            </a:pPr>
            <a:r>
              <a:rPr lang="sk-SK" sz="1800" i="1" dirty="0" smtClean="0"/>
              <a:t>	Príklad č. 4 Na pracovnú pozíciu zónového manažéra banky prijíma zamestnávateľ nového zamestnanca. Je od neho oprávnený požadovať výpis z registra trestov?</a:t>
            </a:r>
            <a:endParaRPr lang="sk-SK" sz="1800" dirty="0" smtClean="0"/>
          </a:p>
          <a:p>
            <a:r>
              <a:rPr lang="sk-SK" sz="1800" dirty="0" smtClean="0"/>
              <a:t>zamestnávateľ môže vyžadovať od fyzickej osoby uchádzajúcej sa o zamestnanie informáciu týkajúcu sa jej bezúhonnosti v prípade:</a:t>
            </a:r>
          </a:p>
          <a:p>
            <a:pPr lvl="0"/>
            <a:r>
              <a:rPr lang="sk-SK" sz="1800" dirty="0" smtClean="0"/>
              <a:t>ak to vyžaduje osobitný právny predpis, napr. zákon č. 317/2009 Z. z. o pedagogických zamestnancoch a odborných zamestnancoch, zákon č. 473/2005 Z. z. o poskytovaní služieb v oblasti súkromnej bezpečnosti, zákon č. 305/2005 Z. z. o sociálnoprávnej ochrane detí a o sociálnej kuratele a pod, alebo </a:t>
            </a:r>
          </a:p>
          <a:p>
            <a:pPr lvl="0"/>
            <a:r>
              <a:rPr lang="sk-SK" sz="1800" dirty="0" smtClean="0"/>
              <a:t>ak bezúhonnosť ako požiadavku vyžaduje povaha práce, t. z. charakter práce má objektívne zdôvodňovať preukazovanie bezúhonnosti, napr. zamestnanec bude disponovať s veľkým </a:t>
            </a:r>
            <a:r>
              <a:rPr lang="sk-SK" sz="1800" dirty="0" err="1" smtClean="0"/>
              <a:t>obnosom</a:t>
            </a:r>
            <a:r>
              <a:rPr lang="sk-SK" sz="1800" dirty="0" smtClean="0"/>
              <a:t>  finančnej hotovosti, s utajovanými skutočnosťami a pod. (napríklad pozícia zónového manažéra)</a:t>
            </a:r>
          </a:p>
          <a:p>
            <a:r>
              <a:rPr lang="sk-SK" sz="1800" dirty="0" smtClean="0"/>
              <a:t>v pracovnom poriadku si zamestnávateľ môže vymedziť pracovné pozície, pri ktorých povaha práce odôvodňuje preukazovanie bezúhonnosti. Zákon ho pritom nelimituje, či bude požadovať preukázanie absolútnej bezúhonnosti (čistý register trestov), alebo stačí, aby zamestnanec nebol právoplatne odsúdený za trestný čin súvisiaci s prácou, ktorú má vykonávať.</a:t>
            </a:r>
          </a:p>
          <a:p>
            <a:endParaRPr lang="sk-SK"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3200" b="1" dirty="0" smtClean="0"/>
              <a:t>Predzmluvné vzťahy – najčastejšie chyby zamestnávateľa</a:t>
            </a:r>
            <a:endParaRPr lang="sk-SK" sz="3200" dirty="0"/>
          </a:p>
        </p:txBody>
      </p:sp>
      <p:sp>
        <p:nvSpPr>
          <p:cNvPr id="3" name="Zástupný symbol obsahu 2"/>
          <p:cNvSpPr>
            <a:spLocks noGrp="1"/>
          </p:cNvSpPr>
          <p:nvPr>
            <p:ph sz="quarter" idx="1"/>
          </p:nvPr>
        </p:nvSpPr>
        <p:spPr/>
        <p:txBody>
          <a:bodyPr/>
          <a:lstStyle/>
          <a:p>
            <a:pPr>
              <a:buNone/>
            </a:pPr>
            <a:r>
              <a:rPr lang="sk-SK" b="1" dirty="0" smtClean="0"/>
              <a:t>5. politická, náboženská a odborová príslušnosť</a:t>
            </a:r>
            <a:endParaRPr lang="sk-SK" dirty="0" smtClean="0"/>
          </a:p>
          <a:p>
            <a:r>
              <a:rPr lang="sk-SK" dirty="0" smtClean="0"/>
              <a:t>Do okruhu zakázaných otázok na pracovných pohovoroch patria aj otázky na členstvo v odboroch, vierovyznanie a politickú príslušnosť.</a:t>
            </a:r>
          </a:p>
          <a:p>
            <a:pPr>
              <a:buNone/>
            </a:pPr>
            <a:endParaRPr lang="sk-SK" dirty="0" smtClean="0"/>
          </a:p>
          <a:p>
            <a:pPr lvl="0"/>
            <a:r>
              <a:rPr lang="sk-SK" dirty="0" smtClean="0"/>
              <a:t>okrem záväzných pravidiel, ktoré pre predzmluvné vzťahy ustanovuje § 41 Zákonníka práce je nevyhnutné, aby zamestnávateľ v plnom rozsahu pri prijímaní do zamestnania rešpektoval zásadu rovnakého zaobchádzania, pokiaľ ide o prístup k zamestnaniu (§ 13 ods. 1 a 2 Zákonníka práce) a predpisy na ochranu súkromia a ochranu osobnosti.</a:t>
            </a:r>
          </a:p>
          <a:p>
            <a:endParaRPr lang="sk-SK"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Informačné povinnosti uchádzača</a:t>
            </a:r>
            <a:endParaRPr lang="sk-SK" dirty="0"/>
          </a:p>
        </p:txBody>
      </p:sp>
      <p:sp>
        <p:nvSpPr>
          <p:cNvPr id="3" name="Zástupný symbol obsahu 2"/>
          <p:cNvSpPr>
            <a:spLocks noGrp="1"/>
          </p:cNvSpPr>
          <p:nvPr>
            <p:ph sz="quarter" idx="1"/>
          </p:nvPr>
        </p:nvSpPr>
        <p:spPr/>
        <p:txBody>
          <a:bodyPr/>
          <a:lstStyle/>
          <a:p>
            <a:pPr lvl="0">
              <a:buNone/>
            </a:pPr>
            <a:r>
              <a:rPr lang="sk-SK" dirty="0" smtClean="0"/>
              <a:t>	Fyzická osoba, ktorá sa uchádza o zamestnanie, je povinná informovať zamestnávateľa o skutočnostiach, ktoré</a:t>
            </a:r>
          </a:p>
          <a:p>
            <a:pPr lvl="0"/>
            <a:r>
              <a:rPr lang="sk-SK" dirty="0" smtClean="0"/>
              <a:t>bránia výkonu práce (napr. o zdravotnom stave, ktorý bráni uchádzačovi o zamestnanie pri výkone ponúknutej práce)</a:t>
            </a:r>
          </a:p>
          <a:p>
            <a:pPr lvl="0"/>
            <a:r>
              <a:rPr lang="sk-SK" dirty="0" smtClean="0"/>
              <a:t>by mohli zamestnávateľovi spôsobiť ujmu (napr. o výkone konkurenčnej činnosti u iného zamestnávateľa)</a:t>
            </a:r>
          </a:p>
          <a:p>
            <a:endParaRPr lang="sk-SK"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Osobitosti pohovoru s mladistvým</a:t>
            </a:r>
            <a:endParaRPr lang="sk-SK" dirty="0"/>
          </a:p>
        </p:txBody>
      </p:sp>
      <p:sp>
        <p:nvSpPr>
          <p:cNvPr id="3" name="Zástupný symbol obsahu 2"/>
          <p:cNvSpPr>
            <a:spLocks noGrp="1"/>
          </p:cNvSpPr>
          <p:nvPr>
            <p:ph sz="quarter" idx="1"/>
          </p:nvPr>
        </p:nvSpPr>
        <p:spPr/>
        <p:txBody>
          <a:bodyPr/>
          <a:lstStyle/>
          <a:p>
            <a:pPr lvl="0"/>
            <a:r>
              <a:rPr lang="sk-SK" sz="2000" dirty="0" smtClean="0"/>
              <a:t>Kto je mladistvý uchádzač o zamestnanie? </a:t>
            </a:r>
          </a:p>
          <a:p>
            <a:pPr lvl="1"/>
            <a:r>
              <a:rPr lang="sk-SK" sz="1800" dirty="0" smtClean="0"/>
              <a:t>t. j fyzické osoby mladšie ako 18 rokov (§ 40 ods. 3 Zákonníka práce)</a:t>
            </a:r>
          </a:p>
          <a:p>
            <a:pPr lvl="0"/>
            <a:r>
              <a:rPr lang="sk-SK" sz="2000" dirty="0" smtClean="0"/>
              <a:t>obmedzenia, ktorými Zákonník práce obmedzuje zmluvnú voľnosť zamestnávateľa pri uzatváraní pracovnej zmluvy s mladistvým uchádzačom o zamestnanie sledujú predovšetkým ochranu jeho zdravia</a:t>
            </a:r>
          </a:p>
          <a:p>
            <a:pPr lvl="0"/>
            <a:r>
              <a:rPr lang="sk-SK" sz="2000" dirty="0" smtClean="0"/>
              <a:t>vo vzťahu k mladistvým Zákonník práce výslovne zakotvuje povinnosť podrobiť sa lekárskemu vyšetreniu ešte pred uzatvorením pracovnej zmluvy (§ 41 ods. 3 Zákonníka práce)</a:t>
            </a:r>
          </a:p>
          <a:p>
            <a:pPr lvl="0"/>
            <a:r>
              <a:rPr lang="sk-SK" sz="2000" dirty="0" smtClean="0"/>
              <a:t>ustanovenie § 41 ods. 4 Zákonníka práce: zamestnávateľ ustanovuje povinnosť vyžiadať si na uzatvorenie pracovnej zmluvy vyjadrenie zákonných zástupcov mladistvého (ide buď o rodičov mladistvého alebo opatrovníka určeného mu rozhodnutím súdu)</a:t>
            </a:r>
          </a:p>
          <a:p>
            <a:endParaRPr lang="sk-SK"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Osobitosti pohovoru s mladistvým</a:t>
            </a:r>
            <a:endParaRPr lang="sk-SK" dirty="0"/>
          </a:p>
        </p:txBody>
      </p:sp>
      <p:sp>
        <p:nvSpPr>
          <p:cNvPr id="3" name="Zástupný symbol obsahu 2"/>
          <p:cNvSpPr>
            <a:spLocks noGrp="1"/>
          </p:cNvSpPr>
          <p:nvPr>
            <p:ph sz="quarter" idx="1"/>
          </p:nvPr>
        </p:nvSpPr>
        <p:spPr/>
        <p:txBody>
          <a:bodyPr/>
          <a:lstStyle/>
          <a:p>
            <a:r>
              <a:rPr lang="sk-SK" dirty="0" smtClean="0"/>
              <a:t>Príklad</a:t>
            </a:r>
          </a:p>
          <a:p>
            <a:pPr>
              <a:buNone/>
            </a:pPr>
            <a:r>
              <a:rPr lang="sk-SK" i="1" dirty="0" smtClean="0"/>
              <a:t>	Rodičia mladistvého nesúhlasia s uzavretím pracovnej zmluvy a v tomto zmysle nesúhlasné vyjadrenie zaslali aj zamestnávateľovi. Môže zamestnávateľ aj napriek tomu uzavrieť pracovnú zmluvu s mladistvým?</a:t>
            </a:r>
            <a:endParaRPr lang="sk-SK" dirty="0" smtClean="0"/>
          </a:p>
          <a:p>
            <a:endParaRPr lang="sk-SK"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2800" b="1" dirty="0" smtClean="0"/>
              <a:t>Informačné povinnosti mladistvého na pracovnom pohovore</a:t>
            </a:r>
            <a:endParaRPr lang="sk-SK" sz="2800" dirty="0"/>
          </a:p>
        </p:txBody>
      </p:sp>
      <p:sp>
        <p:nvSpPr>
          <p:cNvPr id="3" name="Zástupný symbol obsahu 2"/>
          <p:cNvSpPr>
            <a:spLocks noGrp="1"/>
          </p:cNvSpPr>
          <p:nvPr>
            <p:ph sz="quarter" idx="1"/>
          </p:nvPr>
        </p:nvSpPr>
        <p:spPr/>
        <p:txBody>
          <a:bodyPr/>
          <a:lstStyle/>
          <a:p>
            <a:pPr>
              <a:buNone/>
            </a:pPr>
            <a:endParaRPr lang="sk-SK" dirty="0" smtClean="0"/>
          </a:p>
          <a:p>
            <a:pPr lvl="0"/>
            <a:r>
              <a:rPr lang="sk-SK" dirty="0" smtClean="0"/>
              <a:t> povinnosť informovať zamestnávateľa o dĺžke pracovného času u iného zamestnávateľa (§ 41 ods. 7 Zákonníka práce)</a:t>
            </a:r>
          </a:p>
          <a:p>
            <a:pPr lvl="0"/>
            <a:r>
              <a:rPr lang="sk-SK" dirty="0" smtClean="0"/>
              <a:t>ide o povinnosť v nadväznosti na § 85 Zákonníka práce, ktorý zakotvuje pre mladistvého zamestnanca maximálny týždenný pracovný čas na 30 hodín, ak je mladistvý mladší ako 16 rokov a 37 a pol hodiny, ak je mladistvý starší ako 16 rokov, aj keď pracuje pre viacerých zamestnávateľov</a:t>
            </a:r>
          </a:p>
          <a:p>
            <a:pPr lvl="0"/>
            <a:r>
              <a:rPr lang="sk-SK" dirty="0" smtClean="0"/>
              <a:t>dĺžka pracovného času mladistvého u viacerých zamestnávateľov sa spočítava</a:t>
            </a:r>
          </a:p>
          <a:p>
            <a:endParaRPr lang="sk-SK"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2800" b="1" dirty="0" smtClean="0"/>
              <a:t>Dôsledky porušenia povinností pri prijímaní do zamestnania</a:t>
            </a:r>
            <a:endParaRPr lang="sk-SK" sz="2800" dirty="0"/>
          </a:p>
        </p:txBody>
      </p:sp>
      <p:sp>
        <p:nvSpPr>
          <p:cNvPr id="3" name="Zástupný symbol obsahu 2"/>
          <p:cNvSpPr>
            <a:spLocks noGrp="1"/>
          </p:cNvSpPr>
          <p:nvPr>
            <p:ph sz="quarter" idx="1"/>
          </p:nvPr>
        </p:nvSpPr>
        <p:spPr/>
        <p:txBody>
          <a:bodyPr/>
          <a:lstStyle/>
          <a:p>
            <a:pPr lvl="0"/>
            <a:r>
              <a:rPr lang="sk-SK" dirty="0" smtClean="0"/>
              <a:t>ak by zamestnávateľ vyžadoval od uchádzača „zakázané“ informácie, prípadne by porušil zásadu rovnakého zaobchádzania, hrozí mu pokuta od inšpektorátu práce a fyzická osoba, ktorá sa uchádzala o zamestnanie, môže navyše požadovať primeranú peňažnú náhradu</a:t>
            </a:r>
          </a:p>
          <a:p>
            <a:pPr lvl="0"/>
            <a:r>
              <a:rPr lang="sk-SK" dirty="0" smtClean="0"/>
              <a:t>výšku peňažnej náhrady Zákonník práce neupravuje (§ 41 ods. 9 Zákonníka práce)</a:t>
            </a:r>
          </a:p>
          <a:p>
            <a:pPr lvl="0"/>
            <a:r>
              <a:rPr lang="sk-SK" b="1" u="sng" dirty="0" smtClean="0"/>
              <a:t>nemožno sa dožadovať</a:t>
            </a:r>
            <a:r>
              <a:rPr lang="sk-SK" dirty="0" smtClean="0"/>
              <a:t> uzavretia pracovnej zmluvy</a:t>
            </a:r>
          </a:p>
          <a:p>
            <a:pPr>
              <a:buNone/>
            </a:pPr>
            <a:endParaRPr lang="sk-SK"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Príprava pracovnej zmluvy</a:t>
            </a:r>
            <a:endParaRPr lang="sk-SK" dirty="0"/>
          </a:p>
        </p:txBody>
      </p:sp>
      <p:sp>
        <p:nvSpPr>
          <p:cNvPr id="3" name="Zástupný symbol obsahu 2"/>
          <p:cNvSpPr>
            <a:spLocks noGrp="1"/>
          </p:cNvSpPr>
          <p:nvPr>
            <p:ph sz="quarter" idx="1"/>
          </p:nvPr>
        </p:nvSpPr>
        <p:spPr/>
        <p:txBody>
          <a:bodyPr/>
          <a:lstStyle/>
          <a:p>
            <a:r>
              <a:rPr lang="sk-SK" b="1" dirty="0" smtClean="0"/>
              <a:t>Zmluvné strany – zamestnanec a zamestnávateľ</a:t>
            </a:r>
          </a:p>
          <a:p>
            <a:r>
              <a:rPr lang="sk-SK" dirty="0" smtClean="0"/>
              <a:t>Kto môže byť zamestnávateľom?</a:t>
            </a:r>
          </a:p>
          <a:p>
            <a:r>
              <a:rPr lang="sk-SK" dirty="0" smtClean="0"/>
              <a:t>(1) Spôsobilosť fyzickej osoby mať práva a povinnosti v pracovnoprávnych vzťahoch ako zamestnávateľ vzniká narodením. Túto spôsobilosť má aj počaté dieťa, ak sa narodí živé.</a:t>
            </a:r>
          </a:p>
          <a:p>
            <a:r>
              <a:rPr lang="sk-SK" dirty="0" smtClean="0"/>
              <a:t>(2) Spôsobilosť fyzickej osoby vlastnými právnymi úkonmi nadobúdať práva a brať na seba povinnosti v pracovnoprávnych vzťahoch ako zamestnávateľ vzniká plnoletosťou; dovtedy za ňu koná zákonný zástupca.</a:t>
            </a:r>
          </a:p>
          <a:p>
            <a:endParaRPr lang="sk-SK"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Príprava pracovnej zmluvy</a:t>
            </a:r>
            <a:endParaRPr lang="sk-SK" dirty="0"/>
          </a:p>
        </p:txBody>
      </p:sp>
      <p:sp>
        <p:nvSpPr>
          <p:cNvPr id="3" name="Zástupný symbol obsahu 2"/>
          <p:cNvSpPr>
            <a:spLocks noGrp="1"/>
          </p:cNvSpPr>
          <p:nvPr>
            <p:ph sz="quarter" idx="1"/>
          </p:nvPr>
        </p:nvSpPr>
        <p:spPr/>
        <p:txBody>
          <a:bodyPr/>
          <a:lstStyle/>
          <a:p>
            <a:r>
              <a:rPr lang="sk-SK" dirty="0" smtClean="0"/>
              <a:t>Kto môže byť zamestnancom?</a:t>
            </a:r>
          </a:p>
          <a:p>
            <a:pPr marL="273050" lvl="1" indent="-273050">
              <a:spcBef>
                <a:spcPts val="575"/>
              </a:spcBef>
              <a:buClr>
                <a:schemeClr val="accent1"/>
              </a:buClr>
            </a:pPr>
            <a:r>
              <a:rPr lang="sk-SK" dirty="0" smtClean="0"/>
              <a:t>Spôsobilosť mať v pracovnoprávnych vzťahoch práva a povinnosti ako zamestnanec a spôsobilosť vlastnými právnymi úkonmi nadobúdať tieto práva vzniká, ak Zákonník práce ďalej neustanovuje inak, dňom, keď fyzická osoba dovŕši 15 roku veku; zamestnávateľ však nesmie dohodnúť ako deň nástupu do práce deň, ktorý by predchádzal dňu, keď fyzická osoba skončí povinnú školskú dochádzku.</a:t>
            </a:r>
            <a:endParaRPr lang="sk-SK" sz="2000" dirty="0" smtClean="0"/>
          </a:p>
          <a:p>
            <a:pPr>
              <a:buNone/>
            </a:pPr>
            <a:r>
              <a:rPr lang="sk-SK" sz="2000" b="1" dirty="0" smtClean="0"/>
              <a:t>Otázka </a:t>
            </a:r>
            <a:endParaRPr lang="sk-SK" sz="2000" dirty="0" smtClean="0"/>
          </a:p>
          <a:p>
            <a:r>
              <a:rPr lang="sk-SK" sz="2000" dirty="0" smtClean="0"/>
              <a:t>Vlado po prvom ročníku strednej školy zistil, že ho škola nebaví a rozhodol sa, že viac sa do školy nevráti. Svoj zámer oznámil rodičom a začal si hľadať brigádu. Bude po právnej stránke v poriadku, ak začne pracovať? Poruší zamestnávateľ Vladovým zamestnávaním zákon?</a:t>
            </a:r>
          </a:p>
          <a:p>
            <a:endParaRPr lang="sk-SK"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sk-SK" dirty="0" smtClean="0"/>
              <a:t>Chcem sa stať zamestnávateľom</a:t>
            </a:r>
            <a:endParaRPr lang="sk-SK" dirty="0"/>
          </a:p>
        </p:txBody>
      </p:sp>
      <p:sp>
        <p:nvSpPr>
          <p:cNvPr id="8" name="Zástupný symbol obsahu 7"/>
          <p:cNvSpPr>
            <a:spLocks noGrp="1"/>
          </p:cNvSpPr>
          <p:nvPr>
            <p:ph sz="quarter" idx="1"/>
          </p:nvPr>
        </p:nvSpPr>
        <p:spPr/>
        <p:txBody>
          <a:bodyPr/>
          <a:lstStyle/>
          <a:p>
            <a:pPr>
              <a:buNone/>
            </a:pPr>
            <a:r>
              <a:rPr lang="sk-SK" dirty="0" smtClean="0"/>
              <a:t>	Modelová situácia: </a:t>
            </a:r>
            <a:r>
              <a:rPr lang="sk-SK" i="1" dirty="0" smtClean="0"/>
              <a:t>Živnostník Peter si chce založiť malú reštauráciu, v ktorej potrebuje  zamestnať kuchára, čašníka a pomocnú upratovaciu silu. Poskytnite mu pracovno-právny servis v súvislosti s nasledujúcimi skutočnosťami:</a:t>
            </a:r>
          </a:p>
          <a:p>
            <a:r>
              <a:rPr lang="sk-SK" dirty="0" smtClean="0"/>
              <a:t>Inzerát na pracovnú ponuku.</a:t>
            </a:r>
          </a:p>
          <a:p>
            <a:r>
              <a:rPr lang="sk-SK" dirty="0" smtClean="0"/>
              <a:t>Výberové konanie.</a:t>
            </a:r>
          </a:p>
          <a:p>
            <a:r>
              <a:rPr lang="sk-SK" dirty="0" smtClean="0"/>
              <a:t>Príprava zmluvy/dohody.</a:t>
            </a:r>
          </a:p>
          <a:p>
            <a:r>
              <a:rPr lang="sk-SK" dirty="0" smtClean="0"/>
              <a:t>Založenie a vznik pracovnoprávneho vzťahu.</a:t>
            </a:r>
          </a:p>
          <a:p>
            <a:pPr>
              <a:buNone/>
            </a:pPr>
            <a:r>
              <a:rPr lang="sk-SK" dirty="0" smtClean="0"/>
              <a:t>	</a:t>
            </a:r>
          </a:p>
          <a:p>
            <a:pPr>
              <a:buNone/>
            </a:pPr>
            <a:r>
              <a:rPr lang="sk-SK" dirty="0" smtClean="0"/>
              <a:t>	</a:t>
            </a:r>
            <a:endParaRPr lang="sk-SK"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274638"/>
            <a:ext cx="8229600" cy="706437"/>
          </a:xfrm>
        </p:spPr>
        <p:txBody>
          <a:bodyPr/>
          <a:lstStyle/>
          <a:p>
            <a:r>
              <a:rPr lang="sk-SK" sz="4000" b="1">
                <a:latin typeface="Times New Roman" pitchFamily="18" charset="0"/>
              </a:rPr>
              <a:t>Obsah pracovnej zmluvy</a:t>
            </a:r>
          </a:p>
        </p:txBody>
      </p:sp>
      <p:sp>
        <p:nvSpPr>
          <p:cNvPr id="23555" name="Rectangle 3"/>
          <p:cNvSpPr>
            <a:spLocks noGrp="1" noChangeArrowheads="1"/>
          </p:cNvSpPr>
          <p:nvPr>
            <p:ph type="body" idx="1"/>
          </p:nvPr>
        </p:nvSpPr>
        <p:spPr>
          <a:xfrm>
            <a:off x="457200" y="1125538"/>
            <a:ext cx="8507413" cy="5543550"/>
          </a:xfrm>
        </p:spPr>
        <p:txBody>
          <a:bodyPr/>
          <a:lstStyle/>
          <a:p>
            <a:pPr marL="609600" indent="-609600">
              <a:lnSpc>
                <a:spcPct val="90000"/>
              </a:lnSpc>
            </a:pPr>
            <a:r>
              <a:rPr lang="sk-SK" sz="2800">
                <a:latin typeface="Times New Roman" pitchFamily="18" charset="0"/>
              </a:rPr>
              <a:t>determinovaný kogentnými ustanoveniami ZP a iných pracovnoprávnych predpisov</a:t>
            </a:r>
          </a:p>
          <a:p>
            <a:pPr marL="609600" indent="-609600">
              <a:lnSpc>
                <a:spcPct val="90000"/>
              </a:lnSpc>
            </a:pPr>
            <a:r>
              <a:rPr lang="sk-SK" sz="2800" b="1">
                <a:latin typeface="Times New Roman" pitchFamily="18" charset="0"/>
              </a:rPr>
              <a:t>podstatné obsahové náležitosti (§43 ods.1 ZP):</a:t>
            </a:r>
          </a:p>
          <a:p>
            <a:pPr marL="609600" indent="-609600">
              <a:lnSpc>
                <a:spcPct val="90000"/>
              </a:lnSpc>
              <a:buFont typeface="Wingdings" pitchFamily="2" charset="2"/>
              <a:buAutoNum type="alphaLcParenR"/>
            </a:pPr>
            <a:r>
              <a:rPr lang="sk-SK" sz="2800" i="1">
                <a:latin typeface="Times New Roman" pitchFamily="18" charset="0"/>
              </a:rPr>
              <a:t>druh práce</a:t>
            </a:r>
            <a:r>
              <a:rPr lang="sk-SK" sz="2800">
                <a:latin typeface="Times New Roman" pitchFamily="18" charset="0"/>
              </a:rPr>
              <a:t>, na ktorý sa zamestnanec prijíma, a jeho stručná charakteristika (čo má zamestnanec robiť)</a:t>
            </a:r>
          </a:p>
          <a:p>
            <a:pPr marL="609600" indent="-609600">
              <a:lnSpc>
                <a:spcPct val="90000"/>
              </a:lnSpc>
              <a:buFont typeface="Wingdings" pitchFamily="2" charset="2"/>
              <a:buAutoNum type="alphaLcParenR"/>
            </a:pPr>
            <a:r>
              <a:rPr lang="sk-SK" sz="2800" i="1">
                <a:latin typeface="Times New Roman" pitchFamily="18" charset="0"/>
              </a:rPr>
              <a:t>miesto výkonu práce</a:t>
            </a:r>
            <a:r>
              <a:rPr lang="sk-SK" sz="2800">
                <a:latin typeface="Times New Roman" pitchFamily="18" charset="0"/>
              </a:rPr>
              <a:t> (obec a organizačnú časť alebo inak určené miesto) (kde má zamestnanec vykonávať prácu)</a:t>
            </a:r>
          </a:p>
          <a:p>
            <a:pPr marL="609600" indent="-609600">
              <a:lnSpc>
                <a:spcPct val="90000"/>
              </a:lnSpc>
              <a:buFont typeface="Wingdings" pitchFamily="2" charset="2"/>
              <a:buAutoNum type="alphaLcParenR"/>
            </a:pPr>
            <a:r>
              <a:rPr lang="sk-SK" sz="2800" i="1">
                <a:latin typeface="Times New Roman" pitchFamily="18" charset="0"/>
              </a:rPr>
              <a:t>deň nástupu do práce</a:t>
            </a:r>
          </a:p>
          <a:p>
            <a:pPr marL="609600" indent="-609600">
              <a:lnSpc>
                <a:spcPct val="90000"/>
              </a:lnSpc>
              <a:buFont typeface="Wingdings" pitchFamily="2" charset="2"/>
              <a:buAutoNum type="alphaLcParenR"/>
            </a:pPr>
            <a:r>
              <a:rPr lang="sk-SK" sz="2800" i="1">
                <a:latin typeface="Times New Roman" pitchFamily="18" charset="0"/>
              </a:rPr>
              <a:t>mzdové podmienky</a:t>
            </a:r>
            <a:r>
              <a:rPr lang="sk-SK" sz="2800">
                <a:latin typeface="Times New Roman" pitchFamily="18" charset="0"/>
              </a:rPr>
              <a:t>, ak nie sú dohodnuté v kolektívnej zmluve (v prípade, že sú mzdové podmienky dohodnuté v kolektívnej zmluve, stačí uviesť odkaz na ustanovenia kolektívnej zmluvy)</a:t>
            </a:r>
            <a:br>
              <a:rPr lang="sk-SK" sz="2800">
                <a:latin typeface="Times New Roman" pitchFamily="18" charset="0"/>
              </a:rPr>
            </a:br>
            <a:r>
              <a:rPr lang="sk-SK" sz="2800">
                <a:latin typeface="Times New Roman" pitchFamily="18" charset="0"/>
              </a:rPr>
              <a:t/>
            </a:r>
            <a:br>
              <a:rPr lang="sk-SK" sz="2800">
                <a:latin typeface="Times New Roman" pitchFamily="18" charset="0"/>
              </a:rPr>
            </a:br>
            <a:endParaRPr lang="sk-SK" sz="2800">
              <a:latin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95288" y="0"/>
            <a:ext cx="8229600" cy="633413"/>
          </a:xfrm>
        </p:spPr>
        <p:txBody>
          <a:bodyPr/>
          <a:lstStyle/>
          <a:p>
            <a:r>
              <a:rPr lang="sk-SK" sz="4000" b="1" dirty="0" smtClean="0">
                <a:latin typeface="Times New Roman" pitchFamily="18" charset="0"/>
              </a:rPr>
              <a:t/>
            </a:r>
            <a:br>
              <a:rPr lang="sk-SK" sz="4000" b="1" dirty="0" smtClean="0">
                <a:latin typeface="Times New Roman" pitchFamily="18" charset="0"/>
              </a:rPr>
            </a:br>
            <a:r>
              <a:rPr lang="sk-SK" b="1" dirty="0" smtClean="0">
                <a:latin typeface="Times New Roman" pitchFamily="18" charset="0"/>
              </a:rPr>
              <a:t/>
            </a:r>
            <a:br>
              <a:rPr lang="sk-SK" b="1" dirty="0" smtClean="0">
                <a:latin typeface="Times New Roman" pitchFamily="18" charset="0"/>
              </a:rPr>
            </a:br>
            <a:r>
              <a:rPr lang="sk-SK" sz="4000" b="1" dirty="0" smtClean="0">
                <a:latin typeface="Times New Roman" pitchFamily="18" charset="0"/>
              </a:rPr>
              <a:t>Obsah </a:t>
            </a:r>
            <a:r>
              <a:rPr lang="sk-SK" sz="4000" b="1" dirty="0">
                <a:latin typeface="Times New Roman" pitchFamily="18" charset="0"/>
              </a:rPr>
              <a:t>pracovnej zmluvy</a:t>
            </a:r>
          </a:p>
        </p:txBody>
      </p:sp>
      <p:sp>
        <p:nvSpPr>
          <p:cNvPr id="24579" name="Rectangle 3"/>
          <p:cNvSpPr>
            <a:spLocks noGrp="1" noChangeArrowheads="1"/>
          </p:cNvSpPr>
          <p:nvPr>
            <p:ph type="body" idx="1"/>
          </p:nvPr>
        </p:nvSpPr>
        <p:spPr>
          <a:xfrm>
            <a:off x="250825" y="908050"/>
            <a:ext cx="8229600" cy="5661025"/>
          </a:xfrm>
        </p:spPr>
        <p:txBody>
          <a:bodyPr/>
          <a:lstStyle/>
          <a:p>
            <a:pPr>
              <a:lnSpc>
                <a:spcPct val="80000"/>
              </a:lnSpc>
            </a:pPr>
            <a:r>
              <a:rPr lang="sk-SK" sz="2800" b="1" dirty="0">
                <a:latin typeface="Times New Roman" pitchFamily="18" charset="0"/>
              </a:rPr>
              <a:t>pravidelné obsahové náležitosti:</a:t>
            </a:r>
          </a:p>
          <a:p>
            <a:pPr lvl="1">
              <a:lnSpc>
                <a:spcPct val="80000"/>
              </a:lnSpc>
              <a:buFont typeface="Wingdings" pitchFamily="2" charset="2"/>
              <a:buChar char="§"/>
            </a:pPr>
            <a:r>
              <a:rPr lang="sk-SK" sz="2400" i="1" dirty="0">
                <a:latin typeface="Times New Roman" pitchFamily="18" charset="0"/>
              </a:rPr>
              <a:t>výplatné termíny</a:t>
            </a:r>
          </a:p>
          <a:p>
            <a:pPr lvl="1">
              <a:lnSpc>
                <a:spcPct val="80000"/>
              </a:lnSpc>
              <a:buFont typeface="Wingdings" pitchFamily="2" charset="2"/>
              <a:buChar char="§"/>
            </a:pPr>
            <a:r>
              <a:rPr lang="sk-SK" sz="2400" i="1" dirty="0">
                <a:latin typeface="Times New Roman" pitchFamily="18" charset="0"/>
              </a:rPr>
              <a:t>pracovný čas</a:t>
            </a:r>
          </a:p>
          <a:p>
            <a:pPr lvl="1">
              <a:lnSpc>
                <a:spcPct val="80000"/>
              </a:lnSpc>
              <a:buFont typeface="Wingdings" pitchFamily="2" charset="2"/>
              <a:buChar char="§"/>
            </a:pPr>
            <a:r>
              <a:rPr lang="sk-SK" sz="2400" i="1" dirty="0">
                <a:latin typeface="Times New Roman" pitchFamily="18" charset="0"/>
              </a:rPr>
              <a:t>výmera dovolenky</a:t>
            </a:r>
          </a:p>
          <a:p>
            <a:pPr lvl="1">
              <a:lnSpc>
                <a:spcPct val="80000"/>
              </a:lnSpc>
              <a:buFont typeface="Wingdings" pitchFamily="2" charset="2"/>
              <a:buChar char="§"/>
            </a:pPr>
            <a:r>
              <a:rPr lang="sk-SK" sz="2400" i="1" dirty="0">
                <a:latin typeface="Times New Roman" pitchFamily="18" charset="0"/>
              </a:rPr>
              <a:t>dĺžka výpovednej doby</a:t>
            </a:r>
          </a:p>
          <a:p>
            <a:pPr lvl="1">
              <a:lnSpc>
                <a:spcPct val="80000"/>
              </a:lnSpc>
              <a:buFont typeface="Wingdings" pitchFamily="2" charset="2"/>
              <a:buChar char="§"/>
            </a:pPr>
            <a:r>
              <a:rPr lang="sk-SK" i="1" dirty="0" smtClean="0">
                <a:latin typeface="Times New Roman" pitchFamily="18" charset="0"/>
              </a:rPr>
              <a:t>dohoda o skúšobnej dobe - § 45 ZP</a:t>
            </a:r>
          </a:p>
          <a:p>
            <a:pPr lvl="1">
              <a:lnSpc>
                <a:spcPct val="80000"/>
              </a:lnSpc>
              <a:buFontTx/>
              <a:buChar char="-"/>
            </a:pPr>
            <a:r>
              <a:rPr lang="sk-SK" sz="2000" dirty="0" smtClean="0">
                <a:latin typeface="Times New Roman" pitchFamily="18" charset="0"/>
              </a:rPr>
              <a:t>skúšobnú dobu možno dohodnúť najviac na 3 mesiace a nemožno ju predlžovať</a:t>
            </a:r>
          </a:p>
          <a:p>
            <a:pPr lvl="1">
              <a:lnSpc>
                <a:spcPct val="80000"/>
              </a:lnSpc>
              <a:buFontTx/>
              <a:buChar char="-"/>
            </a:pPr>
            <a:r>
              <a:rPr lang="sk-SK" sz="2000" dirty="0" smtClean="0">
                <a:latin typeface="Times New Roman" pitchFamily="18" charset="0"/>
              </a:rPr>
              <a:t>musí sa dohodnúť písomne, inak je neplatná</a:t>
            </a:r>
          </a:p>
          <a:p>
            <a:pPr lvl="1">
              <a:lnSpc>
                <a:spcPct val="80000"/>
              </a:lnSpc>
              <a:buFontTx/>
              <a:buChar char="-"/>
            </a:pPr>
            <a:r>
              <a:rPr lang="sk-SK" sz="2000" dirty="0" smtClean="0">
                <a:latin typeface="Times New Roman" pitchFamily="18" charset="0"/>
              </a:rPr>
              <a:t>skúšobná doba sa predlžuje o čas prekážok v práci na strane zamestnanca</a:t>
            </a:r>
          </a:p>
          <a:p>
            <a:pPr lvl="1">
              <a:lnSpc>
                <a:spcPct val="80000"/>
              </a:lnSpc>
              <a:buFontTx/>
              <a:buChar char="-"/>
            </a:pPr>
            <a:r>
              <a:rPr lang="sk-SK" sz="2000" dirty="0" smtClean="0">
                <a:latin typeface="Times New Roman" pitchFamily="18" charset="0"/>
              </a:rPr>
              <a:t>nie je možné ju dohodnúť v prípade opätovne uzatváraných pracovných pomerov na určitú dobu</a:t>
            </a:r>
            <a:endParaRPr lang="sk-SK" sz="2000" dirty="0">
              <a:latin typeface="Times New Roman" pitchFamily="18" charset="0"/>
            </a:endParaRPr>
          </a:p>
          <a:p>
            <a:pPr>
              <a:lnSpc>
                <a:spcPct val="80000"/>
              </a:lnSpc>
            </a:pPr>
            <a:r>
              <a:rPr lang="sk-SK" sz="2800" b="1" dirty="0" err="1" smtClean="0">
                <a:latin typeface="Times New Roman" pitchFamily="18" charset="0"/>
              </a:rPr>
              <a:t>náhodilé</a:t>
            </a:r>
            <a:r>
              <a:rPr lang="sk-SK" sz="2800" b="1" dirty="0" smtClean="0">
                <a:latin typeface="Times New Roman" pitchFamily="18" charset="0"/>
              </a:rPr>
              <a:t> obsahové </a:t>
            </a:r>
            <a:r>
              <a:rPr lang="sk-SK" sz="2800" b="1" dirty="0">
                <a:latin typeface="Times New Roman" pitchFamily="18" charset="0"/>
              </a:rPr>
              <a:t>náležitosti</a:t>
            </a:r>
            <a:r>
              <a:rPr lang="sk-SK" sz="2800" b="1" dirty="0" smtClean="0">
                <a:latin typeface="Times New Roman" pitchFamily="18" charset="0"/>
              </a:rPr>
              <a:t>:</a:t>
            </a:r>
          </a:p>
          <a:p>
            <a:pPr>
              <a:lnSpc>
                <a:spcPct val="80000"/>
              </a:lnSpc>
            </a:pPr>
            <a:r>
              <a:rPr lang="sk-SK" sz="2800" dirty="0" smtClean="0">
                <a:latin typeface="Times New Roman" pitchFamily="18" charset="0"/>
              </a:rPr>
              <a:t>§43 ods. 4 ZP - v pracovnej zmluve možno dohodnúť ďalšie podmienky, o ktoré majú účastníci záujem, najmä ďalšie hmotné výhody (tak na strane zamestnanca, ako aj zamestnávateľa)</a:t>
            </a:r>
            <a:endParaRPr lang="sk-SK" sz="2800" b="1" dirty="0" smtClean="0">
              <a:latin typeface="Times New Roman" pitchFamily="18" charset="0"/>
            </a:endParaRPr>
          </a:p>
          <a:p>
            <a:pPr>
              <a:lnSpc>
                <a:spcPct val="80000"/>
              </a:lnSpc>
            </a:pPr>
            <a:endParaRPr lang="sk-SK" sz="2800" b="1" dirty="0">
              <a:latin typeface="Times New Roman" pitchFamily="18" charset="0"/>
            </a:endParaRPr>
          </a:p>
          <a:p>
            <a:pPr lvl="1">
              <a:lnSpc>
                <a:spcPct val="80000"/>
              </a:lnSpc>
              <a:buNone/>
            </a:pPr>
            <a:endParaRPr lang="sk-SK" sz="2000" dirty="0">
              <a:latin typeface="Times New Roman" pitchFamily="18" charset="0"/>
            </a:endParaRPr>
          </a:p>
          <a:p>
            <a:pPr>
              <a:lnSpc>
                <a:spcPct val="80000"/>
              </a:lnSpc>
            </a:pPr>
            <a:endParaRPr lang="sk-SK" sz="2000" dirty="0">
              <a:latin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581772"/>
          </a:xfrm>
        </p:spPr>
        <p:txBody>
          <a:bodyPr>
            <a:noAutofit/>
          </a:bodyPr>
          <a:lstStyle/>
          <a:p>
            <a:r>
              <a:rPr lang="sk-SK" sz="3600" dirty="0" smtClean="0"/>
              <a:t>Príklad pre vypracovanie pracovnej náplne</a:t>
            </a:r>
            <a:endParaRPr lang="sk-SK" sz="3600" dirty="0"/>
          </a:p>
        </p:txBody>
      </p:sp>
      <p:sp>
        <p:nvSpPr>
          <p:cNvPr id="3" name="Zástupný symbol obsahu 2"/>
          <p:cNvSpPr>
            <a:spLocks noGrp="1"/>
          </p:cNvSpPr>
          <p:nvPr>
            <p:ph idx="1"/>
          </p:nvPr>
        </p:nvSpPr>
        <p:spPr>
          <a:xfrm>
            <a:off x="457200" y="1428736"/>
            <a:ext cx="8229600" cy="4895864"/>
          </a:xfrm>
        </p:spPr>
        <p:txBody>
          <a:bodyPr>
            <a:normAutofit fontScale="85000" lnSpcReduction="20000"/>
          </a:bodyPr>
          <a:lstStyle/>
          <a:p>
            <a:r>
              <a:rPr lang="sk-SK" b="1" dirty="0" smtClean="0"/>
              <a:t>Účtovník:</a:t>
            </a:r>
            <a:br>
              <a:rPr lang="sk-SK" b="1" dirty="0" smtClean="0"/>
            </a:br>
            <a:r>
              <a:rPr lang="sk-SK" b="1" dirty="0" smtClean="0"/>
              <a:t>	</a:t>
            </a:r>
            <a:r>
              <a:rPr lang="sk-SK" dirty="0" smtClean="0"/>
              <a:t>Účtovanie účtovných prípadov</a:t>
            </a:r>
            <a:br>
              <a:rPr lang="sk-SK" dirty="0" smtClean="0"/>
            </a:br>
            <a:r>
              <a:rPr lang="sk-SK" dirty="0" smtClean="0"/>
              <a:t>	Účtovníctvo, kalkulácie a rozpočtovníctvo</a:t>
            </a:r>
            <a:br>
              <a:rPr lang="sk-SK" dirty="0" smtClean="0"/>
            </a:br>
            <a:r>
              <a:rPr lang="sk-SK" dirty="0" smtClean="0"/>
              <a:t>	Vnútorná metodika účtovnej jednotky a iné</a:t>
            </a:r>
          </a:p>
          <a:p>
            <a:r>
              <a:rPr lang="sk-SK" b="1" dirty="0" smtClean="0"/>
              <a:t>Ekonóm:</a:t>
            </a:r>
            <a:br>
              <a:rPr lang="sk-SK" b="1" dirty="0" smtClean="0"/>
            </a:br>
            <a:r>
              <a:rPr lang="sk-SK" b="1" dirty="0" smtClean="0"/>
              <a:t>	</a:t>
            </a:r>
            <a:r>
              <a:rPr lang="sk-SK" dirty="0" smtClean="0"/>
              <a:t>Spracovanie účtovných závierok</a:t>
            </a:r>
            <a:br>
              <a:rPr lang="sk-SK" dirty="0" smtClean="0"/>
            </a:br>
            <a:r>
              <a:rPr lang="sk-SK" dirty="0" smtClean="0"/>
              <a:t>	Kalkulácia nákladov na tvorbu cien</a:t>
            </a:r>
            <a:br>
              <a:rPr lang="sk-SK" dirty="0" smtClean="0"/>
            </a:br>
            <a:r>
              <a:rPr lang="sk-SK" dirty="0" smtClean="0"/>
              <a:t>	Kontrola účtovnej dokumentácie</a:t>
            </a:r>
            <a:br>
              <a:rPr lang="sk-SK" dirty="0" smtClean="0"/>
            </a:br>
            <a:r>
              <a:rPr lang="sk-SK" dirty="0" smtClean="0"/>
              <a:t>	Tvorba vnútorných predpisov v oblasti daní, účtovania</a:t>
            </a:r>
            <a:br>
              <a:rPr lang="sk-SK" dirty="0" smtClean="0"/>
            </a:br>
            <a:r>
              <a:rPr lang="sk-SK" dirty="0" smtClean="0"/>
              <a:t>	Zostavovanie rozpočtov a iné</a:t>
            </a:r>
          </a:p>
          <a:p>
            <a:r>
              <a:rPr lang="sk-SK" b="1" dirty="0" smtClean="0"/>
              <a:t>Obchodný zástupca:</a:t>
            </a:r>
            <a:br>
              <a:rPr lang="sk-SK" b="1" dirty="0" smtClean="0"/>
            </a:br>
            <a:r>
              <a:rPr lang="sk-SK" b="1" dirty="0" smtClean="0"/>
              <a:t>	</a:t>
            </a:r>
            <a:r>
              <a:rPr lang="sk-SK" dirty="0" smtClean="0"/>
              <a:t>Zabezpečovanie nákupu a predaja tovaru</a:t>
            </a:r>
            <a:br>
              <a:rPr lang="sk-SK" dirty="0" smtClean="0"/>
            </a:br>
            <a:r>
              <a:rPr lang="sk-SK" dirty="0" smtClean="0"/>
              <a:t>	Predvádzanie tovaru zákazníkom, poskytovanie informácií 	o zložení, vlastnostiach, používaní tovaru</a:t>
            </a:r>
            <a:br>
              <a:rPr lang="sk-SK" dirty="0" smtClean="0"/>
            </a:br>
            <a:r>
              <a:rPr lang="sk-SK" dirty="0" smtClean="0"/>
              <a:t>	Poskytovanie iných súvisiacich informácií s nákupom, 	predajom tovaru – informácie o cenách, dodacích lehotách	a iné</a:t>
            </a:r>
          </a:p>
          <a:p>
            <a:endParaRPr lang="sk-SK"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sk-SK" sz="4000" b="1">
                <a:latin typeface="Times New Roman" pitchFamily="18" charset="0"/>
              </a:rPr>
              <a:t>Založenie pracovného pomeru</a:t>
            </a:r>
          </a:p>
        </p:txBody>
      </p:sp>
      <p:sp>
        <p:nvSpPr>
          <p:cNvPr id="21507" name="Rectangle 3"/>
          <p:cNvSpPr>
            <a:spLocks noGrp="1" noChangeArrowheads="1"/>
          </p:cNvSpPr>
          <p:nvPr>
            <p:ph type="body" idx="1"/>
          </p:nvPr>
        </p:nvSpPr>
        <p:spPr>
          <a:xfrm>
            <a:off x="457200" y="1600200"/>
            <a:ext cx="8229600" cy="5068888"/>
          </a:xfrm>
        </p:spPr>
        <p:txBody>
          <a:bodyPr/>
          <a:lstStyle/>
          <a:p>
            <a:pPr>
              <a:lnSpc>
                <a:spcPct val="90000"/>
              </a:lnSpc>
            </a:pPr>
            <a:r>
              <a:rPr lang="sk-SK" sz="2800">
                <a:latin typeface="Times New Roman" pitchFamily="18" charset="0"/>
              </a:rPr>
              <a:t>pracovný pomer sa zakladá písomnou </a:t>
            </a:r>
            <a:r>
              <a:rPr lang="sk-SK" sz="2800" b="1">
                <a:latin typeface="Times New Roman" pitchFamily="18" charset="0"/>
              </a:rPr>
              <a:t>pracovnou zmluvou</a:t>
            </a:r>
            <a:r>
              <a:rPr lang="sk-SK" sz="2800">
                <a:latin typeface="Times New Roman" pitchFamily="18" charset="0"/>
              </a:rPr>
              <a:t> medzi zamestnávateľom a zamestnancom (výlučný spôsob založenia pracovného pomeru - §42 ods. 1 ZP )</a:t>
            </a:r>
          </a:p>
          <a:p>
            <a:pPr>
              <a:lnSpc>
                <a:spcPct val="90000"/>
              </a:lnSpc>
            </a:pPr>
            <a:r>
              <a:rPr lang="sk-SK" sz="2800">
                <a:latin typeface="Times New Roman" pitchFamily="18" charset="0"/>
              </a:rPr>
              <a:t>§42 ods. 2 ZP voľba alebo vymenovanie ako predpoklad vykonávania funkcie - pracovný pomer sa v tomto prípade zakladá písomnou pracovnou zmluvou až po zvolení alebo vymenovaní zamestnanca</a:t>
            </a:r>
          </a:p>
          <a:p>
            <a:pPr>
              <a:lnSpc>
                <a:spcPct val="90000"/>
              </a:lnSpc>
            </a:pPr>
            <a:r>
              <a:rPr lang="sk-SK" sz="2800">
                <a:latin typeface="Times New Roman" pitchFamily="18" charset="0"/>
              </a:rPr>
              <a:t>jedno písomné vyhotovenie pracovnej zmluvy je zamestnávateľ povinný vydať zamestnancovi</a:t>
            </a:r>
            <a:r>
              <a:rPr lang="sk-SK" sz="2800"/>
              <a:t/>
            </a:r>
            <a:br>
              <a:rPr lang="sk-SK" sz="2800"/>
            </a:br>
            <a:endParaRPr lang="sk-SK" sz="280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sk-SK" sz="4000" b="1">
                <a:latin typeface="Times New Roman" pitchFamily="18" charset="0"/>
              </a:rPr>
              <a:t>Vznik pracovného pomeru</a:t>
            </a:r>
          </a:p>
        </p:txBody>
      </p:sp>
      <p:sp>
        <p:nvSpPr>
          <p:cNvPr id="29699" name="Rectangle 3"/>
          <p:cNvSpPr>
            <a:spLocks noGrp="1" noChangeArrowheads="1"/>
          </p:cNvSpPr>
          <p:nvPr>
            <p:ph type="body" idx="1"/>
          </p:nvPr>
        </p:nvSpPr>
        <p:spPr/>
        <p:txBody>
          <a:bodyPr/>
          <a:lstStyle/>
          <a:p>
            <a:r>
              <a:rPr lang="sk-SK"/>
              <a:t>pracovný pomer vzniká odo dňa, ktorý bol dohodnutý v pracovnej zmluve ako deň nástupu do práce (§46 ZP)</a:t>
            </a:r>
            <a:br>
              <a:rPr lang="sk-SK"/>
            </a:br>
            <a:endParaRPr lang="sk-SK"/>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28604"/>
            <a:ext cx="8229600" cy="928694"/>
          </a:xfrm>
        </p:spPr>
        <p:txBody>
          <a:bodyPr/>
          <a:lstStyle/>
          <a:p>
            <a:r>
              <a:rPr lang="sk-SK" dirty="0" smtClean="0"/>
              <a:t>Kontrolné otázky</a:t>
            </a:r>
            <a:endParaRPr lang="sk-SK" dirty="0"/>
          </a:p>
        </p:txBody>
      </p:sp>
      <p:sp>
        <p:nvSpPr>
          <p:cNvPr id="3" name="Zástupný symbol obsahu 2"/>
          <p:cNvSpPr>
            <a:spLocks noGrp="1"/>
          </p:cNvSpPr>
          <p:nvPr>
            <p:ph idx="1"/>
          </p:nvPr>
        </p:nvSpPr>
        <p:spPr>
          <a:xfrm>
            <a:off x="457200" y="1500174"/>
            <a:ext cx="8229600" cy="4824426"/>
          </a:xfrm>
        </p:spPr>
        <p:txBody>
          <a:bodyPr>
            <a:normAutofit/>
          </a:bodyPr>
          <a:lstStyle/>
          <a:p>
            <a:pPr marL="514350" indent="-514350">
              <a:buFont typeface="+mj-lt"/>
              <a:buAutoNum type="arabicParenR"/>
            </a:pPr>
            <a:r>
              <a:rPr lang="sk-SK" dirty="0" smtClean="0"/>
              <a:t>Čo sa rozumie pracovným pomerom?</a:t>
            </a:r>
          </a:p>
          <a:p>
            <a:pPr marL="514350" indent="-514350">
              <a:buFont typeface="+mj-lt"/>
              <a:buAutoNum type="arabicParenR"/>
            </a:pPr>
            <a:r>
              <a:rPr lang="sk-SK" dirty="0" smtClean="0"/>
              <a:t>Na základe akých právnych skutočností môže vzniknúť pracovný pomer?</a:t>
            </a:r>
          </a:p>
          <a:p>
            <a:pPr marL="514350" indent="-514350">
              <a:buFont typeface="+mj-lt"/>
              <a:buAutoNum type="arabicParenR"/>
            </a:pPr>
            <a:r>
              <a:rPr lang="sk-SK" dirty="0" smtClean="0"/>
              <a:t>Aké druhy pracovných pomerov upravuje Zákonník práce?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sk-SK" b="1">
                <a:latin typeface="Times New Roman" pitchFamily="18" charset="0"/>
              </a:rPr>
              <a:t>Druhy pracovných pomerov</a:t>
            </a:r>
          </a:p>
        </p:txBody>
      </p:sp>
      <p:sp>
        <p:nvSpPr>
          <p:cNvPr id="13315" name="Rectangle 3"/>
          <p:cNvSpPr>
            <a:spLocks noGrp="1" noChangeArrowheads="1"/>
          </p:cNvSpPr>
          <p:nvPr>
            <p:ph type="body" idx="1"/>
          </p:nvPr>
        </p:nvSpPr>
        <p:spPr>
          <a:xfrm>
            <a:off x="457200" y="1600200"/>
            <a:ext cx="8507413" cy="4533900"/>
          </a:xfrm>
        </p:spPr>
        <p:txBody>
          <a:bodyPr/>
          <a:lstStyle/>
          <a:p>
            <a:r>
              <a:rPr lang="sk-SK">
                <a:latin typeface="Times New Roman" pitchFamily="18" charset="0"/>
              </a:rPr>
              <a:t>kritéria rozlišovania pracovných pomerov:</a:t>
            </a:r>
          </a:p>
          <a:p>
            <a:pPr lvl="2">
              <a:buFont typeface="Wingdings" pitchFamily="2" charset="2"/>
              <a:buChar char="Ø"/>
            </a:pPr>
            <a:r>
              <a:rPr lang="sk-SK" sz="3000">
                <a:latin typeface="Times New Roman" pitchFamily="18" charset="0"/>
              </a:rPr>
              <a:t> existencia viacerých pracovných pomerov uzavretých zamestnancom súčasne (súbežné pracovné pomery)</a:t>
            </a:r>
          </a:p>
          <a:p>
            <a:pPr lvl="2">
              <a:buFont typeface="Wingdings" pitchFamily="2" charset="2"/>
              <a:buChar char="Ø"/>
            </a:pPr>
            <a:r>
              <a:rPr lang="sk-SK" sz="3000">
                <a:latin typeface="Times New Roman" pitchFamily="18" charset="0"/>
              </a:rPr>
              <a:t> dĺžka pracovného času</a:t>
            </a:r>
          </a:p>
          <a:p>
            <a:pPr lvl="2">
              <a:buFont typeface="Wingdings" pitchFamily="2" charset="2"/>
              <a:buChar char="Ø"/>
            </a:pPr>
            <a:r>
              <a:rPr lang="sk-SK" sz="3000">
                <a:latin typeface="Times New Roman" pitchFamily="18" charset="0"/>
              </a:rPr>
              <a:t> dĺžka trvania pracovného pomeru</a:t>
            </a:r>
          </a:p>
          <a:p>
            <a:pPr lvl="2">
              <a:buFont typeface="Wingdings" pitchFamily="2" charset="2"/>
              <a:buChar char="Ø"/>
            </a:pPr>
            <a:r>
              <a:rPr lang="sk-SK" sz="3000">
                <a:latin typeface="Times New Roman" pitchFamily="18" charset="0"/>
              </a:rPr>
              <a:t> miesto výkonu práce</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68313" y="0"/>
            <a:ext cx="8229600" cy="1143000"/>
          </a:xfrm>
        </p:spPr>
        <p:txBody>
          <a:bodyPr/>
          <a:lstStyle/>
          <a:p>
            <a:r>
              <a:rPr lang="sk-SK" sz="4000" b="1">
                <a:latin typeface="Times New Roman" pitchFamily="18" charset="0"/>
              </a:rPr>
              <a:t>Druhy pracovných pomerov</a:t>
            </a:r>
          </a:p>
        </p:txBody>
      </p:sp>
      <p:sp>
        <p:nvSpPr>
          <p:cNvPr id="14339" name="Rectangle 3"/>
          <p:cNvSpPr>
            <a:spLocks noGrp="1" noChangeArrowheads="1"/>
          </p:cNvSpPr>
          <p:nvPr>
            <p:ph type="body" idx="1"/>
          </p:nvPr>
        </p:nvSpPr>
        <p:spPr>
          <a:xfrm>
            <a:off x="323850" y="1268413"/>
            <a:ext cx="8640763" cy="5256212"/>
          </a:xfrm>
        </p:spPr>
        <p:txBody>
          <a:bodyPr/>
          <a:lstStyle/>
          <a:p>
            <a:pPr>
              <a:lnSpc>
                <a:spcPct val="80000"/>
              </a:lnSpc>
              <a:buFont typeface="Wingdings" pitchFamily="2" charset="2"/>
              <a:buNone/>
            </a:pPr>
            <a:r>
              <a:rPr lang="sk-SK" b="1">
                <a:latin typeface="Times New Roman" pitchFamily="18" charset="0"/>
              </a:rPr>
              <a:t>Súbežné pracovné pomery</a:t>
            </a:r>
          </a:p>
          <a:p>
            <a:pPr>
              <a:lnSpc>
                <a:spcPct val="80000"/>
              </a:lnSpc>
            </a:pPr>
            <a:r>
              <a:rPr lang="sk-SK" sz="2800">
                <a:latin typeface="Times New Roman" pitchFamily="18" charset="0"/>
              </a:rPr>
              <a:t>popri sebe existuje viac pracovných pomerov</a:t>
            </a:r>
          </a:p>
          <a:p>
            <a:pPr lvl="1">
              <a:lnSpc>
                <a:spcPct val="80000"/>
              </a:lnSpc>
              <a:buFont typeface="Wingdings" pitchFamily="2" charset="2"/>
              <a:buChar char="q"/>
            </a:pPr>
            <a:r>
              <a:rPr lang="sk-SK" sz="2400">
                <a:latin typeface="Times New Roman" pitchFamily="18" charset="0"/>
              </a:rPr>
              <a:t>dva pracovné pomery na plný úväzok</a:t>
            </a:r>
          </a:p>
          <a:p>
            <a:pPr lvl="1">
              <a:lnSpc>
                <a:spcPct val="80000"/>
              </a:lnSpc>
              <a:buFont typeface="Wingdings" pitchFamily="2" charset="2"/>
              <a:buChar char="q"/>
            </a:pPr>
            <a:r>
              <a:rPr lang="sk-SK" sz="2400">
                <a:latin typeface="Times New Roman" pitchFamily="18" charset="0"/>
              </a:rPr>
              <a:t>jeden pracovný pomer na plný úväzok a ďalšie na čiastočné úväzky</a:t>
            </a:r>
          </a:p>
          <a:p>
            <a:pPr lvl="1">
              <a:lnSpc>
                <a:spcPct val="80000"/>
              </a:lnSpc>
              <a:buFont typeface="Wingdings" pitchFamily="2" charset="2"/>
              <a:buChar char="q"/>
            </a:pPr>
            <a:r>
              <a:rPr lang="sk-SK" sz="2400">
                <a:latin typeface="Times New Roman" pitchFamily="18" charset="0"/>
              </a:rPr>
              <a:t>niekoľko pracovných pomerov na čiastočné úväzky</a:t>
            </a:r>
          </a:p>
          <a:p>
            <a:pPr>
              <a:lnSpc>
                <a:spcPct val="80000"/>
              </a:lnSpc>
            </a:pPr>
            <a:r>
              <a:rPr lang="sk-SK" sz="2800">
                <a:latin typeface="Times New Roman" pitchFamily="18" charset="0"/>
              </a:rPr>
              <a:t>práva a povinnosti vyplývajúce zo súbežných pracovných pomerov sa v každom jednom pracovnom pomere zásadne posudzujú samostatne, pokiaľ ZP alebo osobitné pracovné predpisy neustanovujú inak</a:t>
            </a:r>
          </a:p>
          <a:p>
            <a:pPr>
              <a:lnSpc>
                <a:spcPct val="80000"/>
              </a:lnSpc>
            </a:pPr>
            <a:r>
              <a:rPr lang="sk-SK" sz="2800">
                <a:latin typeface="Times New Roman" pitchFamily="18" charset="0"/>
              </a:rPr>
              <a:t>§ 50 ZP - zamestnávateľ môže dohodnúť niekoľko pracovných pomerov s tým istým zamestnancom len na činnosti spočívajúce v prácach iného druhu</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95288" y="0"/>
            <a:ext cx="8229600" cy="1143000"/>
          </a:xfrm>
        </p:spPr>
        <p:txBody>
          <a:bodyPr/>
          <a:lstStyle/>
          <a:p>
            <a:r>
              <a:rPr lang="sk-SK" sz="4000" b="1">
                <a:latin typeface="Times New Roman" pitchFamily="18" charset="0"/>
              </a:rPr>
              <a:t>Druhy pracovných pomerov</a:t>
            </a:r>
          </a:p>
        </p:txBody>
      </p:sp>
      <p:sp>
        <p:nvSpPr>
          <p:cNvPr id="15363" name="Rectangle 3"/>
          <p:cNvSpPr>
            <a:spLocks noGrp="1" noChangeArrowheads="1"/>
          </p:cNvSpPr>
          <p:nvPr>
            <p:ph type="body" idx="1"/>
          </p:nvPr>
        </p:nvSpPr>
        <p:spPr>
          <a:xfrm>
            <a:off x="250825" y="1125538"/>
            <a:ext cx="8713788" cy="5543550"/>
          </a:xfrm>
        </p:spPr>
        <p:txBody>
          <a:bodyPr/>
          <a:lstStyle/>
          <a:p>
            <a:pPr>
              <a:lnSpc>
                <a:spcPct val="70000"/>
              </a:lnSpc>
              <a:buFont typeface="Wingdings" pitchFamily="2" charset="2"/>
              <a:buNone/>
            </a:pPr>
            <a:r>
              <a:rPr lang="sk-SK" sz="3000" b="1">
                <a:latin typeface="Times New Roman" pitchFamily="18" charset="0"/>
              </a:rPr>
              <a:t>Pracovný pomer z hľadiska dĺžky pracovného času</a:t>
            </a:r>
          </a:p>
          <a:p>
            <a:r>
              <a:rPr lang="sk-SK" sz="2600">
                <a:latin typeface="Times New Roman" pitchFamily="18" charset="0"/>
              </a:rPr>
              <a:t>pracovný pomer v rozsahu ustanoveného týždenného pracovného času</a:t>
            </a:r>
          </a:p>
          <a:p>
            <a:r>
              <a:rPr lang="sk-SK" sz="2600">
                <a:latin typeface="Times New Roman" pitchFamily="18" charset="0"/>
              </a:rPr>
              <a:t>pracovný pomer na kratší pracovný čas (§49 ZP)</a:t>
            </a:r>
          </a:p>
          <a:p>
            <a:pPr lvl="1">
              <a:buFont typeface="Wingdings" pitchFamily="2" charset="2"/>
              <a:buChar char="Ø"/>
            </a:pPr>
            <a:r>
              <a:rPr lang="sk-SK" sz="2200">
                <a:latin typeface="Times New Roman" pitchFamily="18" charset="0"/>
              </a:rPr>
              <a:t>kratší pracovný čas nemusí byť rozvrhnutý na všetky pracovné dni</a:t>
            </a:r>
          </a:p>
          <a:p>
            <a:pPr lvl="1">
              <a:buFont typeface="Wingdings" pitchFamily="2" charset="2"/>
              <a:buChar char="Ø"/>
            </a:pPr>
            <a:r>
              <a:rPr lang="sk-SK" sz="2200">
                <a:latin typeface="Times New Roman" pitchFamily="18" charset="0"/>
              </a:rPr>
              <a:t>zamestnancovi v pracovnom pomere na kratší pracovný čas patrí mzda zodpovedajúca dohodnutému kratšiemu pracovnému času</a:t>
            </a:r>
          </a:p>
          <a:p>
            <a:pPr lvl="1">
              <a:buFont typeface="Wingdings" pitchFamily="2" charset="2"/>
              <a:buChar char="Ø"/>
            </a:pPr>
            <a:r>
              <a:rPr lang="sk-SK" sz="2200">
                <a:latin typeface="Times New Roman" pitchFamily="18" charset="0"/>
              </a:rPr>
              <a:t>zamestnanec v pracovnom pomere na kratší pracovný čas sa nesmie zvýhodniť alebo obmedziť v porovnaní s porovnateľným zamestnancom</a:t>
            </a:r>
          </a:p>
          <a:p>
            <a:pPr lvl="1">
              <a:buFont typeface="Wingdings" pitchFamily="2" charset="2"/>
              <a:buChar char="Ø"/>
            </a:pPr>
            <a:r>
              <a:rPr lang="sk-SK" sz="2200">
                <a:latin typeface="Times New Roman" pitchFamily="18" charset="0"/>
              </a:rPr>
              <a:t>zamestnávateľ informuje zrozumiteľným spôsobom zamestnancov a zástupcov zamestnancov o možnostiach pracovných miest na kratší pracovný čas a na ustanovený týždenný pracovný čas.</a:t>
            </a:r>
            <a:br>
              <a:rPr lang="sk-SK" sz="2200">
                <a:latin typeface="Times New Roman" pitchFamily="18" charset="0"/>
              </a:rPr>
            </a:br>
            <a:r>
              <a:rPr lang="sk-SK" sz="2200">
                <a:latin typeface="Times New Roman" pitchFamily="18" charset="0"/>
              </a:rPr>
              <a:t/>
            </a:r>
            <a:br>
              <a:rPr lang="sk-SK" sz="2200">
                <a:latin typeface="Times New Roman" pitchFamily="18" charset="0"/>
              </a:rPr>
            </a:br>
            <a:endParaRPr lang="sk-SK" sz="2200">
              <a:latin typeface="Times New Roman"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395288" y="188913"/>
            <a:ext cx="8229600" cy="850900"/>
          </a:xfrm>
        </p:spPr>
        <p:txBody>
          <a:bodyPr/>
          <a:lstStyle/>
          <a:p>
            <a:r>
              <a:rPr lang="sk-SK" sz="4000" b="1">
                <a:latin typeface="Times New Roman" pitchFamily="18" charset="0"/>
              </a:rPr>
              <a:t>Druhy pracovných pomerov</a:t>
            </a:r>
          </a:p>
        </p:txBody>
      </p:sp>
      <p:sp>
        <p:nvSpPr>
          <p:cNvPr id="16387" name="Rectangle 3"/>
          <p:cNvSpPr>
            <a:spLocks noGrp="1" noChangeArrowheads="1"/>
          </p:cNvSpPr>
          <p:nvPr>
            <p:ph type="body" idx="1"/>
          </p:nvPr>
        </p:nvSpPr>
        <p:spPr>
          <a:xfrm>
            <a:off x="457200" y="1052513"/>
            <a:ext cx="8507413" cy="5545137"/>
          </a:xfrm>
        </p:spPr>
        <p:txBody>
          <a:bodyPr/>
          <a:lstStyle/>
          <a:p>
            <a:pPr>
              <a:lnSpc>
                <a:spcPct val="80000"/>
              </a:lnSpc>
              <a:buFont typeface="Wingdings" pitchFamily="2" charset="2"/>
              <a:buNone/>
            </a:pPr>
            <a:r>
              <a:rPr lang="sk-SK" sz="2800" b="1" dirty="0">
                <a:latin typeface="Times New Roman" pitchFamily="18" charset="0"/>
              </a:rPr>
              <a:t>Pracovný pomer z hľadiska dĺžky trvania </a:t>
            </a:r>
          </a:p>
          <a:p>
            <a:pPr>
              <a:lnSpc>
                <a:spcPct val="80000"/>
              </a:lnSpc>
              <a:buFont typeface="Wingdings" pitchFamily="2" charset="2"/>
              <a:buNone/>
            </a:pPr>
            <a:r>
              <a:rPr lang="sk-SK" sz="2800" b="1" dirty="0">
                <a:latin typeface="Times New Roman" pitchFamily="18" charset="0"/>
              </a:rPr>
              <a:t>(§48 ZP)</a:t>
            </a:r>
          </a:p>
          <a:p>
            <a:pPr>
              <a:lnSpc>
                <a:spcPct val="80000"/>
              </a:lnSpc>
            </a:pPr>
            <a:r>
              <a:rPr lang="sk-SK" sz="2800" dirty="0">
                <a:latin typeface="Times New Roman" pitchFamily="18" charset="0"/>
              </a:rPr>
              <a:t>pracovný pomer na </a:t>
            </a:r>
            <a:r>
              <a:rPr lang="sk-SK" sz="2800" u="sng" dirty="0">
                <a:latin typeface="Times New Roman" pitchFamily="18" charset="0"/>
              </a:rPr>
              <a:t>neurčitý čas</a:t>
            </a:r>
            <a:r>
              <a:rPr lang="sk-SK" sz="2800" dirty="0">
                <a:latin typeface="Times New Roman" pitchFamily="18" charset="0"/>
              </a:rPr>
              <a:t>:</a:t>
            </a:r>
          </a:p>
          <a:p>
            <a:pPr lvl="1">
              <a:lnSpc>
                <a:spcPct val="80000"/>
              </a:lnSpc>
              <a:buFont typeface="Wingdings" pitchFamily="2" charset="2"/>
              <a:buChar char="§"/>
            </a:pPr>
            <a:r>
              <a:rPr lang="sk-SK" sz="2400" dirty="0">
                <a:latin typeface="Times New Roman" pitchFamily="18" charset="0"/>
              </a:rPr>
              <a:t>ak nebola v pracovnej zmluve výslovne určená doba trvania pracovného pomeru</a:t>
            </a:r>
          </a:p>
          <a:p>
            <a:pPr lvl="1">
              <a:lnSpc>
                <a:spcPct val="80000"/>
              </a:lnSpc>
              <a:buFont typeface="Wingdings" pitchFamily="2" charset="2"/>
              <a:buChar char="§"/>
            </a:pPr>
            <a:r>
              <a:rPr lang="sk-SK" sz="2400" dirty="0">
                <a:latin typeface="Times New Roman" pitchFamily="18" charset="0"/>
              </a:rPr>
              <a:t>ak v pracovnej zmluve alebo pri jej zmene neboli splnené zákonné podmienky na uzatvorenie pracovného pomeru na určitú dobu</a:t>
            </a:r>
          </a:p>
          <a:p>
            <a:pPr lvl="1">
              <a:lnSpc>
                <a:spcPct val="80000"/>
              </a:lnSpc>
              <a:buFont typeface="Wingdings" pitchFamily="2" charset="2"/>
              <a:buChar char="§"/>
            </a:pPr>
            <a:r>
              <a:rPr lang="sk-SK" sz="2400" dirty="0">
                <a:latin typeface="Times New Roman" pitchFamily="18" charset="0"/>
              </a:rPr>
              <a:t>aj vtedy, ak pracovný pomer na určitú dobu nebol dohodnutý písomne</a:t>
            </a:r>
          </a:p>
          <a:p>
            <a:pPr>
              <a:lnSpc>
                <a:spcPct val="80000"/>
              </a:lnSpc>
            </a:pPr>
            <a:r>
              <a:rPr lang="sk-SK" sz="2800" dirty="0">
                <a:latin typeface="Times New Roman" pitchFamily="18" charset="0"/>
              </a:rPr>
              <a:t>pracovný pomer na </a:t>
            </a:r>
            <a:r>
              <a:rPr lang="sk-SK" sz="2800" u="sng" dirty="0">
                <a:latin typeface="Times New Roman" pitchFamily="18" charset="0"/>
              </a:rPr>
              <a:t>určitú dobu</a:t>
            </a:r>
          </a:p>
          <a:p>
            <a:pPr lvl="1">
              <a:lnSpc>
                <a:spcPct val="80000"/>
              </a:lnSpc>
              <a:buFont typeface="Wingdings" pitchFamily="2" charset="2"/>
              <a:buChar char="§"/>
            </a:pPr>
            <a:r>
              <a:rPr lang="sk-SK" sz="2400" dirty="0">
                <a:latin typeface="Times New Roman" pitchFamily="18" charset="0"/>
              </a:rPr>
              <a:t>pracovný pomer s dohodnutou dobou trvania</a:t>
            </a:r>
          </a:p>
          <a:p>
            <a:pPr lvl="1">
              <a:lnSpc>
                <a:spcPct val="80000"/>
              </a:lnSpc>
              <a:buFont typeface="Wingdings" pitchFamily="2" charset="2"/>
              <a:buChar char="§"/>
            </a:pPr>
            <a:endParaRPr lang="sk-SK" sz="2400" dirty="0">
              <a:latin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Ponuka zamestnania</a:t>
            </a:r>
            <a:endParaRPr lang="sk-SK" dirty="0"/>
          </a:p>
        </p:txBody>
      </p:sp>
      <p:sp>
        <p:nvSpPr>
          <p:cNvPr id="3" name="Zástupný symbol obsahu 2"/>
          <p:cNvSpPr>
            <a:spLocks noGrp="1"/>
          </p:cNvSpPr>
          <p:nvPr>
            <p:ph sz="quarter" idx="1"/>
          </p:nvPr>
        </p:nvSpPr>
        <p:spPr/>
        <p:txBody>
          <a:bodyPr/>
          <a:lstStyle/>
          <a:p>
            <a:pPr lvl="0"/>
            <a:r>
              <a:rPr lang="sk-SK" sz="1800" b="1" dirty="0" smtClean="0"/>
              <a:t>§ 62 zákona č. 5/2004 Z. z. o službách zamestnanosti</a:t>
            </a:r>
            <a:r>
              <a:rPr lang="sk-SK" sz="1800" dirty="0" smtClean="0"/>
              <a:t> v z. n. p. : je zakázané zverejňovať ponuky zamestnania, ktoré obsahujú akékoľvek obmedzenia a diskrimináciu podľa rasy, farby pleti, národného, sociálneho pôvodu, pohlavia, veku, jazyka, viery, náboženstva, zdravotného postihnutia, politického alebo iného zmýšľania, odborovej činnosti a pod, či už priamou, alebo aj skrytou formou</a:t>
            </a:r>
          </a:p>
          <a:p>
            <a:pPr lvl="0"/>
            <a:r>
              <a:rPr lang="sk-SK" sz="1800" dirty="0" smtClean="0"/>
              <a:t>príkladom na inzerát so skrytým diskriminačným podtextom na základe veku, môže byť formulácia, že zamestnávateľ hľadá zamestnanca, ktorý by zapadol do mladého pracovného kolektívu s možnosťou ďalšieho kariérneho rastu... </a:t>
            </a:r>
          </a:p>
          <a:p>
            <a:pPr lvl="0"/>
            <a:r>
              <a:rPr lang="sk-SK" sz="1800" dirty="0" smtClean="0"/>
              <a:t>porušenie povinností zamestnávateľa pri inzerovaní môže mať za následok udelenie pokuty zo strany inšpekcie práce</a:t>
            </a:r>
          </a:p>
          <a:p>
            <a:pPr lvl="0"/>
            <a:r>
              <a:rPr lang="sk-SK" sz="1800" dirty="0" smtClean="0"/>
              <a:t>ponuka zamestnania okrem požiadaviek na budúceho zamestnanca zvyčajne obsahuje aj písomnosti, ktoré sa od uchádzača vyžadujú (napríklad štruktúrovaný životopis, motivačný list).</a:t>
            </a:r>
          </a:p>
          <a:p>
            <a:pPr>
              <a:buNone/>
            </a:pPr>
            <a:endParaRPr lang="sk-SK"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274638"/>
            <a:ext cx="8229600" cy="777875"/>
          </a:xfrm>
        </p:spPr>
        <p:txBody>
          <a:bodyPr/>
          <a:lstStyle/>
          <a:p>
            <a:r>
              <a:rPr lang="sk-SK" sz="4000" b="1">
                <a:latin typeface="Times New Roman" pitchFamily="18" charset="0"/>
              </a:rPr>
              <a:t>Druhy pracovných pomerov</a:t>
            </a:r>
          </a:p>
        </p:txBody>
      </p:sp>
      <p:sp>
        <p:nvSpPr>
          <p:cNvPr id="17411" name="Rectangle 3"/>
          <p:cNvSpPr>
            <a:spLocks noGrp="1" noChangeArrowheads="1"/>
          </p:cNvSpPr>
          <p:nvPr>
            <p:ph type="body" idx="1"/>
          </p:nvPr>
        </p:nvSpPr>
        <p:spPr>
          <a:xfrm>
            <a:off x="395288" y="1412875"/>
            <a:ext cx="8569325" cy="4533900"/>
          </a:xfrm>
        </p:spPr>
        <p:txBody>
          <a:bodyPr/>
          <a:lstStyle/>
          <a:p>
            <a:pPr>
              <a:buFont typeface="Wingdings" pitchFamily="2" charset="2"/>
              <a:buNone/>
            </a:pPr>
            <a:r>
              <a:rPr lang="sk-SK" b="1">
                <a:latin typeface="Times New Roman" pitchFamily="18" charset="0"/>
              </a:rPr>
              <a:t>Pracovný pomer z hľadiska miesta výkonu</a:t>
            </a:r>
          </a:p>
          <a:p>
            <a:pPr>
              <a:buFont typeface="Wingdings" pitchFamily="2" charset="2"/>
              <a:buNone/>
            </a:pPr>
            <a:r>
              <a:rPr lang="sk-SK" b="1">
                <a:latin typeface="Times New Roman" pitchFamily="18" charset="0"/>
              </a:rPr>
              <a:t>práce</a:t>
            </a:r>
          </a:p>
          <a:p>
            <a:r>
              <a:rPr lang="sk-SK">
                <a:latin typeface="Times New Roman" pitchFamily="18" charset="0"/>
              </a:rPr>
              <a:t>pracovný záväzok môže zamestnanec plniť:</a:t>
            </a:r>
          </a:p>
          <a:p>
            <a:pPr lvl="2">
              <a:buFont typeface="Wingdings" pitchFamily="2" charset="2"/>
              <a:buChar char="v"/>
            </a:pPr>
            <a:r>
              <a:rPr lang="sk-SK" sz="3000">
                <a:latin typeface="Times New Roman" pitchFamily="18" charset="0"/>
              </a:rPr>
              <a:t> na pracoviskách zamestnávateľa</a:t>
            </a:r>
          </a:p>
          <a:p>
            <a:pPr lvl="2">
              <a:buFont typeface="Wingdings" pitchFamily="2" charset="2"/>
              <a:buChar char="v"/>
            </a:pPr>
            <a:r>
              <a:rPr lang="sk-SK" sz="3000">
                <a:latin typeface="Times New Roman" pitchFamily="18" charset="0"/>
              </a:rPr>
              <a:t> doma vo svojom byte alebo na inom </a:t>
            </a:r>
          </a:p>
          <a:p>
            <a:pPr lvl="2">
              <a:buFont typeface="Wingdings" pitchFamily="2" charset="2"/>
              <a:buNone/>
            </a:pPr>
            <a:r>
              <a:rPr lang="sk-SK" sz="3000">
                <a:latin typeface="Times New Roman" pitchFamily="18" charset="0"/>
              </a:rPr>
              <a:t>    dohodnutom mieste – tzv. domácki  </a:t>
            </a:r>
          </a:p>
          <a:p>
            <a:pPr lvl="2">
              <a:buFont typeface="Wingdings" pitchFamily="2" charset="2"/>
              <a:buNone/>
            </a:pPr>
            <a:r>
              <a:rPr lang="sk-SK" sz="3000">
                <a:latin typeface="Times New Roman" pitchFamily="18" charset="0"/>
              </a:rPr>
              <a:t>    zamestnanci</a:t>
            </a:r>
          </a:p>
          <a:p>
            <a:pPr lvl="2">
              <a:buFont typeface="Wingdings" pitchFamily="2" charset="2"/>
              <a:buChar char="v"/>
            </a:pPr>
            <a:r>
              <a:rPr lang="sk-SK" sz="3000">
                <a:latin typeface="Times New Roman" pitchFamily="18" charset="0"/>
              </a:rPr>
              <a:t> v cudzine</a:t>
            </a:r>
          </a:p>
          <a:p>
            <a:endParaRPr lang="sk-SK" sz="3000">
              <a:latin typeface="Times New Roman"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457200" y="704088"/>
            <a:ext cx="8229600" cy="724648"/>
          </a:xfrm>
        </p:spPr>
        <p:txBody>
          <a:bodyPr>
            <a:normAutofit fontScale="90000"/>
          </a:bodyPr>
          <a:lstStyle/>
          <a:p>
            <a:r>
              <a:rPr lang="sk-SK" dirty="0" smtClean="0"/>
              <a:t>Príklad č. 1</a:t>
            </a:r>
            <a:endParaRPr lang="sk-SK" dirty="0"/>
          </a:p>
        </p:txBody>
      </p:sp>
      <p:sp>
        <p:nvSpPr>
          <p:cNvPr id="5" name="Zástupný symbol obsahu 4"/>
          <p:cNvSpPr>
            <a:spLocks noGrp="1"/>
          </p:cNvSpPr>
          <p:nvPr>
            <p:ph sz="half" idx="1"/>
          </p:nvPr>
        </p:nvSpPr>
        <p:spPr>
          <a:xfrm>
            <a:off x="457200" y="1643050"/>
            <a:ext cx="4038600" cy="4711875"/>
          </a:xfrm>
        </p:spPr>
        <p:txBody>
          <a:bodyPr>
            <a:normAutofit fontScale="92500" lnSpcReduction="10000"/>
          </a:bodyPr>
          <a:lstStyle/>
          <a:p>
            <a:r>
              <a:rPr lang="sk-SK" dirty="0" smtClean="0"/>
              <a:t>Zamestnanec vykonáva pre zamestnávateľa prácu grafika v pracovnom pomere na neurčitý čas s dohodnutým pracovným časom 40 hodín týždenne. Zamestnávateľ je s prácou spokojný a navrhol zamestnancovi uzavretie  ďalšej pracovnej zmluvy na 10 hodín týždenne, v rámci ktorej by zamestnanec pre zamestnávateľa vypracovával marketingové štúdie.</a:t>
            </a:r>
            <a:endParaRPr lang="sk-SK" dirty="0"/>
          </a:p>
        </p:txBody>
      </p:sp>
      <p:sp>
        <p:nvSpPr>
          <p:cNvPr id="6" name="Zástupný symbol obsahu 5"/>
          <p:cNvSpPr>
            <a:spLocks noGrp="1"/>
          </p:cNvSpPr>
          <p:nvPr>
            <p:ph sz="half" idx="2"/>
          </p:nvPr>
        </p:nvSpPr>
        <p:spPr>
          <a:xfrm>
            <a:off x="4648200" y="1643050"/>
            <a:ext cx="4038600" cy="4711875"/>
          </a:xfrm>
        </p:spPr>
        <p:txBody>
          <a:bodyPr>
            <a:normAutofit fontScale="92500" lnSpcReduction="10000"/>
          </a:bodyPr>
          <a:lstStyle/>
          <a:p>
            <a:r>
              <a:rPr lang="sk-SK" dirty="0" smtClean="0"/>
              <a:t>Zamestnanec sa obáva, že dôjde k porušeniu ustanovení ZP ohľadne povolenej maximálnej dĺžky týždenného pracovného času. Má zamestnanec pravdu?</a:t>
            </a:r>
            <a:endParaRPr lang="sk-SK"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obsahu 5"/>
          <p:cNvSpPr>
            <a:spLocks noGrp="1"/>
          </p:cNvSpPr>
          <p:nvPr>
            <p:ph idx="1"/>
          </p:nvPr>
        </p:nvSpPr>
        <p:spPr>
          <a:xfrm>
            <a:off x="457200" y="928670"/>
            <a:ext cx="8229600" cy="5395930"/>
          </a:xfrm>
        </p:spPr>
        <p:txBody>
          <a:bodyPr>
            <a:normAutofit fontScale="92500" lnSpcReduction="10000"/>
          </a:bodyPr>
          <a:lstStyle/>
          <a:p>
            <a:r>
              <a:rPr lang="sk-SK" dirty="0" smtClean="0"/>
              <a:t>Môže mať zamestnanec u toho istého zamestnávateľa uzatvorený pracovný pomer a súčasne aj niektorú z dohôd o prácach vykonávaných mimo pracovného pomeru?</a:t>
            </a:r>
          </a:p>
          <a:p>
            <a:r>
              <a:rPr lang="sk-SK" dirty="0" smtClean="0"/>
              <a:t>Môže zamestnávateľ uzatvoriť so zamestnancom viac pracovných pomerov?</a:t>
            </a:r>
          </a:p>
          <a:p>
            <a:r>
              <a:rPr lang="sk-SK" dirty="0" smtClean="0"/>
              <a:t>Môže  mať zamestnanec uzatvorených viac pracovných pomerov  u rôznych zamestnávateľov?</a:t>
            </a:r>
          </a:p>
          <a:p>
            <a:r>
              <a:rPr lang="sk-SK" dirty="0" smtClean="0"/>
              <a:t>Môže zamestnávateľ dohodnúť so zamestnancom pracovný pomer na 40-hodinový týždenný pracovný čas, ak je mu známe, že zamestnanec nemá u iného zamestnávateľa riadne skončený predchádzajúci pracovný pomer so 40-hodinovým pracovným časom?</a:t>
            </a:r>
          </a:p>
          <a:p>
            <a:r>
              <a:rPr lang="sk-SK" dirty="0" smtClean="0"/>
              <a:t>Zamestnankyňa u svojho zamestnávateľa čerpá rodičovskú dovolenku. Môže uzatvoriť ďalší pracovný pomer u iného zamestnávateľa?</a:t>
            </a:r>
          </a:p>
          <a:p>
            <a:r>
              <a:rPr lang="sk-SK" dirty="0" smtClean="0"/>
              <a:t>Ako sa </a:t>
            </a:r>
            <a:r>
              <a:rPr lang="sk-SK" dirty="0" err="1" smtClean="0"/>
              <a:t>vyporiadavajú</a:t>
            </a:r>
            <a:r>
              <a:rPr lang="sk-SK" dirty="0" smtClean="0"/>
              <a:t> nároky z viacerých pracovných pomerov?</a:t>
            </a:r>
          </a:p>
          <a:p>
            <a:endParaRPr lang="sk-SK"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PP na určitú dobu</a:t>
            </a:r>
            <a:endParaRPr lang="sk-SK" dirty="0"/>
          </a:p>
        </p:txBody>
      </p:sp>
      <p:sp>
        <p:nvSpPr>
          <p:cNvPr id="3" name="Zástupný symbol obsahu 2"/>
          <p:cNvSpPr>
            <a:spLocks noGrp="1"/>
          </p:cNvSpPr>
          <p:nvPr>
            <p:ph idx="1"/>
          </p:nvPr>
        </p:nvSpPr>
        <p:spPr/>
        <p:txBody>
          <a:bodyPr/>
          <a:lstStyle/>
          <a:p>
            <a:r>
              <a:rPr lang="sk-SK" i="1" dirty="0" smtClean="0"/>
              <a:t>§ 48 Zákonníka práce</a:t>
            </a:r>
          </a:p>
          <a:p>
            <a:r>
              <a:rPr lang="sk-SK" i="1" dirty="0" smtClean="0"/>
              <a:t>smernica č. 1999/70/ES o rámcovej dohode o práci na určitú dobu</a:t>
            </a:r>
          </a:p>
          <a:p>
            <a:r>
              <a:rPr lang="sk-SK" dirty="0" smtClean="0"/>
              <a:t>Čím je špecifický pracovný pomer na určitú dobu?</a:t>
            </a:r>
          </a:p>
          <a:p>
            <a:r>
              <a:rPr lang="sk-SK" dirty="0" smtClean="0"/>
              <a:t>Aké sú platné zákonné podmienky dojednania pracovného pomeru na dobu určitú? </a:t>
            </a:r>
          </a:p>
          <a:p>
            <a:r>
              <a:rPr lang="sk-SK" dirty="0" smtClean="0"/>
              <a:t>Aký je následok nedodržania  týchto podmienok?</a:t>
            </a:r>
          </a:p>
          <a:p>
            <a:endParaRPr lang="sk-SK"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PP na určitú dobu</a:t>
            </a:r>
            <a:endParaRPr lang="sk-SK" dirty="0"/>
          </a:p>
        </p:txBody>
      </p:sp>
      <p:sp>
        <p:nvSpPr>
          <p:cNvPr id="3" name="Zástupný symbol obsahu 2"/>
          <p:cNvSpPr>
            <a:spLocks noGrp="1"/>
          </p:cNvSpPr>
          <p:nvPr>
            <p:ph idx="1"/>
          </p:nvPr>
        </p:nvSpPr>
        <p:spPr/>
        <p:txBody>
          <a:bodyPr/>
          <a:lstStyle/>
          <a:p>
            <a:r>
              <a:rPr lang="sk-SK" dirty="0" smtClean="0"/>
              <a:t>vopred dohodnuté časové trvanie pracovného pomeru (vopred stanovený čas skončenia pracovného pomeru)</a:t>
            </a:r>
          </a:p>
          <a:p>
            <a:r>
              <a:rPr lang="sk-SK" dirty="0" smtClean="0"/>
              <a:t>platné zákonné podmienky  dojednania:</a:t>
            </a:r>
          </a:p>
          <a:p>
            <a:pPr lvl="1"/>
            <a:r>
              <a:rPr lang="sk-SK" dirty="0" smtClean="0"/>
              <a:t>písomná forma</a:t>
            </a:r>
          </a:p>
          <a:p>
            <a:pPr lvl="1"/>
            <a:r>
              <a:rPr lang="sk-SK" dirty="0" smtClean="0"/>
              <a:t>explicitne uvedená doba trvania PP</a:t>
            </a:r>
          </a:p>
          <a:p>
            <a:pPr lvl="1"/>
            <a:r>
              <a:rPr lang="sk-SK" dirty="0" smtClean="0"/>
              <a:t>dodržanie doby trvania (dĺžka) + podmienok reťazenia (predĺženie a opätovné dojednanie)</a:t>
            </a:r>
          </a:p>
          <a:p>
            <a:r>
              <a:rPr lang="sk-SK" dirty="0" smtClean="0"/>
              <a:t>následok nedostatkov: nevyvrátiteľná právna domnienka, že bol dohodnutý pracovný pomer na neurčitý čas</a:t>
            </a:r>
          </a:p>
          <a:p>
            <a:pPr>
              <a:buNone/>
            </a:pPr>
            <a:endParaRPr lang="sk-SK"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p:txBody>
          <a:bodyPr>
            <a:normAutofit/>
          </a:bodyPr>
          <a:lstStyle/>
          <a:p>
            <a:pPr algn="ctr">
              <a:buNone/>
            </a:pPr>
            <a:r>
              <a:rPr lang="sk-SK" sz="3600" dirty="0" smtClean="0"/>
              <a:t>Akými spôsobmi možno vymedziť dĺžku trvania pracovného pomeru dohodnutého na určitú dobu?</a:t>
            </a:r>
            <a:endParaRPr lang="sk-SK" sz="36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428604"/>
            <a:ext cx="8229600" cy="1143000"/>
          </a:xfrm>
        </p:spPr>
        <p:txBody>
          <a:bodyPr/>
          <a:lstStyle/>
          <a:p>
            <a:r>
              <a:rPr lang="sk-SK" dirty="0" smtClean="0"/>
              <a:t>Vymedzenie doby trvania PP</a:t>
            </a:r>
            <a:endParaRPr lang="sk-SK" dirty="0"/>
          </a:p>
        </p:txBody>
      </p:sp>
      <p:sp>
        <p:nvSpPr>
          <p:cNvPr id="3" name="Zástupný symbol obsahu 2"/>
          <p:cNvSpPr>
            <a:spLocks noGrp="1"/>
          </p:cNvSpPr>
          <p:nvPr>
            <p:ph idx="1"/>
          </p:nvPr>
        </p:nvSpPr>
        <p:spPr>
          <a:xfrm>
            <a:off x="457200" y="1643050"/>
            <a:ext cx="8229600" cy="5000660"/>
          </a:xfrm>
        </p:spPr>
        <p:txBody>
          <a:bodyPr>
            <a:normAutofit fontScale="85000" lnSpcReduction="10000"/>
          </a:bodyPr>
          <a:lstStyle/>
          <a:p>
            <a:pPr lvl="0"/>
            <a:r>
              <a:rPr lang="sk-SK" dirty="0" smtClean="0"/>
              <a:t>priamy časový (kalendárny) údaj</a:t>
            </a:r>
          </a:p>
          <a:p>
            <a:pPr lvl="1"/>
            <a:r>
              <a:rPr lang="sk-SK" dirty="0" smtClean="0"/>
              <a:t>napríklad </a:t>
            </a:r>
            <a:r>
              <a:rPr lang="sk-SK" i="1" dirty="0" smtClean="0"/>
              <a:t>pracovný pomer na dobu určitú trvá od 1. februára 2013 do 31. októbra 2013...</a:t>
            </a:r>
            <a:r>
              <a:rPr lang="sk-SK" dirty="0" smtClean="0"/>
              <a:t>, </a:t>
            </a:r>
          </a:p>
          <a:p>
            <a:pPr lvl="0"/>
            <a:r>
              <a:rPr lang="sk-SK" dirty="0" smtClean="0"/>
              <a:t>dĺžkou trvania dohodnutej práce</a:t>
            </a:r>
          </a:p>
          <a:p>
            <a:pPr lvl="1"/>
            <a:r>
              <a:rPr lang="sk-SK" dirty="0" smtClean="0"/>
              <a:t>napríklad </a:t>
            </a:r>
            <a:r>
              <a:rPr lang="sk-SK" i="1" dirty="0" smtClean="0"/>
              <a:t>pracovný pomer sa skončí dňom vykonania dohodnutej pracovnej úlohy...</a:t>
            </a:r>
            <a:endParaRPr lang="sk-SK" dirty="0" smtClean="0"/>
          </a:p>
          <a:p>
            <a:pPr lvl="0"/>
            <a:r>
              <a:rPr lang="sk-SK" dirty="0" smtClean="0"/>
              <a:t>vymedzenie trvania pracovného pomeru na určitú dobu kombinovaným spôsobom, t.j. časovým vymedzením dĺžky vykonávania určitých prác a súčasne kalendárnym vymedzením maximálnej doby trvania pracovného pomeru </a:t>
            </a:r>
          </a:p>
          <a:p>
            <a:pPr lvl="1"/>
            <a:r>
              <a:rPr lang="sk-SK" dirty="0" smtClean="0"/>
              <a:t>napríklad </a:t>
            </a:r>
            <a:r>
              <a:rPr lang="sk-SK" i="1" dirty="0" smtClean="0"/>
              <a:t>pracovný pomer sa skončí dňom vykonania dohodnutej pracovnej úlohy, najneskôr dňom 31. augusta...</a:t>
            </a:r>
            <a:endParaRPr lang="sk-SK" dirty="0" smtClean="0"/>
          </a:p>
          <a:p>
            <a:pPr lvl="0"/>
            <a:r>
              <a:rPr lang="sk-SK" dirty="0" smtClean="0"/>
              <a:t>alebo akýmkoľvek iným spôsobom, ktorý nevzbudzuje žiadnu pochybnosť o tom, kedy sa má pracovný pomer skončiť  (R26/2002)</a:t>
            </a:r>
          </a:p>
          <a:p>
            <a:pPr lvl="1"/>
            <a:r>
              <a:rPr lang="sk-SK" dirty="0" smtClean="0"/>
              <a:t>napríklad </a:t>
            </a:r>
            <a:r>
              <a:rPr lang="sk-SK" i="1" dirty="0" smtClean="0"/>
              <a:t>pracovný pomer sa skončí dňom návratu zamestnankyne XY z materskej dovolenky</a:t>
            </a:r>
            <a:endParaRPr lang="sk-SK" dirty="0" smtClean="0"/>
          </a:p>
          <a:p>
            <a:endParaRPr lang="sk-SK"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p:txBody>
          <a:bodyPr>
            <a:normAutofit/>
          </a:bodyPr>
          <a:lstStyle/>
          <a:p>
            <a:pPr marL="514350" indent="-514350" algn="ctr">
              <a:buNone/>
            </a:pPr>
            <a:r>
              <a:rPr lang="sk-SK" sz="3200" dirty="0" smtClean="0"/>
              <a:t>1. Aká je maximálne prípustná dĺžka trvania pracovného pomeru na určitú dobu?</a:t>
            </a:r>
          </a:p>
          <a:p>
            <a:pPr marL="514350" indent="-514350" algn="ctr">
              <a:buNone/>
            </a:pPr>
            <a:endParaRPr lang="sk-SK" sz="3200" dirty="0" smtClean="0"/>
          </a:p>
          <a:p>
            <a:pPr algn="ctr">
              <a:buNone/>
            </a:pPr>
            <a:r>
              <a:rPr lang="sk-SK" sz="3200" dirty="0" smtClean="0"/>
              <a:t>2.Aké sú podmienky pre reťazenie pracovného pomeru na určitú dobu?</a:t>
            </a:r>
            <a:endParaRPr lang="sk-SK" sz="32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357166"/>
            <a:ext cx="8229600" cy="1143000"/>
          </a:xfrm>
        </p:spPr>
        <p:txBody>
          <a:bodyPr/>
          <a:lstStyle/>
          <a:p>
            <a:r>
              <a:rPr lang="sk-SK" dirty="0" smtClean="0"/>
              <a:t>Dĺžka trvania a reťazenie</a:t>
            </a:r>
            <a:endParaRPr lang="sk-SK" dirty="0"/>
          </a:p>
        </p:txBody>
      </p:sp>
      <p:sp>
        <p:nvSpPr>
          <p:cNvPr id="3" name="Zástupný symbol obsahu 2"/>
          <p:cNvSpPr>
            <a:spLocks noGrp="1"/>
          </p:cNvSpPr>
          <p:nvPr>
            <p:ph idx="1"/>
          </p:nvPr>
        </p:nvSpPr>
        <p:spPr>
          <a:xfrm>
            <a:off x="457200" y="1571612"/>
            <a:ext cx="8543956" cy="4752988"/>
          </a:xfrm>
        </p:spPr>
        <p:txBody>
          <a:bodyPr>
            <a:normAutofit/>
          </a:bodyPr>
          <a:lstStyle/>
          <a:p>
            <a:r>
              <a:rPr lang="sk-SK" dirty="0" smtClean="0"/>
              <a:t>PP na určitú dobu možno dohodnúť najdlhšie na </a:t>
            </a:r>
            <a:r>
              <a:rPr lang="sk-SK" b="1" dirty="0" smtClean="0"/>
              <a:t>2 roky</a:t>
            </a:r>
          </a:p>
          <a:p>
            <a:r>
              <a:rPr lang="sk-SK" dirty="0" smtClean="0"/>
              <a:t>reťazenie:</a:t>
            </a:r>
          </a:p>
          <a:p>
            <a:pPr lvl="1"/>
            <a:r>
              <a:rPr lang="sk-SK" dirty="0" smtClean="0"/>
              <a:t>(ad 1) predĺženie  alebo  (ad 2) opätovné dohodnutie v rámci 2 rokov najviac dvakrát</a:t>
            </a:r>
          </a:p>
          <a:p>
            <a:pPr lvl="1"/>
            <a:r>
              <a:rPr lang="sk-SK" dirty="0" smtClean="0"/>
              <a:t>opätovne dohodnutý pracovný pomer na určitú dobu je pracovný pomer, ktorý má vzniknúť pred uplynutím šiestich mesiacov po skončení predchádzajúceho pracovného pomeru na určitú dobu medzi tými istými účastníkmi</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428596" y="285728"/>
            <a:ext cx="8229600" cy="1143000"/>
          </a:xfrm>
        </p:spPr>
        <p:txBody>
          <a:bodyPr>
            <a:normAutofit fontScale="90000"/>
          </a:bodyPr>
          <a:lstStyle/>
          <a:p>
            <a:r>
              <a:rPr lang="sk-SK" sz="2800" b="1" dirty="0" smtClean="0"/>
              <a:t>Môže zamestnávateľ v uvedených prípadoch pracovný pomer na dobú určitú predĺžiť? Ak áno, koľkokrát?</a:t>
            </a:r>
            <a:endParaRPr lang="sk-SK" sz="2800" b="1" dirty="0"/>
          </a:p>
        </p:txBody>
      </p:sp>
      <p:sp>
        <p:nvSpPr>
          <p:cNvPr id="3" name="Zástupný symbol obsahu 2"/>
          <p:cNvSpPr>
            <a:spLocks noGrp="1"/>
          </p:cNvSpPr>
          <p:nvPr>
            <p:ph idx="1"/>
          </p:nvPr>
        </p:nvSpPr>
        <p:spPr>
          <a:xfrm>
            <a:off x="457200" y="1500174"/>
            <a:ext cx="8229600" cy="4824426"/>
          </a:xfrm>
        </p:spPr>
        <p:txBody>
          <a:bodyPr>
            <a:normAutofit/>
          </a:bodyPr>
          <a:lstStyle/>
          <a:p>
            <a:pPr>
              <a:buNone/>
            </a:pPr>
            <a:r>
              <a:rPr lang="sk-SK" dirty="0" smtClean="0"/>
              <a:t>Zamestnávateľ uzatvoril pracovný pomer na dobu určitú so zamestnancami:</a:t>
            </a:r>
          </a:p>
          <a:p>
            <a:pPr marL="514350" indent="-514350">
              <a:buFont typeface="+mj-lt"/>
              <a:buAutoNum type="arabicPeriod"/>
            </a:pPr>
            <a:r>
              <a:rPr lang="sk-SK" dirty="0" smtClean="0"/>
              <a:t>od 1. 6. 2014 do 31. 12. 2015</a:t>
            </a:r>
          </a:p>
          <a:p>
            <a:pPr marL="514350" indent="-514350">
              <a:buFont typeface="+mj-lt"/>
              <a:buAutoNum type="arabicPeriod"/>
            </a:pPr>
            <a:r>
              <a:rPr lang="sk-SK" dirty="0" smtClean="0"/>
              <a:t>od 1. 1. 2014 do 30. 6. 2014, prvýkrát tento pracovný pomer predĺžil do 31. 12. 2015</a:t>
            </a:r>
          </a:p>
          <a:p>
            <a:pPr marL="514350" indent="-514350">
              <a:buNone/>
            </a:pPr>
            <a:endParaRPr lang="sk-SK"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Ponuka zamestnania</a:t>
            </a:r>
            <a:endParaRPr lang="sk-SK" dirty="0"/>
          </a:p>
        </p:txBody>
      </p:sp>
      <p:sp>
        <p:nvSpPr>
          <p:cNvPr id="3" name="Zástupný symbol obsahu 2"/>
          <p:cNvSpPr>
            <a:spLocks noGrp="1"/>
          </p:cNvSpPr>
          <p:nvPr>
            <p:ph sz="quarter" idx="1"/>
          </p:nvPr>
        </p:nvSpPr>
        <p:spPr/>
        <p:txBody>
          <a:bodyPr/>
          <a:lstStyle/>
          <a:p>
            <a:pPr lvl="0"/>
            <a:r>
              <a:rPr lang="sk-SK" sz="1800" dirty="0" smtClean="0"/>
              <a:t>pozor však na situácie, keď inzeráty s navonok diskriminačnými prvkami sledujú objektívne odôvodnený a oprávnený cieľ na základe osobitných predpisov. Napríklad inzerát: </a:t>
            </a:r>
          </a:p>
          <a:p>
            <a:pPr lvl="1"/>
            <a:r>
              <a:rPr lang="sk-SK" sz="1800" i="1" dirty="0" smtClean="0"/>
              <a:t>Na pracovnú pozíciu sa hľadá elektromechanik do 25 rokov veku, pričom musí ísť o znevýhodneného uchádzača o zamestnanie.</a:t>
            </a:r>
            <a:endParaRPr lang="sk-SK" sz="1800" dirty="0" smtClean="0"/>
          </a:p>
          <a:p>
            <a:pPr lvl="1"/>
            <a:r>
              <a:rPr lang="sk-SK" sz="1800" dirty="0" smtClean="0"/>
              <a:t>Zamestnávateľ, ktorý uverejnil takýto inzerát mal s príslušným úradom práce, sociálnych vecí a rodiny podpísanú dohodu o poskytnutí nenávratného finančného príspevku, na základe ktorej sa zamestnávateľ zaviazal, že vytvorí miesta pre znevýhodnených uchádzačov o zamestnanie a úrad mu za to poskytne príspevok zo štátneho rozpočtu. Avšak pokiaľ by zamestnávateľ stanovil takéto podmienky prijatia do zamestnania bez toho, aby tým sledoval objektívne odôvodnený a oprávnený cieľ, bolo by možné znenie takéhoto inzerátu považovať za diskriminačné (spracované podľa rozsudku Okresného súdu v Banskej Bystrici </a:t>
            </a:r>
            <a:r>
              <a:rPr lang="sk-SK" sz="1800" dirty="0" err="1" smtClean="0"/>
              <a:t>sp</a:t>
            </a:r>
            <a:r>
              <a:rPr lang="sk-SK" sz="1800" dirty="0" smtClean="0"/>
              <a:t>. zn. 8C/119/2006 -107). </a:t>
            </a:r>
          </a:p>
          <a:p>
            <a:pPr lvl="1"/>
            <a:r>
              <a:rPr lang="sk-SK" sz="2800" dirty="0" smtClean="0">
                <a:solidFill>
                  <a:srgbClr val="0070C0"/>
                </a:solidFill>
              </a:rPr>
              <a:t>Úloha: naformulujte inzeráty podľa modelového príkladu (kuchár, čašník, pomocná upratovacia sila).</a:t>
            </a:r>
          </a:p>
          <a:p>
            <a:pPr>
              <a:buNone/>
            </a:pPr>
            <a:endParaRPr lang="sk-SK"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28604"/>
            <a:ext cx="8229600" cy="714380"/>
          </a:xfrm>
        </p:spPr>
        <p:txBody>
          <a:bodyPr>
            <a:normAutofit fontScale="90000"/>
          </a:bodyPr>
          <a:lstStyle/>
          <a:p>
            <a:r>
              <a:rPr lang="sk-SK" dirty="0" smtClean="0"/>
              <a:t>Kontrolné otázky</a:t>
            </a:r>
            <a:endParaRPr lang="sk-SK" dirty="0"/>
          </a:p>
        </p:txBody>
      </p:sp>
      <p:sp>
        <p:nvSpPr>
          <p:cNvPr id="3" name="Zástupný symbol obsahu 2"/>
          <p:cNvSpPr>
            <a:spLocks noGrp="1"/>
          </p:cNvSpPr>
          <p:nvPr>
            <p:ph idx="1"/>
          </p:nvPr>
        </p:nvSpPr>
        <p:spPr>
          <a:xfrm>
            <a:off x="457200" y="1285860"/>
            <a:ext cx="8229600" cy="5038740"/>
          </a:xfrm>
        </p:spPr>
        <p:txBody>
          <a:bodyPr>
            <a:normAutofit/>
          </a:bodyPr>
          <a:lstStyle/>
          <a:p>
            <a:r>
              <a:rPr lang="sk-SK" dirty="0" smtClean="0"/>
              <a:t>Aký je výlučný spôsob založenia pracovného pomeru?</a:t>
            </a:r>
          </a:p>
          <a:p>
            <a:r>
              <a:rPr lang="sk-SK" dirty="0" smtClean="0"/>
              <a:t>Možno založiť pracovný pomer ešte pred jeho vznikom?</a:t>
            </a:r>
          </a:p>
          <a:p>
            <a:r>
              <a:rPr lang="sk-SK" dirty="0" smtClean="0"/>
              <a:t>Kedy vzniká pracovný pomer?</a:t>
            </a:r>
          </a:p>
          <a:p>
            <a:r>
              <a:rPr lang="sk-SK" dirty="0" smtClean="0"/>
              <a:t>Kedy vznikne pracovný pomer, ak deň nástupu do práce bude dojednaný na deň pracovného pokoja?</a:t>
            </a:r>
          </a:p>
          <a:p>
            <a:r>
              <a:rPr lang="sk-SK" dirty="0" smtClean="0"/>
              <a:t>Kedy vznikne pracovný pomer, ak v dojedaný deň nástupu do práce zamestnanec ochorie a do práce nepríde?</a:t>
            </a:r>
            <a:endParaRPr lang="sk-SK"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3200" b="1" dirty="0" smtClean="0"/>
              <a:t>Predzmluvné vzťahy (pracovný pohovor)</a:t>
            </a:r>
            <a:endParaRPr lang="sk-SK" sz="3200" b="1" dirty="0"/>
          </a:p>
        </p:txBody>
      </p:sp>
      <p:sp>
        <p:nvSpPr>
          <p:cNvPr id="3" name="Zástupný symbol obsahu 2"/>
          <p:cNvSpPr>
            <a:spLocks noGrp="1"/>
          </p:cNvSpPr>
          <p:nvPr>
            <p:ph sz="quarter" idx="1"/>
          </p:nvPr>
        </p:nvSpPr>
        <p:spPr/>
        <p:txBody>
          <a:bodyPr/>
          <a:lstStyle/>
          <a:p>
            <a:pPr lvl="0"/>
            <a:r>
              <a:rPr lang="sk-SK" sz="1800" dirty="0" smtClean="0"/>
              <a:t>pracovný pohovor je vstupnou bránou založenia pracovného pomeru, z právneho pohľadu ide o tzv. predzmluvné vzťahy a chyby v nich robia tak zamestnanci, ako aj zamestnávatelia</a:t>
            </a:r>
          </a:p>
          <a:p>
            <a:pPr>
              <a:buNone/>
            </a:pPr>
            <a:r>
              <a:rPr lang="sk-SK" sz="1800" b="1" dirty="0" smtClean="0"/>
              <a:t>Pomôcky:</a:t>
            </a:r>
            <a:endParaRPr lang="sk-SK" sz="1800" dirty="0" smtClean="0"/>
          </a:p>
          <a:p>
            <a:pPr lvl="0"/>
            <a:r>
              <a:rPr lang="sk-SK" sz="1800" dirty="0" smtClean="0"/>
              <a:t>zásady správania sa na pracovnom pohovore: </a:t>
            </a:r>
            <a:r>
              <a:rPr lang="sk-SK" sz="1800" u="sng" dirty="0" smtClean="0">
                <a:hlinkClick r:id="rId2"/>
              </a:rPr>
              <a:t>https://www.youtube.com/watch?v=hcTakneBoOw</a:t>
            </a:r>
            <a:endParaRPr lang="sk-SK" sz="1800" dirty="0" smtClean="0"/>
          </a:p>
          <a:p>
            <a:pPr lvl="0"/>
            <a:r>
              <a:rPr lang="sk-SK" sz="1800" dirty="0" smtClean="0"/>
              <a:t>pracovný pohovor, tiež pohovor pri prijímaní do zamestnania, či pracovné interview, je rozhovor zamestnávateľa a uchádzača o zamestnanie formou dialógu (otázky dáva jedna aj druhá strana), ktorým si zamestnávateľ vyberá nového zamestnanca (zamestnancov)</a:t>
            </a:r>
          </a:p>
          <a:p>
            <a:pPr lvl="0"/>
            <a:r>
              <a:rPr lang="sk-SK" sz="1800" dirty="0" smtClean="0"/>
              <a:t>personálny manažment zaradzuje pracovné pohovory medzi najčastejšie metódy výberu zamestnancov</a:t>
            </a:r>
          </a:p>
          <a:p>
            <a:pPr lvl="0"/>
            <a:r>
              <a:rPr lang="sk-SK" sz="1800" dirty="0" smtClean="0"/>
              <a:t>právna regulácia tejto oblasti vzťahov vznikajúcich medzi potenciálnym zamestnancom a zamestnávateľom diktuje predovšetkým otázky, ktoré by v žiadnom prípade na pracovnom pohovore nemali odznieť</a:t>
            </a:r>
          </a:p>
          <a:p>
            <a:endParaRPr lang="sk-SK"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3200" b="1" dirty="0" smtClean="0"/>
              <a:t>Predzmluvné vzťahy – informačné povinnosti zamestnávateľa</a:t>
            </a:r>
            <a:endParaRPr lang="sk-SK" sz="3200" dirty="0"/>
          </a:p>
        </p:txBody>
      </p:sp>
      <p:sp>
        <p:nvSpPr>
          <p:cNvPr id="3" name="Zástupný symbol obsahu 2"/>
          <p:cNvSpPr>
            <a:spLocks noGrp="1"/>
          </p:cNvSpPr>
          <p:nvPr>
            <p:ph sz="quarter" idx="1"/>
          </p:nvPr>
        </p:nvSpPr>
        <p:spPr/>
        <p:txBody>
          <a:bodyPr/>
          <a:lstStyle/>
          <a:p>
            <a:pPr lvl="0"/>
            <a:r>
              <a:rPr lang="sk-SK" sz="1800" dirty="0" smtClean="0"/>
              <a:t>právna úprava: § 41 zákona č. 311/2001 Z. z. Zákonníka práce</a:t>
            </a:r>
          </a:p>
          <a:p>
            <a:pPr lvl="0"/>
            <a:r>
              <a:rPr lang="sk-SK" sz="1800" dirty="0" smtClean="0"/>
              <a:t>pracovný pohovor zvyčajne začína zamestnávateľ, resp. osoba konajúca v jeho mene, ktorá pre zamestnávateľa zabezpečuje výber budúcich zamestnancov</a:t>
            </a:r>
          </a:p>
          <a:p>
            <a:pPr lvl="0"/>
            <a:r>
              <a:rPr lang="sk-SK" sz="1800" dirty="0" smtClean="0"/>
              <a:t>informačné povinnosti zamestnávateľa: </a:t>
            </a:r>
            <a:r>
              <a:rPr lang="sk-SK" sz="1600" dirty="0" smtClean="0"/>
              <a:t>pred uzatvorením pracovnej zmluvy je zamestnávateľ povinný oboznámiť fyzickú osobu uchádzajúcu sa o zamestnanie s:</a:t>
            </a:r>
          </a:p>
          <a:p>
            <a:pPr lvl="0"/>
            <a:r>
              <a:rPr lang="sk-SK" sz="1800" dirty="0" smtClean="0"/>
              <a:t>právami a povinnosťami, ktoré budú pre zamestnanca vyplývať z pracovnej zmluvy, napr.: oboznámenie s pracovnou náplňou a obsahom pracovnej činnosti, ktorú má zamestnanec vykonávať, povinnosť vykonávať práce osobne, rešpektovať pokyny zamestnávateľa a vedúcich zamestnancov, využívať pracovný čas plne na výkon práce a pod.</a:t>
            </a:r>
          </a:p>
          <a:p>
            <a:pPr lvl="0"/>
            <a:r>
              <a:rPr lang="sk-SK" sz="1800" dirty="0" smtClean="0"/>
              <a:t>pracovnými podmienkami, za ktorých bude zamestnanec vykonávať prácu, napr.: rizika práce, ktoré pri práci vznikajú, a ktoré môžu pôsobiť na zdravie zamestnanca, dĺžka pracovného času a jeho rozvrhnutie u daného zamestnávateľa a pod.</a:t>
            </a:r>
          </a:p>
          <a:p>
            <a:pPr lvl="0"/>
            <a:r>
              <a:rPr lang="sk-SK" sz="1800" dirty="0" smtClean="0"/>
              <a:t>mzdovými podmienkami, za ktorých bude zamestnanec vykonávať prácu: forma odmeňovania, suma základnej zložky mzdy (podľa odpracovaného času alebo dosiahnutého výkonu), prípadne ďalšie zložky plnení poskytovaných za prácu a podmienky ich poskytovania</a:t>
            </a:r>
          </a:p>
          <a:p>
            <a:endParaRPr lang="sk-SK"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3200" b="1" dirty="0" smtClean="0"/>
              <a:t>Predzmluvné vzťahy – najčastejšie chyby zamestnávateľa</a:t>
            </a:r>
            <a:endParaRPr lang="sk-SK" sz="3200" dirty="0"/>
          </a:p>
        </p:txBody>
      </p:sp>
      <p:sp>
        <p:nvSpPr>
          <p:cNvPr id="3" name="Zástupný symbol obsahu 2"/>
          <p:cNvSpPr>
            <a:spLocks noGrp="1"/>
          </p:cNvSpPr>
          <p:nvPr>
            <p:ph sz="quarter" idx="1"/>
          </p:nvPr>
        </p:nvSpPr>
        <p:spPr/>
        <p:txBody>
          <a:bodyPr/>
          <a:lstStyle/>
          <a:p>
            <a:r>
              <a:rPr lang="sk-SK" dirty="0" smtClean="0"/>
              <a:t>- chyby pri pracovných pohovoroch sa na strane zamestnávateľa vyskytujú predovšetkým pri informáciách, ktoré zamestnávateľ nesmie od uchádzača vyžadovať. </a:t>
            </a:r>
          </a:p>
          <a:p>
            <a:r>
              <a:rPr lang="sk-SK" dirty="0" smtClean="0"/>
              <a:t>Možno ich zatriediť do niekoľkých okruhových problémov:</a:t>
            </a:r>
          </a:p>
          <a:p>
            <a:endParaRPr lang="sk-SK"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3200" b="1" dirty="0" smtClean="0"/>
              <a:t>Predzmluvné vzťahy – najčastejšie chyby zamestnávateľa</a:t>
            </a:r>
            <a:endParaRPr lang="sk-SK" sz="3200" dirty="0"/>
          </a:p>
        </p:txBody>
      </p:sp>
      <p:sp>
        <p:nvSpPr>
          <p:cNvPr id="3" name="Zástupný symbol obsahu 2"/>
          <p:cNvSpPr>
            <a:spLocks noGrp="1"/>
          </p:cNvSpPr>
          <p:nvPr>
            <p:ph sz="quarter" idx="1"/>
          </p:nvPr>
        </p:nvSpPr>
        <p:spPr/>
        <p:txBody>
          <a:bodyPr/>
          <a:lstStyle/>
          <a:p>
            <a:pPr>
              <a:buNone/>
            </a:pPr>
            <a:r>
              <a:rPr lang="sk-SK" sz="1800" b="1" dirty="0" smtClean="0"/>
              <a:t>1. Zdravotný stav potenciálneho zamestnanca</a:t>
            </a:r>
            <a:endParaRPr lang="sk-SK" sz="1800" dirty="0" smtClean="0"/>
          </a:p>
          <a:p>
            <a:pPr>
              <a:buNone/>
            </a:pPr>
            <a:r>
              <a:rPr lang="sk-SK" sz="1800" i="1" dirty="0" smtClean="0"/>
              <a:t>	Príklad č. 1 Zamestnávateľ vyžaduje od každého uchádzača o zamestnanie potvrdenie od lekára o jeho zdravotnom stav. Je na to oprávnený?</a:t>
            </a:r>
            <a:endParaRPr lang="sk-SK" sz="1800" dirty="0" smtClean="0"/>
          </a:p>
          <a:p>
            <a:r>
              <a:rPr lang="sk-SK" sz="1800" dirty="0" smtClean="0"/>
              <a:t>Zamestnávateľ môže vyžadovať informácie týkajúce sa zdravotnej alebo psychologickej spôsobilosti, prípadne iného predpokladu na výkon práce od budúceho zamestnanca len vtedy, ak sa na daný výkon práce osobitná (zdravotná, psychologická, odborná) spôsobilosť vyžaduje. Odbornú, zdravotnú, prípadne psychologickú spôsobilosť stanovujú osobitné predpisy napríklad u:</a:t>
            </a:r>
          </a:p>
          <a:p>
            <a:pPr lvl="1"/>
            <a:r>
              <a:rPr lang="sk-SK" sz="1600" dirty="0" smtClean="0"/>
              <a:t>určených zamestnancov dráh podľa zákona č. 513/2009 Z. z. o dráhach</a:t>
            </a:r>
          </a:p>
          <a:p>
            <a:pPr lvl="1"/>
            <a:r>
              <a:rPr lang="sk-SK" sz="1600" dirty="0" smtClean="0"/>
              <a:t>vodičov motorových vozidiel podľa zákona č. 8/2009 Z. z. o cestnej premávke</a:t>
            </a:r>
          </a:p>
          <a:p>
            <a:pPr lvl="1"/>
            <a:r>
              <a:rPr lang="sk-SK" sz="1600" dirty="0" smtClean="0"/>
              <a:t>zamestnancov súkromných bezpečnostných služieb podľa zákona č. 473/2005 Z. z.</a:t>
            </a:r>
          </a:p>
          <a:p>
            <a:r>
              <a:rPr lang="sk-SK" sz="1800" dirty="0" smtClean="0"/>
              <a:t>Ak žiaden osobitný predpis neustanovuje predpoklad zdravotnej spôsobilosti na daný výkon práce, zamestnávateľ nie je oprávnený vyžadovať od uchádzača o zamestnania informácie týkajúce sa jeho zdravotného stavu. Platí, že ak určitý druh práce vyžaduje osobitnú spôsobilosť zamestnanca, zamestnávateľ smie uzatvoriť pracovný pomer len s osobou, ktorá osobitné predpoklady spĺňa.</a:t>
            </a:r>
          </a:p>
          <a:p>
            <a:endParaRPr lang="sk-SK"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3200" b="1" dirty="0" smtClean="0"/>
              <a:t>Predzmluvné vzťahy – najčastejšie chyby zamestnávateľa</a:t>
            </a:r>
            <a:endParaRPr lang="sk-SK" sz="3200" dirty="0"/>
          </a:p>
        </p:txBody>
      </p:sp>
      <p:sp>
        <p:nvSpPr>
          <p:cNvPr id="3" name="Zástupný symbol obsahu 2"/>
          <p:cNvSpPr>
            <a:spLocks noGrp="1"/>
          </p:cNvSpPr>
          <p:nvPr>
            <p:ph sz="quarter" idx="1"/>
          </p:nvPr>
        </p:nvSpPr>
        <p:spPr>
          <a:xfrm>
            <a:off x="914400" y="1447800"/>
            <a:ext cx="7772400" cy="5124472"/>
          </a:xfrm>
        </p:spPr>
        <p:txBody>
          <a:bodyPr/>
          <a:lstStyle/>
          <a:p>
            <a:pPr>
              <a:buNone/>
            </a:pPr>
            <a:r>
              <a:rPr lang="sk-SK" sz="1800" b="1" dirty="0" smtClean="0"/>
              <a:t>2. Referencie od bývalého zamestnávateľa</a:t>
            </a:r>
            <a:endParaRPr lang="sk-SK" sz="1800" dirty="0" smtClean="0"/>
          </a:p>
          <a:p>
            <a:pPr>
              <a:buNone/>
            </a:pPr>
            <a:r>
              <a:rPr lang="sk-SK" sz="1800" i="1" dirty="0" smtClean="0"/>
              <a:t>	Príklad č. 2 Na pracovnom pohovore si zamestnávateľ od uchádzača o zamestnanie vypýtal kontakt na osobu, ktorá je spôsobilá o uchádzačovi o zamestnanie poskytnúť referencie. Aké údaje môže zamestnávateľ získavať o potenciálnom zamestnancovi napríklad u jeho bývalého zamestnávateľa?</a:t>
            </a:r>
            <a:endParaRPr lang="sk-SK" sz="1800" dirty="0" smtClean="0"/>
          </a:p>
          <a:p>
            <a:r>
              <a:rPr lang="sk-SK" sz="1800" dirty="0" smtClean="0"/>
              <a:t>požiadavka na overenie si informácií o uchádzačovi o zamestnanie – mala by sa vždy týkať len a len práce, ktorú zamestnanec vykonával, a ktoré môžu mať vzťah k práci, o ktorú sa uchádza</a:t>
            </a:r>
          </a:p>
          <a:p>
            <a:r>
              <a:rPr lang="sk-SK" sz="1800" dirty="0" smtClean="0"/>
              <a:t>rozlíšenie situácie: či uchádzač o zamestnanie už bol zamestnaný, alebo sa uchádza o svoje prvé zamestnanie</a:t>
            </a:r>
          </a:p>
          <a:p>
            <a:pPr lvl="1"/>
            <a:r>
              <a:rPr lang="sk-SK" sz="1800" dirty="0" smtClean="0"/>
              <a:t>fyzická osoba ktorá ešte nebola zamestnaná u žiadneho zamestnávateľa - zamestnávateľ smie vyžadovať len informácie, ktoré súvisia s prácou, ktorú má vykonávať. </a:t>
            </a:r>
          </a:p>
          <a:p>
            <a:pPr lvl="1"/>
            <a:r>
              <a:rPr lang="sk-SK" sz="1800" dirty="0" smtClean="0"/>
              <a:t>fyzická osoba, ktorá už bola zamestnávaná - zamestnávateľ smie požadovať predloženie pracovného posudku a potvrdenia o zamestnaní (ich vypracovanie a náležitosti sa riadia § 75 Zákonníka práce)</a:t>
            </a:r>
          </a:p>
          <a:p>
            <a:pPr lvl="1"/>
            <a:r>
              <a:rPr lang="sk-SK" sz="1800" dirty="0" smtClean="0"/>
              <a:t>zamestnávateľovi nie je dovolené žiadať, aby mu pracovný posudok predložil bývalý zamestnávateľ uchádzača o zamestnanie.</a:t>
            </a:r>
          </a:p>
          <a:p>
            <a:endParaRPr lang="sk-SK" sz="16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jetok">
  <a:themeElements>
    <a:clrScheme name="Majetok">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Majetok">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ajetok">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1769</TotalTime>
  <Words>1530</Words>
  <Application>Microsoft Office PowerPoint</Application>
  <PresentationFormat>Prezentácia na obrazovke (4:3)</PresentationFormat>
  <Paragraphs>229</Paragraphs>
  <Slides>40</Slides>
  <Notes>0</Notes>
  <HiddenSlides>0</HiddenSlides>
  <MMClips>0</MMClips>
  <ScaleCrop>false</ScaleCrop>
  <HeadingPairs>
    <vt:vector size="6" baseType="variant">
      <vt:variant>
        <vt:lpstr>Použité písma</vt:lpstr>
      </vt:variant>
      <vt:variant>
        <vt:i4>6</vt:i4>
      </vt:variant>
      <vt:variant>
        <vt:lpstr>Motív</vt:lpstr>
      </vt:variant>
      <vt:variant>
        <vt:i4>1</vt:i4>
      </vt:variant>
      <vt:variant>
        <vt:lpstr>Nadpisy snímok</vt:lpstr>
      </vt:variant>
      <vt:variant>
        <vt:i4>40</vt:i4>
      </vt:variant>
    </vt:vector>
  </HeadingPairs>
  <TitlesOfParts>
    <vt:vector size="47" baseType="lpstr">
      <vt:lpstr>Arial</vt:lpstr>
      <vt:lpstr>Franklin Gothic Book</vt:lpstr>
      <vt:lpstr>Perpetua</vt:lpstr>
      <vt:lpstr>Times New Roman</vt:lpstr>
      <vt:lpstr>Wingdings</vt:lpstr>
      <vt:lpstr>Wingdings 2</vt:lpstr>
      <vt:lpstr>Majetok</vt:lpstr>
      <vt:lpstr>Pracovnoprávne vzťahy RIFIV Pracovné právo</vt:lpstr>
      <vt:lpstr>Chcem sa stať zamestnávateľom</vt:lpstr>
      <vt:lpstr>Ponuka zamestnania</vt:lpstr>
      <vt:lpstr>Ponuka zamestnania</vt:lpstr>
      <vt:lpstr>Predzmluvné vzťahy (pracovný pohovor)</vt:lpstr>
      <vt:lpstr>Predzmluvné vzťahy – informačné povinnosti zamestnávateľa</vt:lpstr>
      <vt:lpstr>Predzmluvné vzťahy – najčastejšie chyby zamestnávateľa</vt:lpstr>
      <vt:lpstr>Predzmluvné vzťahy – najčastejšie chyby zamestnávateľa</vt:lpstr>
      <vt:lpstr>Predzmluvné vzťahy – najčastejšie chyby zamestnávateľa</vt:lpstr>
      <vt:lpstr>Predzmluvné vzťahy – najčastejšie chyby zamestnávateľa</vt:lpstr>
      <vt:lpstr>Predzmluvné vzťahy – najčastejšie chyby zamestnávateľa</vt:lpstr>
      <vt:lpstr>Predzmluvné vzťahy – najčastejšie chyby zamestnávateľa</vt:lpstr>
      <vt:lpstr>Informačné povinnosti uchádzača</vt:lpstr>
      <vt:lpstr>Osobitosti pohovoru s mladistvým</vt:lpstr>
      <vt:lpstr>Osobitosti pohovoru s mladistvým</vt:lpstr>
      <vt:lpstr>Informačné povinnosti mladistvého na pracovnom pohovore</vt:lpstr>
      <vt:lpstr>Dôsledky porušenia povinností pri prijímaní do zamestnania</vt:lpstr>
      <vt:lpstr>Príprava pracovnej zmluvy</vt:lpstr>
      <vt:lpstr>Príprava pracovnej zmluvy</vt:lpstr>
      <vt:lpstr>Obsah pracovnej zmluvy</vt:lpstr>
      <vt:lpstr>  Obsah pracovnej zmluvy</vt:lpstr>
      <vt:lpstr>Príklad pre vypracovanie pracovnej náplne</vt:lpstr>
      <vt:lpstr>Založenie pracovného pomeru</vt:lpstr>
      <vt:lpstr>Vznik pracovného pomeru</vt:lpstr>
      <vt:lpstr>Kontrolné otázky</vt:lpstr>
      <vt:lpstr>Druhy pracovných pomerov</vt:lpstr>
      <vt:lpstr>Druhy pracovných pomerov</vt:lpstr>
      <vt:lpstr>Druhy pracovných pomerov</vt:lpstr>
      <vt:lpstr>Druhy pracovných pomerov</vt:lpstr>
      <vt:lpstr>Druhy pracovných pomerov</vt:lpstr>
      <vt:lpstr>Príklad č. 1</vt:lpstr>
      <vt:lpstr>Prezentácia programu PowerPoint</vt:lpstr>
      <vt:lpstr>PP na určitú dobu</vt:lpstr>
      <vt:lpstr>PP na určitú dobu</vt:lpstr>
      <vt:lpstr>Prezentácia programu PowerPoint</vt:lpstr>
      <vt:lpstr>Vymedzenie doby trvania PP</vt:lpstr>
      <vt:lpstr>Prezentácia programu PowerPoint</vt:lpstr>
      <vt:lpstr>Dĺžka trvania a reťazenie</vt:lpstr>
      <vt:lpstr>Môže zamestnávateľ v uvedených prípadoch pracovný pomer na dobú určitú predĺžiť? Ak áno, koľkokrát?</vt:lpstr>
      <vt:lpstr>Kontrolné otázky</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Úvod do pracovného práva</dc:title>
  <dc:creator>Unknown</dc:creator>
  <cp:lastModifiedBy>Seilerova</cp:lastModifiedBy>
  <cp:revision>150</cp:revision>
  <dcterms:created xsi:type="dcterms:W3CDTF">2011-11-03T08:58:36Z</dcterms:created>
  <dcterms:modified xsi:type="dcterms:W3CDTF">2017-02-16T12:00:55Z</dcterms:modified>
</cp:coreProperties>
</file>