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1" r:id="rId3"/>
    <p:sldId id="262" r:id="rId4"/>
    <p:sldId id="264" r:id="rId5"/>
    <p:sldId id="265" r:id="rId6"/>
    <p:sldId id="257" r:id="rId7"/>
    <p:sldId id="259" r:id="rId8"/>
    <p:sldId id="272" r:id="rId9"/>
    <p:sldId id="260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02DC-72E7-4932-813B-CFE2AB26C6C1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B4A9E-0AA3-43F7-9A53-F1EE986F9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871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370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609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78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01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85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10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94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0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763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100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699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4FC6-A752-421A-961C-E7314A563A2F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841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3792" y="347730"/>
            <a:ext cx="11118760" cy="1996226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latin typeface="Cambria" panose="02040503050406030204" pitchFamily="18" charset="0"/>
              </a:rPr>
              <a:t>Predštátnicová výučba </a:t>
            </a:r>
            <a:r>
              <a:rPr lang="sk-SK" sz="4800" b="1" dirty="0" smtClean="0">
                <a:latin typeface="Cambria" panose="02040503050406030204" pitchFamily="18" charset="0"/>
              </a:rPr>
              <a:t/>
            </a:r>
            <a:br>
              <a:rPr lang="sk-SK" sz="4800" b="1" dirty="0" smtClean="0">
                <a:latin typeface="Cambria" panose="02040503050406030204" pitchFamily="18" charset="0"/>
              </a:rPr>
            </a:br>
            <a:r>
              <a:rPr lang="sk-SK" sz="4800" b="1" dirty="0" smtClean="0">
                <a:latin typeface="Cambria" panose="02040503050406030204" pitchFamily="18" charset="0"/>
              </a:rPr>
              <a:t>Medzinárodné </a:t>
            </a:r>
            <a:r>
              <a:rPr lang="sk-SK" sz="4800" b="1" dirty="0" smtClean="0">
                <a:latin typeface="Cambria" panose="02040503050406030204" pitchFamily="18" charset="0"/>
              </a:rPr>
              <a:t>právo verejné</a:t>
            </a:r>
            <a:r>
              <a:rPr lang="sk-SK" b="1" dirty="0" smtClean="0">
                <a:latin typeface="Cambria" panose="02040503050406030204" pitchFamily="18" charset="0"/>
              </a:rPr>
              <a:t/>
            </a:r>
            <a:br>
              <a:rPr lang="sk-SK" b="1" dirty="0" smtClean="0">
                <a:latin typeface="Cambria" panose="02040503050406030204" pitchFamily="18" charset="0"/>
              </a:rPr>
            </a:br>
            <a:r>
              <a:rPr lang="sk-SK" sz="3200" b="1" dirty="0" smtClean="0">
                <a:latin typeface="Cambria" panose="02040503050406030204" pitchFamily="18" charset="0"/>
              </a:rPr>
              <a:t>03.10.2014</a:t>
            </a:r>
            <a:endParaRPr lang="sk-SK" sz="3200" b="1" dirty="0">
              <a:latin typeface="Cambria" panose="0204050305040603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3792" y="2962142"/>
            <a:ext cx="11118760" cy="3747752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k-SK" sz="2800" b="1" dirty="0" smtClean="0">
                <a:latin typeface="Cambria" panose="02040503050406030204" pitchFamily="18" charset="0"/>
              </a:rPr>
              <a:t>Vzťah </a:t>
            </a:r>
            <a:r>
              <a:rPr lang="sk-SK" sz="2800" b="1" dirty="0">
                <a:latin typeface="Cambria" panose="02040503050406030204" pitchFamily="18" charset="0"/>
              </a:rPr>
              <a:t>medzinárodného a vnútroštátneho práva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k-SK" sz="2800" b="1" dirty="0">
                <a:latin typeface="Cambria" panose="02040503050406030204" pitchFamily="18" charset="0"/>
              </a:rPr>
              <a:t>Demokratizácia medzinárodné </a:t>
            </a:r>
            <a:r>
              <a:rPr lang="sk-SK" sz="2800" b="1" dirty="0" smtClean="0">
                <a:latin typeface="Cambria" panose="02040503050406030204" pitchFamily="18" charset="0"/>
              </a:rPr>
              <a:t>práva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k-SK" sz="2800" b="1" dirty="0" smtClean="0">
                <a:latin typeface="Cambria" panose="02040503050406030204" pitchFamily="18" charset="0"/>
              </a:rPr>
              <a:t>Účasť </a:t>
            </a:r>
            <a:r>
              <a:rPr lang="sk-SK" sz="2800" b="1" dirty="0">
                <a:latin typeface="Cambria" panose="02040503050406030204" pitchFamily="18" charset="0"/>
              </a:rPr>
              <a:t>štátov a neštátnych subjektov a ich podiel na demokratizácii medzinárodného </a:t>
            </a:r>
            <a:r>
              <a:rPr lang="sk-SK" sz="2800" b="1" dirty="0" smtClean="0">
                <a:latin typeface="Cambria" panose="02040503050406030204" pitchFamily="18" charset="0"/>
              </a:rPr>
              <a:t>práva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b="1" dirty="0">
                <a:latin typeface="Cambria" panose="02040503050406030204" pitchFamily="18" charset="0"/>
              </a:rPr>
              <a:t>Rule of Law v medzinárodnom práve </a:t>
            </a:r>
            <a:endParaRPr lang="sk-SK" sz="2800" b="1" dirty="0" smtClean="0">
              <a:latin typeface="Cambria" panose="0204050305040603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latin typeface="Cambria" panose="02040503050406030204" pitchFamily="18" charset="0"/>
            </a:endParaRPr>
          </a:p>
          <a:p>
            <a:pPr algn="l"/>
            <a:r>
              <a:rPr lang="sk-SK" b="1" dirty="0">
                <a:latin typeface="Cambria" panose="02040503050406030204" pitchFamily="18" charset="0"/>
              </a:rPr>
              <a:t>Ľudmila Pošiváková </a:t>
            </a:r>
          </a:p>
          <a:p>
            <a:pPr algn="l"/>
            <a:r>
              <a:rPr lang="sk-SK" dirty="0">
                <a:latin typeface="Cambria" panose="02040503050406030204" pitchFamily="18" charset="0"/>
              </a:rPr>
              <a:t>Ústav Európskeho práva a oddelenie medzinárodného práva </a:t>
            </a:r>
          </a:p>
          <a:p>
            <a:pPr algn="l"/>
            <a:endParaRPr lang="sk-SK" dirty="0" smtClean="0">
              <a:latin typeface="Cambria" panose="02040503050406030204" pitchFamily="18" charset="0"/>
            </a:endParaRPr>
          </a:p>
          <a:p>
            <a:pPr lvl="0" algn="l"/>
            <a:endParaRPr lang="sk-SK" dirty="0">
              <a:latin typeface="Cambria" panose="02040503050406030204" pitchFamily="18" charset="0"/>
            </a:endParaRPr>
          </a:p>
          <a:p>
            <a:pPr algn="l"/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9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1197735"/>
          </a:xfrm>
        </p:spPr>
        <p:txBody>
          <a:bodyPr/>
          <a:lstStyle/>
          <a:p>
            <a:r>
              <a:rPr lang="sk-SK" b="1" dirty="0">
                <a:latin typeface="Cambria" panose="02040503050406030204" pitchFamily="18" charset="0"/>
              </a:rPr>
              <a:t>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v medzinárodnom práve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339404"/>
            <a:ext cx="10515600" cy="529321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Cambria" panose="02040503050406030204" pitchFamily="18" charset="0"/>
              </a:rPr>
              <a:t>Rule of </a:t>
            </a:r>
            <a:r>
              <a:rPr lang="sk-SK" dirty="0" err="1" smtClean="0">
                <a:latin typeface="Cambria" panose="02040503050406030204" pitchFamily="18" charset="0"/>
              </a:rPr>
              <a:t>Law</a:t>
            </a:r>
            <a:r>
              <a:rPr lang="sk-SK" dirty="0" smtClean="0">
                <a:latin typeface="Cambria" panose="02040503050406030204" pitchFamily="18" charset="0"/>
              </a:rPr>
              <a:t>- zrod vo VNŠP- panstvo práva, vláda práva, právny štát (</a:t>
            </a:r>
            <a:r>
              <a:rPr lang="sk-SK" dirty="0" err="1" smtClean="0">
                <a:latin typeface="Cambria" panose="02040503050406030204" pitchFamily="18" charset="0"/>
              </a:rPr>
              <a:t>vs</a:t>
            </a:r>
            <a:r>
              <a:rPr lang="sk-SK" dirty="0" smtClean="0">
                <a:latin typeface="Cambria" panose="02040503050406030204" pitchFamily="18" charset="0"/>
              </a:rPr>
              <a:t>. Rule of </a:t>
            </a:r>
            <a:r>
              <a:rPr lang="sk-SK" dirty="0" err="1" smtClean="0">
                <a:latin typeface="Cambria" panose="02040503050406030204" pitchFamily="18" charset="0"/>
              </a:rPr>
              <a:t>Men</a:t>
            </a:r>
            <a:r>
              <a:rPr lang="sk-SK" dirty="0" smtClean="0">
                <a:latin typeface="Cambria" panose="02040503050406030204" pitchFamily="18" charset="0"/>
              </a:rPr>
              <a:t>), </a:t>
            </a:r>
            <a:r>
              <a:rPr lang="sk-SK" dirty="0">
                <a:latin typeface="Cambria" panose="02040503050406030204" pitchFamily="18" charset="0"/>
              </a:rPr>
              <a:t>boj proti svojvôli </a:t>
            </a:r>
            <a:r>
              <a:rPr lang="sk-SK" dirty="0" smtClean="0">
                <a:latin typeface="Cambria" panose="02040503050406030204" pitchFamily="18" charset="0"/>
              </a:rPr>
              <a:t>panovníka(GB), opak policajného štátu (</a:t>
            </a:r>
            <a:r>
              <a:rPr lang="sk-SK" dirty="0" err="1" smtClean="0">
                <a:latin typeface="Cambria" panose="02040503050406030204" pitchFamily="18" charset="0"/>
              </a:rPr>
              <a:t>Ger</a:t>
            </a:r>
            <a:r>
              <a:rPr lang="sk-SK" dirty="0" smtClean="0">
                <a:latin typeface="Cambria" panose="02040503050406030204" pitchFamily="18" charset="0"/>
              </a:rPr>
              <a:t>.)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Funkcie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:</a:t>
            </a:r>
          </a:p>
          <a:p>
            <a:pPr marL="514350" indent="-514350" algn="just">
              <a:buAutoNum type="arabicParenR"/>
            </a:pPr>
            <a:r>
              <a:rPr lang="sk-SK" dirty="0">
                <a:latin typeface="Cambria" panose="02040503050406030204" pitchFamily="18" charset="0"/>
              </a:rPr>
              <a:t>obmedzenie svojvoľného a nespravodlivého použitia štátnej moci</a:t>
            </a:r>
            <a:r>
              <a:rPr lang="sk-SK" dirty="0" smtClean="0">
                <a:latin typeface="Cambria" panose="02040503050406030204" pitchFamily="18" charset="0"/>
              </a:rPr>
              <a:t>; </a:t>
            </a:r>
            <a:endParaRPr lang="sk-SK" dirty="0">
              <a:latin typeface="Cambria" panose="02040503050406030204" pitchFamily="18" charset="0"/>
            </a:endParaRPr>
          </a:p>
          <a:p>
            <a:pPr marL="514350" indent="-514350" algn="just">
              <a:buAutoNum type="arabicParenR"/>
            </a:pPr>
            <a:r>
              <a:rPr lang="sk-SK" dirty="0">
                <a:latin typeface="Cambria" panose="02040503050406030204" pitchFamily="18" charset="0"/>
              </a:rPr>
              <a:t>ochrana majetku a životov občanov pred porušením a útokmi zo strany spoluobčanov</a:t>
            </a:r>
            <a:r>
              <a:rPr lang="sk-SK" dirty="0" smtClean="0">
                <a:latin typeface="Cambria" panose="020405030504060302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sk-SK" b="1" dirty="0" smtClean="0">
                <a:latin typeface="Cambria" panose="02040503050406030204" pitchFamily="18" charset="0"/>
              </a:rPr>
              <a:t>Princípy: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Záruky </a:t>
            </a:r>
            <a:r>
              <a:rPr lang="sk-SK" dirty="0">
                <a:latin typeface="Cambria" panose="02040503050406030204" pitchFamily="18" charset="0"/>
              </a:rPr>
              <a:t>základných práv a </a:t>
            </a:r>
            <a:r>
              <a:rPr lang="sk-SK" dirty="0" smtClean="0">
                <a:latin typeface="Cambria" panose="02040503050406030204" pitchFamily="18" charset="0"/>
              </a:rPr>
              <a:t>slobôd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Legitimita </a:t>
            </a:r>
            <a:r>
              <a:rPr lang="sk-SK" dirty="0">
                <a:latin typeface="Cambria" panose="02040503050406030204" pitchFamily="18" charset="0"/>
              </a:rPr>
              <a:t>a </a:t>
            </a:r>
            <a:r>
              <a:rPr lang="sk-SK" dirty="0" smtClean="0">
                <a:latin typeface="Cambria" panose="02040503050406030204" pitchFamily="18" charset="0"/>
              </a:rPr>
              <a:t>legalita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Suverenita ľudu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Deľba </a:t>
            </a:r>
            <a:r>
              <a:rPr lang="sk-SK" dirty="0">
                <a:latin typeface="Cambria" panose="02040503050406030204" pitchFamily="18" charset="0"/>
              </a:rPr>
              <a:t>moci a systém vzájomných bŕzd a </a:t>
            </a:r>
            <a:r>
              <a:rPr lang="sk-SK" dirty="0" smtClean="0">
                <a:latin typeface="Cambria" panose="02040503050406030204" pitchFamily="18" charset="0"/>
              </a:rPr>
              <a:t>rovnováh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Zvrchovanosť </a:t>
            </a:r>
            <a:r>
              <a:rPr lang="sk-SK" dirty="0">
                <a:latin typeface="Cambria" panose="02040503050406030204" pitchFamily="18" charset="0"/>
              </a:rPr>
              <a:t>ústavy a </a:t>
            </a:r>
            <a:r>
              <a:rPr lang="sk-SK" dirty="0" smtClean="0">
                <a:latin typeface="Cambria" panose="02040503050406030204" pitchFamily="18" charset="0"/>
              </a:rPr>
              <a:t>zákona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Právna </a:t>
            </a:r>
            <a:r>
              <a:rPr lang="sk-SK" dirty="0">
                <a:latin typeface="Cambria" panose="02040503050406030204" pitchFamily="18" charset="0"/>
              </a:rPr>
              <a:t>istota</a:t>
            </a:r>
          </a:p>
          <a:p>
            <a:endParaRPr lang="sk-SK" dirty="0" smtClean="0">
              <a:latin typeface="Cambria" panose="02040503050406030204" pitchFamily="18" charset="0"/>
            </a:endParaRPr>
          </a:p>
          <a:p>
            <a:endParaRPr lang="sk-SK" dirty="0" smtClean="0">
              <a:latin typeface="Cambria" panose="02040503050406030204" pitchFamily="18" charset="0"/>
            </a:endParaRPr>
          </a:p>
          <a:p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9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Cambria" panose="02040503050406030204" pitchFamily="18" charset="0"/>
              </a:rPr>
              <a:t>Odlišná povaha VNŠP a MP a jej vplyv na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>
                <a:latin typeface="Cambria" panose="02040503050406030204" pitchFamily="18" charset="0"/>
              </a:rPr>
              <a:t>Odlišnosti najmä v </a:t>
            </a:r>
            <a:r>
              <a:rPr lang="sk-SK" b="1" dirty="0">
                <a:latin typeface="Cambria" panose="02040503050406030204" pitchFamily="18" charset="0"/>
              </a:rPr>
              <a:t>subjektoch</a:t>
            </a:r>
            <a:r>
              <a:rPr lang="sk-SK" dirty="0">
                <a:latin typeface="Cambria" panose="02040503050406030204" pitchFamily="18" charset="0"/>
              </a:rPr>
              <a:t>, </a:t>
            </a:r>
            <a:r>
              <a:rPr lang="sk-SK" b="1" dirty="0">
                <a:latin typeface="Cambria" panose="02040503050406030204" pitchFamily="18" charset="0"/>
              </a:rPr>
              <a:t>prameňoch</a:t>
            </a:r>
            <a:r>
              <a:rPr lang="sk-SK" dirty="0">
                <a:latin typeface="Cambria" panose="02040503050406030204" pitchFamily="18" charset="0"/>
              </a:rPr>
              <a:t> a </a:t>
            </a:r>
            <a:r>
              <a:rPr lang="sk-SK" b="1" dirty="0">
                <a:latin typeface="Cambria" panose="02040503050406030204" pitchFamily="18" charset="0"/>
              </a:rPr>
              <a:t>sankčnom režime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Dôvodom je predovšetkým postavenie štátu- </a:t>
            </a:r>
            <a:r>
              <a:rPr lang="sk-SK" b="1" dirty="0">
                <a:latin typeface="Cambria" panose="02040503050406030204" pitchFamily="18" charset="0"/>
              </a:rPr>
              <a:t>suverenita vnútorná- </a:t>
            </a:r>
            <a:r>
              <a:rPr lang="sk-SK" dirty="0">
                <a:latin typeface="Cambria" panose="02040503050406030204" pitchFamily="18" charset="0"/>
              </a:rPr>
              <a:t>štát nepodlieha vôli iného štátu,</a:t>
            </a:r>
            <a:r>
              <a:rPr lang="sk-SK" b="1" dirty="0">
                <a:latin typeface="Cambria" panose="02040503050406030204" pitchFamily="18" charset="0"/>
              </a:rPr>
              <a:t> medzinárodná suverenita- </a:t>
            </a:r>
            <a:r>
              <a:rPr lang="sk-SK" dirty="0">
                <a:latin typeface="Cambria" panose="02040503050406030204" pitchFamily="18" charset="0"/>
              </a:rPr>
              <a:t>Š ostáva hlavným subjektom MP- prenáša časť svojich právomocí na MNO, vzťahy medzi štátmi založené na suverenite a právnej rovnosti v MP (VNŠP- vzťahy nadriadeného a podriadeného)   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Dôsledky suverenity Š v MP- </a:t>
            </a:r>
            <a:r>
              <a:rPr lang="sk-SK" dirty="0">
                <a:latin typeface="Cambria" panose="02040503050406030204" pitchFamily="18" charset="0"/>
              </a:rPr>
              <a:t>nemožnosť autoritatívneho určenia vzťahu VNŠP a MO			</a:t>
            </a:r>
            <a:r>
              <a:rPr lang="sk-SK" dirty="0" smtClean="0">
                <a:latin typeface="Cambria" panose="02040503050406030204" pitchFamily="18" charset="0"/>
              </a:rPr>
              <a:t>          - nemožnosť </a:t>
            </a:r>
            <a:r>
              <a:rPr lang="sk-SK" dirty="0">
                <a:latin typeface="Cambria" panose="02040503050406030204" pitchFamily="18" charset="0"/>
              </a:rPr>
              <a:t>založenia centrálneho legislatívneho a donucovacieho orgánu na úrovni MP (v zmysle VNŠP)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				          - MN normy nie sú priamo záväzné pre všetky Š (zmluvné a obyčajové právo)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				          - stála existencia faktickej nerovnosti Š- zlyhávanie donucovacích prostriedkov aj v prípade porušenia najdôležitejšej kogentnej normy- zákaz hrozby silou alebo použitia sily   </a:t>
            </a:r>
          </a:p>
        </p:txBody>
      </p:sp>
    </p:spTree>
    <p:extLst>
      <p:ext uri="{BB962C8B-B14F-4D97-AF65-F5344CB8AC3E}">
        <p14:creationId xmlns:p14="http://schemas.microsoft.com/office/powerpoint/2010/main" val="3983033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991672"/>
          </a:xfrm>
        </p:spPr>
        <p:txBody>
          <a:bodyPr/>
          <a:lstStyle/>
          <a:p>
            <a:pPr algn="ctr"/>
            <a:r>
              <a:rPr lang="sk-SK" b="1" dirty="0">
                <a:latin typeface="Cambria" panose="02040503050406030204" pitchFamily="18" charset="0"/>
              </a:rPr>
              <a:t>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v medzinárodnom práve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5379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</a:rPr>
              <a:t>Problematická „</a:t>
            </a:r>
            <a:r>
              <a:rPr lang="sk-SK" dirty="0" err="1">
                <a:latin typeface="Cambria" panose="02040503050406030204" pitchFamily="18" charset="0"/>
              </a:rPr>
              <a:t>externalizácia</a:t>
            </a:r>
            <a:r>
              <a:rPr lang="sk-SK" dirty="0">
                <a:latin typeface="Cambria" panose="02040503050406030204" pitchFamily="18" charset="0"/>
              </a:rPr>
              <a:t>“ pojmu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 na úroveň MP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Pojmové variácie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 v MP: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- </a:t>
            </a:r>
            <a:r>
              <a:rPr lang="sk-SK" b="1" dirty="0" err="1">
                <a:latin typeface="Cambria" panose="02040503050406030204" pitchFamily="18" charset="0"/>
              </a:rPr>
              <a:t>international</a:t>
            </a:r>
            <a:r>
              <a:rPr lang="sk-SK" b="1" dirty="0">
                <a:latin typeface="Cambria" panose="02040503050406030204" pitchFamily="18" charset="0"/>
              </a:rPr>
              <a:t>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(medzinárodné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)-chápeme ako aplikáciu princípov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 na vzťahy medzi Š a inými subjektmi MP</a:t>
            </a:r>
          </a:p>
          <a:p>
            <a:pPr algn="just">
              <a:buFontTx/>
              <a:buChar char="-"/>
            </a:pPr>
            <a:r>
              <a:rPr lang="sk-SK" b="1" dirty="0">
                <a:latin typeface="Cambria" panose="02040503050406030204" pitchFamily="18" charset="0"/>
              </a:rPr>
              <a:t>rule of </a:t>
            </a:r>
            <a:r>
              <a:rPr lang="sk-SK" b="1" dirty="0" err="1">
                <a:latin typeface="Cambria" panose="02040503050406030204" pitchFamily="18" charset="0"/>
              </a:rPr>
              <a:t>international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(vláda MP)- uprednostňovanie MP pred VNŠP (monizmus s primátom MP)</a:t>
            </a:r>
          </a:p>
          <a:p>
            <a:pPr algn="just">
              <a:buFontTx/>
              <a:buChar char="-"/>
            </a:pP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the</a:t>
            </a:r>
            <a:r>
              <a:rPr lang="sk-SK" b="1" dirty="0">
                <a:latin typeface="Cambria" panose="02040503050406030204" pitchFamily="18" charset="0"/>
              </a:rPr>
              <a:t>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internationalized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(zmedzinárodnené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)- znaky VNŠ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 aplikované v podmienkach MP, vo sférach, kde sa prekrýva VNŠP a MP</a:t>
            </a:r>
          </a:p>
          <a:p>
            <a:pPr algn="just">
              <a:buFontTx/>
              <a:buChar char="-"/>
            </a:pPr>
            <a:r>
              <a:rPr lang="sk-SK" b="1" dirty="0" err="1">
                <a:latin typeface="Cambria" panose="02040503050406030204" pitchFamily="18" charset="0"/>
              </a:rPr>
              <a:t>the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internationalization</a:t>
            </a:r>
            <a:r>
              <a:rPr lang="sk-SK" b="1" dirty="0">
                <a:latin typeface="Cambria" panose="02040503050406030204" pitchFamily="18" charset="0"/>
              </a:rPr>
              <a:t> of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(zmedzinárodňovanie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)- podporuje používanie medzinárodných nástrojov pre dosiahnutie hodnôt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 vo vnútroštátnych podmienkach </a:t>
            </a:r>
            <a:endParaRPr lang="sk-SK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Budúcnosť medzinárodného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: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MP je ohrozované fragmentáciou- rozdrobenie systému MP na samostatné časti-</a:t>
            </a:r>
            <a:r>
              <a:rPr lang="en-US" dirty="0">
                <a:latin typeface="Cambria" panose="02040503050406030204" pitchFamily="18" charset="0"/>
              </a:rPr>
              <a:t>&gt; dv</a:t>
            </a:r>
            <a:r>
              <a:rPr lang="sk-SK" dirty="0">
                <a:latin typeface="Cambria" panose="02040503050406030204" pitchFamily="18" charset="0"/>
              </a:rPr>
              <a:t>a </a:t>
            </a:r>
            <a:r>
              <a:rPr lang="en-US" dirty="0" err="1">
                <a:latin typeface="Cambria" panose="02040503050406030204" pitchFamily="18" charset="0"/>
              </a:rPr>
              <a:t>koexistuj</a:t>
            </a:r>
            <a:r>
              <a:rPr lang="sk-SK" dirty="0" err="1">
                <a:latin typeface="Cambria" panose="02040503050406030204" pitchFamily="18" charset="0"/>
              </a:rPr>
              <a:t>úce</a:t>
            </a:r>
            <a:r>
              <a:rPr lang="sk-SK" dirty="0">
                <a:latin typeface="Cambria" panose="02040503050406030204" pitchFamily="18" charset="0"/>
              </a:rPr>
              <a:t> modely medzinárodného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endParaRPr lang="sk-SK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1. medzinárodné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- obmedzené na oblasť MP, založené na tradičných základoch MP, dominantná suverenita štátu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2. zmedzinárodnené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- napojené na VNŠP, jedno komplexné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, najmä oblasť ĽP, silne závisí od VNŠP</a:t>
            </a:r>
          </a:p>
          <a:p>
            <a:pPr marL="0" indent="0" algn="just">
              <a:buNone/>
            </a:pPr>
            <a:endParaRPr lang="sk-SK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sk-SK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5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90917"/>
          </a:xfrm>
        </p:spPr>
        <p:txBody>
          <a:bodyPr/>
          <a:lstStyle/>
          <a:p>
            <a:pPr algn="ctr"/>
            <a:r>
              <a:rPr lang="sk-SK" b="1" dirty="0">
                <a:latin typeface="Cambria" panose="02040503050406030204" pitchFamily="18" charset="0"/>
              </a:rPr>
              <a:t>Charakteristické znaky medzinárodného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3487" y="1390918"/>
            <a:ext cx="11475075" cy="546708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k-SK" b="1" dirty="0" err="1">
                <a:latin typeface="Cambria" panose="02040503050406030204" pitchFamily="18" charset="0"/>
              </a:rPr>
              <a:t>Normativita</a:t>
            </a:r>
            <a:r>
              <a:rPr lang="sk-SK" dirty="0">
                <a:latin typeface="Cambria" panose="02040503050406030204" pitchFamily="18" charset="0"/>
              </a:rPr>
              <a:t>: neexistuje centrálny </a:t>
            </a:r>
            <a:r>
              <a:rPr lang="sk-SK" dirty="0" err="1">
                <a:latin typeface="Cambria" panose="02040503050406030204" pitchFamily="18" charset="0"/>
              </a:rPr>
              <a:t>leg.orgán</a:t>
            </a:r>
            <a:r>
              <a:rPr lang="sk-SK" dirty="0">
                <a:latin typeface="Cambria" panose="02040503050406030204" pitchFamily="18" charset="0"/>
              </a:rPr>
              <a:t>, subjekty zaväzujú samé seba, pravidlá </a:t>
            </a:r>
            <a:r>
              <a:rPr lang="sk-SK" i="1" dirty="0" err="1">
                <a:latin typeface="Cambria" panose="02040503050406030204" pitchFamily="18" charset="0"/>
              </a:rPr>
              <a:t>ius</a:t>
            </a:r>
            <a:r>
              <a:rPr lang="sk-SK" i="1" dirty="0">
                <a:latin typeface="Cambria" panose="02040503050406030204" pitchFamily="18" charset="0"/>
              </a:rPr>
              <a:t> </a:t>
            </a:r>
            <a:r>
              <a:rPr lang="sk-SK" i="1" dirty="0" err="1">
                <a:latin typeface="Cambria" panose="02040503050406030204" pitchFamily="18" charset="0"/>
              </a:rPr>
              <a:t>cogens</a:t>
            </a:r>
            <a:r>
              <a:rPr lang="sk-SK" dirty="0">
                <a:latin typeface="Cambria" panose="02040503050406030204" pitchFamily="18" charset="0"/>
              </a:rPr>
              <a:t>, hierarchia noriem- </a:t>
            </a:r>
            <a:r>
              <a:rPr lang="sk-SK" i="1" dirty="0">
                <a:latin typeface="Cambria" panose="02040503050406030204" pitchFamily="18" charset="0"/>
              </a:rPr>
              <a:t>čl. 38 Štatútu MSD- </a:t>
            </a:r>
            <a:r>
              <a:rPr lang="sk-SK" dirty="0">
                <a:latin typeface="Cambria" panose="02040503050406030204" pitchFamily="18" charset="0"/>
              </a:rPr>
              <a:t>MNZ, MN obyčaj, všeobecné právne zásady uznávané civilizovanými národmi, súdne rozhodnutia (nie precedensy), náuka najviac </a:t>
            </a:r>
            <a:r>
              <a:rPr lang="sk-SK" dirty="0" err="1">
                <a:latin typeface="Cambria" panose="02040503050406030204" pitchFamily="18" charset="0"/>
              </a:rPr>
              <a:t>kvalif</a:t>
            </a:r>
            <a:r>
              <a:rPr lang="sk-SK" dirty="0">
                <a:latin typeface="Cambria" panose="02040503050406030204" pitchFamily="18" charset="0"/>
              </a:rPr>
              <a:t>. odborníkov, zásada ex </a:t>
            </a:r>
            <a:r>
              <a:rPr lang="sk-SK" dirty="0" err="1">
                <a:latin typeface="Cambria" panose="02040503050406030204" pitchFamily="18" charset="0"/>
              </a:rPr>
              <a:t>aequo</a:t>
            </a:r>
            <a:r>
              <a:rPr lang="sk-SK" dirty="0">
                <a:latin typeface="Cambria" panose="02040503050406030204" pitchFamily="18" charset="0"/>
              </a:rPr>
              <a:t> et </a:t>
            </a:r>
            <a:r>
              <a:rPr lang="sk-SK" dirty="0" err="1">
                <a:latin typeface="Cambria" panose="02040503050406030204" pitchFamily="18" charset="0"/>
              </a:rPr>
              <a:t>bono</a:t>
            </a:r>
            <a:r>
              <a:rPr lang="sk-SK" dirty="0">
                <a:latin typeface="Cambria" panose="02040503050406030204" pitchFamily="18" charset="0"/>
              </a:rPr>
              <a:t>;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ovplyvňuje </a:t>
            </a:r>
            <a:r>
              <a:rPr lang="sk-SK" b="1" dirty="0" err="1">
                <a:latin typeface="Cambria" panose="02040503050406030204" pitchFamily="18" charset="0"/>
              </a:rPr>
              <a:t>diskrečnú</a:t>
            </a:r>
            <a:r>
              <a:rPr lang="sk-SK" b="1" dirty="0">
                <a:latin typeface="Cambria" panose="02040503050406030204" pitchFamily="18" charset="0"/>
              </a:rPr>
              <a:t> právomoc </a:t>
            </a:r>
            <a:r>
              <a:rPr lang="sk-SK" dirty="0">
                <a:latin typeface="Cambria" panose="02040503050406030204" pitchFamily="18" charset="0"/>
              </a:rPr>
              <a:t>(ľubovôľu) štátov- nezávislosť štátov vykonávať funkcie Š vo vzťahu medzi štátmi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oslabuje právnu istotu</a:t>
            </a:r>
            <a:r>
              <a:rPr lang="sk-SK" dirty="0">
                <a:latin typeface="Cambria" panose="02040503050406030204" pitchFamily="18" charset="0"/>
              </a:rPr>
              <a:t>- normotvorba založená na negociácii a kompromise, prekrývajúca sa právomoc súdnych orgánov- „</a:t>
            </a:r>
            <a:r>
              <a:rPr lang="sk-SK" dirty="0" err="1">
                <a:latin typeface="Cambria" panose="02040503050406030204" pitchFamily="18" charset="0"/>
              </a:rPr>
              <a:t>forum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shopping</a:t>
            </a:r>
            <a:r>
              <a:rPr lang="sk-SK" dirty="0">
                <a:latin typeface="Cambria" panose="02040503050406030204" pitchFamily="18" charset="0"/>
              </a:rPr>
              <a:t>“, </a:t>
            </a:r>
            <a:r>
              <a:rPr lang="sk-SK" dirty="0" err="1">
                <a:latin typeface="Cambria" panose="02040503050406030204" pitchFamily="18" charset="0"/>
              </a:rPr>
              <a:t>neexis</a:t>
            </a:r>
            <a:r>
              <a:rPr lang="sk-SK" dirty="0">
                <a:latin typeface="Cambria" panose="02040503050406030204" pitchFamily="18" charset="0"/>
              </a:rPr>
              <a:t>. pravidla lis </a:t>
            </a:r>
            <a:r>
              <a:rPr lang="sk-SK" dirty="0" err="1">
                <a:latin typeface="Cambria" panose="02040503050406030204" pitchFamily="18" charset="0"/>
              </a:rPr>
              <a:t>pendens</a:t>
            </a:r>
            <a:r>
              <a:rPr lang="sk-SK" dirty="0">
                <a:latin typeface="Cambria" panose="02040503050406030204" pitchFamily="18" charset="0"/>
              </a:rPr>
              <a:t> či </a:t>
            </a:r>
            <a:r>
              <a:rPr lang="sk-SK" dirty="0" err="1">
                <a:latin typeface="Cambria" panose="02040503050406030204" pitchFamily="18" charset="0"/>
              </a:rPr>
              <a:t>res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judicata</a:t>
            </a:r>
            <a:r>
              <a:rPr lang="sk-SK" dirty="0">
                <a:latin typeface="Cambria" panose="020405030504060302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Zásada rovnosti subjektov pri tvorbe a uplatňovaní pravidiel medzinárodnej </a:t>
            </a:r>
            <a:r>
              <a:rPr lang="sk-SK" b="1" dirty="0" err="1">
                <a:latin typeface="Cambria" panose="02040503050406030204" pitchFamily="18" charset="0"/>
              </a:rPr>
              <a:t>normativity</a:t>
            </a:r>
            <a:r>
              <a:rPr lang="sk-SK" dirty="0">
                <a:latin typeface="Cambria" panose="02040503050406030204" pitchFamily="18" charset="0"/>
              </a:rPr>
              <a:t>: 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Univerzálna a zvrchovaná rovnosť</a:t>
            </a:r>
            <a:r>
              <a:rPr lang="sk-SK" dirty="0">
                <a:latin typeface="Cambria" panose="02040503050406030204" pitchFamily="18" charset="0"/>
              </a:rPr>
              <a:t>-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čl. 2 </a:t>
            </a:r>
            <a:r>
              <a:rPr lang="sk-SK" dirty="0" err="1">
                <a:latin typeface="Cambria" panose="02040503050406030204" pitchFamily="18" charset="0"/>
              </a:rPr>
              <a:t>ChOSN</a:t>
            </a:r>
            <a:r>
              <a:rPr lang="sk-SK" dirty="0">
                <a:latin typeface="Cambria" panose="02040503050406030204" pitchFamily="18" charset="0"/>
              </a:rPr>
              <a:t>, štáty majú rovnaké práva a povinnosti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Vyhlásenie a publikácia</a:t>
            </a:r>
            <a:r>
              <a:rPr lang="sk-SK" dirty="0">
                <a:latin typeface="Cambria" panose="02040503050406030204" pitchFamily="18" charset="0"/>
              </a:rPr>
              <a:t>- Viedenský dohovor o zmluvnom práve, publikácia-sekretariát OSN, kodifikačné návrhy Komisie OSN pre medzinárodné právo- zjednotenie obyčají   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Zodpovednosť subjektov MP za porušenie pravidiel medzinárodnej </a:t>
            </a:r>
            <a:r>
              <a:rPr lang="sk-SK" b="1" dirty="0" err="1">
                <a:latin typeface="Cambria" panose="02040503050406030204" pitchFamily="18" charset="0"/>
              </a:rPr>
              <a:t>normativity</a:t>
            </a:r>
            <a:r>
              <a:rPr lang="sk-SK" b="1" dirty="0">
                <a:latin typeface="Cambria" panose="02040503050406030204" pitchFamily="18" charset="0"/>
              </a:rPr>
              <a:t> a ich vynútiteľnosť prostriedkami MP</a:t>
            </a:r>
            <a:r>
              <a:rPr lang="sk-SK" dirty="0">
                <a:latin typeface="Cambria" panose="02040503050406030204" pitchFamily="18" charset="0"/>
              </a:rPr>
              <a:t>: neexistuje centrálny donucovací, resp. súdny orgán, štáty sú nie len tvorcami </a:t>
            </a:r>
            <a:r>
              <a:rPr lang="sk-SK" dirty="0" err="1">
                <a:latin typeface="Cambria" panose="02040503050406030204" pitchFamily="18" charset="0"/>
              </a:rPr>
              <a:t>mn.pravidiel</a:t>
            </a:r>
            <a:r>
              <a:rPr lang="sk-SK" dirty="0">
                <a:latin typeface="Cambria" panose="02040503050406030204" pitchFamily="18" charset="0"/>
              </a:rPr>
              <a:t>, ale aj ich adresátmi, uplatnenie zodpovednosti na pleciach „poškodeného“ štátu;</a:t>
            </a:r>
          </a:p>
        </p:txBody>
      </p:sp>
    </p:spTree>
    <p:extLst>
      <p:ext uri="{BB962C8B-B14F-4D97-AF65-F5344CB8AC3E}">
        <p14:creationId xmlns:p14="http://schemas.microsoft.com/office/powerpoint/2010/main" val="91503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12123" y="180304"/>
            <a:ext cx="11281893" cy="65811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b="1" dirty="0">
                <a:latin typeface="Cambria" panose="02040503050406030204" pitchFamily="18" charset="0"/>
              </a:rPr>
              <a:t>Zodpovednosť za protiprávne konanie</a:t>
            </a:r>
            <a:r>
              <a:rPr lang="sk-SK" dirty="0">
                <a:latin typeface="Cambria" panose="02040503050406030204" pitchFamily="18" charset="0"/>
              </a:rPr>
              <a:t>- </a:t>
            </a:r>
            <a:r>
              <a:rPr lang="sk-SK" dirty="0" err="1">
                <a:latin typeface="Cambria" panose="02040503050406030204" pitchFamily="18" charset="0"/>
              </a:rPr>
              <a:t>konšt.prvok</a:t>
            </a:r>
            <a:r>
              <a:rPr lang="sk-SK" dirty="0">
                <a:latin typeface="Cambria" panose="02040503050406030204" pitchFamily="18" charset="0"/>
              </a:rPr>
              <a:t>- správanie sa v rozpore s MN záväzkami, základ-obyčaj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Zodpovednosť za iné ako protiprávne konanie</a:t>
            </a:r>
            <a:r>
              <a:rPr lang="sk-SK" dirty="0">
                <a:latin typeface="Cambria" panose="02040503050406030204" pitchFamily="18" charset="0"/>
              </a:rPr>
              <a:t>- </a:t>
            </a:r>
            <a:r>
              <a:rPr lang="sk-SK" dirty="0" err="1">
                <a:latin typeface="Cambria" panose="02040503050406030204" pitchFamily="18" charset="0"/>
              </a:rPr>
              <a:t>konšt.prvok</a:t>
            </a:r>
            <a:r>
              <a:rPr lang="sk-SK" dirty="0">
                <a:latin typeface="Cambria" panose="02040503050406030204" pitchFamily="18" charset="0"/>
              </a:rPr>
              <a:t>- škoda, základ- zmluvy, 1) objektívna zodpovednosť- činnosti spojené so zvýšením rizikom vzniku škody- </a:t>
            </a:r>
            <a:r>
              <a:rPr lang="sk-SK" dirty="0" err="1">
                <a:latin typeface="Cambria" panose="02040503050406030204" pitchFamily="18" charset="0"/>
              </a:rPr>
              <a:t>kozm</a:t>
            </a:r>
            <a:r>
              <a:rPr lang="sk-SK" dirty="0">
                <a:latin typeface="Cambria" panose="02040503050406030204" pitchFamily="18" charset="0"/>
              </a:rPr>
              <a:t>. právo; 2) zodpovednosť za škodlivé dôsledky činnosti MP nezakázaných, ktoré nevykazujú zvýšený stupeň rizika- morské právo;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Zodpovednosť iných subjektov MP</a:t>
            </a:r>
            <a:r>
              <a:rPr lang="sk-SK" dirty="0">
                <a:latin typeface="Cambria" panose="02040503050406030204" pitchFamily="18" charset="0"/>
              </a:rPr>
              <a:t>- MN organizácie a jednotlivec (</a:t>
            </a:r>
            <a:r>
              <a:rPr lang="sk-SK" dirty="0" err="1">
                <a:latin typeface="Cambria" panose="02040503050406030204" pitchFamily="18" charset="0"/>
              </a:rPr>
              <a:t>trestnopr</a:t>
            </a:r>
            <a:r>
              <a:rPr lang="sk-SK" dirty="0">
                <a:latin typeface="Cambria" panose="02040503050406030204" pitchFamily="18" charset="0"/>
              </a:rPr>
              <a:t>.- vojnové zločiny) 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Súdne vymáhanie medzinárodnej </a:t>
            </a:r>
            <a:r>
              <a:rPr lang="sk-SK" b="1" dirty="0" err="1">
                <a:latin typeface="Cambria" panose="02040503050406030204" pitchFamily="18" charset="0"/>
              </a:rPr>
              <a:t>normativity</a:t>
            </a:r>
            <a:r>
              <a:rPr lang="sk-SK" dirty="0">
                <a:latin typeface="Cambria" panose="02040503050406030204" pitchFamily="18" charset="0"/>
              </a:rPr>
              <a:t>: 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jurisdikcia MN súdnych orgánov je fakultatívna, teda založená na súhlase sporových strán predložiť spor danému MN súdnemu orgánu; 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základným súdnym orgánom MP je Medzinárodný súdny dvor ako hlavný súdny orgán OSN, ktorý požíva všeobecnú právomoc (spory, ktoré mu strany predložia a posudky o právnych otázkach- štáty, ktoré sú členmi OSN, ktoré osobitne prijali Štatút MSD alebo prijali príslušnosť MSD jednostrannou deklaráciou); čl. 22 ŠMSD- nezávislí sudcovia vysokej morálnej úrovne, čl. 20- vyhlásenie o výkone funkcie nestranne a svedomite, čl. 18- neodvolateľnosť, len na základe jednomyseľného rozhodnutia všetkých členov súdu;   </a:t>
            </a:r>
          </a:p>
          <a:p>
            <a:pPr algn="just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846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1"/>
            <a:ext cx="12192000" cy="1056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>
                <a:latin typeface="Cambria" panose="02040503050406030204" pitchFamily="18" charset="0"/>
              </a:rPr>
              <a:t>Princípy Rule of </a:t>
            </a:r>
            <a:r>
              <a:rPr lang="sk-SK" b="1" dirty="0" err="1" smtClean="0">
                <a:latin typeface="Cambria" panose="02040503050406030204" pitchFamily="18" charset="0"/>
              </a:rPr>
              <a:t>Law</a:t>
            </a:r>
            <a:r>
              <a:rPr lang="sk-SK" b="1" dirty="0" smtClean="0">
                <a:latin typeface="Cambria" panose="02040503050406030204" pitchFamily="18" charset="0"/>
              </a:rPr>
              <a:t> v. medzinárodné právo</a:t>
            </a:r>
            <a:endParaRPr lang="sk-SK" b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716135"/>
              </p:ext>
            </p:extLst>
          </p:nvPr>
        </p:nvGraphicFramePr>
        <p:xfrm>
          <a:off x="0" y="831409"/>
          <a:ext cx="12192000" cy="595732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48239"/>
                <a:gridCol w="5152090"/>
                <a:gridCol w="5791671"/>
              </a:tblGrid>
              <a:tr h="431358">
                <a:tc>
                  <a:txBody>
                    <a:bodyPr/>
                    <a:lstStyle/>
                    <a:p>
                      <a:pPr algn="just"/>
                      <a:endParaRPr lang="sk-SK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Cambria" panose="02040503050406030204" pitchFamily="18" charset="0"/>
                        </a:rPr>
                        <a:t>Vnútroštátne</a:t>
                      </a:r>
                      <a:r>
                        <a:rPr lang="sk-SK" baseline="0" dirty="0" smtClean="0">
                          <a:latin typeface="Cambria" panose="02040503050406030204" pitchFamily="18" charset="0"/>
                        </a:rPr>
                        <a:t> právo</a:t>
                      </a:r>
                      <a:endParaRPr lang="sk-SK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Cambria" panose="02040503050406030204" pitchFamily="18" charset="0"/>
                        </a:rPr>
                        <a:t>Medzinárodné</a:t>
                      </a:r>
                      <a:r>
                        <a:rPr lang="sk-SK" baseline="0" dirty="0" smtClean="0">
                          <a:latin typeface="Cambria" panose="02040503050406030204" pitchFamily="18" charset="0"/>
                        </a:rPr>
                        <a:t> právo</a:t>
                      </a:r>
                      <a:endParaRPr lang="sk-SK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893810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Ľudské práva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Zabezpečiť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individuálnu slobodu pred svojvoľnými zásahmi ŠM, jednotlivec ako základný subjekt-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hmotnopr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a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procesnopr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p. a p.; ÚSR- Listina základných práv a slobôd- vychádza z MN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ľudskopr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dokumentov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Jednotlivec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v MP- obmedzená subjektivita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Výborný príklad fungovania zmedzinárodneného Rule of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Law</a:t>
                      </a:r>
                      <a:endParaRPr lang="sk-SK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Ochrana pred ÚSSR, ESĽP, súdny systém EÚ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194414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Legalita, legitimita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Akceptácia ŠM </a:t>
                      </a:r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občanmi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Právny spôsob nadobudnutia a výkonu funkcie ŠM  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Súvis najmä s tvorbou, aplikáciou a vynucovaním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MP, kde sa prejavuje najmä súhlas 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štátu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byť viazaný pravidlami MP (základ legitimity)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Š je viazaný len zmluvami, ktoré ratifikoval a MN obyčajou, len ak jasne a konzistentne neodmieta jej záväznosť 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411317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Suverenita ľudu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Suverenita ľudu 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ako východisko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legitimity ŠM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Občania sa vzdávajú časti suverenity 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v prospech štátu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Suverenita štátu- 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právo tvorby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vôle na základe princípu rovnosti, požíva právo na sebaurčenie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Štát sa vzdáva časti svojej suverenity 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v prospech MNO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1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738935"/>
              </p:ext>
            </p:extLst>
          </p:nvPr>
        </p:nvGraphicFramePr>
        <p:xfrm>
          <a:off x="0" y="0"/>
          <a:ext cx="12192000" cy="681057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1892"/>
                <a:gridCol w="4811543"/>
                <a:gridCol w="4788565"/>
              </a:tblGrid>
              <a:tr h="3345132">
                <a:tc>
                  <a:txBody>
                    <a:bodyPr/>
                    <a:lstStyle/>
                    <a:p>
                      <a:pPr algn="just"/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Deľba moci a systém vzájomných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bŕzd a rovnováh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Ochrana jednotlivca pred zneužívaním moci (tými, čo majú moc zákon vydať i vykonávať)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Oddelenosť Z, V a S moci + kontrolný mechanizmus, aby ani jedna nezískala prevahu a bola zabezpečená nezávislosť súdnych orgánov</a:t>
                      </a:r>
                      <a:endParaRPr lang="sk-SK" sz="20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Neexistuje centrálny legislatívny orgán (Komisia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OSN pre MP)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Neexistuje centrálny súdny orgán (MSD)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Deľba moci v OSN- hlavné orgány-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 rovné postavenie, VZ(leg.), BR(výkon.), </a:t>
                      </a:r>
                      <a:r>
                        <a:rPr lang="sk-SK" sz="2000" b="0" baseline="0" dirty="0" err="1" smtClean="0">
                          <a:latin typeface="Cambria" panose="02040503050406030204" pitchFamily="18" charset="0"/>
                        </a:rPr>
                        <a:t>HaSrada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, Poručenská rada, MSD(súd.), Sekretariát- paralela, ak by OSN vykonávala funkcie v celej sfére výkonnej moci- vykonáva funkcie len v oblastiach zverených jej </a:t>
                      </a:r>
                      <a:r>
                        <a:rPr lang="sk-SK" sz="2000" b="0" baseline="0" dirty="0" err="1" smtClean="0">
                          <a:latin typeface="Cambria" panose="02040503050406030204" pitchFamily="18" charset="0"/>
                        </a:rPr>
                        <a:t>ChOSN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   </a:t>
                      </a:r>
                      <a:endParaRPr lang="sk-SK" sz="20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272927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Zvrchovanosť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 ústavy</a:t>
                      </a:r>
                      <a:endParaRPr lang="sk-SK" sz="2000" b="1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Ústava štátu- základný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zákon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najvyš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sily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súlad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noriem nižšej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sily- konanie pred ÚSSR o súlade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predpisov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Pravidlá </a:t>
                      </a:r>
                      <a:r>
                        <a:rPr lang="sk-SK" sz="2000" dirty="0" err="1" smtClean="0">
                          <a:latin typeface="Cambria" panose="02040503050406030204" pitchFamily="18" charset="0"/>
                        </a:rPr>
                        <a:t>ius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sk-SK" sz="2000" dirty="0" err="1" smtClean="0">
                          <a:latin typeface="Cambria" panose="02040503050406030204" pitchFamily="18" charset="0"/>
                        </a:rPr>
                        <a:t>cogens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- nesúlad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normy nižšej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sily = absolútna neplatnosť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55697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Právna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 istota</a:t>
                      </a:r>
                      <a:endParaRPr lang="sk-SK" sz="2000" b="1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Každému zo strany Š zabezpečená ochrana jeho práv (možnosť výkonu práva a udelenie sankcie pri porušení)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Aké správanie sa požaduje o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d nás a aké môžeme my požadovať od ostatných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Rovnako by mala byť </a:t>
                      </a:r>
                      <a:r>
                        <a:rPr lang="sk-SK" sz="2000" dirty="0" err="1" smtClean="0">
                          <a:latin typeface="Cambria" panose="02040503050406030204" pitchFamily="18" charset="0"/>
                        </a:rPr>
                        <a:t>zabezp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. ochrana  Š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Predpoklad istoty- záväzky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preberané na základe vôle, v prípade porušenia- súdny al.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kvási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-súdny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 orgán (chýba obligatórna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jurisdikcia)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7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latin typeface="Cambria" panose="02040503050406030204" pitchFamily="18" charset="0"/>
              </a:rPr>
              <a:t>Vzťah Medzinárodného práva a Vnútroštátneho práva</a:t>
            </a:r>
            <a:endParaRPr lang="sk-SK" b="1" dirty="0"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517" y="1690688"/>
            <a:ext cx="11243257" cy="4980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</a:rPr>
              <a:t>v</a:t>
            </a:r>
            <a:r>
              <a:rPr lang="sk-SK" dirty="0" smtClean="0">
                <a:latin typeface="Cambria" panose="02040503050406030204" pitchFamily="18" charset="0"/>
              </a:rPr>
              <a:t>zťah MP a VNŠP je potrebné riešiť najmä pri </a:t>
            </a:r>
            <a:r>
              <a:rPr lang="sk-SK" dirty="0">
                <a:latin typeface="Cambria" panose="02040503050406030204" pitchFamily="18" charset="0"/>
              </a:rPr>
              <a:t>aplikácii noriem vnútroštátneho a medzinárodného </a:t>
            </a:r>
            <a:r>
              <a:rPr lang="sk-SK" dirty="0" smtClean="0">
                <a:latin typeface="Cambria" panose="02040503050406030204" pitchFamily="18" charset="0"/>
              </a:rPr>
              <a:t>práva, kedy </a:t>
            </a:r>
            <a:r>
              <a:rPr lang="sk-SK" dirty="0">
                <a:latin typeface="Cambria" panose="02040503050406030204" pitchFamily="18" charset="0"/>
              </a:rPr>
              <a:t>sa </a:t>
            </a:r>
            <a:r>
              <a:rPr lang="sk-SK" dirty="0" smtClean="0">
                <a:latin typeface="Cambria" panose="02040503050406030204" pitchFamily="18" charset="0"/>
              </a:rPr>
              <a:t>nevyhneme ich  </a:t>
            </a:r>
            <a:r>
              <a:rPr lang="sk-SK" dirty="0">
                <a:latin typeface="Cambria" panose="02040503050406030204" pitchFamily="18" charset="0"/>
              </a:rPr>
              <a:t>vzájomnej </a:t>
            </a:r>
            <a:r>
              <a:rPr lang="sk-SK" dirty="0" smtClean="0">
                <a:latin typeface="Cambria" panose="02040503050406030204" pitchFamily="18" charset="0"/>
              </a:rPr>
              <a:t>interakcii</a:t>
            </a:r>
            <a:endParaRPr lang="sk-SK" dirty="0">
              <a:latin typeface="Cambria" panose="02040503050406030204" pitchFamily="18" charset="0"/>
            </a:endParaRP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je potrebné jasne zadefinovať, normy ktorého právneho systému je možné realizovať a využiť pri ochrane tých-ktorých záujmov subjektov vnútroštátneho </a:t>
            </a:r>
            <a:r>
              <a:rPr lang="sk-SK" dirty="0" smtClean="0">
                <a:latin typeface="Cambria" panose="02040503050406030204" pitchFamily="18" charset="0"/>
              </a:rPr>
              <a:t>práva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MP neobsahuje </a:t>
            </a:r>
            <a:r>
              <a:rPr lang="sk-SK" dirty="0">
                <a:latin typeface="Cambria" panose="02040503050406030204" pitchFamily="18" charset="0"/>
              </a:rPr>
              <a:t>konkrétne pravidlo, podľa ktorého by si štáty mali upraviť vzťah medzinárodného a ich vnútroštátneho práva, túto otázku riešia štáty samostatne a slobodne v rámci svojej výlučnej </a:t>
            </a:r>
            <a:r>
              <a:rPr lang="sk-SK" dirty="0" smtClean="0">
                <a:latin typeface="Cambria" panose="02040503050406030204" pitchFamily="18" charset="0"/>
              </a:rPr>
              <a:t>právomoci (čl. 1 ods. 2 ÚSR- SR uznáva a dodržiava všeob. pravidlá MP, MNZ, ktorými je viazaná, a MN záväzky)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z</a:t>
            </a:r>
            <a:r>
              <a:rPr lang="sk-SK" dirty="0" smtClean="0">
                <a:latin typeface="Cambria" panose="02040503050406030204" pitchFamily="18" charset="0"/>
              </a:rPr>
              <a:t> pohľadu MP- </a:t>
            </a:r>
            <a:r>
              <a:rPr lang="sk-SK" dirty="0">
                <a:latin typeface="Cambria" panose="02040503050406030204" pitchFamily="18" charset="0"/>
              </a:rPr>
              <a:t>panuje presvedčenie o priorite pravidiel medzinárodného práva pred vnútroštátnym </a:t>
            </a:r>
            <a:r>
              <a:rPr lang="sk-SK" dirty="0" smtClean="0">
                <a:latin typeface="Cambria" panose="02040503050406030204" pitchFamily="18" charset="0"/>
              </a:rPr>
              <a:t>právom- </a:t>
            </a:r>
            <a:r>
              <a:rPr lang="sk-SK" b="1" dirty="0" smtClean="0">
                <a:latin typeface="Cambria" panose="02040503050406030204" pitchFamily="18" charset="0"/>
              </a:rPr>
              <a:t>Prednosť MP pred VNŠP- </a:t>
            </a:r>
            <a:r>
              <a:rPr lang="sk-SK" dirty="0" smtClean="0">
                <a:latin typeface="Cambria" panose="02040503050406030204" pitchFamily="18" charset="0"/>
              </a:rPr>
              <a:t>čl. 3 Návrhu článkov Komisie pre MP o zodpovednosti štátov za MN protiprávne konanie- protiprávnosť konania sa posudzuje podľa MP, aj napriek tomu, že podľa VNŠP išlo o konanie zákonné, čl. 27 V</a:t>
            </a:r>
            <a:r>
              <a:rPr lang="en-US" dirty="0" smtClean="0">
                <a:latin typeface="Cambria" panose="02040503050406030204" pitchFamily="18" charset="0"/>
              </a:rPr>
              <a:t>D</a:t>
            </a:r>
            <a:r>
              <a:rPr lang="sk-SK" dirty="0" smtClean="0">
                <a:latin typeface="Cambria" panose="02040503050406030204" pitchFamily="18" charset="0"/>
              </a:rPr>
              <a:t>ZP- </a:t>
            </a:r>
            <a:r>
              <a:rPr lang="sk-SK" dirty="0" err="1" smtClean="0">
                <a:latin typeface="Cambria" panose="02040503050406030204" pitchFamily="18" charset="0"/>
              </a:rPr>
              <a:t>zml</a:t>
            </a:r>
            <a:r>
              <a:rPr lang="sk-SK" dirty="0" smtClean="0">
                <a:latin typeface="Cambria" panose="02040503050406030204" pitchFamily="18" charset="0"/>
              </a:rPr>
              <a:t>. strana sa nemôže dovolávať ustanovení svojho VNŠP ako dôvodu neplnenia zmluvy; toto pravidlo má obyčajový pôvod- potvrdené judikatúrou SDMNS- Grécko-bulharské komunity- vo vzťahoch medzi stranami dohovoru nemôžu prevážiť ustanovenia VNŠP nad ich záväzkami z dohovoru</a:t>
            </a:r>
          </a:p>
        </p:txBody>
      </p:sp>
    </p:spTree>
    <p:extLst>
      <p:ext uri="{BB962C8B-B14F-4D97-AF65-F5344CB8AC3E}">
        <p14:creationId xmlns:p14="http://schemas.microsoft.com/office/powerpoint/2010/main" val="5790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31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>
                <a:latin typeface="Cambria" panose="02040503050406030204" pitchFamily="18" charset="0"/>
              </a:rPr>
              <a:t>Vytvorené VNŠP 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Dualistická koncepcia- </a:t>
            </a:r>
            <a:r>
              <a:rPr lang="sk-SK" dirty="0" smtClean="0">
                <a:latin typeface="Cambria" panose="02040503050406030204" pitchFamily="18" charset="0"/>
              </a:rPr>
              <a:t>vylučuje obsahový stret noriem MP a VNŠP- (odlišné subjekty, pramene) Š každú preňho </a:t>
            </a:r>
            <a:r>
              <a:rPr lang="sk-SK" dirty="0">
                <a:latin typeface="Cambria" panose="02040503050406030204" pitchFamily="18" charset="0"/>
              </a:rPr>
              <a:t>platnú normu </a:t>
            </a:r>
            <a:r>
              <a:rPr lang="sk-SK" dirty="0" smtClean="0">
                <a:latin typeface="Cambria" panose="02040503050406030204" pitchFamily="18" charset="0"/>
              </a:rPr>
              <a:t>MP </a:t>
            </a:r>
            <a:r>
              <a:rPr lang="sk-SK" dirty="0">
                <a:latin typeface="Cambria" panose="02040503050406030204" pitchFamily="18" charset="0"/>
              </a:rPr>
              <a:t>„</a:t>
            </a:r>
            <a:r>
              <a:rPr lang="sk-SK" dirty="0" smtClean="0">
                <a:latin typeface="Cambria" panose="02040503050406030204" pitchFamily="18" charset="0"/>
              </a:rPr>
              <a:t>transformuje“ </a:t>
            </a:r>
            <a:r>
              <a:rPr lang="sk-SK" dirty="0">
                <a:latin typeface="Cambria" panose="02040503050406030204" pitchFamily="18" charset="0"/>
              </a:rPr>
              <a:t>do podoby niektorého z prameňov </a:t>
            </a:r>
            <a:r>
              <a:rPr lang="sk-SK" dirty="0" smtClean="0">
                <a:latin typeface="Cambria" panose="02040503050406030204" pitchFamily="18" charset="0"/>
              </a:rPr>
              <a:t>VNŠP, </a:t>
            </a:r>
            <a:r>
              <a:rPr lang="sk-SK" dirty="0">
                <a:latin typeface="Cambria" panose="02040503050406030204" pitchFamily="18" charset="0"/>
              </a:rPr>
              <a:t>takže na území daného Š</a:t>
            </a:r>
            <a:r>
              <a:rPr lang="sk-SK" dirty="0" smtClean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platia výlučne jeho </a:t>
            </a:r>
            <a:r>
              <a:rPr lang="sk-SK" dirty="0" smtClean="0">
                <a:latin typeface="Cambria" panose="02040503050406030204" pitchFamily="18" charset="0"/>
              </a:rPr>
              <a:t>VNŠ </a:t>
            </a:r>
            <a:r>
              <a:rPr lang="sk-SK" dirty="0">
                <a:latin typeface="Cambria" panose="02040503050406030204" pitchFamily="18" charset="0"/>
              </a:rPr>
              <a:t>predpisy, aj keď prevzali obsah </a:t>
            </a:r>
            <a:r>
              <a:rPr lang="sk-SK" dirty="0" smtClean="0">
                <a:latin typeface="Cambria" panose="02040503050406030204" pitchFamily="18" charset="0"/>
              </a:rPr>
              <a:t>MNZ alebo </a:t>
            </a:r>
            <a:r>
              <a:rPr lang="sk-SK" dirty="0">
                <a:latin typeface="Cambria" panose="02040503050406030204" pitchFamily="18" charset="0"/>
              </a:rPr>
              <a:t>niektorého </a:t>
            </a:r>
            <a:r>
              <a:rPr lang="sk-SK" dirty="0" smtClean="0">
                <a:latin typeface="Cambria" panose="02040503050406030204" pitchFamily="18" charset="0"/>
              </a:rPr>
              <a:t>MN záväzku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Monistická s primátom VNŠP- </a:t>
            </a:r>
            <a:r>
              <a:rPr lang="sk-SK" dirty="0" smtClean="0">
                <a:latin typeface="Cambria" panose="02040503050406030204" pitchFamily="18" charset="0"/>
              </a:rPr>
              <a:t>popiera existenciu MP ako samostatného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systému, je to vonkajšie právo Š, ktoré je možné meniť na základe 1-str. prejavu vôle Š, prekonaná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Monistická s primátom MP- </a:t>
            </a:r>
            <a:r>
              <a:rPr lang="sk-SK" dirty="0" smtClean="0">
                <a:latin typeface="Cambria" panose="02040503050406030204" pitchFamily="18" charset="0"/>
              </a:rPr>
              <a:t>jednotný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systém s pravidlami MP na vrchole, Š môžu vyhlásiť, že každú </a:t>
            </a:r>
            <a:r>
              <a:rPr lang="sk-SK" dirty="0">
                <a:latin typeface="Cambria" panose="02040503050406030204" pitchFamily="18" charset="0"/>
              </a:rPr>
              <a:t>platnú </a:t>
            </a:r>
            <a:r>
              <a:rPr lang="sk-SK" dirty="0" smtClean="0">
                <a:latin typeface="Cambria" panose="02040503050406030204" pitchFamily="18" charset="0"/>
              </a:rPr>
              <a:t>MNZ, </a:t>
            </a:r>
            <a:r>
              <a:rPr lang="sk-SK" dirty="0">
                <a:latin typeface="Cambria" panose="02040503050406030204" pitchFamily="18" charset="0"/>
              </a:rPr>
              <a:t>či platný </a:t>
            </a:r>
            <a:r>
              <a:rPr lang="sk-SK" dirty="0" smtClean="0">
                <a:latin typeface="Cambria" panose="02040503050406030204" pitchFamily="18" charset="0"/>
              </a:rPr>
              <a:t>MN </a:t>
            </a:r>
            <a:r>
              <a:rPr lang="sk-SK" dirty="0">
                <a:latin typeface="Cambria" panose="02040503050406030204" pitchFamily="18" charset="0"/>
              </a:rPr>
              <a:t>záväzok, ktorý pre štáty vyplýva z ďalších pravidiel </a:t>
            </a:r>
            <a:r>
              <a:rPr lang="sk-SK" dirty="0" smtClean="0">
                <a:latin typeface="Cambria" panose="02040503050406030204" pitchFamily="18" charset="0"/>
              </a:rPr>
              <a:t>MP, </a:t>
            </a:r>
            <a:r>
              <a:rPr lang="sk-SK" dirty="0">
                <a:latin typeface="Cambria" panose="02040503050406030204" pitchFamily="18" charset="0"/>
              </a:rPr>
              <a:t>považujú za súčasť svojho </a:t>
            </a:r>
            <a:r>
              <a:rPr lang="sk-SK" dirty="0" smtClean="0">
                <a:latin typeface="Cambria" panose="02040503050406030204" pitchFamily="18" charset="0"/>
              </a:rPr>
              <a:t>VNŠ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</a:t>
            </a:r>
            <a:r>
              <a:rPr lang="sk-SK" dirty="0">
                <a:latin typeface="Cambria" panose="02040503050406030204" pitchFamily="18" charset="0"/>
              </a:rPr>
              <a:t>poriadku bez toho, aby museli byť súčasne „pretransformované“ do podoby niektorého z ich </a:t>
            </a:r>
            <a:r>
              <a:rPr lang="sk-SK" dirty="0" smtClean="0">
                <a:latin typeface="Cambria" panose="02040503050406030204" pitchFamily="18" charset="0"/>
              </a:rPr>
              <a:t>VNŠ </a:t>
            </a:r>
            <a:r>
              <a:rPr lang="sk-SK" dirty="0">
                <a:latin typeface="Cambria" panose="02040503050406030204" pitchFamily="18" charset="0"/>
              </a:rPr>
              <a:t>prameňov práva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latin typeface="Cambria" panose="02040503050406030204" pitchFamily="18" charset="0"/>
              </a:rPr>
              <a:t>Teórie vzťahu MP a VNŠP </a:t>
            </a:r>
            <a:endParaRPr lang="sk-SK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5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Pluralizmus</a:t>
            </a:r>
            <a:r>
              <a:rPr lang="sk-SK" dirty="0" smtClean="0">
                <a:latin typeface="Cambria" panose="02040503050406030204" pitchFamily="18" charset="0"/>
              </a:rPr>
              <a:t>- právna pyramída reprezentujúca vzťah MP a VNŠP by mala byť nahradená vzhľadom na internacionalizáciu ústavného práva (snaha o zabezpečenie spoločných štandardov ochrany </a:t>
            </a:r>
            <a:r>
              <a:rPr lang="sk-SK" dirty="0" err="1" smtClean="0">
                <a:latin typeface="Cambria" panose="02040503050406030204" pitchFamily="18" charset="0"/>
              </a:rPr>
              <a:t>ĽPaS</a:t>
            </a:r>
            <a:r>
              <a:rPr lang="sk-SK" dirty="0" smtClean="0">
                <a:latin typeface="Cambria" panose="02040503050406030204" pitchFamily="18" charset="0"/>
              </a:rPr>
              <a:t>, demokratického a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štátu, základných princípov hospodárskej činnosti) 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dualizmus by mal byť rozvinutý do pluralizmu, ktorý zodpovedá rôznorodosti právnych oblastí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najmä v priestore aplikácie práva EÚ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„pyramída“ by mala byť nahradená „väzbou“(</a:t>
            </a:r>
            <a:r>
              <a:rPr lang="sk-SK" dirty="0" err="1" smtClean="0">
                <a:latin typeface="Cambria" panose="02040503050406030204" pitchFamily="18" charset="0"/>
              </a:rPr>
              <a:t>coupling</a:t>
            </a:r>
            <a:r>
              <a:rPr lang="sk-SK" dirty="0" smtClean="0">
                <a:latin typeface="Cambria" panose="02040503050406030204" pitchFamily="18" charset="0"/>
              </a:rPr>
              <a:t>), pretože pluralizmus je systémom, v ktorom neexistuje právne centrum alebo hierarchia, ale odlišné právne poriadky, ktoré sa prekrývajú a ovplyvňujú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Potreba zmeny v nazeraní na vzťah MP a VNŠP pramení vo vzniku nových úloh MP, globalizácii, nadnárodných hrozbách- MN problémy majú VNŠ základy, preto musí byť MP schopné ovplyvniť VNŠ politiku (výkon inteligentných sankcií- OSN, EÚ, SVK; trestanie jednotlivca) 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3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57576"/>
            <a:ext cx="10515600" cy="6375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latin typeface="Cambria" panose="02040503050406030204" pitchFamily="18" charset="0"/>
              </a:rPr>
              <a:t>Zabezpečenie plnenia MN záväzkov vo VNŠ poriadkoch</a:t>
            </a:r>
            <a:r>
              <a:rPr lang="sk-SK" dirty="0" smtClean="0">
                <a:latin typeface="Cambria" panose="02040503050406030204" pitchFamily="18" charset="0"/>
              </a:rPr>
              <a:t>: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Priama a bezprostredná aplikácia pravidiel MP prostredníctvom </a:t>
            </a:r>
            <a:r>
              <a:rPr lang="sk-SK" b="1" dirty="0" smtClean="0">
                <a:latin typeface="Cambria" panose="02040503050406030204" pitchFamily="18" charset="0"/>
              </a:rPr>
              <a:t>recepčných noriem- </a:t>
            </a:r>
            <a:r>
              <a:rPr lang="sk-SK" dirty="0" smtClean="0">
                <a:latin typeface="Cambria" panose="02040503050406030204" pitchFamily="18" charset="0"/>
              </a:rPr>
              <a:t>trvalé </a:t>
            </a:r>
            <a:r>
              <a:rPr lang="sk-SK" dirty="0" err="1" smtClean="0">
                <a:latin typeface="Cambria" panose="02040503050406030204" pitchFamily="18" charset="0"/>
              </a:rPr>
              <a:t>vs</a:t>
            </a:r>
            <a:r>
              <a:rPr lang="sk-SK" dirty="0" smtClean="0">
                <a:latin typeface="Cambria" panose="02040503050406030204" pitchFamily="18" charset="0"/>
              </a:rPr>
              <a:t>. ad hoc (</a:t>
            </a:r>
            <a:r>
              <a:rPr lang="sk-SK" b="1" dirty="0" smtClean="0">
                <a:latin typeface="Cambria" panose="02040503050406030204" pitchFamily="18" charset="0"/>
              </a:rPr>
              <a:t>inkorporácia</a:t>
            </a:r>
            <a:r>
              <a:rPr lang="sk-SK" dirty="0" smtClean="0">
                <a:latin typeface="Cambria" panose="02040503050406030204" pitchFamily="18" charset="0"/>
              </a:rPr>
              <a:t>- prenos MN záväzkov do VNŠP v pôvodnej podobe prameňa MP bez toho, aby stratila formu MP), typické pre monistickú teóriu s primátom MP, najčastejší spôsob plnenia MN záväzkov pre SVK  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Transformácia pomocou VNŠ noriem- </a:t>
            </a:r>
            <a:r>
              <a:rPr lang="sk-SK" b="1" dirty="0" smtClean="0">
                <a:latin typeface="Cambria" panose="02040503050406030204" pitchFamily="18" charset="0"/>
              </a:rPr>
              <a:t>transformácia</a:t>
            </a:r>
            <a:r>
              <a:rPr lang="sk-SK" dirty="0" smtClean="0">
                <a:latin typeface="Cambria" panose="02040503050406030204" pitchFamily="18" charset="0"/>
              </a:rPr>
              <a:t> (normy MP prenášané do VNŠP doslovne) </a:t>
            </a:r>
            <a:r>
              <a:rPr lang="sk-SK" dirty="0" err="1" smtClean="0">
                <a:latin typeface="Cambria" panose="02040503050406030204" pitchFamily="18" charset="0"/>
              </a:rPr>
              <a:t>vs</a:t>
            </a:r>
            <a:r>
              <a:rPr lang="sk-SK" dirty="0" smtClean="0">
                <a:latin typeface="Cambria" panose="02040503050406030204" pitchFamily="18" charset="0"/>
              </a:rPr>
              <a:t>. </a:t>
            </a:r>
            <a:r>
              <a:rPr lang="sk-SK" b="1" dirty="0" smtClean="0">
                <a:latin typeface="Cambria" panose="02040503050406030204" pitchFamily="18" charset="0"/>
              </a:rPr>
              <a:t>adaptácia</a:t>
            </a:r>
            <a:r>
              <a:rPr lang="sk-SK" dirty="0" smtClean="0">
                <a:latin typeface="Cambria" panose="02040503050406030204" pitchFamily="18" charset="0"/>
              </a:rPr>
              <a:t> (normy MP prenášané do VNŠP aspoň v hlavných črtách), typické pre dualistickú teóriu</a:t>
            </a:r>
          </a:p>
          <a:p>
            <a:pPr algn="just"/>
            <a:r>
              <a:rPr lang="sk-SK" b="1" dirty="0" err="1" smtClean="0">
                <a:latin typeface="Cambria" panose="02040503050406030204" pitchFamily="18" charset="0"/>
              </a:rPr>
              <a:t>Self-executing</a:t>
            </a:r>
            <a:r>
              <a:rPr lang="sk-SK" b="1" dirty="0" smtClean="0">
                <a:latin typeface="Cambria" panose="02040503050406030204" pitchFamily="18" charset="0"/>
              </a:rPr>
              <a:t> </a:t>
            </a:r>
            <a:r>
              <a:rPr lang="sk-SK" b="1" dirty="0" smtClean="0">
                <a:latin typeface="Cambria" panose="02040503050406030204" pitchFamily="18" charset="0"/>
              </a:rPr>
              <a:t>zmluva</a:t>
            </a:r>
            <a:r>
              <a:rPr lang="sk-SK" dirty="0" smtClean="0">
                <a:latin typeface="Cambria" panose="02040503050406030204" pitchFamily="18" charset="0"/>
              </a:rPr>
              <a:t>- ak obsahuje záväzky, ustanovenie, ktoré je možné priamo a samostatne použiť, napr. práva FO či PO, ktorých je možné priamo sa domáhať na súde, </a:t>
            </a:r>
            <a:r>
              <a:rPr lang="sk-SK" dirty="0" err="1" smtClean="0">
                <a:latin typeface="Cambria" panose="02040503050406030204" pitchFamily="18" charset="0"/>
              </a:rPr>
              <a:t>nesamovykonateľné</a:t>
            </a:r>
            <a:r>
              <a:rPr lang="sk-SK" dirty="0" smtClean="0">
                <a:latin typeface="Cambria" panose="02040503050406030204" pitchFamily="18" charset="0"/>
              </a:rPr>
              <a:t>  zmluvy ukladajú záväzky výkonnej alebo zákonodarnej moci, teda nestanovujú pre štát konkrétne záväzky, ale iba úvahu za účelom dosiahnuť určitý výsledok, prípadne zabezpečiť inštitucionálny mechanizmus na ich realizáciu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2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Cambria" panose="02040503050406030204" pitchFamily="18" charset="0"/>
              </a:rPr>
              <a:t>Demokratizácia medzinárodného práva</a:t>
            </a:r>
            <a:endParaRPr lang="sk-SK" b="1" dirty="0"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Demokratizácia</a:t>
            </a:r>
            <a:r>
              <a:rPr lang="sk-SK" dirty="0" smtClean="0">
                <a:latin typeface="Cambria" panose="02040503050406030204" pitchFamily="18" charset="0"/>
              </a:rPr>
              <a:t> je proces, ktorý vedie k otvorenejšej, </a:t>
            </a:r>
            <a:r>
              <a:rPr lang="sk-SK" dirty="0" err="1" smtClean="0">
                <a:latin typeface="Cambria" panose="02040503050406030204" pitchFamily="18" charset="0"/>
              </a:rPr>
              <a:t>participatívnejšej</a:t>
            </a:r>
            <a:r>
              <a:rPr lang="sk-SK" dirty="0" smtClean="0">
                <a:latin typeface="Cambria" panose="02040503050406030204" pitchFamily="18" charset="0"/>
              </a:rPr>
              <a:t> (spoločnejšej) a menej autoritatívnej spoločnosti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Demokracia</a:t>
            </a:r>
            <a:r>
              <a:rPr lang="sk-SK" dirty="0" smtClean="0">
                <a:latin typeface="Cambria" panose="02040503050406030204" pitchFamily="18" charset="0"/>
              </a:rPr>
              <a:t> je systém vlády, ktorý zosobňuje niekoľkými inštitúciami a mechanizmami ideál politickej moci založenej na vôli ľudu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Demokracia sa považuje za základný  prvok pri ochrane ľudských práv, prispieva k zachovaniu mieru a bezpečnosti, spravodlivosti a podporuje hospodársky a sociálny rozvoj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 proces demokratizácie, ako aj demokracie, môže prebiehať rôznymi spôsobmi v závislosti od charakteru a podmienok v tej-ktorej spoločnosti, preto nie je žiadúce nariadiť odlišným krajinám rovnaký spôsob demokratizácie spoločnosti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2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23520"/>
            <a:ext cx="11353800" cy="5953443"/>
          </a:xfrm>
        </p:spPr>
        <p:txBody>
          <a:bodyPr>
            <a:noAutofit/>
          </a:bodyPr>
          <a:lstStyle/>
          <a:p>
            <a:pPr algn="just"/>
            <a:r>
              <a:rPr lang="sk-SK" sz="1800" b="1" dirty="0" smtClean="0">
                <a:latin typeface="Cambria" panose="02040503050406030204" pitchFamily="18" charset="0"/>
              </a:rPr>
              <a:t>Demokratizácia na medzinárodnej úrovni- </a:t>
            </a:r>
          </a:p>
          <a:p>
            <a:pPr marL="0" indent="0" algn="just">
              <a:buNone/>
            </a:pPr>
            <a:r>
              <a:rPr lang="sk-SK" sz="1800" dirty="0" smtClean="0">
                <a:latin typeface="Cambria" panose="02040503050406030204" pitchFamily="18" charset="0"/>
              </a:rPr>
              <a:t>- posilnenie demokratizácie prostredníctvom systému OSN a transformácie jej štruktúr, ktoré nie sú dostatočne demokratické, </a:t>
            </a:r>
          </a:p>
          <a:p>
            <a:pPr algn="just">
              <a:buFontTx/>
              <a:buChar char="-"/>
            </a:pPr>
            <a:r>
              <a:rPr lang="sk-SK" sz="1800" dirty="0" smtClean="0">
                <a:latin typeface="Cambria" panose="02040503050406030204" pitchFamily="18" charset="0"/>
              </a:rPr>
              <a:t>Posilňuje sa vytváraním možností účasti nových subjektov v systéme MP   </a:t>
            </a:r>
          </a:p>
          <a:p>
            <a:pPr algn="just">
              <a:buFontTx/>
              <a:buChar char="-"/>
            </a:pPr>
            <a:r>
              <a:rPr lang="sk-SK" sz="1800" dirty="0" smtClean="0">
                <a:latin typeface="Cambria" panose="02040503050406030204" pitchFamily="18" charset="0"/>
              </a:rPr>
              <a:t>Demokratizácia </a:t>
            </a:r>
            <a:r>
              <a:rPr lang="sk-SK" sz="1800" dirty="0" smtClean="0">
                <a:latin typeface="Cambria" panose="02040503050406030204" pitchFamily="18" charset="0"/>
              </a:rPr>
              <a:t>MP</a:t>
            </a:r>
            <a:r>
              <a:rPr lang="sk-SK" sz="1800" dirty="0" smtClean="0">
                <a:latin typeface="Cambria" panose="02040503050406030204" pitchFamily="18" charset="0"/>
              </a:rPr>
              <a:t> </a:t>
            </a:r>
            <a:r>
              <a:rPr lang="sk-SK" sz="1800" dirty="0" smtClean="0">
                <a:latin typeface="Cambria" panose="02040503050406030204" pitchFamily="18" charset="0"/>
              </a:rPr>
              <a:t>však nevyžaduje od spoločnosti štátov len oddanosť demokratickým princípom a procesom, ale je závislá aj na hlbokom začlenení </a:t>
            </a:r>
            <a:r>
              <a:rPr lang="sk-SK" sz="1800" i="1" dirty="0" smtClean="0">
                <a:latin typeface="Cambria" panose="02040503050406030204" pitchFamily="18" charset="0"/>
              </a:rPr>
              <a:t>medzinárodnej spoločnosti </a:t>
            </a:r>
            <a:r>
              <a:rPr lang="sk-SK" sz="1800" dirty="0" smtClean="0">
                <a:latin typeface="Cambria" panose="02040503050406030204" pitchFamily="18" charset="0"/>
              </a:rPr>
              <a:t>do demokratických </a:t>
            </a:r>
            <a:r>
              <a:rPr lang="sk-SK" sz="1800" dirty="0" smtClean="0">
                <a:latin typeface="Cambria" panose="02040503050406030204" pitchFamily="18" charset="0"/>
              </a:rPr>
              <a:t>inštitúcií (zaviazaným </a:t>
            </a:r>
            <a:r>
              <a:rPr lang="sk-SK" sz="1800" dirty="0" smtClean="0">
                <a:latin typeface="Cambria" panose="02040503050406030204" pitchFamily="18" charset="0"/>
              </a:rPr>
              <a:t>demokratickým praktikám a politickému </a:t>
            </a:r>
            <a:r>
              <a:rPr lang="sk-SK" sz="1800" dirty="0" smtClean="0">
                <a:latin typeface="Cambria" panose="02040503050406030204" pitchFamily="18" charset="0"/>
              </a:rPr>
              <a:t>pluralizmu) </a:t>
            </a:r>
            <a:r>
              <a:rPr lang="sk-SK" sz="1800" dirty="0" smtClean="0">
                <a:latin typeface="Cambria" panose="02040503050406030204" pitchFamily="18" charset="0"/>
              </a:rPr>
              <a:t>a pozostávajúcej z ľudí, v ktorých sú zakorenené vlastnosti otvorenosti, spravodlivosti a tolerancie</a:t>
            </a:r>
            <a:r>
              <a:rPr lang="sk-SK" sz="1800" dirty="0" smtClean="0">
                <a:latin typeface="Cambria" panose="02040503050406030204" pitchFamily="18" charset="0"/>
              </a:rPr>
              <a:t>, </a:t>
            </a:r>
            <a:r>
              <a:rPr lang="sk-SK" sz="1800" dirty="0" smtClean="0">
                <a:latin typeface="Cambria" panose="02040503050406030204" pitchFamily="18" charset="0"/>
              </a:rPr>
              <a:t>spájané s demokraciou od </a:t>
            </a:r>
            <a:r>
              <a:rPr lang="sk-SK" sz="1800" dirty="0" smtClean="0">
                <a:latin typeface="Cambria" panose="02040503050406030204" pitchFamily="18" charset="0"/>
              </a:rPr>
              <a:t>nepamäti;</a:t>
            </a:r>
            <a:endParaRPr lang="sk-SK" sz="1800" dirty="0" smtClean="0">
              <a:latin typeface="Cambria" panose="02040503050406030204" pitchFamily="18" charset="0"/>
            </a:endParaRPr>
          </a:p>
          <a:p>
            <a:pPr algn="just">
              <a:buFontTx/>
              <a:buChar char="-"/>
            </a:pPr>
            <a:r>
              <a:rPr lang="sk-SK" sz="1800" dirty="0" smtClean="0">
                <a:latin typeface="Cambria" panose="02040503050406030204" pitchFamily="18" charset="0"/>
              </a:rPr>
              <a:t>Demokratizácia na </a:t>
            </a:r>
            <a:r>
              <a:rPr lang="sk-SK" sz="1800" dirty="0" smtClean="0">
                <a:latin typeface="Cambria" panose="02040503050406030204" pitchFamily="18" charset="0"/>
              </a:rPr>
              <a:t>MN </a:t>
            </a:r>
            <a:r>
              <a:rPr lang="sk-SK" sz="1800" dirty="0" smtClean="0">
                <a:latin typeface="Cambria" panose="02040503050406030204" pitchFamily="18" charset="0"/>
              </a:rPr>
              <a:t>úrovni je poznačená </a:t>
            </a:r>
            <a:r>
              <a:rPr lang="sk-SK" sz="1800" dirty="0" smtClean="0">
                <a:latin typeface="Cambria" panose="02040503050406030204" pitchFamily="18" charset="0"/>
              </a:rPr>
              <a:t>existenciou medzinárodných </a:t>
            </a:r>
            <a:r>
              <a:rPr lang="sk-SK" sz="1800" dirty="0" smtClean="0">
                <a:latin typeface="Cambria" panose="02040503050406030204" pitchFamily="18" charset="0"/>
              </a:rPr>
              <a:t>orgánov a inštitúcií,  medzinárodným spôsobom rozhodovania a medzinárodným právom ako takým, kde však neexistuje medzinárodná štruktúra orgánov porovnateľná s vládou </a:t>
            </a:r>
            <a:r>
              <a:rPr lang="sk-SK" sz="1800" dirty="0" smtClean="0">
                <a:latin typeface="Cambria" panose="02040503050406030204" pitchFamily="18" charset="0"/>
              </a:rPr>
              <a:t>na úrovni </a:t>
            </a:r>
            <a:r>
              <a:rPr lang="sk-SK" sz="1800" dirty="0" smtClean="0">
                <a:latin typeface="Cambria" panose="02040503050406030204" pitchFamily="18" charset="0"/>
              </a:rPr>
              <a:t>štátu, </a:t>
            </a:r>
            <a:r>
              <a:rPr lang="sk-SK" sz="1800" dirty="0" smtClean="0">
                <a:latin typeface="Cambria" panose="02040503050406030204" pitchFamily="18" charset="0"/>
              </a:rPr>
              <a:t>preto existujú odlišné idey o demokracii vnútroštátnej a </a:t>
            </a:r>
            <a:r>
              <a:rPr lang="sk-SK" sz="1800" dirty="0" smtClean="0">
                <a:latin typeface="Cambria" panose="02040503050406030204" pitchFamily="18" charset="0"/>
              </a:rPr>
              <a:t>medzinárodnej; </a:t>
            </a:r>
            <a:endParaRPr lang="sk-SK" sz="1800" dirty="0" smtClean="0">
              <a:latin typeface="Cambria" panose="02040503050406030204" pitchFamily="18" charset="0"/>
            </a:endParaRPr>
          </a:p>
          <a:p>
            <a:pPr algn="just">
              <a:buFontTx/>
              <a:buChar char="-"/>
            </a:pPr>
            <a:r>
              <a:rPr lang="sk-SK" sz="1800" dirty="0" smtClean="0">
                <a:latin typeface="Cambria" panose="02040503050406030204" pitchFamily="18" charset="0"/>
              </a:rPr>
              <a:t>demokracia je spôsobom, ako urovnať rôzne sociálne záujmy v určitej spoločnosti, v MP </a:t>
            </a:r>
            <a:r>
              <a:rPr lang="sk-SK" sz="1800" dirty="0" smtClean="0">
                <a:latin typeface="Cambria" panose="02040503050406030204" pitchFamily="18" charset="0"/>
              </a:rPr>
              <a:t>je </a:t>
            </a:r>
            <a:r>
              <a:rPr lang="sk-SK" sz="1800" dirty="0" smtClean="0">
                <a:latin typeface="Cambria" panose="02040503050406030204" pitchFamily="18" charset="0"/>
              </a:rPr>
              <a:t>to preto spôsob ako podporiť účasť všetkých subjektov </a:t>
            </a:r>
            <a:r>
              <a:rPr lang="sk-SK" sz="1800" dirty="0" smtClean="0">
                <a:latin typeface="Cambria" panose="02040503050406030204" pitchFamily="18" charset="0"/>
              </a:rPr>
              <a:t>na rozhodovaní a </a:t>
            </a:r>
            <a:r>
              <a:rPr lang="sk-SK" sz="1800" dirty="0" smtClean="0">
                <a:latin typeface="Cambria" panose="02040503050406030204" pitchFamily="18" charset="0"/>
              </a:rPr>
              <a:t>poskytnúť im možnosť vyriešiť konflikty dialógom, namiesto použitia sily, preto proces demokratizácie môže prispieť k udržaniu mierových vzťahov medzi štátmi; v medzinárodnom ekonomickom systéme môže demokracia znamenať, že vzťah medzi rozvinutým a rozvojovým štátom nie je vzťahom pomoci, ale spolupráce, preto napr. členstvo v OSN zabezpečuje, že najslabšie a najchudobnejšie štáty </a:t>
            </a:r>
            <a:r>
              <a:rPr lang="sk-SK" sz="1800" dirty="0" smtClean="0">
                <a:latin typeface="Cambria" panose="02040503050406030204" pitchFamily="18" charset="0"/>
              </a:rPr>
              <a:t>majú právne rovnako silný hlas ako fakticky silnejšie štáty,  ich silnejšie </a:t>
            </a:r>
            <a:r>
              <a:rPr lang="sk-SK" sz="1800" dirty="0" smtClean="0">
                <a:latin typeface="Cambria" panose="02040503050406030204" pitchFamily="18" charset="0"/>
              </a:rPr>
              <a:t>postavenie v medzinárodnom </a:t>
            </a:r>
            <a:r>
              <a:rPr lang="sk-SK" sz="1800" dirty="0" smtClean="0">
                <a:latin typeface="Cambria" panose="02040503050406030204" pitchFamily="18" charset="0"/>
              </a:rPr>
              <a:t>systéme </a:t>
            </a:r>
            <a:r>
              <a:rPr lang="sk-SK" sz="1800" dirty="0" smtClean="0">
                <a:latin typeface="Cambria" panose="02040503050406030204" pitchFamily="18" charset="0"/>
              </a:rPr>
              <a:t>zaisťuje, že medzinárodný systém neponechá veľkú časť sveta odkázanú samu na seba, ale skutočne podporí integráciu a účasť všetkých národov na medzinárodnom dianí</a:t>
            </a:r>
          </a:p>
          <a:p>
            <a:pPr algn="just">
              <a:buFontTx/>
              <a:buChar char="-"/>
            </a:pPr>
            <a:r>
              <a:rPr lang="sk-SK" sz="1800" dirty="0" smtClean="0">
                <a:latin typeface="Cambria" panose="02040503050406030204" pitchFamily="18" charset="0"/>
              </a:rPr>
              <a:t>Dominancia jednej krajiny alebo skupiny krajín sa </a:t>
            </a:r>
            <a:r>
              <a:rPr lang="sk-SK" sz="1800" dirty="0" smtClean="0">
                <a:latin typeface="Cambria" panose="02040503050406030204" pitchFamily="18" charset="0"/>
              </a:rPr>
              <a:t>tak má zmeniť </a:t>
            </a:r>
            <a:r>
              <a:rPr lang="sk-SK" sz="1800" dirty="0" smtClean="0">
                <a:latin typeface="Cambria" panose="02040503050406030204" pitchFamily="18" charset="0"/>
              </a:rPr>
              <a:t>na demokratický systém, v ktorom sa všetky krajiny môžu zapojiť spolu s neštátnymi subjektmi do medzinárodných záležitostí</a:t>
            </a:r>
            <a:endParaRPr lang="sk-SK" sz="1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6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7547"/>
            <a:ext cx="10515600" cy="1309129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latin typeface="Cambria" panose="02040503050406030204" pitchFamily="18" charset="0"/>
              </a:rPr>
              <a:t>Subjekty, ktoré sa podieľajú na demokratizácii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4546" y="1416676"/>
            <a:ext cx="11887200" cy="54413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</a:rPr>
              <a:t>Účasť </a:t>
            </a:r>
            <a:r>
              <a:rPr lang="sk-SK" b="1" dirty="0">
                <a:latin typeface="Cambria" panose="02040503050406030204" pitchFamily="18" charset="0"/>
              </a:rPr>
              <a:t>štátov</a:t>
            </a:r>
            <a:r>
              <a:rPr lang="sk-SK" dirty="0">
                <a:latin typeface="Cambria" panose="02040503050406030204" pitchFamily="18" charset="0"/>
              </a:rPr>
              <a:t> na demokratizácii- nestačí len záväzok štátov zapojiť sa do dialógu, ale </a:t>
            </a:r>
            <a:r>
              <a:rPr lang="sk-SK" dirty="0" smtClean="0">
                <a:latin typeface="Cambria" panose="02040503050406030204" pitchFamily="18" charset="0"/>
              </a:rPr>
              <a:t>štáty musia </a:t>
            </a:r>
            <a:r>
              <a:rPr lang="sk-SK" dirty="0">
                <a:latin typeface="Cambria" panose="02040503050406030204" pitchFamily="18" charset="0"/>
              </a:rPr>
              <a:t>odstúpiť od izolacionizmu, akceptovať rozhodnutia prijaté demokraticky, zdržať sa neoprávneného použitia sily, vystúpiť proti agresii, podporovať a rešpektovať </a:t>
            </a:r>
            <a:r>
              <a:rPr lang="sk-SK" dirty="0" smtClean="0">
                <a:latin typeface="Cambria" panose="02040503050406030204" pitchFamily="18" charset="0"/>
              </a:rPr>
              <a:t>Rule </a:t>
            </a:r>
            <a:r>
              <a:rPr lang="sk-SK" dirty="0">
                <a:latin typeface="Cambria" panose="02040503050406030204" pitchFamily="18" charset="0"/>
              </a:rPr>
              <a:t>of </a:t>
            </a:r>
            <a:r>
              <a:rPr lang="sk-SK" dirty="0" smtClean="0">
                <a:latin typeface="Cambria" panose="02040503050406030204" pitchFamily="18" charset="0"/>
              </a:rPr>
              <a:t>Law </a:t>
            </a:r>
            <a:r>
              <a:rPr lang="sk-SK" dirty="0">
                <a:latin typeface="Cambria" panose="02040503050406030204" pitchFamily="18" charset="0"/>
              </a:rPr>
              <a:t>v medzinárodných vzťahoch a udržiavať všeobecného ducha solidarity, spolupráce a spoločenstva. Prejavom demokratizácie medzinárodného práva je i možnosť štátov ako hlavných subjektov medzinárodného práva, rozhodovať o tom, aké záväzky, práva a povinnosti, na seba prevezmú, a to v rámci medzinárodných zmlúv či medzinárodnej obyčaje (ak permanentne odmietajú záväznosť určitej obyčaje, môžu sa vyhnúť jej účinkom), rovnako ak nesúhlasia len s časťou určitej zmluvy, môžu využiť inštitút výhrad, čim </a:t>
            </a:r>
            <a:r>
              <a:rPr lang="sk-SK" dirty="0" smtClean="0">
                <a:latin typeface="Cambria" panose="02040503050406030204" pitchFamily="18" charset="0"/>
              </a:rPr>
              <a:t>účinky určitého ustanovenia MNZ menia </a:t>
            </a:r>
            <a:r>
              <a:rPr lang="sk-SK" dirty="0">
                <a:latin typeface="Cambria" panose="02040503050406030204" pitchFamily="18" charset="0"/>
              </a:rPr>
              <a:t>v rozsahu danej výhrady </a:t>
            </a:r>
            <a:endParaRPr lang="sk-SK" dirty="0" smtClean="0">
              <a:latin typeface="Cambria" panose="02040503050406030204" pitchFamily="18" charset="0"/>
            </a:endParaRP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MNO</a:t>
            </a:r>
            <a:r>
              <a:rPr lang="sk-SK" dirty="0">
                <a:latin typeface="Cambria" panose="02040503050406030204" pitchFamily="18" charset="0"/>
              </a:rPr>
              <a:t>- OSN- dekolonizácia-</a:t>
            </a:r>
            <a:r>
              <a:rPr lang="en-US" dirty="0">
                <a:latin typeface="Cambria" panose="02040503050406030204" pitchFamily="18" charset="0"/>
              </a:rPr>
              <a:t>&gt;</a:t>
            </a:r>
            <a:r>
              <a:rPr lang="sk-SK" dirty="0">
                <a:latin typeface="Cambria" panose="02040503050406030204" pitchFamily="18" charset="0"/>
              </a:rPr>
              <a:t> právo na sebaurčenie (Charta OSN), </a:t>
            </a:r>
            <a:r>
              <a:rPr lang="en-US" dirty="0">
                <a:latin typeface="Cambria" panose="02040503050406030204" pitchFamily="18" charset="0"/>
              </a:rPr>
              <a:t>politick</a:t>
            </a:r>
            <a:r>
              <a:rPr lang="sk-SK" dirty="0">
                <a:latin typeface="Cambria" panose="02040503050406030204" pitchFamily="18" charset="0"/>
              </a:rPr>
              <a:t>á nezávislosť štátov- pozorovateľská účasť na voľbách (Kambodža, El Salvador, Mozambik), </a:t>
            </a:r>
            <a:r>
              <a:rPr lang="sk-SK" dirty="0" err="1">
                <a:latin typeface="Cambria" panose="02040503050406030204" pitchFamily="18" charset="0"/>
              </a:rPr>
              <a:t>peace-keeping</a:t>
            </a:r>
            <a:r>
              <a:rPr lang="sk-SK" dirty="0">
                <a:latin typeface="Cambria" panose="02040503050406030204" pitchFamily="18" charset="0"/>
              </a:rPr>
              <a:t> misie- obnovenie demokracie v štátoch, ochrana ľudských práv, pomoc OSN pri koncipovaní </a:t>
            </a:r>
            <a:r>
              <a:rPr lang="sk-SK" dirty="0" smtClean="0">
                <a:latin typeface="Cambria" panose="02040503050406030204" pitchFamily="18" charset="0"/>
              </a:rPr>
              <a:t>ústav založených na demokracii, pri </a:t>
            </a:r>
            <a:r>
              <a:rPr lang="sk-SK" dirty="0">
                <a:latin typeface="Cambria" panose="02040503050406030204" pitchFamily="18" charset="0"/>
              </a:rPr>
              <a:t>vytváraní nezávislých systémov správy súdnictva, poskytovanie policajných síl pri rešpektovaní a vynucovaní Rule of Law, odpolitizovanie vojenských inštitúcií a pri zriaďovaní vnútroštátnych inštitúcií pre podporu a ochranu ľudských práv; rovnako pomáhajú pri podpore a uľahčovaní aktivít smerujúcich k účasti občanov na politickom procese a  vytváraniu produktívnej občianskej spoločnosti, či zodpovedných a nezávislých médií; koná tak bez toho, aby porušila princíp nezasahovania do vnútorných záležitostí </a:t>
            </a:r>
            <a:r>
              <a:rPr lang="sk-SK" dirty="0" smtClean="0">
                <a:latin typeface="Cambria" panose="02040503050406030204" pitchFamily="18" charset="0"/>
              </a:rPr>
              <a:t>štátov </a:t>
            </a:r>
            <a:r>
              <a:rPr lang="sk-SK" dirty="0">
                <a:latin typeface="Cambria" panose="02040503050406030204" pitchFamily="18" charset="0"/>
              </a:rPr>
              <a:t>či do suverenity štátov; samotnej pomoci predchádza žiadosť štátu o jej poskytnutie; (Charta OSN, Všeobecná deklarácia ľudských práv, deklarácia o udelení nezávislosti kolonizovaným krajinám a národom-právny základ pre zodpovednosť OSN v oblasti demokratizácie); </a:t>
            </a:r>
          </a:p>
        </p:txBody>
      </p:sp>
    </p:spTree>
    <p:extLst>
      <p:ext uri="{BB962C8B-B14F-4D97-AF65-F5344CB8AC3E}">
        <p14:creationId xmlns:p14="http://schemas.microsoft.com/office/powerpoint/2010/main" val="46938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3782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k-SK" dirty="0" smtClean="0">
                <a:latin typeface="Cambria" panose="02040503050406030204" pitchFamily="18" charset="0"/>
              </a:rPr>
              <a:t>Účasť </a:t>
            </a:r>
            <a:r>
              <a:rPr lang="sk-SK" b="1" dirty="0" smtClean="0">
                <a:latin typeface="Cambria" panose="02040503050406030204" pitchFamily="18" charset="0"/>
              </a:rPr>
              <a:t>nadnárodných subjektov</a:t>
            </a:r>
            <a:r>
              <a:rPr lang="sk-SK" dirty="0" smtClean="0">
                <a:latin typeface="Cambria" panose="02040503050406030204" pitchFamily="18" charset="0"/>
              </a:rPr>
              <a:t>, vykonávajúcich svoju činnosť v obchodnej a finančnej sfére, vplyv silných FO a PO na medzinárodné záležitosti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Význam </a:t>
            </a:r>
            <a:r>
              <a:rPr lang="sk-SK" b="1" dirty="0" smtClean="0">
                <a:latin typeface="Cambria" panose="02040503050406030204" pitchFamily="18" charset="0"/>
              </a:rPr>
              <a:t>regionálnych organizácii </a:t>
            </a:r>
            <a:r>
              <a:rPr lang="sk-SK" dirty="0" smtClean="0">
                <a:latin typeface="Cambria" panose="02040503050406030204" pitchFamily="18" charset="0"/>
              </a:rPr>
              <a:t>stúpal úmerne s nemožnosťou konať v rámci OSN počas studenej vojny, v oblasti politickej, diplomatickej, materiálnej i vojenskej, najmä v oblasti udržania mieru a medzinárodnej spolupráce, mnohé sa pritom podieľajú aj na činnosti OSN ako stály pozorovatelia, pričom ich integrácia do systému OSN je základom pre medzinárodnú demokratizáciu, najmä ich spolupráca s Valným zhromaždením v oblasti mieru a bezpečnosti  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Nevládne organizácie- </a:t>
            </a:r>
            <a:r>
              <a:rPr lang="sk-SK" dirty="0" smtClean="0">
                <a:latin typeface="Cambria" panose="02040503050406030204" pitchFamily="18" charset="0"/>
              </a:rPr>
              <a:t>ako samosprávne, súkromné inštitúcie založené za účelom dosiahnutia verejného účelu mimo aparátu štátu, umožňujú jednotlivým občanom priamu účasť na svetovom dianí, rovnako napomáhajú tvorbe medzinárodných pravidiel, či agentúram a orgánom OSN v hospodárskej a sociálnej oblasti 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Poslanci a zástupcovia vlád- </a:t>
            </a:r>
            <a:r>
              <a:rPr lang="sk-SK" dirty="0" smtClean="0">
                <a:latin typeface="Cambria" panose="02040503050406030204" pitchFamily="18" charset="0"/>
              </a:rPr>
              <a:t>plnia dôležitú úlohu ako zvolení zástupcovia občanov štátu v rámci neformálnych konzultácií napr. so Sekretariátom OSN, v rámci delegácií členských štátov OSN či iných organizácií, alebo v rámci konferencií jednotlivých predstaviteľov štátov, napr. </a:t>
            </a:r>
            <a:r>
              <a:rPr lang="sk-SK" dirty="0" err="1" smtClean="0">
                <a:latin typeface="Cambria" panose="02040503050406030204" pitchFamily="18" charset="0"/>
              </a:rPr>
              <a:t>Medziparlamentná</a:t>
            </a:r>
            <a:r>
              <a:rPr lang="sk-SK" dirty="0" smtClean="0">
                <a:latin typeface="Cambria" panose="02040503050406030204" pitchFamily="18" charset="0"/>
              </a:rPr>
              <a:t> únia (MN mimovládna organizácia) má dlhodobé poradné postavenie v rámci Hospodárskej a sociálnej rady OSN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05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2429</Words>
  <Application>Microsoft Office PowerPoint</Application>
  <PresentationFormat>Širokouhlá</PresentationFormat>
  <Paragraphs>124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Motív Office</vt:lpstr>
      <vt:lpstr>Predštátnicová výučba  Medzinárodné právo verejné 03.10.2014</vt:lpstr>
      <vt:lpstr>Vzťah Medzinárodného práva a Vnútroštátneho práva</vt:lpstr>
      <vt:lpstr>Teórie vzťahu MP a VNŠP </vt:lpstr>
      <vt:lpstr>Prezentácia programu PowerPoint</vt:lpstr>
      <vt:lpstr>Prezentácia programu PowerPoint</vt:lpstr>
      <vt:lpstr>Demokratizácia medzinárodného práva</vt:lpstr>
      <vt:lpstr>Prezentácia programu PowerPoint</vt:lpstr>
      <vt:lpstr>Subjekty, ktoré sa podieľajú na demokratizácii</vt:lpstr>
      <vt:lpstr>Prezentácia programu PowerPoint</vt:lpstr>
      <vt:lpstr>Rule of Law v medzinárodnom práve</vt:lpstr>
      <vt:lpstr>Odlišná povaha VNŠP a MP a jej vplyv na Rule of Law</vt:lpstr>
      <vt:lpstr>Rule of Law v medzinárodnom práve</vt:lpstr>
      <vt:lpstr>Charakteristické znaky medzinárodného Rule of Law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Adam Giertl</dc:creator>
  <cp:lastModifiedBy>Adam Giertl</cp:lastModifiedBy>
  <cp:revision>54</cp:revision>
  <cp:lastPrinted>2014-10-03T05:37:50Z</cp:lastPrinted>
  <dcterms:created xsi:type="dcterms:W3CDTF">2014-10-02T10:07:26Z</dcterms:created>
  <dcterms:modified xsi:type="dcterms:W3CDTF">2014-12-11T10:13:47Z</dcterms:modified>
</cp:coreProperties>
</file>