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2" r:id="rId5"/>
    <p:sldId id="273" r:id="rId6"/>
    <p:sldId id="274" r:id="rId7"/>
    <p:sldId id="275" r:id="rId8"/>
    <p:sldId id="276" r:id="rId9"/>
    <p:sldId id="277" r:id="rId10"/>
    <p:sldId id="258" r:id="rId11"/>
    <p:sldId id="267" r:id="rId12"/>
    <p:sldId id="268" r:id="rId13"/>
    <p:sldId id="269" r:id="rId14"/>
    <p:sldId id="270" r:id="rId15"/>
    <p:sldId id="259" r:id="rId16"/>
    <p:sldId id="260" r:id="rId17"/>
    <p:sldId id="261" r:id="rId18"/>
    <p:sldId id="262" r:id="rId19"/>
    <p:sldId id="263" r:id="rId20"/>
    <p:sldId id="264" r:id="rId21"/>
    <p:sldId id="265" r:id="rId22"/>
    <p:sldId id="266" r:id="rId23"/>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smtClean="0"/>
              <a:t>Upravte štýly predlohy textu</a:t>
            </a:r>
            <a:endParaRPr lang="sk-SK"/>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FE893441-770E-4D64-8C30-82F18C320DB3}" type="datetimeFigureOut">
              <a:rPr lang="sk-SK" smtClean="0"/>
              <a:t>11. 12. 2014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72253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E893441-770E-4D64-8C30-82F18C320DB3}" type="datetimeFigureOut">
              <a:rPr lang="sk-SK" smtClean="0"/>
              <a:t>11. 12. 2014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332094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E893441-770E-4D64-8C30-82F18C320DB3}" type="datetimeFigureOut">
              <a:rPr lang="sk-SK" smtClean="0"/>
              <a:t>11. 12. 2014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23691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E893441-770E-4D64-8C30-82F18C320DB3}" type="datetimeFigureOut">
              <a:rPr lang="sk-SK" smtClean="0"/>
              <a:t>11. 12. 2014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116933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sk-SK"/>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FE893441-770E-4D64-8C30-82F18C320DB3}" type="datetimeFigureOut">
              <a:rPr lang="sk-SK" smtClean="0"/>
              <a:t>11. 12. 2014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619749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838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6172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FE893441-770E-4D64-8C30-82F18C320DB3}" type="datetimeFigureOut">
              <a:rPr lang="sk-SK" smtClean="0"/>
              <a:t>11. 12. 2014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420139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sk-SK"/>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FE893441-770E-4D64-8C30-82F18C320DB3}" type="datetimeFigureOut">
              <a:rPr lang="sk-SK" smtClean="0"/>
              <a:t>11. 12. 2014</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4204525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FE893441-770E-4D64-8C30-82F18C320DB3}" type="datetimeFigureOut">
              <a:rPr lang="sk-SK" smtClean="0"/>
              <a:t>11. 12. 2014</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2720088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FE893441-770E-4D64-8C30-82F18C320DB3}" type="datetimeFigureOut">
              <a:rPr lang="sk-SK" smtClean="0"/>
              <a:t>11. 12. 2014</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49436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FE893441-770E-4D64-8C30-82F18C320DB3}" type="datetimeFigureOut">
              <a:rPr lang="sk-SK" smtClean="0"/>
              <a:t>11. 12. 2014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17989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FE893441-770E-4D64-8C30-82F18C320DB3}" type="datetimeFigureOut">
              <a:rPr lang="sk-SK" smtClean="0"/>
              <a:t>11. 12. 2014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124ADDA5-B11E-4966-AA64-B9D81111BEDA}" type="slidenum">
              <a:rPr lang="sk-SK" smtClean="0"/>
              <a:t>‹#›</a:t>
            </a:fld>
            <a:endParaRPr lang="sk-SK"/>
          </a:p>
        </p:txBody>
      </p:sp>
    </p:spTree>
    <p:extLst>
      <p:ext uri="{BB962C8B-B14F-4D97-AF65-F5344CB8AC3E}">
        <p14:creationId xmlns:p14="http://schemas.microsoft.com/office/powerpoint/2010/main" val="103031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93441-770E-4D64-8C30-82F18C320DB3}" type="datetimeFigureOut">
              <a:rPr lang="sk-SK" smtClean="0"/>
              <a:t>11. 12. 2014</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ADDA5-B11E-4966-AA64-B9D81111BEDA}" type="slidenum">
              <a:rPr lang="sk-SK" smtClean="0"/>
              <a:t>‹#›</a:t>
            </a:fld>
            <a:endParaRPr lang="sk-SK"/>
          </a:p>
        </p:txBody>
      </p:sp>
    </p:spTree>
    <p:extLst>
      <p:ext uri="{BB962C8B-B14F-4D97-AF65-F5344CB8AC3E}">
        <p14:creationId xmlns:p14="http://schemas.microsoft.com/office/powerpoint/2010/main" val="31813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14350" y="257577"/>
            <a:ext cx="11277600" cy="1906075"/>
          </a:xfrm>
        </p:spPr>
        <p:txBody>
          <a:bodyPr>
            <a:noAutofit/>
          </a:bodyPr>
          <a:lstStyle/>
          <a:p>
            <a:r>
              <a:rPr lang="sk-SK" sz="5400" b="1" dirty="0">
                <a:latin typeface="Cambria" panose="02040503050406030204" pitchFamily="18" charset="0"/>
              </a:rPr>
              <a:t/>
            </a:r>
            <a:br>
              <a:rPr lang="sk-SK" sz="5400" b="1" dirty="0">
                <a:latin typeface="Cambria" panose="02040503050406030204" pitchFamily="18" charset="0"/>
              </a:rPr>
            </a:br>
            <a:r>
              <a:rPr lang="sk-SK" sz="5400" b="1" dirty="0" smtClean="0">
                <a:latin typeface="Cambria" panose="02040503050406030204" pitchFamily="18" charset="0"/>
              </a:rPr>
              <a:t/>
            </a:r>
            <a:br>
              <a:rPr lang="sk-SK" sz="5400" b="1" dirty="0" smtClean="0">
                <a:latin typeface="Cambria" panose="02040503050406030204" pitchFamily="18" charset="0"/>
              </a:rPr>
            </a:br>
            <a:r>
              <a:rPr lang="sk-SK" sz="5400" b="1" dirty="0">
                <a:latin typeface="Cambria" panose="02040503050406030204" pitchFamily="18" charset="0"/>
              </a:rPr>
              <a:t/>
            </a:r>
            <a:br>
              <a:rPr lang="sk-SK" sz="5400" b="1" dirty="0">
                <a:latin typeface="Cambria" panose="02040503050406030204" pitchFamily="18" charset="0"/>
              </a:rPr>
            </a:br>
            <a:r>
              <a:rPr lang="sk-SK" sz="5400" b="1" dirty="0" smtClean="0"/>
              <a:t/>
            </a:r>
            <a:br>
              <a:rPr lang="sk-SK" sz="5400" b="1" dirty="0" smtClean="0"/>
            </a:br>
            <a:r>
              <a:rPr lang="sk-SK" sz="4800" b="1" dirty="0">
                <a:latin typeface="Cambria" panose="02040503050406030204" pitchFamily="18" charset="0"/>
              </a:rPr>
              <a:t>Predštátnicová výučba </a:t>
            </a:r>
            <a:r>
              <a:rPr lang="sk-SK" sz="4800" b="1" dirty="0" smtClean="0">
                <a:latin typeface="Cambria" panose="02040503050406030204" pitchFamily="18" charset="0"/>
              </a:rPr>
              <a:t/>
            </a:r>
            <a:br>
              <a:rPr lang="sk-SK" sz="4800" b="1" dirty="0" smtClean="0">
                <a:latin typeface="Cambria" panose="02040503050406030204" pitchFamily="18" charset="0"/>
              </a:rPr>
            </a:br>
            <a:r>
              <a:rPr lang="sk-SK" sz="4800" b="1" dirty="0" smtClean="0">
                <a:latin typeface="Cambria" panose="02040503050406030204" pitchFamily="18" charset="0"/>
              </a:rPr>
              <a:t>Medzinárodné </a:t>
            </a:r>
            <a:r>
              <a:rPr lang="sk-SK" sz="4800" b="1" dirty="0">
                <a:latin typeface="Cambria" panose="02040503050406030204" pitchFamily="18" charset="0"/>
              </a:rPr>
              <a:t>právo verejné</a:t>
            </a:r>
            <a:r>
              <a:rPr lang="sk-SK" sz="2800" b="1" dirty="0">
                <a:latin typeface="Cambria" panose="02040503050406030204" pitchFamily="18" charset="0"/>
              </a:rPr>
              <a:t/>
            </a:r>
            <a:br>
              <a:rPr lang="sk-SK" sz="2800" b="1" dirty="0">
                <a:latin typeface="Cambria" panose="02040503050406030204" pitchFamily="18" charset="0"/>
              </a:rPr>
            </a:br>
            <a:r>
              <a:rPr lang="sk-SK" sz="3200" b="1" dirty="0" smtClean="0">
                <a:latin typeface="Cambria" panose="02040503050406030204" pitchFamily="18" charset="0"/>
              </a:rPr>
              <a:t>28.11.2014</a:t>
            </a:r>
            <a:endParaRPr lang="sk-SK" sz="5400" b="1" dirty="0"/>
          </a:p>
        </p:txBody>
      </p:sp>
      <p:sp>
        <p:nvSpPr>
          <p:cNvPr id="3" name="Podnadpis 2"/>
          <p:cNvSpPr>
            <a:spLocks noGrp="1"/>
          </p:cNvSpPr>
          <p:nvPr>
            <p:ph type="subTitle" idx="1"/>
          </p:nvPr>
        </p:nvSpPr>
        <p:spPr>
          <a:xfrm>
            <a:off x="514350" y="2163651"/>
            <a:ext cx="11277600" cy="4288663"/>
          </a:xfrm>
        </p:spPr>
        <p:txBody>
          <a:bodyPr>
            <a:normAutofit/>
          </a:bodyPr>
          <a:lstStyle/>
          <a:p>
            <a:pPr algn="l"/>
            <a:endParaRPr lang="sk-SK" sz="3200" b="1" dirty="0" smtClean="0">
              <a:latin typeface="Cambria" panose="02040503050406030204" pitchFamily="18" charset="0"/>
            </a:endParaRPr>
          </a:p>
          <a:p>
            <a:pPr algn="l"/>
            <a:r>
              <a:rPr lang="sk-SK" sz="3200" b="1" dirty="0" smtClean="0">
                <a:latin typeface="Cambria" panose="02040503050406030204" pitchFamily="18" charset="0"/>
              </a:rPr>
              <a:t>Právna </a:t>
            </a:r>
            <a:r>
              <a:rPr lang="sk-SK" sz="3200" b="1" dirty="0">
                <a:latin typeface="Cambria" panose="02040503050406030204" pitchFamily="18" charset="0"/>
              </a:rPr>
              <a:t>zodpovednosť subjektov </a:t>
            </a:r>
            <a:r>
              <a:rPr lang="sk-SK" sz="3200" b="1" dirty="0" smtClean="0">
                <a:latin typeface="Cambria" panose="02040503050406030204" pitchFamily="18" charset="0"/>
              </a:rPr>
              <a:t>medzinárodného </a:t>
            </a:r>
            <a:r>
              <a:rPr lang="sk-SK" sz="3200" b="1" dirty="0">
                <a:latin typeface="Cambria" panose="02040503050406030204" pitchFamily="18" charset="0"/>
              </a:rPr>
              <a:t>práva</a:t>
            </a:r>
            <a:endParaRPr lang="sk-SK" sz="3000" b="1" dirty="0" smtClean="0">
              <a:latin typeface="Cambria" panose="02040503050406030204" pitchFamily="18" charset="0"/>
            </a:endParaRPr>
          </a:p>
          <a:p>
            <a:pPr marL="342900" indent="-342900" algn="l">
              <a:buFont typeface="Arial" panose="020B0604020202020204" pitchFamily="34" charset="0"/>
              <a:buChar char="•"/>
            </a:pPr>
            <a:r>
              <a:rPr lang="sk-SK" sz="2800" b="1" dirty="0" smtClean="0">
                <a:latin typeface="Cambria" panose="02040503050406030204" pitchFamily="18" charset="0"/>
              </a:rPr>
              <a:t>Zodpovednosť štátov podľa MP</a:t>
            </a:r>
          </a:p>
          <a:p>
            <a:pPr marL="342900" indent="-342900" algn="l">
              <a:buFont typeface="Arial" panose="020B0604020202020204" pitchFamily="34" charset="0"/>
              <a:buChar char="•"/>
            </a:pPr>
            <a:r>
              <a:rPr lang="sk-SK" sz="2800" b="1" dirty="0" smtClean="0">
                <a:latin typeface="Cambria" panose="02040503050406030204" pitchFamily="18" charset="0"/>
              </a:rPr>
              <a:t>Zodpovednosť medzinárodných organizácií podľa MP</a:t>
            </a:r>
          </a:p>
          <a:p>
            <a:pPr marL="342900" indent="-342900" algn="l">
              <a:buFont typeface="Arial" panose="020B0604020202020204" pitchFamily="34" charset="0"/>
              <a:buChar char="•"/>
            </a:pPr>
            <a:r>
              <a:rPr lang="sk-SK" sz="2800" b="1" dirty="0" smtClean="0">
                <a:latin typeface="Cambria" panose="02040503050406030204" pitchFamily="18" charset="0"/>
              </a:rPr>
              <a:t>Zodpovednosť jednotlivca ako subjektu MP</a:t>
            </a:r>
          </a:p>
          <a:p>
            <a:pPr algn="l"/>
            <a:endParaRPr lang="sk-SK" b="1" dirty="0" smtClean="0">
              <a:solidFill>
                <a:srgbClr val="FF0000"/>
              </a:solidFill>
              <a:latin typeface="Cambria" panose="02040503050406030204" pitchFamily="18" charset="0"/>
            </a:endParaRPr>
          </a:p>
          <a:p>
            <a:pPr algn="l"/>
            <a:r>
              <a:rPr lang="sk-SK" b="1" dirty="0" smtClean="0">
                <a:latin typeface="Cambria" panose="02040503050406030204" pitchFamily="18" charset="0"/>
              </a:rPr>
              <a:t>Ľudmila Pošiváková </a:t>
            </a:r>
          </a:p>
          <a:p>
            <a:pPr algn="l"/>
            <a:r>
              <a:rPr lang="sk-SK" dirty="0" smtClean="0">
                <a:latin typeface="Cambria" panose="02040503050406030204" pitchFamily="18" charset="0"/>
              </a:rPr>
              <a:t>Ústav Európskeho práva a oddelenie medzinárodného práva </a:t>
            </a:r>
            <a:endParaRPr lang="sk-SK" dirty="0">
              <a:latin typeface="Cambria" panose="02040503050406030204" pitchFamily="18" charset="0"/>
            </a:endParaRPr>
          </a:p>
        </p:txBody>
      </p:sp>
    </p:spTree>
    <p:extLst>
      <p:ext uri="{BB962C8B-B14F-4D97-AF65-F5344CB8AC3E}">
        <p14:creationId xmlns:p14="http://schemas.microsoft.com/office/powerpoint/2010/main" val="4219588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6670" y="365126"/>
            <a:ext cx="11011436" cy="1064430"/>
          </a:xfrm>
        </p:spPr>
        <p:txBody>
          <a:bodyPr>
            <a:noAutofit/>
          </a:bodyPr>
          <a:lstStyle/>
          <a:p>
            <a:pPr algn="ctr"/>
            <a:r>
              <a:rPr lang="sk-SK" sz="6000" b="1" dirty="0" smtClean="0">
                <a:latin typeface="Cambria" panose="02040503050406030204" pitchFamily="18" charset="0"/>
              </a:rPr>
              <a:t>Zodpovednosť MNO podľa MP</a:t>
            </a:r>
            <a:endParaRPr lang="sk-SK" sz="6000" b="1" dirty="0">
              <a:latin typeface="Cambria" panose="02040503050406030204" pitchFamily="18" charset="0"/>
            </a:endParaRPr>
          </a:p>
        </p:txBody>
      </p:sp>
      <p:sp>
        <p:nvSpPr>
          <p:cNvPr id="3" name="Zástupný symbol obsahu 2"/>
          <p:cNvSpPr>
            <a:spLocks noGrp="1"/>
          </p:cNvSpPr>
          <p:nvPr>
            <p:ph idx="1"/>
          </p:nvPr>
        </p:nvSpPr>
        <p:spPr>
          <a:xfrm>
            <a:off x="190500" y="1200150"/>
            <a:ext cx="11830049" cy="5657850"/>
          </a:xfrm>
        </p:spPr>
        <p:txBody>
          <a:bodyPr>
            <a:noAutofit/>
          </a:bodyPr>
          <a:lstStyle/>
          <a:p>
            <a:pPr algn="just"/>
            <a:r>
              <a:rPr lang="sk-SK" sz="2700" dirty="0" smtClean="0">
                <a:latin typeface="Cambria" panose="02040503050406030204" pitchFamily="18" charset="0"/>
              </a:rPr>
              <a:t>Právny základ- právna obyčaj</a:t>
            </a:r>
          </a:p>
          <a:p>
            <a:pPr algn="just"/>
            <a:r>
              <a:rPr lang="sk-SK" sz="2700" dirty="0" smtClean="0">
                <a:latin typeface="Cambria" panose="02040503050406030204" pitchFamily="18" charset="0"/>
              </a:rPr>
              <a:t>Poradný posudok vo veci </a:t>
            </a:r>
            <a:r>
              <a:rPr lang="sk-SK" sz="2700" i="1" dirty="0" smtClean="0">
                <a:latin typeface="Cambria" panose="02040503050406030204" pitchFamily="18" charset="0"/>
              </a:rPr>
              <a:t>Náhrady škody za ujmu </a:t>
            </a:r>
            <a:r>
              <a:rPr lang="sk-SK" sz="2700" i="1" dirty="0" err="1" smtClean="0">
                <a:latin typeface="Cambria" panose="02040503050406030204" pitchFamily="18" charset="0"/>
              </a:rPr>
              <a:t>utrženú</a:t>
            </a:r>
            <a:r>
              <a:rPr lang="sk-SK" sz="2700" i="1" dirty="0" smtClean="0">
                <a:latin typeface="Cambria" panose="02040503050406030204" pitchFamily="18" charset="0"/>
              </a:rPr>
              <a:t> v službe OS</a:t>
            </a:r>
            <a:r>
              <a:rPr lang="sk-SK" sz="2700" dirty="0" smtClean="0">
                <a:latin typeface="Cambria" panose="02040503050406030204" pitchFamily="18" charset="0"/>
              </a:rPr>
              <a:t>N- spôsobilosť MNO uplatňovať zodpovednosť voči iným subjektom MP </a:t>
            </a:r>
            <a:r>
              <a:rPr lang="sk-SK" sz="2700" dirty="0" err="1" smtClean="0">
                <a:latin typeface="Cambria" panose="02040503050406030204" pitchFamily="18" charset="0"/>
              </a:rPr>
              <a:t>vs</a:t>
            </a:r>
            <a:r>
              <a:rPr lang="sk-SK" sz="2700" dirty="0" smtClean="0">
                <a:latin typeface="Cambria" panose="02040503050406030204" pitchFamily="18" charset="0"/>
              </a:rPr>
              <a:t>. Spôsobilosť iných subjektov uplatňovať zodpovednosť MNO za protiprávne správanie</a:t>
            </a:r>
          </a:p>
          <a:p>
            <a:pPr algn="just"/>
            <a:r>
              <a:rPr lang="sk-SK" sz="2700" dirty="0" smtClean="0">
                <a:latin typeface="Cambria" panose="02040503050406030204" pitchFamily="18" charset="0"/>
              </a:rPr>
              <a:t>Komisia OSN pre MP- Návrh článkov o zodpovednosti medzinárodných organizácií (</a:t>
            </a:r>
            <a:r>
              <a:rPr lang="sk-SK" sz="2700" dirty="0" err="1" smtClean="0">
                <a:latin typeface="Cambria" panose="02040503050406030204" pitchFamily="18" charset="0"/>
              </a:rPr>
              <a:t>Draft</a:t>
            </a:r>
            <a:r>
              <a:rPr lang="sk-SK" sz="2700" dirty="0">
                <a:latin typeface="Cambria" panose="02040503050406030204" pitchFamily="18" charset="0"/>
              </a:rPr>
              <a:t> </a:t>
            </a:r>
            <a:r>
              <a:rPr lang="sk-SK" sz="2700" dirty="0" err="1" smtClean="0">
                <a:latin typeface="Cambria" panose="02040503050406030204" pitchFamily="18" charset="0"/>
              </a:rPr>
              <a:t>Articles</a:t>
            </a:r>
            <a:r>
              <a:rPr lang="sk-SK" sz="2700" dirty="0" smtClean="0">
                <a:latin typeface="Cambria" panose="02040503050406030204" pitchFamily="18" charset="0"/>
              </a:rPr>
              <a:t> on </a:t>
            </a:r>
            <a:r>
              <a:rPr lang="sk-SK" sz="2700" dirty="0" err="1" smtClean="0">
                <a:latin typeface="Cambria" panose="02040503050406030204" pitchFamily="18" charset="0"/>
              </a:rPr>
              <a:t>the</a:t>
            </a:r>
            <a:r>
              <a:rPr lang="sk-SK" sz="2700" dirty="0" smtClean="0">
                <a:latin typeface="Cambria" panose="02040503050406030204" pitchFamily="18" charset="0"/>
              </a:rPr>
              <a:t> </a:t>
            </a:r>
            <a:r>
              <a:rPr lang="sk-SK" sz="2700" dirty="0" err="1" smtClean="0">
                <a:latin typeface="Cambria" panose="02040503050406030204" pitchFamily="18" charset="0"/>
              </a:rPr>
              <a:t>Responsibility</a:t>
            </a:r>
            <a:r>
              <a:rPr lang="sk-SK" sz="2700" dirty="0" smtClean="0">
                <a:latin typeface="Cambria" panose="02040503050406030204" pitchFamily="18" charset="0"/>
              </a:rPr>
              <a:t> of International </a:t>
            </a:r>
            <a:r>
              <a:rPr lang="sk-SK" sz="2700" dirty="0" err="1" smtClean="0">
                <a:latin typeface="Cambria" panose="02040503050406030204" pitchFamily="18" charset="0"/>
              </a:rPr>
              <a:t>Organizations</a:t>
            </a:r>
            <a:r>
              <a:rPr lang="sk-SK" sz="2700" dirty="0" smtClean="0">
                <a:latin typeface="Cambria" panose="02040503050406030204" pitchFamily="18" charset="0"/>
              </a:rPr>
              <a:t>- DARIO)- Valné zhromaždenie ho prijalo v roku 2011 (A/RES/66/100) </a:t>
            </a:r>
            <a:endParaRPr lang="sk-SK" sz="2700" dirty="0">
              <a:latin typeface="Cambria" panose="02040503050406030204" pitchFamily="18" charset="0"/>
            </a:endParaRPr>
          </a:p>
          <a:p>
            <a:pPr algn="just"/>
            <a:r>
              <a:rPr lang="sk-SK" sz="2700" dirty="0" smtClean="0">
                <a:latin typeface="Cambria" panose="02040503050406030204" pitchFamily="18" charset="0"/>
              </a:rPr>
              <a:t>Väčšina ustanovení prevzatá z Návrhu článkov o zodpovednosti za protiprávne správanie sa štátov</a:t>
            </a:r>
          </a:p>
          <a:p>
            <a:pPr algn="just"/>
            <a:r>
              <a:rPr lang="sk-SK" sz="2700" dirty="0" smtClean="0">
                <a:latin typeface="Cambria" panose="02040503050406030204" pitchFamily="18" charset="0"/>
              </a:rPr>
              <a:t>MNO podľa čl. 2 DARIO- organizácia založená MNZ alebo iným nástrojom MP, ktorý má vlastnú </a:t>
            </a:r>
            <a:r>
              <a:rPr lang="sk-SK" sz="2700" i="1" dirty="0" smtClean="0">
                <a:latin typeface="Cambria" panose="02040503050406030204" pitchFamily="18" charset="0"/>
              </a:rPr>
              <a:t>právnu subjektivitu (predpoklad zodpovednosti- spôsobilosť na protiprávne správanie)</a:t>
            </a:r>
            <a:endParaRPr lang="sk-SK" sz="2700" dirty="0">
              <a:latin typeface="Cambria" panose="02040503050406030204" pitchFamily="18" charset="0"/>
            </a:endParaRPr>
          </a:p>
        </p:txBody>
      </p:sp>
    </p:spTree>
    <p:extLst>
      <p:ext uri="{BB962C8B-B14F-4D97-AF65-F5344CB8AC3E}">
        <p14:creationId xmlns:p14="http://schemas.microsoft.com/office/powerpoint/2010/main" val="1903661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323850" y="438150"/>
            <a:ext cx="11525250" cy="6419850"/>
          </a:xfrm>
        </p:spPr>
        <p:txBody>
          <a:bodyPr>
            <a:normAutofit/>
          </a:bodyPr>
          <a:lstStyle/>
          <a:p>
            <a:pPr algn="just"/>
            <a:r>
              <a:rPr lang="sk-SK" dirty="0" smtClean="0">
                <a:latin typeface="Cambria" panose="02040503050406030204" pitchFamily="18" charset="0"/>
              </a:rPr>
              <a:t>Subjektívny (</a:t>
            </a:r>
            <a:r>
              <a:rPr lang="sk-SK" dirty="0" err="1" smtClean="0">
                <a:latin typeface="Cambria" panose="02040503050406030204" pitchFamily="18" charset="0"/>
              </a:rPr>
              <a:t>pričítateľnosť</a:t>
            </a:r>
            <a:r>
              <a:rPr lang="sk-SK" dirty="0" smtClean="0">
                <a:latin typeface="Cambria" panose="02040503050406030204" pitchFamily="18" charset="0"/>
              </a:rPr>
              <a:t>) a objektívny prvok (protiprávne správanie sa MNO)</a:t>
            </a:r>
          </a:p>
          <a:p>
            <a:pPr algn="just"/>
            <a:r>
              <a:rPr lang="sk-SK" b="1" dirty="0" smtClean="0">
                <a:latin typeface="Cambria" panose="02040503050406030204" pitchFamily="18" charset="0"/>
              </a:rPr>
              <a:t>Objektívny prvok- </a:t>
            </a:r>
            <a:r>
              <a:rPr lang="sk-SK" dirty="0" smtClean="0">
                <a:latin typeface="Cambria" panose="02040503050406030204" pitchFamily="18" charset="0"/>
              </a:rPr>
              <a:t>protiprávne správanie sa </a:t>
            </a:r>
          </a:p>
          <a:p>
            <a:pPr marL="0" indent="0" algn="just">
              <a:buNone/>
            </a:pPr>
            <a:r>
              <a:rPr lang="sk-SK" dirty="0" smtClean="0">
                <a:latin typeface="Cambria" panose="02040503050406030204" pitchFamily="18" charset="0"/>
              </a:rPr>
              <a:t>-pôvodne- MNO zodpovedá za záväzky, ktoré na seba prevzala MNZ alebo ktoré jej vyplývajú zo zakladajúcej zmluvy, listiny (</a:t>
            </a:r>
            <a:r>
              <a:rPr lang="sk-SK" dirty="0" err="1" smtClean="0">
                <a:latin typeface="Cambria" panose="02040503050406030204" pitchFamily="18" charset="0"/>
              </a:rPr>
              <a:t>t.j</a:t>
            </a:r>
            <a:r>
              <a:rPr lang="sk-SK" dirty="0" smtClean="0">
                <a:latin typeface="Cambria" panose="02040503050406030204" pitchFamily="18" charset="0"/>
              </a:rPr>
              <a:t>. zmluvná zodpovednosť), za ostatné porušenia zodpovedá členský štát </a:t>
            </a:r>
          </a:p>
          <a:p>
            <a:pPr marL="0" indent="0" algn="just">
              <a:buNone/>
            </a:pPr>
            <a:r>
              <a:rPr lang="sk-SK" dirty="0" smtClean="0">
                <a:latin typeface="Cambria" panose="02040503050406030204" pitchFamily="18" charset="0"/>
              </a:rPr>
              <a:t>-komentár k čl. 9 DARIO- k porušeniu MN záväzku dôjde vtedy, ak správanie sa MNO nie je v súlade s niektorým pravidlom MP, bez ohľadu na jeho pôvod (obyčaj, MNZ, všeobecná zásada MP); zodpovedá však MNO ako celok, nie jej orgány, keďže MN subjektivitu má len MNO, nie jej orgán (výnimka- EÚ- žaloba z dôvodu nedostatku právomoci, nečinnosti a pod.-  orgány vydávajú </a:t>
            </a:r>
            <a:r>
              <a:rPr lang="sk-SK" dirty="0" err="1" smtClean="0">
                <a:latin typeface="Cambria" panose="02040503050406030204" pitchFamily="18" charset="0"/>
              </a:rPr>
              <a:t>pr</a:t>
            </a:r>
            <a:r>
              <a:rPr lang="sk-SK" dirty="0" smtClean="0">
                <a:latin typeface="Cambria" panose="02040503050406030204" pitchFamily="18" charset="0"/>
              </a:rPr>
              <a:t>. akty zaväzujúce nie len čl. štáty, ale aj jednotlivcov)</a:t>
            </a:r>
          </a:p>
          <a:p>
            <a:pPr marL="0" indent="0" algn="just">
              <a:buNone/>
            </a:pPr>
            <a:r>
              <a:rPr lang="sk-SK" dirty="0" smtClean="0">
                <a:latin typeface="Cambria" panose="02040503050406030204" pitchFamily="18" charset="0"/>
              </a:rPr>
              <a:t>-objektívna zodpovednosť- činnosti dovolené spojené so zvýšeným stupňom rizika, kde je vznik škody obligatórnym znakom zodpovednosti, ak MNO je zmluvnou stranou MNZ upravujúcej konkrétnu činnosť </a:t>
            </a:r>
          </a:p>
        </p:txBody>
      </p:sp>
    </p:spTree>
    <p:extLst>
      <p:ext uri="{BB962C8B-B14F-4D97-AF65-F5344CB8AC3E}">
        <p14:creationId xmlns:p14="http://schemas.microsoft.com/office/powerpoint/2010/main" val="211350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209550" y="266700"/>
            <a:ext cx="11811000" cy="6591300"/>
          </a:xfrm>
        </p:spPr>
        <p:txBody>
          <a:bodyPr>
            <a:normAutofit lnSpcReduction="10000"/>
          </a:bodyPr>
          <a:lstStyle/>
          <a:p>
            <a:pPr algn="just"/>
            <a:r>
              <a:rPr lang="sk-SK" b="1" dirty="0" smtClean="0">
                <a:latin typeface="Cambria" panose="02040503050406030204" pitchFamily="18" charset="0"/>
              </a:rPr>
              <a:t>Subjektívny prvok- </a:t>
            </a:r>
            <a:r>
              <a:rPr lang="sk-SK" dirty="0" err="1" smtClean="0">
                <a:latin typeface="Cambria" panose="02040503050406030204" pitchFamily="18" charset="0"/>
              </a:rPr>
              <a:t>pričitateľnosť</a:t>
            </a:r>
            <a:r>
              <a:rPr lang="sk-SK" dirty="0" smtClean="0">
                <a:latin typeface="Cambria" panose="02040503050406030204" pitchFamily="18" charset="0"/>
              </a:rPr>
              <a:t> protiprávneho konania MNO</a:t>
            </a:r>
          </a:p>
          <a:p>
            <a:pPr algn="just"/>
            <a:r>
              <a:rPr lang="sk-SK" dirty="0" smtClean="0">
                <a:latin typeface="Cambria" panose="02040503050406030204" pitchFamily="18" charset="0"/>
              </a:rPr>
              <a:t>MNO je združením štátov, v zakladajúcej zmluve má zverený určitý balík úloh a právomocí potrebných na ich vykonanie, pričom na naplnenie svojich cieľov  potrebuje určitý aparát orgánov- koná nezávisle od štátov, teda niekedy aj v rozpore s ich záujmami- rovina </a:t>
            </a:r>
            <a:r>
              <a:rPr lang="sk-SK" dirty="0" err="1" smtClean="0">
                <a:latin typeface="Cambria" panose="02040503050406030204" pitchFamily="18" charset="0"/>
              </a:rPr>
              <a:t>pričitateľnosti</a:t>
            </a:r>
            <a:r>
              <a:rPr lang="sk-SK" dirty="0">
                <a:latin typeface="Cambria" panose="02040503050406030204" pitchFamily="18" charset="0"/>
              </a:rPr>
              <a:t> </a:t>
            </a:r>
            <a:r>
              <a:rPr lang="sk-SK" dirty="0" smtClean="0">
                <a:latin typeface="Cambria" panose="02040503050406030204" pitchFamily="18" charset="0"/>
              </a:rPr>
              <a:t>z titulu konania jej orgánu, ku ktorej možno pridať i rovinu </a:t>
            </a:r>
            <a:r>
              <a:rPr lang="sk-SK" dirty="0" err="1" smtClean="0">
                <a:latin typeface="Cambria" panose="02040503050406030204" pitchFamily="18" charset="0"/>
              </a:rPr>
              <a:t>pričitateľnosti</a:t>
            </a:r>
            <a:r>
              <a:rPr lang="sk-SK" dirty="0">
                <a:latin typeface="Cambria" panose="02040503050406030204" pitchFamily="18" charset="0"/>
              </a:rPr>
              <a:t> </a:t>
            </a:r>
            <a:r>
              <a:rPr lang="sk-SK" dirty="0" smtClean="0">
                <a:latin typeface="Cambria" panose="02040503050406030204" pitchFamily="18" charset="0"/>
              </a:rPr>
              <a:t>z titulu konania členského štátu alebo štátov</a:t>
            </a:r>
          </a:p>
          <a:p>
            <a:pPr algn="just"/>
            <a:r>
              <a:rPr lang="sk-SK" b="1" i="1" dirty="0" err="1" smtClean="0">
                <a:latin typeface="Cambria" panose="02040503050406030204" pitchFamily="18" charset="0"/>
              </a:rPr>
              <a:t>Pričitateľnosť</a:t>
            </a:r>
            <a:r>
              <a:rPr lang="sk-SK" b="1" i="1" dirty="0" smtClean="0">
                <a:latin typeface="Cambria" panose="02040503050406030204" pitchFamily="18" charset="0"/>
              </a:rPr>
              <a:t> konania orgánov a agentov MNO</a:t>
            </a:r>
            <a:r>
              <a:rPr lang="sk-SK" dirty="0" smtClean="0">
                <a:latin typeface="Cambria" panose="02040503050406030204" pitchFamily="18" charset="0"/>
              </a:rPr>
              <a:t>:</a:t>
            </a:r>
          </a:p>
          <a:p>
            <a:pPr algn="just">
              <a:buFontTx/>
              <a:buChar char="-"/>
            </a:pPr>
            <a:r>
              <a:rPr lang="sk-SK" dirty="0" smtClean="0">
                <a:latin typeface="Cambria" panose="02040503050406030204" pitchFamily="18" charset="0"/>
              </a:rPr>
              <a:t>Orgán MNO- prvok štruktúry MNO, skrz ktorý MNO koná a plní svoje povinnosti, má svoje právomoci, ktoré mu zveruje zakladajúca listina, </a:t>
            </a:r>
          </a:p>
          <a:p>
            <a:pPr algn="just">
              <a:buFontTx/>
              <a:buChar char="-"/>
            </a:pPr>
            <a:r>
              <a:rPr lang="sk-SK" dirty="0" smtClean="0">
                <a:latin typeface="Cambria" panose="02040503050406030204" pitchFamily="18" charset="0"/>
              </a:rPr>
              <a:t>Poverené osoby- agenti-osoby, skrz ktorú MNO koná, služobne podliehajú MNO a za plnenie úloh zodpovedajú MNO</a:t>
            </a:r>
          </a:p>
          <a:p>
            <a:pPr algn="just">
              <a:buFontTx/>
              <a:buChar char="-"/>
            </a:pPr>
            <a:r>
              <a:rPr lang="sk-SK" dirty="0" smtClean="0">
                <a:latin typeface="Cambria" panose="02040503050406030204" pitchFamily="18" charset="0"/>
              </a:rPr>
              <a:t>Konanie </a:t>
            </a:r>
            <a:r>
              <a:rPr lang="sk-SK" i="1" dirty="0" err="1" smtClean="0">
                <a:latin typeface="Cambria" panose="02040503050406030204" pitchFamily="18" charset="0"/>
              </a:rPr>
              <a:t>ultra</a:t>
            </a:r>
            <a:r>
              <a:rPr lang="sk-SK" i="1" dirty="0" smtClean="0">
                <a:latin typeface="Cambria" panose="02040503050406030204" pitchFamily="18" charset="0"/>
              </a:rPr>
              <a:t> </a:t>
            </a:r>
            <a:r>
              <a:rPr lang="sk-SK" i="1" dirty="0" err="1" smtClean="0">
                <a:latin typeface="Cambria" panose="02040503050406030204" pitchFamily="18" charset="0"/>
              </a:rPr>
              <a:t>vires</a:t>
            </a:r>
            <a:r>
              <a:rPr lang="sk-SK" i="1" dirty="0" smtClean="0">
                <a:latin typeface="Cambria" panose="02040503050406030204" pitchFamily="18" charset="0"/>
              </a:rPr>
              <a:t>- </a:t>
            </a:r>
            <a:r>
              <a:rPr lang="sk-SK" dirty="0" smtClean="0">
                <a:latin typeface="Cambria" panose="02040503050406030204" pitchFamily="18" charset="0"/>
              </a:rPr>
              <a:t>orgány alebo agenti MNO prekročili rámec svojich oprávnení a konali pritom protiprávne- čl. 7 DARIO- konanie orgánu alebo agenta MNO sa považuje za konanie MNO podľa MP, ak konali z poverenia  MNO, aj v prípade, že išlo o konanie nad rámec ich právomocí...- chráni sa tak dobrá viera tretích strán</a:t>
            </a:r>
          </a:p>
        </p:txBody>
      </p:sp>
    </p:spTree>
    <p:extLst>
      <p:ext uri="{BB962C8B-B14F-4D97-AF65-F5344CB8AC3E}">
        <p14:creationId xmlns:p14="http://schemas.microsoft.com/office/powerpoint/2010/main" val="1977575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33350" y="0"/>
            <a:ext cx="11868150" cy="6858000"/>
          </a:xfrm>
        </p:spPr>
        <p:txBody>
          <a:bodyPr>
            <a:normAutofit lnSpcReduction="10000"/>
          </a:bodyPr>
          <a:lstStyle/>
          <a:p>
            <a:pPr algn="just"/>
            <a:r>
              <a:rPr lang="sk-SK" b="1" i="1" dirty="0" err="1" smtClean="0">
                <a:latin typeface="Cambria" panose="02040503050406030204" pitchFamily="18" charset="0"/>
              </a:rPr>
              <a:t>Pričitateľnosť</a:t>
            </a:r>
            <a:r>
              <a:rPr lang="sk-SK" b="1" i="1" dirty="0" smtClean="0">
                <a:latin typeface="Cambria" panose="02040503050406030204" pitchFamily="18" charset="0"/>
              </a:rPr>
              <a:t> správania sa členského štátu MNO</a:t>
            </a:r>
            <a:r>
              <a:rPr lang="sk-SK" dirty="0" smtClean="0">
                <a:latin typeface="Cambria" panose="02040503050406030204" pitchFamily="18" charset="0"/>
              </a:rPr>
              <a:t>:</a:t>
            </a:r>
          </a:p>
          <a:p>
            <a:pPr marL="0" indent="0" algn="just">
              <a:buNone/>
            </a:pPr>
            <a:r>
              <a:rPr lang="sk-SK" dirty="0" smtClean="0">
                <a:latin typeface="Cambria" panose="02040503050406030204" pitchFamily="18" charset="0"/>
              </a:rPr>
              <a:t>-štáty majú vo všeobecnosti povinnosť plniť si záväzky, ktoré na seba prevzali na základe zakladajúcej zmluvy, povinnosť lojálne spolupracovať pri napĺňaní cieľov MNO (čl. 2 </a:t>
            </a:r>
            <a:r>
              <a:rPr lang="sk-SK" dirty="0" err="1" smtClean="0">
                <a:latin typeface="Cambria" panose="02040503050406030204" pitchFamily="18" charset="0"/>
              </a:rPr>
              <a:t>ChOSN</a:t>
            </a:r>
            <a:r>
              <a:rPr lang="sk-SK" dirty="0" smtClean="0">
                <a:latin typeface="Cambria" panose="02040503050406030204" pitchFamily="18" charset="0"/>
              </a:rPr>
              <a:t>, čl. 4 ods. 3 ZEÚ)</a:t>
            </a:r>
          </a:p>
          <a:p>
            <a:pPr marL="0" indent="0" algn="just">
              <a:buNone/>
            </a:pPr>
            <a:r>
              <a:rPr lang="sk-SK" dirty="0" smtClean="0">
                <a:latin typeface="Cambria" panose="02040503050406030204" pitchFamily="18" charset="0"/>
              </a:rPr>
              <a:t>- napr. kap. VII. </a:t>
            </a:r>
            <a:r>
              <a:rPr lang="sk-SK" dirty="0" err="1" smtClean="0">
                <a:latin typeface="Cambria" panose="02040503050406030204" pitchFamily="18" charset="0"/>
              </a:rPr>
              <a:t>ChOSN</a:t>
            </a:r>
            <a:r>
              <a:rPr lang="sk-SK" dirty="0" smtClean="0">
                <a:latin typeface="Cambria" panose="02040503050406030204" pitchFamily="18" charset="0"/>
              </a:rPr>
              <a:t>- čl. 47- vykonanie akcie s použitím sily na udržanie alebo obnovenie MN mieru a bezpečnosti- predpokladá použitie pozemných, leteckých, námorných síl členských štátov, rovnako v prípade mierových operácií OSN- kolektívne opatrenia nesankčnej povahy s použitím ozbrojenej sily- akcie pod mandátom OSN-</a:t>
            </a:r>
            <a:r>
              <a:rPr lang="en-US" dirty="0" smtClean="0">
                <a:latin typeface="Cambria" panose="02040503050406030204" pitchFamily="18" charset="0"/>
              </a:rPr>
              <a:t>&gt; </a:t>
            </a:r>
            <a:r>
              <a:rPr lang="en-US" dirty="0" err="1" smtClean="0">
                <a:latin typeface="Cambria" panose="02040503050406030204" pitchFamily="18" charset="0"/>
              </a:rPr>
              <a:t>rozh</a:t>
            </a:r>
            <a:r>
              <a:rPr lang="sk-SK" dirty="0" smtClean="0">
                <a:latin typeface="Cambria" panose="02040503050406030204" pitchFamily="18" charset="0"/>
              </a:rPr>
              <a:t>o</a:t>
            </a:r>
            <a:r>
              <a:rPr lang="en-US" dirty="0" err="1" smtClean="0">
                <a:latin typeface="Cambria" panose="02040503050406030204" pitchFamily="18" charset="0"/>
              </a:rPr>
              <a:t>dnutia</a:t>
            </a:r>
            <a:r>
              <a:rPr lang="sk-SK" dirty="0" smtClean="0">
                <a:latin typeface="Cambria" panose="02040503050406030204" pitchFamily="18" charset="0"/>
              </a:rPr>
              <a:t> pre porušenie práv zo strany ozbrojených zborov vykonávajúcich akciu pod mandátom OSN- ESĽP na základe čl. 5 DARIO odmietol podanie z dôvodu, že ide o činnosti pričítateľné nie čl. štátom, ale MNO</a:t>
            </a:r>
          </a:p>
          <a:p>
            <a:pPr marL="0" indent="0" algn="just">
              <a:buNone/>
            </a:pPr>
            <a:r>
              <a:rPr lang="sk-SK" dirty="0" smtClean="0">
                <a:latin typeface="Cambria" panose="02040503050406030204" pitchFamily="18" charset="0"/>
              </a:rPr>
              <a:t>- </a:t>
            </a:r>
            <a:r>
              <a:rPr lang="sk-SK" i="1" dirty="0" err="1" smtClean="0">
                <a:latin typeface="Cambria" panose="02040503050406030204" pitchFamily="18" charset="0"/>
              </a:rPr>
              <a:t>Behrami</a:t>
            </a:r>
            <a:r>
              <a:rPr lang="sk-SK" i="1" dirty="0" smtClean="0">
                <a:latin typeface="Cambria" panose="02040503050406030204" pitchFamily="18" charset="0"/>
              </a:rPr>
              <a:t> a </a:t>
            </a:r>
            <a:r>
              <a:rPr lang="sk-SK" i="1" dirty="0" err="1" smtClean="0">
                <a:latin typeface="Cambria" panose="02040503050406030204" pitchFamily="18" charset="0"/>
              </a:rPr>
              <a:t>Behrami</a:t>
            </a:r>
            <a:r>
              <a:rPr lang="sk-SK" i="1" dirty="0" smtClean="0">
                <a:latin typeface="Cambria" panose="02040503050406030204" pitchFamily="18" charset="0"/>
              </a:rPr>
              <a:t> proti Francúzsku- </a:t>
            </a:r>
            <a:r>
              <a:rPr lang="sk-SK" dirty="0" smtClean="0">
                <a:latin typeface="Cambria" panose="02040503050406030204" pitchFamily="18" charset="0"/>
              </a:rPr>
              <a:t>zanedbanie povinnosti Francúzskeho kontingentu</a:t>
            </a:r>
            <a:r>
              <a:rPr lang="sk-SK" i="1" dirty="0" smtClean="0">
                <a:latin typeface="Cambria" panose="02040503050406030204" pitchFamily="18" charset="0"/>
              </a:rPr>
              <a:t>- </a:t>
            </a:r>
            <a:r>
              <a:rPr lang="sk-SK" dirty="0" smtClean="0">
                <a:latin typeface="Cambria" panose="02040503050406030204" pitchFamily="18" charset="0"/>
              </a:rPr>
              <a:t>francúzsky veliteľ KFOR vedome nedal odstrániť nevybuchnutú kazetovú muníciu, jej výbuchom utrpeli dvaja synovia </a:t>
            </a:r>
            <a:r>
              <a:rPr lang="sk-SK" dirty="0" err="1" smtClean="0">
                <a:latin typeface="Cambria" panose="02040503050406030204" pitchFamily="18" charset="0"/>
              </a:rPr>
              <a:t>Behramiho</a:t>
            </a:r>
            <a:r>
              <a:rPr lang="sk-SK" dirty="0" smtClean="0">
                <a:latin typeface="Cambria" panose="02040503050406030204" pitchFamily="18" charset="0"/>
              </a:rPr>
              <a:t> stratu zraku a smrteľné zranenia</a:t>
            </a:r>
          </a:p>
          <a:p>
            <a:pPr marL="0" indent="0" algn="just">
              <a:buNone/>
            </a:pPr>
            <a:r>
              <a:rPr lang="sk-SK" dirty="0" smtClean="0">
                <a:latin typeface="Cambria" panose="02040503050406030204" pitchFamily="18" charset="0"/>
              </a:rPr>
              <a:t>- </a:t>
            </a:r>
            <a:r>
              <a:rPr lang="sk-SK" i="1" dirty="0" err="1" smtClean="0">
                <a:latin typeface="Cambria" panose="02040503050406030204" pitchFamily="18" charset="0"/>
              </a:rPr>
              <a:t>Saramati</a:t>
            </a:r>
            <a:r>
              <a:rPr lang="sk-SK" i="1" dirty="0" smtClean="0">
                <a:latin typeface="Cambria" panose="02040503050406030204" pitchFamily="18" charset="0"/>
              </a:rPr>
              <a:t> proti </a:t>
            </a:r>
            <a:r>
              <a:rPr lang="sk-SK" i="1" dirty="0" err="1" smtClean="0">
                <a:latin typeface="Cambria" panose="02040503050406030204" pitchFamily="18" charset="0"/>
              </a:rPr>
              <a:t>Fr</a:t>
            </a:r>
            <a:r>
              <a:rPr lang="sk-SK" i="1" dirty="0" smtClean="0">
                <a:latin typeface="Cambria" panose="02040503050406030204" pitchFamily="18" charset="0"/>
              </a:rPr>
              <a:t>., </a:t>
            </a:r>
            <a:r>
              <a:rPr lang="sk-SK" i="1" dirty="0" err="1" smtClean="0">
                <a:latin typeface="Cambria" panose="02040503050406030204" pitchFamily="18" charset="0"/>
              </a:rPr>
              <a:t>Nem</a:t>
            </a:r>
            <a:r>
              <a:rPr lang="sk-SK" i="1" dirty="0" smtClean="0">
                <a:latin typeface="Cambria" panose="02040503050406030204" pitchFamily="18" charset="0"/>
              </a:rPr>
              <a:t>. a Nórsku- </a:t>
            </a:r>
            <a:r>
              <a:rPr lang="sk-SK" dirty="0" smtClean="0">
                <a:latin typeface="Cambria" panose="02040503050406030204" pitchFamily="18" charset="0"/>
              </a:rPr>
              <a:t>misia UNMIK v Kosove- nezákonné zadržanie policajnými jednotkami pod velením nórskeho veliteľa KFOR</a:t>
            </a:r>
            <a:endParaRPr lang="sk-SK" i="1" dirty="0" smtClean="0">
              <a:latin typeface="Cambria" panose="02040503050406030204" pitchFamily="18" charset="0"/>
            </a:endParaRPr>
          </a:p>
        </p:txBody>
      </p:sp>
    </p:spTree>
    <p:extLst>
      <p:ext uri="{BB962C8B-B14F-4D97-AF65-F5344CB8AC3E}">
        <p14:creationId xmlns:p14="http://schemas.microsoft.com/office/powerpoint/2010/main" val="280795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0" y="0"/>
            <a:ext cx="12192000" cy="6858000"/>
          </a:xfrm>
        </p:spPr>
        <p:txBody>
          <a:bodyPr>
            <a:noAutofit/>
          </a:bodyPr>
          <a:lstStyle/>
          <a:p>
            <a:pPr algn="just"/>
            <a:r>
              <a:rPr lang="sk-SK" dirty="0" smtClean="0">
                <a:latin typeface="Cambria" panose="02040503050406030204" pitchFamily="18" charset="0"/>
              </a:rPr>
              <a:t>Čl. 5 DARIO- pokiaľ je štátny orgán v dispozícii MNO, orgán má byť plne podriadený MNO, konanie tak možno plne pričítať MNO </a:t>
            </a:r>
          </a:p>
          <a:p>
            <a:pPr algn="just"/>
            <a:r>
              <a:rPr lang="sk-SK" dirty="0" smtClean="0">
                <a:latin typeface="Cambria" panose="02040503050406030204" pitchFamily="18" charset="0"/>
              </a:rPr>
              <a:t>UNMIK, ako aj KFOR podliehajú pri výkone svojich právomocí BR OSN, a teda ich konanie pričítateľné OSN</a:t>
            </a:r>
          </a:p>
          <a:p>
            <a:pPr algn="just"/>
            <a:r>
              <a:rPr lang="sk-SK" dirty="0" smtClean="0">
                <a:latin typeface="Cambria" panose="02040503050406030204" pitchFamily="18" charset="0"/>
              </a:rPr>
              <a:t>Ak však MNO vykonáva svoju činnosť prostredníctvom  ozbrojených síl čl. štátu, ako je tomu v prípade NATO, MN operácie sú pod velením NATO, no ozbrojené sily ostávajú naďalej pod kontrolou členského štátu, a teda neexistuje prepojenie na samotnú organizáciu, chýba priama kontrola a rozhodovanie o priebehu akcie, napr. </a:t>
            </a:r>
            <a:r>
              <a:rPr lang="sk-SK" i="1" dirty="0" smtClean="0">
                <a:latin typeface="Cambria" panose="02040503050406030204" pitchFamily="18" charset="0"/>
              </a:rPr>
              <a:t>Púštna búrka- </a:t>
            </a:r>
            <a:r>
              <a:rPr lang="sk-SK" dirty="0" smtClean="0">
                <a:latin typeface="Cambria" panose="02040503050406030204" pitchFamily="18" charset="0"/>
              </a:rPr>
              <a:t>agresia Iraku voči Kuvajtu 1991- BR OSN autorizovala a vyzvala na použitie sily voči agresorovi, ale sa ďalej nevykonávala činnosť v rámci operácie</a:t>
            </a:r>
          </a:p>
          <a:p>
            <a:pPr algn="just"/>
            <a:r>
              <a:rPr lang="sk-SK" dirty="0" smtClean="0">
                <a:latin typeface="Cambria" panose="02040503050406030204" pitchFamily="18" charset="0"/>
              </a:rPr>
              <a:t> </a:t>
            </a:r>
            <a:r>
              <a:rPr lang="sk-SK" b="1" dirty="0">
                <a:latin typeface="Cambria" panose="02040503050406030204" pitchFamily="18" charset="0"/>
              </a:rPr>
              <a:t>Uplatňovanie zodpovednosti MNO </a:t>
            </a:r>
            <a:r>
              <a:rPr lang="sk-SK" dirty="0">
                <a:latin typeface="Cambria" panose="02040503050406030204" pitchFamily="18" charset="0"/>
              </a:rPr>
              <a:t>podľa DARIO- MNO (sama vo svojom mene) alebo štát poškodený protiprávnym správaním MNO</a:t>
            </a:r>
          </a:p>
          <a:p>
            <a:pPr algn="just"/>
            <a:r>
              <a:rPr lang="sk-SK" dirty="0">
                <a:latin typeface="Cambria" panose="02040503050406030204" pitchFamily="18" charset="0"/>
              </a:rPr>
              <a:t>Medzinárodný súdny dvor- čl. 34 ŠMSD- sporové konanie len štáty, čl. 65 ŠMSD- za istých okolností posudkové konanie</a:t>
            </a:r>
          </a:p>
          <a:p>
            <a:pPr algn="just"/>
            <a:r>
              <a:rPr lang="sk-SK" dirty="0">
                <a:latin typeface="Cambria" panose="02040503050406030204" pitchFamily="18" charset="0"/>
              </a:rPr>
              <a:t>Medzinárodná arbitráž- súhlas sporových strán, napr. Stály arbitrážny </a:t>
            </a:r>
            <a:r>
              <a:rPr lang="sk-SK" dirty="0" smtClean="0">
                <a:latin typeface="Cambria" panose="02040503050406030204" pitchFamily="18" charset="0"/>
              </a:rPr>
              <a:t>dvor</a:t>
            </a:r>
            <a:endParaRPr lang="sk-SK" dirty="0">
              <a:latin typeface="Cambria" panose="02040503050406030204" pitchFamily="18" charset="0"/>
            </a:endParaRPr>
          </a:p>
        </p:txBody>
      </p:sp>
    </p:spTree>
    <p:extLst>
      <p:ext uri="{BB962C8B-B14F-4D97-AF65-F5344CB8AC3E}">
        <p14:creationId xmlns:p14="http://schemas.microsoft.com/office/powerpoint/2010/main" val="2363441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
            <a:ext cx="10515600" cy="1333499"/>
          </a:xfrm>
        </p:spPr>
        <p:txBody>
          <a:bodyPr>
            <a:noAutofit/>
          </a:bodyPr>
          <a:lstStyle/>
          <a:p>
            <a:pPr algn="ctr"/>
            <a:r>
              <a:rPr lang="sk-SK" sz="5400" b="1" dirty="0" smtClean="0">
                <a:latin typeface="Cambria" panose="02040503050406030204" pitchFamily="18" charset="0"/>
              </a:rPr>
              <a:t>Zodpovednosť jednotlivca ako subjektu MP</a:t>
            </a:r>
            <a:endParaRPr lang="sk-SK" sz="5400" b="1" dirty="0">
              <a:latin typeface="Cambria" panose="02040503050406030204" pitchFamily="18" charset="0"/>
            </a:endParaRPr>
          </a:p>
        </p:txBody>
      </p:sp>
      <p:sp>
        <p:nvSpPr>
          <p:cNvPr id="3" name="Zástupný symbol obsahu 2"/>
          <p:cNvSpPr>
            <a:spLocks noGrp="1"/>
          </p:cNvSpPr>
          <p:nvPr>
            <p:ph idx="1"/>
          </p:nvPr>
        </p:nvSpPr>
        <p:spPr>
          <a:xfrm>
            <a:off x="409075" y="1333500"/>
            <a:ext cx="11502188" cy="5372100"/>
          </a:xfrm>
        </p:spPr>
        <p:txBody>
          <a:bodyPr>
            <a:noAutofit/>
          </a:bodyPr>
          <a:lstStyle/>
          <a:p>
            <a:pPr algn="just"/>
            <a:r>
              <a:rPr lang="sk-SK" sz="2500" dirty="0" smtClean="0">
                <a:latin typeface="Cambria" panose="02040503050406030204" pitchFamily="18" charset="0"/>
              </a:rPr>
              <a:t>Trestanie zločinov podľa MP (</a:t>
            </a:r>
            <a:r>
              <a:rPr lang="sk-SK" sz="2500" dirty="0" err="1" smtClean="0">
                <a:latin typeface="Cambria" panose="02040503050406030204" pitchFamily="18" charset="0"/>
              </a:rPr>
              <a:t>pr</a:t>
            </a:r>
            <a:r>
              <a:rPr lang="sk-SK" sz="2500" dirty="0" smtClean="0">
                <a:latin typeface="Cambria" panose="02040503050406030204" pitchFamily="18" charset="0"/>
              </a:rPr>
              <a:t>. ozbrojených konfliktov, MN humanitárne právo)pred medzinárodným súdnym tribunálom (ad hoc alebo stálym) alebo pred vnútroštátnymi justičnými orgánmi štátu, na území ktorého došlo k spáchaniu protiprávneho správania sa, prípadne iných štátov v rámci koncepcie tzv. univerzálnej jurisdikcie </a:t>
            </a:r>
          </a:p>
          <a:p>
            <a:pPr algn="just"/>
            <a:r>
              <a:rPr lang="sk-SK" sz="2500" dirty="0" smtClean="0">
                <a:latin typeface="Cambria" panose="02040503050406030204" pitchFamily="18" charset="0"/>
              </a:rPr>
              <a:t>1918- Versaillská mierová zmluva- uznanie zodpovednosti </a:t>
            </a:r>
            <a:r>
              <a:rPr lang="sk-SK" sz="2500" dirty="0" err="1" smtClean="0">
                <a:latin typeface="Cambria" panose="02040503050406030204" pitchFamily="18" charset="0"/>
              </a:rPr>
              <a:t>nem</a:t>
            </a:r>
            <a:r>
              <a:rPr lang="sk-SK" sz="2500" dirty="0" smtClean="0">
                <a:latin typeface="Cambria" panose="02040503050406030204" pitchFamily="18" charset="0"/>
              </a:rPr>
              <a:t>. cisára </a:t>
            </a:r>
            <a:r>
              <a:rPr lang="sk-SK" sz="2500" dirty="0" err="1" smtClean="0">
                <a:latin typeface="Cambria" panose="02040503050406030204" pitchFamily="18" charset="0"/>
              </a:rPr>
              <a:t>Wilhelma</a:t>
            </a:r>
            <a:r>
              <a:rPr lang="sk-SK" sz="2500" dirty="0" smtClean="0">
                <a:latin typeface="Cambria" panose="02040503050406030204" pitchFamily="18" charset="0"/>
              </a:rPr>
              <a:t> II.- čl. 227- najhrubšie porušenie zásad MN mravnosti a posvätnej platnosti zmlúv; čl. 228- možnosť postaviť pred vojenské súdy osoby obžalované z činov priečiacich sa vojnovým zvykom a obyčajom;</a:t>
            </a:r>
          </a:p>
          <a:p>
            <a:pPr algn="just"/>
            <a:r>
              <a:rPr lang="sk-SK" sz="2500" dirty="0" smtClean="0">
                <a:latin typeface="Cambria" panose="02040503050406030204" pitchFamily="18" charset="0"/>
              </a:rPr>
              <a:t>Zásady uznané Štatútom Norimberského vojenského tribunálu (rez. VZ OSN 177/II)- zásada č. 1- každý, kto spácha čin zakladajúci zločin podľa MP, zodpovedá za tento čin a podlieha trestu;</a:t>
            </a:r>
          </a:p>
          <a:p>
            <a:pPr algn="just"/>
            <a:r>
              <a:rPr lang="sk-SK" sz="2500" dirty="0" smtClean="0">
                <a:latin typeface="Cambria" panose="02040503050406030204" pitchFamily="18" charset="0"/>
              </a:rPr>
              <a:t>Štatút MN vojenského tribunálu so sídlom v Norimbergu (Dohoda ZSSR, USA, VB, FR.- 1945)- uznanie trestno-</a:t>
            </a:r>
            <a:r>
              <a:rPr lang="sk-SK" sz="2500" dirty="0" err="1" smtClean="0">
                <a:latin typeface="Cambria" panose="02040503050406030204" pitchFamily="18" charset="0"/>
              </a:rPr>
              <a:t>pr</a:t>
            </a:r>
            <a:r>
              <a:rPr lang="sk-SK" sz="2500" dirty="0" smtClean="0">
                <a:latin typeface="Cambria" panose="02040503050406030204" pitchFamily="18" charset="0"/>
              </a:rPr>
              <a:t>. zodpovednosti jednotlivca za vojnové zločiny, zločiny proti mieru a proti ľudskosti</a:t>
            </a:r>
            <a:endParaRPr lang="sk-SK" sz="2500" dirty="0">
              <a:latin typeface="Cambria" panose="02040503050406030204" pitchFamily="18" charset="0"/>
            </a:endParaRPr>
          </a:p>
        </p:txBody>
      </p:sp>
    </p:spTree>
    <p:extLst>
      <p:ext uri="{BB962C8B-B14F-4D97-AF65-F5344CB8AC3E}">
        <p14:creationId xmlns:p14="http://schemas.microsoft.com/office/powerpoint/2010/main" val="989938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336884" y="190500"/>
            <a:ext cx="11598442" cy="6534149"/>
          </a:xfrm>
        </p:spPr>
        <p:txBody>
          <a:bodyPr>
            <a:noAutofit/>
          </a:bodyPr>
          <a:lstStyle/>
          <a:p>
            <a:pPr algn="just"/>
            <a:r>
              <a:rPr lang="sk-SK" sz="3000" i="1" dirty="0" smtClean="0">
                <a:latin typeface="Cambria" panose="02040503050406030204" pitchFamily="18" charset="0"/>
              </a:rPr>
              <a:t>„Ako je dlhodobo uznávané, MP ukladá povinnosti a zodpovednosť rovnako jednotlivcom aj štátom. Podstatou Štatútu Norimberského tribunálu je, že jednotlivci majú svoje MN povinnosti existujúce popri záväzkoch štátov. Ten, kto porušil pravidlá vojny, nemôže ťažiť zo svojej imunity, aj keď konal v mene štátu, pokiaľ tento prekročil svoje oprávnenia podľa MP.“</a:t>
            </a:r>
          </a:p>
          <a:p>
            <a:pPr algn="just"/>
            <a:r>
              <a:rPr lang="sk-SK" sz="3000" dirty="0" smtClean="0">
                <a:latin typeface="Cambria" panose="02040503050406030204" pitchFamily="18" charset="0"/>
              </a:rPr>
              <a:t>Koncepcia vojnových zločinov známa už pred r. 1945</a:t>
            </a:r>
          </a:p>
          <a:p>
            <a:pPr algn="just"/>
            <a:r>
              <a:rPr lang="sk-SK" sz="3000" dirty="0" smtClean="0">
                <a:latin typeface="Cambria" panose="02040503050406030204" pitchFamily="18" charset="0"/>
              </a:rPr>
              <a:t>Norimberg- prvý krát definované zločiny proti mieru </a:t>
            </a:r>
            <a:r>
              <a:rPr lang="sk-SK" sz="3000" i="1" dirty="0" smtClean="0">
                <a:latin typeface="Cambria" panose="02040503050406030204" pitchFamily="18" charset="0"/>
              </a:rPr>
              <a:t>(osnovanie, príprava, podnecovanie alebo začatie útočnej vojny alebo vojny porušujúcej MNZ</a:t>
            </a:r>
            <a:r>
              <a:rPr lang="sk-SK" sz="3000" dirty="0" smtClean="0">
                <a:latin typeface="Cambria" panose="02040503050406030204" pitchFamily="18" charset="0"/>
              </a:rPr>
              <a:t>), zločiny proti ľudskosti (</a:t>
            </a:r>
            <a:r>
              <a:rPr lang="sk-SK" sz="3000" i="1" dirty="0" smtClean="0">
                <a:latin typeface="Cambria" panose="02040503050406030204" pitchFamily="18" charset="0"/>
              </a:rPr>
              <a:t>vraždy, vyhladzovanie, zotročovanie, deportácie alebo iné krutosti páchané na civilnom obyvateľstve pred vojnou/počas vojny</a:t>
            </a:r>
            <a:r>
              <a:rPr lang="sk-SK" sz="3000" dirty="0" smtClean="0">
                <a:latin typeface="Cambria" panose="02040503050406030204" pitchFamily="18" charset="0"/>
              </a:rPr>
              <a:t>) –</a:t>
            </a:r>
            <a:r>
              <a:rPr lang="en-US" sz="3000" dirty="0" smtClean="0">
                <a:latin typeface="Cambria" panose="02040503050406030204" pitchFamily="18" charset="0"/>
              </a:rPr>
              <a:t>&gt;</a:t>
            </a:r>
            <a:r>
              <a:rPr lang="sk-SK" sz="3000" dirty="0" smtClean="0">
                <a:latin typeface="Cambria" panose="02040503050406030204" pitchFamily="18" charset="0"/>
              </a:rPr>
              <a:t> </a:t>
            </a:r>
            <a:r>
              <a:rPr lang="en-US" sz="3000" dirty="0" err="1" smtClean="0">
                <a:latin typeface="Cambria" panose="02040503050406030204" pitchFamily="18" charset="0"/>
              </a:rPr>
              <a:t>Dohov</a:t>
            </a:r>
            <a:r>
              <a:rPr lang="sk-SK" sz="3000" dirty="0" smtClean="0">
                <a:latin typeface="Cambria" panose="02040503050406030204" pitchFamily="18" charset="0"/>
              </a:rPr>
              <a:t>or o predchádzaní a trestaní zločinu genocídy- 1948- zločin genocídy; MN dohovor o potlačení a trestaní zločinu apartheidu- 1973; vo všetkých prípadoch uznaná individuálna zodpovednosť jednotlivca podľa MP  </a:t>
            </a:r>
            <a:endParaRPr lang="sk-SK" sz="3000" dirty="0">
              <a:latin typeface="Cambria" panose="02040503050406030204" pitchFamily="18" charset="0"/>
            </a:endParaRPr>
          </a:p>
        </p:txBody>
      </p:sp>
    </p:spTree>
    <p:extLst>
      <p:ext uri="{BB962C8B-B14F-4D97-AF65-F5344CB8AC3E}">
        <p14:creationId xmlns:p14="http://schemas.microsoft.com/office/powerpoint/2010/main" val="4247276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81263" y="0"/>
            <a:ext cx="11285621" cy="6665495"/>
          </a:xfrm>
        </p:spPr>
        <p:txBody>
          <a:bodyPr>
            <a:noAutofit/>
          </a:bodyPr>
          <a:lstStyle/>
          <a:p>
            <a:pPr algn="just"/>
            <a:r>
              <a:rPr lang="sk-SK" sz="2600" dirty="0" smtClean="0">
                <a:latin typeface="Cambria" panose="02040503050406030204" pitchFamily="18" charset="0"/>
              </a:rPr>
              <a:t>Zásady uznané Štatútom Norimberského vojenského tribunálu (rez. VZ OSN 177/II)- náležitosti a podmienky vzniku a realizácie individuálnej </a:t>
            </a:r>
            <a:r>
              <a:rPr lang="sk-SK" sz="2600" dirty="0" err="1" smtClean="0">
                <a:latin typeface="Cambria" panose="02040503050406030204" pitchFamily="18" charset="0"/>
              </a:rPr>
              <a:t>tretno-pr</a:t>
            </a:r>
            <a:r>
              <a:rPr lang="sk-SK" sz="2600" dirty="0" smtClean="0">
                <a:latin typeface="Cambria" panose="02040503050406030204" pitchFamily="18" charset="0"/>
              </a:rPr>
              <a:t>. zodpovednosti jednotlivca za spáchanie zločinov podľa MP: </a:t>
            </a:r>
          </a:p>
          <a:p>
            <a:pPr algn="just"/>
            <a:r>
              <a:rPr lang="sk-SK" sz="2600" dirty="0" smtClean="0">
                <a:latin typeface="Cambria" panose="02040503050406030204" pitchFamily="18" charset="0"/>
              </a:rPr>
              <a:t>zásada II.- skutočnosť, že VNŠP neukladá trest za čin zakladajúci zločin podľa MP nezbavuje páchateľa jeho zodpovednosti podľa MP; </a:t>
            </a:r>
          </a:p>
          <a:p>
            <a:pPr algn="just"/>
            <a:r>
              <a:rPr lang="sk-SK" sz="2600" dirty="0" smtClean="0">
                <a:latin typeface="Cambria" panose="02040503050406030204" pitchFamily="18" charset="0"/>
              </a:rPr>
              <a:t>Zásada III- Skutočnosť, že páchateľ konal ako hlava štátu alebo zodpovedný vládny činiteľ ho nezbavuje zodpovednosti podľa MP; </a:t>
            </a:r>
          </a:p>
          <a:p>
            <a:pPr algn="just"/>
            <a:r>
              <a:rPr lang="sk-SK" sz="2600" dirty="0" smtClean="0">
                <a:latin typeface="Cambria" panose="02040503050406030204" pitchFamily="18" charset="0"/>
              </a:rPr>
              <a:t>Zásada IV- skutočnosť, že jednal podľa príkazu svojej vlády alebo nadriadeného ho nezbavuje zodpovednosti, ak mal skutočnú možnosť morálnej voľby;</a:t>
            </a:r>
          </a:p>
          <a:p>
            <a:pPr algn="just"/>
            <a:r>
              <a:rPr lang="sk-SK" sz="2600" dirty="0" smtClean="0">
                <a:latin typeface="Cambria" panose="02040503050406030204" pitchFamily="18" charset="0"/>
              </a:rPr>
              <a:t>režim individuálnej zodpovednosti jednotlivca za zločiny podľa MP nezbavuje jeho „domovský štát“ zodpovednosti za MN zločiny, ako sú </a:t>
            </a:r>
            <a:r>
              <a:rPr lang="sk-SK" sz="2600" dirty="0" err="1" smtClean="0">
                <a:latin typeface="Cambria" panose="02040503050406030204" pitchFamily="18" charset="0"/>
              </a:rPr>
              <a:t>def</a:t>
            </a:r>
            <a:r>
              <a:rPr lang="sk-SK" sz="2600" dirty="0" smtClean="0">
                <a:latin typeface="Cambria" panose="02040503050406030204" pitchFamily="18" charset="0"/>
              </a:rPr>
              <a:t>. V čl. 19 ods.2 Návrhu článkov o zodpovednosti za MN protiprávne správanie sa štátov</a:t>
            </a:r>
          </a:p>
          <a:p>
            <a:pPr algn="just"/>
            <a:r>
              <a:rPr lang="sk-SK" sz="2600" dirty="0" smtClean="0">
                <a:latin typeface="Cambria" panose="02040503050406030204" pitchFamily="18" charset="0"/>
              </a:rPr>
              <a:t>Dohovor o nepremlčateľnosti vojnových zločinov a zločinov proti ľudskosti- 1968- aby sa použitím predpisov VNŠP o premlčaní nezabránilo uplatneniu zodpovednosti páchateľov zločinov proti mieru a proti ľudskosti  </a:t>
            </a:r>
            <a:endParaRPr lang="sk-SK" sz="2600" dirty="0">
              <a:latin typeface="Cambria" panose="02040503050406030204" pitchFamily="18" charset="0"/>
            </a:endParaRPr>
          </a:p>
        </p:txBody>
      </p:sp>
    </p:spTree>
    <p:extLst>
      <p:ext uri="{BB962C8B-B14F-4D97-AF65-F5344CB8AC3E}">
        <p14:creationId xmlns:p14="http://schemas.microsoft.com/office/powerpoint/2010/main" val="3089403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199" y="336884"/>
            <a:ext cx="11405937" cy="6304548"/>
          </a:xfrm>
        </p:spPr>
        <p:txBody>
          <a:bodyPr/>
          <a:lstStyle/>
          <a:p>
            <a:pPr algn="just"/>
            <a:r>
              <a:rPr lang="sk-SK" dirty="0" smtClean="0">
                <a:latin typeface="Cambria" panose="02040503050406030204" pitchFamily="18" charset="0"/>
              </a:rPr>
              <a:t>Zlom v 90. rokoch 20.stor.:</a:t>
            </a:r>
          </a:p>
          <a:p>
            <a:pPr algn="just"/>
            <a:r>
              <a:rPr lang="sk-SK" dirty="0" smtClean="0">
                <a:latin typeface="Cambria" panose="02040503050406030204" pitchFamily="18" charset="0"/>
              </a:rPr>
              <a:t>Rez. BR OSN č. 827 z 25.5.1993- MN tribunál pre bývalú Juhosláviu</a:t>
            </a:r>
          </a:p>
          <a:p>
            <a:pPr algn="just"/>
            <a:r>
              <a:rPr lang="sk-SK" dirty="0" smtClean="0">
                <a:latin typeface="Cambria" panose="02040503050406030204" pitchFamily="18" charset="0"/>
              </a:rPr>
              <a:t>Rez. BR OSN č. 995 z 8.11.1994- MN tribunál pre Rwandu</a:t>
            </a:r>
          </a:p>
          <a:p>
            <a:pPr algn="just"/>
            <a:r>
              <a:rPr lang="sk-SK" dirty="0" smtClean="0">
                <a:latin typeface="Cambria" panose="02040503050406030204" pitchFamily="18" charset="0"/>
              </a:rPr>
              <a:t>Rímsky štatút- 1998- Medzinárodný trestný súd (ICC- od 2007)- Haag </a:t>
            </a:r>
          </a:p>
          <a:p>
            <a:pPr algn="just"/>
            <a:r>
              <a:rPr lang="sk-SK" dirty="0" smtClean="0">
                <a:latin typeface="Cambria" panose="02040503050406030204" pitchFamily="18" charset="0"/>
              </a:rPr>
              <a:t>-</a:t>
            </a:r>
            <a:r>
              <a:rPr lang="en-US" dirty="0" smtClean="0">
                <a:latin typeface="Cambria" panose="02040503050406030204" pitchFamily="18" charset="0"/>
              </a:rPr>
              <a:t>&gt; </a:t>
            </a:r>
            <a:r>
              <a:rPr lang="sk-SK" dirty="0" smtClean="0">
                <a:latin typeface="Cambria" panose="02040503050406030204" pitchFamily="18" charset="0"/>
              </a:rPr>
              <a:t>opätovné potvrdenie zodpovednosti jednotlivca za konkrétne zločiny podľa MP spáchané v určitom období a na určitých územiach, ako aj zločiny bez ohľadu na to, kde a kedy boli spáchané, zopakovali zásady vzťahujúce podmienok vzniku individuálnej zodpovednosti jednotlivca </a:t>
            </a:r>
          </a:p>
          <a:p>
            <a:pPr algn="just"/>
            <a:r>
              <a:rPr lang="sk-SK" dirty="0" smtClean="0">
                <a:latin typeface="Cambria" panose="02040503050406030204" pitchFamily="18" charset="0"/>
              </a:rPr>
              <a:t>Obidva štatúty (Juhoslávia, Rwanda) prijaté ako rez. BR OSN na zákl. kap. VII. </a:t>
            </a:r>
            <a:r>
              <a:rPr lang="sk-SK" dirty="0" err="1" smtClean="0">
                <a:latin typeface="Cambria" panose="02040503050406030204" pitchFamily="18" charset="0"/>
              </a:rPr>
              <a:t>ChOSN</a:t>
            </a:r>
            <a:r>
              <a:rPr lang="sk-SK" dirty="0" smtClean="0">
                <a:latin typeface="Cambria" panose="02040503050406030204" pitchFamily="18" charset="0"/>
              </a:rPr>
              <a:t>- jednomyseľnosť stálych členov BR OSN- vôľa celého MN spoločenstva vynútiť rešpektovanie ĽP prostriedkami MN trestného práva, rozhodujú o zločinoch spáchaných počas MN i </a:t>
            </a:r>
            <a:r>
              <a:rPr lang="sk-SK" dirty="0" err="1" smtClean="0">
                <a:latin typeface="Cambria" panose="02040503050406030204" pitchFamily="18" charset="0"/>
              </a:rPr>
              <a:t>ne</a:t>
            </a:r>
            <a:r>
              <a:rPr lang="sk-SK" dirty="0" smtClean="0">
                <a:latin typeface="Cambria" panose="02040503050406030204" pitchFamily="18" charset="0"/>
              </a:rPr>
              <a:t>-MN konfliktu (na rozdiel od Norimberského a Tokijského </a:t>
            </a:r>
            <a:r>
              <a:rPr lang="sk-SK" dirty="0" err="1" smtClean="0">
                <a:latin typeface="Cambria" panose="02040503050406030204" pitchFamily="18" charset="0"/>
              </a:rPr>
              <a:t>vojn</a:t>
            </a:r>
            <a:r>
              <a:rPr lang="sk-SK" dirty="0" smtClean="0">
                <a:latin typeface="Cambria" panose="02040503050406030204" pitchFamily="18" charset="0"/>
              </a:rPr>
              <a:t>. Tribunálu)</a:t>
            </a:r>
            <a:endParaRPr lang="sk-SK" dirty="0">
              <a:latin typeface="Cambria" panose="02040503050406030204" pitchFamily="18" charset="0"/>
            </a:endParaRPr>
          </a:p>
        </p:txBody>
      </p:sp>
    </p:spTree>
    <p:extLst>
      <p:ext uri="{BB962C8B-B14F-4D97-AF65-F5344CB8AC3E}">
        <p14:creationId xmlns:p14="http://schemas.microsoft.com/office/powerpoint/2010/main" val="1056529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288758" y="312821"/>
            <a:ext cx="11646567" cy="6328611"/>
          </a:xfrm>
        </p:spPr>
        <p:txBody>
          <a:bodyPr/>
          <a:lstStyle/>
          <a:p>
            <a:pPr algn="just"/>
            <a:r>
              <a:rPr lang="sk-SK" dirty="0" smtClean="0">
                <a:latin typeface="Cambria" panose="02040503050406030204" pitchFamily="18" charset="0"/>
              </a:rPr>
              <a:t>1. MN dokument zakotvujúci </a:t>
            </a:r>
            <a:r>
              <a:rPr lang="sk-SK" dirty="0" err="1" smtClean="0">
                <a:latin typeface="Cambria" panose="02040503050406030204" pitchFamily="18" charset="0"/>
              </a:rPr>
              <a:t>Tr</a:t>
            </a:r>
            <a:r>
              <a:rPr lang="sk-SK" dirty="0" smtClean="0">
                <a:latin typeface="Cambria" panose="02040503050406030204" pitchFamily="18" charset="0"/>
              </a:rPr>
              <a:t>.-</a:t>
            </a:r>
            <a:r>
              <a:rPr lang="sk-SK" dirty="0" err="1" smtClean="0">
                <a:latin typeface="Cambria" panose="02040503050406030204" pitchFamily="18" charset="0"/>
              </a:rPr>
              <a:t>pr</a:t>
            </a:r>
            <a:r>
              <a:rPr lang="sk-SK" dirty="0" smtClean="0">
                <a:latin typeface="Cambria" panose="02040503050406030204" pitchFamily="18" charset="0"/>
              </a:rPr>
              <a:t>. zodpovednosť jednotlivca bez konkrétnej spätosti s ich spáchaním v konkrétnom čase a mieste- </a:t>
            </a:r>
            <a:r>
              <a:rPr lang="sk-SK" dirty="0" err="1" smtClean="0">
                <a:latin typeface="Cambria" panose="02040503050406030204" pitchFamily="18" charset="0"/>
              </a:rPr>
              <a:t>Rímky</a:t>
            </a:r>
            <a:r>
              <a:rPr lang="sk-SK" dirty="0" smtClean="0">
                <a:latin typeface="Cambria" panose="02040503050406030204" pitchFamily="18" charset="0"/>
              </a:rPr>
              <a:t> štatút MN trestného súdu- 1998- plus zločin agresie , obmedzenie- čl. 26 „Súd nebude vykonávať jurisdikciu nad žiadnou osobou, ktorá v dobe údajného spáchania zločinu ešte nedovŕšila 18 rokov veku.“</a:t>
            </a:r>
          </a:p>
          <a:p>
            <a:pPr marL="0" indent="0" algn="just">
              <a:buNone/>
            </a:pPr>
            <a:r>
              <a:rPr lang="sk-SK" dirty="0" smtClean="0">
                <a:latin typeface="Cambria" panose="02040503050406030204" pitchFamily="18" charset="0"/>
              </a:rPr>
              <a:t>- vytvoril základ MN </a:t>
            </a:r>
            <a:r>
              <a:rPr lang="sk-SK" dirty="0" err="1" smtClean="0">
                <a:latin typeface="Cambria" panose="02040503050406030204" pitchFamily="18" charset="0"/>
              </a:rPr>
              <a:t>tr</a:t>
            </a:r>
            <a:r>
              <a:rPr lang="sk-SK" dirty="0" smtClean="0">
                <a:latin typeface="Cambria" panose="02040503050406030204" pitchFamily="18" charset="0"/>
              </a:rPr>
              <a:t>. súdnictva ako trvalého inštitútu spôsobilého postihovať najzávažnejšie porušenia MP jednotlivcami spáchaním zločinov podľa MP, nie ej potrebné vždy vytvárať nový MN súdny orgán- ad hoc- aj preventívny účinok</a:t>
            </a:r>
          </a:p>
          <a:p>
            <a:pPr algn="just"/>
            <a:endParaRPr lang="sk-SK" dirty="0" smtClean="0">
              <a:latin typeface="Cambria" panose="02040503050406030204" pitchFamily="18" charset="0"/>
            </a:endParaRPr>
          </a:p>
          <a:p>
            <a:pPr algn="just"/>
            <a:endParaRPr lang="sk-SK" dirty="0">
              <a:latin typeface="Cambria" panose="02040503050406030204" pitchFamily="18" charset="0"/>
            </a:endParaRPr>
          </a:p>
        </p:txBody>
      </p:sp>
    </p:spTree>
    <p:extLst>
      <p:ext uri="{BB962C8B-B14F-4D97-AF65-F5344CB8AC3E}">
        <p14:creationId xmlns:p14="http://schemas.microsoft.com/office/powerpoint/2010/main" val="272033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90500" y="190500"/>
            <a:ext cx="11696700" cy="6496050"/>
          </a:xfrm>
        </p:spPr>
        <p:txBody>
          <a:bodyPr/>
          <a:lstStyle/>
          <a:p>
            <a:pPr algn="just"/>
            <a:r>
              <a:rPr lang="sk-SK" dirty="0" smtClean="0">
                <a:latin typeface="Cambria" panose="02040503050406030204" pitchFamily="18" charset="0"/>
              </a:rPr>
              <a:t>Uplatnenie zodpovednosti v MP je základným predpokladom riadneho fungovania MP</a:t>
            </a:r>
          </a:p>
          <a:p>
            <a:pPr algn="just"/>
            <a:r>
              <a:rPr lang="sk-SK" dirty="0" smtClean="0">
                <a:latin typeface="Cambria" panose="02040503050406030204" pitchFamily="18" charset="0"/>
              </a:rPr>
              <a:t>Stále platná zásada </a:t>
            </a:r>
            <a:r>
              <a:rPr lang="sk-SK" i="1" dirty="0" err="1" smtClean="0">
                <a:latin typeface="Cambria" panose="02040503050406030204" pitchFamily="18" charset="0"/>
              </a:rPr>
              <a:t>pacta</a:t>
            </a:r>
            <a:r>
              <a:rPr lang="sk-SK" i="1" dirty="0" smtClean="0">
                <a:latin typeface="Cambria" panose="02040503050406030204" pitchFamily="18" charset="0"/>
              </a:rPr>
              <a:t> </a:t>
            </a:r>
            <a:r>
              <a:rPr lang="sk-SK" i="1" dirty="0" err="1" smtClean="0">
                <a:latin typeface="Cambria" panose="02040503050406030204" pitchFamily="18" charset="0"/>
              </a:rPr>
              <a:t>sunt</a:t>
            </a:r>
            <a:r>
              <a:rPr lang="sk-SK" i="1" dirty="0" smtClean="0">
                <a:latin typeface="Cambria" panose="02040503050406030204" pitchFamily="18" charset="0"/>
              </a:rPr>
              <a:t> </a:t>
            </a:r>
            <a:r>
              <a:rPr lang="sk-SK" i="1" dirty="0" err="1" smtClean="0">
                <a:latin typeface="Cambria" panose="02040503050406030204" pitchFamily="18" charset="0"/>
              </a:rPr>
              <a:t>servanda</a:t>
            </a:r>
            <a:r>
              <a:rPr lang="sk-SK" i="1" dirty="0" smtClean="0">
                <a:latin typeface="Cambria" panose="02040503050406030204" pitchFamily="18" charset="0"/>
              </a:rPr>
              <a:t> </a:t>
            </a:r>
            <a:r>
              <a:rPr lang="sk-SK" dirty="0" smtClean="0">
                <a:latin typeface="Cambria" panose="02040503050406030204" pitchFamily="18" charset="0"/>
              </a:rPr>
              <a:t>+ riadne plnenie záväzkov</a:t>
            </a:r>
          </a:p>
          <a:p>
            <a:pPr algn="just"/>
            <a:r>
              <a:rPr lang="sk-SK" dirty="0" smtClean="0">
                <a:latin typeface="Cambria" panose="02040503050406030204" pitchFamily="18" charset="0"/>
              </a:rPr>
              <a:t>Neexistencia centrálneho donucovacieho orgánu, MSD- fakultatívna jurisdikcia, slabá účinnosť svojpomoci, neochota uplatňovať pravidlá MP- rozpor s národnými záujmami</a:t>
            </a:r>
          </a:p>
          <a:p>
            <a:pPr algn="just"/>
            <a:r>
              <a:rPr lang="sk-SK" dirty="0" smtClean="0">
                <a:latin typeface="Cambria" panose="02040503050406030204" pitchFamily="18" charset="0"/>
              </a:rPr>
              <a:t>Dopĺňanie medzinárodnej obyčaje pravidlami medzinárodného zmluvného  práva   </a:t>
            </a:r>
            <a:endParaRPr lang="sk-SK" dirty="0">
              <a:latin typeface="Cambria" panose="02040503050406030204" pitchFamily="18" charset="0"/>
            </a:endParaRPr>
          </a:p>
        </p:txBody>
      </p:sp>
    </p:spTree>
    <p:extLst>
      <p:ext uri="{BB962C8B-B14F-4D97-AF65-F5344CB8AC3E}">
        <p14:creationId xmlns:p14="http://schemas.microsoft.com/office/powerpoint/2010/main" val="2862296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
            <a:ext cx="11983453" cy="1219199"/>
          </a:xfrm>
        </p:spPr>
        <p:txBody>
          <a:bodyPr>
            <a:normAutofit fontScale="90000"/>
          </a:bodyPr>
          <a:lstStyle/>
          <a:p>
            <a:pPr algn="ctr"/>
            <a:r>
              <a:rPr lang="sk-SK" b="1" dirty="0" smtClean="0">
                <a:latin typeface="Cambria" panose="02040503050406030204" pitchFamily="18" charset="0"/>
              </a:rPr>
              <a:t>Procesné práva jednotlivca pri realizácii jeho individuálnej zodpovednosti za zločiny podľa MP</a:t>
            </a:r>
            <a:endParaRPr lang="sk-SK" b="1" dirty="0">
              <a:latin typeface="Cambria" panose="02040503050406030204" pitchFamily="18" charset="0"/>
            </a:endParaRPr>
          </a:p>
        </p:txBody>
      </p:sp>
      <p:sp>
        <p:nvSpPr>
          <p:cNvPr id="3" name="Zástupný symbol obsahu 2"/>
          <p:cNvSpPr>
            <a:spLocks noGrp="1"/>
          </p:cNvSpPr>
          <p:nvPr>
            <p:ph idx="1"/>
          </p:nvPr>
        </p:nvSpPr>
        <p:spPr>
          <a:xfrm>
            <a:off x="312821" y="1085850"/>
            <a:ext cx="11670632" cy="5772149"/>
          </a:xfrm>
        </p:spPr>
        <p:txBody>
          <a:bodyPr>
            <a:noAutofit/>
          </a:bodyPr>
          <a:lstStyle/>
          <a:p>
            <a:pPr algn="just"/>
            <a:r>
              <a:rPr lang="sk-SK" sz="2500" dirty="0" smtClean="0">
                <a:latin typeface="Cambria" panose="02040503050406030204" pitchFamily="18" charset="0"/>
              </a:rPr>
              <a:t>Procesné práva jednotlivca ako </a:t>
            </a:r>
            <a:r>
              <a:rPr lang="sk-SK" sz="2500" i="1" dirty="0" smtClean="0">
                <a:latin typeface="Cambria" panose="02040503050406030204" pitchFamily="18" charset="0"/>
              </a:rPr>
              <a:t>žalovanej strany </a:t>
            </a:r>
            <a:r>
              <a:rPr lang="sk-SK" sz="2500" dirty="0" smtClean="0">
                <a:latin typeface="Cambria" panose="02040503050406030204" pitchFamily="18" charset="0"/>
              </a:rPr>
              <a:t>v MN súdnom konaní</a:t>
            </a:r>
          </a:p>
          <a:p>
            <a:pPr algn="just"/>
            <a:r>
              <a:rPr lang="sk-SK" sz="2500" dirty="0" smtClean="0">
                <a:latin typeface="Cambria" panose="02040503050406030204" pitchFamily="18" charset="0"/>
              </a:rPr>
              <a:t>- </a:t>
            </a:r>
            <a:r>
              <a:rPr lang="sk-SK" sz="2500" dirty="0" err="1" smtClean="0">
                <a:latin typeface="Cambria" panose="02040503050406030204" pitchFamily="18" charset="0"/>
              </a:rPr>
              <a:t>pr</a:t>
            </a:r>
            <a:r>
              <a:rPr lang="sk-SK" sz="2500" dirty="0" smtClean="0">
                <a:latin typeface="Cambria" panose="02040503050406030204" pitchFamily="18" charset="0"/>
              </a:rPr>
              <a:t>. na dodanie opisu žaloby, všetkých listín, v jazyku, kt. rozumie, </a:t>
            </a:r>
            <a:r>
              <a:rPr lang="sk-SK" sz="2500" dirty="0" err="1" smtClean="0">
                <a:latin typeface="Cambria" panose="02040503050406030204" pitchFamily="18" charset="0"/>
              </a:rPr>
              <a:t>pr</a:t>
            </a:r>
            <a:r>
              <a:rPr lang="sk-SK" sz="2500" dirty="0" smtClean="0">
                <a:latin typeface="Cambria" panose="02040503050406030204" pitchFamily="18" charset="0"/>
              </a:rPr>
              <a:t>. podanie vyjadrenie k obvineniam, </a:t>
            </a:r>
            <a:r>
              <a:rPr lang="sk-SK" sz="2500" dirty="0" err="1" smtClean="0">
                <a:latin typeface="Cambria" panose="02040503050406030204" pitchFamily="18" charset="0"/>
              </a:rPr>
              <a:t>pr</a:t>
            </a:r>
            <a:r>
              <a:rPr lang="sk-SK" sz="2500" dirty="0" smtClean="0">
                <a:latin typeface="Cambria" panose="02040503050406030204" pitchFamily="18" charset="0"/>
              </a:rPr>
              <a:t>. na výsluch v jazyku, kt. rozumie, </a:t>
            </a:r>
            <a:r>
              <a:rPr lang="sk-SK" sz="2500" dirty="0" err="1" smtClean="0">
                <a:latin typeface="Cambria" panose="02040503050406030204" pitchFamily="18" charset="0"/>
              </a:rPr>
              <a:t>pr</a:t>
            </a:r>
            <a:r>
              <a:rPr lang="sk-SK" sz="2500" dirty="0" smtClean="0">
                <a:latin typeface="Cambria" panose="02040503050406030204" pitchFamily="18" charset="0"/>
              </a:rPr>
              <a:t>. na obhajobu, </a:t>
            </a:r>
            <a:r>
              <a:rPr lang="sk-SK" sz="2500" dirty="0" err="1" smtClean="0">
                <a:latin typeface="Cambria" panose="02040503050406030204" pitchFamily="18" charset="0"/>
              </a:rPr>
              <a:t>pr</a:t>
            </a:r>
            <a:r>
              <a:rPr lang="sk-SK" sz="2500" dirty="0" smtClean="0">
                <a:latin typeface="Cambria" panose="02040503050406030204" pitchFamily="18" charset="0"/>
              </a:rPr>
              <a:t>. predkladať dôkazy, uskutočňovať krížový výsluch- sú vyjadrením zásady V.- „každý, kto je obvinený zo zločinu podľa MP, má nárok na spravodlivý súd na základe skutočností a práva.“- právo vyjadrené ešte pred existenciou MN dohody o štandarde procesných práv patriacich každému, proti komu bolo vznesené obvinenie z TČ- neskôr VDĽP, čl. 6 DOĽPZS-1950, čl. 14 MPOPP- 1966- garancie pred VNŠ súdnymi orgánmi; </a:t>
            </a:r>
          </a:p>
          <a:p>
            <a:pPr algn="just"/>
            <a:r>
              <a:rPr lang="sk-SK" sz="2500" dirty="0" smtClean="0">
                <a:latin typeface="Cambria" panose="02040503050406030204" pitchFamily="18" charset="0"/>
              </a:rPr>
              <a:t>Hmotno-</a:t>
            </a:r>
            <a:r>
              <a:rPr lang="sk-SK" sz="2500" dirty="0" err="1" smtClean="0">
                <a:latin typeface="Cambria" panose="02040503050406030204" pitchFamily="18" charset="0"/>
              </a:rPr>
              <a:t>pr</a:t>
            </a:r>
            <a:r>
              <a:rPr lang="sk-SK" sz="2500" dirty="0" smtClean="0">
                <a:latin typeface="Cambria" panose="02040503050406030204" pitchFamily="18" charset="0"/>
              </a:rPr>
              <a:t>. základ individuálnej </a:t>
            </a:r>
            <a:r>
              <a:rPr lang="sk-SK" sz="2500" dirty="0" err="1" smtClean="0">
                <a:latin typeface="Cambria" panose="02040503050406030204" pitchFamily="18" charset="0"/>
              </a:rPr>
              <a:t>tr</a:t>
            </a:r>
            <a:r>
              <a:rPr lang="sk-SK" sz="2500" dirty="0" smtClean="0">
                <a:latin typeface="Cambria" panose="02040503050406030204" pitchFamily="18" charset="0"/>
              </a:rPr>
              <a:t>.-</a:t>
            </a:r>
            <a:r>
              <a:rPr lang="sk-SK" sz="2500" dirty="0" err="1" smtClean="0">
                <a:latin typeface="Cambria" panose="02040503050406030204" pitchFamily="18" charset="0"/>
              </a:rPr>
              <a:t>pr</a:t>
            </a:r>
            <a:r>
              <a:rPr lang="sk-SK" sz="2500" dirty="0" smtClean="0">
                <a:latin typeface="Cambria" panose="02040503050406030204" pitchFamily="18" charset="0"/>
              </a:rPr>
              <a:t>. zodpovednosti  je v MP, procesno- právna realizácia decentralizovaná a uskutočňovaná na úrovni VNŠP- trestanie pred VNŠS uznala Moskovská deklarácia „o zodpovednosti hitlerovcov za spáchanie ukrutnosti“ (30.10.1943), čl. VI Dohovoru o zabránení a trestaní zločinu genocídy (1948), čl. V MN Dohovoru o potlačovaní a trestaní zločinu apartheidu (1973), paralelná možnosť stíhania pred MN trestným tribunálom po platnosti Rímskeho štatútu ICC</a:t>
            </a:r>
          </a:p>
          <a:p>
            <a:pPr algn="just"/>
            <a:endParaRPr lang="sk-SK" sz="2500" dirty="0" smtClean="0">
              <a:latin typeface="Cambria" panose="02040503050406030204" pitchFamily="18" charset="0"/>
            </a:endParaRPr>
          </a:p>
        </p:txBody>
      </p:sp>
    </p:spTree>
    <p:extLst>
      <p:ext uri="{BB962C8B-B14F-4D97-AF65-F5344CB8AC3E}">
        <p14:creationId xmlns:p14="http://schemas.microsoft.com/office/powerpoint/2010/main" val="2789261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71451" y="0"/>
            <a:ext cx="11836066" cy="6858000"/>
          </a:xfrm>
        </p:spPr>
        <p:txBody>
          <a:bodyPr>
            <a:noAutofit/>
          </a:bodyPr>
          <a:lstStyle/>
          <a:p>
            <a:pPr algn="just"/>
            <a:r>
              <a:rPr lang="sk-SK" sz="2500" dirty="0" smtClean="0">
                <a:latin typeface="Cambria" panose="02040503050406030204" pitchFamily="18" charset="0"/>
              </a:rPr>
              <a:t>Príslušnosť súdov- definovaná v </a:t>
            </a:r>
            <a:r>
              <a:rPr lang="sk-SK" sz="2500" dirty="0" err="1" smtClean="0">
                <a:latin typeface="Cambria" panose="02040503050406030204" pitchFamily="18" charset="0"/>
              </a:rPr>
              <a:t>jednotl</a:t>
            </a:r>
            <a:r>
              <a:rPr lang="sk-SK" sz="2500" dirty="0" smtClean="0">
                <a:latin typeface="Cambria" panose="02040503050406030204" pitchFamily="18" charset="0"/>
              </a:rPr>
              <a:t>. Štatútoch, aby bol vylúčený konflikt jurisdikcii VNŠ a MN </a:t>
            </a:r>
            <a:r>
              <a:rPr lang="sk-SK" sz="2500" dirty="0" err="1" smtClean="0">
                <a:latin typeface="Cambria" panose="02040503050406030204" pitchFamily="18" charset="0"/>
              </a:rPr>
              <a:t>tr</a:t>
            </a:r>
            <a:r>
              <a:rPr lang="sk-SK" sz="2500" dirty="0" smtClean="0">
                <a:latin typeface="Cambria" panose="02040503050406030204" pitchFamily="18" charset="0"/>
              </a:rPr>
              <a:t>. Tribunálu- (MN tribunál by mal mať prednosť- Rímsky štatút ICC- výlučná právomoc ICC)</a:t>
            </a:r>
          </a:p>
          <a:p>
            <a:pPr algn="just"/>
            <a:r>
              <a:rPr lang="sk-SK" sz="2500" dirty="0" smtClean="0">
                <a:latin typeface="Cambria" panose="02040503050406030204" pitchFamily="18" charset="0"/>
              </a:rPr>
              <a:t>Rozsah procesných práv jednotlivca pred MN súdnym tribunálom stálym alebo ad hoc- pridŕža sa všeobecnej úpravy </a:t>
            </a:r>
            <a:r>
              <a:rPr lang="sk-SK" sz="2500" dirty="0" err="1" smtClean="0">
                <a:latin typeface="Cambria" panose="02040503050406030204" pitchFamily="18" charset="0"/>
              </a:rPr>
              <a:t>def</a:t>
            </a:r>
            <a:r>
              <a:rPr lang="sk-SK" sz="2500" dirty="0" smtClean="0">
                <a:latin typeface="Cambria" panose="02040503050406030204" pitchFamily="18" charset="0"/>
              </a:rPr>
              <a:t>. V čl. 6 DOĽPZS, čl. 14 MPOPP, v zásade rovnaké postavenie ako páchatelia TČ podľa VNŠP;</a:t>
            </a:r>
          </a:p>
          <a:p>
            <a:pPr algn="just"/>
            <a:r>
              <a:rPr lang="sk-SK" sz="2500" b="1" dirty="0" smtClean="0">
                <a:latin typeface="Cambria" panose="02040503050406030204" pitchFamily="18" charset="0"/>
              </a:rPr>
              <a:t>Povojnová úprava konania pred MN tribunálom </a:t>
            </a:r>
            <a:r>
              <a:rPr lang="sk-SK" sz="2500" b="1" dirty="0" err="1" smtClean="0">
                <a:latin typeface="Cambria" panose="02040503050406030204" pitchFamily="18" charset="0"/>
              </a:rPr>
              <a:t>vs</a:t>
            </a:r>
            <a:r>
              <a:rPr lang="sk-SK" sz="2500" b="1" dirty="0" smtClean="0">
                <a:latin typeface="Cambria" panose="02040503050406030204" pitchFamily="18" charset="0"/>
              </a:rPr>
              <a:t>.  úprava z 90.rokov- Juhoslávia, Rwanda, ICC:</a:t>
            </a:r>
          </a:p>
          <a:p>
            <a:pPr algn="just">
              <a:buFontTx/>
              <a:buChar char="-"/>
            </a:pPr>
            <a:r>
              <a:rPr lang="sk-SK" sz="2500" dirty="0" smtClean="0">
                <a:latin typeface="Cambria" panose="02040503050406030204" pitchFamily="18" charset="0"/>
              </a:rPr>
              <a:t>Princíp rovnosti- žalobca a žalovaný rovnaké postavenie- </a:t>
            </a:r>
            <a:r>
              <a:rPr lang="sk-SK" sz="2500" dirty="0" err="1" smtClean="0">
                <a:latin typeface="Cambria" panose="02040503050406030204" pitchFamily="18" charset="0"/>
              </a:rPr>
              <a:t>pr</a:t>
            </a:r>
            <a:r>
              <a:rPr lang="sk-SK" sz="2500" dirty="0" smtClean="0">
                <a:latin typeface="Cambria" panose="02040503050406030204" pitchFamily="18" charset="0"/>
              </a:rPr>
              <a:t>. na verejné konanie, na právne rady, predkladať a overovať dôkazy, prezumpcia neviny, sprístupnenie predložených dokumentov</a:t>
            </a:r>
          </a:p>
          <a:p>
            <a:pPr algn="just">
              <a:buFontTx/>
              <a:buChar char="-"/>
            </a:pPr>
            <a:r>
              <a:rPr lang="sk-SK" sz="2500" dirty="0" smtClean="0">
                <a:latin typeface="Cambria" panose="02040503050406030204" pitchFamily="18" charset="0"/>
              </a:rPr>
              <a:t>Právo na účasť na konaní- Norimberg- aj za neúčasti obvineného, 90.roky- garancia konania za prítomnosti obvineného</a:t>
            </a:r>
          </a:p>
          <a:p>
            <a:pPr algn="just">
              <a:buFontTx/>
              <a:buChar char="-"/>
            </a:pPr>
            <a:r>
              <a:rPr lang="sk-SK" sz="2500" dirty="0" smtClean="0">
                <a:latin typeface="Cambria" panose="02040503050406030204" pitchFamily="18" charset="0"/>
              </a:rPr>
              <a:t>Druh </a:t>
            </a:r>
            <a:r>
              <a:rPr lang="sk-SK" sz="2500" dirty="0">
                <a:latin typeface="Cambria" panose="02040503050406030204" pitchFamily="18" charset="0"/>
              </a:rPr>
              <a:t>trestu- </a:t>
            </a:r>
            <a:r>
              <a:rPr lang="sk-SK" sz="2500" dirty="0" smtClean="0">
                <a:latin typeface="Cambria" panose="02040503050406030204" pitchFamily="18" charset="0"/>
              </a:rPr>
              <a:t>Norimberg- trest smrti, J, R,ICC- tresty obmedzené na odňatie slobody (čl. 6 DOĽPZS, čl. 24 Š MNT pre BJ, čl. 23 Š MN pre R, čl. 77 Š ICC)</a:t>
            </a:r>
          </a:p>
          <a:p>
            <a:pPr algn="just">
              <a:buFontTx/>
              <a:buChar char="-"/>
            </a:pPr>
            <a:r>
              <a:rPr lang="sk-SK" sz="2500" dirty="0" smtClean="0">
                <a:latin typeface="Cambria" panose="02040503050406030204" pitchFamily="18" charset="0"/>
              </a:rPr>
              <a:t>Konečnosť trestu- Norimberg- rozsudok konečný a neodvolateľný, J, R, ICC- odvolanie z právnych aj faktických dôvodov  </a:t>
            </a:r>
            <a:endParaRPr lang="sk-SK" sz="2500" dirty="0">
              <a:latin typeface="Cambria" panose="02040503050406030204" pitchFamily="18" charset="0"/>
            </a:endParaRPr>
          </a:p>
        </p:txBody>
      </p:sp>
    </p:spTree>
    <p:extLst>
      <p:ext uri="{BB962C8B-B14F-4D97-AF65-F5344CB8AC3E}">
        <p14:creationId xmlns:p14="http://schemas.microsoft.com/office/powerpoint/2010/main" val="3308911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838200" y="505326"/>
            <a:ext cx="10515600" cy="5671637"/>
          </a:xfrm>
        </p:spPr>
        <p:txBody>
          <a:bodyPr/>
          <a:lstStyle/>
          <a:p>
            <a:r>
              <a:rPr lang="sk-SK" dirty="0" smtClean="0">
                <a:latin typeface="Cambria" panose="02040503050406030204" pitchFamily="18" charset="0"/>
              </a:rPr>
              <a:t>Právo podať žalobu na páchateľov jednotlivcom nebolo priznané, ostáva výlučne ako právo prokurátora (čl. 18 Š MNT pre BJ, čl. 17 ŠMNT pre R)</a:t>
            </a:r>
          </a:p>
          <a:p>
            <a:endParaRPr lang="sk-SK" dirty="0" smtClean="0">
              <a:latin typeface="Cambria" panose="02040503050406030204" pitchFamily="18" charset="0"/>
            </a:endParaRPr>
          </a:p>
          <a:p>
            <a:endParaRPr lang="sk-SK" dirty="0">
              <a:latin typeface="Cambria" panose="02040503050406030204" pitchFamily="18" charset="0"/>
            </a:endParaRPr>
          </a:p>
          <a:p>
            <a:pPr marL="0" indent="0" algn="ctr">
              <a:buNone/>
            </a:pPr>
            <a:r>
              <a:rPr lang="sk-SK" b="1" dirty="0" smtClean="0">
                <a:latin typeface="Cambria" panose="02040503050406030204" pitchFamily="18" charset="0"/>
              </a:rPr>
              <a:t>Ďakujem za pozornosť </a:t>
            </a:r>
            <a:r>
              <a:rPr lang="sk-SK" b="1" dirty="0" smtClean="0">
                <a:latin typeface="Cambria" panose="02040503050406030204" pitchFamily="18" charset="0"/>
                <a:sym typeface="Wingdings" panose="05000000000000000000" pitchFamily="2" charset="2"/>
              </a:rPr>
              <a:t></a:t>
            </a:r>
            <a:endParaRPr lang="sk-SK" b="1" dirty="0">
              <a:latin typeface="Cambria" panose="02040503050406030204" pitchFamily="18" charset="0"/>
            </a:endParaRPr>
          </a:p>
        </p:txBody>
      </p:sp>
    </p:spTree>
    <p:extLst>
      <p:ext uri="{BB962C8B-B14F-4D97-AF65-F5344CB8AC3E}">
        <p14:creationId xmlns:p14="http://schemas.microsoft.com/office/powerpoint/2010/main" val="600416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31065" y="373487"/>
            <a:ext cx="11062952" cy="965916"/>
          </a:xfrm>
        </p:spPr>
        <p:txBody>
          <a:bodyPr/>
          <a:lstStyle/>
          <a:p>
            <a:r>
              <a:rPr lang="sk-SK" b="1" dirty="0" smtClean="0">
                <a:latin typeface="Cambria" panose="02040503050406030204" pitchFamily="18" charset="0"/>
              </a:rPr>
              <a:t>Zodpovednosť štátov podľa MP</a:t>
            </a:r>
            <a:endParaRPr lang="sk-SK" b="1" dirty="0">
              <a:latin typeface="Cambria" panose="02040503050406030204" pitchFamily="18" charset="0"/>
            </a:endParaRPr>
          </a:p>
        </p:txBody>
      </p:sp>
      <p:sp>
        <p:nvSpPr>
          <p:cNvPr id="3" name="Podnadpis 2"/>
          <p:cNvSpPr>
            <a:spLocks noGrp="1"/>
          </p:cNvSpPr>
          <p:nvPr>
            <p:ph type="subTitle" idx="1"/>
          </p:nvPr>
        </p:nvSpPr>
        <p:spPr>
          <a:xfrm>
            <a:off x="152400" y="1339403"/>
            <a:ext cx="11868150" cy="5306095"/>
          </a:xfrm>
        </p:spPr>
        <p:txBody>
          <a:bodyPr>
            <a:normAutofit/>
          </a:bodyPr>
          <a:lstStyle/>
          <a:p>
            <a:pPr marL="457200" indent="-457200" algn="l">
              <a:buFont typeface="Arial" panose="020B0604020202020204" pitchFamily="34" charset="0"/>
              <a:buChar char="•"/>
            </a:pPr>
            <a:r>
              <a:rPr lang="sk-SK" sz="2800" b="1" i="1" dirty="0" smtClean="0">
                <a:latin typeface="Cambria" panose="02040503050406030204" pitchFamily="18" charset="0"/>
              </a:rPr>
              <a:t>Zodpovednosť za MN protiprávne správanie sa štátov</a:t>
            </a:r>
          </a:p>
          <a:p>
            <a:pPr marL="457200" indent="-457200" algn="l">
              <a:buFont typeface="Arial" panose="020B0604020202020204" pitchFamily="34" charset="0"/>
              <a:buChar char="•"/>
            </a:pPr>
            <a:r>
              <a:rPr lang="sk-SK" sz="2800" b="1" i="1" dirty="0" smtClean="0">
                <a:latin typeface="Cambria" panose="02040503050406030204" pitchFamily="18" charset="0"/>
              </a:rPr>
              <a:t>Zodpovednosť za správanie sa MN dovolené, s ktorým je spojené zvýšené riziko (objektívna zodpovednosť)</a:t>
            </a:r>
          </a:p>
          <a:p>
            <a:pPr marL="457200" indent="-457200" algn="l">
              <a:buFont typeface="Arial" panose="020B0604020202020204" pitchFamily="34" charset="0"/>
              <a:buChar char="•"/>
            </a:pPr>
            <a:r>
              <a:rPr lang="sk-SK" sz="2800" b="1" i="1" dirty="0" smtClean="0">
                <a:latin typeface="Cambria" panose="02040503050406030204" pitchFamily="18" charset="0"/>
              </a:rPr>
              <a:t>Zodpovednosť za škodlivé dôsledky činností MN nezakázaných</a:t>
            </a:r>
            <a:endParaRPr lang="sk-SK" sz="2800" dirty="0">
              <a:latin typeface="Cambria" panose="02040503050406030204" pitchFamily="18" charset="0"/>
            </a:endParaRPr>
          </a:p>
        </p:txBody>
      </p:sp>
    </p:spTree>
    <p:extLst>
      <p:ext uri="{BB962C8B-B14F-4D97-AF65-F5344CB8AC3E}">
        <p14:creationId xmlns:p14="http://schemas.microsoft.com/office/powerpoint/2010/main" val="98574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
            <a:ext cx="12192000" cy="1523999"/>
          </a:xfrm>
        </p:spPr>
        <p:txBody>
          <a:bodyPr/>
          <a:lstStyle/>
          <a:p>
            <a:pPr algn="ctr"/>
            <a:r>
              <a:rPr lang="sk-SK" b="1" dirty="0" smtClean="0">
                <a:latin typeface="Cambria" panose="02040503050406030204" pitchFamily="18" charset="0"/>
              </a:rPr>
              <a:t>Zodpovednosť za MN protiprávne správanie sa štátov</a:t>
            </a:r>
            <a:endParaRPr lang="sk-SK" b="1" dirty="0">
              <a:latin typeface="Cambria" panose="02040503050406030204" pitchFamily="18" charset="0"/>
            </a:endParaRPr>
          </a:p>
        </p:txBody>
      </p:sp>
      <p:sp>
        <p:nvSpPr>
          <p:cNvPr id="3" name="Zástupný symbol obsahu 2"/>
          <p:cNvSpPr>
            <a:spLocks noGrp="1"/>
          </p:cNvSpPr>
          <p:nvPr>
            <p:ph idx="1"/>
          </p:nvPr>
        </p:nvSpPr>
        <p:spPr>
          <a:xfrm>
            <a:off x="133350" y="1314450"/>
            <a:ext cx="12058650" cy="5543550"/>
          </a:xfrm>
        </p:spPr>
        <p:txBody>
          <a:bodyPr>
            <a:noAutofit/>
          </a:bodyPr>
          <a:lstStyle/>
          <a:p>
            <a:pPr algn="just"/>
            <a:r>
              <a:rPr lang="sk-SK" sz="2600" dirty="0" smtClean="0">
                <a:latin typeface="Cambria" panose="02040503050406030204" pitchFamily="18" charset="0"/>
              </a:rPr>
              <a:t>Akcesorický záväzok pristupujúci k pôvodnému záväzku </a:t>
            </a:r>
          </a:p>
          <a:p>
            <a:pPr algn="just"/>
            <a:r>
              <a:rPr lang="sk-SK" sz="2600" dirty="0" smtClean="0">
                <a:latin typeface="Cambria" panose="02040503050406030204" pitchFamily="18" charset="0"/>
              </a:rPr>
              <a:t>Prelom 19. a 20. stor.- riešenie sporov arbitrážou, diplomatickou cestou, mierne ustálenie všeobecne platných obyčají (</a:t>
            </a:r>
            <a:r>
              <a:rPr lang="sk-SK" sz="2600" i="1" dirty="0" smtClean="0">
                <a:latin typeface="Cambria" panose="02040503050406030204" pitchFamily="18" charset="0"/>
              </a:rPr>
              <a:t>Alabama, Chorzowská továreň, Prieliv Korfu</a:t>
            </a:r>
            <a:r>
              <a:rPr lang="sk-SK" sz="2600" dirty="0" smtClean="0">
                <a:latin typeface="Cambria" panose="02040503050406030204" pitchFamily="18" charset="0"/>
              </a:rPr>
              <a:t>)</a:t>
            </a:r>
          </a:p>
          <a:p>
            <a:pPr algn="just"/>
            <a:r>
              <a:rPr lang="sk-SK" sz="2600" dirty="0" smtClean="0">
                <a:latin typeface="Cambria" panose="02040503050406030204" pitchFamily="18" charset="0"/>
              </a:rPr>
              <a:t>Pred 2. sv. vojnou neúspešné pokusy o kodifikáciu pravidiel zodpovednosti štátov za MN protiprávne správanie, po 2.sv.vojne- 1949- Komisia OSN pre MP- na svojom 1. zasadnutí stanovila okruhy, ktorými sa bude zaoberať, medzi nimi bola i zodpovednosť štátov  </a:t>
            </a:r>
          </a:p>
          <a:p>
            <a:pPr algn="just"/>
            <a:r>
              <a:rPr lang="sk-SK" sz="2600" dirty="0" smtClean="0">
                <a:latin typeface="Cambria" panose="02040503050406030204" pitchFamily="18" charset="0"/>
              </a:rPr>
              <a:t>1955- Garcia- </a:t>
            </a:r>
            <a:r>
              <a:rPr lang="sk-SK" sz="2600" dirty="0" err="1" smtClean="0">
                <a:latin typeface="Cambria" panose="02040503050406030204" pitchFamily="18" charset="0"/>
              </a:rPr>
              <a:t>Amador</a:t>
            </a:r>
            <a:r>
              <a:rPr lang="sk-SK" sz="2600" dirty="0" smtClean="0">
                <a:latin typeface="Cambria" panose="02040503050406030204" pitchFamily="18" charset="0"/>
              </a:rPr>
              <a:t>- zvláštny spravodajca- pozornosť len na škody spôsobené cudzincom; 1963- Robert </a:t>
            </a:r>
            <a:r>
              <a:rPr lang="sk-SK" sz="2600" dirty="0" err="1" smtClean="0">
                <a:latin typeface="Cambria" panose="02040503050406030204" pitchFamily="18" charset="0"/>
              </a:rPr>
              <a:t>Ago</a:t>
            </a:r>
            <a:r>
              <a:rPr lang="sk-SK" sz="2600" dirty="0" smtClean="0">
                <a:latin typeface="Cambria" panose="02040503050406030204" pitchFamily="18" charset="0"/>
              </a:rPr>
              <a:t>- zvláštny spravodajca- pozornosť na všeobecné pravidlá zodpovednosti štátov- výsledok- prvá časť návrhu článkov- pôvod </a:t>
            </a:r>
            <a:r>
              <a:rPr lang="sk-SK" sz="2600" dirty="0" err="1" smtClean="0">
                <a:latin typeface="Cambria" panose="02040503050406030204" pitchFamily="18" charset="0"/>
              </a:rPr>
              <a:t>MNZodp</a:t>
            </a:r>
            <a:r>
              <a:rPr lang="sk-SK" sz="2600" dirty="0" smtClean="0">
                <a:latin typeface="Cambria" panose="02040503050406030204" pitchFamily="18" charset="0"/>
              </a:rPr>
              <a:t>.; 1979- </a:t>
            </a:r>
            <a:r>
              <a:rPr lang="sk-SK" sz="2600" dirty="0" err="1" smtClean="0">
                <a:latin typeface="Cambria" panose="02040503050406030204" pitchFamily="18" charset="0"/>
              </a:rPr>
              <a:t>Wilhelm</a:t>
            </a:r>
            <a:r>
              <a:rPr lang="sk-SK" sz="2600" dirty="0" smtClean="0">
                <a:latin typeface="Cambria" panose="02040503050406030204" pitchFamily="18" charset="0"/>
              </a:rPr>
              <a:t> </a:t>
            </a:r>
            <a:r>
              <a:rPr lang="sk-SK" sz="2600" dirty="0" err="1" smtClean="0">
                <a:latin typeface="Cambria" panose="02040503050406030204" pitchFamily="18" charset="0"/>
              </a:rPr>
              <a:t>Riphagen</a:t>
            </a:r>
            <a:r>
              <a:rPr lang="sk-SK" sz="2600" dirty="0" smtClean="0">
                <a:latin typeface="Cambria" panose="02040503050406030204" pitchFamily="18" charset="0"/>
              </a:rPr>
              <a:t>- obsah, formy a rozsah </a:t>
            </a:r>
            <a:r>
              <a:rPr lang="sk-SK" sz="2600" dirty="0" err="1" smtClean="0">
                <a:latin typeface="Cambria" panose="02040503050406030204" pitchFamily="18" charset="0"/>
              </a:rPr>
              <a:t>MNZodp</a:t>
            </a:r>
            <a:r>
              <a:rPr lang="sk-SK" sz="2600" dirty="0" smtClean="0">
                <a:latin typeface="Cambria" panose="02040503050406030204" pitchFamily="18" charset="0"/>
              </a:rPr>
              <a:t>., návrh však dokončený vďaka </a:t>
            </a:r>
            <a:r>
              <a:rPr lang="sk-SK" sz="2600" dirty="0" err="1" smtClean="0">
                <a:latin typeface="Cambria" panose="02040503050406030204" pitchFamily="18" charset="0"/>
              </a:rPr>
              <a:t>Arango</a:t>
            </a:r>
            <a:r>
              <a:rPr lang="sk-SK" sz="2600" dirty="0" smtClean="0">
                <a:latin typeface="Cambria" panose="02040503050406030204" pitchFamily="18" charset="0"/>
              </a:rPr>
              <a:t>-Ruiz v roku 1996, spracovanie pripomienok- 1998- James </a:t>
            </a:r>
            <a:r>
              <a:rPr lang="sk-SK" sz="2600" dirty="0" err="1" smtClean="0">
                <a:latin typeface="Cambria" panose="02040503050406030204" pitchFamily="18" charset="0"/>
              </a:rPr>
              <a:t>Crawford</a:t>
            </a:r>
            <a:r>
              <a:rPr lang="sk-SK" sz="2600" dirty="0" smtClean="0">
                <a:latin typeface="Cambria" panose="02040503050406030204" pitchFamily="18" charset="0"/>
              </a:rPr>
              <a:t>, v roku 2001 na pôde Komisie OSN pre MP prijatý definitívny text Návrhu článkov o zodpovednosti za MN protiprávne správanie sa štátov </a:t>
            </a:r>
          </a:p>
        </p:txBody>
      </p:sp>
    </p:spTree>
    <p:extLst>
      <p:ext uri="{BB962C8B-B14F-4D97-AF65-F5344CB8AC3E}">
        <p14:creationId xmlns:p14="http://schemas.microsoft.com/office/powerpoint/2010/main" val="1722321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228600" y="152400"/>
            <a:ext cx="11791950" cy="6705600"/>
          </a:xfrm>
        </p:spPr>
        <p:txBody>
          <a:bodyPr>
            <a:normAutofit lnSpcReduction="10000"/>
          </a:bodyPr>
          <a:lstStyle/>
          <a:p>
            <a:pPr algn="just"/>
            <a:r>
              <a:rPr lang="sk-SK" dirty="0">
                <a:latin typeface="Cambria" panose="02040503050406030204" pitchFamily="18" charset="0"/>
              </a:rPr>
              <a:t>Odporúčanie pre VZ OSN, aby Návrh vzalo na vedomie- nezáväzná rezolúcia VZ OSN č. 56/83 z roku </a:t>
            </a:r>
            <a:r>
              <a:rPr lang="sk-SK" dirty="0" smtClean="0">
                <a:latin typeface="Cambria" panose="02040503050406030204" pitchFamily="18" charset="0"/>
              </a:rPr>
              <a:t>2002</a:t>
            </a:r>
          </a:p>
          <a:p>
            <a:pPr marL="0" indent="0" algn="just">
              <a:buNone/>
            </a:pPr>
            <a:r>
              <a:rPr lang="sk-SK" b="1" dirty="0" smtClean="0">
                <a:latin typeface="Cambria" panose="02040503050406030204" pitchFamily="18" charset="0"/>
              </a:rPr>
              <a:t>Návrh článkov o zodpovednosti štátov za MN protiprávne správanie:</a:t>
            </a:r>
          </a:p>
          <a:p>
            <a:pPr algn="just"/>
            <a:r>
              <a:rPr lang="sk-SK" dirty="0" smtClean="0">
                <a:latin typeface="Cambria" panose="02040503050406030204" pitchFamily="18" charset="0"/>
              </a:rPr>
              <a:t>Kodifikácia obyčajových pravidiel, z úpravy vylučuje zodpovednosť MNO a jednotlivcov </a:t>
            </a:r>
          </a:p>
          <a:p>
            <a:pPr algn="just"/>
            <a:r>
              <a:rPr lang="sk-SK" dirty="0" smtClean="0">
                <a:latin typeface="Cambria" panose="02040503050406030204" pitchFamily="18" charset="0"/>
              </a:rPr>
              <a:t>4 časti: podstatné prvky </a:t>
            </a:r>
            <a:r>
              <a:rPr lang="sk-SK" dirty="0" err="1" smtClean="0">
                <a:latin typeface="Cambria" panose="02040503050406030204" pitchFamily="18" charset="0"/>
              </a:rPr>
              <a:t>MNZodp</a:t>
            </a:r>
            <a:r>
              <a:rPr lang="sk-SK" dirty="0" smtClean="0">
                <a:latin typeface="Cambria" panose="02040503050406030204" pitchFamily="18" charset="0"/>
              </a:rPr>
              <a:t>.(charakteristika protiprávneho konania), obsah </a:t>
            </a:r>
            <a:r>
              <a:rPr lang="sk-SK" dirty="0" err="1" smtClean="0">
                <a:latin typeface="Cambria" panose="02040503050406030204" pitchFamily="18" charset="0"/>
              </a:rPr>
              <a:t>MNZodp</a:t>
            </a:r>
            <a:r>
              <a:rPr lang="sk-SK" dirty="0" smtClean="0">
                <a:latin typeface="Cambria" panose="02040503050406030204" pitchFamily="18" charset="0"/>
              </a:rPr>
              <a:t>., uplatňovanie </a:t>
            </a:r>
            <a:r>
              <a:rPr lang="sk-SK" dirty="0" err="1" smtClean="0">
                <a:latin typeface="Cambria" panose="02040503050406030204" pitchFamily="18" charset="0"/>
              </a:rPr>
              <a:t>MNZodp</a:t>
            </a:r>
            <a:r>
              <a:rPr lang="sk-SK" dirty="0" smtClean="0">
                <a:latin typeface="Cambria" panose="02040503050406030204" pitchFamily="18" charset="0"/>
              </a:rPr>
              <a:t>., všeobecné ustanovenia</a:t>
            </a:r>
          </a:p>
          <a:p>
            <a:pPr algn="just"/>
            <a:r>
              <a:rPr lang="sk-SK" dirty="0" smtClean="0">
                <a:latin typeface="Cambria" panose="02040503050406030204" pitchFamily="18" charset="0"/>
              </a:rPr>
              <a:t>1. Prvky </a:t>
            </a:r>
            <a:r>
              <a:rPr lang="sk-SK" dirty="0" err="1" smtClean="0">
                <a:latin typeface="Cambria" panose="02040503050406030204" pitchFamily="18" charset="0"/>
              </a:rPr>
              <a:t>MNZopd</a:t>
            </a:r>
            <a:r>
              <a:rPr lang="sk-SK" dirty="0" smtClean="0">
                <a:latin typeface="Cambria" panose="02040503050406030204" pitchFamily="18" charset="0"/>
              </a:rPr>
              <a:t>.- subjektívny (</a:t>
            </a:r>
            <a:r>
              <a:rPr lang="sk-SK" dirty="0" err="1" smtClean="0">
                <a:latin typeface="Cambria" panose="02040503050406030204" pitchFamily="18" charset="0"/>
              </a:rPr>
              <a:t>pričitateľnosť</a:t>
            </a:r>
            <a:r>
              <a:rPr lang="sk-SK" dirty="0" smtClean="0">
                <a:latin typeface="Cambria" panose="02040503050406030204" pitchFamily="18" charset="0"/>
              </a:rPr>
              <a:t> konania </a:t>
            </a:r>
            <a:r>
              <a:rPr lang="sk-SK" dirty="0">
                <a:latin typeface="Cambria" panose="02040503050406030204" pitchFamily="18" charset="0"/>
              </a:rPr>
              <a:t>š</a:t>
            </a:r>
            <a:r>
              <a:rPr lang="sk-SK" dirty="0" smtClean="0">
                <a:latin typeface="Cambria" panose="02040503050406030204" pitchFamily="18" charset="0"/>
              </a:rPr>
              <a:t>tátu), objektívny prvok (protiprávnosť konania), okolnosti vylučujúce protiprávnosť- predchádzajúci súhlas štátu, sebaobrana, protiopatrenie poškodeného štátu, vis </a:t>
            </a:r>
            <a:r>
              <a:rPr lang="sk-SK" dirty="0" err="1" smtClean="0">
                <a:latin typeface="Cambria" panose="02040503050406030204" pitchFamily="18" charset="0"/>
              </a:rPr>
              <a:t>maior</a:t>
            </a:r>
            <a:r>
              <a:rPr lang="sk-SK" dirty="0" smtClean="0">
                <a:latin typeface="Cambria" panose="02040503050406030204" pitchFamily="18" charset="0"/>
              </a:rPr>
              <a:t> a náhodná udalosť, tieseň, stav núdze, škoda- sprievodný znak </a:t>
            </a:r>
          </a:p>
          <a:p>
            <a:pPr algn="just"/>
            <a:r>
              <a:rPr lang="sk-SK" dirty="0" smtClean="0">
                <a:latin typeface="Cambria" panose="02040503050406030204" pitchFamily="18" charset="0"/>
              </a:rPr>
              <a:t>2. obsah </a:t>
            </a:r>
            <a:r>
              <a:rPr lang="sk-SK" dirty="0" err="1" smtClean="0">
                <a:latin typeface="Cambria" panose="02040503050406030204" pitchFamily="18" charset="0"/>
              </a:rPr>
              <a:t>MNZodp</a:t>
            </a:r>
            <a:r>
              <a:rPr lang="sk-SK" dirty="0" smtClean="0">
                <a:latin typeface="Cambria" panose="02040503050406030204" pitchFamily="18" charset="0"/>
              </a:rPr>
              <a:t>.- upustiť od protiprávneho konania a poskytnúť plnú náhradu škody</a:t>
            </a:r>
          </a:p>
          <a:p>
            <a:pPr algn="just"/>
            <a:r>
              <a:rPr lang="sk-SK" dirty="0" smtClean="0">
                <a:latin typeface="Cambria" panose="02040503050406030204" pitchFamily="18" charset="0"/>
              </a:rPr>
              <a:t>3. uplatňovanie </a:t>
            </a:r>
            <a:r>
              <a:rPr lang="sk-SK" dirty="0" err="1" smtClean="0">
                <a:latin typeface="Cambria" panose="02040503050406030204" pitchFamily="18" charset="0"/>
              </a:rPr>
              <a:t>MNZopd</a:t>
            </a:r>
            <a:r>
              <a:rPr lang="sk-SK" dirty="0" smtClean="0">
                <a:latin typeface="Cambria" panose="02040503050406030204" pitchFamily="18" charset="0"/>
              </a:rPr>
              <a:t>.- poškodený štát, pri </a:t>
            </a:r>
            <a:r>
              <a:rPr lang="sk-SK" dirty="0" err="1" smtClean="0">
                <a:latin typeface="Cambria" panose="02040503050406030204" pitchFamily="18" charset="0"/>
              </a:rPr>
              <a:t>erga</a:t>
            </a:r>
            <a:r>
              <a:rPr lang="sk-SK" dirty="0" smtClean="0">
                <a:latin typeface="Cambria" panose="02040503050406030204" pitchFamily="18" charset="0"/>
              </a:rPr>
              <a:t> </a:t>
            </a:r>
            <a:r>
              <a:rPr lang="sk-SK" dirty="0" err="1" smtClean="0">
                <a:latin typeface="Cambria" panose="02040503050406030204" pitchFamily="18" charset="0"/>
              </a:rPr>
              <a:t>omnes</a:t>
            </a:r>
            <a:r>
              <a:rPr lang="sk-SK" dirty="0" smtClean="0">
                <a:latin typeface="Cambria" panose="02040503050406030204" pitchFamily="18" charset="0"/>
              </a:rPr>
              <a:t> záväzkoch všetky štáty MN spoločenstva </a:t>
            </a:r>
            <a:endParaRPr lang="sk-SK" dirty="0">
              <a:latin typeface="Cambria" panose="02040503050406030204" pitchFamily="18" charset="0"/>
            </a:endParaRPr>
          </a:p>
        </p:txBody>
      </p:sp>
    </p:spTree>
    <p:extLst>
      <p:ext uri="{BB962C8B-B14F-4D97-AF65-F5344CB8AC3E}">
        <p14:creationId xmlns:p14="http://schemas.microsoft.com/office/powerpoint/2010/main" val="2715782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33351"/>
            <a:ext cx="12192000" cy="1557338"/>
          </a:xfrm>
        </p:spPr>
        <p:txBody>
          <a:bodyPr/>
          <a:lstStyle/>
          <a:p>
            <a:pPr algn="ctr"/>
            <a:r>
              <a:rPr lang="sk-SK" b="1" dirty="0" smtClean="0">
                <a:latin typeface="Cambria" panose="02040503050406030204" pitchFamily="18" charset="0"/>
              </a:rPr>
              <a:t>Zodpovednosť za iné ako protiprávne správanie sa štátu v MP</a:t>
            </a:r>
            <a:endParaRPr lang="sk-SK" b="1" dirty="0">
              <a:latin typeface="Cambria" panose="02040503050406030204" pitchFamily="18" charset="0"/>
            </a:endParaRPr>
          </a:p>
        </p:txBody>
      </p:sp>
      <p:sp>
        <p:nvSpPr>
          <p:cNvPr id="3" name="Zástupný symbol obsahu 2"/>
          <p:cNvSpPr>
            <a:spLocks noGrp="1"/>
          </p:cNvSpPr>
          <p:nvPr>
            <p:ph idx="1"/>
          </p:nvPr>
        </p:nvSpPr>
        <p:spPr>
          <a:xfrm>
            <a:off x="190500" y="1825624"/>
            <a:ext cx="11772900" cy="4879975"/>
          </a:xfrm>
        </p:spPr>
        <p:txBody>
          <a:bodyPr>
            <a:normAutofit/>
          </a:bodyPr>
          <a:lstStyle/>
          <a:p>
            <a:pPr algn="just"/>
            <a:r>
              <a:rPr lang="sk-SK" dirty="0" smtClean="0">
                <a:latin typeface="Cambria" panose="02040503050406030204" pitchFamily="18" charset="0"/>
              </a:rPr>
              <a:t>Právny základ- osobitné zmluvy </a:t>
            </a:r>
          </a:p>
          <a:p>
            <a:pPr algn="just"/>
            <a:r>
              <a:rPr lang="sk-SK" dirty="0" smtClean="0">
                <a:latin typeface="Cambria" panose="02040503050406030204" pitchFamily="18" charset="0"/>
              </a:rPr>
              <a:t>Počet a rozsah škôd presahujúcich hranice štátu nie je dostatočne veľký na to, aby nútil štáty k spolupráci pri tvorbe obyčaje</a:t>
            </a:r>
          </a:p>
          <a:p>
            <a:pPr algn="just"/>
            <a:r>
              <a:rPr lang="sk-SK" dirty="0" smtClean="0">
                <a:latin typeface="Cambria" panose="02040503050406030204" pitchFamily="18" charset="0"/>
              </a:rPr>
              <a:t>Nezhoda názorov na to, kto je zodpovedný za škodlivé dôsledky nezakázanej činnosti (so zvýšeným rizikom alebo bez)</a:t>
            </a:r>
          </a:p>
          <a:p>
            <a:pPr algn="just"/>
            <a:r>
              <a:rPr lang="sk-SK" dirty="0" smtClean="0">
                <a:latin typeface="Cambria" panose="02040503050406030204" pitchFamily="18" charset="0"/>
              </a:rPr>
              <a:t>Je pochopiteľné, že štáty, ktoré nevykonávajú ekonomickú činnosti prenechávajú zodpovednosť na prevádzkovateľov nebezpečných činností </a:t>
            </a:r>
          </a:p>
          <a:p>
            <a:pPr algn="just"/>
            <a:r>
              <a:rPr lang="sk-SK" dirty="0" smtClean="0">
                <a:latin typeface="Cambria" panose="02040503050406030204" pitchFamily="18" charset="0"/>
              </a:rPr>
              <a:t>Zodpovednosť nie je sekundárnym záväzkom, teda následkom porušenia MN záväzku, ale </a:t>
            </a:r>
            <a:r>
              <a:rPr lang="sk-SK" dirty="0">
                <a:latin typeface="Cambria" panose="02040503050406030204" pitchFamily="18" charset="0"/>
              </a:rPr>
              <a:t>primárnym </a:t>
            </a:r>
            <a:r>
              <a:rPr lang="sk-SK" dirty="0" smtClean="0">
                <a:latin typeface="Cambria" panose="02040503050406030204" pitchFamily="18" charset="0"/>
              </a:rPr>
              <a:t>záväzkom, vzniká aj napriek preventívnym opatreniam, súčasne  sleduje prevenciu a náhradu škody</a:t>
            </a:r>
          </a:p>
        </p:txBody>
      </p:sp>
    </p:spTree>
    <p:extLst>
      <p:ext uri="{BB962C8B-B14F-4D97-AF65-F5344CB8AC3E}">
        <p14:creationId xmlns:p14="http://schemas.microsoft.com/office/powerpoint/2010/main" val="365883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209550" y="190500"/>
            <a:ext cx="11734800" cy="6477000"/>
          </a:xfrm>
        </p:spPr>
        <p:txBody>
          <a:bodyPr/>
          <a:lstStyle/>
          <a:p>
            <a:pPr algn="just"/>
            <a:r>
              <a:rPr lang="sk-SK" dirty="0">
                <a:latin typeface="Cambria" panose="02040503050406030204" pitchFamily="18" charset="0"/>
              </a:rPr>
              <a:t>Komisia OSN pre MP- 1978- téma- </a:t>
            </a:r>
            <a:r>
              <a:rPr lang="sk-SK" dirty="0" err="1">
                <a:latin typeface="Cambria" panose="02040503050406030204" pitchFamily="18" charset="0"/>
              </a:rPr>
              <a:t>MNZodp</a:t>
            </a:r>
            <a:r>
              <a:rPr lang="sk-SK" dirty="0">
                <a:latin typeface="Cambria" panose="02040503050406030204" pitchFamily="18" charset="0"/>
              </a:rPr>
              <a:t>. </a:t>
            </a:r>
            <a:r>
              <a:rPr lang="sk-SK" dirty="0" smtClean="0">
                <a:latin typeface="Cambria" panose="02040503050406030204" pitchFamily="18" charset="0"/>
              </a:rPr>
              <a:t>za </a:t>
            </a:r>
            <a:r>
              <a:rPr lang="sk-SK" dirty="0">
                <a:latin typeface="Cambria" panose="02040503050406030204" pitchFamily="18" charset="0"/>
              </a:rPr>
              <a:t>škodlivé dôsledky vyplývajúce z konania, ktoré nie je MP zakázané- </a:t>
            </a:r>
            <a:r>
              <a:rPr lang="sk-SK" b="1" i="1" dirty="0">
                <a:latin typeface="Cambria" panose="02040503050406030204" pitchFamily="18" charset="0"/>
              </a:rPr>
              <a:t>pokrokový rozvoj</a:t>
            </a:r>
            <a:r>
              <a:rPr lang="sk-SK" dirty="0">
                <a:latin typeface="Cambria" panose="02040503050406030204" pitchFamily="18" charset="0"/>
              </a:rPr>
              <a:t>, v r. 1997- tému rozdelila na dve oblasti </a:t>
            </a:r>
            <a:r>
              <a:rPr lang="sk-SK" dirty="0" smtClean="0">
                <a:latin typeface="Cambria" panose="02040503050406030204" pitchFamily="18" charset="0"/>
              </a:rPr>
              <a:t>– 1. oblasť prevencie následkov rizikových činností, ktorých dopad prekračuje hranice jedného štátu- kodifikačný návrh v r. 2001, 2. oblasť škôd a strát v dôsledku rizikových činností- kodifikačný návrh v r. 2006</a:t>
            </a:r>
          </a:p>
          <a:p>
            <a:pPr algn="just"/>
            <a:r>
              <a:rPr lang="sk-SK" i="1" dirty="0" smtClean="0">
                <a:latin typeface="Cambria" panose="02040503050406030204" pitchFamily="18" charset="0"/>
              </a:rPr>
              <a:t>V prvej oblasti </a:t>
            </a:r>
            <a:r>
              <a:rPr lang="sk-SK" dirty="0" smtClean="0">
                <a:latin typeface="Cambria" panose="02040503050406030204" pitchFamily="18" charset="0"/>
              </a:rPr>
              <a:t>dochádza k stieraniu hraníc medzi </a:t>
            </a:r>
            <a:r>
              <a:rPr lang="sk-SK" dirty="0" err="1" smtClean="0">
                <a:latin typeface="Cambria" panose="02040503050406030204" pitchFamily="18" charset="0"/>
              </a:rPr>
              <a:t>MNZodp</a:t>
            </a:r>
            <a:r>
              <a:rPr lang="sk-SK" dirty="0" smtClean="0">
                <a:latin typeface="Cambria" panose="02040503050406030204" pitchFamily="18" charset="0"/>
              </a:rPr>
              <a:t>. za protiprávne správanie a iné ako protiprávne správanie, obsahuje úpravu konkrétnych povinností štátov- notifikácia rizík, konzultácia s dotknutými štátmi, prijímanie preventívnych opatrení, teda stanovuje primárne záväzky, porušenie ktorých vyvoláva klasickú zodpovednosť za protiprávne správanie štátu, </a:t>
            </a:r>
            <a:r>
              <a:rPr lang="sk-SK" i="1" dirty="0" smtClean="0">
                <a:latin typeface="Cambria" panose="02040503050406030204" pitchFamily="18" charset="0"/>
              </a:rPr>
              <a:t>v druhej oblasti </a:t>
            </a:r>
            <a:r>
              <a:rPr lang="sk-SK" dirty="0" smtClean="0">
                <a:latin typeface="Cambria" panose="02040503050406030204" pitchFamily="18" charset="0"/>
              </a:rPr>
              <a:t>sú stanovenú princípy škody a spôsobu jej náhrady</a:t>
            </a:r>
          </a:p>
          <a:p>
            <a:pPr marL="0" indent="0" algn="just">
              <a:buNone/>
            </a:pPr>
            <a:endParaRPr lang="sk-SK" dirty="0">
              <a:latin typeface="Cambria" panose="02040503050406030204" pitchFamily="18" charset="0"/>
            </a:endParaRPr>
          </a:p>
        </p:txBody>
      </p:sp>
    </p:spTree>
    <p:extLst>
      <p:ext uri="{BB962C8B-B14F-4D97-AF65-F5344CB8AC3E}">
        <p14:creationId xmlns:p14="http://schemas.microsoft.com/office/powerpoint/2010/main" val="1692251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1450" y="1"/>
            <a:ext cx="11887200" cy="1690688"/>
          </a:xfrm>
        </p:spPr>
        <p:txBody>
          <a:bodyPr>
            <a:normAutofit fontScale="90000"/>
          </a:bodyPr>
          <a:lstStyle/>
          <a:p>
            <a:pPr algn="ctr"/>
            <a:r>
              <a:rPr lang="sk-SK" b="1" dirty="0" smtClean="0">
                <a:latin typeface="Cambria" panose="02040503050406030204" pitchFamily="18" charset="0"/>
              </a:rPr>
              <a:t>Zodpovednosť za činnosti MP dovolené, s ktorými je spojené zvýšené riziko </a:t>
            </a:r>
            <a:br>
              <a:rPr lang="sk-SK" b="1" dirty="0" smtClean="0">
                <a:latin typeface="Cambria" panose="02040503050406030204" pitchFamily="18" charset="0"/>
              </a:rPr>
            </a:br>
            <a:r>
              <a:rPr lang="sk-SK" b="1" dirty="0" smtClean="0">
                <a:latin typeface="Cambria" panose="02040503050406030204" pitchFamily="18" charset="0"/>
              </a:rPr>
              <a:t>(objektívna zodpovednosť)</a:t>
            </a:r>
            <a:endParaRPr lang="sk-SK" b="1" dirty="0">
              <a:latin typeface="Cambria" panose="02040503050406030204" pitchFamily="18" charset="0"/>
            </a:endParaRPr>
          </a:p>
        </p:txBody>
      </p:sp>
      <p:sp>
        <p:nvSpPr>
          <p:cNvPr id="3" name="Zástupný symbol obsahu 2"/>
          <p:cNvSpPr>
            <a:spLocks noGrp="1"/>
          </p:cNvSpPr>
          <p:nvPr>
            <p:ph idx="1"/>
          </p:nvPr>
        </p:nvSpPr>
        <p:spPr>
          <a:xfrm>
            <a:off x="171450" y="1825624"/>
            <a:ext cx="11887200" cy="4841875"/>
          </a:xfrm>
        </p:spPr>
        <p:txBody>
          <a:bodyPr>
            <a:normAutofit lnSpcReduction="10000"/>
          </a:bodyPr>
          <a:lstStyle/>
          <a:p>
            <a:pPr algn="just"/>
            <a:r>
              <a:rPr lang="sk-SK" sz="3200" dirty="0" smtClean="0">
                <a:latin typeface="Cambria" panose="02040503050406030204" pitchFamily="18" charset="0"/>
              </a:rPr>
              <a:t>Absolútna zodpovednosť, </a:t>
            </a:r>
            <a:r>
              <a:rPr lang="sk-SK" sz="3200" dirty="0" err="1" smtClean="0">
                <a:latin typeface="Cambria" panose="02040503050406030204" pitchFamily="18" charset="0"/>
              </a:rPr>
              <a:t>pr</a:t>
            </a:r>
            <a:r>
              <a:rPr lang="sk-SK" sz="3200" dirty="0" smtClean="0">
                <a:latin typeface="Cambria" panose="02040503050406030204" pitchFamily="18" charset="0"/>
              </a:rPr>
              <a:t>. Úprava- MNZ upravujúce konkrétnu činnosť</a:t>
            </a:r>
          </a:p>
          <a:p>
            <a:pPr algn="just"/>
            <a:r>
              <a:rPr lang="sk-SK" sz="3200" dirty="0" smtClean="0">
                <a:latin typeface="Cambria" panose="02040503050406030204" pitchFamily="18" charset="0"/>
              </a:rPr>
              <a:t>Konštitutívny prvok- vznik škody</a:t>
            </a:r>
          </a:p>
          <a:p>
            <a:pPr algn="just"/>
            <a:r>
              <a:rPr lang="sk-SK" sz="3200" dirty="0">
                <a:latin typeface="Cambria" panose="02040503050406030204" pitchFamily="18" charset="0"/>
              </a:rPr>
              <a:t>Obsah zodpovednosti- náhrada </a:t>
            </a:r>
            <a:r>
              <a:rPr lang="sk-SK" sz="3200" dirty="0" smtClean="0">
                <a:latin typeface="Cambria" panose="02040503050406030204" pitchFamily="18" charset="0"/>
              </a:rPr>
              <a:t>škody</a:t>
            </a:r>
          </a:p>
          <a:p>
            <a:pPr algn="just"/>
            <a:r>
              <a:rPr lang="sk-SK" sz="3200" dirty="0" smtClean="0">
                <a:latin typeface="Cambria" panose="02040503050406030204" pitchFamily="18" charset="0"/>
              </a:rPr>
              <a:t>Jadrová energia, kozmický priestor, životné prostredie</a:t>
            </a:r>
          </a:p>
          <a:p>
            <a:pPr algn="just"/>
            <a:r>
              <a:rPr lang="sk-SK" sz="3200" dirty="0" smtClean="0">
                <a:latin typeface="Cambria" panose="02040503050406030204" pitchFamily="18" charset="0"/>
              </a:rPr>
              <a:t>Dohovor o </a:t>
            </a:r>
            <a:r>
              <a:rPr lang="sk-SK" sz="3200" dirty="0" err="1" smtClean="0">
                <a:latin typeface="Cambria" panose="02040503050406030204" pitchFamily="18" charset="0"/>
              </a:rPr>
              <a:t>MNZodp</a:t>
            </a:r>
            <a:r>
              <a:rPr lang="sk-SK" sz="3200" dirty="0" smtClean="0">
                <a:latin typeface="Cambria" panose="02040503050406030204" pitchFamily="18" charset="0"/>
              </a:rPr>
              <a:t>. Za škody spôsobené kozmickými objektmi- 1972- zodpovednosť vypúšťajúceho štátu, na zemi a vo vzduchu </a:t>
            </a:r>
            <a:r>
              <a:rPr lang="sk-SK" sz="3200" dirty="0" err="1" smtClean="0">
                <a:latin typeface="Cambria" panose="02040503050406030204" pitchFamily="18" charset="0"/>
              </a:rPr>
              <a:t>vs</a:t>
            </a:r>
            <a:r>
              <a:rPr lang="sk-SK" sz="3200" dirty="0" smtClean="0">
                <a:latin typeface="Cambria" panose="02040503050406030204" pitchFamily="18" charset="0"/>
              </a:rPr>
              <a:t>. v kozmickom priestore</a:t>
            </a:r>
          </a:p>
          <a:p>
            <a:pPr algn="just"/>
            <a:r>
              <a:rPr lang="sk-SK" sz="3200" dirty="0" smtClean="0">
                <a:latin typeface="Cambria" panose="02040503050406030204" pitchFamily="18" charset="0"/>
              </a:rPr>
              <a:t>Uplatnenie zodpovednosti za škody- diplomatickou cestou, pred VNŠ súdmi, do 1 roka od vzniku</a:t>
            </a:r>
          </a:p>
          <a:p>
            <a:pPr algn="just"/>
            <a:endParaRPr lang="sk-SK" sz="3200" dirty="0">
              <a:latin typeface="Cambria" panose="02040503050406030204" pitchFamily="18" charset="0"/>
            </a:endParaRPr>
          </a:p>
        </p:txBody>
      </p:sp>
    </p:spTree>
    <p:extLst>
      <p:ext uri="{BB962C8B-B14F-4D97-AF65-F5344CB8AC3E}">
        <p14:creationId xmlns:p14="http://schemas.microsoft.com/office/powerpoint/2010/main" val="1093903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1450" y="171449"/>
            <a:ext cx="11887200" cy="1519239"/>
          </a:xfrm>
        </p:spPr>
        <p:txBody>
          <a:bodyPr/>
          <a:lstStyle/>
          <a:p>
            <a:pPr algn="ctr"/>
            <a:r>
              <a:rPr lang="sk-SK" b="1" dirty="0" smtClean="0">
                <a:latin typeface="Cambria" panose="02040503050406030204" pitchFamily="18" charset="0"/>
              </a:rPr>
              <a:t>Zodpovednosť za škodlivé dôsledky činností MP  nezakázaných </a:t>
            </a:r>
            <a:endParaRPr lang="sk-SK" b="1" dirty="0">
              <a:latin typeface="Cambria" panose="02040503050406030204" pitchFamily="18" charset="0"/>
            </a:endParaRPr>
          </a:p>
        </p:txBody>
      </p:sp>
      <p:sp>
        <p:nvSpPr>
          <p:cNvPr id="3" name="Zástupný symbol obsahu 2"/>
          <p:cNvSpPr>
            <a:spLocks noGrp="1"/>
          </p:cNvSpPr>
          <p:nvPr>
            <p:ph idx="1"/>
          </p:nvPr>
        </p:nvSpPr>
        <p:spPr>
          <a:xfrm>
            <a:off x="171450" y="1825624"/>
            <a:ext cx="11639550" cy="4822825"/>
          </a:xfrm>
        </p:spPr>
        <p:txBody>
          <a:bodyPr>
            <a:normAutofit/>
          </a:bodyPr>
          <a:lstStyle/>
          <a:p>
            <a:pPr algn="just"/>
            <a:r>
              <a:rPr lang="sk-SK" sz="3200" dirty="0" smtClean="0">
                <a:latin typeface="Cambria" panose="02040503050406030204" pitchFamily="18" charset="0"/>
              </a:rPr>
              <a:t>Pr. základ- MNZ</a:t>
            </a:r>
          </a:p>
          <a:p>
            <a:pPr algn="just"/>
            <a:r>
              <a:rPr lang="sk-SK" sz="3200" dirty="0" smtClean="0">
                <a:latin typeface="Cambria" panose="02040503050406030204" pitchFamily="18" charset="0"/>
              </a:rPr>
              <a:t>Konštitutívny prvok- vznik škody</a:t>
            </a:r>
          </a:p>
          <a:p>
            <a:pPr algn="just"/>
            <a:r>
              <a:rPr lang="sk-SK" sz="3200" dirty="0">
                <a:latin typeface="Cambria" panose="02040503050406030204" pitchFamily="18" charset="0"/>
              </a:rPr>
              <a:t>Obsah zodpovednosti- náhrada </a:t>
            </a:r>
            <a:r>
              <a:rPr lang="sk-SK" sz="3200" dirty="0" smtClean="0">
                <a:latin typeface="Cambria" panose="02040503050406030204" pitchFamily="18" charset="0"/>
              </a:rPr>
              <a:t>škody</a:t>
            </a:r>
            <a:endParaRPr lang="sk-SK" sz="3200" b="1" dirty="0" smtClean="0">
              <a:latin typeface="Cambria" panose="02040503050406030204" pitchFamily="18" charset="0"/>
            </a:endParaRPr>
          </a:p>
          <a:p>
            <a:pPr algn="just"/>
            <a:r>
              <a:rPr lang="sk-SK" sz="3200" dirty="0" smtClean="0">
                <a:latin typeface="Cambria" panose="02040503050406030204" pitchFamily="18" charset="0"/>
              </a:rPr>
              <a:t>Činnosti nevykazujúce zvýšený stupeň rizika</a:t>
            </a:r>
          </a:p>
          <a:p>
            <a:pPr algn="just"/>
            <a:r>
              <a:rPr lang="sk-SK" sz="3200" dirty="0" smtClean="0">
                <a:latin typeface="Cambria" panose="02040503050406030204" pitchFamily="18" charset="0"/>
              </a:rPr>
              <a:t>Dohovor o morskom práve-  1982- zabavenie lode alebo lietadla na základe podozrenia z pirátstva </a:t>
            </a:r>
          </a:p>
          <a:p>
            <a:pPr marL="0" indent="0">
              <a:buNone/>
            </a:pPr>
            <a:endParaRPr lang="sk-SK" sz="3200" dirty="0"/>
          </a:p>
        </p:txBody>
      </p:sp>
    </p:spTree>
    <p:extLst>
      <p:ext uri="{BB962C8B-B14F-4D97-AF65-F5344CB8AC3E}">
        <p14:creationId xmlns:p14="http://schemas.microsoft.com/office/powerpoint/2010/main" val="3716297099"/>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2742</Words>
  <Application>Microsoft Office PowerPoint</Application>
  <PresentationFormat>Širokouhlá</PresentationFormat>
  <Paragraphs>115</Paragraphs>
  <Slides>22</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22</vt:i4>
      </vt:variant>
    </vt:vector>
  </HeadingPairs>
  <TitlesOfParts>
    <vt:vector size="28" baseType="lpstr">
      <vt:lpstr>Arial</vt:lpstr>
      <vt:lpstr>Calibri</vt:lpstr>
      <vt:lpstr>Calibri Light</vt:lpstr>
      <vt:lpstr>Cambria</vt:lpstr>
      <vt:lpstr>Wingdings</vt:lpstr>
      <vt:lpstr>Motív Office</vt:lpstr>
      <vt:lpstr>    Predštátnicová výučba  Medzinárodné právo verejné 28.11.2014</vt:lpstr>
      <vt:lpstr>Prezentácia programu PowerPoint</vt:lpstr>
      <vt:lpstr>Zodpovednosť štátov podľa MP</vt:lpstr>
      <vt:lpstr>Zodpovednosť za MN protiprávne správanie sa štátov</vt:lpstr>
      <vt:lpstr>Prezentácia programu PowerPoint</vt:lpstr>
      <vt:lpstr>Zodpovednosť za iné ako protiprávne správanie sa štátu v MP</vt:lpstr>
      <vt:lpstr>Prezentácia programu PowerPoint</vt:lpstr>
      <vt:lpstr>Zodpovednosť za činnosti MP dovolené, s ktorými je spojené zvýšené riziko  (objektívna zodpovednosť)</vt:lpstr>
      <vt:lpstr>Zodpovednosť za škodlivé dôsledky činností MP  nezakázaných </vt:lpstr>
      <vt:lpstr>Zodpovednosť MNO podľa MP</vt:lpstr>
      <vt:lpstr>Prezentácia programu PowerPoint</vt:lpstr>
      <vt:lpstr>Prezentácia programu PowerPoint</vt:lpstr>
      <vt:lpstr>Prezentácia programu PowerPoint</vt:lpstr>
      <vt:lpstr>Prezentácia programu PowerPoint</vt:lpstr>
      <vt:lpstr>Zodpovednosť jednotlivca ako subjektu MP</vt:lpstr>
      <vt:lpstr>Prezentácia programu PowerPoint</vt:lpstr>
      <vt:lpstr>Prezentácia programu PowerPoint</vt:lpstr>
      <vt:lpstr>Prezentácia programu PowerPoint</vt:lpstr>
      <vt:lpstr>Prezentácia programu PowerPoint</vt:lpstr>
      <vt:lpstr>Procesné práva jednotlivca pri realizácii jeho individuálnej zodpovednosti za zločiny podľa MP</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Právna zodpovednosť subjektov  medzinárodného práva</dc:title>
  <dc:creator>Adam Giertl</dc:creator>
  <cp:lastModifiedBy>Adam Giertl</cp:lastModifiedBy>
  <cp:revision>53</cp:revision>
  <dcterms:created xsi:type="dcterms:W3CDTF">2014-11-26T13:31:05Z</dcterms:created>
  <dcterms:modified xsi:type="dcterms:W3CDTF">2014-12-11T10:17:12Z</dcterms:modified>
</cp:coreProperties>
</file>