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1" r:id="rId3"/>
    <p:sldId id="262" r:id="rId4"/>
    <p:sldId id="264" r:id="rId5"/>
    <p:sldId id="265" r:id="rId6"/>
    <p:sldId id="263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02DC-72E7-4932-813B-CFE2AB26C6C1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B4A9E-0AA3-43F7-9A53-F1EE986F93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871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370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609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78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013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853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101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094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60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763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00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699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E4FC6-A752-421A-961C-E7314A563A2F}" type="datetimeFigureOut">
              <a:rPr lang="sk-SK" smtClean="0"/>
              <a:t>4.10.2018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A7D8-6797-44F6-A7CB-EAEAACF594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841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3792" y="347730"/>
            <a:ext cx="11118760" cy="1996226"/>
          </a:xfrm>
        </p:spPr>
        <p:txBody>
          <a:bodyPr>
            <a:normAutofit/>
          </a:bodyPr>
          <a:lstStyle/>
          <a:p>
            <a:r>
              <a:rPr lang="sk-SK" sz="4800" b="1" dirty="0" smtClean="0">
                <a:latin typeface="Cambria" panose="02040503050406030204" pitchFamily="18" charset="0"/>
              </a:rPr>
              <a:t>Predštátnicová výučba </a:t>
            </a:r>
            <a:br>
              <a:rPr lang="sk-SK" sz="4800" b="1" dirty="0" smtClean="0">
                <a:latin typeface="Cambria" panose="02040503050406030204" pitchFamily="18" charset="0"/>
              </a:rPr>
            </a:br>
            <a:r>
              <a:rPr lang="sk-SK" sz="4800" b="1" dirty="0" smtClean="0">
                <a:latin typeface="Cambria" panose="02040503050406030204" pitchFamily="18" charset="0"/>
              </a:rPr>
              <a:t>Medzinárodné právo verejné</a:t>
            </a:r>
            <a:r>
              <a:rPr lang="sk-SK" b="1" dirty="0" smtClean="0">
                <a:latin typeface="Cambria" panose="02040503050406030204" pitchFamily="18" charset="0"/>
              </a:rPr>
              <a:t/>
            </a:r>
            <a:br>
              <a:rPr lang="sk-SK" b="1" dirty="0" smtClean="0">
                <a:latin typeface="Cambria" panose="02040503050406030204" pitchFamily="18" charset="0"/>
              </a:rPr>
            </a:br>
            <a:endParaRPr lang="sk-SK" sz="3200" b="1" dirty="0">
              <a:latin typeface="Cambria" panose="0204050305040603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3792" y="2962142"/>
            <a:ext cx="11118760" cy="3747752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k-SK" sz="2800" b="1" dirty="0" smtClean="0">
                <a:latin typeface="Cambria" panose="02040503050406030204" pitchFamily="18" charset="0"/>
              </a:rPr>
              <a:t>Vzťah </a:t>
            </a:r>
            <a:r>
              <a:rPr lang="sk-SK" sz="2800" b="1" dirty="0">
                <a:latin typeface="Cambria" panose="02040503050406030204" pitchFamily="18" charset="0"/>
              </a:rPr>
              <a:t>medzinárodného a vnútroštátneho práva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800" b="1" dirty="0" smtClean="0">
                <a:latin typeface="Cambria" panose="02040503050406030204" pitchFamily="18" charset="0"/>
              </a:rPr>
              <a:t>Rule </a:t>
            </a:r>
            <a:r>
              <a:rPr lang="sk-SK" sz="2800" b="1" dirty="0">
                <a:latin typeface="Cambria" panose="02040503050406030204" pitchFamily="18" charset="0"/>
              </a:rPr>
              <a:t>of Law v medzinárodnom práve </a:t>
            </a:r>
            <a:endParaRPr lang="sk-SK" sz="2800" b="1" dirty="0" smtClean="0">
              <a:latin typeface="Cambria" panose="020405030504060302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dirty="0">
              <a:latin typeface="Cambria" panose="02040503050406030204" pitchFamily="18" charset="0"/>
            </a:endParaRPr>
          </a:p>
          <a:p>
            <a:pPr algn="l"/>
            <a:r>
              <a:rPr lang="sk-SK" b="1" dirty="0">
                <a:latin typeface="Cambria" panose="02040503050406030204" pitchFamily="18" charset="0"/>
              </a:rPr>
              <a:t>Ľudmila </a:t>
            </a:r>
            <a:r>
              <a:rPr lang="sk-SK" b="1" dirty="0" err="1" smtClean="0">
                <a:latin typeface="Cambria" panose="02040503050406030204" pitchFamily="18" charset="0"/>
              </a:rPr>
              <a:t>Elbert</a:t>
            </a:r>
            <a:endParaRPr lang="sk-SK" b="1" dirty="0">
              <a:latin typeface="Cambria" panose="02040503050406030204" pitchFamily="18" charset="0"/>
            </a:endParaRPr>
          </a:p>
          <a:p>
            <a:pPr algn="l"/>
            <a:r>
              <a:rPr lang="sk-SK" dirty="0">
                <a:latin typeface="Cambria" panose="02040503050406030204" pitchFamily="18" charset="0"/>
              </a:rPr>
              <a:t>Ústav </a:t>
            </a:r>
            <a:r>
              <a:rPr lang="sk-SK" dirty="0" smtClean="0">
                <a:latin typeface="Cambria" panose="02040503050406030204" pitchFamily="18" charset="0"/>
              </a:rPr>
              <a:t>medzinárodného práva a európskeho </a:t>
            </a:r>
            <a:r>
              <a:rPr lang="sk-SK" dirty="0">
                <a:latin typeface="Cambria" panose="02040503050406030204" pitchFamily="18" charset="0"/>
              </a:rPr>
              <a:t>práva </a:t>
            </a:r>
          </a:p>
          <a:p>
            <a:pPr algn="l"/>
            <a:endParaRPr lang="sk-SK" dirty="0" smtClean="0">
              <a:latin typeface="Cambria" panose="02040503050406030204" pitchFamily="18" charset="0"/>
            </a:endParaRPr>
          </a:p>
          <a:p>
            <a:pPr lvl="0" algn="l"/>
            <a:endParaRPr lang="sk-SK" dirty="0">
              <a:latin typeface="Cambria" panose="02040503050406030204" pitchFamily="18" charset="0"/>
            </a:endParaRPr>
          </a:p>
          <a:p>
            <a:pPr algn="l"/>
            <a:endParaRPr lang="sk-SK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9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12123" y="180304"/>
            <a:ext cx="11281893" cy="65811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b="1" dirty="0">
                <a:latin typeface="Cambria" panose="02040503050406030204" pitchFamily="18" charset="0"/>
              </a:rPr>
              <a:t>Zodpovednosť za protiprávne konanie</a:t>
            </a:r>
            <a:r>
              <a:rPr lang="sk-SK" dirty="0">
                <a:latin typeface="Cambria" panose="02040503050406030204" pitchFamily="18" charset="0"/>
              </a:rPr>
              <a:t>- </a:t>
            </a:r>
            <a:r>
              <a:rPr lang="sk-SK" dirty="0" err="1">
                <a:latin typeface="Cambria" panose="02040503050406030204" pitchFamily="18" charset="0"/>
              </a:rPr>
              <a:t>konšt.prvok</a:t>
            </a:r>
            <a:r>
              <a:rPr lang="sk-SK" dirty="0">
                <a:latin typeface="Cambria" panose="02040503050406030204" pitchFamily="18" charset="0"/>
              </a:rPr>
              <a:t>- správanie sa v rozpore s MN záväzkami, základ-obyčaj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Zodpovednosť za iné ako protiprávne konanie</a:t>
            </a:r>
            <a:r>
              <a:rPr lang="sk-SK" dirty="0">
                <a:latin typeface="Cambria" panose="02040503050406030204" pitchFamily="18" charset="0"/>
              </a:rPr>
              <a:t>- </a:t>
            </a:r>
            <a:r>
              <a:rPr lang="sk-SK" dirty="0" err="1">
                <a:latin typeface="Cambria" panose="02040503050406030204" pitchFamily="18" charset="0"/>
              </a:rPr>
              <a:t>konšt.prvok</a:t>
            </a:r>
            <a:r>
              <a:rPr lang="sk-SK" dirty="0">
                <a:latin typeface="Cambria" panose="02040503050406030204" pitchFamily="18" charset="0"/>
              </a:rPr>
              <a:t>- škoda, základ- zmluvy, 1) objektívna zodpovednosť- činnosti spojené so zvýšením rizikom vzniku škody- </a:t>
            </a:r>
            <a:r>
              <a:rPr lang="sk-SK" dirty="0" err="1">
                <a:latin typeface="Cambria" panose="02040503050406030204" pitchFamily="18" charset="0"/>
              </a:rPr>
              <a:t>kozm</a:t>
            </a:r>
            <a:r>
              <a:rPr lang="sk-SK" dirty="0">
                <a:latin typeface="Cambria" panose="02040503050406030204" pitchFamily="18" charset="0"/>
              </a:rPr>
              <a:t>. právo; 2) zodpovednosť za škodlivé dôsledky činnosti MP nezakázaných, ktoré nevykazujú zvýšený stupeň rizika- morské právo;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Zodpovednosť iných subjektov MP</a:t>
            </a:r>
            <a:r>
              <a:rPr lang="sk-SK" dirty="0">
                <a:latin typeface="Cambria" panose="02040503050406030204" pitchFamily="18" charset="0"/>
              </a:rPr>
              <a:t>- MN organizácie a jednotlivec (</a:t>
            </a:r>
            <a:r>
              <a:rPr lang="sk-SK" dirty="0" err="1">
                <a:latin typeface="Cambria" panose="02040503050406030204" pitchFamily="18" charset="0"/>
              </a:rPr>
              <a:t>trestnopr</a:t>
            </a:r>
            <a:r>
              <a:rPr lang="sk-SK" dirty="0">
                <a:latin typeface="Cambria" panose="02040503050406030204" pitchFamily="18" charset="0"/>
              </a:rPr>
              <a:t>.- vojnové zločiny) </a:t>
            </a:r>
          </a:p>
          <a:p>
            <a:pPr marL="0" indent="0" algn="just">
              <a:buNone/>
            </a:pPr>
            <a:r>
              <a:rPr lang="sk-SK" b="1" dirty="0">
                <a:latin typeface="Cambria" panose="02040503050406030204" pitchFamily="18" charset="0"/>
              </a:rPr>
              <a:t>Súdne vymáhanie medzinárodnej </a:t>
            </a:r>
            <a:r>
              <a:rPr lang="sk-SK" b="1" dirty="0" err="1">
                <a:latin typeface="Cambria" panose="02040503050406030204" pitchFamily="18" charset="0"/>
              </a:rPr>
              <a:t>normativity</a:t>
            </a:r>
            <a:r>
              <a:rPr lang="sk-SK" dirty="0">
                <a:latin typeface="Cambria" panose="02040503050406030204" pitchFamily="18" charset="0"/>
              </a:rPr>
              <a:t>: 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jurisdikcia MN súdnych orgánov je fakultatívna, teda založená na súhlase sporových strán predložiť spor danému MN súdnemu orgánu; 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základným súdnym orgánom MP je Medzinárodný súdny dvor ako hlavný súdny orgán OSN, ktorý požíva všeobecnú právomoc (spory, ktoré mu strany predložia a posudky o právnych otázkach- štáty, ktoré sú členmi OSN, ktoré osobitne prijali Štatút MSD alebo prijali príslušnosť MSD jednostrannou deklaráciou); čl. 22 ŠMSD- nezávislí sudcovia vysokej morálnej úrovne, čl. 20- vyhlásenie o výkone funkcie nestranne a svedomite, čl. 18- neodvolateľnosť, len na základe jednomyseľného rozhodnutia všetkých členov súdu;   </a:t>
            </a:r>
          </a:p>
          <a:p>
            <a:pPr algn="just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846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0" y="1"/>
            <a:ext cx="12192000" cy="1056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 smtClean="0">
                <a:latin typeface="Cambria" panose="02040503050406030204" pitchFamily="18" charset="0"/>
              </a:rPr>
              <a:t>Princípy Rule of </a:t>
            </a:r>
            <a:r>
              <a:rPr lang="sk-SK" b="1" dirty="0" err="1" smtClean="0">
                <a:latin typeface="Cambria" panose="02040503050406030204" pitchFamily="18" charset="0"/>
              </a:rPr>
              <a:t>Law</a:t>
            </a:r>
            <a:r>
              <a:rPr lang="sk-SK" b="1" dirty="0" smtClean="0">
                <a:latin typeface="Cambria" panose="02040503050406030204" pitchFamily="18" charset="0"/>
              </a:rPr>
              <a:t> v. medzinárodné právo</a:t>
            </a:r>
            <a:endParaRPr lang="sk-SK" b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716135"/>
              </p:ext>
            </p:extLst>
          </p:nvPr>
        </p:nvGraphicFramePr>
        <p:xfrm>
          <a:off x="0" y="831409"/>
          <a:ext cx="12192000" cy="595732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48239"/>
                <a:gridCol w="5152090"/>
                <a:gridCol w="5791671"/>
              </a:tblGrid>
              <a:tr h="431358">
                <a:tc>
                  <a:txBody>
                    <a:bodyPr/>
                    <a:lstStyle/>
                    <a:p>
                      <a:pPr algn="just"/>
                      <a:endParaRPr lang="sk-SK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Cambria" panose="02040503050406030204" pitchFamily="18" charset="0"/>
                        </a:rPr>
                        <a:t>Vnútroštátne</a:t>
                      </a:r>
                      <a:r>
                        <a:rPr lang="sk-SK" baseline="0" dirty="0" smtClean="0">
                          <a:latin typeface="Cambria" panose="02040503050406030204" pitchFamily="18" charset="0"/>
                        </a:rPr>
                        <a:t> právo</a:t>
                      </a:r>
                      <a:endParaRPr lang="sk-SK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Cambria" panose="02040503050406030204" pitchFamily="18" charset="0"/>
                        </a:rPr>
                        <a:t>Medzinárodné</a:t>
                      </a:r>
                      <a:r>
                        <a:rPr lang="sk-SK" baseline="0" dirty="0" smtClean="0">
                          <a:latin typeface="Cambria" panose="02040503050406030204" pitchFamily="18" charset="0"/>
                        </a:rPr>
                        <a:t> právo</a:t>
                      </a:r>
                      <a:endParaRPr lang="sk-SK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893810">
                <a:tc>
                  <a:txBody>
                    <a:bodyPr/>
                    <a:lstStyle/>
                    <a:p>
                      <a:pPr algn="just"/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Ľudské práva</a:t>
                      </a:r>
                      <a:endParaRPr lang="sk-SK" sz="2000" b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Zabezpečiť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individuálnu slobodu pred svojvoľnými zásahmi ŠM, jednotlivec ako základný subjekt-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hmotnopr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a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procesnopr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p. a p.; ÚSR- Listina základných práv a slobôd- vychádza z MN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ľudskopr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dokumentov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Jednotlivec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v MP- obmedzená subjektivita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Výborný príklad fungovania zmedzinárodneného Rule of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Law</a:t>
                      </a:r>
                      <a:endParaRPr lang="sk-SK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Ochrana pred ÚSSR, ESĽP, súdny systém EÚ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194414">
                <a:tc>
                  <a:txBody>
                    <a:bodyPr/>
                    <a:lstStyle/>
                    <a:p>
                      <a:pPr algn="just"/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Legalita, legitimita</a:t>
                      </a:r>
                      <a:endParaRPr lang="sk-SK" sz="2000" b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Akceptácia ŠM </a:t>
                      </a:r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občanmi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Právny spôsob nadobudnutia a výkonu funkcie ŠM  </a:t>
                      </a: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Súvis najmä s tvorbou, aplikáciou a vynucovaním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MP, kde sa prejavuje najmä súhlas </a:t>
                      </a:r>
                      <a:r>
                        <a:rPr lang="sk-SK" sz="2000" b="1" baseline="0" dirty="0" smtClean="0">
                          <a:latin typeface="Cambria" panose="02040503050406030204" pitchFamily="18" charset="0"/>
                        </a:rPr>
                        <a:t>štátu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byť viazaný pravidlami MP (základ legitimity)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Š je viazaný len zmluvami, ktoré ratifikoval a MN obyčajou, len ak jasne a konzistentne neodmieta jej záväznosť </a:t>
                      </a: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411317">
                <a:tc>
                  <a:txBody>
                    <a:bodyPr/>
                    <a:lstStyle/>
                    <a:p>
                      <a:pPr algn="just"/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Suverenita ľudu</a:t>
                      </a:r>
                      <a:endParaRPr lang="sk-SK" sz="2000" b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Suverenita ľudu </a:t>
                      </a: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ako východisko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legitimity ŠM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Občania sa vzdávajú časti suverenity </a:t>
                      </a:r>
                      <a:r>
                        <a:rPr lang="sk-SK" sz="2000" b="1" baseline="0" dirty="0" smtClean="0">
                          <a:latin typeface="Cambria" panose="02040503050406030204" pitchFamily="18" charset="0"/>
                        </a:rPr>
                        <a:t>v prospech štátu</a:t>
                      </a:r>
                      <a:endParaRPr lang="sk-SK" sz="2000" b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Suverenita štátu- </a:t>
                      </a: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právo tvorby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vôle na základe princípu rovnosti, požíva právo na sebaurčenie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Štát sa vzdáva časti svojej suverenity </a:t>
                      </a:r>
                      <a:r>
                        <a:rPr lang="sk-SK" sz="2000" b="1" baseline="0" dirty="0" smtClean="0">
                          <a:latin typeface="Cambria" panose="02040503050406030204" pitchFamily="18" charset="0"/>
                        </a:rPr>
                        <a:t>v prospech MNO</a:t>
                      </a:r>
                      <a:endParaRPr lang="sk-SK" sz="2000" b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1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738935"/>
              </p:ext>
            </p:extLst>
          </p:nvPr>
        </p:nvGraphicFramePr>
        <p:xfrm>
          <a:off x="0" y="0"/>
          <a:ext cx="12192000" cy="681057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91892"/>
                <a:gridCol w="4811543"/>
                <a:gridCol w="4788565"/>
              </a:tblGrid>
              <a:tr h="3345132">
                <a:tc>
                  <a:txBody>
                    <a:bodyPr/>
                    <a:lstStyle/>
                    <a:p>
                      <a:pPr algn="just"/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Deľba moci a systém vzájomných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bŕzd a rovnováh</a:t>
                      </a: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0" baseline="0" dirty="0" smtClean="0">
                          <a:latin typeface="Cambria" panose="02040503050406030204" pitchFamily="18" charset="0"/>
                        </a:rPr>
                        <a:t>Ochrana jednotlivca pred zneužívaním moci (tými, čo majú moc zákon vydať i vykonávať)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0" baseline="0" dirty="0" smtClean="0">
                          <a:latin typeface="Cambria" panose="02040503050406030204" pitchFamily="18" charset="0"/>
                        </a:rPr>
                        <a:t>Oddelenosť Z, V a S moci + kontrolný mechanizmus, aby ani jedna nezískala prevahu a bola zabezpečená nezávislosť súdnych orgánov</a:t>
                      </a:r>
                      <a:endParaRPr lang="sk-SK" sz="20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0" dirty="0" smtClean="0">
                          <a:latin typeface="Cambria" panose="02040503050406030204" pitchFamily="18" charset="0"/>
                        </a:rPr>
                        <a:t>Neexistuje centrálny legislatívny orgán (Komisia</a:t>
                      </a:r>
                      <a:r>
                        <a:rPr lang="sk-SK" sz="2000" b="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sk-SK" sz="2000" b="0" dirty="0" smtClean="0">
                          <a:latin typeface="Cambria" panose="02040503050406030204" pitchFamily="18" charset="0"/>
                        </a:rPr>
                        <a:t>OSN pre MP)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0" dirty="0" smtClean="0">
                          <a:latin typeface="Cambria" panose="02040503050406030204" pitchFamily="18" charset="0"/>
                        </a:rPr>
                        <a:t>Neexistuje centrálny súdny orgán (MSD)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="0" dirty="0" smtClean="0">
                          <a:latin typeface="Cambria" panose="02040503050406030204" pitchFamily="18" charset="0"/>
                        </a:rPr>
                        <a:t>Deľba moci v OSN- hlavné orgány-</a:t>
                      </a:r>
                      <a:r>
                        <a:rPr lang="sk-SK" sz="2000" b="0" baseline="0" dirty="0" smtClean="0">
                          <a:latin typeface="Cambria" panose="02040503050406030204" pitchFamily="18" charset="0"/>
                        </a:rPr>
                        <a:t> rovné postavenie, VZ(leg.), BR(výkon.), </a:t>
                      </a:r>
                      <a:r>
                        <a:rPr lang="sk-SK" sz="2000" b="0" baseline="0" dirty="0" err="1" smtClean="0">
                          <a:latin typeface="Cambria" panose="02040503050406030204" pitchFamily="18" charset="0"/>
                        </a:rPr>
                        <a:t>HaSrada</a:t>
                      </a:r>
                      <a:r>
                        <a:rPr lang="sk-SK" sz="2000" b="0" baseline="0" dirty="0" smtClean="0">
                          <a:latin typeface="Cambria" panose="02040503050406030204" pitchFamily="18" charset="0"/>
                        </a:rPr>
                        <a:t>, Poručenská rada, MSD(súd.), Sekretariát- paralela, ak by OSN vykonávala funkcie v celej sfére výkonnej moci- vykonáva funkcie len v oblastiach zverených jej </a:t>
                      </a:r>
                      <a:r>
                        <a:rPr lang="sk-SK" sz="2000" b="0" baseline="0" dirty="0" err="1" smtClean="0">
                          <a:latin typeface="Cambria" panose="02040503050406030204" pitchFamily="18" charset="0"/>
                        </a:rPr>
                        <a:t>ChOSN</a:t>
                      </a:r>
                      <a:r>
                        <a:rPr lang="sk-SK" sz="2000" b="0" baseline="0" dirty="0" smtClean="0">
                          <a:latin typeface="Cambria" panose="02040503050406030204" pitchFamily="18" charset="0"/>
                        </a:rPr>
                        <a:t>   </a:t>
                      </a:r>
                      <a:endParaRPr lang="sk-SK" sz="20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272927">
                <a:tc>
                  <a:txBody>
                    <a:bodyPr/>
                    <a:lstStyle/>
                    <a:p>
                      <a:pPr algn="just"/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Zvrchovanosť</a:t>
                      </a:r>
                      <a:r>
                        <a:rPr lang="sk-SK" sz="2000" b="1" baseline="0" dirty="0" smtClean="0">
                          <a:latin typeface="Cambria" panose="02040503050406030204" pitchFamily="18" charset="0"/>
                        </a:rPr>
                        <a:t> ústavy</a:t>
                      </a:r>
                      <a:endParaRPr lang="sk-SK" sz="2000" b="1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Ústava štátu- základný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zákon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najvyš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sily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súlad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noriem nižšej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sily- konanie pred ÚSSR o súlade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predpisov</a:t>
                      </a: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Pravidlá </a:t>
                      </a:r>
                      <a:r>
                        <a:rPr lang="sk-SK" sz="2000" dirty="0" err="1" smtClean="0">
                          <a:latin typeface="Cambria" panose="02040503050406030204" pitchFamily="18" charset="0"/>
                        </a:rPr>
                        <a:t>ius</a:t>
                      </a: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sk-SK" sz="2000" dirty="0" err="1" smtClean="0">
                          <a:latin typeface="Cambria" panose="02040503050406030204" pitchFamily="18" charset="0"/>
                        </a:rPr>
                        <a:t>cogens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- nesúlad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normy nižšej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pr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. sily = absolútna neplatnosť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055697">
                <a:tc>
                  <a:txBody>
                    <a:bodyPr/>
                    <a:lstStyle/>
                    <a:p>
                      <a:pPr algn="just"/>
                      <a:r>
                        <a:rPr lang="sk-SK" sz="2000" b="1" dirty="0" smtClean="0">
                          <a:latin typeface="Cambria" panose="02040503050406030204" pitchFamily="18" charset="0"/>
                        </a:rPr>
                        <a:t>Právna</a:t>
                      </a:r>
                      <a:r>
                        <a:rPr lang="sk-SK" sz="2000" b="1" baseline="0" dirty="0" smtClean="0">
                          <a:latin typeface="Cambria" panose="02040503050406030204" pitchFamily="18" charset="0"/>
                        </a:rPr>
                        <a:t> istota</a:t>
                      </a:r>
                      <a:endParaRPr lang="sk-SK" sz="2000" b="1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Každému zo strany Š zabezpečená ochrana jeho práv (možnosť výkonu práva a udelenie sankcie pri porušení)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Aké správanie sa požaduje o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d nás a aké môžeme my požadovať od ostatných</a:t>
                      </a: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Rovnako by mala byť </a:t>
                      </a:r>
                      <a:r>
                        <a:rPr lang="sk-SK" sz="2000" dirty="0" err="1" smtClean="0">
                          <a:latin typeface="Cambria" panose="02040503050406030204" pitchFamily="18" charset="0"/>
                        </a:rPr>
                        <a:t>zabezp</a:t>
                      </a: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. ochrana  Š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Predpoklad istoty- záväzky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preberané na základe vôle, v prípade porušenia- súdny al. </a:t>
                      </a:r>
                      <a:r>
                        <a:rPr lang="sk-SK" sz="2000" baseline="0" dirty="0" err="1" smtClean="0">
                          <a:latin typeface="Cambria" panose="02040503050406030204" pitchFamily="18" charset="0"/>
                        </a:rPr>
                        <a:t>kvási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-súdny</a:t>
                      </a:r>
                      <a:r>
                        <a:rPr lang="sk-SK" sz="2000" dirty="0" smtClean="0">
                          <a:latin typeface="Cambria" panose="02040503050406030204" pitchFamily="18" charset="0"/>
                        </a:rPr>
                        <a:t> orgán (chýba obligatórna</a:t>
                      </a:r>
                      <a:r>
                        <a:rPr lang="sk-SK" sz="2000" baseline="0" dirty="0" smtClean="0">
                          <a:latin typeface="Cambria" panose="02040503050406030204" pitchFamily="18" charset="0"/>
                        </a:rPr>
                        <a:t> jurisdikcia)</a:t>
                      </a:r>
                      <a:endParaRPr lang="sk-SK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7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latin typeface="Cambria" panose="02040503050406030204" pitchFamily="18" charset="0"/>
              </a:rPr>
              <a:t>Vzťah Medzinárodného práva a Vnútroštátneho práva</a:t>
            </a:r>
            <a:endParaRPr lang="sk-SK" b="1" dirty="0">
              <a:latin typeface="Cambria" panose="020405030504060302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517" y="1690688"/>
            <a:ext cx="11243257" cy="49805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k-SK" dirty="0">
                <a:latin typeface="Cambria" panose="02040503050406030204" pitchFamily="18" charset="0"/>
              </a:rPr>
              <a:t>v</a:t>
            </a:r>
            <a:r>
              <a:rPr lang="sk-SK" dirty="0" smtClean="0">
                <a:latin typeface="Cambria" panose="02040503050406030204" pitchFamily="18" charset="0"/>
              </a:rPr>
              <a:t>zťah MP a VNŠP je potrebné riešiť najmä pri </a:t>
            </a:r>
            <a:r>
              <a:rPr lang="sk-SK" dirty="0">
                <a:latin typeface="Cambria" panose="02040503050406030204" pitchFamily="18" charset="0"/>
              </a:rPr>
              <a:t>aplikácii noriem vnútroštátneho a medzinárodného </a:t>
            </a:r>
            <a:r>
              <a:rPr lang="sk-SK" dirty="0" smtClean="0">
                <a:latin typeface="Cambria" panose="02040503050406030204" pitchFamily="18" charset="0"/>
              </a:rPr>
              <a:t>práva, kedy </a:t>
            </a:r>
            <a:r>
              <a:rPr lang="sk-SK" dirty="0">
                <a:latin typeface="Cambria" panose="02040503050406030204" pitchFamily="18" charset="0"/>
              </a:rPr>
              <a:t>sa </a:t>
            </a:r>
            <a:r>
              <a:rPr lang="sk-SK" dirty="0" smtClean="0">
                <a:latin typeface="Cambria" panose="02040503050406030204" pitchFamily="18" charset="0"/>
              </a:rPr>
              <a:t>nevyhneme ich  </a:t>
            </a:r>
            <a:r>
              <a:rPr lang="sk-SK" dirty="0">
                <a:latin typeface="Cambria" panose="02040503050406030204" pitchFamily="18" charset="0"/>
              </a:rPr>
              <a:t>vzájomnej </a:t>
            </a:r>
            <a:r>
              <a:rPr lang="sk-SK" dirty="0" smtClean="0">
                <a:latin typeface="Cambria" panose="02040503050406030204" pitchFamily="18" charset="0"/>
              </a:rPr>
              <a:t>interakcii</a:t>
            </a:r>
            <a:endParaRPr lang="sk-SK" dirty="0">
              <a:latin typeface="Cambria" panose="02040503050406030204" pitchFamily="18" charset="0"/>
            </a:endParaRP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je potrebné jasne zadefinovať, normy ktorého právneho systému je možné realizovať a využiť pri ochrane tých-ktorých záujmov subjektov vnútroštátneho </a:t>
            </a:r>
            <a:r>
              <a:rPr lang="sk-SK" dirty="0" smtClean="0">
                <a:latin typeface="Cambria" panose="02040503050406030204" pitchFamily="18" charset="0"/>
              </a:rPr>
              <a:t>práva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MP neobsahuje </a:t>
            </a:r>
            <a:r>
              <a:rPr lang="sk-SK" dirty="0">
                <a:latin typeface="Cambria" panose="02040503050406030204" pitchFamily="18" charset="0"/>
              </a:rPr>
              <a:t>konkrétne pravidlo, podľa ktorého by si štáty mali upraviť vzťah medzinárodného a ich vnútroštátneho práva, túto otázku riešia štáty samostatne a slobodne v rámci svojej výlučnej </a:t>
            </a:r>
            <a:r>
              <a:rPr lang="sk-SK" dirty="0" smtClean="0">
                <a:latin typeface="Cambria" panose="02040503050406030204" pitchFamily="18" charset="0"/>
              </a:rPr>
              <a:t>právomoci (čl. 1 ods. 2 ÚSR- SR uznáva a dodržiava všeob. pravidlá MP, MNZ, ktorými je viazaná, a MN záväzky)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z</a:t>
            </a:r>
            <a:r>
              <a:rPr lang="sk-SK" dirty="0" smtClean="0">
                <a:latin typeface="Cambria" panose="02040503050406030204" pitchFamily="18" charset="0"/>
              </a:rPr>
              <a:t> pohľadu MP- </a:t>
            </a:r>
            <a:r>
              <a:rPr lang="sk-SK" dirty="0">
                <a:latin typeface="Cambria" panose="02040503050406030204" pitchFamily="18" charset="0"/>
              </a:rPr>
              <a:t>panuje presvedčenie o priorite pravidiel medzinárodného práva pred vnútroštátnym </a:t>
            </a:r>
            <a:r>
              <a:rPr lang="sk-SK" dirty="0" smtClean="0">
                <a:latin typeface="Cambria" panose="02040503050406030204" pitchFamily="18" charset="0"/>
              </a:rPr>
              <a:t>právom- </a:t>
            </a:r>
            <a:r>
              <a:rPr lang="sk-SK" b="1" dirty="0" smtClean="0">
                <a:latin typeface="Cambria" panose="02040503050406030204" pitchFamily="18" charset="0"/>
              </a:rPr>
              <a:t>Prednosť MP pred VNŠP- </a:t>
            </a:r>
            <a:r>
              <a:rPr lang="sk-SK" dirty="0" smtClean="0">
                <a:latin typeface="Cambria" panose="02040503050406030204" pitchFamily="18" charset="0"/>
              </a:rPr>
              <a:t>čl. 3 Návrhu článkov Komisie pre MP o zodpovednosti štátov za MN protiprávne konanie- protiprávnosť konania sa posudzuje podľa MP, aj napriek tomu, že podľa VNŠP išlo o konanie zákonné, čl. 27 V</a:t>
            </a:r>
            <a:r>
              <a:rPr lang="en-US" dirty="0" smtClean="0">
                <a:latin typeface="Cambria" panose="02040503050406030204" pitchFamily="18" charset="0"/>
              </a:rPr>
              <a:t>D</a:t>
            </a:r>
            <a:r>
              <a:rPr lang="sk-SK" dirty="0" smtClean="0">
                <a:latin typeface="Cambria" panose="02040503050406030204" pitchFamily="18" charset="0"/>
              </a:rPr>
              <a:t>ZP- </a:t>
            </a:r>
            <a:r>
              <a:rPr lang="sk-SK" dirty="0" err="1" smtClean="0">
                <a:latin typeface="Cambria" panose="02040503050406030204" pitchFamily="18" charset="0"/>
              </a:rPr>
              <a:t>zml</a:t>
            </a:r>
            <a:r>
              <a:rPr lang="sk-SK" dirty="0" smtClean="0">
                <a:latin typeface="Cambria" panose="02040503050406030204" pitchFamily="18" charset="0"/>
              </a:rPr>
              <a:t>. strana sa nemôže dovolávať ustanovení svojho VNŠP ako dôvodu neplnenia zmluvy; toto pravidlo má obyčajový pôvod- potvrdené judikatúrou SDMNS- Grécko-bulharské komunity- vo vzťahoch medzi stranami dohovoru nemôžu prevážiť ustanovenia VNŠP nad ich záväzkami z dohovoru</a:t>
            </a:r>
          </a:p>
        </p:txBody>
      </p:sp>
    </p:spTree>
    <p:extLst>
      <p:ext uri="{BB962C8B-B14F-4D97-AF65-F5344CB8AC3E}">
        <p14:creationId xmlns:p14="http://schemas.microsoft.com/office/powerpoint/2010/main" val="57905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316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 smtClean="0">
                <a:latin typeface="Cambria" panose="02040503050406030204" pitchFamily="18" charset="0"/>
              </a:rPr>
              <a:t>Vytvorené VNŠP </a:t>
            </a:r>
          </a:p>
          <a:p>
            <a:pPr algn="just"/>
            <a:r>
              <a:rPr lang="sk-SK" b="1" dirty="0" smtClean="0">
                <a:latin typeface="Cambria" panose="02040503050406030204" pitchFamily="18" charset="0"/>
              </a:rPr>
              <a:t>Dualistická koncepcia- </a:t>
            </a:r>
            <a:r>
              <a:rPr lang="sk-SK" dirty="0" smtClean="0">
                <a:latin typeface="Cambria" panose="02040503050406030204" pitchFamily="18" charset="0"/>
              </a:rPr>
              <a:t>vylučuje obsahový stret noriem MP a VNŠP- (odlišné subjekty, pramene) Š každú preňho </a:t>
            </a:r>
            <a:r>
              <a:rPr lang="sk-SK" dirty="0">
                <a:latin typeface="Cambria" panose="02040503050406030204" pitchFamily="18" charset="0"/>
              </a:rPr>
              <a:t>platnú normu </a:t>
            </a:r>
            <a:r>
              <a:rPr lang="sk-SK" dirty="0" smtClean="0">
                <a:latin typeface="Cambria" panose="02040503050406030204" pitchFamily="18" charset="0"/>
              </a:rPr>
              <a:t>MP </a:t>
            </a:r>
            <a:r>
              <a:rPr lang="sk-SK" dirty="0">
                <a:latin typeface="Cambria" panose="02040503050406030204" pitchFamily="18" charset="0"/>
              </a:rPr>
              <a:t>„</a:t>
            </a:r>
            <a:r>
              <a:rPr lang="sk-SK" dirty="0" smtClean="0">
                <a:latin typeface="Cambria" panose="02040503050406030204" pitchFamily="18" charset="0"/>
              </a:rPr>
              <a:t>transformuje“ </a:t>
            </a:r>
            <a:r>
              <a:rPr lang="sk-SK" dirty="0">
                <a:latin typeface="Cambria" panose="02040503050406030204" pitchFamily="18" charset="0"/>
              </a:rPr>
              <a:t>do podoby niektorého z prameňov </a:t>
            </a:r>
            <a:r>
              <a:rPr lang="sk-SK" dirty="0" smtClean="0">
                <a:latin typeface="Cambria" panose="02040503050406030204" pitchFamily="18" charset="0"/>
              </a:rPr>
              <a:t>VNŠP, </a:t>
            </a:r>
            <a:r>
              <a:rPr lang="sk-SK" dirty="0">
                <a:latin typeface="Cambria" panose="02040503050406030204" pitchFamily="18" charset="0"/>
              </a:rPr>
              <a:t>takže na území daného Š</a:t>
            </a:r>
            <a:r>
              <a:rPr lang="sk-SK" dirty="0" smtClean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platia výlučne jeho </a:t>
            </a:r>
            <a:r>
              <a:rPr lang="sk-SK" dirty="0" smtClean="0">
                <a:latin typeface="Cambria" panose="02040503050406030204" pitchFamily="18" charset="0"/>
              </a:rPr>
              <a:t>VNŠ </a:t>
            </a:r>
            <a:r>
              <a:rPr lang="sk-SK" dirty="0">
                <a:latin typeface="Cambria" panose="02040503050406030204" pitchFamily="18" charset="0"/>
              </a:rPr>
              <a:t>predpisy, aj keď prevzali obsah </a:t>
            </a:r>
            <a:r>
              <a:rPr lang="sk-SK" dirty="0" smtClean="0">
                <a:latin typeface="Cambria" panose="02040503050406030204" pitchFamily="18" charset="0"/>
              </a:rPr>
              <a:t>MNZ alebo </a:t>
            </a:r>
            <a:r>
              <a:rPr lang="sk-SK" dirty="0">
                <a:latin typeface="Cambria" panose="02040503050406030204" pitchFamily="18" charset="0"/>
              </a:rPr>
              <a:t>niektorého </a:t>
            </a:r>
            <a:r>
              <a:rPr lang="sk-SK" dirty="0" smtClean="0">
                <a:latin typeface="Cambria" panose="02040503050406030204" pitchFamily="18" charset="0"/>
              </a:rPr>
              <a:t>MN záväzku</a:t>
            </a:r>
          </a:p>
          <a:p>
            <a:pPr algn="just"/>
            <a:r>
              <a:rPr lang="sk-SK" b="1" dirty="0" smtClean="0">
                <a:latin typeface="Cambria" panose="02040503050406030204" pitchFamily="18" charset="0"/>
              </a:rPr>
              <a:t>Monistická s primátom VNŠP- </a:t>
            </a:r>
            <a:r>
              <a:rPr lang="sk-SK" dirty="0" smtClean="0">
                <a:latin typeface="Cambria" panose="02040503050406030204" pitchFamily="18" charset="0"/>
              </a:rPr>
              <a:t>popiera existenciu MP ako samostatného </a:t>
            </a:r>
            <a:r>
              <a:rPr lang="sk-SK" dirty="0" err="1" smtClean="0">
                <a:latin typeface="Cambria" panose="02040503050406030204" pitchFamily="18" charset="0"/>
              </a:rPr>
              <a:t>pr</a:t>
            </a:r>
            <a:r>
              <a:rPr lang="sk-SK" dirty="0" smtClean="0">
                <a:latin typeface="Cambria" panose="02040503050406030204" pitchFamily="18" charset="0"/>
              </a:rPr>
              <a:t>. systému, je to vonkajšie právo Š, ktoré je možné meniť na základe 1-str. prejavu vôle Š, prekonaná</a:t>
            </a:r>
          </a:p>
          <a:p>
            <a:pPr algn="just"/>
            <a:r>
              <a:rPr lang="sk-SK" b="1" dirty="0" smtClean="0">
                <a:latin typeface="Cambria" panose="02040503050406030204" pitchFamily="18" charset="0"/>
              </a:rPr>
              <a:t>Monistická s primátom MP- </a:t>
            </a:r>
            <a:r>
              <a:rPr lang="sk-SK" dirty="0" smtClean="0">
                <a:latin typeface="Cambria" panose="02040503050406030204" pitchFamily="18" charset="0"/>
              </a:rPr>
              <a:t>jednotný </a:t>
            </a:r>
            <a:r>
              <a:rPr lang="sk-SK" dirty="0" err="1" smtClean="0">
                <a:latin typeface="Cambria" panose="02040503050406030204" pitchFamily="18" charset="0"/>
              </a:rPr>
              <a:t>pr</a:t>
            </a:r>
            <a:r>
              <a:rPr lang="sk-SK" dirty="0" smtClean="0">
                <a:latin typeface="Cambria" panose="02040503050406030204" pitchFamily="18" charset="0"/>
              </a:rPr>
              <a:t>. systém s pravidlami MP na vrchole, Š môžu vyhlásiť, že každú </a:t>
            </a:r>
            <a:r>
              <a:rPr lang="sk-SK" dirty="0">
                <a:latin typeface="Cambria" panose="02040503050406030204" pitchFamily="18" charset="0"/>
              </a:rPr>
              <a:t>platnú </a:t>
            </a:r>
            <a:r>
              <a:rPr lang="sk-SK" dirty="0" smtClean="0">
                <a:latin typeface="Cambria" panose="02040503050406030204" pitchFamily="18" charset="0"/>
              </a:rPr>
              <a:t>MNZ, </a:t>
            </a:r>
            <a:r>
              <a:rPr lang="sk-SK" dirty="0">
                <a:latin typeface="Cambria" panose="02040503050406030204" pitchFamily="18" charset="0"/>
              </a:rPr>
              <a:t>či platný </a:t>
            </a:r>
            <a:r>
              <a:rPr lang="sk-SK" dirty="0" smtClean="0">
                <a:latin typeface="Cambria" panose="02040503050406030204" pitchFamily="18" charset="0"/>
              </a:rPr>
              <a:t>MN </a:t>
            </a:r>
            <a:r>
              <a:rPr lang="sk-SK" dirty="0">
                <a:latin typeface="Cambria" panose="02040503050406030204" pitchFamily="18" charset="0"/>
              </a:rPr>
              <a:t>záväzok, ktorý pre štáty vyplýva z ďalších pravidiel </a:t>
            </a:r>
            <a:r>
              <a:rPr lang="sk-SK" dirty="0" smtClean="0">
                <a:latin typeface="Cambria" panose="02040503050406030204" pitchFamily="18" charset="0"/>
              </a:rPr>
              <a:t>MP, </a:t>
            </a:r>
            <a:r>
              <a:rPr lang="sk-SK" dirty="0">
                <a:latin typeface="Cambria" panose="02040503050406030204" pitchFamily="18" charset="0"/>
              </a:rPr>
              <a:t>považujú za súčasť svojho </a:t>
            </a:r>
            <a:r>
              <a:rPr lang="sk-SK" dirty="0" smtClean="0">
                <a:latin typeface="Cambria" panose="02040503050406030204" pitchFamily="18" charset="0"/>
              </a:rPr>
              <a:t>VNŠ </a:t>
            </a:r>
            <a:r>
              <a:rPr lang="sk-SK" dirty="0" err="1" smtClean="0">
                <a:latin typeface="Cambria" panose="02040503050406030204" pitchFamily="18" charset="0"/>
              </a:rPr>
              <a:t>pr</a:t>
            </a:r>
            <a:r>
              <a:rPr lang="sk-SK" dirty="0" smtClean="0">
                <a:latin typeface="Cambria" panose="02040503050406030204" pitchFamily="18" charset="0"/>
              </a:rPr>
              <a:t>. </a:t>
            </a:r>
            <a:r>
              <a:rPr lang="sk-SK" dirty="0">
                <a:latin typeface="Cambria" panose="02040503050406030204" pitchFamily="18" charset="0"/>
              </a:rPr>
              <a:t>poriadku bez toho, aby museli byť súčasne „pretransformované“ do podoby niektorého z ich </a:t>
            </a:r>
            <a:r>
              <a:rPr lang="sk-SK" dirty="0" smtClean="0">
                <a:latin typeface="Cambria" panose="02040503050406030204" pitchFamily="18" charset="0"/>
              </a:rPr>
              <a:t>VNŠ </a:t>
            </a:r>
            <a:r>
              <a:rPr lang="sk-SK" dirty="0">
                <a:latin typeface="Cambria" panose="02040503050406030204" pitchFamily="18" charset="0"/>
              </a:rPr>
              <a:t>prameňov práva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latin typeface="Cambria" panose="02040503050406030204" pitchFamily="18" charset="0"/>
              </a:rPr>
              <a:t>Teórie vzťahu MP a VNŠP </a:t>
            </a:r>
            <a:endParaRPr lang="sk-SK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5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309093"/>
            <a:ext cx="10515600" cy="58678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k-SK" b="1" dirty="0" smtClean="0">
                <a:latin typeface="Cambria" panose="02040503050406030204" pitchFamily="18" charset="0"/>
              </a:rPr>
              <a:t>Pluralizmus</a:t>
            </a:r>
            <a:r>
              <a:rPr lang="sk-SK" dirty="0" smtClean="0">
                <a:latin typeface="Cambria" panose="02040503050406030204" pitchFamily="18" charset="0"/>
              </a:rPr>
              <a:t>- právna pyramída reprezentujúca vzťah MP a VNŠP by mala byť nahradená vzhľadom na internacionalizáciu ústavného práva (snaha o zabezpečenie spoločných štandardov ochrany </a:t>
            </a:r>
            <a:r>
              <a:rPr lang="sk-SK" dirty="0" err="1" smtClean="0">
                <a:latin typeface="Cambria" panose="02040503050406030204" pitchFamily="18" charset="0"/>
              </a:rPr>
              <a:t>ĽPaS</a:t>
            </a:r>
            <a:r>
              <a:rPr lang="sk-SK" dirty="0" smtClean="0">
                <a:latin typeface="Cambria" panose="02040503050406030204" pitchFamily="18" charset="0"/>
              </a:rPr>
              <a:t>, demokratického a </a:t>
            </a:r>
            <a:r>
              <a:rPr lang="sk-SK" dirty="0" err="1" smtClean="0">
                <a:latin typeface="Cambria" panose="02040503050406030204" pitchFamily="18" charset="0"/>
              </a:rPr>
              <a:t>pr</a:t>
            </a:r>
            <a:r>
              <a:rPr lang="sk-SK" dirty="0" smtClean="0">
                <a:latin typeface="Cambria" panose="02040503050406030204" pitchFamily="18" charset="0"/>
              </a:rPr>
              <a:t>. štátu, základných princípov hospodárskej činnosti) 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dualizmus by mal byť rozvinutý do pluralizmu, ktorý zodpovedá rôznorodosti právnych oblastí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najmä v priestore aplikácie práva EÚ 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„pyramída“ by mala byť nahradená „väzbou“(</a:t>
            </a:r>
            <a:r>
              <a:rPr lang="sk-SK" dirty="0" err="1" smtClean="0">
                <a:latin typeface="Cambria" panose="02040503050406030204" pitchFamily="18" charset="0"/>
              </a:rPr>
              <a:t>coupling</a:t>
            </a:r>
            <a:r>
              <a:rPr lang="sk-SK" dirty="0" smtClean="0">
                <a:latin typeface="Cambria" panose="02040503050406030204" pitchFamily="18" charset="0"/>
              </a:rPr>
              <a:t>), pretože pluralizmus je systémom, v ktorom neexistuje právne centrum alebo hierarchia, ale odlišné právne poriadky, ktoré sa prekrývajú a ovplyvňujú 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Potreba zmeny v nazeraní na vzťah MP a VNŠP pramení vo vzniku nových úloh MP, globalizácii, nadnárodných hrozbách- MN problémy majú VNŠ základy, preto musí byť MP schopné ovplyvniť VNŠ politiku (výkon inteligentných sankcií- OSN, EÚ, SVK; trestanie jednotlivca) </a:t>
            </a:r>
            <a:endParaRPr lang="sk-SK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73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257576"/>
            <a:ext cx="10515600" cy="6375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>
                <a:latin typeface="Cambria" panose="02040503050406030204" pitchFamily="18" charset="0"/>
              </a:rPr>
              <a:t>Zabezpečenie plnenia MN záväzkov vo VNŠ poriadkoch</a:t>
            </a:r>
            <a:r>
              <a:rPr lang="sk-SK" dirty="0" smtClean="0">
                <a:latin typeface="Cambria" panose="02040503050406030204" pitchFamily="18" charset="0"/>
              </a:rPr>
              <a:t>: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Priama a bezprostredná aplikácia pravidiel MP prostredníctvom </a:t>
            </a:r>
            <a:r>
              <a:rPr lang="sk-SK" b="1" dirty="0" smtClean="0">
                <a:latin typeface="Cambria" panose="02040503050406030204" pitchFamily="18" charset="0"/>
              </a:rPr>
              <a:t>recepčných noriem- </a:t>
            </a:r>
            <a:r>
              <a:rPr lang="sk-SK" dirty="0" smtClean="0">
                <a:latin typeface="Cambria" panose="02040503050406030204" pitchFamily="18" charset="0"/>
              </a:rPr>
              <a:t>trvalé </a:t>
            </a:r>
            <a:r>
              <a:rPr lang="sk-SK" dirty="0" err="1" smtClean="0">
                <a:latin typeface="Cambria" panose="02040503050406030204" pitchFamily="18" charset="0"/>
              </a:rPr>
              <a:t>vs</a:t>
            </a:r>
            <a:r>
              <a:rPr lang="sk-SK" dirty="0" smtClean="0">
                <a:latin typeface="Cambria" panose="02040503050406030204" pitchFamily="18" charset="0"/>
              </a:rPr>
              <a:t>. ad hoc (</a:t>
            </a:r>
            <a:r>
              <a:rPr lang="sk-SK" b="1" dirty="0" smtClean="0">
                <a:latin typeface="Cambria" panose="02040503050406030204" pitchFamily="18" charset="0"/>
              </a:rPr>
              <a:t>inkorporácia</a:t>
            </a:r>
            <a:r>
              <a:rPr lang="sk-SK" dirty="0" smtClean="0">
                <a:latin typeface="Cambria" panose="02040503050406030204" pitchFamily="18" charset="0"/>
              </a:rPr>
              <a:t>- prenos MN záväzkov do VNŠP v pôvodnej podobe prameňa MP bez toho, aby stratila formu MP), typické pre monistickú teóriu s primátom MP, najčastejší spôsob plnenia MN záväzkov pre SVK   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Transformácia pomocou VNŠ noriem- </a:t>
            </a:r>
            <a:r>
              <a:rPr lang="sk-SK" b="1" dirty="0" smtClean="0">
                <a:latin typeface="Cambria" panose="02040503050406030204" pitchFamily="18" charset="0"/>
              </a:rPr>
              <a:t>transformácia</a:t>
            </a:r>
            <a:r>
              <a:rPr lang="sk-SK" dirty="0" smtClean="0">
                <a:latin typeface="Cambria" panose="02040503050406030204" pitchFamily="18" charset="0"/>
              </a:rPr>
              <a:t> (normy MP prenášané do VNŠP doslovne) </a:t>
            </a:r>
            <a:r>
              <a:rPr lang="sk-SK" dirty="0" err="1" smtClean="0">
                <a:latin typeface="Cambria" panose="02040503050406030204" pitchFamily="18" charset="0"/>
              </a:rPr>
              <a:t>vs</a:t>
            </a:r>
            <a:r>
              <a:rPr lang="sk-SK" dirty="0" smtClean="0">
                <a:latin typeface="Cambria" panose="02040503050406030204" pitchFamily="18" charset="0"/>
              </a:rPr>
              <a:t>. </a:t>
            </a:r>
            <a:r>
              <a:rPr lang="sk-SK" b="1" dirty="0" smtClean="0">
                <a:latin typeface="Cambria" panose="02040503050406030204" pitchFamily="18" charset="0"/>
              </a:rPr>
              <a:t>adaptácia</a:t>
            </a:r>
            <a:r>
              <a:rPr lang="sk-SK" dirty="0" smtClean="0">
                <a:latin typeface="Cambria" panose="02040503050406030204" pitchFamily="18" charset="0"/>
              </a:rPr>
              <a:t> (normy MP prenášané do VNŠP aspoň v hlavných črtách), typické pre dualistickú teóriu</a:t>
            </a:r>
          </a:p>
          <a:p>
            <a:pPr algn="just"/>
            <a:r>
              <a:rPr lang="sk-SK" b="1" dirty="0" err="1" smtClean="0">
                <a:latin typeface="Cambria" panose="02040503050406030204" pitchFamily="18" charset="0"/>
              </a:rPr>
              <a:t>Self-executing</a:t>
            </a:r>
            <a:r>
              <a:rPr lang="sk-SK" b="1" dirty="0" smtClean="0">
                <a:latin typeface="Cambria" panose="02040503050406030204" pitchFamily="18" charset="0"/>
              </a:rPr>
              <a:t> zmluva</a:t>
            </a:r>
            <a:r>
              <a:rPr lang="sk-SK" dirty="0" smtClean="0">
                <a:latin typeface="Cambria" panose="02040503050406030204" pitchFamily="18" charset="0"/>
              </a:rPr>
              <a:t>- ak obsahuje záväzky, ustanovenie, ktoré je možné priamo a samostatne použiť, napr. práva FO či PO, ktorých je možné priamo sa domáhať na súde, </a:t>
            </a:r>
            <a:r>
              <a:rPr lang="sk-SK" dirty="0" err="1" smtClean="0">
                <a:latin typeface="Cambria" panose="02040503050406030204" pitchFamily="18" charset="0"/>
              </a:rPr>
              <a:t>nesamovykonateľné</a:t>
            </a:r>
            <a:r>
              <a:rPr lang="sk-SK" dirty="0" smtClean="0">
                <a:latin typeface="Cambria" panose="02040503050406030204" pitchFamily="18" charset="0"/>
              </a:rPr>
              <a:t>  zmluvy ukladajú záväzky výkonnej alebo zákonodarnej moci, teda nestanovujú pre štát konkrétne záväzky, ale iba úvahu za účelom dosiahnuť určitý výsledok, prípadne zabezpečiť inštitucionálny mechanizmus na ich realizáciu</a:t>
            </a:r>
            <a:endParaRPr lang="sk-SK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2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1669"/>
            <a:ext cx="10515600" cy="1197735"/>
          </a:xfrm>
        </p:spPr>
        <p:txBody>
          <a:bodyPr/>
          <a:lstStyle/>
          <a:p>
            <a:r>
              <a:rPr lang="sk-SK" b="1" dirty="0">
                <a:latin typeface="Cambria" panose="02040503050406030204" pitchFamily="18" charset="0"/>
              </a:rPr>
              <a:t>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 v medzinárodnom práve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339404"/>
            <a:ext cx="10515600" cy="5293216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Cambria" panose="02040503050406030204" pitchFamily="18" charset="0"/>
              </a:rPr>
              <a:t>Rule of </a:t>
            </a:r>
            <a:r>
              <a:rPr lang="sk-SK" dirty="0" err="1" smtClean="0">
                <a:latin typeface="Cambria" panose="02040503050406030204" pitchFamily="18" charset="0"/>
              </a:rPr>
              <a:t>Law</a:t>
            </a:r>
            <a:r>
              <a:rPr lang="sk-SK" dirty="0" smtClean="0">
                <a:latin typeface="Cambria" panose="02040503050406030204" pitchFamily="18" charset="0"/>
              </a:rPr>
              <a:t>- zrod vo VNŠP- panstvo práva, vláda práva, právny štát (</a:t>
            </a:r>
            <a:r>
              <a:rPr lang="sk-SK" dirty="0" err="1" smtClean="0">
                <a:latin typeface="Cambria" panose="02040503050406030204" pitchFamily="18" charset="0"/>
              </a:rPr>
              <a:t>vs</a:t>
            </a:r>
            <a:r>
              <a:rPr lang="sk-SK" dirty="0" smtClean="0">
                <a:latin typeface="Cambria" panose="02040503050406030204" pitchFamily="18" charset="0"/>
              </a:rPr>
              <a:t>. Rule of </a:t>
            </a:r>
            <a:r>
              <a:rPr lang="sk-SK" dirty="0" err="1" smtClean="0">
                <a:latin typeface="Cambria" panose="02040503050406030204" pitchFamily="18" charset="0"/>
              </a:rPr>
              <a:t>Men</a:t>
            </a:r>
            <a:r>
              <a:rPr lang="sk-SK" dirty="0" smtClean="0">
                <a:latin typeface="Cambria" panose="02040503050406030204" pitchFamily="18" charset="0"/>
              </a:rPr>
              <a:t>), </a:t>
            </a:r>
            <a:r>
              <a:rPr lang="sk-SK" dirty="0">
                <a:latin typeface="Cambria" panose="02040503050406030204" pitchFamily="18" charset="0"/>
              </a:rPr>
              <a:t>boj proti svojvôli </a:t>
            </a:r>
            <a:r>
              <a:rPr lang="sk-SK" dirty="0" smtClean="0">
                <a:latin typeface="Cambria" panose="02040503050406030204" pitchFamily="18" charset="0"/>
              </a:rPr>
              <a:t>panovníka(GB), opak policajného štátu (</a:t>
            </a:r>
            <a:r>
              <a:rPr lang="sk-SK" dirty="0" err="1" smtClean="0">
                <a:latin typeface="Cambria" panose="02040503050406030204" pitchFamily="18" charset="0"/>
              </a:rPr>
              <a:t>Ger</a:t>
            </a:r>
            <a:r>
              <a:rPr lang="sk-SK" dirty="0" smtClean="0">
                <a:latin typeface="Cambria" panose="02040503050406030204" pitchFamily="18" charset="0"/>
              </a:rPr>
              <a:t>.)</a:t>
            </a:r>
          </a:p>
          <a:p>
            <a:pPr marL="0" indent="0" algn="just">
              <a:buNone/>
            </a:pPr>
            <a:r>
              <a:rPr lang="sk-SK" b="1" dirty="0">
                <a:latin typeface="Cambria" panose="02040503050406030204" pitchFamily="18" charset="0"/>
              </a:rPr>
              <a:t>Funkcie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:</a:t>
            </a:r>
          </a:p>
          <a:p>
            <a:pPr marL="514350" indent="-514350" algn="just">
              <a:buAutoNum type="arabicParenR"/>
            </a:pPr>
            <a:r>
              <a:rPr lang="sk-SK" dirty="0">
                <a:latin typeface="Cambria" panose="02040503050406030204" pitchFamily="18" charset="0"/>
              </a:rPr>
              <a:t>obmedzenie svojvoľného a nespravodlivého použitia štátnej moci</a:t>
            </a:r>
            <a:r>
              <a:rPr lang="sk-SK" dirty="0" smtClean="0">
                <a:latin typeface="Cambria" panose="02040503050406030204" pitchFamily="18" charset="0"/>
              </a:rPr>
              <a:t>; </a:t>
            </a:r>
            <a:endParaRPr lang="sk-SK" dirty="0">
              <a:latin typeface="Cambria" panose="02040503050406030204" pitchFamily="18" charset="0"/>
            </a:endParaRPr>
          </a:p>
          <a:p>
            <a:pPr marL="514350" indent="-514350" algn="just">
              <a:buAutoNum type="arabicParenR"/>
            </a:pPr>
            <a:r>
              <a:rPr lang="sk-SK" dirty="0">
                <a:latin typeface="Cambria" panose="02040503050406030204" pitchFamily="18" charset="0"/>
              </a:rPr>
              <a:t>ochrana majetku a životov občanov pred porušením a útokmi zo strany spoluobčanov</a:t>
            </a:r>
            <a:r>
              <a:rPr lang="sk-SK" dirty="0" smtClean="0">
                <a:latin typeface="Cambria" panose="020405030504060302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sk-SK" b="1" dirty="0" smtClean="0">
                <a:latin typeface="Cambria" panose="02040503050406030204" pitchFamily="18" charset="0"/>
              </a:rPr>
              <a:t>Princípy: 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Záruky </a:t>
            </a:r>
            <a:r>
              <a:rPr lang="sk-SK" dirty="0">
                <a:latin typeface="Cambria" panose="02040503050406030204" pitchFamily="18" charset="0"/>
              </a:rPr>
              <a:t>základných práv a </a:t>
            </a:r>
            <a:r>
              <a:rPr lang="sk-SK" dirty="0" smtClean="0">
                <a:latin typeface="Cambria" panose="02040503050406030204" pitchFamily="18" charset="0"/>
              </a:rPr>
              <a:t>slobôd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Legitimita </a:t>
            </a:r>
            <a:r>
              <a:rPr lang="sk-SK" dirty="0">
                <a:latin typeface="Cambria" panose="02040503050406030204" pitchFamily="18" charset="0"/>
              </a:rPr>
              <a:t>a </a:t>
            </a:r>
            <a:r>
              <a:rPr lang="sk-SK" dirty="0" smtClean="0">
                <a:latin typeface="Cambria" panose="02040503050406030204" pitchFamily="18" charset="0"/>
              </a:rPr>
              <a:t>legalita 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Suverenita ľudu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Deľba </a:t>
            </a:r>
            <a:r>
              <a:rPr lang="sk-SK" dirty="0">
                <a:latin typeface="Cambria" panose="02040503050406030204" pitchFamily="18" charset="0"/>
              </a:rPr>
              <a:t>moci a systém vzájomných bŕzd a </a:t>
            </a:r>
            <a:r>
              <a:rPr lang="sk-SK" dirty="0" smtClean="0">
                <a:latin typeface="Cambria" panose="02040503050406030204" pitchFamily="18" charset="0"/>
              </a:rPr>
              <a:t>rovnováh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Zvrchovanosť </a:t>
            </a:r>
            <a:r>
              <a:rPr lang="sk-SK" dirty="0">
                <a:latin typeface="Cambria" panose="02040503050406030204" pitchFamily="18" charset="0"/>
              </a:rPr>
              <a:t>ústavy a </a:t>
            </a:r>
            <a:r>
              <a:rPr lang="sk-SK" dirty="0" smtClean="0">
                <a:latin typeface="Cambria" panose="02040503050406030204" pitchFamily="18" charset="0"/>
              </a:rPr>
              <a:t>zákona</a:t>
            </a:r>
          </a:p>
          <a:p>
            <a:pPr algn="just"/>
            <a:r>
              <a:rPr lang="sk-SK" dirty="0" smtClean="0">
                <a:latin typeface="Cambria" panose="02040503050406030204" pitchFamily="18" charset="0"/>
              </a:rPr>
              <a:t>Právna </a:t>
            </a:r>
            <a:r>
              <a:rPr lang="sk-SK" dirty="0">
                <a:latin typeface="Cambria" panose="02040503050406030204" pitchFamily="18" charset="0"/>
              </a:rPr>
              <a:t>istota</a:t>
            </a:r>
          </a:p>
          <a:p>
            <a:endParaRPr lang="sk-SK" dirty="0" smtClean="0">
              <a:latin typeface="Cambria" panose="02040503050406030204" pitchFamily="18" charset="0"/>
            </a:endParaRPr>
          </a:p>
          <a:p>
            <a:endParaRPr lang="sk-SK" dirty="0" smtClean="0">
              <a:latin typeface="Cambria" panose="02040503050406030204" pitchFamily="18" charset="0"/>
            </a:endParaRPr>
          </a:p>
          <a:p>
            <a:endParaRPr lang="sk-SK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90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Cambria" panose="02040503050406030204" pitchFamily="18" charset="0"/>
              </a:rPr>
              <a:t>Odlišná povaha VNŠP a MP a jej vplyv na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>
                <a:latin typeface="Cambria" panose="02040503050406030204" pitchFamily="18" charset="0"/>
              </a:rPr>
              <a:t>Odlišnosti najmä v </a:t>
            </a:r>
            <a:r>
              <a:rPr lang="sk-SK" b="1" dirty="0">
                <a:latin typeface="Cambria" panose="02040503050406030204" pitchFamily="18" charset="0"/>
              </a:rPr>
              <a:t>subjektoch</a:t>
            </a:r>
            <a:r>
              <a:rPr lang="sk-SK" dirty="0">
                <a:latin typeface="Cambria" panose="02040503050406030204" pitchFamily="18" charset="0"/>
              </a:rPr>
              <a:t>, </a:t>
            </a:r>
            <a:r>
              <a:rPr lang="sk-SK" b="1" dirty="0">
                <a:latin typeface="Cambria" panose="02040503050406030204" pitchFamily="18" charset="0"/>
              </a:rPr>
              <a:t>prameňoch</a:t>
            </a:r>
            <a:r>
              <a:rPr lang="sk-SK" dirty="0">
                <a:latin typeface="Cambria" panose="02040503050406030204" pitchFamily="18" charset="0"/>
              </a:rPr>
              <a:t> a </a:t>
            </a:r>
            <a:r>
              <a:rPr lang="sk-SK" b="1" dirty="0">
                <a:latin typeface="Cambria" panose="02040503050406030204" pitchFamily="18" charset="0"/>
              </a:rPr>
              <a:t>sankčnom režime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Dôvodom je predovšetkým postavenie štátu- </a:t>
            </a:r>
            <a:r>
              <a:rPr lang="sk-SK" b="1" dirty="0">
                <a:latin typeface="Cambria" panose="02040503050406030204" pitchFamily="18" charset="0"/>
              </a:rPr>
              <a:t>suverenita vnútorná- </a:t>
            </a:r>
            <a:r>
              <a:rPr lang="sk-SK" dirty="0">
                <a:latin typeface="Cambria" panose="02040503050406030204" pitchFamily="18" charset="0"/>
              </a:rPr>
              <a:t>štát nepodlieha vôli iného štátu,</a:t>
            </a:r>
            <a:r>
              <a:rPr lang="sk-SK" b="1" dirty="0">
                <a:latin typeface="Cambria" panose="02040503050406030204" pitchFamily="18" charset="0"/>
              </a:rPr>
              <a:t> medzinárodná suverenita- </a:t>
            </a:r>
            <a:r>
              <a:rPr lang="sk-SK" dirty="0">
                <a:latin typeface="Cambria" panose="02040503050406030204" pitchFamily="18" charset="0"/>
              </a:rPr>
              <a:t>Š ostáva hlavným subjektom MP- prenáša časť svojich právomocí na MNO, vzťahy medzi štátmi založené na suverenite a právnej rovnosti v MP (VNŠP- vzťahy nadriadeného a podriadeného)   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Dôsledky suverenity Š v MP- </a:t>
            </a:r>
            <a:r>
              <a:rPr lang="sk-SK" dirty="0">
                <a:latin typeface="Cambria" panose="02040503050406030204" pitchFamily="18" charset="0"/>
              </a:rPr>
              <a:t>nemožnosť autoritatívneho určenia vzťahu VNŠP a MO			</a:t>
            </a:r>
            <a:r>
              <a:rPr lang="sk-SK" dirty="0" smtClean="0">
                <a:latin typeface="Cambria" panose="02040503050406030204" pitchFamily="18" charset="0"/>
              </a:rPr>
              <a:t>          - nemožnosť </a:t>
            </a:r>
            <a:r>
              <a:rPr lang="sk-SK" dirty="0">
                <a:latin typeface="Cambria" panose="02040503050406030204" pitchFamily="18" charset="0"/>
              </a:rPr>
              <a:t>založenia centrálneho legislatívneho a donucovacieho orgánu na úrovni MP (v zmysle VNŠP)</a:t>
            </a:r>
          </a:p>
          <a:p>
            <a:pPr marL="0" indent="0" algn="just">
              <a:buNone/>
            </a:pPr>
            <a:r>
              <a:rPr lang="sk-SK" dirty="0">
                <a:latin typeface="Cambria" panose="02040503050406030204" pitchFamily="18" charset="0"/>
              </a:rPr>
              <a:t>				          - MN normy nie sú priamo záväzné pre všetky Š (zmluvné a obyčajové právo)</a:t>
            </a:r>
          </a:p>
          <a:p>
            <a:pPr marL="0" indent="0" algn="just">
              <a:buNone/>
            </a:pPr>
            <a:r>
              <a:rPr lang="sk-SK" dirty="0">
                <a:latin typeface="Cambria" panose="02040503050406030204" pitchFamily="18" charset="0"/>
              </a:rPr>
              <a:t>				          - stála existencia faktickej nerovnosti Š- zlyhávanie donucovacích prostriedkov aj v prípade porušenia najdôležitejšej kogentnej normy- zákaz hrozby silou alebo použitia sily   </a:t>
            </a:r>
          </a:p>
        </p:txBody>
      </p:sp>
    </p:spTree>
    <p:extLst>
      <p:ext uri="{BB962C8B-B14F-4D97-AF65-F5344CB8AC3E}">
        <p14:creationId xmlns:p14="http://schemas.microsoft.com/office/powerpoint/2010/main" val="398303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0305"/>
            <a:ext cx="10515600" cy="991672"/>
          </a:xfrm>
        </p:spPr>
        <p:txBody>
          <a:bodyPr/>
          <a:lstStyle/>
          <a:p>
            <a:pPr algn="ctr"/>
            <a:r>
              <a:rPr lang="sk-SK" b="1" dirty="0">
                <a:latin typeface="Cambria" panose="02040503050406030204" pitchFamily="18" charset="0"/>
              </a:rPr>
              <a:t>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 v medzinárodnom práve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53791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k-SK" dirty="0">
                <a:latin typeface="Cambria" panose="02040503050406030204" pitchFamily="18" charset="0"/>
              </a:rPr>
              <a:t>Problematická „</a:t>
            </a:r>
            <a:r>
              <a:rPr lang="sk-SK" dirty="0" err="1">
                <a:latin typeface="Cambria" panose="02040503050406030204" pitchFamily="18" charset="0"/>
              </a:rPr>
              <a:t>externalizácia</a:t>
            </a:r>
            <a:r>
              <a:rPr lang="sk-SK" dirty="0">
                <a:latin typeface="Cambria" panose="02040503050406030204" pitchFamily="18" charset="0"/>
              </a:rPr>
              <a:t>“ pojmu Rule of </a:t>
            </a:r>
            <a:r>
              <a:rPr lang="sk-SK" dirty="0" err="1">
                <a:latin typeface="Cambria" panose="02040503050406030204" pitchFamily="18" charset="0"/>
              </a:rPr>
              <a:t>Law</a:t>
            </a:r>
            <a:r>
              <a:rPr lang="sk-SK" dirty="0">
                <a:latin typeface="Cambria" panose="02040503050406030204" pitchFamily="18" charset="0"/>
              </a:rPr>
              <a:t> na úroveň MP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Pojmové variácie Rule of </a:t>
            </a:r>
            <a:r>
              <a:rPr lang="sk-SK" dirty="0" err="1">
                <a:latin typeface="Cambria" panose="02040503050406030204" pitchFamily="18" charset="0"/>
              </a:rPr>
              <a:t>Law</a:t>
            </a:r>
            <a:r>
              <a:rPr lang="sk-SK" dirty="0">
                <a:latin typeface="Cambria" panose="02040503050406030204" pitchFamily="18" charset="0"/>
              </a:rPr>
              <a:t> v MP:</a:t>
            </a:r>
          </a:p>
          <a:p>
            <a:pPr marL="0" indent="0" algn="just">
              <a:buNone/>
            </a:pPr>
            <a:r>
              <a:rPr lang="sk-SK" dirty="0">
                <a:latin typeface="Cambria" panose="02040503050406030204" pitchFamily="18" charset="0"/>
              </a:rPr>
              <a:t>- </a:t>
            </a:r>
            <a:r>
              <a:rPr lang="sk-SK" b="1" dirty="0" err="1">
                <a:latin typeface="Cambria" panose="02040503050406030204" pitchFamily="18" charset="0"/>
              </a:rPr>
              <a:t>international</a:t>
            </a:r>
            <a:r>
              <a:rPr lang="sk-SK" b="1" dirty="0">
                <a:latin typeface="Cambria" panose="02040503050406030204" pitchFamily="18" charset="0"/>
              </a:rPr>
              <a:t>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(medzinárodné </a:t>
            </a:r>
            <a:r>
              <a:rPr lang="sk-SK" dirty="0" err="1">
                <a:latin typeface="Cambria" panose="02040503050406030204" pitchFamily="18" charset="0"/>
              </a:rPr>
              <a:t>RoL</a:t>
            </a:r>
            <a:r>
              <a:rPr lang="sk-SK" dirty="0">
                <a:latin typeface="Cambria" panose="02040503050406030204" pitchFamily="18" charset="0"/>
              </a:rPr>
              <a:t>)-chápeme ako aplikáciu princípov </a:t>
            </a:r>
            <a:r>
              <a:rPr lang="sk-SK" dirty="0" err="1">
                <a:latin typeface="Cambria" panose="02040503050406030204" pitchFamily="18" charset="0"/>
              </a:rPr>
              <a:t>RoL</a:t>
            </a:r>
            <a:r>
              <a:rPr lang="sk-SK" dirty="0">
                <a:latin typeface="Cambria" panose="02040503050406030204" pitchFamily="18" charset="0"/>
              </a:rPr>
              <a:t> na vzťahy medzi Š a inými subjektmi MP</a:t>
            </a:r>
          </a:p>
          <a:p>
            <a:pPr algn="just">
              <a:buFontTx/>
              <a:buChar char="-"/>
            </a:pPr>
            <a:r>
              <a:rPr lang="sk-SK" b="1" dirty="0">
                <a:latin typeface="Cambria" panose="02040503050406030204" pitchFamily="18" charset="0"/>
              </a:rPr>
              <a:t>rule of </a:t>
            </a:r>
            <a:r>
              <a:rPr lang="sk-SK" b="1" dirty="0" err="1">
                <a:latin typeface="Cambria" panose="02040503050406030204" pitchFamily="18" charset="0"/>
              </a:rPr>
              <a:t>international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(vláda MP)- uprednostňovanie MP pred VNŠP (monizmus s primátom MP)</a:t>
            </a:r>
          </a:p>
          <a:p>
            <a:pPr algn="just">
              <a:buFontTx/>
              <a:buChar char="-"/>
            </a:pPr>
            <a:r>
              <a:rPr lang="sk-SK" dirty="0">
                <a:latin typeface="Cambria" panose="02040503050406030204" pitchFamily="18" charset="0"/>
              </a:rPr>
              <a:t> </a:t>
            </a:r>
            <a:r>
              <a:rPr lang="sk-SK" b="1" dirty="0" err="1">
                <a:latin typeface="Cambria" panose="02040503050406030204" pitchFamily="18" charset="0"/>
              </a:rPr>
              <a:t>the</a:t>
            </a:r>
            <a:r>
              <a:rPr lang="sk-SK" b="1" dirty="0">
                <a:latin typeface="Cambria" panose="02040503050406030204" pitchFamily="18" charset="0"/>
              </a:rPr>
              <a:t>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b="1" dirty="0" err="1">
                <a:latin typeface="Cambria" panose="02040503050406030204" pitchFamily="18" charset="0"/>
              </a:rPr>
              <a:t>internationalized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(zmedzinárodnené </a:t>
            </a:r>
            <a:r>
              <a:rPr lang="sk-SK" dirty="0" err="1">
                <a:latin typeface="Cambria" panose="02040503050406030204" pitchFamily="18" charset="0"/>
              </a:rPr>
              <a:t>RoL</a:t>
            </a:r>
            <a:r>
              <a:rPr lang="sk-SK" dirty="0">
                <a:latin typeface="Cambria" panose="02040503050406030204" pitchFamily="18" charset="0"/>
              </a:rPr>
              <a:t>)- znaky VNŠ </a:t>
            </a:r>
            <a:r>
              <a:rPr lang="sk-SK" dirty="0" err="1">
                <a:latin typeface="Cambria" panose="02040503050406030204" pitchFamily="18" charset="0"/>
              </a:rPr>
              <a:t>RoL</a:t>
            </a:r>
            <a:r>
              <a:rPr lang="sk-SK" dirty="0">
                <a:latin typeface="Cambria" panose="02040503050406030204" pitchFamily="18" charset="0"/>
              </a:rPr>
              <a:t> aplikované v podmienkach MP, vo sférach, kde sa prekrýva VNŠP a MP</a:t>
            </a:r>
          </a:p>
          <a:p>
            <a:pPr algn="just">
              <a:buFontTx/>
              <a:buChar char="-"/>
            </a:pPr>
            <a:r>
              <a:rPr lang="sk-SK" b="1" dirty="0" err="1">
                <a:latin typeface="Cambria" panose="02040503050406030204" pitchFamily="18" charset="0"/>
              </a:rPr>
              <a:t>the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b="1" dirty="0" err="1">
                <a:latin typeface="Cambria" panose="02040503050406030204" pitchFamily="18" charset="0"/>
              </a:rPr>
              <a:t>internationalization</a:t>
            </a:r>
            <a:r>
              <a:rPr lang="sk-SK" b="1" dirty="0">
                <a:latin typeface="Cambria" panose="02040503050406030204" pitchFamily="18" charset="0"/>
              </a:rPr>
              <a:t> of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(zmedzinárodňovanie </a:t>
            </a:r>
            <a:r>
              <a:rPr lang="sk-SK" dirty="0" err="1">
                <a:latin typeface="Cambria" panose="02040503050406030204" pitchFamily="18" charset="0"/>
              </a:rPr>
              <a:t>RoL</a:t>
            </a:r>
            <a:r>
              <a:rPr lang="sk-SK" dirty="0">
                <a:latin typeface="Cambria" panose="02040503050406030204" pitchFamily="18" charset="0"/>
              </a:rPr>
              <a:t>)- podporuje používanie medzinárodných nástrojov pre dosiahnutie hodnôt </a:t>
            </a:r>
            <a:r>
              <a:rPr lang="sk-SK" dirty="0" err="1">
                <a:latin typeface="Cambria" panose="02040503050406030204" pitchFamily="18" charset="0"/>
              </a:rPr>
              <a:t>RoL</a:t>
            </a:r>
            <a:r>
              <a:rPr lang="sk-SK" dirty="0">
                <a:latin typeface="Cambria" panose="02040503050406030204" pitchFamily="18" charset="0"/>
              </a:rPr>
              <a:t> vo vnútroštátnych podmienkach </a:t>
            </a:r>
            <a:endParaRPr lang="sk-SK" dirty="0" smtClean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sk-SK" b="1" dirty="0">
                <a:latin typeface="Cambria" panose="02040503050406030204" pitchFamily="18" charset="0"/>
              </a:rPr>
              <a:t>Budúcnosť medzinárodného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r>
              <a:rPr lang="sk-SK" dirty="0">
                <a:latin typeface="Cambria" panose="02040503050406030204" pitchFamily="18" charset="0"/>
              </a:rPr>
              <a:t>:</a:t>
            </a:r>
          </a:p>
          <a:p>
            <a:pPr algn="just"/>
            <a:r>
              <a:rPr lang="sk-SK" dirty="0">
                <a:latin typeface="Cambria" panose="02040503050406030204" pitchFamily="18" charset="0"/>
              </a:rPr>
              <a:t>MP je ohrozované fragmentáciou- rozdrobenie systému MP na samostatné časti-</a:t>
            </a:r>
            <a:r>
              <a:rPr lang="en-US" dirty="0">
                <a:latin typeface="Cambria" panose="02040503050406030204" pitchFamily="18" charset="0"/>
              </a:rPr>
              <a:t>&gt; dv</a:t>
            </a:r>
            <a:r>
              <a:rPr lang="sk-SK" dirty="0">
                <a:latin typeface="Cambria" panose="02040503050406030204" pitchFamily="18" charset="0"/>
              </a:rPr>
              <a:t>a </a:t>
            </a:r>
            <a:r>
              <a:rPr lang="en-US" dirty="0" err="1">
                <a:latin typeface="Cambria" panose="02040503050406030204" pitchFamily="18" charset="0"/>
              </a:rPr>
              <a:t>koexistuj</a:t>
            </a:r>
            <a:r>
              <a:rPr lang="sk-SK" dirty="0" err="1">
                <a:latin typeface="Cambria" panose="02040503050406030204" pitchFamily="18" charset="0"/>
              </a:rPr>
              <a:t>úce</a:t>
            </a:r>
            <a:r>
              <a:rPr lang="sk-SK" dirty="0">
                <a:latin typeface="Cambria" panose="02040503050406030204" pitchFamily="18" charset="0"/>
              </a:rPr>
              <a:t> modely medzinárodného Rule of </a:t>
            </a:r>
            <a:r>
              <a:rPr lang="sk-SK" dirty="0" err="1">
                <a:latin typeface="Cambria" panose="02040503050406030204" pitchFamily="18" charset="0"/>
              </a:rPr>
              <a:t>Law</a:t>
            </a:r>
            <a:endParaRPr lang="sk-SK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sk-SK" dirty="0">
                <a:latin typeface="Cambria" panose="02040503050406030204" pitchFamily="18" charset="0"/>
              </a:rPr>
              <a:t>1. medzinárodné Rule of </a:t>
            </a:r>
            <a:r>
              <a:rPr lang="sk-SK" dirty="0" err="1">
                <a:latin typeface="Cambria" panose="02040503050406030204" pitchFamily="18" charset="0"/>
              </a:rPr>
              <a:t>Law</a:t>
            </a:r>
            <a:r>
              <a:rPr lang="sk-SK" dirty="0">
                <a:latin typeface="Cambria" panose="02040503050406030204" pitchFamily="18" charset="0"/>
              </a:rPr>
              <a:t>- obmedzené na oblasť MP, založené na tradičných základoch MP, dominantná suverenita štátu</a:t>
            </a:r>
          </a:p>
          <a:p>
            <a:pPr marL="0" indent="0" algn="just">
              <a:buNone/>
            </a:pPr>
            <a:r>
              <a:rPr lang="sk-SK" dirty="0">
                <a:latin typeface="Cambria" panose="02040503050406030204" pitchFamily="18" charset="0"/>
              </a:rPr>
              <a:t>2. zmedzinárodnené Rule of </a:t>
            </a:r>
            <a:r>
              <a:rPr lang="sk-SK" dirty="0" err="1">
                <a:latin typeface="Cambria" panose="02040503050406030204" pitchFamily="18" charset="0"/>
              </a:rPr>
              <a:t>Law</a:t>
            </a:r>
            <a:r>
              <a:rPr lang="sk-SK" dirty="0">
                <a:latin typeface="Cambria" panose="02040503050406030204" pitchFamily="18" charset="0"/>
              </a:rPr>
              <a:t>- napojené na VNŠP, jedno komplexné Rule of </a:t>
            </a:r>
            <a:r>
              <a:rPr lang="sk-SK" dirty="0" err="1">
                <a:latin typeface="Cambria" panose="02040503050406030204" pitchFamily="18" charset="0"/>
              </a:rPr>
              <a:t>Law</a:t>
            </a:r>
            <a:r>
              <a:rPr lang="sk-SK" dirty="0">
                <a:latin typeface="Cambria" panose="02040503050406030204" pitchFamily="18" charset="0"/>
              </a:rPr>
              <a:t>, najmä oblasť ĽP, silne závisí od VNŠP</a:t>
            </a:r>
          </a:p>
          <a:p>
            <a:pPr marL="0" indent="0" algn="just">
              <a:buNone/>
            </a:pPr>
            <a:endParaRPr lang="sk-SK" dirty="0" smtClean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sk-SK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5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90917"/>
          </a:xfrm>
        </p:spPr>
        <p:txBody>
          <a:bodyPr/>
          <a:lstStyle/>
          <a:p>
            <a:pPr algn="ctr"/>
            <a:r>
              <a:rPr lang="sk-SK" b="1" dirty="0">
                <a:latin typeface="Cambria" panose="02040503050406030204" pitchFamily="18" charset="0"/>
              </a:rPr>
              <a:t>Charakteristické znaky medzinárodného Rule of </a:t>
            </a:r>
            <a:r>
              <a:rPr lang="sk-SK" b="1" dirty="0" err="1">
                <a:latin typeface="Cambria" panose="02040503050406030204" pitchFamily="18" charset="0"/>
              </a:rPr>
              <a:t>Law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73487" y="1390918"/>
            <a:ext cx="11475075" cy="546708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k-SK" b="1" dirty="0" err="1">
                <a:latin typeface="Cambria" panose="02040503050406030204" pitchFamily="18" charset="0"/>
              </a:rPr>
              <a:t>Normativita</a:t>
            </a:r>
            <a:r>
              <a:rPr lang="sk-SK" dirty="0">
                <a:latin typeface="Cambria" panose="02040503050406030204" pitchFamily="18" charset="0"/>
              </a:rPr>
              <a:t>: neexistuje centrálny </a:t>
            </a:r>
            <a:r>
              <a:rPr lang="sk-SK" dirty="0" err="1">
                <a:latin typeface="Cambria" panose="02040503050406030204" pitchFamily="18" charset="0"/>
              </a:rPr>
              <a:t>leg.orgán</a:t>
            </a:r>
            <a:r>
              <a:rPr lang="sk-SK" dirty="0">
                <a:latin typeface="Cambria" panose="02040503050406030204" pitchFamily="18" charset="0"/>
              </a:rPr>
              <a:t>, subjekty zaväzujú samé seba, pravidlá </a:t>
            </a:r>
            <a:r>
              <a:rPr lang="sk-SK" i="1" dirty="0" err="1">
                <a:latin typeface="Cambria" panose="02040503050406030204" pitchFamily="18" charset="0"/>
              </a:rPr>
              <a:t>ius</a:t>
            </a:r>
            <a:r>
              <a:rPr lang="sk-SK" i="1" dirty="0">
                <a:latin typeface="Cambria" panose="02040503050406030204" pitchFamily="18" charset="0"/>
              </a:rPr>
              <a:t> </a:t>
            </a:r>
            <a:r>
              <a:rPr lang="sk-SK" i="1" dirty="0" err="1">
                <a:latin typeface="Cambria" panose="02040503050406030204" pitchFamily="18" charset="0"/>
              </a:rPr>
              <a:t>cogens</a:t>
            </a:r>
            <a:r>
              <a:rPr lang="sk-SK" dirty="0">
                <a:latin typeface="Cambria" panose="02040503050406030204" pitchFamily="18" charset="0"/>
              </a:rPr>
              <a:t>, hierarchia noriem- </a:t>
            </a:r>
            <a:r>
              <a:rPr lang="sk-SK" i="1" dirty="0">
                <a:latin typeface="Cambria" panose="02040503050406030204" pitchFamily="18" charset="0"/>
              </a:rPr>
              <a:t>čl. 38 Štatútu MSD- </a:t>
            </a:r>
            <a:r>
              <a:rPr lang="sk-SK" dirty="0">
                <a:latin typeface="Cambria" panose="02040503050406030204" pitchFamily="18" charset="0"/>
              </a:rPr>
              <a:t>MNZ, MN obyčaj, všeobecné právne zásady uznávané civilizovanými národmi, súdne rozhodnutia (nie precedensy), náuka najviac </a:t>
            </a:r>
            <a:r>
              <a:rPr lang="sk-SK" dirty="0" err="1">
                <a:latin typeface="Cambria" panose="02040503050406030204" pitchFamily="18" charset="0"/>
              </a:rPr>
              <a:t>kvalif</a:t>
            </a:r>
            <a:r>
              <a:rPr lang="sk-SK" dirty="0">
                <a:latin typeface="Cambria" panose="02040503050406030204" pitchFamily="18" charset="0"/>
              </a:rPr>
              <a:t>. odborníkov, zásada ex </a:t>
            </a:r>
            <a:r>
              <a:rPr lang="sk-SK" dirty="0" err="1">
                <a:latin typeface="Cambria" panose="02040503050406030204" pitchFamily="18" charset="0"/>
              </a:rPr>
              <a:t>aequo</a:t>
            </a:r>
            <a:r>
              <a:rPr lang="sk-SK" dirty="0">
                <a:latin typeface="Cambria" panose="02040503050406030204" pitchFamily="18" charset="0"/>
              </a:rPr>
              <a:t> et </a:t>
            </a:r>
            <a:r>
              <a:rPr lang="sk-SK" dirty="0" err="1">
                <a:latin typeface="Cambria" panose="02040503050406030204" pitchFamily="18" charset="0"/>
              </a:rPr>
              <a:t>bono</a:t>
            </a:r>
            <a:r>
              <a:rPr lang="sk-SK" dirty="0">
                <a:latin typeface="Cambria" panose="02040503050406030204" pitchFamily="18" charset="0"/>
              </a:rPr>
              <a:t>;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ovplyvňuje </a:t>
            </a:r>
            <a:r>
              <a:rPr lang="sk-SK" b="1" dirty="0" err="1">
                <a:latin typeface="Cambria" panose="02040503050406030204" pitchFamily="18" charset="0"/>
              </a:rPr>
              <a:t>diskrečnú</a:t>
            </a:r>
            <a:r>
              <a:rPr lang="sk-SK" b="1" dirty="0">
                <a:latin typeface="Cambria" panose="02040503050406030204" pitchFamily="18" charset="0"/>
              </a:rPr>
              <a:t> právomoc </a:t>
            </a:r>
            <a:r>
              <a:rPr lang="sk-SK" dirty="0">
                <a:latin typeface="Cambria" panose="02040503050406030204" pitchFamily="18" charset="0"/>
              </a:rPr>
              <a:t>(ľubovôľu) štátov- nezávislosť štátov vykonávať funkcie Š vo vzťahu medzi štátmi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oslabuje právnu istotu</a:t>
            </a:r>
            <a:r>
              <a:rPr lang="sk-SK" dirty="0">
                <a:latin typeface="Cambria" panose="02040503050406030204" pitchFamily="18" charset="0"/>
              </a:rPr>
              <a:t>- normotvorba založená na negociácii a kompromise, prekrývajúca sa právomoc súdnych orgánov- „</a:t>
            </a:r>
            <a:r>
              <a:rPr lang="sk-SK" dirty="0" err="1">
                <a:latin typeface="Cambria" panose="02040503050406030204" pitchFamily="18" charset="0"/>
              </a:rPr>
              <a:t>forum</a:t>
            </a:r>
            <a:r>
              <a:rPr lang="sk-SK" dirty="0">
                <a:latin typeface="Cambria" panose="02040503050406030204" pitchFamily="18" charset="0"/>
              </a:rPr>
              <a:t> </a:t>
            </a:r>
            <a:r>
              <a:rPr lang="sk-SK" dirty="0" err="1">
                <a:latin typeface="Cambria" panose="02040503050406030204" pitchFamily="18" charset="0"/>
              </a:rPr>
              <a:t>shopping</a:t>
            </a:r>
            <a:r>
              <a:rPr lang="sk-SK" dirty="0">
                <a:latin typeface="Cambria" panose="02040503050406030204" pitchFamily="18" charset="0"/>
              </a:rPr>
              <a:t>“, </a:t>
            </a:r>
            <a:r>
              <a:rPr lang="sk-SK" dirty="0" err="1">
                <a:latin typeface="Cambria" panose="02040503050406030204" pitchFamily="18" charset="0"/>
              </a:rPr>
              <a:t>neexis</a:t>
            </a:r>
            <a:r>
              <a:rPr lang="sk-SK" dirty="0">
                <a:latin typeface="Cambria" panose="02040503050406030204" pitchFamily="18" charset="0"/>
              </a:rPr>
              <a:t>. pravidla lis </a:t>
            </a:r>
            <a:r>
              <a:rPr lang="sk-SK" dirty="0" err="1">
                <a:latin typeface="Cambria" panose="02040503050406030204" pitchFamily="18" charset="0"/>
              </a:rPr>
              <a:t>pendens</a:t>
            </a:r>
            <a:r>
              <a:rPr lang="sk-SK" dirty="0">
                <a:latin typeface="Cambria" panose="02040503050406030204" pitchFamily="18" charset="0"/>
              </a:rPr>
              <a:t> či </a:t>
            </a:r>
            <a:r>
              <a:rPr lang="sk-SK" dirty="0" err="1">
                <a:latin typeface="Cambria" panose="02040503050406030204" pitchFamily="18" charset="0"/>
              </a:rPr>
              <a:t>res</a:t>
            </a:r>
            <a:r>
              <a:rPr lang="sk-SK" dirty="0">
                <a:latin typeface="Cambria" panose="02040503050406030204" pitchFamily="18" charset="0"/>
              </a:rPr>
              <a:t> </a:t>
            </a:r>
            <a:r>
              <a:rPr lang="sk-SK" dirty="0" err="1">
                <a:latin typeface="Cambria" panose="02040503050406030204" pitchFamily="18" charset="0"/>
              </a:rPr>
              <a:t>judicata</a:t>
            </a:r>
            <a:r>
              <a:rPr lang="sk-SK" dirty="0">
                <a:latin typeface="Cambria" panose="020405030504060302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sk-SK" b="1" dirty="0">
                <a:latin typeface="Cambria" panose="02040503050406030204" pitchFamily="18" charset="0"/>
              </a:rPr>
              <a:t>Zásada rovnosti subjektov pri tvorbe a uplatňovaní pravidiel medzinárodnej </a:t>
            </a:r>
            <a:r>
              <a:rPr lang="sk-SK" b="1" dirty="0" err="1">
                <a:latin typeface="Cambria" panose="02040503050406030204" pitchFamily="18" charset="0"/>
              </a:rPr>
              <a:t>normativity</a:t>
            </a:r>
            <a:r>
              <a:rPr lang="sk-SK" dirty="0">
                <a:latin typeface="Cambria" panose="02040503050406030204" pitchFamily="18" charset="0"/>
              </a:rPr>
              <a:t>: 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Univerzálna a zvrchovaná rovnosť</a:t>
            </a:r>
            <a:r>
              <a:rPr lang="sk-SK" dirty="0">
                <a:latin typeface="Cambria" panose="02040503050406030204" pitchFamily="18" charset="0"/>
              </a:rPr>
              <a:t>-</a:t>
            </a:r>
            <a:r>
              <a:rPr lang="sk-SK" b="1" dirty="0">
                <a:latin typeface="Cambria" panose="02040503050406030204" pitchFamily="18" charset="0"/>
              </a:rPr>
              <a:t> </a:t>
            </a:r>
            <a:r>
              <a:rPr lang="sk-SK" dirty="0">
                <a:latin typeface="Cambria" panose="02040503050406030204" pitchFamily="18" charset="0"/>
              </a:rPr>
              <a:t>čl. 2 </a:t>
            </a:r>
            <a:r>
              <a:rPr lang="sk-SK" dirty="0" err="1">
                <a:latin typeface="Cambria" panose="02040503050406030204" pitchFamily="18" charset="0"/>
              </a:rPr>
              <a:t>ChOSN</a:t>
            </a:r>
            <a:r>
              <a:rPr lang="sk-SK" dirty="0">
                <a:latin typeface="Cambria" panose="02040503050406030204" pitchFamily="18" charset="0"/>
              </a:rPr>
              <a:t>, štáty majú rovnaké práva a povinnosti</a:t>
            </a:r>
          </a:p>
          <a:p>
            <a:pPr algn="just"/>
            <a:r>
              <a:rPr lang="sk-SK" b="1" dirty="0">
                <a:latin typeface="Cambria" panose="02040503050406030204" pitchFamily="18" charset="0"/>
              </a:rPr>
              <a:t>Vyhlásenie a publikácia</a:t>
            </a:r>
            <a:r>
              <a:rPr lang="sk-SK" dirty="0">
                <a:latin typeface="Cambria" panose="02040503050406030204" pitchFamily="18" charset="0"/>
              </a:rPr>
              <a:t>- Viedenský dohovor o zmluvnom práve, publikácia-sekretariát OSN, kodifikačné návrhy Komisie OSN pre medzinárodné právo- zjednotenie obyčají   </a:t>
            </a:r>
          </a:p>
          <a:p>
            <a:pPr marL="0" indent="0" algn="just">
              <a:buNone/>
            </a:pPr>
            <a:r>
              <a:rPr lang="sk-SK" b="1" dirty="0">
                <a:latin typeface="Cambria" panose="02040503050406030204" pitchFamily="18" charset="0"/>
              </a:rPr>
              <a:t>Zodpovednosť subjektov MP za porušenie pravidiel medzinárodnej </a:t>
            </a:r>
            <a:r>
              <a:rPr lang="sk-SK" b="1" dirty="0" err="1">
                <a:latin typeface="Cambria" panose="02040503050406030204" pitchFamily="18" charset="0"/>
              </a:rPr>
              <a:t>normativity</a:t>
            </a:r>
            <a:r>
              <a:rPr lang="sk-SK" b="1" dirty="0">
                <a:latin typeface="Cambria" panose="02040503050406030204" pitchFamily="18" charset="0"/>
              </a:rPr>
              <a:t> a ich vynútiteľnosť prostriedkami MP</a:t>
            </a:r>
            <a:r>
              <a:rPr lang="sk-SK" dirty="0">
                <a:latin typeface="Cambria" panose="02040503050406030204" pitchFamily="18" charset="0"/>
              </a:rPr>
              <a:t>: neexistuje centrálny donucovací, resp. súdny orgán, štáty sú nie len tvorcami </a:t>
            </a:r>
            <a:r>
              <a:rPr lang="sk-SK" dirty="0" err="1">
                <a:latin typeface="Cambria" panose="02040503050406030204" pitchFamily="18" charset="0"/>
              </a:rPr>
              <a:t>mn.pravidiel</a:t>
            </a:r>
            <a:r>
              <a:rPr lang="sk-SK" dirty="0">
                <a:latin typeface="Cambria" panose="02040503050406030204" pitchFamily="18" charset="0"/>
              </a:rPr>
              <a:t>, ale aj ich adresátmi, uplatnenie zodpovednosti na pleciach „poškodeného“ štátu;</a:t>
            </a:r>
          </a:p>
        </p:txBody>
      </p:sp>
    </p:spTree>
    <p:extLst>
      <p:ext uri="{BB962C8B-B14F-4D97-AF65-F5344CB8AC3E}">
        <p14:creationId xmlns:p14="http://schemas.microsoft.com/office/powerpoint/2010/main" val="9150343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1560</Words>
  <Application>Microsoft Office PowerPoint</Application>
  <PresentationFormat>Širokouhlá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Motív Office</vt:lpstr>
      <vt:lpstr>Predštátnicová výučba  Medzinárodné právo verejné </vt:lpstr>
      <vt:lpstr>Vzťah Medzinárodného práva a Vnútroštátneho práva</vt:lpstr>
      <vt:lpstr>Teórie vzťahu MP a VNŠP </vt:lpstr>
      <vt:lpstr>Prezentácia programu PowerPoint</vt:lpstr>
      <vt:lpstr>Prezentácia programu PowerPoint</vt:lpstr>
      <vt:lpstr>Rule of Law v medzinárodnom práve</vt:lpstr>
      <vt:lpstr>Odlišná povaha VNŠP a MP a jej vplyv na Rule of Law</vt:lpstr>
      <vt:lpstr>Rule of Law v medzinárodnom práve</vt:lpstr>
      <vt:lpstr>Charakteristické znaky medzinárodného Rule of Law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Adam Giertl</dc:creator>
  <cp:lastModifiedBy>Posivakova</cp:lastModifiedBy>
  <cp:revision>105</cp:revision>
  <cp:lastPrinted>2014-10-03T05:37:50Z</cp:lastPrinted>
  <dcterms:created xsi:type="dcterms:W3CDTF">2014-10-02T10:07:26Z</dcterms:created>
  <dcterms:modified xsi:type="dcterms:W3CDTF">2018-10-04T07:47:19Z</dcterms:modified>
</cp:coreProperties>
</file>