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71" r:id="rId2"/>
    <p:sldId id="256" r:id="rId3"/>
    <p:sldId id="270" r:id="rId4"/>
    <p:sldId id="257" r:id="rId5"/>
    <p:sldId id="258" r:id="rId6"/>
    <p:sldId id="259" r:id="rId7"/>
    <p:sldId id="272" r:id="rId8"/>
    <p:sldId id="260" r:id="rId9"/>
    <p:sldId id="261" r:id="rId10"/>
    <p:sldId id="266" r:id="rId11"/>
    <p:sldId id="267" r:id="rId12"/>
    <p:sldId id="268" r:id="rId13"/>
    <p:sldId id="264" r:id="rId14"/>
    <p:sldId id="265" r:id="rId15"/>
    <p:sldId id="269" r:id="rId16"/>
    <p:sldId id="262" r:id="rId17"/>
    <p:sldId id="263"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77" d="100"/>
          <a:sy n="77" d="100"/>
        </p:scale>
        <p:origin x="64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sk-SK" smtClean="0"/>
              <a:t>Upravte štýly predlohy textu</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ov a popis">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sk-SK" smtClean="0"/>
              <a:t>Upravte štýly predlohy textu</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Ponuka s popisom">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k-SK" smtClean="0"/>
              <a:t>Upravte štýly predlohy textu</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smtClean="0"/>
              <a:t>Upravte štýl predlohy textu.</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s názv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sk-SK" smtClean="0"/>
              <a:t>Upravte štýly predlohy textu</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smtClean="0"/>
              <a:t>Upravte štýl predlohy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s názvom ponuky">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sk-SK" smtClean="0"/>
              <a:t>Upravte štýly predlohy textu</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smtClean="0"/>
              <a:t>Upravte štýl predlohy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smtClean="0"/>
              <a:t>Upravte štýl predlohy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alebo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sk-SK" smtClean="0"/>
              <a:t>Upravte štýly predlohy textu</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k-SK" smtClean="0"/>
              <a:t>Upravte štýl predlohy textu.</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sk-SK" smtClean="0"/>
              <a:t>Upravte štýl predlohy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ncho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sk-SK" smtClean="0"/>
              <a:t>Upravte štýly predlohy textu</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sk-SK" smtClean="0"/>
              <a:t>Upravte štýly predlohy textu</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sk-SK" smtClean="0"/>
              <a:t>Upravte štýly predlohy textu</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B61BEF0D-F0BB-DE4B-95CE-6DB70DBA9567}" type="datetimeFigureOut">
              <a:rPr lang="en-US" dirty="0"/>
              <a:pPr/>
              <a:t>10/21/2022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10/21/2022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10/21/2022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10/21/2022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sk-SK" smtClean="0"/>
              <a:t>Upravte štýly predlohy textu</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B61BEF0D-F0BB-DE4B-95CE-6DB70DBA9567}" type="datetimeFigureOut">
              <a:rPr lang="en-US" dirty="0"/>
              <a:pPr/>
              <a:t>10/21/2022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sk-SK" smtClean="0"/>
              <a:t>Upravte štýly predlohy textu</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10/21/2022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sk-SK" dirty="0" smtClean="0"/>
              <a:t>Obchodné záväzkové právo - praktikum</a:t>
            </a:r>
            <a:endParaRPr lang="sk-SK" dirty="0"/>
          </a:p>
        </p:txBody>
      </p:sp>
      <p:sp>
        <p:nvSpPr>
          <p:cNvPr id="3" name="Podnadpis 2"/>
          <p:cNvSpPr>
            <a:spLocks noGrp="1"/>
          </p:cNvSpPr>
          <p:nvPr>
            <p:ph type="subTitle" idx="1"/>
          </p:nvPr>
        </p:nvSpPr>
        <p:spPr/>
        <p:txBody>
          <a:bodyPr>
            <a:normAutofit/>
          </a:bodyPr>
          <a:lstStyle/>
          <a:p>
            <a:r>
              <a:rPr lang="sk-SK" sz="2400" b="1" dirty="0" smtClean="0"/>
              <a:t>Prednáška – 21.10. 2022</a:t>
            </a:r>
            <a:endParaRPr lang="sk-SK" sz="2400" b="1" dirty="0"/>
          </a:p>
        </p:txBody>
      </p:sp>
    </p:spTree>
    <p:extLst>
      <p:ext uri="{BB962C8B-B14F-4D97-AF65-F5344CB8AC3E}">
        <p14:creationId xmlns:p14="http://schemas.microsoft.com/office/powerpoint/2010/main" val="41944026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Ručenie</a:t>
            </a:r>
            <a:endParaRPr lang="sk-SK" dirty="0"/>
          </a:p>
        </p:txBody>
      </p:sp>
      <p:sp>
        <p:nvSpPr>
          <p:cNvPr id="3" name="Zástupný symbol obsahu 2"/>
          <p:cNvSpPr>
            <a:spLocks noGrp="1"/>
          </p:cNvSpPr>
          <p:nvPr>
            <p:ph idx="1"/>
          </p:nvPr>
        </p:nvSpPr>
        <p:spPr/>
        <p:txBody>
          <a:bodyPr/>
          <a:lstStyle/>
          <a:p>
            <a:r>
              <a:rPr lang="sk-SK" dirty="0"/>
              <a:t>§ </a:t>
            </a:r>
            <a:r>
              <a:rPr lang="sk-SK" dirty="0" smtClean="0"/>
              <a:t>303 Obchodného zákonníka</a:t>
            </a:r>
            <a:endParaRPr lang="sk-SK" dirty="0"/>
          </a:p>
          <a:p>
            <a:pPr marL="0" indent="0">
              <a:buNone/>
            </a:pPr>
            <a:r>
              <a:rPr lang="sk-SK" b="1" dirty="0" smtClean="0"/>
              <a:t>Kto</a:t>
            </a:r>
            <a:r>
              <a:rPr lang="sk-SK" dirty="0" smtClean="0"/>
              <a:t> </a:t>
            </a:r>
            <a:r>
              <a:rPr lang="sk-SK" dirty="0"/>
              <a:t>veriteľovi písomne vyhlási, že ho uspokojí, ak dlžník voči nemu nesplnil určitý záväzok, stáva sa dlžníkovým ručiteľom.</a:t>
            </a:r>
          </a:p>
        </p:txBody>
      </p:sp>
    </p:spTree>
    <p:extLst>
      <p:ext uri="{BB962C8B-B14F-4D97-AF65-F5344CB8AC3E}">
        <p14:creationId xmlns:p14="http://schemas.microsoft.com/office/powerpoint/2010/main" val="42558612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Ručenie</a:t>
            </a:r>
            <a:endParaRPr lang="sk-SK" dirty="0"/>
          </a:p>
        </p:txBody>
      </p:sp>
      <p:sp>
        <p:nvSpPr>
          <p:cNvPr id="3" name="Zástupný symbol obsahu 2"/>
          <p:cNvSpPr>
            <a:spLocks noGrp="1"/>
          </p:cNvSpPr>
          <p:nvPr>
            <p:ph idx="1"/>
          </p:nvPr>
        </p:nvSpPr>
        <p:spPr>
          <a:xfrm>
            <a:off x="2589212" y="2031101"/>
            <a:ext cx="8915400" cy="3880121"/>
          </a:xfrm>
        </p:spPr>
        <p:txBody>
          <a:bodyPr/>
          <a:lstStyle/>
          <a:p>
            <a:pPr marL="0" indent="0">
              <a:buNone/>
            </a:pPr>
            <a:endParaRPr lang="sk-SK" dirty="0"/>
          </a:p>
        </p:txBody>
      </p:sp>
      <p:cxnSp>
        <p:nvCxnSpPr>
          <p:cNvPr id="5" name="Rovná spojnica 4"/>
          <p:cNvCxnSpPr/>
          <p:nvPr/>
        </p:nvCxnSpPr>
        <p:spPr>
          <a:xfrm flipV="1">
            <a:off x="2994053" y="2500439"/>
            <a:ext cx="1424198" cy="744467"/>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Rovná spojnica 6"/>
          <p:cNvCxnSpPr/>
          <p:nvPr/>
        </p:nvCxnSpPr>
        <p:spPr>
          <a:xfrm>
            <a:off x="2994053" y="3301550"/>
            <a:ext cx="1367554" cy="938677"/>
          </a:xfrm>
          <a:prstGeom prst="line">
            <a:avLst/>
          </a:prstGeom>
        </p:spPr>
        <p:style>
          <a:lnRef idx="1">
            <a:schemeClr val="accent1"/>
          </a:lnRef>
          <a:fillRef idx="0">
            <a:schemeClr val="accent1"/>
          </a:fillRef>
          <a:effectRef idx="0">
            <a:schemeClr val="accent1"/>
          </a:effectRef>
          <a:fontRef idx="minor">
            <a:schemeClr val="tx1"/>
          </a:fontRef>
        </p:style>
      </p:cxnSp>
      <p:sp>
        <p:nvSpPr>
          <p:cNvPr id="8" name="BlokTextu 7"/>
          <p:cNvSpPr txBox="1"/>
          <p:nvPr/>
        </p:nvSpPr>
        <p:spPr>
          <a:xfrm>
            <a:off x="4550638" y="2315773"/>
            <a:ext cx="6953974" cy="1200329"/>
          </a:xfrm>
          <a:prstGeom prst="rect">
            <a:avLst/>
          </a:prstGeom>
          <a:noFill/>
        </p:spPr>
        <p:txBody>
          <a:bodyPr wrap="square" rtlCol="0">
            <a:spAutoFit/>
          </a:bodyPr>
          <a:lstStyle/>
          <a:p>
            <a:r>
              <a:rPr lang="sk-SK" b="1" dirty="0" smtClean="0"/>
              <a:t>Zákonné</a:t>
            </a:r>
          </a:p>
          <a:p>
            <a:pPr marL="285750" indent="-285750">
              <a:buFontTx/>
              <a:buChar char="-"/>
            </a:pPr>
            <a:r>
              <a:rPr lang="sk-SK" dirty="0" smtClean="0"/>
              <a:t>Ručenie spoločníkov obchodnej spoločnosti</a:t>
            </a:r>
          </a:p>
          <a:p>
            <a:pPr marL="285750" indent="-285750">
              <a:buFontTx/>
              <a:buChar char="-"/>
            </a:pPr>
            <a:r>
              <a:rPr lang="sk-SK" dirty="0" smtClean="0"/>
              <a:t>Ručenie členov štatutárnych orgánov obchodných spoločností</a:t>
            </a:r>
            <a:endParaRPr lang="sk-SK" dirty="0"/>
          </a:p>
        </p:txBody>
      </p:sp>
      <p:sp>
        <p:nvSpPr>
          <p:cNvPr id="9" name="BlokTextu 8"/>
          <p:cNvSpPr txBox="1"/>
          <p:nvPr/>
        </p:nvSpPr>
        <p:spPr>
          <a:xfrm>
            <a:off x="4522315" y="4055561"/>
            <a:ext cx="6693245" cy="923330"/>
          </a:xfrm>
          <a:prstGeom prst="rect">
            <a:avLst/>
          </a:prstGeom>
          <a:noFill/>
        </p:spPr>
        <p:txBody>
          <a:bodyPr wrap="square" rtlCol="0">
            <a:spAutoFit/>
          </a:bodyPr>
          <a:lstStyle/>
          <a:p>
            <a:r>
              <a:rPr lang="sk-SK" b="1" dirty="0" smtClean="0"/>
              <a:t>Zmluvné</a:t>
            </a:r>
          </a:p>
          <a:p>
            <a:r>
              <a:rPr lang="sk-SK" dirty="0" smtClean="0"/>
              <a:t>- vzniká jednostranným vyhlásením (úkonom) ručiteľa voči veriteľovi</a:t>
            </a:r>
          </a:p>
        </p:txBody>
      </p:sp>
    </p:spTree>
    <p:extLst>
      <p:ext uri="{BB962C8B-B14F-4D97-AF65-F5344CB8AC3E}">
        <p14:creationId xmlns:p14="http://schemas.microsoft.com/office/powerpoint/2010/main" val="7975126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Banková záruka</a:t>
            </a:r>
            <a:endParaRPr lang="sk-SK" dirty="0"/>
          </a:p>
        </p:txBody>
      </p:sp>
      <p:sp>
        <p:nvSpPr>
          <p:cNvPr id="3" name="Zástupný symbol obsahu 2"/>
          <p:cNvSpPr>
            <a:spLocks noGrp="1"/>
          </p:cNvSpPr>
          <p:nvPr>
            <p:ph idx="1"/>
          </p:nvPr>
        </p:nvSpPr>
        <p:spPr/>
        <p:txBody>
          <a:bodyPr/>
          <a:lstStyle/>
          <a:p>
            <a:endParaRPr lang="sk-SK" dirty="0"/>
          </a:p>
          <a:p>
            <a:pPr marL="0" indent="0">
              <a:buNone/>
            </a:pPr>
            <a:r>
              <a:rPr lang="sk-SK" dirty="0"/>
              <a:t>§ </a:t>
            </a:r>
            <a:r>
              <a:rPr lang="sk-SK" dirty="0" smtClean="0"/>
              <a:t>313 Obchodného zákonníka</a:t>
            </a:r>
            <a:endParaRPr lang="sk-SK" dirty="0"/>
          </a:p>
          <a:p>
            <a:pPr marL="0" indent="0">
              <a:buNone/>
            </a:pPr>
            <a:r>
              <a:rPr lang="sk-SK" dirty="0" smtClean="0"/>
              <a:t>Banková </a:t>
            </a:r>
            <a:r>
              <a:rPr lang="sk-SK" dirty="0"/>
              <a:t>záruka vzniká písomným vyhlásením banky v záručnej listine, že uspokojí veriteľa do výšky určitej peňažnej sumy podľa obsahu záručnej listiny, ak určitá tretia osoba (dlžník) nesplní určitý záväzok alebo sa splnia iné podmienky určené v záručnej listine.</a:t>
            </a:r>
          </a:p>
          <a:p>
            <a:pPr marL="0" indent="0">
              <a:buNone/>
            </a:pPr>
            <a:r>
              <a:rPr lang="sk-SK" dirty="0"/>
              <a:t> </a:t>
            </a:r>
          </a:p>
        </p:txBody>
      </p:sp>
    </p:spTree>
    <p:extLst>
      <p:ext uri="{BB962C8B-B14F-4D97-AF65-F5344CB8AC3E}">
        <p14:creationId xmlns:p14="http://schemas.microsoft.com/office/powerpoint/2010/main" val="26207866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Zmluvná pokuta</a:t>
            </a:r>
            <a:endParaRPr lang="sk-SK" dirty="0"/>
          </a:p>
        </p:txBody>
      </p:sp>
      <p:sp>
        <p:nvSpPr>
          <p:cNvPr id="3" name="Zástupný symbol obsahu 2"/>
          <p:cNvSpPr>
            <a:spLocks noGrp="1"/>
          </p:cNvSpPr>
          <p:nvPr>
            <p:ph idx="1"/>
          </p:nvPr>
        </p:nvSpPr>
        <p:spPr/>
        <p:txBody>
          <a:bodyPr>
            <a:normAutofit/>
          </a:bodyPr>
          <a:lstStyle/>
          <a:p>
            <a:endParaRPr lang="sk-SK" dirty="0"/>
          </a:p>
          <a:p>
            <a:r>
              <a:rPr lang="sk-SK" dirty="0"/>
              <a:t>§ </a:t>
            </a:r>
            <a:r>
              <a:rPr lang="sk-SK" dirty="0" smtClean="0"/>
              <a:t>544 Občianskeho zákonníka</a:t>
            </a:r>
            <a:endParaRPr lang="sk-SK" dirty="0"/>
          </a:p>
          <a:p>
            <a:pPr marL="0" indent="0">
              <a:buNone/>
            </a:pPr>
            <a:r>
              <a:rPr lang="sk-SK" dirty="0" smtClean="0"/>
              <a:t>	(</a:t>
            </a:r>
            <a:r>
              <a:rPr lang="sk-SK" dirty="0"/>
              <a:t>1) Ak strany dojednajú pre prípad porušenia zmluvnej povinnosti zmluvnú pokutu, je účastník, ktorý túto povinnosť poruší, zaviazaný pokutu zaplatiť, aj keď oprávnenému účastníkovi porušením povinnosti nevznikne škoda.</a:t>
            </a:r>
          </a:p>
          <a:p>
            <a:pPr marL="0" indent="0">
              <a:buNone/>
            </a:pPr>
            <a:r>
              <a:rPr lang="sk-SK" dirty="0" smtClean="0"/>
              <a:t>	(</a:t>
            </a:r>
            <a:r>
              <a:rPr lang="sk-SK" dirty="0"/>
              <a:t>2) Zmluvnú pokutu možno dojednať len písomne a v dojednaní musí byť určená výška pokuty alebo určený spôsob jej určenia.</a:t>
            </a:r>
          </a:p>
          <a:p>
            <a:pPr marL="0" indent="0">
              <a:buNone/>
            </a:pPr>
            <a:r>
              <a:rPr lang="sk-SK" dirty="0" smtClean="0"/>
              <a:t>	(</a:t>
            </a:r>
            <a:r>
              <a:rPr lang="sk-SK" dirty="0"/>
              <a:t>3) Ustanovenia o zmluvnej pokute sa použijú aj na pokutu určenú pre porušenie zmluvnej povinnosti právnym predpisom (penále).</a:t>
            </a:r>
            <a:endParaRPr lang="sk-SK" dirty="0" smtClean="0"/>
          </a:p>
          <a:p>
            <a:pPr marL="0" indent="0">
              <a:buNone/>
            </a:pPr>
            <a:endParaRPr lang="sk-SK" dirty="0"/>
          </a:p>
        </p:txBody>
      </p:sp>
    </p:spTree>
    <p:extLst>
      <p:ext uri="{BB962C8B-B14F-4D97-AF65-F5344CB8AC3E}">
        <p14:creationId xmlns:p14="http://schemas.microsoft.com/office/powerpoint/2010/main" val="32492279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Moderačné právo súdu</a:t>
            </a:r>
            <a:endParaRPr lang="sk-SK" dirty="0"/>
          </a:p>
        </p:txBody>
      </p:sp>
      <p:sp>
        <p:nvSpPr>
          <p:cNvPr id="3" name="Zástupný symbol obsahu 2"/>
          <p:cNvSpPr>
            <a:spLocks noGrp="1"/>
          </p:cNvSpPr>
          <p:nvPr>
            <p:ph idx="1"/>
          </p:nvPr>
        </p:nvSpPr>
        <p:spPr/>
        <p:txBody>
          <a:bodyPr/>
          <a:lstStyle/>
          <a:p>
            <a:r>
              <a:rPr lang="sk-SK" dirty="0"/>
              <a:t>§ 301 </a:t>
            </a:r>
            <a:r>
              <a:rPr lang="sk-SK" dirty="0" smtClean="0"/>
              <a:t>Obchodného zákonníka</a:t>
            </a:r>
            <a:endParaRPr lang="sk-SK" dirty="0"/>
          </a:p>
          <a:p>
            <a:pPr marL="0" indent="0">
              <a:buNone/>
            </a:pPr>
            <a:r>
              <a:rPr lang="sk-SK" dirty="0"/>
              <a:t>Neprimerane vysokú zmluvnú pokutu môže súd znížiť s prihliadnutím na hodnotu a význam zabezpečovanej povinnosti, a to až do výšky škody, ktorá vznikla do doby súdneho rozhodnutia porušením zmluvnej povinnosti, na ktorú sa vzťahuje zmluvná pokuta. Na náhradu škody, ktorá vznikla neskôr, je poškodený oprávnený do výšky zmluvnej pokuty podľa § 373 a </a:t>
            </a:r>
            <a:r>
              <a:rPr lang="sk-SK" dirty="0" err="1"/>
              <a:t>nasl</a:t>
            </a:r>
            <a:r>
              <a:rPr lang="sk-SK" dirty="0"/>
              <a:t>.</a:t>
            </a:r>
          </a:p>
          <a:p>
            <a:endParaRPr lang="sk-SK" dirty="0"/>
          </a:p>
        </p:txBody>
      </p:sp>
    </p:spTree>
    <p:extLst>
      <p:ext uri="{BB962C8B-B14F-4D97-AF65-F5344CB8AC3E}">
        <p14:creationId xmlns:p14="http://schemas.microsoft.com/office/powerpoint/2010/main" val="34450275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Uznanie záväzku</a:t>
            </a:r>
            <a:endParaRPr lang="sk-SK" dirty="0"/>
          </a:p>
        </p:txBody>
      </p:sp>
      <p:sp>
        <p:nvSpPr>
          <p:cNvPr id="3" name="Zástupný symbol obsahu 2"/>
          <p:cNvSpPr>
            <a:spLocks noGrp="1"/>
          </p:cNvSpPr>
          <p:nvPr>
            <p:ph idx="1"/>
          </p:nvPr>
        </p:nvSpPr>
        <p:spPr/>
        <p:txBody>
          <a:bodyPr/>
          <a:lstStyle/>
          <a:p>
            <a:pPr marL="0" indent="0">
              <a:buNone/>
            </a:pPr>
            <a:r>
              <a:rPr lang="sk-SK" dirty="0"/>
              <a:t>§ </a:t>
            </a:r>
            <a:r>
              <a:rPr lang="sk-SK" dirty="0" smtClean="0"/>
              <a:t>323 Obchodného zákonníka</a:t>
            </a:r>
            <a:endParaRPr lang="sk-SK" dirty="0"/>
          </a:p>
          <a:p>
            <a:pPr marL="0" indent="0">
              <a:buNone/>
            </a:pPr>
            <a:r>
              <a:rPr lang="sk-SK" dirty="0"/>
              <a:t> </a:t>
            </a:r>
          </a:p>
          <a:p>
            <a:pPr marL="0" indent="0">
              <a:buNone/>
            </a:pPr>
            <a:r>
              <a:rPr lang="sk-SK" dirty="0"/>
              <a:t>(1) Ak niekto písomne uzná svoj určitý záväzok, predpokladá sa, že v uznanom rozsahu tento záväzok trvá v čase uznania. Tieto účinky nastávajú aj v prípade, keď pohľadávka veriteľa bola v čase uznania už premlčaná.</a:t>
            </a:r>
          </a:p>
          <a:p>
            <a:endParaRPr lang="sk-SK" dirty="0"/>
          </a:p>
        </p:txBody>
      </p:sp>
    </p:spTree>
    <p:extLst>
      <p:ext uri="{BB962C8B-B14F-4D97-AF65-F5344CB8AC3E}">
        <p14:creationId xmlns:p14="http://schemas.microsoft.com/office/powerpoint/2010/main" val="32614819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Zabezpečenie záväzkov inými než zabezpečovacími inštitútmi</a:t>
            </a:r>
            <a:endParaRPr lang="sk-SK" dirty="0"/>
          </a:p>
        </p:txBody>
      </p:sp>
      <p:sp>
        <p:nvSpPr>
          <p:cNvPr id="3" name="Zástupný symbol obsahu 2"/>
          <p:cNvSpPr>
            <a:spLocks noGrp="1"/>
          </p:cNvSpPr>
          <p:nvPr>
            <p:ph idx="1"/>
          </p:nvPr>
        </p:nvSpPr>
        <p:spPr/>
        <p:txBody>
          <a:bodyPr/>
          <a:lstStyle/>
          <a:p>
            <a:r>
              <a:rPr lang="sk-SK" dirty="0" smtClean="0"/>
              <a:t>Zabezpečenie peňažných záväzkov</a:t>
            </a:r>
          </a:p>
          <a:p>
            <a:pPr lvl="1"/>
            <a:r>
              <a:rPr lang="sk-SK" dirty="0" smtClean="0"/>
              <a:t>Zálohové platby</a:t>
            </a:r>
          </a:p>
          <a:p>
            <a:pPr lvl="1"/>
            <a:r>
              <a:rPr lang="sk-SK" dirty="0" smtClean="0"/>
              <a:t>Platenie akreditívom</a:t>
            </a:r>
          </a:p>
          <a:p>
            <a:pPr lvl="1"/>
            <a:r>
              <a:rPr lang="sk-SK" dirty="0" smtClean="0"/>
              <a:t>Platenie inkasom</a:t>
            </a:r>
          </a:p>
          <a:p>
            <a:pPr lvl="1"/>
            <a:r>
              <a:rPr lang="sk-SK" dirty="0" smtClean="0"/>
              <a:t>Zmenka ako zabezpečovací inštitút</a:t>
            </a:r>
          </a:p>
          <a:p>
            <a:pPr lvl="1"/>
            <a:endParaRPr lang="sk-SK" dirty="0" smtClean="0"/>
          </a:p>
          <a:p>
            <a:r>
              <a:rPr lang="sk-SK" dirty="0"/>
              <a:t>Zabezpečenie </a:t>
            </a:r>
            <a:r>
              <a:rPr lang="sk-SK" dirty="0" smtClean="0"/>
              <a:t>nepeňažných záväzkov</a:t>
            </a:r>
          </a:p>
          <a:p>
            <a:pPr lvl="1"/>
            <a:r>
              <a:rPr lang="sk-SK" dirty="0" smtClean="0"/>
              <a:t>Viazanie splnenia peňažného záväzku na splnenie nepeňažného záväzku</a:t>
            </a:r>
            <a:endParaRPr lang="sk-SK" dirty="0"/>
          </a:p>
          <a:p>
            <a:pPr lvl="1"/>
            <a:endParaRPr lang="sk-SK" dirty="0"/>
          </a:p>
        </p:txBody>
      </p:sp>
    </p:spTree>
    <p:extLst>
      <p:ext uri="{BB962C8B-B14F-4D97-AF65-F5344CB8AC3E}">
        <p14:creationId xmlns:p14="http://schemas.microsoft.com/office/powerpoint/2010/main" val="27094169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Efektívnosť zabezpečenia záväzkov</a:t>
            </a:r>
            <a:endParaRPr lang="sk-SK" dirty="0"/>
          </a:p>
        </p:txBody>
      </p:sp>
      <p:sp>
        <p:nvSpPr>
          <p:cNvPr id="3" name="Zástupný symbol obsahu 2"/>
          <p:cNvSpPr>
            <a:spLocks noGrp="1"/>
          </p:cNvSpPr>
          <p:nvPr>
            <p:ph idx="1"/>
          </p:nvPr>
        </p:nvSpPr>
        <p:spPr/>
        <p:txBody>
          <a:bodyPr/>
          <a:lstStyle/>
          <a:p>
            <a:endParaRPr lang="sk-SK"/>
          </a:p>
        </p:txBody>
      </p:sp>
    </p:spTree>
    <p:extLst>
      <p:ext uri="{BB962C8B-B14F-4D97-AF65-F5344CB8AC3E}">
        <p14:creationId xmlns:p14="http://schemas.microsoft.com/office/powerpoint/2010/main" val="2521040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862382" y="577436"/>
            <a:ext cx="8915399" cy="4219031"/>
          </a:xfrm>
        </p:spPr>
        <p:style>
          <a:lnRef idx="1">
            <a:schemeClr val="accent5"/>
          </a:lnRef>
          <a:fillRef idx="2">
            <a:schemeClr val="accent5"/>
          </a:fillRef>
          <a:effectRef idx="1">
            <a:schemeClr val="accent5"/>
          </a:effectRef>
          <a:fontRef idx="minor">
            <a:schemeClr val="dk1"/>
          </a:fontRef>
        </p:style>
        <p:txBody>
          <a:bodyPr>
            <a:normAutofit fontScale="90000"/>
          </a:bodyPr>
          <a:lstStyle/>
          <a:p>
            <a:r>
              <a:rPr lang="sk-SK" dirty="0" smtClean="0"/>
              <a:t>Zmena obchodných záväzkov</a:t>
            </a:r>
            <a:br>
              <a:rPr lang="sk-SK" dirty="0" smtClean="0"/>
            </a:br>
            <a:r>
              <a:rPr lang="sk-SK" dirty="0"/>
              <a:t/>
            </a:r>
            <a:br>
              <a:rPr lang="sk-SK" dirty="0"/>
            </a:br>
            <a:r>
              <a:rPr lang="sk-SK" dirty="0" smtClean="0"/>
              <a:t>Zabezpečenie obchodných</a:t>
            </a:r>
            <a:br>
              <a:rPr lang="sk-SK" dirty="0" smtClean="0"/>
            </a:br>
            <a:r>
              <a:rPr lang="sk-SK" dirty="0" smtClean="0"/>
              <a:t>záväzkov</a:t>
            </a:r>
            <a:r>
              <a:rPr lang="sk-SK" b="1" dirty="0" smtClean="0"/>
              <a:t/>
            </a:r>
            <a:br>
              <a:rPr lang="sk-SK" b="1" dirty="0" smtClean="0"/>
            </a:br>
            <a:endParaRPr lang="sk-SK" b="1" dirty="0"/>
          </a:p>
        </p:txBody>
      </p:sp>
      <p:sp>
        <p:nvSpPr>
          <p:cNvPr id="3" name="Podnadpis 2"/>
          <p:cNvSpPr>
            <a:spLocks noGrp="1"/>
          </p:cNvSpPr>
          <p:nvPr>
            <p:ph type="subTitle" idx="1"/>
          </p:nvPr>
        </p:nvSpPr>
        <p:spPr/>
        <p:txBody>
          <a:bodyPr/>
          <a:lstStyle/>
          <a:p>
            <a:endParaRPr lang="sk-SK" dirty="0"/>
          </a:p>
        </p:txBody>
      </p:sp>
    </p:spTree>
    <p:extLst>
      <p:ext uri="{BB962C8B-B14F-4D97-AF65-F5344CB8AC3E}">
        <p14:creationId xmlns:p14="http://schemas.microsoft.com/office/powerpoint/2010/main" val="15949533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4400" dirty="0" smtClean="0"/>
              <a:t>Zmena obchodných záväzkov </a:t>
            </a:r>
            <a:endParaRPr lang="sk-SK" sz="4400" dirty="0"/>
          </a:p>
        </p:txBody>
      </p:sp>
      <p:sp>
        <p:nvSpPr>
          <p:cNvPr id="3" name="Zástupný symbol obsahu 2"/>
          <p:cNvSpPr>
            <a:spLocks noGrp="1"/>
          </p:cNvSpPr>
          <p:nvPr>
            <p:ph idx="1"/>
          </p:nvPr>
        </p:nvSpPr>
        <p:spPr/>
        <p:txBody>
          <a:bodyPr/>
          <a:lstStyle/>
          <a:p>
            <a:pPr marL="0" indent="0">
              <a:buNone/>
            </a:pPr>
            <a:r>
              <a:rPr lang="sk-SK" dirty="0"/>
              <a:t>Zmena obchodných záväzkov môže spočívať:</a:t>
            </a:r>
          </a:p>
          <a:p>
            <a:pPr lvl="1"/>
            <a:r>
              <a:rPr lang="sk-SK" dirty="0"/>
              <a:t>v zmene subjektov záväzkového vzťahu;</a:t>
            </a:r>
          </a:p>
          <a:p>
            <a:pPr lvl="1"/>
            <a:r>
              <a:rPr lang="sk-SK" dirty="0"/>
              <a:t>v zmene obsahu záväzkového vzťahu.</a:t>
            </a:r>
          </a:p>
          <a:p>
            <a:endParaRPr lang="sk-SK" dirty="0"/>
          </a:p>
        </p:txBody>
      </p:sp>
    </p:spTree>
    <p:extLst>
      <p:ext uri="{BB962C8B-B14F-4D97-AF65-F5344CB8AC3E}">
        <p14:creationId xmlns:p14="http://schemas.microsoft.com/office/powerpoint/2010/main" val="3586798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sk-SK" sz="4400" dirty="0" smtClean="0"/>
              <a:t>Zmena subjektov záväzkového vzťa</a:t>
            </a:r>
            <a:r>
              <a:rPr lang="sk-SK" dirty="0" smtClean="0"/>
              <a:t>hu</a:t>
            </a:r>
            <a:endParaRPr lang="sk-SK" dirty="0"/>
          </a:p>
        </p:txBody>
      </p:sp>
      <p:sp>
        <p:nvSpPr>
          <p:cNvPr id="3" name="Zástupný symbol obsahu 2"/>
          <p:cNvSpPr>
            <a:spLocks noGrp="1"/>
          </p:cNvSpPr>
          <p:nvPr>
            <p:ph idx="1"/>
          </p:nvPr>
        </p:nvSpPr>
        <p:spPr/>
        <p:txBody>
          <a:bodyPr>
            <a:normAutofit fontScale="92500" lnSpcReduction="20000"/>
          </a:bodyPr>
          <a:lstStyle/>
          <a:p>
            <a:r>
              <a:rPr lang="sk-SK" sz="2400" dirty="0" smtClean="0"/>
              <a:t>Zmena – </a:t>
            </a:r>
            <a:r>
              <a:rPr lang="sk-SK" sz="2400" b="1" dirty="0" smtClean="0"/>
              <a:t>v osobe veriteľa</a:t>
            </a:r>
          </a:p>
          <a:p>
            <a:r>
              <a:rPr lang="sk-SK" sz="2400" dirty="0" smtClean="0"/>
              <a:t>- univerzálna sukcesia (dedenie, premena právnickej osoby)</a:t>
            </a:r>
          </a:p>
          <a:p>
            <a:r>
              <a:rPr lang="sk-SK" sz="2400" dirty="0" smtClean="0"/>
              <a:t>- cesia – postúpenie pohľadávky - §524 a </a:t>
            </a:r>
            <a:r>
              <a:rPr lang="sk-SK" sz="2400" dirty="0" err="1" smtClean="0"/>
              <a:t>nasl</a:t>
            </a:r>
            <a:r>
              <a:rPr lang="sk-SK" sz="2400" dirty="0" smtClean="0"/>
              <a:t>. OZ </a:t>
            </a:r>
          </a:p>
          <a:p>
            <a:r>
              <a:rPr lang="sk-SK" sz="2400" dirty="0" smtClean="0"/>
              <a:t>- globálna cesia – postúpenie súboru pohľadávok</a:t>
            </a:r>
          </a:p>
          <a:p>
            <a:r>
              <a:rPr lang="sk-SK" sz="2400" dirty="0"/>
              <a:t> </a:t>
            </a:r>
            <a:r>
              <a:rPr lang="sk-SK" sz="2400" dirty="0" smtClean="0"/>
              <a:t>             - </a:t>
            </a:r>
            <a:r>
              <a:rPr lang="sk-SK" sz="2400" b="1" dirty="0" smtClean="0"/>
              <a:t>v osobe dlžníka  </a:t>
            </a:r>
          </a:p>
          <a:p>
            <a:r>
              <a:rPr lang="sk-SK" sz="2400" dirty="0" smtClean="0"/>
              <a:t>- univerzálna sukcesia </a:t>
            </a:r>
          </a:p>
          <a:p>
            <a:r>
              <a:rPr lang="sk-SK" sz="2400" dirty="0" smtClean="0"/>
              <a:t>- </a:t>
            </a:r>
            <a:r>
              <a:rPr lang="sk-SK" sz="2400" dirty="0" err="1" smtClean="0"/>
              <a:t>privatívna</a:t>
            </a:r>
            <a:r>
              <a:rPr lang="sk-SK" sz="2400" dirty="0" smtClean="0"/>
              <a:t> </a:t>
            </a:r>
            <a:r>
              <a:rPr lang="sk-SK" sz="2400" dirty="0" err="1" smtClean="0"/>
              <a:t>intercesia</a:t>
            </a:r>
            <a:r>
              <a:rPr lang="sk-SK" sz="2400" dirty="0" smtClean="0"/>
              <a:t> - prevzatie dlhu - §531 a </a:t>
            </a:r>
            <a:r>
              <a:rPr lang="sk-SK" sz="2400" dirty="0" err="1" smtClean="0"/>
              <a:t>nasl</a:t>
            </a:r>
            <a:r>
              <a:rPr lang="sk-SK" sz="2400" dirty="0" smtClean="0"/>
              <a:t>. OZ</a:t>
            </a:r>
          </a:p>
          <a:p>
            <a:pPr marL="0" indent="0">
              <a:buNone/>
            </a:pPr>
            <a:r>
              <a:rPr lang="sk-SK" sz="2400" dirty="0"/>
              <a:t> </a:t>
            </a:r>
            <a:r>
              <a:rPr lang="sk-SK" sz="2400" dirty="0" smtClean="0"/>
              <a:t>   - kumulatívna </a:t>
            </a:r>
            <a:r>
              <a:rPr lang="sk-SK" sz="2400" dirty="0" err="1" smtClean="0"/>
              <a:t>intercesia</a:t>
            </a:r>
            <a:r>
              <a:rPr lang="sk-SK" sz="2400" dirty="0" smtClean="0"/>
              <a:t>- pristúpenie k záväzku-§533 a </a:t>
            </a:r>
            <a:r>
              <a:rPr lang="sk-SK" sz="2400" dirty="0" err="1" smtClean="0"/>
              <a:t>nasl</a:t>
            </a:r>
            <a:r>
              <a:rPr lang="sk-SK" sz="2400" dirty="0" smtClean="0"/>
              <a:t>. OZ</a:t>
            </a:r>
          </a:p>
          <a:p>
            <a:pPr marL="0" indent="0">
              <a:buNone/>
            </a:pPr>
            <a:r>
              <a:rPr lang="sk-SK" sz="2400" dirty="0"/>
              <a:t> </a:t>
            </a:r>
            <a:r>
              <a:rPr lang="sk-SK" sz="2400" dirty="0" smtClean="0"/>
              <a:t>      (dohodou, zo zákona)    </a:t>
            </a:r>
            <a:r>
              <a:rPr lang="sk-SK" sz="2400" b="1" dirty="0" smtClean="0"/>
              <a:t>                      </a:t>
            </a:r>
            <a:endParaRPr lang="sk-SK" sz="2400" b="1" dirty="0"/>
          </a:p>
        </p:txBody>
      </p:sp>
    </p:spTree>
    <p:extLst>
      <p:ext uri="{BB962C8B-B14F-4D97-AF65-F5344CB8AC3E}">
        <p14:creationId xmlns:p14="http://schemas.microsoft.com/office/powerpoint/2010/main" val="1939886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Obchodovanie s pohľadávkami a dlhmi</a:t>
            </a:r>
            <a:endParaRPr lang="sk-SK" dirty="0"/>
          </a:p>
        </p:txBody>
      </p:sp>
      <p:sp>
        <p:nvSpPr>
          <p:cNvPr id="3" name="Zástupný symbol obsahu 2"/>
          <p:cNvSpPr>
            <a:spLocks noGrp="1"/>
          </p:cNvSpPr>
          <p:nvPr>
            <p:ph idx="1"/>
          </p:nvPr>
        </p:nvSpPr>
        <p:spPr/>
        <p:txBody>
          <a:bodyPr>
            <a:normAutofit fontScale="92500" lnSpcReduction="20000"/>
          </a:bodyPr>
          <a:lstStyle/>
          <a:p>
            <a:pPr>
              <a:buFontTx/>
              <a:buChar char="-"/>
            </a:pPr>
            <a:r>
              <a:rPr lang="sk-SK" b="1" dirty="0" smtClean="0"/>
              <a:t>postúpenie pohľadávky </a:t>
            </a:r>
            <a:r>
              <a:rPr lang="sk-SK" dirty="0" smtClean="0"/>
              <a:t>(cesia) -  zmluva (písomná forma) – doterajší veriteľ (postupca, </a:t>
            </a:r>
            <a:r>
              <a:rPr lang="sk-SK" dirty="0" err="1" smtClean="0"/>
              <a:t>cedent</a:t>
            </a:r>
            <a:r>
              <a:rPr lang="sk-SK" dirty="0" smtClean="0"/>
              <a:t>) postupuje (prevádza) svoju pohľadávku proti dlžníkovi tretej osobe (postupníkovi, </a:t>
            </a:r>
            <a:r>
              <a:rPr lang="sk-SK" dirty="0" err="1" smtClean="0"/>
              <a:t>cesionárovi</a:t>
            </a:r>
            <a:r>
              <a:rPr lang="sk-SK" dirty="0" smtClean="0"/>
              <a:t>), ktorá sa stane  novým veriteľom – nevyžaduje sa súhlas dlžníka – odplatný prevod / bezodplatný prevod</a:t>
            </a:r>
          </a:p>
          <a:p>
            <a:pPr>
              <a:buFontTx/>
              <a:buChar char="-"/>
            </a:pPr>
            <a:r>
              <a:rPr lang="sk-SK" b="1" dirty="0" smtClean="0"/>
              <a:t>postúpenie súboru pohľadávok </a:t>
            </a:r>
            <a:r>
              <a:rPr lang="sk-SK" dirty="0" smtClean="0"/>
              <a:t>(globálna cesia) – dostatočne určito vymedzený súbor pohľadávok – napr. voči určitému dlžníkovi</a:t>
            </a:r>
          </a:p>
          <a:p>
            <a:pPr>
              <a:buFontTx/>
              <a:buChar char="-"/>
            </a:pPr>
            <a:r>
              <a:rPr lang="sk-SK" b="1" dirty="0" smtClean="0"/>
              <a:t>prevzatie dlhu </a:t>
            </a:r>
            <a:r>
              <a:rPr lang="sk-SK" dirty="0" smtClean="0"/>
              <a:t>(</a:t>
            </a:r>
            <a:r>
              <a:rPr lang="sk-SK" dirty="0" err="1" smtClean="0"/>
              <a:t>intercesia</a:t>
            </a:r>
            <a:r>
              <a:rPr lang="sk-SK" dirty="0" smtClean="0"/>
              <a:t>) -  písomná zmluva – na základe ktorej </a:t>
            </a:r>
            <a:r>
              <a:rPr lang="sk-SK" b="1" dirty="0" smtClean="0"/>
              <a:t>namiesto </a:t>
            </a:r>
            <a:r>
              <a:rPr lang="sk-SK" dirty="0" smtClean="0"/>
              <a:t>doterajšieho dlžníka nastúpi do trvajúceho právneho vzťahu tretia osoba </a:t>
            </a:r>
          </a:p>
          <a:p>
            <a:pPr>
              <a:buFontTx/>
              <a:buChar char="-"/>
            </a:pPr>
            <a:r>
              <a:rPr lang="sk-SK" b="1" dirty="0" smtClean="0"/>
              <a:t>(</a:t>
            </a:r>
            <a:r>
              <a:rPr lang="sk-SK" b="1" dirty="0" err="1" smtClean="0"/>
              <a:t>privatívna</a:t>
            </a:r>
            <a:r>
              <a:rPr lang="sk-SK" b="1" dirty="0" smtClean="0"/>
              <a:t> </a:t>
            </a:r>
            <a:r>
              <a:rPr lang="sk-SK" b="1" dirty="0" err="1" smtClean="0"/>
              <a:t>intercesia</a:t>
            </a:r>
            <a:r>
              <a:rPr lang="sk-SK" b="1" dirty="0" smtClean="0"/>
              <a:t>) </a:t>
            </a:r>
            <a:r>
              <a:rPr lang="sk-SK" dirty="0" smtClean="0"/>
              <a:t>– vyžaduje sa súhlas veriteľa</a:t>
            </a:r>
          </a:p>
          <a:p>
            <a:pPr>
              <a:buFontTx/>
              <a:buChar char="-"/>
            </a:pPr>
            <a:r>
              <a:rPr lang="sk-SK" dirty="0" smtClean="0"/>
              <a:t>alebo </a:t>
            </a:r>
          </a:p>
          <a:p>
            <a:pPr>
              <a:buFontTx/>
              <a:buChar char="-"/>
            </a:pPr>
            <a:r>
              <a:rPr lang="sk-SK" dirty="0" smtClean="0"/>
              <a:t>písomná zmluva – medzi veriteľom a treťou osobou, na základe ktorej tretia osoba </a:t>
            </a:r>
            <a:r>
              <a:rPr lang="sk-SK" b="1" dirty="0" smtClean="0"/>
              <a:t>bez dohody s dlžníkom </a:t>
            </a:r>
            <a:r>
              <a:rPr lang="sk-SK" dirty="0" smtClean="0"/>
              <a:t>prevezme  jeho dlh – čím sa stane dlžníkom </a:t>
            </a:r>
            <a:r>
              <a:rPr lang="sk-SK" b="1" dirty="0" smtClean="0"/>
              <a:t>popri </a:t>
            </a:r>
            <a:r>
              <a:rPr lang="sk-SK" dirty="0" smtClean="0"/>
              <a:t>pôvodnom dlžníkovi </a:t>
            </a:r>
            <a:r>
              <a:rPr lang="sk-SK" b="1" dirty="0" smtClean="0"/>
              <a:t>– kumulatívna </a:t>
            </a:r>
            <a:r>
              <a:rPr lang="sk-SK" b="1" dirty="0" err="1" smtClean="0"/>
              <a:t>intercesia</a:t>
            </a:r>
            <a:endParaRPr lang="sk-SK" b="1" dirty="0" smtClean="0"/>
          </a:p>
          <a:p>
            <a:pPr>
              <a:buFontTx/>
              <a:buChar char="-"/>
            </a:pPr>
            <a:r>
              <a:rPr lang="sk-SK" b="1" dirty="0" smtClean="0"/>
              <a:t>- postúpenie zmluvy</a:t>
            </a:r>
            <a:endParaRPr lang="sk-SK" b="1" dirty="0"/>
          </a:p>
        </p:txBody>
      </p:sp>
    </p:spTree>
    <p:extLst>
      <p:ext uri="{BB962C8B-B14F-4D97-AF65-F5344CB8AC3E}">
        <p14:creationId xmlns:p14="http://schemas.microsoft.com/office/powerpoint/2010/main" val="1645877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4400" dirty="0" err="1" smtClean="0"/>
              <a:t>Faktoring</a:t>
            </a:r>
            <a:endParaRPr lang="sk-SK" sz="4400" dirty="0"/>
          </a:p>
        </p:txBody>
      </p:sp>
      <p:sp>
        <p:nvSpPr>
          <p:cNvPr id="3" name="Zástupný symbol obsahu 2"/>
          <p:cNvSpPr>
            <a:spLocks noGrp="1"/>
          </p:cNvSpPr>
          <p:nvPr>
            <p:ph idx="1"/>
          </p:nvPr>
        </p:nvSpPr>
        <p:spPr/>
        <p:txBody>
          <a:bodyPr>
            <a:normAutofit fontScale="92500" lnSpcReduction="10000"/>
          </a:bodyPr>
          <a:lstStyle/>
          <a:p>
            <a:r>
              <a:rPr lang="sk-SK" dirty="0" err="1" smtClean="0"/>
              <a:t>Faktoring</a:t>
            </a:r>
            <a:r>
              <a:rPr lang="sk-SK" dirty="0" smtClean="0"/>
              <a:t> – zmena veriteľa</a:t>
            </a:r>
          </a:p>
          <a:p>
            <a:r>
              <a:rPr lang="sk-SK" dirty="0" smtClean="0"/>
              <a:t>Cesia - postúpenie </a:t>
            </a:r>
            <a:r>
              <a:rPr lang="sk-SK" b="1" dirty="0" smtClean="0"/>
              <a:t>budúcich</a:t>
            </a:r>
            <a:r>
              <a:rPr lang="sk-SK" dirty="0" smtClean="0"/>
              <a:t> pohľadávok – krátkodobých pohľadávok z obchodných vzťahov</a:t>
            </a:r>
          </a:p>
          <a:p>
            <a:r>
              <a:rPr lang="sk-SK" dirty="0"/>
              <a:t> </a:t>
            </a:r>
            <a:r>
              <a:rPr lang="sk-SK" dirty="0" smtClean="0"/>
              <a:t>         - pohľadávky sú pred splatnosťou postupované na faktora (</a:t>
            </a:r>
            <a:r>
              <a:rPr lang="sk-SK" dirty="0" err="1" smtClean="0"/>
              <a:t>faktoringovú</a:t>
            </a:r>
            <a:r>
              <a:rPr lang="sk-SK" dirty="0" smtClean="0"/>
              <a:t> spoločnosť – často „dcérska“ spoločnosť banky)</a:t>
            </a:r>
          </a:p>
          <a:p>
            <a:r>
              <a:rPr lang="sk-SK" dirty="0"/>
              <a:t> </a:t>
            </a:r>
            <a:r>
              <a:rPr lang="sk-SK" dirty="0" smtClean="0"/>
              <a:t>         - </a:t>
            </a:r>
            <a:r>
              <a:rPr lang="sk-SK" dirty="0" err="1" smtClean="0"/>
              <a:t>faktoringová</a:t>
            </a:r>
            <a:r>
              <a:rPr lang="sk-SK" dirty="0" smtClean="0"/>
              <a:t> spoločnosť okamžite uhradí 80 – 90 % hodnoty postúpenej    </a:t>
            </a:r>
          </a:p>
          <a:p>
            <a:pPr marL="0" indent="0">
              <a:buNone/>
            </a:pPr>
            <a:r>
              <a:rPr lang="sk-SK" dirty="0"/>
              <a:t> </a:t>
            </a:r>
            <a:r>
              <a:rPr lang="sk-SK" dirty="0" smtClean="0"/>
              <a:t>                 pohľadávky veriteľovi</a:t>
            </a:r>
          </a:p>
          <a:p>
            <a:pPr marL="0" indent="0">
              <a:buNone/>
            </a:pPr>
            <a:r>
              <a:rPr lang="sk-SK" dirty="0"/>
              <a:t> </a:t>
            </a:r>
            <a:r>
              <a:rPr lang="sk-SK" dirty="0" smtClean="0"/>
              <a:t>               - </a:t>
            </a:r>
            <a:r>
              <a:rPr lang="sk-SK" dirty="0" err="1" smtClean="0"/>
              <a:t>faktoringová</a:t>
            </a:r>
            <a:r>
              <a:rPr lang="sk-SK" dirty="0" smtClean="0"/>
              <a:t> spoločnosť oznámi dlžníkovi, že nadobudla  </a:t>
            </a:r>
            <a:r>
              <a:rPr lang="sk-SK" dirty="0" err="1" smtClean="0"/>
              <a:t>pohľa</a:t>
            </a:r>
            <a:r>
              <a:rPr lang="sk-SK" dirty="0" smtClean="0"/>
              <a:t>-</a:t>
            </a:r>
          </a:p>
          <a:p>
            <a:pPr marL="0" indent="0">
              <a:buNone/>
            </a:pPr>
            <a:r>
              <a:rPr lang="sk-SK" dirty="0"/>
              <a:t> </a:t>
            </a:r>
            <a:r>
              <a:rPr lang="sk-SK" dirty="0" smtClean="0"/>
              <a:t>                  dávku       </a:t>
            </a:r>
          </a:p>
          <a:p>
            <a:pPr marL="0" indent="0">
              <a:buNone/>
            </a:pPr>
            <a:r>
              <a:rPr lang="sk-SK" dirty="0"/>
              <a:t> </a:t>
            </a:r>
            <a:r>
              <a:rPr lang="sk-SK" dirty="0" smtClean="0"/>
              <a:t>                - dlžník zaplatí </a:t>
            </a:r>
            <a:r>
              <a:rPr lang="sk-SK" dirty="0" err="1" smtClean="0"/>
              <a:t>faktoringovej</a:t>
            </a:r>
            <a:r>
              <a:rPr lang="sk-SK" dirty="0" smtClean="0"/>
              <a:t> spoločnosti celú dlžnú sumu</a:t>
            </a:r>
          </a:p>
          <a:p>
            <a:pPr marL="0" indent="0">
              <a:buNone/>
            </a:pPr>
            <a:r>
              <a:rPr lang="sk-SK" dirty="0"/>
              <a:t> </a:t>
            </a:r>
            <a:r>
              <a:rPr lang="sk-SK" dirty="0" smtClean="0"/>
              <a:t>                - </a:t>
            </a:r>
            <a:r>
              <a:rPr lang="sk-SK" dirty="0" err="1" smtClean="0"/>
              <a:t>faktoringová</a:t>
            </a:r>
            <a:r>
              <a:rPr lang="sk-SK" dirty="0" smtClean="0"/>
              <a:t> spoločnosť uhradí veriteľovi dohodnutý zvyšok pohľadávky </a:t>
            </a:r>
            <a:endParaRPr lang="sk-SK" dirty="0"/>
          </a:p>
        </p:txBody>
      </p:sp>
    </p:spTree>
    <p:extLst>
      <p:ext uri="{BB962C8B-B14F-4D97-AF65-F5344CB8AC3E}">
        <p14:creationId xmlns:p14="http://schemas.microsoft.com/office/powerpoint/2010/main" val="13872124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4400" dirty="0" smtClean="0"/>
              <a:t>Forfaiting</a:t>
            </a:r>
            <a:endParaRPr lang="sk-SK" sz="4400" dirty="0"/>
          </a:p>
        </p:txBody>
      </p:sp>
      <p:sp>
        <p:nvSpPr>
          <p:cNvPr id="3" name="Zástupný objekt pre obsah 2"/>
          <p:cNvSpPr>
            <a:spLocks noGrp="1"/>
          </p:cNvSpPr>
          <p:nvPr>
            <p:ph idx="1"/>
          </p:nvPr>
        </p:nvSpPr>
        <p:spPr/>
        <p:txBody>
          <a:bodyPr/>
          <a:lstStyle/>
          <a:p>
            <a:r>
              <a:rPr lang="sk-SK" dirty="0" smtClean="0"/>
              <a:t>- postúpenie pohľadávky pôvodného veriteľa novému veriteľovi – </a:t>
            </a:r>
            <a:r>
              <a:rPr lang="sk-SK" dirty="0" err="1" smtClean="0"/>
              <a:t>forfaiterovi</a:t>
            </a:r>
            <a:endParaRPr lang="sk-SK" dirty="0" smtClean="0"/>
          </a:p>
          <a:p>
            <a:r>
              <a:rPr lang="sk-SK" dirty="0" smtClean="0"/>
              <a:t>- ide o dlhodobé pohľadávky – viac ako 90 dní, i viac rokov</a:t>
            </a:r>
          </a:p>
          <a:p>
            <a:r>
              <a:rPr lang="sk-SK" dirty="0" smtClean="0"/>
              <a:t>- ide o pohľadávky zabezpečené</a:t>
            </a:r>
          </a:p>
          <a:p>
            <a:r>
              <a:rPr lang="sk-SK" dirty="0" smtClean="0"/>
              <a:t>-  </a:t>
            </a:r>
            <a:r>
              <a:rPr lang="sk-SK" dirty="0" err="1" smtClean="0"/>
              <a:t>forfaiter</a:t>
            </a:r>
            <a:r>
              <a:rPr lang="sk-SK" dirty="0" smtClean="0"/>
              <a:t> preberá všetky riziká – právne, ekonomické i politické</a:t>
            </a:r>
            <a:endParaRPr lang="sk-SK" dirty="0"/>
          </a:p>
        </p:txBody>
      </p:sp>
    </p:spTree>
    <p:extLst>
      <p:ext uri="{BB962C8B-B14F-4D97-AF65-F5344CB8AC3E}">
        <p14:creationId xmlns:p14="http://schemas.microsoft.com/office/powerpoint/2010/main" val="153218003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sk-SK" sz="4400" dirty="0" smtClean="0"/>
              <a:t>Zmena obsahu záväzku</a:t>
            </a:r>
            <a:endParaRPr lang="sk-SK" sz="4400" dirty="0"/>
          </a:p>
        </p:txBody>
      </p:sp>
      <p:sp>
        <p:nvSpPr>
          <p:cNvPr id="3" name="Zástupný symbol obsahu 2"/>
          <p:cNvSpPr>
            <a:spLocks noGrp="1"/>
          </p:cNvSpPr>
          <p:nvPr>
            <p:ph idx="1"/>
          </p:nvPr>
        </p:nvSpPr>
        <p:spPr/>
        <p:txBody>
          <a:bodyPr/>
          <a:lstStyle/>
          <a:p>
            <a:pPr lvl="1"/>
            <a:r>
              <a:rPr lang="sk-SK" dirty="0" smtClean="0"/>
              <a:t>zmena záväzku dohodou;</a:t>
            </a:r>
            <a:endParaRPr lang="sk-SK" dirty="0"/>
          </a:p>
          <a:p>
            <a:pPr lvl="1"/>
            <a:r>
              <a:rPr lang="sk-SK" dirty="0" smtClean="0"/>
              <a:t>zmena </a:t>
            </a:r>
            <a:r>
              <a:rPr lang="sk-SK" dirty="0"/>
              <a:t>obchodných podmienok;</a:t>
            </a:r>
          </a:p>
          <a:p>
            <a:pPr lvl="1"/>
            <a:r>
              <a:rPr lang="sk-SK" dirty="0" smtClean="0"/>
              <a:t>zmena </a:t>
            </a:r>
            <a:r>
              <a:rPr lang="sk-SK" dirty="0"/>
              <a:t>dispozitívnych ustanovení zákona;</a:t>
            </a:r>
          </a:p>
          <a:p>
            <a:pPr lvl="1"/>
            <a:r>
              <a:rPr lang="sk-SK" dirty="0" smtClean="0"/>
              <a:t>zmena </a:t>
            </a:r>
            <a:r>
              <a:rPr lang="sk-SK" dirty="0"/>
              <a:t>kogentných ustanovení zákona</a:t>
            </a:r>
            <a:r>
              <a:rPr lang="sk-SK" dirty="0" smtClean="0"/>
              <a:t>;</a:t>
            </a:r>
          </a:p>
          <a:p>
            <a:pPr lvl="1"/>
            <a:r>
              <a:rPr lang="sk-SK" dirty="0" smtClean="0"/>
              <a:t>? zmena jednostranným úkonom</a:t>
            </a:r>
          </a:p>
          <a:p>
            <a:pPr lvl="1"/>
            <a:r>
              <a:rPr lang="sk-SK" dirty="0" smtClean="0"/>
              <a:t>? zmena rozhodnutím súdu</a:t>
            </a:r>
          </a:p>
          <a:p>
            <a:pPr lvl="1"/>
            <a:r>
              <a:rPr lang="sk-SK" dirty="0" smtClean="0"/>
              <a:t>zmena v dôsledku porušenia zmluvy</a:t>
            </a:r>
          </a:p>
          <a:p>
            <a:pPr lvl="1"/>
            <a:r>
              <a:rPr lang="sk-SK" dirty="0" smtClean="0"/>
              <a:t>zmena  v dôsledku zmeny okolností </a:t>
            </a:r>
          </a:p>
          <a:p>
            <a:pPr lvl="1"/>
            <a:endParaRPr lang="sk-SK" dirty="0"/>
          </a:p>
        </p:txBody>
      </p:sp>
    </p:spTree>
    <p:extLst>
      <p:ext uri="{BB962C8B-B14F-4D97-AF65-F5344CB8AC3E}">
        <p14:creationId xmlns:p14="http://schemas.microsoft.com/office/powerpoint/2010/main" val="35681331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sk-SK" dirty="0" smtClean="0"/>
              <a:t>Zabezpečenie záväzkov</a:t>
            </a:r>
            <a:endParaRPr lang="sk-SK" dirty="0"/>
          </a:p>
        </p:txBody>
      </p:sp>
      <p:sp>
        <p:nvSpPr>
          <p:cNvPr id="3" name="Zástupný symbol obsahu 2"/>
          <p:cNvSpPr>
            <a:spLocks noGrp="1"/>
          </p:cNvSpPr>
          <p:nvPr>
            <p:ph idx="1"/>
          </p:nvPr>
        </p:nvSpPr>
        <p:spPr/>
        <p:txBody>
          <a:bodyPr/>
          <a:lstStyle/>
          <a:p>
            <a:pPr marL="0" indent="0">
              <a:buNone/>
            </a:pPr>
            <a:r>
              <a:rPr lang="sk-SK" dirty="0" smtClean="0"/>
              <a:t>Zabezpečovacie inštitúty</a:t>
            </a:r>
          </a:p>
          <a:p>
            <a:pPr marL="0" indent="0">
              <a:buNone/>
            </a:pPr>
            <a:r>
              <a:rPr lang="sk-SK" dirty="0"/>
              <a:t>	</a:t>
            </a:r>
          </a:p>
        </p:txBody>
      </p:sp>
      <p:cxnSp>
        <p:nvCxnSpPr>
          <p:cNvPr id="5" name="Rovná spojnica 4"/>
          <p:cNvCxnSpPr/>
          <p:nvPr/>
        </p:nvCxnSpPr>
        <p:spPr>
          <a:xfrm flipH="1">
            <a:off x="3050697" y="2791752"/>
            <a:ext cx="1108609" cy="704007"/>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Rovná spojnica 6"/>
          <p:cNvCxnSpPr/>
          <p:nvPr/>
        </p:nvCxnSpPr>
        <p:spPr>
          <a:xfrm>
            <a:off x="3050697" y="3495759"/>
            <a:ext cx="1108609" cy="825387"/>
          </a:xfrm>
          <a:prstGeom prst="line">
            <a:avLst/>
          </a:prstGeom>
        </p:spPr>
        <p:style>
          <a:lnRef idx="1">
            <a:schemeClr val="accent1"/>
          </a:lnRef>
          <a:fillRef idx="0">
            <a:schemeClr val="accent1"/>
          </a:fillRef>
          <a:effectRef idx="0">
            <a:schemeClr val="accent1"/>
          </a:effectRef>
          <a:fontRef idx="minor">
            <a:schemeClr val="tx1"/>
          </a:fontRef>
        </p:style>
      </p:cxnSp>
      <p:sp>
        <p:nvSpPr>
          <p:cNvPr id="9" name="BlokTextu 8"/>
          <p:cNvSpPr txBox="1"/>
          <p:nvPr/>
        </p:nvSpPr>
        <p:spPr>
          <a:xfrm>
            <a:off x="4232134" y="2607086"/>
            <a:ext cx="6392707" cy="369332"/>
          </a:xfrm>
          <a:prstGeom prst="rect">
            <a:avLst/>
          </a:prstGeom>
          <a:noFill/>
        </p:spPr>
        <p:txBody>
          <a:bodyPr wrap="square" rtlCol="0">
            <a:spAutoFit/>
          </a:bodyPr>
          <a:lstStyle/>
          <a:p>
            <a:r>
              <a:rPr lang="sk-SK" b="1" dirty="0" err="1" smtClean="0"/>
              <a:t>Vecnoprávne</a:t>
            </a:r>
            <a:r>
              <a:rPr lang="sk-SK" dirty="0" smtClean="0"/>
              <a:t>, upravené v Občianskom zákonníku</a:t>
            </a:r>
            <a:endParaRPr lang="sk-SK" dirty="0"/>
          </a:p>
        </p:txBody>
      </p:sp>
      <p:sp>
        <p:nvSpPr>
          <p:cNvPr id="10" name="BlokTextu 9"/>
          <p:cNvSpPr txBox="1"/>
          <p:nvPr/>
        </p:nvSpPr>
        <p:spPr>
          <a:xfrm>
            <a:off x="4159306" y="4074488"/>
            <a:ext cx="6311788" cy="369332"/>
          </a:xfrm>
          <a:prstGeom prst="rect">
            <a:avLst/>
          </a:prstGeom>
          <a:noFill/>
        </p:spPr>
        <p:txBody>
          <a:bodyPr wrap="square" rtlCol="0">
            <a:spAutoFit/>
          </a:bodyPr>
          <a:lstStyle/>
          <a:p>
            <a:r>
              <a:rPr lang="sk-SK" b="1" dirty="0" smtClean="0"/>
              <a:t>Obligačné</a:t>
            </a:r>
            <a:r>
              <a:rPr lang="sk-SK" dirty="0" smtClean="0"/>
              <a:t>, upravené v Obchodnom zákonníku</a:t>
            </a:r>
            <a:endParaRPr lang="sk-SK" dirty="0"/>
          </a:p>
        </p:txBody>
      </p:sp>
      <p:sp>
        <p:nvSpPr>
          <p:cNvPr id="11" name="BlokTextu 10"/>
          <p:cNvSpPr txBox="1"/>
          <p:nvPr/>
        </p:nvSpPr>
        <p:spPr>
          <a:xfrm>
            <a:off x="4400719" y="4516898"/>
            <a:ext cx="2776916" cy="1477328"/>
          </a:xfrm>
          <a:prstGeom prst="rect">
            <a:avLst/>
          </a:prstGeom>
          <a:noFill/>
        </p:spPr>
        <p:txBody>
          <a:bodyPr wrap="square" rtlCol="0">
            <a:spAutoFit/>
          </a:bodyPr>
          <a:lstStyle/>
          <a:p>
            <a:pPr marL="285750" indent="-285750">
              <a:buFontTx/>
              <a:buChar char="-"/>
            </a:pPr>
            <a:r>
              <a:rPr lang="sk-SK" dirty="0" smtClean="0"/>
              <a:t>Ručenie</a:t>
            </a:r>
          </a:p>
          <a:p>
            <a:pPr marL="285750" indent="-285750">
              <a:buFontTx/>
              <a:buChar char="-"/>
            </a:pPr>
            <a:r>
              <a:rPr lang="sk-SK" dirty="0" smtClean="0"/>
              <a:t>Banková záruka</a:t>
            </a:r>
          </a:p>
          <a:p>
            <a:pPr marL="285750" indent="-285750">
              <a:buFontTx/>
              <a:buChar char="-"/>
            </a:pPr>
            <a:r>
              <a:rPr lang="sk-SK" dirty="0" smtClean="0"/>
              <a:t>Zmluvná pokuta</a:t>
            </a:r>
          </a:p>
          <a:p>
            <a:pPr marL="285750" indent="-285750">
              <a:buFontTx/>
              <a:buChar char="-"/>
            </a:pPr>
            <a:r>
              <a:rPr lang="sk-SK" dirty="0" smtClean="0"/>
              <a:t>Uznanie záväzku</a:t>
            </a:r>
          </a:p>
          <a:p>
            <a:pPr marL="285750" indent="-285750">
              <a:buFontTx/>
              <a:buChar char="-"/>
            </a:pPr>
            <a:endParaRPr lang="sk-SK" dirty="0"/>
          </a:p>
        </p:txBody>
      </p:sp>
    </p:spTree>
    <p:extLst>
      <p:ext uri="{BB962C8B-B14F-4D97-AF65-F5344CB8AC3E}">
        <p14:creationId xmlns:p14="http://schemas.microsoft.com/office/powerpoint/2010/main" val="794258904"/>
      </p:ext>
    </p:extLst>
  </p:cSld>
  <p:clrMapOvr>
    <a:masterClrMapping/>
  </p:clrMapOvr>
</p:sld>
</file>

<file path=ppt/theme/theme1.xml><?xml version="1.0" encoding="utf-8"?>
<a:theme xmlns:a="http://schemas.openxmlformats.org/drawingml/2006/main" name="Dym">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261</TotalTime>
  <Words>784</Words>
  <Application>Microsoft Office PowerPoint</Application>
  <PresentationFormat>Širokouhlá</PresentationFormat>
  <Paragraphs>95</Paragraphs>
  <Slides>17</Slides>
  <Notes>0</Notes>
  <HiddenSlides>0</HiddenSlides>
  <MMClips>0</MMClips>
  <ScaleCrop>false</ScaleCrop>
  <HeadingPairs>
    <vt:vector size="6" baseType="variant">
      <vt:variant>
        <vt:lpstr>Použité písma</vt:lpstr>
      </vt:variant>
      <vt:variant>
        <vt:i4>3</vt:i4>
      </vt:variant>
      <vt:variant>
        <vt:lpstr>Motív</vt:lpstr>
      </vt:variant>
      <vt:variant>
        <vt:i4>1</vt:i4>
      </vt:variant>
      <vt:variant>
        <vt:lpstr>Nadpisy snímok</vt:lpstr>
      </vt:variant>
      <vt:variant>
        <vt:i4>17</vt:i4>
      </vt:variant>
    </vt:vector>
  </HeadingPairs>
  <TitlesOfParts>
    <vt:vector size="21" baseType="lpstr">
      <vt:lpstr>Arial</vt:lpstr>
      <vt:lpstr>Century Gothic</vt:lpstr>
      <vt:lpstr>Wingdings 3</vt:lpstr>
      <vt:lpstr>Dym</vt:lpstr>
      <vt:lpstr>Obchodné záväzkové právo - praktikum</vt:lpstr>
      <vt:lpstr>Zmena obchodných záväzkov  Zabezpečenie obchodných záväzkov </vt:lpstr>
      <vt:lpstr>Zmena obchodných záväzkov </vt:lpstr>
      <vt:lpstr>Zmena subjektov záväzkového vzťahu</vt:lpstr>
      <vt:lpstr>Obchodovanie s pohľadávkami a dlhmi</vt:lpstr>
      <vt:lpstr>Faktoring</vt:lpstr>
      <vt:lpstr>Forfaiting</vt:lpstr>
      <vt:lpstr>Zmena obsahu záväzku</vt:lpstr>
      <vt:lpstr>Zabezpečenie záväzkov</vt:lpstr>
      <vt:lpstr>Ručenie</vt:lpstr>
      <vt:lpstr>Ručenie</vt:lpstr>
      <vt:lpstr>Banková záruka</vt:lpstr>
      <vt:lpstr>Zmluvná pokuta</vt:lpstr>
      <vt:lpstr>Moderačné právo súdu</vt:lpstr>
      <vt:lpstr>Uznanie záväzku</vt:lpstr>
      <vt:lpstr>Zabezpečenie záväzkov inými než zabezpečovacími inštitútmi</vt:lpstr>
      <vt:lpstr>Efektívnosť zabezpečenia záväzkov</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Obsah, zmena a zabezpečenie  obchodných záväzkov</dc:title>
  <dc:creator>User</dc:creator>
  <cp:lastModifiedBy>Valkova</cp:lastModifiedBy>
  <cp:revision>28</cp:revision>
  <dcterms:created xsi:type="dcterms:W3CDTF">2016-02-26T10:10:40Z</dcterms:created>
  <dcterms:modified xsi:type="dcterms:W3CDTF">2022-10-21T08:00:57Z</dcterms:modified>
</cp:coreProperties>
</file>