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41"/>
    <p:restoredTop sz="94637"/>
  </p:normalViewPr>
  <p:slideViewPr>
    <p:cSldViewPr snapToGrid="0" snapToObjects="1">
      <p:cViewPr varScale="1">
        <p:scale>
          <a:sx n="106" d="100"/>
          <a:sy n="106" d="100"/>
        </p:scale>
        <p:origin x="-90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9E94F-79A6-7943-B999-73EF29EDA599}" type="datetimeFigureOut">
              <a:rPr lang="sk-SK" smtClean="0"/>
              <a:pPr/>
              <a:t>28.02.2019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318CFF-7726-2749-AC40-D311D9646710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184996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385B65-F952-DA4E-8317-D17C5C890CBB}" type="datetimeFigureOut">
              <a:rPr lang="sk-SK" smtClean="0"/>
              <a:pPr/>
              <a:t>28.02.2019</a:t>
            </a:fld>
            <a:endParaRPr lang="sk-SK"/>
          </a:p>
        </p:txBody>
      </p:sp>
      <p:sp>
        <p:nvSpPr>
          <p:cNvPr id="4" name="Zástupný objekt pre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19001-E35A-C240-BD80-81E02E315F9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048274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Kliknite sem a upravte štýl predlohy podnadpisov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át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 s obráz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Kliknite sem a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ov-lex.sk/pravne-predpisy/SK/ZZ/2005/36/2017070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06782" y="2873630"/>
            <a:ext cx="9144000" cy="1641490"/>
          </a:xfrm>
        </p:spPr>
        <p:txBody>
          <a:bodyPr/>
          <a:lstStyle/>
          <a:p>
            <a:r>
              <a:rPr lang="sk-SK" dirty="0" smtClean="0"/>
              <a:t>Rodinné právo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306782" y="4524186"/>
            <a:ext cx="9144000" cy="754025"/>
          </a:xfrm>
        </p:spPr>
        <p:txBody>
          <a:bodyPr/>
          <a:lstStyle/>
          <a:p>
            <a:r>
              <a:rPr lang="sk-SK" dirty="0"/>
              <a:t>p</a:t>
            </a:r>
            <a:r>
              <a:rPr lang="sk-SK" dirty="0" smtClean="0"/>
              <a:t>rednáška č. 1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839023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RP a </a:t>
            </a:r>
            <a:r>
              <a:rPr lang="sk-SK" dirty="0" smtClean="0"/>
              <a:t>Správne </a:t>
            </a:r>
            <a:r>
              <a:rPr lang="sk-SK" dirty="0" smtClean="0"/>
              <a:t>právo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sk-SK" dirty="0"/>
              <a:t>§ 110 a </a:t>
            </a:r>
            <a:r>
              <a:rPr lang="sk-SK" dirty="0" smtClean="0"/>
              <a:t>Zákona o rodine</a:t>
            </a:r>
            <a:r>
              <a:rPr lang="sk-SK" dirty="0"/>
              <a:t>: </a:t>
            </a:r>
            <a:endParaRPr lang="sk-SK" dirty="0" smtClean="0"/>
          </a:p>
          <a:p>
            <a:pPr marL="355600" lvl="0" indent="0" algn="just">
              <a:buNone/>
            </a:pPr>
            <a:r>
              <a:rPr lang="sk-SK" i="1" dirty="0"/>
              <a:t>„Na konanie podľa </a:t>
            </a:r>
            <a:r>
              <a:rPr lang="sk-SK" i="1" dirty="0">
                <a:hlinkClick r:id="rId2" tooltip="Odkaz na predpis alebo ustanovenie"/>
              </a:rPr>
              <a:t>§ 4 ods. 2</a:t>
            </a:r>
            <a:r>
              <a:rPr lang="sk-SK" i="1" dirty="0"/>
              <a:t> (Matričný úrad určený podľa odseku 1 môže povoliť uzavretie manželstva pred iným matričným úradom alebo na ktoromkoľvek inom vhodnom mieste.), </a:t>
            </a:r>
            <a:r>
              <a:rPr lang="sk-SK" i="1" dirty="0">
                <a:hlinkClick r:id="rId2" tooltip="Odkaz na predpis alebo ustanovenie"/>
              </a:rPr>
              <a:t>§ 6 ods. 6</a:t>
            </a:r>
            <a:r>
              <a:rPr lang="sk-SK" i="1" dirty="0"/>
              <a:t> (Snúbenec môže požiadať matričný úrad alebo príslušný orgán podľa </a:t>
            </a:r>
            <a:r>
              <a:rPr lang="sk-SK" i="1" dirty="0">
                <a:hlinkClick r:id="rId2" tooltip="Odkaz na predpis alebo ustanovenie"/>
              </a:rPr>
              <a:t>§ 3</a:t>
            </a:r>
            <a:r>
              <a:rPr lang="sk-SK" i="1" dirty="0"/>
              <a:t> o </a:t>
            </a:r>
            <a:r>
              <a:rPr lang="sk-SK" i="1" dirty="0" smtClean="0"/>
              <a:t>upustenie predloženia zákonom ustanovených </a:t>
            </a:r>
            <a:r>
              <a:rPr lang="sk-SK" i="1" dirty="0"/>
              <a:t>dokladov podľa odseku </a:t>
            </a:r>
            <a:r>
              <a:rPr lang="sk-SK" i="1" dirty="0" smtClean="0"/>
              <a:t>1, ak </a:t>
            </a:r>
            <a:r>
              <a:rPr lang="sk-SK" i="1" dirty="0"/>
              <a:t>je ich </a:t>
            </a:r>
            <a:r>
              <a:rPr lang="sk-SK" i="1" dirty="0" smtClean="0"/>
              <a:t>zadováženie spojené </a:t>
            </a:r>
            <a:r>
              <a:rPr lang="sk-SK" i="1" dirty="0"/>
              <a:t>s ťažko prekonateľnou prekážkou.) a </a:t>
            </a:r>
            <a:r>
              <a:rPr lang="sk-SK" i="1" dirty="0">
                <a:hlinkClick r:id="rId2" tooltip="Odkaz na predpis alebo ustanovenie"/>
              </a:rPr>
              <a:t>§ 8 </a:t>
            </a:r>
            <a:r>
              <a:rPr lang="sk-SK" i="1" dirty="0" smtClean="0">
                <a:hlinkClick r:id="rId2" tooltip="Odkaz na predpis alebo ustanovenie"/>
              </a:rPr>
              <a:t>ods</a:t>
            </a:r>
            <a:r>
              <a:rPr lang="sk-SK" i="1" dirty="0">
                <a:hlinkClick r:id="rId2" tooltip="Odkaz na predpis alebo ustanovenie"/>
              </a:rPr>
              <a:t>. 1</a:t>
            </a:r>
            <a:r>
              <a:rPr lang="sk-SK" i="1" dirty="0"/>
              <a:t> (Matričný úrad na základe písomnej žiadosti oboch </a:t>
            </a:r>
            <a:r>
              <a:rPr lang="sk-SK" i="1" dirty="0" smtClean="0"/>
              <a:t>snúbencov </a:t>
            </a:r>
            <a:r>
              <a:rPr lang="sk-SK" i="1" dirty="0"/>
              <a:t>povolí, aby vyhlásenie snúbenca, že vstupuje do </a:t>
            </a:r>
            <a:r>
              <a:rPr lang="sk-SK" i="1" dirty="0" smtClean="0"/>
              <a:t>manželstva</a:t>
            </a:r>
            <a:r>
              <a:rPr lang="sk-SK" i="1" dirty="0"/>
              <a:t>, urobil jeho zástupca) sa nevzťahuje všeobecný </a:t>
            </a:r>
            <a:r>
              <a:rPr lang="sk-SK" i="1" dirty="0" smtClean="0"/>
              <a:t>predpis </a:t>
            </a:r>
            <a:r>
              <a:rPr lang="sk-SK" i="1" dirty="0"/>
              <a:t>o správnom konaní.</a:t>
            </a:r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145261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RP a Trestné právo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Trestný </a:t>
            </a:r>
            <a:r>
              <a:rPr lang="sk-SK" dirty="0" smtClean="0"/>
              <a:t>zákon</a:t>
            </a:r>
          </a:p>
          <a:p>
            <a:pPr algn="just"/>
            <a:r>
              <a:rPr lang="sk-SK" dirty="0"/>
              <a:t>osobitná časť, </a:t>
            </a:r>
            <a:r>
              <a:rPr lang="sk-SK" dirty="0" smtClean="0"/>
              <a:t>prvá hlava: trestné činy proti životu (vražda </a:t>
            </a:r>
            <a:r>
              <a:rPr lang="sk-SK" dirty="0"/>
              <a:t>novonarodeného dieťaťa matkou)</a:t>
            </a:r>
            <a:endParaRPr lang="sk-SK" dirty="0" smtClean="0"/>
          </a:p>
          <a:p>
            <a:pPr algn="just"/>
            <a:r>
              <a:rPr lang="sk-SK" dirty="0" smtClean="0"/>
              <a:t>osobitná </a:t>
            </a:r>
            <a:r>
              <a:rPr lang="sk-SK" dirty="0"/>
              <a:t>časť, tretia </a:t>
            </a:r>
            <a:r>
              <a:rPr lang="sk-SK" dirty="0" smtClean="0"/>
              <a:t>hlava: trestné </a:t>
            </a:r>
            <a:r>
              <a:rPr lang="sk-SK" dirty="0"/>
              <a:t>činy proti rodine a mládeži </a:t>
            </a:r>
            <a:r>
              <a:rPr lang="sk-SK" dirty="0" smtClean="0"/>
              <a:t>(dvojmanželstvo</a:t>
            </a:r>
            <a:r>
              <a:rPr lang="sk-SK" dirty="0"/>
              <a:t>, </a:t>
            </a:r>
            <a:r>
              <a:rPr lang="sk-SK" dirty="0" smtClean="0"/>
              <a:t>odloženie </a:t>
            </a:r>
            <a:r>
              <a:rPr lang="sk-SK" dirty="0"/>
              <a:t>dieťaťa, </a:t>
            </a:r>
            <a:r>
              <a:rPr lang="sk-SK" dirty="0" smtClean="0"/>
              <a:t>opustenie </a:t>
            </a:r>
            <a:r>
              <a:rPr lang="sk-SK" dirty="0"/>
              <a:t>dieťaťa, </a:t>
            </a:r>
            <a:r>
              <a:rPr lang="sk-SK" dirty="0" smtClean="0"/>
              <a:t>zanedbanie </a:t>
            </a:r>
            <a:r>
              <a:rPr lang="sk-SK" dirty="0"/>
              <a:t>povinnej výživy</a:t>
            </a:r>
            <a:r>
              <a:rPr lang="sk-SK" dirty="0" smtClean="0"/>
              <a:t>)</a:t>
            </a:r>
          </a:p>
          <a:p>
            <a:pPr algn="just"/>
            <a:r>
              <a:rPr lang="sk-SK" dirty="0"/>
              <a:t>p</a:t>
            </a:r>
            <a:r>
              <a:rPr lang="sk-SK" dirty="0" smtClean="0"/>
              <a:t>re definovanie jednotlivých znakov SPTČ je potrebné prihliadnuť na právnu úpravu obsiahnutú v Zákone o rodine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124105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RP a Medzinárodné právo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k-SK" dirty="0" smtClean="0"/>
              <a:t>Existencia mnohých medzinárodných dohovorov zasahujúcich do právnej úpravy </a:t>
            </a:r>
            <a:r>
              <a:rPr lang="sk-SK" dirty="0" smtClean="0"/>
              <a:t>rodinno-právnych </a:t>
            </a:r>
            <a:r>
              <a:rPr lang="sk-SK" dirty="0" smtClean="0"/>
              <a:t>vzťahov</a:t>
            </a:r>
          </a:p>
          <a:p>
            <a:pPr algn="just"/>
            <a:r>
              <a:rPr lang="sk-SK" dirty="0" smtClean="0"/>
              <a:t>SR </a:t>
            </a:r>
            <a:r>
              <a:rPr lang="sk-SK" dirty="0" smtClean="0"/>
              <a:t>je členom </a:t>
            </a:r>
            <a:r>
              <a:rPr lang="sk-SK" dirty="0" smtClean="0"/>
              <a:t>EÚ =&gt; potreba zohľadniť nariadenia a smernice </a:t>
            </a:r>
            <a:r>
              <a:rPr lang="sk-SK" dirty="0" smtClean="0"/>
              <a:t>upravujúce predmetnú </a:t>
            </a:r>
            <a:r>
              <a:rPr lang="sk-SK" dirty="0" smtClean="0"/>
              <a:t>oblasť právnych vzťahov</a:t>
            </a:r>
          </a:p>
          <a:p>
            <a:pPr algn="just"/>
            <a:r>
              <a:rPr lang="sk-SK" dirty="0" smtClean="0"/>
              <a:t>Zákon o medzinárodnom práve  súkromnom</a:t>
            </a:r>
          </a:p>
          <a:p>
            <a:pPr algn="just"/>
            <a:r>
              <a:rPr lang="sk-SK" dirty="0"/>
              <a:t>§ 112 </a:t>
            </a:r>
            <a:r>
              <a:rPr lang="sk-SK" dirty="0" smtClean="0"/>
              <a:t>Zákona o rodine</a:t>
            </a:r>
          </a:p>
          <a:p>
            <a:pPr marL="0" indent="0" algn="just">
              <a:buNone/>
            </a:pPr>
            <a:r>
              <a:rPr lang="sk-SK" i="1" dirty="0" smtClean="0"/>
              <a:t>	„Manželstvá </a:t>
            </a:r>
            <a:r>
              <a:rPr lang="sk-SK" i="1" dirty="0"/>
              <a:t>uzavreté československými občanmi v období od 1. </a:t>
            </a:r>
            <a:r>
              <a:rPr lang="sk-SK" i="1" dirty="0" smtClean="0"/>
              <a:t>	januára </a:t>
            </a:r>
            <a:r>
              <a:rPr lang="sk-SK" i="1" dirty="0"/>
              <a:t>1950 do 1. júla 1992 cirkevnou formou v zahraničí podľa </a:t>
            </a:r>
            <a:r>
              <a:rPr lang="sk-SK" i="1" dirty="0" smtClean="0"/>
              <a:t>	práva </a:t>
            </a:r>
            <a:r>
              <a:rPr lang="sk-SK" i="1" dirty="0"/>
              <a:t>platného v mieste uzavretia manželstva sú platné podľa </a:t>
            </a:r>
            <a:r>
              <a:rPr lang="sk-SK" i="1" dirty="0" smtClean="0"/>
              <a:t>	slovenského </a:t>
            </a:r>
            <a:r>
              <a:rPr lang="sk-SK" i="1" dirty="0"/>
              <a:t>práva</a:t>
            </a:r>
            <a:r>
              <a:rPr lang="sk-SK" dirty="0" smtClean="0"/>
              <a:t>.“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27025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Pramene RP - vnútroštátne pramene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95288" lvl="1" indent="-342900" algn="just"/>
            <a:r>
              <a:rPr lang="sk-SK" dirty="0" smtClean="0"/>
              <a:t>Ústava SR</a:t>
            </a:r>
          </a:p>
          <a:p>
            <a:pPr marL="395288" lvl="1" indent="-342900" algn="just"/>
            <a:r>
              <a:rPr lang="sk-SK" dirty="0" smtClean="0"/>
              <a:t>Občiansky zákonník</a:t>
            </a:r>
          </a:p>
          <a:p>
            <a:pPr marL="395288" lvl="1" indent="-342900" algn="just"/>
            <a:r>
              <a:rPr lang="sk-SK" dirty="0" smtClean="0"/>
              <a:t>Civilný </a:t>
            </a:r>
            <a:r>
              <a:rPr lang="sk-SK" dirty="0" err="1"/>
              <a:t>mimosporový</a:t>
            </a:r>
            <a:r>
              <a:rPr lang="sk-SK" dirty="0"/>
              <a:t> </a:t>
            </a:r>
            <a:r>
              <a:rPr lang="sk-SK" dirty="0" smtClean="0"/>
              <a:t>poriadok</a:t>
            </a:r>
          </a:p>
          <a:p>
            <a:pPr marL="395288" lvl="1" indent="-342900" algn="just"/>
            <a:r>
              <a:rPr lang="sk-SK" dirty="0" smtClean="0"/>
              <a:t>Zákon </a:t>
            </a:r>
            <a:r>
              <a:rPr lang="sk-SK" dirty="0"/>
              <a:t>o medzinárodnom práve </a:t>
            </a:r>
            <a:r>
              <a:rPr lang="sk-SK" dirty="0" smtClean="0"/>
              <a:t>súkromnom</a:t>
            </a:r>
          </a:p>
          <a:p>
            <a:pPr marL="395288" lvl="1" indent="-342900" algn="just"/>
            <a:r>
              <a:rPr lang="sk-SK" dirty="0" smtClean="0"/>
              <a:t>Zákon o rodine</a:t>
            </a:r>
          </a:p>
          <a:p>
            <a:pPr marL="395288" lvl="1" indent="-342900" algn="just"/>
            <a:r>
              <a:rPr lang="sk-SK" dirty="0" smtClean="0"/>
              <a:t>Zákon </a:t>
            </a:r>
            <a:r>
              <a:rPr lang="sk-SK" dirty="0"/>
              <a:t>o </a:t>
            </a:r>
            <a:r>
              <a:rPr lang="sk-SK" dirty="0" smtClean="0"/>
              <a:t>matrikách</a:t>
            </a:r>
          </a:p>
          <a:p>
            <a:pPr marL="395288" lvl="1" indent="-342900" algn="just"/>
            <a:r>
              <a:rPr lang="sk-SK" dirty="0" smtClean="0"/>
              <a:t>Zákon </a:t>
            </a:r>
            <a:r>
              <a:rPr lang="sk-SK" dirty="0"/>
              <a:t>o príspevkoch na podporu náhradnej starostlivosti o </a:t>
            </a:r>
            <a:r>
              <a:rPr lang="sk-SK" dirty="0" smtClean="0"/>
              <a:t>dieťa</a:t>
            </a:r>
          </a:p>
          <a:p>
            <a:pPr marL="395288" lvl="1" indent="-342900" algn="just"/>
            <a:r>
              <a:rPr lang="sk-SK" dirty="0" smtClean="0"/>
              <a:t>Zákon o</a:t>
            </a:r>
            <a:r>
              <a:rPr lang="sk-SK" dirty="0"/>
              <a:t> mene a </a:t>
            </a:r>
            <a:r>
              <a:rPr lang="sk-SK" dirty="0" smtClean="0"/>
              <a:t>priezvisku</a:t>
            </a:r>
          </a:p>
          <a:p>
            <a:pPr marL="395288" lvl="1" indent="-342900" algn="just"/>
            <a:r>
              <a:rPr lang="sk-SK" dirty="0" smtClean="0"/>
              <a:t>Zákon </a:t>
            </a:r>
            <a:r>
              <a:rPr lang="sk-SK" dirty="0"/>
              <a:t>o náhradnom </a:t>
            </a:r>
            <a:r>
              <a:rPr lang="sk-SK" dirty="0" smtClean="0"/>
              <a:t>výživnom</a:t>
            </a:r>
          </a:p>
          <a:p>
            <a:pPr marL="395288" lvl="1" indent="-342900" algn="just"/>
            <a:r>
              <a:rPr lang="sk-SK" dirty="0" smtClean="0"/>
              <a:t>Zákon </a:t>
            </a:r>
            <a:r>
              <a:rPr lang="sk-SK" dirty="0"/>
              <a:t>o rodičovskom </a:t>
            </a:r>
            <a:r>
              <a:rPr lang="sk-SK" dirty="0" smtClean="0"/>
              <a:t>príspevku</a:t>
            </a:r>
          </a:p>
          <a:p>
            <a:pPr marL="395288" lvl="1" indent="-342900" algn="just"/>
            <a:r>
              <a:rPr lang="sk-SK" dirty="0" smtClean="0"/>
              <a:t>Zákon </a:t>
            </a:r>
            <a:r>
              <a:rPr lang="sk-SK" dirty="0"/>
              <a:t>o prídavku na </a:t>
            </a:r>
            <a:r>
              <a:rPr lang="sk-SK" dirty="0" smtClean="0"/>
              <a:t>dieťa</a:t>
            </a:r>
          </a:p>
          <a:p>
            <a:pPr marL="395288" lvl="1" indent="-342900" algn="just"/>
            <a:r>
              <a:rPr lang="sk-SK" dirty="0" smtClean="0"/>
              <a:t>Zákon </a:t>
            </a:r>
            <a:r>
              <a:rPr lang="sk-SK" dirty="0"/>
              <a:t>o sociálnej </a:t>
            </a:r>
            <a:r>
              <a:rPr lang="sk-SK" dirty="0" smtClean="0"/>
              <a:t>pomoci</a:t>
            </a:r>
          </a:p>
          <a:p>
            <a:pPr marL="395288" lvl="1" indent="-342900" algn="just"/>
            <a:r>
              <a:rPr lang="sk-SK" dirty="0" smtClean="0"/>
              <a:t>Zákon </a:t>
            </a:r>
            <a:r>
              <a:rPr lang="sk-SK" dirty="0"/>
              <a:t>o príspevku pri narodení </a:t>
            </a:r>
            <a:r>
              <a:rPr lang="sk-SK" dirty="0" smtClean="0"/>
              <a:t>dieťaťa</a:t>
            </a:r>
          </a:p>
          <a:p>
            <a:pPr marL="395288" lvl="1" indent="-342900" algn="just"/>
            <a:r>
              <a:rPr lang="sk-SK" dirty="0" smtClean="0"/>
              <a:t>Zákon </a:t>
            </a:r>
            <a:r>
              <a:rPr lang="sk-SK" dirty="0"/>
              <a:t>o sociálnom </a:t>
            </a:r>
            <a:r>
              <a:rPr lang="sk-SK" dirty="0" smtClean="0"/>
              <a:t>poistení</a:t>
            </a:r>
          </a:p>
          <a:p>
            <a:pPr marL="395288" lvl="1" indent="-342900" algn="just">
              <a:buNone/>
            </a:pPr>
            <a:r>
              <a:rPr lang="sk-SK" dirty="0" smtClean="0"/>
              <a:t>	a </a:t>
            </a:r>
            <a:r>
              <a:rPr lang="sk-SK" dirty="0" smtClean="0"/>
              <a:t>ďalšie</a:t>
            </a:r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051226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Pramene RP </a:t>
            </a:r>
            <a:r>
              <a:rPr lang="mr-IN" dirty="0" smtClean="0"/>
              <a:t>–</a:t>
            </a:r>
            <a:r>
              <a:rPr lang="sk-SK" dirty="0" smtClean="0"/>
              <a:t> medzinárodné pramene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1484966"/>
            <a:ext cx="10233800" cy="4351338"/>
          </a:xfrm>
        </p:spPr>
        <p:txBody>
          <a:bodyPr>
            <a:noAutofit/>
          </a:bodyPr>
          <a:lstStyle/>
          <a:p>
            <a:pPr lvl="0" algn="just"/>
            <a:r>
              <a:rPr lang="sk-SK" sz="1100" dirty="0"/>
              <a:t>Dohovor OSN o právach </a:t>
            </a:r>
            <a:r>
              <a:rPr lang="sk-SK" sz="1100" dirty="0" smtClean="0"/>
              <a:t>dieťaťa</a:t>
            </a:r>
            <a:endParaRPr lang="sk-SK" sz="1100" dirty="0"/>
          </a:p>
          <a:p>
            <a:pPr lvl="0" algn="just"/>
            <a:r>
              <a:rPr lang="sk-SK" sz="1100" dirty="0"/>
              <a:t>Dohovor o ochrane ľud. práv a základných </a:t>
            </a:r>
            <a:r>
              <a:rPr lang="sk-SK" sz="1100" dirty="0" smtClean="0"/>
              <a:t>slobôd</a:t>
            </a:r>
            <a:endParaRPr lang="sk-SK" sz="1100" dirty="0"/>
          </a:p>
          <a:p>
            <a:pPr lvl="0" algn="just"/>
            <a:r>
              <a:rPr lang="sk-SK" sz="1100" dirty="0"/>
              <a:t>Medzinár. pakt o </a:t>
            </a:r>
            <a:r>
              <a:rPr lang="sk-SK" sz="1100" dirty="0" smtClean="0"/>
              <a:t>občianskych</a:t>
            </a:r>
            <a:r>
              <a:rPr lang="sk-SK" sz="1100" dirty="0"/>
              <a:t>, </a:t>
            </a:r>
            <a:r>
              <a:rPr lang="sk-SK" sz="1100" dirty="0" smtClean="0"/>
              <a:t>politických, hospodárskych </a:t>
            </a:r>
            <a:r>
              <a:rPr lang="sk-SK" sz="1100" dirty="0"/>
              <a:t>a </a:t>
            </a:r>
            <a:r>
              <a:rPr lang="sk-SK" sz="1100" dirty="0" smtClean="0"/>
              <a:t>sociálno-kultúrnych </a:t>
            </a:r>
            <a:r>
              <a:rPr lang="sk-SK" sz="1100" dirty="0"/>
              <a:t>právach 1966</a:t>
            </a:r>
          </a:p>
          <a:p>
            <a:pPr lvl="0" algn="just"/>
            <a:r>
              <a:rPr lang="sk-SK" sz="1100" dirty="0"/>
              <a:t>Dohovor o súhlase pre manželstvo, najnižšom veku pre uzatvorenie a registráciu </a:t>
            </a:r>
            <a:r>
              <a:rPr lang="sk-SK" sz="1100" dirty="0" smtClean="0"/>
              <a:t>manželstva</a:t>
            </a:r>
            <a:endParaRPr lang="sk-SK" sz="1100" dirty="0"/>
          </a:p>
          <a:p>
            <a:pPr lvl="0" algn="just"/>
            <a:r>
              <a:rPr lang="sk-SK" sz="1100" dirty="0"/>
              <a:t>Dohovor o štátnom občianstve vydatých </a:t>
            </a:r>
            <a:r>
              <a:rPr lang="sk-SK" sz="1100" dirty="0" smtClean="0"/>
              <a:t>žien</a:t>
            </a:r>
            <a:endParaRPr lang="sk-SK" sz="1100" dirty="0"/>
          </a:p>
          <a:p>
            <a:pPr lvl="0" algn="just"/>
            <a:r>
              <a:rPr lang="sk-SK" sz="1100" dirty="0"/>
              <a:t>Dohovor o odstránení </a:t>
            </a:r>
            <a:r>
              <a:rPr lang="sk-SK" sz="1100" dirty="0" smtClean="0"/>
              <a:t>všetkých </a:t>
            </a:r>
            <a:r>
              <a:rPr lang="sk-SK" sz="1100" dirty="0"/>
              <a:t>foriem diskriminácie </a:t>
            </a:r>
            <a:r>
              <a:rPr lang="sk-SK" sz="1100" dirty="0" smtClean="0"/>
              <a:t>žien</a:t>
            </a:r>
            <a:endParaRPr lang="sk-SK" sz="1100" dirty="0"/>
          </a:p>
          <a:p>
            <a:pPr lvl="0" algn="just"/>
            <a:r>
              <a:rPr lang="sk-SK" sz="1100" dirty="0"/>
              <a:t>Dohovor o ochrane detí a spolupráci pri </a:t>
            </a:r>
            <a:r>
              <a:rPr lang="sk-SK" sz="1100" dirty="0" smtClean="0"/>
              <a:t>medzištátnych osvojeniach</a:t>
            </a:r>
            <a:endParaRPr lang="sk-SK" sz="1100" dirty="0"/>
          </a:p>
          <a:p>
            <a:pPr lvl="0" algn="just"/>
            <a:r>
              <a:rPr lang="sk-SK" sz="1100" dirty="0"/>
              <a:t>Dohovor o osvojení </a:t>
            </a:r>
            <a:r>
              <a:rPr lang="sk-SK" sz="1100" dirty="0" smtClean="0"/>
              <a:t>dieťaťa </a:t>
            </a:r>
            <a:endParaRPr lang="sk-SK" sz="1100" dirty="0"/>
          </a:p>
          <a:p>
            <a:pPr lvl="0" algn="just"/>
            <a:r>
              <a:rPr lang="sk-SK" sz="1100" dirty="0"/>
              <a:t>Dohovor o vymáhaní výživného v cudzine </a:t>
            </a:r>
          </a:p>
          <a:p>
            <a:pPr lvl="0" algn="just"/>
            <a:r>
              <a:rPr lang="sk-SK" sz="1100" dirty="0"/>
              <a:t>Dohovor o občianskoprávnych aspektoch medzinár. únosoch detí</a:t>
            </a:r>
          </a:p>
          <a:p>
            <a:pPr lvl="0" algn="just"/>
            <a:r>
              <a:rPr lang="sk-SK" sz="1100" dirty="0"/>
              <a:t>Dohovor o výkone práv detí</a:t>
            </a:r>
          </a:p>
          <a:p>
            <a:pPr lvl="0" algn="just"/>
            <a:r>
              <a:rPr lang="sk-SK" sz="1100" dirty="0"/>
              <a:t>Dohovor o ľud. právach a biomedicíne(zákaz klonovania)</a:t>
            </a:r>
          </a:p>
          <a:p>
            <a:pPr lvl="0" algn="just"/>
            <a:r>
              <a:rPr lang="sk-SK" sz="1100" dirty="0"/>
              <a:t>Dohovor haagskej </a:t>
            </a:r>
            <a:r>
              <a:rPr lang="sk-SK" sz="1100" dirty="0" smtClean="0"/>
              <a:t>konferencii o</a:t>
            </a:r>
            <a:r>
              <a:rPr lang="sk-SK" sz="1100" dirty="0"/>
              <a:t> uznávaní rozvodov</a:t>
            </a:r>
          </a:p>
          <a:p>
            <a:pPr lvl="0" algn="just"/>
            <a:r>
              <a:rPr lang="sk-SK" sz="1100" dirty="0"/>
              <a:t>Odporúčanie Rady </a:t>
            </a:r>
            <a:r>
              <a:rPr lang="sk-SK" sz="1100" dirty="0" smtClean="0"/>
              <a:t>Európy o</a:t>
            </a:r>
            <a:r>
              <a:rPr lang="sk-SK" sz="1100" dirty="0"/>
              <a:t> zodpovednosti rodičov</a:t>
            </a:r>
          </a:p>
          <a:p>
            <a:pPr lvl="0" algn="just"/>
            <a:r>
              <a:rPr lang="sk-SK" sz="1100" dirty="0"/>
              <a:t>Odporúčanie Rady  </a:t>
            </a:r>
            <a:r>
              <a:rPr lang="sk-SK" sz="1100" dirty="0" smtClean="0"/>
              <a:t>Európy o</a:t>
            </a:r>
            <a:r>
              <a:rPr lang="sk-SK" sz="1100" dirty="0"/>
              <a:t> pestúnskych </a:t>
            </a:r>
            <a:r>
              <a:rPr lang="sk-SK" sz="1100" dirty="0" smtClean="0"/>
              <a:t>rodinách</a:t>
            </a:r>
          </a:p>
          <a:p>
            <a:pPr lvl="0" algn="just"/>
            <a:r>
              <a:rPr lang="sk-SK" sz="1100" dirty="0" smtClean="0"/>
              <a:t>Nariadenie Rady č. 1259/2010 (Rím III) </a:t>
            </a:r>
            <a:r>
              <a:rPr lang="mr-IN" sz="1100" dirty="0" smtClean="0"/>
              <a:t>–</a:t>
            </a:r>
            <a:r>
              <a:rPr lang="sk-SK" sz="1100" dirty="0" smtClean="0"/>
              <a:t> posilnená spolupráca, SR zatiaľ nie je jej členom</a:t>
            </a:r>
          </a:p>
          <a:p>
            <a:pPr lvl="0" algn="just"/>
            <a:r>
              <a:rPr lang="sk-SK" sz="1100" u="sng" dirty="0" smtClean="0"/>
              <a:t>Nariadenie  Rady  č. 2201/2003</a:t>
            </a:r>
          </a:p>
          <a:p>
            <a:pPr lvl="0" algn="just">
              <a:buNone/>
            </a:pPr>
            <a:r>
              <a:rPr lang="sk-SK" sz="1100" dirty="0" smtClean="0"/>
              <a:t>	a </a:t>
            </a:r>
            <a:r>
              <a:rPr lang="sk-SK" sz="1100" dirty="0" smtClean="0"/>
              <a:t>ďalšie</a:t>
            </a:r>
            <a:endParaRPr lang="sk-SK" sz="1100" dirty="0"/>
          </a:p>
        </p:txBody>
      </p:sp>
    </p:spTree>
    <p:extLst>
      <p:ext uri="{BB962C8B-B14F-4D97-AF65-F5344CB8AC3E}">
        <p14:creationId xmlns:p14="http://schemas.microsoft.com/office/powerpoint/2010/main" xmlns="" val="1650874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11337"/>
            <a:ext cx="10515600" cy="1325563"/>
          </a:xfrm>
        </p:spPr>
        <p:txBody>
          <a:bodyPr/>
          <a:lstStyle/>
          <a:p>
            <a:r>
              <a:rPr lang="sk-SK" dirty="0" smtClean="0"/>
              <a:t>Rodinno-právne vzťahy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n</a:t>
            </a:r>
            <a:r>
              <a:rPr lang="sk-SK" dirty="0" smtClean="0"/>
              <a:t>ajmä vzťahy </a:t>
            </a:r>
            <a:r>
              <a:rPr lang="sk-SK" dirty="0"/>
              <a:t>osobné a s nimi </a:t>
            </a:r>
            <a:r>
              <a:rPr lang="sk-SK" dirty="0" smtClean="0"/>
              <a:t>spojené, resp</a:t>
            </a:r>
            <a:r>
              <a:rPr lang="sk-SK" dirty="0" smtClean="0"/>
              <a:t>., </a:t>
            </a:r>
            <a:r>
              <a:rPr lang="sk-SK" dirty="0" smtClean="0"/>
              <a:t>nimi determinované </a:t>
            </a:r>
            <a:r>
              <a:rPr lang="sk-SK" dirty="0"/>
              <a:t>majetkové vzťahy zvláštneho charakteru, ktoré vznikajú </a:t>
            </a:r>
            <a:r>
              <a:rPr lang="sk-SK" dirty="0" smtClean="0"/>
              <a:t>v</a:t>
            </a:r>
            <a:r>
              <a:rPr lang="sk-SK" dirty="0"/>
              <a:t> </a:t>
            </a:r>
            <a:r>
              <a:rPr lang="sk-SK" dirty="0" smtClean="0"/>
              <a:t>manželstve </a:t>
            </a:r>
            <a:r>
              <a:rPr lang="sk-SK" dirty="0"/>
              <a:t>a z príslušnosti k </a:t>
            </a:r>
            <a:r>
              <a:rPr lang="sk-SK" dirty="0" smtClean="0"/>
              <a:t>rodine</a:t>
            </a:r>
          </a:p>
          <a:p>
            <a:pPr algn="just"/>
            <a:r>
              <a:rPr lang="sk-SK" dirty="0"/>
              <a:t>s</a:t>
            </a:r>
            <a:r>
              <a:rPr lang="sk-SK" dirty="0" smtClean="0"/>
              <a:t>poločenské vzťahy vznikajúce medzi snúbencami, </a:t>
            </a:r>
            <a:r>
              <a:rPr lang="sk-SK" dirty="0"/>
              <a:t>manželmi, medzi rodičmi a </a:t>
            </a:r>
            <a:r>
              <a:rPr lang="sk-SK" dirty="0" smtClean="0"/>
              <a:t>deťmi, a </a:t>
            </a:r>
            <a:r>
              <a:rPr lang="sk-SK" dirty="0"/>
              <a:t>medzi ostatnými príbuznými, rovnako medzi osvojiteľmi a </a:t>
            </a:r>
            <a:r>
              <a:rPr lang="sk-SK" dirty="0" smtClean="0"/>
              <a:t>osvojencami, </a:t>
            </a:r>
            <a:r>
              <a:rPr lang="sk-SK" dirty="0"/>
              <a:t>a ich príbuznými, medzi neplnoletými deťmi a inými osobami, ktoré zabezpečujú výchovu </a:t>
            </a:r>
            <a:r>
              <a:rPr lang="sk-SK" dirty="0" smtClean="0"/>
              <a:t>maloletých</a:t>
            </a:r>
          </a:p>
          <a:p>
            <a:pPr algn="just"/>
            <a:r>
              <a:rPr lang="sk-SK" dirty="0"/>
              <a:t>s</a:t>
            </a:r>
            <a:r>
              <a:rPr lang="sk-SK" dirty="0" smtClean="0"/>
              <a:t>poločenské vzťahy, ktoré sú normované ustanoveniami zákona</a:t>
            </a:r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58503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Špecifické znaky rodinno-právnych vzťahov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sk-SK" dirty="0"/>
              <a:t>p</a:t>
            </a:r>
            <a:r>
              <a:rPr lang="sk-SK" dirty="0" smtClean="0"/>
              <a:t>rítomnosť emocionálneho (osobného) prvku v</a:t>
            </a:r>
            <a:r>
              <a:rPr lang="sk-SK" dirty="0"/>
              <a:t> rodinných </a:t>
            </a:r>
            <a:r>
              <a:rPr lang="sk-SK" dirty="0" smtClean="0"/>
              <a:t>vzťahoch</a:t>
            </a:r>
            <a:endParaRPr lang="sk-SK" dirty="0"/>
          </a:p>
          <a:p>
            <a:pPr lvl="0" algn="just"/>
            <a:r>
              <a:rPr lang="sk-SK" dirty="0"/>
              <a:t>dôležité miesto pri realizácii rodinnoprávnych vzťahov majú morálne </a:t>
            </a:r>
            <a:r>
              <a:rPr lang="sk-SK" dirty="0" smtClean="0"/>
              <a:t>normy</a:t>
            </a:r>
            <a:endParaRPr lang="sk-SK" dirty="0"/>
          </a:p>
          <a:p>
            <a:pPr lvl="0" algn="just"/>
            <a:r>
              <a:rPr lang="sk-SK" dirty="0"/>
              <a:t>faktické vzťahy (právne normy vo väčšine prípadov regulujú vzťahy, ktoré už vznikli)</a:t>
            </a:r>
          </a:p>
          <a:p>
            <a:pPr lvl="0" algn="just"/>
            <a:r>
              <a:rPr lang="sk-SK" dirty="0"/>
              <a:t>d</a:t>
            </a:r>
            <a:r>
              <a:rPr lang="sk-SK" dirty="0" smtClean="0"/>
              <a:t>lhotrvajúce vzťahy</a:t>
            </a:r>
            <a:endParaRPr lang="sk-SK" dirty="0"/>
          </a:p>
          <a:p>
            <a:pPr algn="just"/>
            <a:r>
              <a:rPr lang="sk-SK" dirty="0"/>
              <a:t>č</a:t>
            </a:r>
            <a:r>
              <a:rPr lang="sk-SK" dirty="0" smtClean="0"/>
              <a:t>astá imperatívnosť </a:t>
            </a:r>
            <a:r>
              <a:rPr lang="sk-SK" dirty="0"/>
              <a:t>noriem a </a:t>
            </a:r>
            <a:r>
              <a:rPr lang="sk-SK" dirty="0" smtClean="0"/>
              <a:t>prítomnosť neobvyklých procesných pravidiel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10214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Subjekty rodinno-právnych vzťahov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f</a:t>
            </a:r>
            <a:r>
              <a:rPr lang="sk-SK" dirty="0" smtClean="0"/>
              <a:t>yzické osoby, výnimočne právnické osoby</a:t>
            </a:r>
          </a:p>
          <a:p>
            <a:pPr algn="just"/>
            <a:r>
              <a:rPr lang="sk-SK" dirty="0"/>
              <a:t>postavenie dané hlavne </a:t>
            </a:r>
            <a:r>
              <a:rPr lang="sk-SK" dirty="0" err="1" smtClean="0"/>
              <a:t>biosociálnymi</a:t>
            </a:r>
            <a:r>
              <a:rPr lang="sk-SK" dirty="0" smtClean="0"/>
              <a:t> </a:t>
            </a:r>
            <a:r>
              <a:rPr lang="sk-SK" dirty="0"/>
              <a:t>faktormi, existenciou pokrvného </a:t>
            </a:r>
            <a:r>
              <a:rPr lang="sk-SK" dirty="0" smtClean="0"/>
              <a:t>príbuzenstva</a:t>
            </a:r>
          </a:p>
          <a:p>
            <a:pPr lvl="0" algn="just"/>
            <a:r>
              <a:rPr lang="sk-SK" dirty="0"/>
              <a:t>p</a:t>
            </a:r>
            <a:r>
              <a:rPr lang="sk-SK" dirty="0" smtClean="0"/>
              <a:t>ri absencii </a:t>
            </a:r>
            <a:r>
              <a:rPr lang="sk-SK" dirty="0" err="1" smtClean="0"/>
              <a:t>biosociálneho</a:t>
            </a:r>
            <a:r>
              <a:rPr lang="sk-SK" dirty="0" smtClean="0"/>
              <a:t> determinantu sa môže </a:t>
            </a:r>
            <a:r>
              <a:rPr lang="sk-SK" dirty="0"/>
              <a:t>stať osoba subjektom rodinnoprávneho vzťahu </a:t>
            </a:r>
            <a:r>
              <a:rPr lang="sk-SK" dirty="0" smtClean="0"/>
              <a:t>aj na </a:t>
            </a:r>
            <a:r>
              <a:rPr lang="sk-SK" dirty="0"/>
              <a:t>základe </a:t>
            </a:r>
            <a:r>
              <a:rPr lang="sk-SK" dirty="0" smtClean="0"/>
              <a:t>vlastnej vôle, ak takúto možnosť predpokladá zákon</a:t>
            </a:r>
          </a:p>
          <a:p>
            <a:pPr lvl="0" algn="just"/>
            <a:r>
              <a:rPr lang="sk-SK" dirty="0"/>
              <a:t>p</a:t>
            </a:r>
            <a:r>
              <a:rPr lang="sk-SK" dirty="0" smtClean="0"/>
              <a:t>re </a:t>
            </a:r>
            <a:r>
              <a:rPr lang="sk-SK" dirty="0"/>
              <a:t>spôsobilosť na právne úkony a spôsobilosť na práva a povinnosti </a:t>
            </a:r>
            <a:r>
              <a:rPr lang="sk-SK" dirty="0" smtClean="0"/>
              <a:t>platí právna úprava Občianskeho </a:t>
            </a:r>
            <a:r>
              <a:rPr lang="sk-SK" dirty="0" smtClean="0"/>
              <a:t>zákonníka</a:t>
            </a:r>
            <a:endParaRPr lang="sk-SK" dirty="0" smtClean="0"/>
          </a:p>
          <a:p>
            <a:pPr lvl="0" algn="just"/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19479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/>
              <a:t>Predmet rodinno-právnych vzťahov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p</a:t>
            </a:r>
            <a:r>
              <a:rPr lang="sk-SK" dirty="0" smtClean="0"/>
              <a:t>riamym </a:t>
            </a:r>
            <a:r>
              <a:rPr lang="sk-SK" dirty="0"/>
              <a:t>predmetom je ľudské </a:t>
            </a:r>
            <a:r>
              <a:rPr lang="sk-SK" dirty="0" smtClean="0"/>
              <a:t>správanie</a:t>
            </a:r>
          </a:p>
          <a:p>
            <a:pPr algn="just"/>
            <a:r>
              <a:rPr lang="sk-SK" dirty="0" smtClean="0"/>
              <a:t>nepriamym predmetom je to, </a:t>
            </a:r>
            <a:r>
              <a:rPr lang="sk-SK" dirty="0"/>
              <a:t>čoho sa </a:t>
            </a:r>
            <a:r>
              <a:rPr lang="sk-SK" dirty="0" smtClean="0"/>
              <a:t>konkrétne správanie týka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171731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/>
              <a:t>Obsah rodinno-právnych vzťahov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o</a:t>
            </a:r>
            <a:r>
              <a:rPr lang="sk-SK" dirty="0" smtClean="0"/>
              <a:t>bsahom </a:t>
            </a:r>
            <a:r>
              <a:rPr lang="sk-SK" dirty="0"/>
              <a:t>rodinnoprávnych vzťahov </a:t>
            </a:r>
            <a:r>
              <a:rPr lang="sk-SK" dirty="0" smtClean="0"/>
              <a:t>sú </a:t>
            </a:r>
            <a:r>
              <a:rPr lang="sk-SK" dirty="0"/>
              <a:t>subjektívne práva a povinnosti </a:t>
            </a:r>
            <a:r>
              <a:rPr lang="sk-SK" dirty="0" smtClean="0"/>
              <a:t>konkrétnych subjektov vyplývajúce im z právnej úpravy</a:t>
            </a:r>
          </a:p>
          <a:p>
            <a:pPr algn="just"/>
            <a:r>
              <a:rPr lang="sk-SK" dirty="0"/>
              <a:t>c</a:t>
            </a:r>
            <a:r>
              <a:rPr lang="sk-SK" dirty="0" smtClean="0"/>
              <a:t>harakteristickou </a:t>
            </a:r>
            <a:r>
              <a:rPr lang="sk-SK" dirty="0"/>
              <a:t>črtou subjektívnych práv a povinností tvoriacich obsah rodinnoprávnych vzťahov je ich </a:t>
            </a:r>
            <a:r>
              <a:rPr lang="sk-SK" dirty="0" err="1"/>
              <a:t>nescudziteľnosť</a:t>
            </a:r>
            <a:r>
              <a:rPr lang="sk-SK" dirty="0"/>
              <a:t> </a:t>
            </a:r>
            <a:endParaRPr lang="sk-SK" dirty="0" smtClean="0"/>
          </a:p>
          <a:p>
            <a:pPr algn="just"/>
            <a:r>
              <a:rPr lang="sk-SK" dirty="0"/>
              <a:t>s</a:t>
            </a:r>
            <a:r>
              <a:rPr lang="sk-SK" dirty="0" smtClean="0"/>
              <a:t>ubjekty rodinnoprávnych </a:t>
            </a:r>
            <a:r>
              <a:rPr lang="sk-SK" dirty="0"/>
              <a:t>vzťahov nemôžu zmluvne prevádzať svoje subjektívne práva a povinnosti </a:t>
            </a:r>
          </a:p>
        </p:txBody>
      </p:sp>
    </p:spTree>
    <p:extLst>
      <p:ext uri="{BB962C8B-B14F-4D97-AF65-F5344CB8AC3E}">
        <p14:creationId xmlns:p14="http://schemas.microsoft.com/office/powerpoint/2010/main" xmlns="" val="433080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Pojem RP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súhrn právnych noriem upravujúcich osobné vzťahy a niektoré s nimi </a:t>
            </a:r>
            <a:r>
              <a:rPr lang="sk-SK" dirty="0" smtClean="0"/>
              <a:t>súvisiace, </a:t>
            </a:r>
            <a:r>
              <a:rPr lang="sk-SK" dirty="0"/>
              <a:t>a nimi podmienené vzťahy majetkovej povahy medzi snúbencami a následne manželmi, medzi rodičmi a </a:t>
            </a:r>
            <a:r>
              <a:rPr lang="sk-SK" dirty="0" smtClean="0"/>
              <a:t>ich deťmi</a:t>
            </a:r>
            <a:r>
              <a:rPr lang="sk-SK" dirty="0"/>
              <a:t>, ako aj vzťahy napodobňujúce alebo nahradzujúce vzťahy rodičov a </a:t>
            </a:r>
            <a:r>
              <a:rPr lang="sk-SK" dirty="0" smtClean="0"/>
              <a:t>detí</a:t>
            </a:r>
          </a:p>
          <a:p>
            <a:pPr algn="just"/>
            <a:r>
              <a:rPr lang="sk-SK" dirty="0"/>
              <a:t>v objektívnom </a:t>
            </a:r>
            <a:r>
              <a:rPr lang="sk-SK" dirty="0" err="1" smtClean="0"/>
              <a:t>slova-zmysle</a:t>
            </a:r>
            <a:r>
              <a:rPr lang="sk-SK" dirty="0" smtClean="0"/>
              <a:t> </a:t>
            </a:r>
            <a:r>
              <a:rPr lang="sk-SK" dirty="0" smtClean="0"/>
              <a:t>: </a:t>
            </a:r>
            <a:r>
              <a:rPr lang="sk-SK" dirty="0" smtClean="0"/>
              <a:t>právne </a:t>
            </a:r>
            <a:r>
              <a:rPr lang="sk-SK" dirty="0"/>
              <a:t>predpisy, normy </a:t>
            </a:r>
            <a:endParaRPr lang="sk-SK" dirty="0" smtClean="0"/>
          </a:p>
          <a:p>
            <a:pPr lvl="0" algn="just"/>
            <a:r>
              <a:rPr lang="sk-SK" dirty="0"/>
              <a:t>v subjektívnom </a:t>
            </a:r>
            <a:r>
              <a:rPr lang="sk-SK" dirty="0" err="1" smtClean="0"/>
              <a:t>slova-zmysle</a:t>
            </a:r>
            <a:r>
              <a:rPr lang="sk-SK" dirty="0" smtClean="0"/>
              <a:t>: </a:t>
            </a:r>
            <a:r>
              <a:rPr lang="sk-SK" dirty="0" smtClean="0"/>
              <a:t>jednotlivé </a:t>
            </a:r>
            <a:r>
              <a:rPr lang="sk-SK" dirty="0"/>
              <a:t>práva a povinnosti vyplývajúce subjektom rodinného práva z právnych </a:t>
            </a:r>
            <a:r>
              <a:rPr lang="sk-SK" dirty="0" smtClean="0"/>
              <a:t>noriem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3357019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Manželstvo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 smtClean="0"/>
              <a:t>v SR môžu uzatvoriť iba muž a žena</a:t>
            </a:r>
          </a:p>
          <a:p>
            <a:pPr algn="just"/>
            <a:r>
              <a:rPr lang="sk-SK" dirty="0" smtClean="0"/>
              <a:t>právom </a:t>
            </a:r>
            <a:r>
              <a:rPr lang="sk-SK" dirty="0"/>
              <a:t>upravený a jedine prípustný spôsob uzavretia </a:t>
            </a:r>
            <a:r>
              <a:rPr lang="sk-SK" dirty="0" smtClean="0"/>
              <a:t>manželstva je sobáš</a:t>
            </a:r>
          </a:p>
          <a:p>
            <a:pPr algn="just"/>
            <a:r>
              <a:rPr lang="sk-SK" dirty="0" smtClean="0"/>
              <a:t>sobáš </a:t>
            </a:r>
            <a:r>
              <a:rPr lang="sk-SK" dirty="0"/>
              <a:t>má kogentnú povahu, jedinou dispozitívnou normou je možnosť výberu civilnej alebo cirkevnej formy uzavretia </a:t>
            </a:r>
            <a:r>
              <a:rPr lang="sk-SK" dirty="0" smtClean="0"/>
              <a:t>manželstva</a:t>
            </a:r>
          </a:p>
          <a:p>
            <a:pPr algn="just"/>
            <a:r>
              <a:rPr lang="sk-SK" dirty="0"/>
              <a:t>manželstvo </a:t>
            </a:r>
            <a:r>
              <a:rPr lang="sk-SK" dirty="0" smtClean="0"/>
              <a:t>možno uzatvoriť pred </a:t>
            </a:r>
            <a:r>
              <a:rPr lang="sk-SK" dirty="0"/>
              <a:t>orgánom obce / mestskej časti alebo pred orgánom registrovanej cirkvi / </a:t>
            </a:r>
            <a:r>
              <a:rPr lang="sk-SK" dirty="0" smtClean="0"/>
              <a:t>registrovanej náboženskej </a:t>
            </a:r>
            <a:r>
              <a:rPr lang="sk-SK" dirty="0"/>
              <a:t>spoločnosti + v cudzine pred orgánom Slovenskej republiky na to určeným napr. konzulát </a:t>
            </a:r>
          </a:p>
        </p:txBody>
      </p:sp>
    </p:spTree>
    <p:extLst>
      <p:ext uri="{BB962C8B-B14F-4D97-AF65-F5344CB8AC3E}">
        <p14:creationId xmlns:p14="http://schemas.microsoft.com/office/powerpoint/2010/main" xmlns="" val="12261288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Niekoľko ďalších poznámok k manželstvu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sk-SK" dirty="0"/>
              <a:t>orgán cirkvi je povinný do </a:t>
            </a:r>
            <a:r>
              <a:rPr lang="sk-SK" dirty="0" smtClean="0"/>
              <a:t>troch dní </a:t>
            </a:r>
            <a:r>
              <a:rPr lang="sk-SK" dirty="0"/>
              <a:t>od uzatvorenia manželstva doručiť zápisnicu o uzavretí manželstva matričnému </a:t>
            </a:r>
            <a:r>
              <a:rPr lang="sk-SK" dirty="0" smtClean="0"/>
              <a:t>úradu</a:t>
            </a:r>
          </a:p>
          <a:p>
            <a:pPr algn="just"/>
            <a:r>
              <a:rPr lang="sk-SK" dirty="0"/>
              <a:t>manželstvo je možné uzavrieť opakovane jedine po predložení dokladov o zániku skoršieho manželstva alebo rozhodnutia o tom, že skôr uzatvorené manželstvo bolo vyhlásené za neplatné</a:t>
            </a:r>
          </a:p>
          <a:p>
            <a:pPr lvl="0" algn="just"/>
            <a:r>
              <a:rPr lang="sk-SK" dirty="0"/>
              <a:t>možno podať žiadosť o to, aby vyhlásenie snúbenca o vstupe do manželstva bolo urobené zástupcom na základe </a:t>
            </a:r>
            <a:r>
              <a:rPr lang="sk-SK" dirty="0" smtClean="0"/>
              <a:t>splnomocnenia s</a:t>
            </a:r>
            <a:r>
              <a:rPr lang="sk-SK" dirty="0"/>
              <a:t> úradne osvedčeným podpisom </a:t>
            </a:r>
            <a:endParaRPr lang="sk-SK" dirty="0" smtClean="0"/>
          </a:p>
          <a:p>
            <a:pPr lvl="0" algn="just"/>
            <a:r>
              <a:rPr lang="sk-SK" dirty="0" smtClean="0"/>
              <a:t>minimálny </a:t>
            </a:r>
            <a:r>
              <a:rPr lang="sk-SK" dirty="0"/>
              <a:t>vek 16 rokov (so súhlasom súdu), 18 rokov (bez súhlasu súdu </a:t>
            </a:r>
            <a:endParaRPr lang="sk-SK" dirty="0" smtClean="0"/>
          </a:p>
          <a:p>
            <a:pPr lvl="0" algn="just"/>
            <a:r>
              <a:rPr lang="sk-SK" dirty="0"/>
              <a:t>osoba pozbavená spôsobilosti na právne úkony nemôže uzavrieť manželstvo, osoba čiastočne </a:t>
            </a:r>
            <a:r>
              <a:rPr lang="sk-SK" dirty="0" smtClean="0"/>
              <a:t>pozbavená spôsobilosti </a:t>
            </a:r>
            <a:r>
              <a:rPr lang="sk-SK" dirty="0"/>
              <a:t>na právne úkony môže uzavrieť manželstvo len so súhlasom súdu </a:t>
            </a:r>
            <a:r>
              <a:rPr lang="sk-SK" dirty="0" smtClean="0"/>
              <a:t>(*CMP a právna úprava obmedzenia spôsobilosti na PÚ)</a:t>
            </a:r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097064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Predpoklady pre platné uzatvorenie manželstva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sk-SK" dirty="0"/>
              <a:t>osobné predpoklady (vek, muž, žena)</a:t>
            </a:r>
          </a:p>
          <a:p>
            <a:pPr lvl="0" algn="just"/>
            <a:r>
              <a:rPr lang="sk-SK" dirty="0"/>
              <a:t>sobášne prehlásenie a jeho náležitosti</a:t>
            </a:r>
          </a:p>
          <a:p>
            <a:pPr lvl="0" algn="just"/>
            <a:r>
              <a:rPr lang="sk-SK" dirty="0" smtClean="0"/>
              <a:t>dodržanie predpísanej formy </a:t>
            </a:r>
            <a:r>
              <a:rPr lang="sk-SK" dirty="0"/>
              <a:t>a </a:t>
            </a:r>
            <a:r>
              <a:rPr lang="sk-SK" dirty="0" smtClean="0"/>
              <a:t>procedurálnych predpokladov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2845586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Vyhlásenie snúbencov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k-SK" dirty="0"/>
              <a:t>s</a:t>
            </a:r>
            <a:r>
              <a:rPr lang="sk-SK" dirty="0" smtClean="0"/>
              <a:t>núbenci </a:t>
            </a:r>
            <a:r>
              <a:rPr lang="sk-SK" dirty="0"/>
              <a:t>sú  povinní </a:t>
            </a:r>
            <a:r>
              <a:rPr lang="sk-SK" dirty="0" smtClean="0"/>
              <a:t>pred uzatvorením manželstva predložiť  zákonom určené </a:t>
            </a:r>
            <a:r>
              <a:rPr lang="sk-SK" dirty="0"/>
              <a:t>doklady a vyhlásiť, že  im nie  sú známe okolnosti  vylučujúce  uzavretie  </a:t>
            </a:r>
            <a:r>
              <a:rPr lang="sk-SK" dirty="0" smtClean="0"/>
              <a:t>manželstva a ďalej vyhlásiť,  </a:t>
            </a:r>
            <a:r>
              <a:rPr lang="sk-SK" dirty="0"/>
              <a:t>že obaja poznajú svoj zdravotný </a:t>
            </a:r>
            <a:r>
              <a:rPr lang="sk-SK" dirty="0" smtClean="0"/>
              <a:t>stav</a:t>
            </a:r>
          </a:p>
          <a:p>
            <a:pPr algn="just"/>
            <a:r>
              <a:rPr lang="sk-SK" dirty="0" smtClean="0"/>
              <a:t>v</a:t>
            </a:r>
            <a:r>
              <a:rPr lang="sk-SK" dirty="0" smtClean="0"/>
              <a:t>yhlásenie </a:t>
            </a:r>
            <a:r>
              <a:rPr lang="sk-SK" dirty="0" smtClean="0"/>
              <a:t>musí byť urobené </a:t>
            </a:r>
            <a:r>
              <a:rPr lang="sk-SK" dirty="0"/>
              <a:t>slobodne, vážne, určito </a:t>
            </a:r>
            <a:r>
              <a:rPr lang="sk-SK" dirty="0" smtClean="0"/>
              <a:t>a zrozumiteľne</a:t>
            </a:r>
          </a:p>
          <a:p>
            <a:pPr algn="just"/>
            <a:r>
              <a:rPr lang="sk-SK" dirty="0" smtClean="0"/>
              <a:t>musia byť prítomní dvaja svedkovia</a:t>
            </a:r>
          </a:p>
          <a:p>
            <a:pPr lvl="0" algn="just"/>
            <a:r>
              <a:rPr lang="sk-SK" dirty="0"/>
              <a:t>tiež súhlasne vyhlásia </a:t>
            </a:r>
            <a:r>
              <a:rPr lang="sk-SK" dirty="0" smtClean="0"/>
              <a:t>či:</a:t>
            </a:r>
            <a:endParaRPr lang="sk-SK" dirty="0"/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priezvisko  jedného z nich bude ich spoločným priezviskom</a:t>
            </a:r>
            <a:r>
              <a:rPr lang="sk-SK" dirty="0" smtClean="0"/>
              <a:t>, alebo či</a:t>
            </a:r>
            <a:endParaRPr lang="sk-SK" dirty="0"/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si </a:t>
            </a:r>
            <a:r>
              <a:rPr lang="sk-SK" dirty="0"/>
              <a:t>ponechajú svoje doterajšie priezviská, alebo </a:t>
            </a:r>
            <a:r>
              <a:rPr lang="sk-SK" dirty="0" smtClean="0"/>
              <a:t>či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priezvisko  </a:t>
            </a:r>
            <a:r>
              <a:rPr lang="sk-SK" dirty="0"/>
              <a:t>jedného z nich  bude ich spoločným  priezviskom a jeden z nich si ako </a:t>
            </a:r>
            <a:r>
              <a:rPr lang="sk-SK" dirty="0" smtClean="0"/>
              <a:t>druhé priezvisko,  </a:t>
            </a:r>
            <a:r>
              <a:rPr lang="sk-SK" dirty="0"/>
              <a:t>ponechá svoje doterajšie </a:t>
            </a:r>
            <a:r>
              <a:rPr lang="sk-SK" dirty="0" smtClean="0"/>
              <a:t>priezvisko (snúbenec</a:t>
            </a:r>
            <a:r>
              <a:rPr lang="sk-SK" dirty="0"/>
              <a:t>, ktorý  už  má  dve  priezviská,  </a:t>
            </a:r>
            <a:r>
              <a:rPr lang="sk-SK" dirty="0" smtClean="0"/>
              <a:t>uvedie</a:t>
            </a:r>
            <a:r>
              <a:rPr lang="sk-SK" dirty="0"/>
              <a:t>,  ktoré  z doterajších </a:t>
            </a:r>
            <a:r>
              <a:rPr lang="sk-SK" dirty="0" smtClean="0"/>
              <a:t>priezvisk   </a:t>
            </a:r>
            <a:r>
              <a:rPr lang="sk-SK" dirty="0"/>
              <a:t>bude  ako druhé súčasťou   jeho   </a:t>
            </a:r>
            <a:r>
              <a:rPr lang="sk-SK" dirty="0" smtClean="0"/>
              <a:t>priezviska)</a:t>
            </a:r>
            <a:endParaRPr lang="sk-SK" dirty="0"/>
          </a:p>
          <a:p>
            <a:pPr algn="just"/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xmlns="" val="7820936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Predloženie dokladov pred uzatvorením manželstva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k-SK" dirty="0"/>
              <a:t>p</a:t>
            </a:r>
            <a:r>
              <a:rPr lang="sk-SK" dirty="0" smtClean="0"/>
              <a:t>rávna úprava obsiahnutá v Zákone </a:t>
            </a:r>
            <a:r>
              <a:rPr lang="sk-SK" dirty="0"/>
              <a:t>o matrikách </a:t>
            </a:r>
            <a:endParaRPr lang="sk-SK" dirty="0" smtClean="0"/>
          </a:p>
          <a:p>
            <a:pPr algn="just"/>
            <a:r>
              <a:rPr lang="sk-SK" dirty="0"/>
              <a:t>š</a:t>
            </a:r>
            <a:r>
              <a:rPr lang="sk-SK" dirty="0" smtClean="0"/>
              <a:t>tátny </a:t>
            </a:r>
            <a:r>
              <a:rPr lang="sk-SK" dirty="0"/>
              <a:t>občan Slovenskej republiky (cudzinec ďalšie ustanovenie) predkladá príslušnému matričnému úradu najmenej sedem dní pred uzavretím manželstva tieto </a:t>
            </a:r>
            <a:r>
              <a:rPr lang="sk-SK" dirty="0" smtClean="0"/>
              <a:t>doklady: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rodný list</a:t>
            </a:r>
            <a:endParaRPr lang="sk-SK" dirty="0"/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doklad </a:t>
            </a:r>
            <a:r>
              <a:rPr lang="sk-SK" dirty="0"/>
              <a:t>o štátnom </a:t>
            </a:r>
            <a:r>
              <a:rPr lang="sk-SK" dirty="0" smtClean="0"/>
              <a:t>občianstve</a:t>
            </a:r>
            <a:endParaRPr lang="sk-SK" dirty="0"/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potvrdenie </a:t>
            </a:r>
            <a:r>
              <a:rPr lang="sk-SK" dirty="0"/>
              <a:t>o </a:t>
            </a:r>
            <a:r>
              <a:rPr lang="sk-SK" dirty="0" smtClean="0"/>
              <a:t>pobyte</a:t>
            </a:r>
            <a:endParaRPr lang="sk-SK" dirty="0"/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úmrtný </a:t>
            </a:r>
            <a:r>
              <a:rPr lang="sk-SK" dirty="0"/>
              <a:t>list zomretého manžela, prípadne aj sobášny list zaniknutého manželstva, ak ide o vdovca alebo vdovu, alebo právoplatný rozsudok o rozvode manželstva, ak ide o rozvedeného alebo rozvedenú, alebo právoplatný rozsudok </a:t>
            </a:r>
            <a:r>
              <a:rPr lang="sk-SK" dirty="0" smtClean="0"/>
              <a:t>o </a:t>
            </a:r>
            <a:r>
              <a:rPr lang="sk-SK" dirty="0"/>
              <a:t>vyhlásení manželstva za neplatné </a:t>
            </a:r>
            <a:endParaRPr lang="sk-SK" dirty="0" smtClean="0"/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doklad o rodnom </a:t>
            </a:r>
            <a:r>
              <a:rPr lang="sk-SK" dirty="0" smtClean="0"/>
              <a:t>čísle</a:t>
            </a:r>
            <a:endParaRPr lang="sk-SK" dirty="0"/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doklad</a:t>
            </a:r>
            <a:r>
              <a:rPr lang="sk-SK" dirty="0"/>
              <a:t>, ktorým možno preukázať </a:t>
            </a:r>
            <a:r>
              <a:rPr lang="sk-SK" dirty="0" smtClean="0"/>
              <a:t>totožnosť</a:t>
            </a:r>
          </a:p>
          <a:p>
            <a:pPr marL="271463" lvl="1" algn="just"/>
            <a:r>
              <a:rPr lang="sk-SK" dirty="0" smtClean="0"/>
              <a:t>p</a:t>
            </a:r>
            <a:r>
              <a:rPr lang="sk-SK" dirty="0" smtClean="0"/>
              <a:t>redloženie niektorých dokladov nemusí byť nevyhnutné vzhľadom na prebiehajúcu elektronizáciu štátnej správy</a:t>
            </a:r>
            <a:endParaRPr lang="sk-SK" dirty="0"/>
          </a:p>
          <a:p>
            <a:pPr lvl="1" algn="just"/>
            <a:endParaRPr lang="sk-SK" dirty="0" smtClean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817839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Zápisnica o uzatvorení manželstva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k-SK" dirty="0"/>
              <a:t>mená, priezviská a rodné čísla snúbencov a ich </a:t>
            </a:r>
            <a:r>
              <a:rPr lang="sk-SK" dirty="0" smtClean="0"/>
              <a:t>podpisy</a:t>
            </a:r>
            <a:endParaRPr lang="sk-SK" dirty="0"/>
          </a:p>
          <a:p>
            <a:pPr algn="just"/>
            <a:r>
              <a:rPr lang="sk-SK" dirty="0" smtClean="0"/>
              <a:t>mená</a:t>
            </a:r>
            <a:r>
              <a:rPr lang="sk-SK" dirty="0"/>
              <a:t>, priezviská a rodné čísla svedkov a ich </a:t>
            </a:r>
            <a:r>
              <a:rPr lang="sk-SK" dirty="0" smtClean="0"/>
              <a:t>podpisy</a:t>
            </a:r>
            <a:endParaRPr lang="sk-SK" dirty="0"/>
          </a:p>
          <a:p>
            <a:pPr algn="just"/>
            <a:r>
              <a:rPr lang="sk-SK" dirty="0" smtClean="0"/>
              <a:t>dátum </a:t>
            </a:r>
            <a:r>
              <a:rPr lang="sk-SK" dirty="0"/>
              <a:t>a miesto uzavretia </a:t>
            </a:r>
            <a:r>
              <a:rPr lang="sk-SK" dirty="0" smtClean="0"/>
              <a:t>manželstva</a:t>
            </a:r>
            <a:endParaRPr lang="sk-SK" dirty="0"/>
          </a:p>
          <a:p>
            <a:pPr algn="just"/>
            <a:r>
              <a:rPr lang="sk-SK" dirty="0" smtClean="0"/>
              <a:t>meno</a:t>
            </a:r>
            <a:r>
              <a:rPr lang="sk-SK" dirty="0"/>
              <a:t>, priezvisko a podpis sobášiaceho a matrikára, ak ide o uzavretie manželstva pred matričným </a:t>
            </a:r>
            <a:r>
              <a:rPr lang="sk-SK" dirty="0" smtClean="0"/>
              <a:t>úradom</a:t>
            </a:r>
            <a:endParaRPr lang="sk-SK" dirty="0"/>
          </a:p>
          <a:p>
            <a:pPr algn="just"/>
            <a:r>
              <a:rPr lang="sk-SK" dirty="0" smtClean="0"/>
              <a:t>meno</a:t>
            </a:r>
            <a:r>
              <a:rPr lang="sk-SK" dirty="0"/>
              <a:t>, priezvisko a podpis sobášiaceho a zapisovateľa, ak ide o uzavretie manželstva pred orgánom </a:t>
            </a:r>
            <a:r>
              <a:rPr lang="sk-SK" dirty="0" smtClean="0"/>
              <a:t>cirkvi</a:t>
            </a:r>
            <a:endParaRPr lang="sk-SK" dirty="0"/>
          </a:p>
          <a:p>
            <a:pPr algn="just"/>
            <a:r>
              <a:rPr lang="sk-SK" dirty="0" smtClean="0"/>
              <a:t>dohoda </a:t>
            </a:r>
            <a:r>
              <a:rPr lang="sk-SK" dirty="0"/>
              <a:t>snúbencov o </a:t>
            </a:r>
            <a:r>
              <a:rPr lang="sk-SK" dirty="0" smtClean="0"/>
              <a:t>priezvisku</a:t>
            </a:r>
            <a:endParaRPr lang="sk-SK" dirty="0"/>
          </a:p>
          <a:p>
            <a:pPr algn="just"/>
            <a:r>
              <a:rPr lang="sk-SK" dirty="0" smtClean="0"/>
              <a:t>meno</a:t>
            </a:r>
            <a:r>
              <a:rPr lang="sk-SK" dirty="0"/>
              <a:t>, priezvisko a podpis </a:t>
            </a:r>
            <a:r>
              <a:rPr lang="sk-SK" dirty="0" smtClean="0"/>
              <a:t>tlmočníka,</a:t>
            </a:r>
            <a:r>
              <a:rPr lang="sk-SK" i="1" baseline="30000" dirty="0"/>
              <a:t> </a:t>
            </a:r>
            <a:r>
              <a:rPr lang="sk-SK" dirty="0" smtClean="0"/>
              <a:t>ak </a:t>
            </a:r>
            <a:r>
              <a:rPr lang="sk-SK" dirty="0"/>
              <a:t>sa jeho prítomnosť pri uzavretí manželstva vyžaduje a ak bol ustanovený, aj odtlačok jeho úradnej </a:t>
            </a:r>
            <a:r>
              <a:rPr lang="sk-SK" dirty="0" smtClean="0"/>
              <a:t>pečiatky</a:t>
            </a:r>
            <a:endParaRPr lang="sk-SK" dirty="0"/>
          </a:p>
          <a:p>
            <a:pPr algn="just"/>
            <a:r>
              <a:rPr lang="sk-SK" dirty="0" smtClean="0"/>
              <a:t>odtlačok </a:t>
            </a:r>
            <a:r>
              <a:rPr lang="sk-SK" dirty="0"/>
              <a:t>úradnej pečiatky orgánu, pred ktorým sa uzavrelo manželstvo </a:t>
            </a:r>
          </a:p>
        </p:txBody>
      </p:sp>
    </p:spTree>
    <p:extLst>
      <p:ext uri="{BB962C8B-B14F-4D97-AF65-F5344CB8AC3E}">
        <p14:creationId xmlns:p14="http://schemas.microsoft.com/office/powerpoint/2010/main" xmlns="" val="901397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Predmet RP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rodinnoprávne vzťahy </a:t>
            </a:r>
            <a:endParaRPr lang="sk-SK" dirty="0" smtClean="0"/>
          </a:p>
          <a:p>
            <a:pPr algn="just"/>
            <a:r>
              <a:rPr lang="sk-SK" dirty="0"/>
              <a:t>t</a:t>
            </a:r>
            <a:r>
              <a:rPr lang="sk-SK" dirty="0" smtClean="0"/>
              <a:t>ri základné </a:t>
            </a:r>
            <a:r>
              <a:rPr lang="sk-SK" dirty="0"/>
              <a:t>druhy rodinnoprávnych vzťahov </a:t>
            </a:r>
            <a:r>
              <a:rPr lang="sk-SK" dirty="0" smtClean="0"/>
              <a:t>: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vzťahy medzi </a:t>
            </a:r>
            <a:r>
              <a:rPr lang="sk-SK" dirty="0" smtClean="0"/>
              <a:t>manželmi 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vzťahy medzi rodičmi a deťmi </a:t>
            </a:r>
            <a:r>
              <a:rPr lang="sk-SK" dirty="0" smtClean="0"/>
              <a:t> (a medzi ďalšími príbuznými)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vzťahy náhradnej rodinnej </a:t>
            </a:r>
            <a:r>
              <a:rPr lang="sk-SK" dirty="0" smtClean="0"/>
              <a:t>výchovy (vzťahy nahrádzajúce vzťahy medzi rodičmi a deťmi, ako aj vzťahy napodobňujúce vzťah medzi rodičmi a  deťmi)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51715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Základné princípy uplatňujúce sa v RP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sk-SK" dirty="0"/>
              <a:t>princíp blaha dieťaťa</a:t>
            </a:r>
          </a:p>
          <a:p>
            <a:pPr lvl="0" algn="just"/>
            <a:r>
              <a:rPr lang="sk-SK" dirty="0"/>
              <a:t>princíp rovnosti subjektov rodinného práva</a:t>
            </a:r>
          </a:p>
          <a:p>
            <a:pPr lvl="0" algn="just"/>
            <a:r>
              <a:rPr lang="sk-SK" dirty="0"/>
              <a:t>princíp solidarity</a:t>
            </a:r>
          </a:p>
          <a:p>
            <a:pPr algn="just"/>
            <a:r>
              <a:rPr lang="sk-SK" dirty="0"/>
              <a:t>princíp zvýšenej ochrany manželstva a rodičovstva </a:t>
            </a:r>
          </a:p>
        </p:txBody>
      </p:sp>
    </p:spTree>
    <p:extLst>
      <p:ext uri="{BB962C8B-B14F-4D97-AF65-F5344CB8AC3E}">
        <p14:creationId xmlns:p14="http://schemas.microsoft.com/office/powerpoint/2010/main" xmlns="" val="2127548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23900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Základné zásady RP (Zákon o rodine)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sk-SK" dirty="0"/>
              <a:t>Manželstvo je zväzkom muža a ženy. Spoločnosť tento jedinečný zväzok všestranne chráni a napomáha jeho dobro. Manžel a manželka sú si rovní v právach a povinnostiach. Hlavným účelom manželstva je založenie rodiny a riadna výchova detí.</a:t>
            </a:r>
          </a:p>
          <a:p>
            <a:pPr lvl="0" algn="just"/>
            <a:r>
              <a:rPr lang="sk-SK" dirty="0"/>
              <a:t>Rodina založená manželstvom je základnou bunkou spoločnosti. Spoločnosť všetky formy rodiny všestranne chráni.</a:t>
            </a:r>
          </a:p>
          <a:p>
            <a:pPr lvl="0" algn="just"/>
            <a:r>
              <a:rPr lang="sk-SK" dirty="0"/>
              <a:t>Rodičovstvo je spoločnosťou mimoriadne uznávaným poslaním ženy a muža. Spoločnosť uznáva, že pre všestranný a harmonický vývin dieťaťa je najvhodnejšie stabilné prostredie rodiny tvorenej otcom a matkou dieťaťa. Spoločnosť poskytuje rodičovstvu nielen svoju ochranu, ale aj potrebnú starostlivosť, najmä hmotnou podporou rodičov a pomocou pri výkone rodičovských práv a povinností.</a:t>
            </a:r>
          </a:p>
          <a:p>
            <a:pPr lvl="0" algn="just"/>
            <a:r>
              <a:rPr lang="sk-SK" dirty="0"/>
              <a:t>Všetci členovia rodiny majú povinnosť vzájomne si pomáhať a podľa svojich schopností a možností zabezpečovať zvyšovanie hmotnej a kultúrnej úrovne rodiny. Rodičia majú právo vychovávať deti v zhode s vlastným náboženským a filozofickým presvedčením a povinnosť zabezpečiť rodine pokojné a bezpečné prostredie. Rodičovské práva a povinnosti patria obom </a:t>
            </a:r>
            <a:r>
              <a:rPr lang="sk-SK" dirty="0" smtClean="0"/>
              <a:t>rodičom</a:t>
            </a:r>
            <a:r>
              <a:rPr lang="sk-S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23005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Postavenie RP v systéme práva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samostatné právne odvetvie </a:t>
            </a:r>
            <a:r>
              <a:rPr lang="sk-SK" dirty="0" smtClean="0"/>
              <a:t>(uvedené je predmetom diskusií odbornej verejnosti)</a:t>
            </a:r>
            <a:endParaRPr lang="sk-SK" dirty="0" smtClean="0"/>
          </a:p>
          <a:p>
            <a:pPr algn="just"/>
            <a:r>
              <a:rPr lang="sk-SK" dirty="0" smtClean="0"/>
              <a:t>úzka spätosť s Občianskym právom</a:t>
            </a:r>
          </a:p>
          <a:p>
            <a:pPr algn="just"/>
            <a:r>
              <a:rPr lang="sk-SK" dirty="0" smtClean="0"/>
              <a:t>osobitná oblasť práva súkromného s mnohými prvkami verejného práva</a:t>
            </a:r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751182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RP a Ústavné právo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/>
            <a:r>
              <a:rPr lang="sk-SK" dirty="0"/>
              <a:t>Čl. 41 </a:t>
            </a:r>
            <a:r>
              <a:rPr lang="sk-SK" dirty="0" smtClean="0"/>
              <a:t>Ústavy SR</a:t>
            </a:r>
            <a:endParaRPr lang="sk-SK" dirty="0"/>
          </a:p>
          <a:p>
            <a:pPr marL="971550" lvl="1" indent="-514350" algn="just">
              <a:buFont typeface="+mj-lt"/>
              <a:buAutoNum type="arabicParenR"/>
            </a:pPr>
            <a:r>
              <a:rPr lang="sk-SK" i="1" dirty="0" smtClean="0"/>
              <a:t>Manželstvo </a:t>
            </a:r>
            <a:r>
              <a:rPr lang="sk-SK" i="1" dirty="0"/>
              <a:t>je jedinečný zväzok medzi mužom a ženou. Slovenská republika manželstvo všestranne chráni a napomáha jeho dobru. Manželstvo, rodičovstvo a rodina sú pod ochranou zákona. Zaručuje sa osobitná ochrana detí a mladistvých.</a:t>
            </a:r>
            <a:endParaRPr lang="sk-SK" dirty="0"/>
          </a:p>
          <a:p>
            <a:pPr marL="971550" lvl="1" indent="-514350" algn="just">
              <a:buFont typeface="+mj-lt"/>
              <a:buAutoNum type="arabicParenR"/>
            </a:pPr>
            <a:r>
              <a:rPr lang="sk-SK" i="1" dirty="0"/>
              <a:t>Žene v tehotenstve sa zaručuje osobitná starostlivosť, ochrana v pracovných vzťahoch a zodpovedajúce pracovné podmienky.</a:t>
            </a:r>
            <a:endParaRPr lang="sk-SK" dirty="0"/>
          </a:p>
          <a:p>
            <a:pPr marL="971550" lvl="1" indent="-514350" algn="just">
              <a:buFont typeface="+mj-lt"/>
              <a:buAutoNum type="arabicParenR"/>
            </a:pPr>
            <a:r>
              <a:rPr lang="sk-SK" i="1" dirty="0"/>
              <a:t>Deti narodené v manželstve i mimo neho majú rovnaké práva.</a:t>
            </a:r>
            <a:endParaRPr lang="sk-SK" dirty="0"/>
          </a:p>
          <a:p>
            <a:pPr marL="971550" lvl="1" indent="-514350" algn="just">
              <a:buFont typeface="+mj-lt"/>
              <a:buAutoNum type="arabicParenR"/>
            </a:pPr>
            <a:r>
              <a:rPr lang="sk-SK" i="1" dirty="0"/>
              <a:t>Starostlivosť o deti a ich výchova je právom rodičov; deti majú právo na rodičovskú výchovu a starostlivosť. Práva rodičov možno obmedziť a maloleté deti možno od rodičov odlúčiť proti vôli rodičov len rozhodnutím súdu na základe zákona.</a:t>
            </a:r>
            <a:endParaRPr lang="sk-SK" dirty="0"/>
          </a:p>
          <a:p>
            <a:pPr marL="971550" lvl="1" indent="-514350" algn="just">
              <a:buFont typeface="+mj-lt"/>
              <a:buAutoNum type="arabicParenR"/>
            </a:pPr>
            <a:r>
              <a:rPr lang="sk-SK" i="1" dirty="0"/>
              <a:t>Rodičia, ktorí sa starajú o deti, majú právo na pomoc štátu.</a:t>
            </a:r>
            <a:endParaRPr lang="sk-SK" dirty="0"/>
          </a:p>
          <a:p>
            <a:pPr marL="971550" lvl="1" indent="-514350" algn="just">
              <a:buFont typeface="+mj-lt"/>
              <a:buAutoNum type="arabicParenR"/>
            </a:pPr>
            <a:r>
              <a:rPr lang="sk-SK" i="1" dirty="0"/>
              <a:t>Podrobnosti o právach podľa odsekov 1 až 5 ustanoví zákon.</a:t>
            </a:r>
            <a:endParaRPr lang="sk-SK" dirty="0"/>
          </a:p>
          <a:p>
            <a:pPr algn="just"/>
            <a:endParaRPr lang="sk-SK" dirty="0" smtClean="0"/>
          </a:p>
          <a:p>
            <a:pPr algn="just"/>
            <a:r>
              <a:rPr lang="sk-SK" dirty="0" smtClean="0"/>
              <a:t>podrobnosti </a:t>
            </a:r>
            <a:r>
              <a:rPr lang="sk-SK" dirty="0" smtClean="0"/>
              <a:t>ustanovuje najmä Zákon o rodine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424099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/>
              <a:t>RP a </a:t>
            </a:r>
            <a:r>
              <a:rPr lang="sk-SK" dirty="0" smtClean="0"/>
              <a:t>Občianske právo hmotné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algn="just"/>
            <a:r>
              <a:rPr lang="sk-SK" dirty="0"/>
              <a:t>§</a:t>
            </a:r>
            <a:r>
              <a:rPr lang="sk-SK" dirty="0" smtClean="0"/>
              <a:t> </a:t>
            </a:r>
            <a:r>
              <a:rPr lang="sk-SK" dirty="0"/>
              <a:t>110 </a:t>
            </a:r>
            <a:r>
              <a:rPr lang="sk-SK" dirty="0" smtClean="0"/>
              <a:t>Zákona o rodine</a:t>
            </a:r>
          </a:p>
          <a:p>
            <a:pPr marL="0" lvl="0" indent="0" algn="just">
              <a:buNone/>
            </a:pPr>
            <a:r>
              <a:rPr lang="sk-SK" dirty="0"/>
              <a:t>	</a:t>
            </a:r>
            <a:r>
              <a:rPr lang="sk-SK" dirty="0" smtClean="0"/>
              <a:t>„</a:t>
            </a:r>
            <a:r>
              <a:rPr lang="sk-SK" i="1" dirty="0" smtClean="0"/>
              <a:t>Ak </a:t>
            </a:r>
            <a:r>
              <a:rPr lang="sk-SK" i="1" dirty="0"/>
              <a:t>tento zákon neustanovuje inak, použijú sa </a:t>
            </a:r>
            <a:r>
              <a:rPr lang="sk-SK" i="1" dirty="0" smtClean="0"/>
              <a:t>ustanovenia</a:t>
            </a:r>
            <a:r>
              <a:rPr lang="sk-SK" i="1" dirty="0"/>
              <a:t> </a:t>
            </a:r>
            <a:r>
              <a:rPr lang="sk-SK" i="1" dirty="0" smtClean="0"/>
              <a:t>Občianskeho zákonníka.“</a:t>
            </a:r>
          </a:p>
          <a:p>
            <a:pPr marL="0" lvl="0" indent="0" algn="just">
              <a:buNone/>
            </a:pPr>
            <a:endParaRPr lang="sk-SK" i="1" dirty="0" smtClean="0"/>
          </a:p>
          <a:p>
            <a:pPr algn="just"/>
            <a:r>
              <a:rPr lang="sk-SK" dirty="0" smtClean="0"/>
              <a:t>vzťah Občianskeho zákonníka a Zákona o rodine je vzťahom </a:t>
            </a:r>
            <a:r>
              <a:rPr lang="sk-SK" i="1" dirty="0" smtClean="0"/>
              <a:t>lex </a:t>
            </a:r>
            <a:r>
              <a:rPr lang="sk-SK" i="1" dirty="0" err="1" smtClean="0"/>
              <a:t>generalis</a:t>
            </a:r>
            <a:r>
              <a:rPr lang="sk-SK" i="1" dirty="0" smtClean="0"/>
              <a:t> </a:t>
            </a:r>
            <a:r>
              <a:rPr lang="sk-SK" dirty="0" smtClean="0"/>
              <a:t>k</a:t>
            </a:r>
            <a:r>
              <a:rPr lang="sk-SK" i="1" dirty="0" smtClean="0"/>
              <a:t> lex </a:t>
            </a:r>
            <a:r>
              <a:rPr lang="sk-SK" i="1" dirty="0" err="1" smtClean="0"/>
              <a:t>specialis</a:t>
            </a:r>
            <a:endParaRPr lang="sk-SK" i="1" dirty="0" smtClean="0"/>
          </a:p>
          <a:p>
            <a:pPr algn="just"/>
            <a:endParaRPr lang="sk-SK" dirty="0" smtClean="0"/>
          </a:p>
          <a:p>
            <a:pPr algn="just"/>
            <a:r>
              <a:rPr lang="sk-SK" dirty="0" smtClean="0"/>
              <a:t>§ </a:t>
            </a:r>
            <a:r>
              <a:rPr lang="sk-SK" dirty="0"/>
              <a:t>27 </a:t>
            </a:r>
            <a:r>
              <a:rPr lang="sk-SK" dirty="0" smtClean="0"/>
              <a:t>Občianskeho zákonníka</a:t>
            </a:r>
          </a:p>
          <a:p>
            <a:pPr marL="0" indent="0" algn="just">
              <a:buNone/>
            </a:pPr>
            <a:r>
              <a:rPr lang="sk-SK" i="1" dirty="0"/>
              <a:t>	</a:t>
            </a:r>
            <a:r>
              <a:rPr lang="sk-SK" i="1" dirty="0" smtClean="0"/>
              <a:t>„Kto </a:t>
            </a:r>
            <a:r>
              <a:rPr lang="sk-SK" i="1" dirty="0"/>
              <a:t>je zákonným zástupcom maloletého </a:t>
            </a:r>
            <a:r>
              <a:rPr lang="sk-SK" i="1" dirty="0" smtClean="0"/>
              <a:t>dieťaťa, upravuje</a:t>
            </a:r>
            <a:r>
              <a:rPr lang="sk-SK" i="1" dirty="0"/>
              <a:t> </a:t>
            </a:r>
            <a:r>
              <a:rPr lang="sk-SK" i="1" dirty="0" smtClean="0"/>
              <a:t>Zákon o rodine</a:t>
            </a:r>
            <a:r>
              <a:rPr lang="sk-SK" dirty="0" smtClean="0"/>
              <a:t>.“</a:t>
            </a:r>
          </a:p>
          <a:p>
            <a:pPr algn="just"/>
            <a:endParaRPr lang="sk-SK" dirty="0" smtClean="0"/>
          </a:p>
          <a:p>
            <a:pPr algn="just"/>
            <a:r>
              <a:rPr lang="sk-SK" dirty="0" smtClean="0"/>
              <a:t>§ </a:t>
            </a:r>
            <a:r>
              <a:rPr lang="sk-SK" dirty="0"/>
              <a:t>20 </a:t>
            </a:r>
            <a:r>
              <a:rPr lang="sk-SK" dirty="0" smtClean="0"/>
              <a:t>Zákona o rodine </a:t>
            </a:r>
          </a:p>
          <a:p>
            <a:pPr marL="0" indent="0" algn="just">
              <a:buNone/>
            </a:pPr>
            <a:r>
              <a:rPr lang="sk-SK" dirty="0"/>
              <a:t>	</a:t>
            </a:r>
            <a:r>
              <a:rPr lang="sk-SK" dirty="0" smtClean="0"/>
              <a:t>„</a:t>
            </a:r>
            <a:r>
              <a:rPr lang="sk-SK" i="1" dirty="0" smtClean="0"/>
              <a:t>Každý </a:t>
            </a:r>
            <a:r>
              <a:rPr lang="sk-SK" i="1" dirty="0"/>
              <a:t>z manželov je oprávnený zastupovať druhého manžela v bežných veciach, </a:t>
            </a:r>
            <a:r>
              <a:rPr lang="sk-SK" i="1" dirty="0" smtClean="0"/>
              <a:t>najmä </a:t>
            </a:r>
            <a:r>
              <a:rPr lang="sk-SK" i="1" dirty="0"/>
              <a:t>prijímať za </a:t>
            </a:r>
            <a:r>
              <a:rPr lang="sk-SK" i="1" dirty="0" smtClean="0"/>
              <a:t>	neho </a:t>
            </a:r>
            <a:r>
              <a:rPr lang="sk-SK" i="1" dirty="0"/>
              <a:t>bežné plnenia. Konanie jedného z manželov </a:t>
            </a:r>
            <a:r>
              <a:rPr lang="sk-SK" i="1" dirty="0" smtClean="0"/>
              <a:t>pri obstarávaní bežných </a:t>
            </a:r>
            <a:r>
              <a:rPr lang="sk-SK" i="1" dirty="0"/>
              <a:t>vecí rodiny zaväzuje </a:t>
            </a:r>
            <a:r>
              <a:rPr lang="sk-SK" i="1" dirty="0" smtClean="0"/>
              <a:t>	obidvoch </a:t>
            </a:r>
            <a:r>
              <a:rPr lang="sk-SK" i="1" dirty="0"/>
              <a:t>manželov spoločne a nerozdielne</a:t>
            </a:r>
            <a:r>
              <a:rPr lang="sk-SK" dirty="0"/>
              <a:t> </a:t>
            </a:r>
            <a:r>
              <a:rPr lang="sk-SK" dirty="0" smtClean="0"/>
              <a:t>„</a:t>
            </a:r>
          </a:p>
          <a:p>
            <a:pPr marL="0" indent="0" algn="just">
              <a:buNone/>
            </a:pPr>
            <a:endParaRPr lang="sk-SK" dirty="0" smtClean="0"/>
          </a:p>
          <a:p>
            <a:pPr algn="just"/>
            <a:r>
              <a:rPr lang="sk-SK" dirty="0" smtClean="0"/>
              <a:t>ďalej napr. úprava </a:t>
            </a:r>
            <a:r>
              <a:rPr lang="sk-SK" dirty="0"/>
              <a:t>BSM je obsahom právnej úpravy Občianskeho zákonníka</a:t>
            </a:r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02969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03132"/>
            <a:ext cx="10515600" cy="1325563"/>
          </a:xfrm>
        </p:spPr>
        <p:txBody>
          <a:bodyPr/>
          <a:lstStyle/>
          <a:p>
            <a:r>
              <a:rPr lang="sk-SK" dirty="0" smtClean="0"/>
              <a:t>RP a Civilné právo procesné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k-SK" dirty="0" smtClean="0"/>
              <a:t>Civilný </a:t>
            </a:r>
            <a:r>
              <a:rPr lang="sk-SK" dirty="0" err="1" smtClean="0"/>
              <a:t>mimosporový</a:t>
            </a:r>
            <a:r>
              <a:rPr lang="sk-SK" dirty="0" smtClean="0"/>
              <a:t> poriadok</a:t>
            </a:r>
          </a:p>
          <a:p>
            <a:pPr algn="just"/>
            <a:r>
              <a:rPr lang="sk-SK" dirty="0" smtClean="0"/>
              <a:t>Druhá časť, prvá hlava: </a:t>
            </a:r>
            <a:r>
              <a:rPr lang="sk-SK" dirty="0"/>
              <a:t>k</a:t>
            </a:r>
            <a:r>
              <a:rPr lang="sk-SK" dirty="0" smtClean="0"/>
              <a:t>onania </a:t>
            </a:r>
            <a:r>
              <a:rPr lang="sk-SK" dirty="0"/>
              <a:t>v niektorých rodinnoprávnych veciach: </a:t>
            </a:r>
            <a:endParaRPr lang="sk-SK" dirty="0" smtClean="0"/>
          </a:p>
          <a:p>
            <a:pPr lvl="1" algn="just"/>
            <a:r>
              <a:rPr lang="sk-SK" dirty="0"/>
              <a:t>k</a:t>
            </a:r>
            <a:r>
              <a:rPr lang="sk-SK" dirty="0" smtClean="0"/>
              <a:t>onanie </a:t>
            </a:r>
            <a:r>
              <a:rPr lang="sk-SK" dirty="0"/>
              <a:t>o povolenie uzavrieť manželstvo</a:t>
            </a:r>
          </a:p>
          <a:p>
            <a:pPr lvl="1" algn="just"/>
            <a:r>
              <a:rPr lang="sk-SK" dirty="0"/>
              <a:t>k</a:t>
            </a:r>
            <a:r>
              <a:rPr lang="sk-SK" dirty="0" smtClean="0"/>
              <a:t>onanie </a:t>
            </a:r>
            <a:r>
              <a:rPr lang="sk-SK" dirty="0"/>
              <a:t>o určenie neplatnosti alebo o určenie neexistencie manželstva</a:t>
            </a:r>
          </a:p>
          <a:p>
            <a:pPr lvl="1" algn="just"/>
            <a:r>
              <a:rPr lang="sk-SK" dirty="0"/>
              <a:t>k</a:t>
            </a:r>
            <a:r>
              <a:rPr lang="sk-SK" dirty="0" smtClean="0"/>
              <a:t>onanie </a:t>
            </a:r>
            <a:r>
              <a:rPr lang="sk-SK" dirty="0"/>
              <a:t>vo veciach určenia rodičovstva</a:t>
            </a:r>
          </a:p>
          <a:p>
            <a:pPr lvl="1" algn="just"/>
            <a:r>
              <a:rPr lang="sk-SK" dirty="0"/>
              <a:t>k</a:t>
            </a:r>
            <a:r>
              <a:rPr lang="sk-SK" dirty="0" smtClean="0"/>
              <a:t>onanie </a:t>
            </a:r>
            <a:r>
              <a:rPr lang="sk-SK" dirty="0"/>
              <a:t>vo veciach starostlivosti súdu o maloletých</a:t>
            </a:r>
          </a:p>
          <a:p>
            <a:pPr lvl="1" algn="just"/>
            <a:r>
              <a:rPr lang="sk-SK" dirty="0"/>
              <a:t>k</a:t>
            </a:r>
            <a:r>
              <a:rPr lang="sk-SK" dirty="0" smtClean="0"/>
              <a:t>onanie </a:t>
            </a:r>
            <a:r>
              <a:rPr lang="sk-SK" dirty="0"/>
              <a:t>o návrat maloletého do cudziny pri neoprávnenom premiestnení alebo zadržaní</a:t>
            </a:r>
          </a:p>
          <a:p>
            <a:pPr lvl="1" algn="just"/>
            <a:r>
              <a:rPr lang="sk-SK" dirty="0"/>
              <a:t>k</a:t>
            </a:r>
            <a:r>
              <a:rPr lang="sk-SK" dirty="0" smtClean="0"/>
              <a:t>onanie </a:t>
            </a:r>
            <a:r>
              <a:rPr lang="sk-SK" dirty="0"/>
              <a:t>vo veciach osvojenia</a:t>
            </a:r>
          </a:p>
          <a:p>
            <a:pPr lvl="1" algn="just"/>
            <a:r>
              <a:rPr lang="sk-SK" dirty="0"/>
              <a:t>k</a:t>
            </a:r>
            <a:r>
              <a:rPr lang="sk-SK" dirty="0" smtClean="0"/>
              <a:t>onanie </a:t>
            </a:r>
            <a:r>
              <a:rPr lang="sk-SK" dirty="0"/>
              <a:t>vo veciach výživného plnoletých </a:t>
            </a:r>
            <a:r>
              <a:rPr lang="sk-SK" dirty="0" smtClean="0"/>
              <a:t>osôb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635363886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06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10001006" id="{A55DF1DA-22EC-4DA4-B170-D3F0FF81047C}" vid="{3BFA2149-51D1-489C-9B65-4F9563B089DE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Hĺbka</Template>
  <TotalTime>92</TotalTime>
  <Words>1021</Words>
  <Application>Microsoft Office PowerPoint</Application>
  <PresentationFormat>Vlastná</PresentationFormat>
  <Paragraphs>172</Paragraphs>
  <Slides>25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25</vt:i4>
      </vt:variant>
    </vt:vector>
  </HeadingPairs>
  <TitlesOfParts>
    <vt:vector size="26" baseType="lpstr">
      <vt:lpstr>TF10001006</vt:lpstr>
      <vt:lpstr>Rodinné právo</vt:lpstr>
      <vt:lpstr>Pojem RP</vt:lpstr>
      <vt:lpstr>Predmet RP</vt:lpstr>
      <vt:lpstr>Základné princípy uplatňujúce sa v RP</vt:lpstr>
      <vt:lpstr>Základné zásady RP (Zákon o rodine)</vt:lpstr>
      <vt:lpstr>Postavenie RP v systéme práva</vt:lpstr>
      <vt:lpstr>RP a Ústavné právo</vt:lpstr>
      <vt:lpstr>RP a Občianske právo hmotné</vt:lpstr>
      <vt:lpstr>RP a Civilné právo procesné</vt:lpstr>
      <vt:lpstr>RP a Správne právo</vt:lpstr>
      <vt:lpstr>RP a Trestné právo</vt:lpstr>
      <vt:lpstr>RP a Medzinárodné právo</vt:lpstr>
      <vt:lpstr>Pramene RP - vnútroštátne pramene</vt:lpstr>
      <vt:lpstr>Pramene RP – medzinárodné pramene</vt:lpstr>
      <vt:lpstr>Rodinno-právne vzťahy</vt:lpstr>
      <vt:lpstr>Špecifické znaky rodinno-právnych vzťahov</vt:lpstr>
      <vt:lpstr>Subjekty rodinno-právnych vzťahov</vt:lpstr>
      <vt:lpstr>Predmet rodinno-právnych vzťahov</vt:lpstr>
      <vt:lpstr>Obsah rodinno-právnych vzťahov</vt:lpstr>
      <vt:lpstr>Manželstvo</vt:lpstr>
      <vt:lpstr>Niekoľko ďalších poznámok k manželstvu</vt:lpstr>
      <vt:lpstr>Predpoklady pre platné uzatvorenie manželstva</vt:lpstr>
      <vt:lpstr>Vyhlásenie snúbencov</vt:lpstr>
      <vt:lpstr>Predloženie dokladov pred uzatvorením manželstva</vt:lpstr>
      <vt:lpstr>Zápisnica o uzatvorení manželstva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Rodinné právo</dc:title>
  <dc:creator>Peter Koromhaz</dc:creator>
  <cp:lastModifiedBy>Peter Koromhaz</cp:lastModifiedBy>
  <cp:revision>14</cp:revision>
  <dcterms:created xsi:type="dcterms:W3CDTF">2018-03-11T14:55:50Z</dcterms:created>
  <dcterms:modified xsi:type="dcterms:W3CDTF">2019-02-28T08:33:13Z</dcterms:modified>
</cp:coreProperties>
</file>